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712" r:id="rId6"/>
  </p:sldMasterIdLst>
  <p:notesMasterIdLst>
    <p:notesMasterId r:id="rId18"/>
  </p:notesMasterIdLst>
  <p:handoutMasterIdLst>
    <p:handoutMasterId r:id="rId19"/>
  </p:handoutMasterIdLst>
  <p:sldIdLst>
    <p:sldId id="256" r:id="rId7"/>
    <p:sldId id="287" r:id="rId8"/>
    <p:sldId id="2134805121" r:id="rId9"/>
    <p:sldId id="2134805108" r:id="rId10"/>
    <p:sldId id="2134805122" r:id="rId11"/>
    <p:sldId id="2134805113" r:id="rId12"/>
    <p:sldId id="2134805123" r:id="rId13"/>
    <p:sldId id="2134805125" r:id="rId14"/>
    <p:sldId id="2134805126" r:id="rId15"/>
    <p:sldId id="2134805117" r:id="rId16"/>
    <p:sldId id="2134805127"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p15:clr>
            <a:srgbClr val="A4A3A4"/>
          </p15:clr>
        </p15:guide>
        <p15:guide id="2" pos="3840">
          <p15:clr>
            <a:srgbClr val="A4A3A4"/>
          </p15:clr>
        </p15:guide>
        <p15:guide id="3" orient="horz" pos="3624">
          <p15:clr>
            <a:srgbClr val="A4A3A4"/>
          </p15:clr>
        </p15:guide>
        <p15:guide id="4" pos="5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Read" initials="JR" lastIdx="3" clrIdx="0">
    <p:extLst>
      <p:ext uri="{19B8F6BF-5375-455C-9EA6-DF929625EA0E}">
        <p15:presenceInfo xmlns:p15="http://schemas.microsoft.com/office/powerpoint/2012/main" userId="S::jane@betterthanten.com::bea86047-d2f8-4aa9-9465-0ca9bfc6d8ca" providerId="AD"/>
      </p:ext>
    </p:extLst>
  </p:cmAuthor>
  <p:cmAuthor id="2" name="Rebecca Harris" initials="RH" lastIdx="61" clrIdx="1">
    <p:extLst>
      <p:ext uri="{19B8F6BF-5375-455C-9EA6-DF929625EA0E}">
        <p15:presenceInfo xmlns:p15="http://schemas.microsoft.com/office/powerpoint/2012/main" userId="S::RHarri18@networkrail.co.uk::9a7e9397-df9d-4715-bd1d-8efa62ef61f1" providerId="AD"/>
      </p:ext>
    </p:extLst>
  </p:cmAuthor>
  <p:cmAuthor id="3" name="Adriana Del Castillo Descalzo" initials="ADCD" lastIdx="13" clrIdx="2">
    <p:extLst>
      <p:ext uri="{19B8F6BF-5375-455C-9EA6-DF929625EA0E}">
        <p15:presenceInfo xmlns:p15="http://schemas.microsoft.com/office/powerpoint/2012/main" userId="S::ADCDesca@networkrail.co.uk::da85645b-92f9-45d3-a3ad-eddd766b3c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FF00"/>
    <a:srgbClr val="4C9F38"/>
    <a:srgbClr val="C94578"/>
    <a:srgbClr val="CC0066"/>
    <a:srgbClr val="FD6925"/>
    <a:srgbClr val="F2F2F2"/>
    <a:srgbClr val="92D050"/>
    <a:srgbClr val="11BA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3384"/>
        <p:guide pos="3840"/>
        <p:guide orient="horz" pos="3624"/>
        <p:guide pos="5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ve Jones" userId="0e8a5b64-4872-4d8d-81bc-5ed65c6a1c7f" providerId="ADAL" clId="{679E4BDC-A7CD-42A5-995E-24C6F2983E6D}"/>
    <pc:docChg chg="modSld">
      <pc:chgData name="Clive Jones" userId="0e8a5b64-4872-4d8d-81bc-5ed65c6a1c7f" providerId="ADAL" clId="{679E4BDC-A7CD-42A5-995E-24C6F2983E6D}" dt="2024-03-28T12:07:02.089" v="8" actId="20577"/>
      <pc:docMkLst>
        <pc:docMk/>
      </pc:docMkLst>
      <pc:sldChg chg="modSp mod">
        <pc:chgData name="Clive Jones" userId="0e8a5b64-4872-4d8d-81bc-5ed65c6a1c7f" providerId="ADAL" clId="{679E4BDC-A7CD-42A5-995E-24C6F2983E6D}" dt="2024-03-28T12:07:02.089" v="8" actId="20577"/>
        <pc:sldMkLst>
          <pc:docMk/>
          <pc:sldMk cId="3568137829" sldId="256"/>
        </pc:sldMkLst>
        <pc:spChg chg="mod">
          <ac:chgData name="Clive Jones" userId="0e8a5b64-4872-4d8d-81bc-5ed65c6a1c7f" providerId="ADAL" clId="{679E4BDC-A7CD-42A5-995E-24C6F2983E6D}" dt="2024-03-28T12:07:02.089" v="8" actId="20577"/>
          <ac:spMkLst>
            <pc:docMk/>
            <pc:sldMk cId="3568137829" sldId="256"/>
            <ac:spMk id="3" creationId="{368F9FD5-8BA5-46C7-A394-D2DAD7A4C5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pPr/>
              <a:t>28/03/2024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pPr/>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pPr/>
              <a:t>28/03/2024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pPr/>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6FA440-FDF8-429A-8DBE-3DE55179BC5E}" type="slidenum">
              <a:rPr lang="en-GB" smtClean="0"/>
              <a:t>1</a:t>
            </a:fld>
            <a:endParaRPr lang="en-GB"/>
          </a:p>
        </p:txBody>
      </p:sp>
    </p:spTree>
    <p:extLst>
      <p:ext uri="{BB962C8B-B14F-4D97-AF65-F5344CB8AC3E}">
        <p14:creationId xmlns:p14="http://schemas.microsoft.com/office/powerpoint/2010/main" val="33705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pPr/>
              <a:t>8</a:t>
            </a:fld>
            <a:endParaRPr lang="en-GB"/>
          </a:p>
        </p:txBody>
      </p:sp>
    </p:spTree>
    <p:extLst>
      <p:ext uri="{BB962C8B-B14F-4D97-AF65-F5344CB8AC3E}">
        <p14:creationId xmlns:p14="http://schemas.microsoft.com/office/powerpoint/2010/main" val="91941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6FA440-FDF8-429A-8DBE-3DE55179BC5E}" type="slidenum">
              <a:rPr lang="en-GB" smtClean="0"/>
              <a:t>11</a:t>
            </a:fld>
            <a:endParaRPr lang="en-GB"/>
          </a:p>
        </p:txBody>
      </p:sp>
    </p:spTree>
    <p:extLst>
      <p:ext uri="{BB962C8B-B14F-4D97-AF65-F5344CB8AC3E}">
        <p14:creationId xmlns:p14="http://schemas.microsoft.com/office/powerpoint/2010/main" val="2032507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pic>
        <p:nvPicPr>
          <p:cNvPr id="35" name="Picture 3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1173575" y="1911898"/>
            <a:ext cx="1273354" cy="3620506"/>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10888122" y="3058870"/>
            <a:ext cx="1273354" cy="132656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4794082" y="1911897"/>
            <a:ext cx="1273354" cy="362050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8425827" y="1911897"/>
            <a:ext cx="1273354" cy="3620506"/>
          </a:xfrm>
          <a:prstGeom prst="rect">
            <a:avLst/>
          </a:prstGeom>
        </p:spPr>
      </p:pic>
      <p:sp>
        <p:nvSpPr>
          <p:cNvPr id="10" name="Text Placeholder 19">
            <a:extLst>
              <a:ext uri="{FF2B5EF4-FFF2-40B4-BE49-F238E27FC236}">
                <a16:creationId xmlns:a16="http://schemas.microsoft.com/office/drawing/2014/main" id="{73914A46-E48C-4791-BB70-79C401EB7A80}"/>
              </a:ext>
            </a:extLst>
          </p:cNvPr>
          <p:cNvSpPr>
            <a:spLocks noGrp="1"/>
          </p:cNvSpPr>
          <p:nvPr userDrawn="1">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CBCFEE-1483-9B4D-A1BA-36DEB6E9AF35}"/>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61C9ABC4-CD50-6D4A-9F7E-7B9C768E4950}"/>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2.png">
            <a:extLst>
              <a:ext uri="{FF2B5EF4-FFF2-40B4-BE49-F238E27FC236}">
                <a16:creationId xmlns:a16="http://schemas.microsoft.com/office/drawing/2014/main" id="{E1B7F3E9-2286-4945-9EAD-B0C6E0926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03" y="-203200"/>
            <a:ext cx="12793713" cy="7223760"/>
          </a:xfrm>
          <a:prstGeom prst="rect">
            <a:avLst/>
          </a:prstGeom>
        </p:spPr>
      </p:pic>
      <p:sp>
        <p:nvSpPr>
          <p:cNvPr id="6" name="Slide Number Placeholder 1">
            <a:extLst>
              <a:ext uri="{FF2B5EF4-FFF2-40B4-BE49-F238E27FC236}">
                <a16:creationId xmlns:a16="http://schemas.microsoft.com/office/drawing/2014/main" id="{B14963F2-2485-1546-9266-BA61C483EF2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7" name="Rectangle 6">
            <a:extLst>
              <a:ext uri="{FF2B5EF4-FFF2-40B4-BE49-F238E27FC236}">
                <a16:creationId xmlns:a16="http://schemas.microsoft.com/office/drawing/2014/main" id="{9790B19B-ED45-3E40-BCFA-1D471C99EFF5}"/>
              </a:ext>
            </a:extLst>
          </p:cNvPr>
          <p:cNvSpPr/>
          <p:nvPr userDrawn="1"/>
        </p:nvSpPr>
        <p:spPr>
          <a:xfrm>
            <a:off x="982499" y="2448068"/>
            <a:ext cx="3859999" cy="400110"/>
          </a:xfrm>
          <a:prstGeom prst="rect">
            <a:avLst/>
          </a:prstGeom>
        </p:spPr>
        <p:txBody>
          <a:bodyPr wrap="square">
            <a:spAutoFit/>
          </a:bodyPr>
          <a:lstStyle/>
          <a:p>
            <a:r>
              <a:rPr lang="en-GB" sz="2000" b="1">
                <a:solidFill>
                  <a:srgbClr val="7EC359"/>
                </a:solidFill>
                <a:latin typeface="Network Rail Sans" panose="02000000040000020004" pitchFamily="2" charset="0"/>
              </a:rPr>
              <a:t>GREENER ASSETS</a:t>
            </a:r>
            <a:endParaRPr lang="en-GB" sz="2000">
              <a:solidFill>
                <a:srgbClr val="7EC359"/>
              </a:solidFill>
              <a:latin typeface="Network Rail Sans" panose="02000000040000020004" pitchFamily="2" charset="0"/>
            </a:endParaRPr>
          </a:p>
        </p:txBody>
      </p:sp>
      <p:pic>
        <p:nvPicPr>
          <p:cNvPr id="8" name="Picture 7" descr="low_emish.png">
            <a:extLst>
              <a:ext uri="{FF2B5EF4-FFF2-40B4-BE49-F238E27FC236}">
                <a16:creationId xmlns:a16="http://schemas.microsoft.com/office/drawing/2014/main" id="{75341227-A057-5343-A2FD-0451C3E68242}"/>
              </a:ext>
            </a:extLst>
          </p:cNvPr>
          <p:cNvPicPr>
            <a:picLocks noChangeAspect="1"/>
          </p:cNvPicPr>
          <p:nvPr userDrawn="1"/>
        </p:nvPicPr>
        <p:blipFill>
          <a:blip r:embed="rId4" cstate="screen">
            <a:extLst>
              <a:ext uri="{28A0092B-C50C-407E-A947-70E740481C1C}">
                <a14:useLocalDpi xmlns:a14="http://schemas.microsoft.com/office/drawing/2010/main"/>
              </a:ext>
            </a:extLst>
          </a:blip>
          <a:srcRect r="-5608"/>
          <a:stretch>
            <a:fillRect/>
          </a:stretch>
        </p:blipFill>
        <p:spPr>
          <a:xfrm>
            <a:off x="3216735" y="2377504"/>
            <a:ext cx="375713" cy="548640"/>
          </a:xfrm>
          <a:prstGeom prst="rect">
            <a:avLst/>
          </a:prstGeom>
        </p:spPr>
      </p:pic>
      <p:sp>
        <p:nvSpPr>
          <p:cNvPr id="9" name="Rectangle 8">
            <a:extLst>
              <a:ext uri="{FF2B5EF4-FFF2-40B4-BE49-F238E27FC236}">
                <a16:creationId xmlns:a16="http://schemas.microsoft.com/office/drawing/2014/main" id="{950FC520-161E-0244-9717-6545630069CC}"/>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280B9C-3DA4-E94A-9AC6-EF11D532E86C}"/>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096B0E-95EA-FC42-8E12-C9A17BCF356E}"/>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0F05AC-82AE-F241-BF78-687513006D15}"/>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3" name="Rectangle 12">
            <a:extLst>
              <a:ext uri="{FF2B5EF4-FFF2-40B4-BE49-F238E27FC236}">
                <a16:creationId xmlns:a16="http://schemas.microsoft.com/office/drawing/2014/main" id="{894D2BD6-2C1D-FC45-923A-D0B797BBEF29}"/>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4" name="Rectangle 13">
            <a:extLst>
              <a:ext uri="{FF2B5EF4-FFF2-40B4-BE49-F238E27FC236}">
                <a16:creationId xmlns:a16="http://schemas.microsoft.com/office/drawing/2014/main" id="{B6911554-7AE9-E346-939E-D61F60FEEA38}"/>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5" name="TextBox 14">
            <a:extLst>
              <a:ext uri="{FF2B5EF4-FFF2-40B4-BE49-F238E27FC236}">
                <a16:creationId xmlns:a16="http://schemas.microsoft.com/office/drawing/2014/main" id="{4DAA1B88-47A3-1C46-A919-219FC0BB783A}"/>
              </a:ext>
            </a:extLst>
          </p:cNvPr>
          <p:cNvSpPr txBox="1"/>
          <p:nvPr userDrawn="1"/>
        </p:nvSpPr>
        <p:spPr>
          <a:xfrm>
            <a:off x="931698" y="1586278"/>
            <a:ext cx="10752301" cy="677108"/>
          </a:xfrm>
          <a:prstGeom prst="rect">
            <a:avLst/>
          </a:prstGeom>
          <a:noFill/>
        </p:spPr>
        <p:txBody>
          <a:bodyPr wrap="square" rtlCol="0">
            <a:spAutoFit/>
          </a:bodyPr>
          <a:lstStyle/>
          <a:p>
            <a:r>
              <a:rPr lang="en-US" b="1" i="0" u="none" strike="noStrike" baseline="0">
                <a:solidFill>
                  <a:srgbClr val="004E6E"/>
                </a:solidFill>
                <a:latin typeface="Network Rail Sans" panose="02000000040000020004" pitchFamily="2" charset="0"/>
              </a:rPr>
              <a:t>We will achieve net zero carbon emissions by 2050 (and 2045 in Scotland)</a:t>
            </a:r>
            <a:r>
              <a:rPr lang="en-US" b="1" i="0" u="none" strike="noStrike">
                <a:solidFill>
                  <a:srgbClr val="004E6E"/>
                </a:solidFill>
                <a:latin typeface="Network Rail Sans" panose="02000000040000020004" pitchFamily="2" charset="0"/>
              </a:rPr>
              <a:t> </a:t>
            </a:r>
            <a:r>
              <a:rPr lang="en-US" b="1" i="0" u="none" strike="noStrike" baseline="0">
                <a:solidFill>
                  <a:srgbClr val="004E6E"/>
                </a:solidFill>
                <a:latin typeface="Network Rail Sans" panose="02000000040000020004" pitchFamily="2" charset="0"/>
              </a:rPr>
              <a:t>and deliver continual improvements to air quality so that our passengers, </a:t>
            </a:r>
            <a:r>
              <a:rPr lang="en-US" b="1" i="0" u="none" strike="noStrike" baseline="0" err="1">
                <a:solidFill>
                  <a:srgbClr val="004E6E"/>
                </a:solidFill>
                <a:latin typeface="Network Rail Sans" panose="02000000040000020004" pitchFamily="2" charset="0"/>
              </a:rPr>
              <a:t>neighbours</a:t>
            </a:r>
            <a:r>
              <a:rPr lang="en-US" b="1" i="0" u="none" strike="noStrike" baseline="0">
                <a:solidFill>
                  <a:srgbClr val="004E6E"/>
                </a:solidFill>
                <a:latin typeface="Network Rail Sans" panose="02000000040000020004" pitchFamily="2" charset="0"/>
              </a:rPr>
              <a:t>, and employees breathe healthier air.</a:t>
            </a:r>
            <a:r>
              <a:rPr lang="en-US" sz="2000" b="1" i="0" u="none" strike="noStrike" baseline="0">
                <a:solidFill>
                  <a:srgbClr val="004E6E"/>
                </a:solidFill>
                <a:latin typeface="Network Rail Sans" panose="02000000040000020004" pitchFamily="2" charset="0"/>
              </a:rPr>
              <a:t> </a:t>
            </a:r>
            <a:endParaRPr lang="en-US" sz="2000" b="1" i="0" u="none" strike="noStrike" baseline="0">
              <a:latin typeface="Network Rail Sans" panose="02000000040000020004" pitchFamily="2" charset="0"/>
            </a:endParaRPr>
          </a:p>
        </p:txBody>
      </p:sp>
      <p:sp>
        <p:nvSpPr>
          <p:cNvPr id="16" name="Rectangle 15">
            <a:extLst>
              <a:ext uri="{FF2B5EF4-FFF2-40B4-BE49-F238E27FC236}">
                <a16:creationId xmlns:a16="http://schemas.microsoft.com/office/drawing/2014/main" id="{CB90713C-1718-E846-99FB-333BBCEE558B}"/>
              </a:ext>
            </a:extLst>
          </p:cNvPr>
          <p:cNvSpPr/>
          <p:nvPr userDrawn="1"/>
        </p:nvSpPr>
        <p:spPr>
          <a:xfrm>
            <a:off x="9944100" y="4000500"/>
            <a:ext cx="1371600" cy="1015663"/>
          </a:xfrm>
          <a:prstGeom prst="rect">
            <a:avLst/>
          </a:prstGeom>
        </p:spPr>
        <p:txBody>
          <a:bodyPr wrap="square">
            <a:spAutoFit/>
          </a:bodyPr>
          <a:lstStyle/>
          <a:p>
            <a:r>
              <a:rPr lang="en-US" sz="1000">
                <a:solidFill>
                  <a:srgbClr val="004F72"/>
                </a:solidFill>
                <a:latin typeface="Network Rail Sans"/>
                <a:cs typeface="Network Rail Sans"/>
              </a:rPr>
              <a:t>Go beyond embodied carbon assessments to whole life carbon assessments, to support infrastructure projects by 2027 </a:t>
            </a:r>
          </a:p>
        </p:txBody>
      </p:sp>
      <p:sp>
        <p:nvSpPr>
          <p:cNvPr id="17" name="Rectangle 16">
            <a:extLst>
              <a:ext uri="{FF2B5EF4-FFF2-40B4-BE49-F238E27FC236}">
                <a16:creationId xmlns:a16="http://schemas.microsoft.com/office/drawing/2014/main" id="{6EB7AB9D-642D-5445-B5C7-72649207369A}"/>
              </a:ext>
            </a:extLst>
          </p:cNvPr>
          <p:cNvSpPr/>
          <p:nvPr userDrawn="1"/>
        </p:nvSpPr>
        <p:spPr>
          <a:xfrm>
            <a:off x="6819900" y="5651500"/>
            <a:ext cx="1447800" cy="707886"/>
          </a:xfrm>
          <a:prstGeom prst="rect">
            <a:avLst/>
          </a:prstGeom>
        </p:spPr>
        <p:txBody>
          <a:bodyPr wrap="square">
            <a:spAutoFit/>
          </a:bodyPr>
          <a:lstStyle/>
          <a:p>
            <a:r>
              <a:rPr lang="en-US" sz="1000">
                <a:solidFill>
                  <a:srgbClr val="004F72"/>
                </a:solidFill>
                <a:latin typeface="Network Rail Sans"/>
                <a:cs typeface="Network Rail Sans"/>
              </a:rPr>
              <a:t>All appropriate plant, worksites and depots to have dust suppression in place by 2029 </a:t>
            </a:r>
          </a:p>
        </p:txBody>
      </p:sp>
      <p:sp>
        <p:nvSpPr>
          <p:cNvPr id="18" name="Rectangle 17">
            <a:extLst>
              <a:ext uri="{FF2B5EF4-FFF2-40B4-BE49-F238E27FC236}">
                <a16:creationId xmlns:a16="http://schemas.microsoft.com/office/drawing/2014/main" id="{378D6D07-B2BF-5846-8F83-9A9E648A3C40}"/>
              </a:ext>
            </a:extLst>
          </p:cNvPr>
          <p:cNvSpPr/>
          <p:nvPr userDrawn="1"/>
        </p:nvSpPr>
        <p:spPr>
          <a:xfrm>
            <a:off x="6362700" y="3742034"/>
            <a:ext cx="1320800" cy="716866"/>
          </a:xfrm>
          <a:prstGeom prst="rect">
            <a:avLst/>
          </a:prstGeom>
        </p:spPr>
        <p:txBody>
          <a:bodyPr wrap="square">
            <a:spAutoFit/>
          </a:bodyPr>
          <a:lstStyle/>
          <a:p>
            <a:r>
              <a:rPr lang="en-US" sz="1000">
                <a:solidFill>
                  <a:srgbClr val="004F72"/>
                </a:solidFill>
                <a:latin typeface="Network Rail Sans"/>
                <a:cs typeface="Network Rail Sans"/>
              </a:rPr>
              <a:t>Establish an air quality monitoring regime for worksites and depots by 2024</a:t>
            </a:r>
          </a:p>
        </p:txBody>
      </p:sp>
      <p:sp>
        <p:nvSpPr>
          <p:cNvPr id="19" name="Rectangle 18">
            <a:extLst>
              <a:ext uri="{FF2B5EF4-FFF2-40B4-BE49-F238E27FC236}">
                <a16:creationId xmlns:a16="http://schemas.microsoft.com/office/drawing/2014/main" id="{B9196151-9D9B-8B46-94DB-73439CE31F88}"/>
              </a:ext>
            </a:extLst>
          </p:cNvPr>
          <p:cNvSpPr/>
          <p:nvPr userDrawn="1"/>
        </p:nvSpPr>
        <p:spPr>
          <a:xfrm>
            <a:off x="3606800" y="5651500"/>
            <a:ext cx="2921000" cy="707886"/>
          </a:xfrm>
          <a:prstGeom prst="rect">
            <a:avLst/>
          </a:prstGeom>
        </p:spPr>
        <p:txBody>
          <a:bodyPr wrap="square">
            <a:spAutoFit/>
          </a:bodyPr>
          <a:lstStyle/>
          <a:p>
            <a:r>
              <a:rPr lang="en-US" sz="1000">
                <a:solidFill>
                  <a:srgbClr val="004F72"/>
                </a:solidFill>
                <a:latin typeface="Network Rail Sans"/>
                <a:cs typeface="Network Rail Sans"/>
              </a:rPr>
              <a:t>Complete electric vehicle charging roll out (sites that Network Rail operate and our managed stations) by 2029 and transition of Network Rail’s road vehicle fleet to ultra-low emission by 2035  </a:t>
            </a:r>
          </a:p>
        </p:txBody>
      </p:sp>
      <p:sp>
        <p:nvSpPr>
          <p:cNvPr id="20" name="Rectangle 19">
            <a:extLst>
              <a:ext uri="{FF2B5EF4-FFF2-40B4-BE49-F238E27FC236}">
                <a16:creationId xmlns:a16="http://schemas.microsoft.com/office/drawing/2014/main" id="{C26A1DD5-7D71-BE42-B3DB-7C2C145755BC}"/>
              </a:ext>
            </a:extLst>
          </p:cNvPr>
          <p:cNvSpPr/>
          <p:nvPr userDrawn="1"/>
        </p:nvSpPr>
        <p:spPr>
          <a:xfrm>
            <a:off x="8801100" y="5805388"/>
            <a:ext cx="1308100" cy="553998"/>
          </a:xfrm>
          <a:prstGeom prst="rect">
            <a:avLst/>
          </a:prstGeom>
        </p:spPr>
        <p:txBody>
          <a:bodyPr wrap="square">
            <a:spAutoFit/>
          </a:bodyPr>
          <a:lstStyle/>
          <a:p>
            <a:r>
              <a:rPr lang="en-US" sz="1000">
                <a:solidFill>
                  <a:srgbClr val="004F72"/>
                </a:solidFill>
                <a:latin typeface="Network Rail Sans"/>
                <a:cs typeface="Network Rail Sans"/>
              </a:rPr>
              <a:t>Transition assets away from use of natural gas by 2029 </a:t>
            </a:r>
          </a:p>
        </p:txBody>
      </p:sp>
      <p:sp>
        <p:nvSpPr>
          <p:cNvPr id="21" name="Rectangle 20">
            <a:extLst>
              <a:ext uri="{FF2B5EF4-FFF2-40B4-BE49-F238E27FC236}">
                <a16:creationId xmlns:a16="http://schemas.microsoft.com/office/drawing/2014/main" id="{646D9CEF-F4A0-B34E-A88D-E6C92058C99E}"/>
              </a:ext>
            </a:extLst>
          </p:cNvPr>
          <p:cNvSpPr/>
          <p:nvPr userDrawn="1"/>
        </p:nvSpPr>
        <p:spPr>
          <a:xfrm>
            <a:off x="4610100" y="3742034"/>
            <a:ext cx="1473200" cy="861774"/>
          </a:xfrm>
          <a:prstGeom prst="rect">
            <a:avLst/>
          </a:prstGeom>
        </p:spPr>
        <p:txBody>
          <a:bodyPr wrap="square">
            <a:spAutoFit/>
          </a:bodyPr>
          <a:lstStyle/>
          <a:p>
            <a:r>
              <a:rPr lang="en-US" sz="1000">
                <a:solidFill>
                  <a:srgbClr val="004F72"/>
                </a:solidFill>
                <a:latin typeface="Network Rail Sans"/>
                <a:cs typeface="Network Rail Sans"/>
              </a:rPr>
              <a:t>Update our procurement model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by 2022 to reduce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value chain emissions by 2032</a:t>
            </a:r>
          </a:p>
        </p:txBody>
      </p:sp>
      <p:sp>
        <p:nvSpPr>
          <p:cNvPr id="22" name="Rectangle 21">
            <a:extLst>
              <a:ext uri="{FF2B5EF4-FFF2-40B4-BE49-F238E27FC236}">
                <a16:creationId xmlns:a16="http://schemas.microsoft.com/office/drawing/2014/main" id="{9F97A671-D9E9-344B-886E-B3AB2EEA750D}"/>
              </a:ext>
            </a:extLst>
          </p:cNvPr>
          <p:cNvSpPr/>
          <p:nvPr userDrawn="1"/>
        </p:nvSpPr>
        <p:spPr>
          <a:xfrm>
            <a:off x="1587500" y="5651500"/>
            <a:ext cx="1651000" cy="707886"/>
          </a:xfrm>
          <a:prstGeom prst="rect">
            <a:avLst/>
          </a:prstGeom>
        </p:spPr>
        <p:txBody>
          <a:bodyPr wrap="square">
            <a:spAutoFit/>
          </a:bodyPr>
          <a:lstStyle/>
          <a:p>
            <a:r>
              <a:rPr lang="en-US" sz="1000">
                <a:solidFill>
                  <a:srgbClr val="004F72"/>
                </a:solidFill>
                <a:latin typeface="Network Rail Sans"/>
                <a:cs typeface="Network Rail Sans"/>
              </a:rPr>
              <a:t>Achieve agreed science based targets for Scope 1 and 2 by 2050 at the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latest (Scotland 2045)</a:t>
            </a:r>
          </a:p>
        </p:txBody>
      </p:sp>
      <p:sp>
        <p:nvSpPr>
          <p:cNvPr id="23" name="Rectangle 22">
            <a:extLst>
              <a:ext uri="{FF2B5EF4-FFF2-40B4-BE49-F238E27FC236}">
                <a16:creationId xmlns:a16="http://schemas.microsoft.com/office/drawing/2014/main" id="{E4014548-3C11-ED41-85BA-80C9020A3839}"/>
              </a:ext>
            </a:extLst>
          </p:cNvPr>
          <p:cNvSpPr/>
          <p:nvPr userDrawn="1"/>
        </p:nvSpPr>
        <p:spPr>
          <a:xfrm>
            <a:off x="2209799" y="3742034"/>
            <a:ext cx="2049357" cy="861774"/>
          </a:xfrm>
          <a:prstGeom prst="rect">
            <a:avLst/>
          </a:prstGeom>
        </p:spPr>
        <p:txBody>
          <a:bodyPr wrap="square">
            <a:spAutoFit/>
          </a:bodyPr>
          <a:lstStyle/>
          <a:p>
            <a:r>
              <a:rPr lang="en-US" sz="1000">
                <a:solidFill>
                  <a:srgbClr val="004F72"/>
                </a:solidFill>
                <a:latin typeface="Network Rail Sans"/>
                <a:cs typeface="Network Rail Sans"/>
              </a:rPr>
              <a:t>We will purchase 100% renewable non-traction electricity by 2020, and will aim to feed in 100% of our non-traction electricity from renewable sources by 2030 </a:t>
            </a:r>
          </a:p>
        </p:txBody>
      </p:sp>
      <p:sp>
        <p:nvSpPr>
          <p:cNvPr id="24" name="Rectangle 23">
            <a:extLst>
              <a:ext uri="{FF2B5EF4-FFF2-40B4-BE49-F238E27FC236}">
                <a16:creationId xmlns:a16="http://schemas.microsoft.com/office/drawing/2014/main" id="{952113A0-DE35-A541-AB62-678DC3B88BCB}"/>
              </a:ext>
            </a:extLst>
          </p:cNvPr>
          <p:cNvSpPr/>
          <p:nvPr userDrawn="1"/>
        </p:nvSpPr>
        <p:spPr>
          <a:xfrm>
            <a:off x="8128000" y="3742034"/>
            <a:ext cx="1511300" cy="861774"/>
          </a:xfrm>
          <a:prstGeom prst="rect">
            <a:avLst/>
          </a:prstGeom>
        </p:spPr>
        <p:txBody>
          <a:bodyPr wrap="square">
            <a:spAutoFit/>
          </a:bodyPr>
          <a:lstStyle/>
          <a:p>
            <a:r>
              <a:rPr lang="en-US" sz="1000">
                <a:solidFill>
                  <a:srgbClr val="004F72"/>
                </a:solidFill>
                <a:latin typeface="Network Rail Sans"/>
                <a:cs typeface="Network Rail Sans"/>
              </a:rPr>
              <a:t>We will have an air quality improvement plan for all our managed stations and depots in place by 2024 </a:t>
            </a:r>
          </a:p>
        </p:txBody>
      </p:sp>
      <p:cxnSp>
        <p:nvCxnSpPr>
          <p:cNvPr id="25" name="Straight Connector 24">
            <a:extLst>
              <a:ext uri="{FF2B5EF4-FFF2-40B4-BE49-F238E27FC236}">
                <a16:creationId xmlns:a16="http://schemas.microsoft.com/office/drawing/2014/main" id="{D30A624A-344F-F845-8FAE-A9F2E12FBEC1}"/>
              </a:ext>
            </a:extLst>
          </p:cNvPr>
          <p:cNvCxnSpPr/>
          <p:nvPr userDrawn="1"/>
        </p:nvCxnSpPr>
        <p:spPr>
          <a:xfrm rot="5400000">
            <a:off x="1600200" y="3956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32EF74D-7914-3B44-ACC1-386138003253}"/>
              </a:ext>
            </a:extLst>
          </p:cNvPr>
          <p:cNvCxnSpPr/>
          <p:nvPr userDrawn="1"/>
        </p:nvCxnSpPr>
        <p:spPr>
          <a:xfrm rot="5400000">
            <a:off x="4058920" y="40246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5C602CF-B58A-DA46-989B-F631E688ABCC}"/>
              </a:ext>
            </a:extLst>
          </p:cNvPr>
          <p:cNvCxnSpPr/>
          <p:nvPr userDrawn="1"/>
        </p:nvCxnSpPr>
        <p:spPr>
          <a:xfrm rot="5400000">
            <a:off x="5844540" y="38773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868D7D6-7281-0849-8074-1026693B51FC}"/>
              </a:ext>
            </a:extLst>
          </p:cNvPr>
          <p:cNvCxnSpPr/>
          <p:nvPr userDrawn="1"/>
        </p:nvCxnSpPr>
        <p:spPr>
          <a:xfrm rot="5400000">
            <a:off x="30226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870F49-AE87-DD4E-B3A5-78CF8DC7839A}"/>
              </a:ext>
            </a:extLst>
          </p:cNvPr>
          <p:cNvCxnSpPr/>
          <p:nvPr userDrawn="1"/>
        </p:nvCxnSpPr>
        <p:spPr>
          <a:xfrm rot="5400000">
            <a:off x="9906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AA58960-1033-2242-B49E-B25272F95FF8}"/>
              </a:ext>
            </a:extLst>
          </p:cNvPr>
          <p:cNvCxnSpPr/>
          <p:nvPr userDrawn="1"/>
        </p:nvCxnSpPr>
        <p:spPr>
          <a:xfrm rot="5400000">
            <a:off x="62230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B35B3C7-01E3-5543-8A12-3C413F2AB706}"/>
              </a:ext>
            </a:extLst>
          </p:cNvPr>
          <p:cNvCxnSpPr/>
          <p:nvPr userDrawn="1"/>
        </p:nvCxnSpPr>
        <p:spPr>
          <a:xfrm rot="5400000">
            <a:off x="82042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50F7DAE-6A95-6A48-985C-D7A31A570BFC}"/>
              </a:ext>
            </a:extLst>
          </p:cNvPr>
          <p:cNvCxnSpPr/>
          <p:nvPr userDrawn="1"/>
        </p:nvCxnSpPr>
        <p:spPr>
          <a:xfrm>
            <a:off x="10022840" y="3991607"/>
            <a:ext cx="14630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4A139857-9BEF-ED4F-9BBB-C06A816E3A19}"/>
              </a:ext>
            </a:extLst>
          </p:cNvPr>
          <p:cNvSpPr/>
          <p:nvPr userDrawn="1"/>
        </p:nvSpPr>
        <p:spPr>
          <a:xfrm>
            <a:off x="1902885"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CA6CC02-8430-7A42-BFD5-703C3D2730A3}"/>
              </a:ext>
            </a:extLst>
          </p:cNvPr>
          <p:cNvSpPr/>
          <p:nvPr userDrawn="1"/>
        </p:nvSpPr>
        <p:spPr>
          <a:xfrm>
            <a:off x="4337052"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0F3CE1E-372E-854F-8E33-8C399E3F62F1}"/>
              </a:ext>
            </a:extLst>
          </p:cNvPr>
          <p:cNvSpPr/>
          <p:nvPr userDrawn="1"/>
        </p:nvSpPr>
        <p:spPr>
          <a:xfrm>
            <a:off x="6060019"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CCC9E0-066D-E441-867B-80AB2B43D518}"/>
              </a:ext>
            </a:extLst>
          </p:cNvPr>
          <p:cNvSpPr/>
          <p:nvPr userDrawn="1"/>
        </p:nvSpPr>
        <p:spPr>
          <a:xfrm>
            <a:off x="11275485" y="37020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A34F0C2-ECD6-BC42-BEA0-1D9294A0AF75}"/>
              </a:ext>
            </a:extLst>
          </p:cNvPr>
          <p:cNvSpPr/>
          <p:nvPr userDrawn="1"/>
        </p:nvSpPr>
        <p:spPr>
          <a:xfrm>
            <a:off x="850688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B4CA0D7-F1E7-7340-BA75-82697354B6DE}"/>
              </a:ext>
            </a:extLst>
          </p:cNvPr>
          <p:cNvSpPr/>
          <p:nvPr userDrawn="1"/>
        </p:nvSpPr>
        <p:spPr>
          <a:xfrm>
            <a:off x="6546851"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9F1A3C7-B9E0-8240-9514-1FEC81104495}"/>
              </a:ext>
            </a:extLst>
          </p:cNvPr>
          <p:cNvSpPr/>
          <p:nvPr userDrawn="1"/>
        </p:nvSpPr>
        <p:spPr>
          <a:xfrm>
            <a:off x="131233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7A388EC-054F-C340-B3F2-ABE2A92AAAD5}"/>
              </a:ext>
            </a:extLst>
          </p:cNvPr>
          <p:cNvSpPr/>
          <p:nvPr userDrawn="1"/>
        </p:nvSpPr>
        <p:spPr>
          <a:xfrm>
            <a:off x="332528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1F3B8D2-9F91-B442-8594-38E38237E899}"/>
              </a:ext>
            </a:extLst>
          </p:cNvPr>
          <p:cNvSpPr/>
          <p:nvPr userDrawn="1"/>
        </p:nvSpPr>
        <p:spPr>
          <a:xfrm>
            <a:off x="1863032" y="32486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42" name="Rectangle 41">
            <a:extLst>
              <a:ext uri="{FF2B5EF4-FFF2-40B4-BE49-F238E27FC236}">
                <a16:creationId xmlns:a16="http://schemas.microsoft.com/office/drawing/2014/main" id="{F4C62675-9FE3-7E41-B2D4-E6527938374B}"/>
              </a:ext>
            </a:extLst>
          </p:cNvPr>
          <p:cNvSpPr/>
          <p:nvPr userDrawn="1"/>
        </p:nvSpPr>
        <p:spPr>
          <a:xfrm>
            <a:off x="4301432" y="3248690"/>
            <a:ext cx="630401" cy="276999"/>
          </a:xfrm>
          <a:prstGeom prst="rect">
            <a:avLst/>
          </a:prstGeom>
        </p:spPr>
        <p:txBody>
          <a:bodyPr wrap="square">
            <a:spAutoFit/>
          </a:bodyPr>
          <a:lstStyle/>
          <a:p>
            <a:pPr algn="ctr"/>
            <a:r>
              <a:rPr lang="en-US" sz="1200" b="1">
                <a:latin typeface="Network Rail Sans" panose="02000000040000020004" pitchFamily="2" charset="0"/>
              </a:rPr>
              <a:t>2022</a:t>
            </a:r>
            <a:endParaRPr lang="en-US" sz="1200">
              <a:latin typeface="Network Rail Sans" panose="02000000040000020004" pitchFamily="2" charset="0"/>
            </a:endParaRPr>
          </a:p>
        </p:txBody>
      </p:sp>
      <p:sp>
        <p:nvSpPr>
          <p:cNvPr id="43" name="Rectangle 42">
            <a:extLst>
              <a:ext uri="{FF2B5EF4-FFF2-40B4-BE49-F238E27FC236}">
                <a16:creationId xmlns:a16="http://schemas.microsoft.com/office/drawing/2014/main" id="{02F8E1A3-7D1D-9041-A027-80952370DCC1}"/>
              </a:ext>
            </a:extLst>
          </p:cNvPr>
          <p:cNvSpPr/>
          <p:nvPr userDrawn="1"/>
        </p:nvSpPr>
        <p:spPr>
          <a:xfrm>
            <a:off x="6015932" y="3248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44" name="Rectangle 43">
            <a:extLst>
              <a:ext uri="{FF2B5EF4-FFF2-40B4-BE49-F238E27FC236}">
                <a16:creationId xmlns:a16="http://schemas.microsoft.com/office/drawing/2014/main" id="{63DAD975-59AE-A24F-B051-94B327497593}"/>
              </a:ext>
            </a:extLst>
          </p:cNvPr>
          <p:cNvSpPr/>
          <p:nvPr userDrawn="1"/>
        </p:nvSpPr>
        <p:spPr>
          <a:xfrm>
            <a:off x="32854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5" name="Rectangle 44">
            <a:extLst>
              <a:ext uri="{FF2B5EF4-FFF2-40B4-BE49-F238E27FC236}">
                <a16:creationId xmlns:a16="http://schemas.microsoft.com/office/drawing/2014/main" id="{AC7340D2-09A9-1A4E-9A94-F4076EAF457A}"/>
              </a:ext>
            </a:extLst>
          </p:cNvPr>
          <p:cNvSpPr/>
          <p:nvPr userDrawn="1"/>
        </p:nvSpPr>
        <p:spPr>
          <a:xfrm>
            <a:off x="1278832" y="5191790"/>
            <a:ext cx="630401" cy="276999"/>
          </a:xfrm>
          <a:prstGeom prst="rect">
            <a:avLst/>
          </a:prstGeom>
        </p:spPr>
        <p:txBody>
          <a:bodyPr wrap="square">
            <a:spAutoFit/>
          </a:bodyPr>
          <a:lstStyle/>
          <a:p>
            <a:pPr algn="ctr"/>
            <a:r>
              <a:rPr lang="en-US" sz="1200" b="1">
                <a:latin typeface="Network Rail Sans" panose="02000000040000020004" pitchFamily="2" charset="0"/>
              </a:rPr>
              <a:t>2050</a:t>
            </a:r>
            <a:endParaRPr lang="en-US" sz="1200">
              <a:latin typeface="Network Rail Sans" panose="02000000040000020004" pitchFamily="2" charset="0"/>
            </a:endParaRPr>
          </a:p>
        </p:txBody>
      </p:sp>
      <p:sp>
        <p:nvSpPr>
          <p:cNvPr id="46" name="Rectangle 45">
            <a:extLst>
              <a:ext uri="{FF2B5EF4-FFF2-40B4-BE49-F238E27FC236}">
                <a16:creationId xmlns:a16="http://schemas.microsoft.com/office/drawing/2014/main" id="{3A45E7F4-C014-8947-9BB1-E3AC32B69291}"/>
              </a:ext>
            </a:extLst>
          </p:cNvPr>
          <p:cNvSpPr/>
          <p:nvPr userDrawn="1"/>
        </p:nvSpPr>
        <p:spPr>
          <a:xfrm>
            <a:off x="64985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7" name="Rectangle 46">
            <a:extLst>
              <a:ext uri="{FF2B5EF4-FFF2-40B4-BE49-F238E27FC236}">
                <a16:creationId xmlns:a16="http://schemas.microsoft.com/office/drawing/2014/main" id="{1C7A52D4-E0A2-2149-A2A4-853E93A811D7}"/>
              </a:ext>
            </a:extLst>
          </p:cNvPr>
          <p:cNvSpPr/>
          <p:nvPr userDrawn="1"/>
        </p:nvSpPr>
        <p:spPr>
          <a:xfrm>
            <a:off x="84670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8" name="Rectangle 47">
            <a:extLst>
              <a:ext uri="{FF2B5EF4-FFF2-40B4-BE49-F238E27FC236}">
                <a16:creationId xmlns:a16="http://schemas.microsoft.com/office/drawing/2014/main" id="{42E57877-7C8F-B545-A021-960E1A629F61}"/>
              </a:ext>
            </a:extLst>
          </p:cNvPr>
          <p:cNvSpPr/>
          <p:nvPr userDrawn="1"/>
        </p:nvSpPr>
        <p:spPr>
          <a:xfrm>
            <a:off x="11235632" y="3832890"/>
            <a:ext cx="630401" cy="276999"/>
          </a:xfrm>
          <a:prstGeom prst="rect">
            <a:avLst/>
          </a:prstGeom>
        </p:spPr>
        <p:txBody>
          <a:bodyPr wrap="square">
            <a:spAutoFit/>
          </a:bodyPr>
          <a:lstStyle/>
          <a:p>
            <a:pPr algn="ctr"/>
            <a:r>
              <a:rPr lang="en-US" sz="1200" b="1">
                <a:latin typeface="Network Rail Sans" panose="02000000040000020004" pitchFamily="2" charset="0"/>
              </a:rPr>
              <a:t>2027</a:t>
            </a:r>
            <a:endParaRPr lang="en-US" sz="1200">
              <a:latin typeface="Network Rail Sans" panose="02000000040000020004" pitchFamily="2" charset="0"/>
            </a:endParaRPr>
          </a:p>
        </p:txBody>
      </p:sp>
      <p:cxnSp>
        <p:nvCxnSpPr>
          <p:cNvPr id="49" name="Straight Connector 48">
            <a:extLst>
              <a:ext uri="{FF2B5EF4-FFF2-40B4-BE49-F238E27FC236}">
                <a16:creationId xmlns:a16="http://schemas.microsoft.com/office/drawing/2014/main" id="{D89580E3-A7E4-7349-988A-95BAB7215A62}"/>
              </a:ext>
            </a:extLst>
          </p:cNvPr>
          <p:cNvCxnSpPr/>
          <p:nvPr userDrawn="1"/>
        </p:nvCxnSpPr>
        <p:spPr>
          <a:xfrm rot="5400000">
            <a:off x="7609840" y="40551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9733E5AB-05F2-DF4B-90AF-F45834A0F4AD}"/>
              </a:ext>
            </a:extLst>
          </p:cNvPr>
          <p:cNvSpPr/>
          <p:nvPr userDrawn="1"/>
        </p:nvSpPr>
        <p:spPr>
          <a:xfrm>
            <a:off x="7833785"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F19F27F-204E-FC4E-A533-89A8717C1ADC}"/>
              </a:ext>
            </a:extLst>
          </p:cNvPr>
          <p:cNvSpPr/>
          <p:nvPr userDrawn="1"/>
        </p:nvSpPr>
        <p:spPr>
          <a:xfrm>
            <a:off x="7793932" y="3248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52" name="Rectangle 51">
            <a:extLst>
              <a:ext uri="{FF2B5EF4-FFF2-40B4-BE49-F238E27FC236}">
                <a16:creationId xmlns:a16="http://schemas.microsoft.com/office/drawing/2014/main" id="{771E7779-4C8F-B64B-A3B4-9E87208F570F}"/>
              </a:ext>
            </a:extLst>
          </p:cNvPr>
          <p:cNvSpPr/>
          <p:nvPr userDrawn="1"/>
        </p:nvSpPr>
        <p:spPr>
          <a:xfrm>
            <a:off x="964520" y="679056"/>
            <a:ext cx="3859999" cy="523220"/>
          </a:xfrm>
          <a:prstGeom prst="rect">
            <a:avLst/>
          </a:prstGeom>
        </p:spPr>
        <p:txBody>
          <a:bodyPr wrap="square">
            <a:spAutoFit/>
          </a:bodyPr>
          <a:lstStyle/>
          <a:p>
            <a:r>
              <a:rPr lang="en-GB" sz="2800" b="1">
                <a:solidFill>
                  <a:srgbClr val="7EC359"/>
                </a:solidFill>
                <a:latin typeface="Network Rail Sans" panose="02000000040000020004" pitchFamily="2" charset="0"/>
              </a:rPr>
              <a:t>A low-emission railway </a:t>
            </a:r>
            <a:endParaRPr lang="en-GB" sz="2800">
              <a:solidFill>
                <a:srgbClr val="7EC359"/>
              </a:solidFill>
              <a:latin typeface="Network Rail Sans" panose="02000000040000020004" pitchFamily="2" charset="0"/>
            </a:endParaRPr>
          </a:p>
        </p:txBody>
      </p:sp>
      <p:pic>
        <p:nvPicPr>
          <p:cNvPr id="53" name="Picture 52" descr="low_emish.png">
            <a:extLst>
              <a:ext uri="{FF2B5EF4-FFF2-40B4-BE49-F238E27FC236}">
                <a16:creationId xmlns:a16="http://schemas.microsoft.com/office/drawing/2014/main" id="{7A848A16-8297-D648-8FE4-BC6C73D9B028}"/>
              </a:ext>
            </a:extLst>
          </p:cNvPr>
          <p:cNvPicPr>
            <a:picLocks noChangeAspect="1"/>
          </p:cNvPicPr>
          <p:nvPr userDrawn="1"/>
        </p:nvPicPr>
        <p:blipFill>
          <a:blip r:embed="rId5" cstate="screen">
            <a:extLst>
              <a:ext uri="{28A0092B-C50C-407E-A947-70E740481C1C}">
                <a14:useLocalDpi xmlns:a14="http://schemas.microsoft.com/office/drawing/2010/main"/>
              </a:ext>
            </a:extLst>
          </a:blip>
          <a:srcRect r="-5608"/>
          <a:stretch>
            <a:fillRect/>
          </a:stretch>
        </p:blipFill>
        <p:spPr>
          <a:xfrm>
            <a:off x="4734175" y="462993"/>
            <a:ext cx="613524" cy="895907"/>
          </a:xfrm>
          <a:prstGeom prst="rect">
            <a:avLst/>
          </a:prstGeom>
        </p:spPr>
      </p:pic>
    </p:spTree>
    <p:extLst>
      <p:ext uri="{BB962C8B-B14F-4D97-AF65-F5344CB8AC3E}">
        <p14:creationId xmlns:p14="http://schemas.microsoft.com/office/powerpoint/2010/main" val="17815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336D34-A6F5-1D44-B811-4A5A502EF18E}"/>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2677331A-E126-F244-9F77-F436A22F107B}"/>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73B7A56B-BF2F-7A4C-B970-48F646D30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197" y="944031"/>
            <a:ext cx="12955659" cy="7315200"/>
          </a:xfrm>
          <a:prstGeom prst="rect">
            <a:avLst/>
          </a:prstGeom>
        </p:spPr>
      </p:pic>
      <p:sp>
        <p:nvSpPr>
          <p:cNvPr id="6" name="Slide Number Placeholder 1">
            <a:extLst>
              <a:ext uri="{FF2B5EF4-FFF2-40B4-BE49-F238E27FC236}">
                <a16:creationId xmlns:a16="http://schemas.microsoft.com/office/drawing/2014/main" id="{93FAFA37-B58A-0042-9342-EC3243B817A7}"/>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F1BAF11A-9E85-8B41-93E8-FFA1DDBADED2}"/>
              </a:ext>
            </a:extLst>
          </p:cNvPr>
          <p:cNvSpPr txBox="1"/>
          <p:nvPr userDrawn="1"/>
        </p:nvSpPr>
        <p:spPr>
          <a:xfrm>
            <a:off x="931699" y="1751378"/>
            <a:ext cx="9583902" cy="369332"/>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prepare the railway infrastructure to </a:t>
            </a:r>
            <a:r>
              <a:rPr lang="en-US" b="1" err="1">
                <a:solidFill>
                  <a:srgbClr val="004E6E"/>
                </a:solidFill>
                <a:latin typeface="Network Rail Sans" panose="02000000040000020004" pitchFamily="2" charset="0"/>
              </a:rPr>
              <a:t>minimise</a:t>
            </a:r>
            <a:r>
              <a:rPr lang="en-US" b="1">
                <a:solidFill>
                  <a:srgbClr val="004E6E"/>
                </a:solidFill>
                <a:latin typeface="Network Rail Sans" panose="02000000040000020004" pitchFamily="2" charset="0"/>
              </a:rPr>
              <a:t> the impacts of climate change by 2050.</a:t>
            </a:r>
          </a:p>
        </p:txBody>
      </p:sp>
      <p:sp>
        <p:nvSpPr>
          <p:cNvPr id="8" name="Rectangle 7">
            <a:extLst>
              <a:ext uri="{FF2B5EF4-FFF2-40B4-BE49-F238E27FC236}">
                <a16:creationId xmlns:a16="http://schemas.microsoft.com/office/drawing/2014/main" id="{95D86D38-E9BF-8348-A46F-51E558E18F8D}"/>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3412E7-5173-8744-B6D5-AA6869A8B4EB}"/>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C36804-17B0-5D4D-B2B4-CAF5435F073B}"/>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B9D0CC-B6E5-AD49-8397-9FB302AEE0E7}"/>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3EE51731-2388-3D4C-8C11-7FC341E92625}"/>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B8630689-B161-6B4B-AF14-714BD86261A2}"/>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5D8810C9-EF71-BA4C-8E42-0EE4D63D462F}"/>
              </a:ext>
            </a:extLst>
          </p:cNvPr>
          <p:cNvSpPr/>
          <p:nvPr userDrawn="1"/>
        </p:nvSpPr>
        <p:spPr>
          <a:xfrm>
            <a:off x="883895"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A reliable railway that is resilient to climate change </a:t>
            </a:r>
            <a:endParaRPr lang="en-US" sz="2800">
              <a:solidFill>
                <a:srgbClr val="7EC359"/>
              </a:solidFill>
              <a:latin typeface="Network Rail Sans" panose="02000000040000020004" pitchFamily="2" charset="0"/>
            </a:endParaRPr>
          </a:p>
        </p:txBody>
      </p:sp>
      <p:pic>
        <p:nvPicPr>
          <p:cNvPr id="15" name="Picture 14" descr="Storm lightning.png">
            <a:extLst>
              <a:ext uri="{FF2B5EF4-FFF2-40B4-BE49-F238E27FC236}">
                <a16:creationId xmlns:a16="http://schemas.microsoft.com/office/drawing/2014/main" id="{E2990200-9D11-2240-ADEE-9656D382FF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70264" y="553854"/>
            <a:ext cx="517972" cy="834332"/>
          </a:xfrm>
          <a:prstGeom prst="rect">
            <a:avLst/>
          </a:prstGeom>
        </p:spPr>
      </p:pic>
      <p:sp>
        <p:nvSpPr>
          <p:cNvPr id="16" name="Rectangle 15">
            <a:extLst>
              <a:ext uri="{FF2B5EF4-FFF2-40B4-BE49-F238E27FC236}">
                <a16:creationId xmlns:a16="http://schemas.microsoft.com/office/drawing/2014/main" id="{BBB9AC8A-6FAE-784E-B725-01B4C9421467}"/>
              </a:ext>
            </a:extLst>
          </p:cNvPr>
          <p:cNvSpPr/>
          <p:nvPr userDrawn="1"/>
        </p:nvSpPr>
        <p:spPr>
          <a:xfrm>
            <a:off x="3352800" y="3448734"/>
            <a:ext cx="2590800" cy="646331"/>
          </a:xfrm>
          <a:prstGeom prst="rect">
            <a:avLst/>
          </a:prstGeom>
        </p:spPr>
        <p:txBody>
          <a:bodyPr wrap="square">
            <a:spAutoFit/>
          </a:bodyPr>
          <a:lstStyle/>
          <a:p>
            <a:r>
              <a:rPr lang="en-US" sz="1200">
                <a:solidFill>
                  <a:srgbClr val="004F72"/>
                </a:solidFill>
                <a:latin typeface="Network Rail Sans"/>
                <a:cs typeface="Network Rail Sans"/>
              </a:rPr>
              <a:t>Asset polices and standards updated to reflect long-term climate change projections by 2024</a:t>
            </a:r>
          </a:p>
        </p:txBody>
      </p:sp>
      <p:sp>
        <p:nvSpPr>
          <p:cNvPr id="17" name="Rectangle 16">
            <a:extLst>
              <a:ext uri="{FF2B5EF4-FFF2-40B4-BE49-F238E27FC236}">
                <a16:creationId xmlns:a16="http://schemas.microsoft.com/office/drawing/2014/main" id="{56BA93A5-DD14-D142-A68C-EBA0C32A6AA2}"/>
              </a:ext>
            </a:extLst>
          </p:cNvPr>
          <p:cNvSpPr/>
          <p:nvPr userDrawn="1"/>
        </p:nvSpPr>
        <p:spPr>
          <a:xfrm>
            <a:off x="7772400" y="3448734"/>
            <a:ext cx="2641600" cy="646331"/>
          </a:xfrm>
          <a:prstGeom prst="rect">
            <a:avLst/>
          </a:prstGeom>
        </p:spPr>
        <p:txBody>
          <a:bodyPr wrap="square">
            <a:spAutoFit/>
          </a:bodyPr>
          <a:lstStyle/>
          <a:p>
            <a:r>
              <a:rPr lang="en-US" sz="1200">
                <a:solidFill>
                  <a:srgbClr val="004F72"/>
                </a:solidFill>
                <a:latin typeface="Network Rail Sans"/>
                <a:cs typeface="Network Rail Sans"/>
              </a:rPr>
              <a:t>Review criticality and vulnerability mapping of all assets for climate change across the network by 2024</a:t>
            </a:r>
          </a:p>
        </p:txBody>
      </p:sp>
      <p:sp>
        <p:nvSpPr>
          <p:cNvPr id="18" name="Rectangle 17">
            <a:extLst>
              <a:ext uri="{FF2B5EF4-FFF2-40B4-BE49-F238E27FC236}">
                <a16:creationId xmlns:a16="http://schemas.microsoft.com/office/drawing/2014/main" id="{8CEE586A-AAE2-0243-8AC6-E950EDF4F4E4}"/>
              </a:ext>
            </a:extLst>
          </p:cNvPr>
          <p:cNvSpPr/>
          <p:nvPr userDrawn="1"/>
        </p:nvSpPr>
        <p:spPr>
          <a:xfrm>
            <a:off x="6934200" y="5405734"/>
            <a:ext cx="2565400" cy="646331"/>
          </a:xfrm>
          <a:prstGeom prst="rect">
            <a:avLst/>
          </a:prstGeom>
        </p:spPr>
        <p:txBody>
          <a:bodyPr wrap="square">
            <a:spAutoFit/>
          </a:bodyPr>
          <a:lstStyle/>
          <a:p>
            <a:r>
              <a:rPr lang="en-US" sz="1200">
                <a:solidFill>
                  <a:srgbClr val="004F72"/>
                </a:solidFill>
                <a:latin typeface="Network Rail Sans"/>
                <a:cs typeface="Network Rail Sans"/>
              </a:rPr>
              <a:t>Agree level of service in extreme weather conditions with Government and regulators by 2027</a:t>
            </a:r>
          </a:p>
        </p:txBody>
      </p:sp>
      <p:sp>
        <p:nvSpPr>
          <p:cNvPr id="19" name="Rectangle 18">
            <a:extLst>
              <a:ext uri="{FF2B5EF4-FFF2-40B4-BE49-F238E27FC236}">
                <a16:creationId xmlns:a16="http://schemas.microsoft.com/office/drawing/2014/main" id="{6D869E69-44B8-8B41-9617-A290CE2E3EA2}"/>
              </a:ext>
            </a:extLst>
          </p:cNvPr>
          <p:cNvSpPr/>
          <p:nvPr userDrawn="1"/>
        </p:nvSpPr>
        <p:spPr>
          <a:xfrm>
            <a:off x="3365500" y="5405734"/>
            <a:ext cx="2590800" cy="830997"/>
          </a:xfrm>
          <a:prstGeom prst="rect">
            <a:avLst/>
          </a:prstGeom>
        </p:spPr>
        <p:txBody>
          <a:bodyPr wrap="square">
            <a:spAutoFit/>
          </a:bodyPr>
          <a:lstStyle/>
          <a:p>
            <a:r>
              <a:rPr lang="en-US" sz="1200">
                <a:solidFill>
                  <a:srgbClr val="004F72"/>
                </a:solidFill>
                <a:latin typeface="Network Rail Sans"/>
                <a:cs typeface="Network Rail Sans"/>
              </a:rPr>
              <a:t>Regions develop long term adaptation pathway strategies and identify level of investment required for different scenarios by 2029</a:t>
            </a:r>
          </a:p>
        </p:txBody>
      </p:sp>
      <p:cxnSp>
        <p:nvCxnSpPr>
          <p:cNvPr id="20" name="Straight Connector 19">
            <a:extLst>
              <a:ext uri="{FF2B5EF4-FFF2-40B4-BE49-F238E27FC236}">
                <a16:creationId xmlns:a16="http://schemas.microsoft.com/office/drawing/2014/main" id="{7F244B01-A5E0-7446-9247-33252E44D2FD}"/>
              </a:ext>
            </a:extLst>
          </p:cNvPr>
          <p:cNvCxnSpPr/>
          <p:nvPr userDrawn="1"/>
        </p:nvCxnSpPr>
        <p:spPr>
          <a:xfrm rot="5400000">
            <a:off x="2880360" y="35902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C99426E-8D3A-CD4D-B5E2-4D3F250D8FE5}"/>
              </a:ext>
            </a:extLst>
          </p:cNvPr>
          <p:cNvCxnSpPr/>
          <p:nvPr userDrawn="1"/>
        </p:nvCxnSpPr>
        <p:spPr>
          <a:xfrm rot="5400000">
            <a:off x="7312660" y="35902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7CEE124-EE3E-824C-AA8A-A5572295C90D}"/>
              </a:ext>
            </a:extLst>
          </p:cNvPr>
          <p:cNvCxnSpPr/>
          <p:nvPr userDrawn="1"/>
        </p:nvCxnSpPr>
        <p:spPr>
          <a:xfrm rot="5400000">
            <a:off x="6474460" y="55460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C8DE453-2736-6D43-89D0-3AED905D7EFB}"/>
              </a:ext>
            </a:extLst>
          </p:cNvPr>
          <p:cNvCxnSpPr/>
          <p:nvPr userDrawn="1"/>
        </p:nvCxnSpPr>
        <p:spPr>
          <a:xfrm rot="5400000">
            <a:off x="2847340" y="56680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7E27CD66-B28C-794D-A438-6DBF3CD5B077}"/>
              </a:ext>
            </a:extLst>
          </p:cNvPr>
          <p:cNvSpPr/>
          <p:nvPr userDrawn="1"/>
        </p:nvSpPr>
        <p:spPr>
          <a:xfrm>
            <a:off x="3052235" y="2863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C82BEC8-B6D3-5240-B5A9-32A869C221A0}"/>
              </a:ext>
            </a:extLst>
          </p:cNvPr>
          <p:cNvSpPr/>
          <p:nvPr userDrawn="1"/>
        </p:nvSpPr>
        <p:spPr>
          <a:xfrm>
            <a:off x="7497235" y="2863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C17AC2-8E0A-EE42-B0B9-3084FFD41AEC}"/>
              </a:ext>
            </a:extLst>
          </p:cNvPr>
          <p:cNvSpPr/>
          <p:nvPr userDrawn="1"/>
        </p:nvSpPr>
        <p:spPr>
          <a:xfrm>
            <a:off x="6646335" y="4806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918CE4-23D4-B147-BA25-A4ACFB4D2EDB}"/>
              </a:ext>
            </a:extLst>
          </p:cNvPr>
          <p:cNvSpPr/>
          <p:nvPr userDrawn="1"/>
        </p:nvSpPr>
        <p:spPr>
          <a:xfrm>
            <a:off x="3064935" y="4806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7848825-8EE5-0747-9E82-0E2CDF859628}"/>
              </a:ext>
            </a:extLst>
          </p:cNvPr>
          <p:cNvSpPr/>
          <p:nvPr userDrawn="1"/>
        </p:nvSpPr>
        <p:spPr>
          <a:xfrm>
            <a:off x="3018732" y="2994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29" name="Rectangle 28">
            <a:extLst>
              <a:ext uri="{FF2B5EF4-FFF2-40B4-BE49-F238E27FC236}">
                <a16:creationId xmlns:a16="http://schemas.microsoft.com/office/drawing/2014/main" id="{B6C1A5EC-FD10-A941-8303-4F04DC70B5C6}"/>
              </a:ext>
            </a:extLst>
          </p:cNvPr>
          <p:cNvSpPr/>
          <p:nvPr userDrawn="1"/>
        </p:nvSpPr>
        <p:spPr>
          <a:xfrm>
            <a:off x="7451032" y="2994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0" name="Rectangle 29">
            <a:extLst>
              <a:ext uri="{FF2B5EF4-FFF2-40B4-BE49-F238E27FC236}">
                <a16:creationId xmlns:a16="http://schemas.microsoft.com/office/drawing/2014/main" id="{45615BC9-629F-E240-A659-9E109C4ADAE1}"/>
              </a:ext>
            </a:extLst>
          </p:cNvPr>
          <p:cNvSpPr/>
          <p:nvPr userDrawn="1"/>
        </p:nvSpPr>
        <p:spPr>
          <a:xfrm>
            <a:off x="3031432" y="49504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31" name="Rectangle 30">
            <a:extLst>
              <a:ext uri="{FF2B5EF4-FFF2-40B4-BE49-F238E27FC236}">
                <a16:creationId xmlns:a16="http://schemas.microsoft.com/office/drawing/2014/main" id="{B930811A-D3F9-D34F-B81F-9EE25F59FD4B}"/>
              </a:ext>
            </a:extLst>
          </p:cNvPr>
          <p:cNvSpPr/>
          <p:nvPr userDrawn="1"/>
        </p:nvSpPr>
        <p:spPr>
          <a:xfrm>
            <a:off x="6600132" y="4950490"/>
            <a:ext cx="630401" cy="276999"/>
          </a:xfrm>
          <a:prstGeom prst="rect">
            <a:avLst/>
          </a:prstGeom>
        </p:spPr>
        <p:txBody>
          <a:bodyPr wrap="square">
            <a:spAutoFit/>
          </a:bodyPr>
          <a:lstStyle/>
          <a:p>
            <a:pPr algn="ctr"/>
            <a:r>
              <a:rPr lang="en-US" sz="1200" b="1">
                <a:latin typeface="Network Rail Sans" panose="02000000040000020004" pitchFamily="2" charset="0"/>
              </a:rPr>
              <a:t>2027</a:t>
            </a:r>
            <a:endParaRPr lang="en-US" sz="1200">
              <a:latin typeface="Network Rail Sans" panose="02000000040000020004" pitchFamily="2" charset="0"/>
            </a:endParaRPr>
          </a:p>
        </p:txBody>
      </p:sp>
    </p:spTree>
    <p:extLst>
      <p:ext uri="{BB962C8B-B14F-4D97-AF65-F5344CB8AC3E}">
        <p14:creationId xmlns:p14="http://schemas.microsoft.com/office/powerpoint/2010/main" val="272686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269837-B086-0A41-A130-FD541E5B2233}"/>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7C37A806-74C6-7D45-8E84-814A1E665A75}"/>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C826D69A-3841-7641-8B4B-751AF57455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13" y="1236131"/>
            <a:ext cx="12793713" cy="7223760"/>
          </a:xfrm>
          <a:prstGeom prst="rect">
            <a:avLst/>
          </a:prstGeom>
        </p:spPr>
      </p:pic>
      <p:sp>
        <p:nvSpPr>
          <p:cNvPr id="6" name="Slide Number Placeholder 1">
            <a:extLst>
              <a:ext uri="{FF2B5EF4-FFF2-40B4-BE49-F238E27FC236}">
                <a16:creationId xmlns:a16="http://schemas.microsoft.com/office/drawing/2014/main" id="{99F8177A-C900-9B46-A8BE-3600FB9C6F16}"/>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3E3DF9A3-CBD7-2247-AA3F-B6333B7EC239}"/>
              </a:ext>
            </a:extLst>
          </p:cNvPr>
          <p:cNvSpPr txBox="1"/>
          <p:nvPr userDrawn="1"/>
        </p:nvSpPr>
        <p:spPr>
          <a:xfrm>
            <a:off x="931699" y="1586278"/>
            <a:ext cx="8682202" cy="646331"/>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continue to look after nature and protect, maintain and enhance biodiversity across the railway landscape by 2035. </a:t>
            </a:r>
          </a:p>
        </p:txBody>
      </p:sp>
      <p:sp>
        <p:nvSpPr>
          <p:cNvPr id="8" name="Rectangle 7">
            <a:extLst>
              <a:ext uri="{FF2B5EF4-FFF2-40B4-BE49-F238E27FC236}">
                <a16:creationId xmlns:a16="http://schemas.microsoft.com/office/drawing/2014/main" id="{3290A19F-A0BE-5B41-992F-F5FA7AEAC0CA}"/>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487E9D-84F7-C340-BF23-396ADEB10A52}"/>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93C708-97DE-D146-9916-FD6FF687EF09}"/>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41B4C3-4F73-BB4B-8D2B-0E9513F92DDB}"/>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9D73C585-6C12-654F-8CA0-7DD8B86A7D8E}"/>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F5D63B77-873B-1D4E-B545-804EF2A23667}"/>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8400A56E-2BA6-B048-B797-E8CABCD5EA6E}"/>
              </a:ext>
            </a:extLst>
          </p:cNvPr>
          <p:cNvSpPr/>
          <p:nvPr userDrawn="1"/>
        </p:nvSpPr>
        <p:spPr>
          <a:xfrm>
            <a:off x="893599"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Improved biodiversity of plants and wildlife </a:t>
            </a:r>
            <a:endParaRPr lang="en-US" sz="2800">
              <a:solidFill>
                <a:srgbClr val="7EC359"/>
              </a:solidFill>
              <a:latin typeface="Network Rail Sans" panose="02000000040000020004" pitchFamily="2" charset="0"/>
            </a:endParaRPr>
          </a:p>
        </p:txBody>
      </p:sp>
      <p:pic>
        <p:nvPicPr>
          <p:cNvPr id="15" name="Picture 14" descr="Bee.png">
            <a:extLst>
              <a:ext uri="{FF2B5EF4-FFF2-40B4-BE49-F238E27FC236}">
                <a16:creationId xmlns:a16="http://schemas.microsoft.com/office/drawing/2014/main" id="{BFD434FC-73EF-5A49-8EBD-3C73745BC0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36920" y="630693"/>
            <a:ext cx="632959" cy="632959"/>
          </a:xfrm>
          <a:prstGeom prst="rect">
            <a:avLst/>
          </a:prstGeom>
        </p:spPr>
      </p:pic>
      <p:sp>
        <p:nvSpPr>
          <p:cNvPr id="16" name="Rectangle 15">
            <a:extLst>
              <a:ext uri="{FF2B5EF4-FFF2-40B4-BE49-F238E27FC236}">
                <a16:creationId xmlns:a16="http://schemas.microsoft.com/office/drawing/2014/main" id="{FEECA71C-909D-5A45-B18A-F6BEA90995DF}"/>
              </a:ext>
            </a:extLst>
          </p:cNvPr>
          <p:cNvSpPr/>
          <p:nvPr userDrawn="1"/>
        </p:nvSpPr>
        <p:spPr>
          <a:xfrm>
            <a:off x="2209799" y="3778935"/>
            <a:ext cx="1682689" cy="646331"/>
          </a:xfrm>
          <a:prstGeom prst="rect">
            <a:avLst/>
          </a:prstGeom>
        </p:spPr>
        <p:txBody>
          <a:bodyPr wrap="square">
            <a:spAutoFit/>
          </a:bodyPr>
          <a:lstStyle/>
          <a:p>
            <a:r>
              <a:rPr lang="en-US" sz="1200">
                <a:solidFill>
                  <a:srgbClr val="004F72"/>
                </a:solidFill>
                <a:latin typeface="Network Rail Sans"/>
                <a:cs typeface="Network Rail Sans"/>
              </a:rPr>
              <a:t>Publish national biodiversity standard by end of 2021</a:t>
            </a:r>
          </a:p>
        </p:txBody>
      </p:sp>
      <p:sp>
        <p:nvSpPr>
          <p:cNvPr id="17" name="Rectangle 16">
            <a:extLst>
              <a:ext uri="{FF2B5EF4-FFF2-40B4-BE49-F238E27FC236}">
                <a16:creationId xmlns:a16="http://schemas.microsoft.com/office/drawing/2014/main" id="{156EDB7D-BFD5-DD42-9DB0-B209294DF48D}"/>
              </a:ext>
            </a:extLst>
          </p:cNvPr>
          <p:cNvSpPr/>
          <p:nvPr userDrawn="1"/>
        </p:nvSpPr>
        <p:spPr>
          <a:xfrm>
            <a:off x="3225800" y="5658535"/>
            <a:ext cx="3543300" cy="646331"/>
          </a:xfrm>
          <a:prstGeom prst="rect">
            <a:avLst/>
          </a:prstGeom>
        </p:spPr>
        <p:txBody>
          <a:bodyPr wrap="square">
            <a:spAutoFit/>
          </a:bodyPr>
          <a:lstStyle/>
          <a:p>
            <a:r>
              <a:rPr lang="en-US" sz="1200">
                <a:solidFill>
                  <a:srgbClr val="004F72"/>
                </a:solidFill>
                <a:latin typeface="Network Rail Sans"/>
                <a:cs typeface="Network Rail Sans"/>
              </a:rPr>
              <a:t>Use the outputs to inform guidance to Network Rail asset managers on optimal habitat management interventions for biodiversity and train performance.</a:t>
            </a:r>
          </a:p>
        </p:txBody>
      </p:sp>
      <p:sp>
        <p:nvSpPr>
          <p:cNvPr id="18" name="Rectangle 17">
            <a:extLst>
              <a:ext uri="{FF2B5EF4-FFF2-40B4-BE49-F238E27FC236}">
                <a16:creationId xmlns:a16="http://schemas.microsoft.com/office/drawing/2014/main" id="{A30B098E-8EF5-A048-BD46-C8427A318468}"/>
              </a:ext>
            </a:extLst>
          </p:cNvPr>
          <p:cNvSpPr/>
          <p:nvPr userDrawn="1"/>
        </p:nvSpPr>
        <p:spPr>
          <a:xfrm>
            <a:off x="4597400" y="3778935"/>
            <a:ext cx="1981200" cy="830997"/>
          </a:xfrm>
          <a:prstGeom prst="rect">
            <a:avLst/>
          </a:prstGeom>
        </p:spPr>
        <p:txBody>
          <a:bodyPr wrap="square">
            <a:spAutoFit/>
          </a:bodyPr>
          <a:lstStyle/>
          <a:p>
            <a:r>
              <a:rPr lang="en-US" sz="1200">
                <a:solidFill>
                  <a:srgbClr val="004F72"/>
                </a:solidFill>
                <a:latin typeface="Network Rail Sans"/>
                <a:cs typeface="Network Rail Sans"/>
              </a:rPr>
              <a:t>Establish the biodiversity baseline, map all relevant data and make available to our supply chain by 2024</a:t>
            </a:r>
          </a:p>
        </p:txBody>
      </p:sp>
      <p:sp>
        <p:nvSpPr>
          <p:cNvPr id="19" name="Rectangle 18">
            <a:extLst>
              <a:ext uri="{FF2B5EF4-FFF2-40B4-BE49-F238E27FC236}">
                <a16:creationId xmlns:a16="http://schemas.microsoft.com/office/drawing/2014/main" id="{E6AE3CB0-3A2F-D147-ACD2-1F647288ACF5}"/>
              </a:ext>
            </a:extLst>
          </p:cNvPr>
          <p:cNvSpPr/>
          <p:nvPr userDrawn="1"/>
        </p:nvSpPr>
        <p:spPr>
          <a:xfrm>
            <a:off x="7416800" y="3778935"/>
            <a:ext cx="1651000" cy="830997"/>
          </a:xfrm>
          <a:prstGeom prst="rect">
            <a:avLst/>
          </a:prstGeom>
        </p:spPr>
        <p:txBody>
          <a:bodyPr wrap="square">
            <a:spAutoFit/>
          </a:bodyPr>
          <a:lstStyle/>
          <a:p>
            <a:r>
              <a:rPr lang="en-US" sz="1200">
                <a:solidFill>
                  <a:srgbClr val="004F72"/>
                </a:solidFill>
                <a:latin typeface="Network Rail Sans"/>
                <a:cs typeface="Network Rail Sans"/>
              </a:rPr>
              <a:t>Increase ecological capability in Network Rail and in our supply chain to 2024</a:t>
            </a:r>
          </a:p>
        </p:txBody>
      </p:sp>
      <p:sp>
        <p:nvSpPr>
          <p:cNvPr id="20" name="Rectangle 19">
            <a:extLst>
              <a:ext uri="{FF2B5EF4-FFF2-40B4-BE49-F238E27FC236}">
                <a16:creationId xmlns:a16="http://schemas.microsoft.com/office/drawing/2014/main" id="{847FEA02-A8A8-9240-AE3A-86B3CAB1E88D}"/>
              </a:ext>
            </a:extLst>
          </p:cNvPr>
          <p:cNvSpPr/>
          <p:nvPr userDrawn="1"/>
        </p:nvSpPr>
        <p:spPr>
          <a:xfrm>
            <a:off x="7835900" y="5667801"/>
            <a:ext cx="2146300" cy="830997"/>
          </a:xfrm>
          <a:prstGeom prst="rect">
            <a:avLst/>
          </a:prstGeom>
        </p:spPr>
        <p:txBody>
          <a:bodyPr wrap="square">
            <a:spAutoFit/>
          </a:bodyPr>
          <a:lstStyle/>
          <a:p>
            <a:r>
              <a:rPr lang="en-US" sz="1200">
                <a:solidFill>
                  <a:srgbClr val="004F72"/>
                </a:solidFill>
                <a:latin typeface="Network Rail Sans"/>
                <a:cs typeface="Network Rail Sans"/>
              </a:rPr>
              <a:t>Achieve no net loss of biodiversity across the network by 2024 and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net gain by 2035</a:t>
            </a:r>
          </a:p>
        </p:txBody>
      </p:sp>
      <p:sp>
        <p:nvSpPr>
          <p:cNvPr id="21" name="Rectangle 20">
            <a:extLst>
              <a:ext uri="{FF2B5EF4-FFF2-40B4-BE49-F238E27FC236}">
                <a16:creationId xmlns:a16="http://schemas.microsoft.com/office/drawing/2014/main" id="{7C1D9462-2F17-6743-85C5-4162241D6E1D}"/>
              </a:ext>
            </a:extLst>
          </p:cNvPr>
          <p:cNvSpPr/>
          <p:nvPr userDrawn="1"/>
        </p:nvSpPr>
        <p:spPr>
          <a:xfrm>
            <a:off x="9537700" y="4172635"/>
            <a:ext cx="1828800" cy="646331"/>
          </a:xfrm>
          <a:prstGeom prst="rect">
            <a:avLst/>
          </a:prstGeom>
        </p:spPr>
        <p:txBody>
          <a:bodyPr wrap="square">
            <a:spAutoFit/>
          </a:bodyPr>
          <a:lstStyle/>
          <a:p>
            <a:r>
              <a:rPr lang="en-US" sz="1200">
                <a:solidFill>
                  <a:srgbClr val="004F72"/>
                </a:solidFill>
                <a:latin typeface="Network Rail Sans"/>
                <a:cs typeface="Network Rail Sans"/>
              </a:rPr>
              <a:t>Be </a:t>
            </a:r>
            <a:r>
              <a:rPr lang="en-US" sz="1200" err="1">
                <a:solidFill>
                  <a:srgbClr val="004F72"/>
                </a:solidFill>
                <a:latin typeface="Network Rail Sans"/>
                <a:cs typeface="Network Rail Sans"/>
              </a:rPr>
              <a:t>recognised</a:t>
            </a:r>
            <a:r>
              <a:rPr lang="en-US" sz="1200">
                <a:solidFill>
                  <a:srgbClr val="004F72"/>
                </a:solidFill>
                <a:latin typeface="Network Rail Sans"/>
                <a:cs typeface="Network Rail Sans"/>
              </a:rPr>
              <a:t> as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a leader in land management by 2030</a:t>
            </a:r>
          </a:p>
        </p:txBody>
      </p:sp>
      <p:cxnSp>
        <p:nvCxnSpPr>
          <p:cNvPr id="22" name="Straight Connector 21">
            <a:extLst>
              <a:ext uri="{FF2B5EF4-FFF2-40B4-BE49-F238E27FC236}">
                <a16:creationId xmlns:a16="http://schemas.microsoft.com/office/drawing/2014/main" id="{FE339A43-3130-024C-84A4-696293ABBBC7}"/>
              </a:ext>
            </a:extLst>
          </p:cNvPr>
          <p:cNvCxnSpPr/>
          <p:nvPr userDrawn="1"/>
        </p:nvCxnSpPr>
        <p:spPr>
          <a:xfrm rot="5400000">
            <a:off x="1658620" y="38468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8C9A97C-DA5F-2540-83E7-1115DAC6C390}"/>
              </a:ext>
            </a:extLst>
          </p:cNvPr>
          <p:cNvCxnSpPr/>
          <p:nvPr userDrawn="1"/>
        </p:nvCxnSpPr>
        <p:spPr>
          <a:xfrm rot="5400000">
            <a:off x="4046220" y="39992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D62E7A1-51FB-ED4C-8905-B00A650B6E48}"/>
              </a:ext>
            </a:extLst>
          </p:cNvPr>
          <p:cNvCxnSpPr/>
          <p:nvPr userDrawn="1"/>
        </p:nvCxnSpPr>
        <p:spPr>
          <a:xfrm rot="5400000">
            <a:off x="6852920" y="39992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471877A-E26A-B241-82AD-0661ECD6B936}"/>
              </a:ext>
            </a:extLst>
          </p:cNvPr>
          <p:cNvCxnSpPr/>
          <p:nvPr userDrawn="1"/>
        </p:nvCxnSpPr>
        <p:spPr>
          <a:xfrm rot="5400000">
            <a:off x="2661920" y="5713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52950D2-593D-9A4B-95A8-E90E08638D9A}"/>
              </a:ext>
            </a:extLst>
          </p:cNvPr>
          <p:cNvCxnSpPr/>
          <p:nvPr userDrawn="1"/>
        </p:nvCxnSpPr>
        <p:spPr>
          <a:xfrm rot="5400000">
            <a:off x="7350760" y="57873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0C78E5-8ACE-A84B-A655-64D4DE72A7F8}"/>
              </a:ext>
            </a:extLst>
          </p:cNvPr>
          <p:cNvCxnSpPr/>
          <p:nvPr userDrawn="1"/>
        </p:nvCxnSpPr>
        <p:spPr>
          <a:xfrm>
            <a:off x="9621520" y="4177027"/>
            <a:ext cx="18288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9D3D2644-F25F-CC4A-8BF3-1B59AB1EEC5E}"/>
              </a:ext>
            </a:extLst>
          </p:cNvPr>
          <p:cNvSpPr/>
          <p:nvPr userDrawn="1"/>
        </p:nvSpPr>
        <p:spPr>
          <a:xfrm>
            <a:off x="191558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476440-04E1-3340-9A21-BA13EA292D23}"/>
              </a:ext>
            </a:extLst>
          </p:cNvPr>
          <p:cNvSpPr/>
          <p:nvPr userDrawn="1"/>
        </p:nvSpPr>
        <p:spPr>
          <a:xfrm>
            <a:off x="430953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D8C934F-8CC6-B844-8E13-A7E321B3C53F}"/>
              </a:ext>
            </a:extLst>
          </p:cNvPr>
          <p:cNvSpPr/>
          <p:nvPr userDrawn="1"/>
        </p:nvSpPr>
        <p:spPr>
          <a:xfrm>
            <a:off x="2925235" y="5060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DD45D59-A711-D943-91E5-7CDA06885156}"/>
              </a:ext>
            </a:extLst>
          </p:cNvPr>
          <p:cNvSpPr/>
          <p:nvPr userDrawn="1"/>
        </p:nvSpPr>
        <p:spPr>
          <a:xfrm>
            <a:off x="7535335" y="50736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A180A7D-D611-1D41-8AE9-B3BD73CE14BA}"/>
              </a:ext>
            </a:extLst>
          </p:cNvPr>
          <p:cNvSpPr/>
          <p:nvPr userDrawn="1"/>
        </p:nvSpPr>
        <p:spPr>
          <a:xfrm>
            <a:off x="711623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2E04267-62BB-9F46-9F4D-F2E5E54E3002}"/>
              </a:ext>
            </a:extLst>
          </p:cNvPr>
          <p:cNvSpPr/>
          <p:nvPr userDrawn="1"/>
        </p:nvSpPr>
        <p:spPr>
          <a:xfrm>
            <a:off x="11250085" y="3879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F0C586-0DF0-3344-9D96-2B3BE29A1038}"/>
              </a:ext>
            </a:extLst>
          </p:cNvPr>
          <p:cNvSpPr/>
          <p:nvPr userDrawn="1"/>
        </p:nvSpPr>
        <p:spPr>
          <a:xfrm>
            <a:off x="1888432" y="3274090"/>
            <a:ext cx="630401" cy="276999"/>
          </a:xfrm>
          <a:prstGeom prst="rect">
            <a:avLst/>
          </a:prstGeom>
        </p:spPr>
        <p:txBody>
          <a:bodyPr wrap="square">
            <a:spAutoFit/>
          </a:bodyPr>
          <a:lstStyle/>
          <a:p>
            <a:pPr algn="ctr"/>
            <a:r>
              <a:rPr lang="en-US" sz="1200" b="1">
                <a:latin typeface="Network Rail Sans" panose="02000000040000020004" pitchFamily="2" charset="0"/>
              </a:rPr>
              <a:t>2021</a:t>
            </a:r>
            <a:endParaRPr lang="en-US" sz="1200">
              <a:latin typeface="Network Rail Sans" panose="02000000040000020004" pitchFamily="2" charset="0"/>
            </a:endParaRPr>
          </a:p>
        </p:txBody>
      </p:sp>
      <p:sp>
        <p:nvSpPr>
          <p:cNvPr id="35" name="Rectangle 34">
            <a:extLst>
              <a:ext uri="{FF2B5EF4-FFF2-40B4-BE49-F238E27FC236}">
                <a16:creationId xmlns:a16="http://schemas.microsoft.com/office/drawing/2014/main" id="{9AADA256-FFF3-014D-B9D5-4E9D26A8D9E1}"/>
              </a:ext>
            </a:extLst>
          </p:cNvPr>
          <p:cNvSpPr/>
          <p:nvPr userDrawn="1"/>
        </p:nvSpPr>
        <p:spPr>
          <a:xfrm>
            <a:off x="4276032" y="3274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6" name="Rectangle 35">
            <a:extLst>
              <a:ext uri="{FF2B5EF4-FFF2-40B4-BE49-F238E27FC236}">
                <a16:creationId xmlns:a16="http://schemas.microsoft.com/office/drawing/2014/main" id="{46B46A29-9502-714E-8D7E-99FDF5A068BB}"/>
              </a:ext>
            </a:extLst>
          </p:cNvPr>
          <p:cNvSpPr/>
          <p:nvPr userDrawn="1"/>
        </p:nvSpPr>
        <p:spPr>
          <a:xfrm>
            <a:off x="7070032" y="3274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7" name="Rectangle 36">
            <a:extLst>
              <a:ext uri="{FF2B5EF4-FFF2-40B4-BE49-F238E27FC236}">
                <a16:creationId xmlns:a16="http://schemas.microsoft.com/office/drawing/2014/main" id="{5F36E9BB-290C-0D4A-BBDA-D684C269C302}"/>
              </a:ext>
            </a:extLst>
          </p:cNvPr>
          <p:cNvSpPr/>
          <p:nvPr userDrawn="1"/>
        </p:nvSpPr>
        <p:spPr>
          <a:xfrm>
            <a:off x="7501832" y="5204490"/>
            <a:ext cx="630401" cy="276999"/>
          </a:xfrm>
          <a:prstGeom prst="rect">
            <a:avLst/>
          </a:prstGeom>
        </p:spPr>
        <p:txBody>
          <a:bodyPr wrap="square">
            <a:spAutoFit/>
          </a:bodyPr>
          <a:lstStyle/>
          <a:p>
            <a:pPr algn="ctr"/>
            <a:r>
              <a:rPr lang="en-US" sz="1200" b="1">
                <a:latin typeface="Network Rail Sans" panose="02000000040000020004" pitchFamily="2" charset="0"/>
              </a:rPr>
              <a:t>2035</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E0F7C41A-68C7-2B4C-8B64-A4E189BD4528}"/>
              </a:ext>
            </a:extLst>
          </p:cNvPr>
          <p:cNvSpPr/>
          <p:nvPr userDrawn="1"/>
        </p:nvSpPr>
        <p:spPr>
          <a:xfrm>
            <a:off x="11222932" y="4010690"/>
            <a:ext cx="630401" cy="276999"/>
          </a:xfrm>
          <a:prstGeom prst="rect">
            <a:avLst/>
          </a:prstGeom>
        </p:spPr>
        <p:txBody>
          <a:bodyPr wrap="square">
            <a:spAutoFit/>
          </a:bodyPr>
          <a:lstStyle/>
          <a:p>
            <a:pPr algn="ctr"/>
            <a:r>
              <a:rPr lang="en-US" sz="1200" b="1">
                <a:latin typeface="Network Rail Sans" panose="02000000040000020004" pitchFamily="2" charset="0"/>
              </a:rPr>
              <a:t>2030</a:t>
            </a:r>
            <a:endParaRPr lang="en-US" sz="1200">
              <a:latin typeface="Network Rail Sans" panose="02000000040000020004" pitchFamily="2" charset="0"/>
            </a:endParaRPr>
          </a:p>
        </p:txBody>
      </p:sp>
    </p:spTree>
    <p:extLst>
      <p:ext uri="{BB962C8B-B14F-4D97-AF65-F5344CB8AC3E}">
        <p14:creationId xmlns:p14="http://schemas.microsoft.com/office/powerpoint/2010/main" val="57115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2942C8-605C-0649-A74C-5B02B73109C6}"/>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7C701CBF-2516-5C40-A0A2-A6ABED95E4FD}"/>
              </a:ext>
            </a:extLst>
          </p:cNvPr>
          <p:cNvPicPr>
            <a:picLocks noChangeAspect="1"/>
          </p:cNvPicPr>
          <p:nvPr userDrawn="1"/>
        </p:nvPicPr>
        <p:blipFill>
          <a:blip r:embed="rId2" cstate="screen">
            <a:alphaModFix amt="46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70B7999F-3B05-0140-8E12-694A304B0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797" y="1159931"/>
            <a:ext cx="12469822" cy="7040880"/>
          </a:xfrm>
          <a:prstGeom prst="rect">
            <a:avLst/>
          </a:prstGeom>
        </p:spPr>
      </p:pic>
      <p:sp>
        <p:nvSpPr>
          <p:cNvPr id="6" name="Slide Number Placeholder 1">
            <a:extLst>
              <a:ext uri="{FF2B5EF4-FFF2-40B4-BE49-F238E27FC236}">
                <a16:creationId xmlns:a16="http://schemas.microsoft.com/office/drawing/2014/main" id="{DB04598C-A0F4-484D-BFD5-731A9B3281B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Rectangle 6">
            <a:extLst>
              <a:ext uri="{FF2B5EF4-FFF2-40B4-BE49-F238E27FC236}">
                <a16:creationId xmlns:a16="http://schemas.microsoft.com/office/drawing/2014/main" id="{60BDCA7A-5C01-1B42-892A-44503CEED277}"/>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3AB357-0141-F94B-9D87-850E347EB4C7}"/>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BCB881-923A-5A4A-B322-24F63261A0BB}"/>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41DC8D-AD4D-4F4C-8EC2-6B2930E99B42}"/>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1" name="Rectangle 10">
            <a:extLst>
              <a:ext uri="{FF2B5EF4-FFF2-40B4-BE49-F238E27FC236}">
                <a16:creationId xmlns:a16="http://schemas.microsoft.com/office/drawing/2014/main" id="{8BAF4144-2B71-C14E-92AE-67530A250096}"/>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2" name="Rectangle 11">
            <a:extLst>
              <a:ext uri="{FF2B5EF4-FFF2-40B4-BE49-F238E27FC236}">
                <a16:creationId xmlns:a16="http://schemas.microsoft.com/office/drawing/2014/main" id="{183A8DD1-EE7A-DF4A-B932-94527C5FC9F6}"/>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3" name="TextBox 12">
            <a:extLst>
              <a:ext uri="{FF2B5EF4-FFF2-40B4-BE49-F238E27FC236}">
                <a16:creationId xmlns:a16="http://schemas.microsoft.com/office/drawing/2014/main" id="{A995088A-76BA-AA4E-974D-4BE72FA65C4C}"/>
              </a:ext>
            </a:extLst>
          </p:cNvPr>
          <p:cNvSpPr txBox="1"/>
          <p:nvPr userDrawn="1"/>
        </p:nvSpPr>
        <p:spPr>
          <a:xfrm>
            <a:off x="931698" y="1586278"/>
            <a:ext cx="10752301" cy="646331"/>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reuse, repurpose or redeploy all surplus resources, </a:t>
            </a:r>
            <a:r>
              <a:rPr lang="en-US" b="1" err="1">
                <a:solidFill>
                  <a:srgbClr val="004E6E"/>
                </a:solidFill>
                <a:latin typeface="Network Rail Sans" panose="02000000040000020004" pitchFamily="2" charset="0"/>
              </a:rPr>
              <a:t>minimise</a:t>
            </a:r>
            <a:r>
              <a:rPr lang="en-US" b="1">
                <a:solidFill>
                  <a:srgbClr val="004E6E"/>
                </a:solidFill>
                <a:latin typeface="Network Rail Sans" panose="02000000040000020004" pitchFamily="2" charset="0"/>
              </a:rPr>
              <a:t> use of resources, design out waste and embed waste life-cycle/ circular economy thinking into the rail industry by 2035. </a:t>
            </a:r>
          </a:p>
        </p:txBody>
      </p:sp>
      <p:sp>
        <p:nvSpPr>
          <p:cNvPr id="14" name="Rectangle 13">
            <a:extLst>
              <a:ext uri="{FF2B5EF4-FFF2-40B4-BE49-F238E27FC236}">
                <a16:creationId xmlns:a16="http://schemas.microsoft.com/office/drawing/2014/main" id="{73F01B1F-3A4A-B749-920B-213503B84CFA}"/>
              </a:ext>
            </a:extLst>
          </p:cNvPr>
          <p:cNvSpPr/>
          <p:nvPr userDrawn="1"/>
        </p:nvSpPr>
        <p:spPr>
          <a:xfrm>
            <a:off x="915431"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Minimal waste and the use of materials </a:t>
            </a:r>
            <a:endParaRPr lang="en-US" sz="2800">
              <a:solidFill>
                <a:srgbClr val="7EC359"/>
              </a:solidFill>
              <a:latin typeface="Network Rail Sans" panose="02000000040000020004" pitchFamily="2" charset="0"/>
            </a:endParaRPr>
          </a:p>
        </p:txBody>
      </p:sp>
      <p:pic>
        <p:nvPicPr>
          <p:cNvPr id="15" name="Picture 14" descr="Materials.png">
            <a:extLst>
              <a:ext uri="{FF2B5EF4-FFF2-40B4-BE49-F238E27FC236}">
                <a16:creationId xmlns:a16="http://schemas.microsoft.com/office/drawing/2014/main" id="{F40B2A94-2D1C-B74A-AC58-AC1D41F88A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27981" y="545272"/>
            <a:ext cx="734710" cy="676842"/>
          </a:xfrm>
          <a:prstGeom prst="rect">
            <a:avLst/>
          </a:prstGeom>
        </p:spPr>
      </p:pic>
      <p:sp>
        <p:nvSpPr>
          <p:cNvPr id="16" name="Rectangle 15">
            <a:extLst>
              <a:ext uri="{FF2B5EF4-FFF2-40B4-BE49-F238E27FC236}">
                <a16:creationId xmlns:a16="http://schemas.microsoft.com/office/drawing/2014/main" id="{B3BD99F9-9422-BD4B-9446-E19BC067E661}"/>
              </a:ext>
            </a:extLst>
          </p:cNvPr>
          <p:cNvSpPr/>
          <p:nvPr userDrawn="1"/>
        </p:nvSpPr>
        <p:spPr>
          <a:xfrm>
            <a:off x="3365500" y="3575735"/>
            <a:ext cx="1689100" cy="830997"/>
          </a:xfrm>
          <a:prstGeom prst="rect">
            <a:avLst/>
          </a:prstGeom>
        </p:spPr>
        <p:txBody>
          <a:bodyPr wrap="square">
            <a:spAutoFit/>
          </a:bodyPr>
          <a:lstStyle/>
          <a:p>
            <a:r>
              <a:rPr lang="en-US" sz="1200">
                <a:solidFill>
                  <a:srgbClr val="004F72"/>
                </a:solidFill>
                <a:latin typeface="Network Rail Sans"/>
                <a:cs typeface="Network Rail Sans"/>
              </a:rPr>
              <a:t>Map and prioritise materials and waste streams within supply chain by 2021</a:t>
            </a:r>
          </a:p>
        </p:txBody>
      </p:sp>
      <p:sp>
        <p:nvSpPr>
          <p:cNvPr id="17" name="Rectangle 16">
            <a:extLst>
              <a:ext uri="{FF2B5EF4-FFF2-40B4-BE49-F238E27FC236}">
                <a16:creationId xmlns:a16="http://schemas.microsoft.com/office/drawing/2014/main" id="{37FF7DE9-EA3F-F64C-BF93-E4C41C8FEAF8}"/>
              </a:ext>
            </a:extLst>
          </p:cNvPr>
          <p:cNvSpPr/>
          <p:nvPr userDrawn="1"/>
        </p:nvSpPr>
        <p:spPr>
          <a:xfrm>
            <a:off x="6311897" y="3575735"/>
            <a:ext cx="1625603" cy="830997"/>
          </a:xfrm>
          <a:prstGeom prst="rect">
            <a:avLst/>
          </a:prstGeom>
        </p:spPr>
        <p:txBody>
          <a:bodyPr wrap="square">
            <a:spAutoFit/>
          </a:bodyPr>
          <a:lstStyle/>
          <a:p>
            <a:r>
              <a:rPr lang="en-US" sz="1200">
                <a:solidFill>
                  <a:srgbClr val="004F72"/>
                </a:solidFill>
                <a:latin typeface="Network Rail Sans"/>
                <a:cs typeface="Network Rail Sans"/>
              </a:rPr>
              <a:t>Circular economy policy in place for reducing resource use and waste by 2022</a:t>
            </a:r>
          </a:p>
        </p:txBody>
      </p:sp>
      <p:sp>
        <p:nvSpPr>
          <p:cNvPr id="18" name="Rectangle 17">
            <a:extLst>
              <a:ext uri="{FF2B5EF4-FFF2-40B4-BE49-F238E27FC236}">
                <a16:creationId xmlns:a16="http://schemas.microsoft.com/office/drawing/2014/main" id="{7D0B636D-BDD8-3F44-9A80-89386BF7D2FF}"/>
              </a:ext>
            </a:extLst>
          </p:cNvPr>
          <p:cNvSpPr/>
          <p:nvPr userDrawn="1"/>
        </p:nvSpPr>
        <p:spPr>
          <a:xfrm>
            <a:off x="9243959" y="3575735"/>
            <a:ext cx="1297041" cy="830997"/>
          </a:xfrm>
          <a:prstGeom prst="rect">
            <a:avLst/>
          </a:prstGeom>
        </p:spPr>
        <p:txBody>
          <a:bodyPr wrap="square">
            <a:spAutoFit/>
          </a:bodyPr>
          <a:lstStyle/>
          <a:p>
            <a:r>
              <a:rPr lang="en-US" sz="1200">
                <a:solidFill>
                  <a:srgbClr val="004F72"/>
                </a:solidFill>
                <a:latin typeface="Network Rail Sans"/>
                <a:cs typeface="Network Rail Sans"/>
              </a:rPr>
              <a:t>Adapt standards to include circular economy aspects by 2023</a:t>
            </a:r>
          </a:p>
        </p:txBody>
      </p:sp>
      <p:sp>
        <p:nvSpPr>
          <p:cNvPr id="19" name="Rectangle 18">
            <a:extLst>
              <a:ext uri="{FF2B5EF4-FFF2-40B4-BE49-F238E27FC236}">
                <a16:creationId xmlns:a16="http://schemas.microsoft.com/office/drawing/2014/main" id="{06A367E3-CF9C-2544-9F56-9394D0E43DE2}"/>
              </a:ext>
            </a:extLst>
          </p:cNvPr>
          <p:cNvSpPr/>
          <p:nvPr userDrawn="1"/>
        </p:nvSpPr>
        <p:spPr>
          <a:xfrm>
            <a:off x="7874000" y="5506135"/>
            <a:ext cx="1981200" cy="830997"/>
          </a:xfrm>
          <a:prstGeom prst="rect">
            <a:avLst/>
          </a:prstGeom>
        </p:spPr>
        <p:txBody>
          <a:bodyPr wrap="square">
            <a:spAutoFit/>
          </a:bodyPr>
          <a:lstStyle/>
          <a:p>
            <a:r>
              <a:rPr lang="en-US" sz="1200">
                <a:solidFill>
                  <a:srgbClr val="004F72"/>
                </a:solidFill>
                <a:latin typeface="Network Rail Sans"/>
                <a:cs typeface="Network Rail Sans"/>
              </a:rPr>
              <a:t>Embed material re-use and redeployment systems and tools into procurement process by 2024</a:t>
            </a:r>
          </a:p>
        </p:txBody>
      </p:sp>
      <p:sp>
        <p:nvSpPr>
          <p:cNvPr id="20" name="Rectangle 19">
            <a:extLst>
              <a:ext uri="{FF2B5EF4-FFF2-40B4-BE49-F238E27FC236}">
                <a16:creationId xmlns:a16="http://schemas.microsoft.com/office/drawing/2014/main" id="{D59EC35A-4ECF-B449-91FE-87802B0A50BD}"/>
              </a:ext>
            </a:extLst>
          </p:cNvPr>
          <p:cNvSpPr/>
          <p:nvPr userDrawn="1"/>
        </p:nvSpPr>
        <p:spPr>
          <a:xfrm>
            <a:off x="5563286" y="5506135"/>
            <a:ext cx="1599514" cy="646331"/>
          </a:xfrm>
          <a:prstGeom prst="rect">
            <a:avLst/>
          </a:prstGeom>
        </p:spPr>
        <p:txBody>
          <a:bodyPr wrap="square">
            <a:spAutoFit/>
          </a:bodyPr>
          <a:lstStyle/>
          <a:p>
            <a:r>
              <a:rPr lang="en-US" sz="1200">
                <a:solidFill>
                  <a:srgbClr val="004F72"/>
                </a:solidFill>
                <a:latin typeface="Network Rail Sans"/>
                <a:cs typeface="Network Rail Sans"/>
              </a:rPr>
              <a:t>Embed circularity metrics into decision making by 2024</a:t>
            </a:r>
          </a:p>
        </p:txBody>
      </p:sp>
      <p:sp>
        <p:nvSpPr>
          <p:cNvPr id="21" name="Rectangle 20">
            <a:extLst>
              <a:ext uri="{FF2B5EF4-FFF2-40B4-BE49-F238E27FC236}">
                <a16:creationId xmlns:a16="http://schemas.microsoft.com/office/drawing/2014/main" id="{2D9E285C-24E0-D744-B8AD-8C19FCA249CD}"/>
              </a:ext>
            </a:extLst>
          </p:cNvPr>
          <p:cNvSpPr/>
          <p:nvPr userDrawn="1"/>
        </p:nvSpPr>
        <p:spPr>
          <a:xfrm>
            <a:off x="3251200" y="5506135"/>
            <a:ext cx="1803400" cy="830997"/>
          </a:xfrm>
          <a:prstGeom prst="rect">
            <a:avLst/>
          </a:prstGeom>
        </p:spPr>
        <p:txBody>
          <a:bodyPr wrap="square">
            <a:spAutoFit/>
          </a:bodyPr>
          <a:lstStyle/>
          <a:p>
            <a:r>
              <a:rPr lang="en-US" sz="1200">
                <a:solidFill>
                  <a:srgbClr val="004F72"/>
                </a:solidFill>
                <a:latin typeface="Network Rail Sans"/>
                <a:cs typeface="Network Rail Sans"/>
              </a:rPr>
              <a:t>Reuse, recycle, or redeploy all our non-hazardous infrastructure materials by 2029</a:t>
            </a:r>
          </a:p>
        </p:txBody>
      </p:sp>
      <p:cxnSp>
        <p:nvCxnSpPr>
          <p:cNvPr id="22" name="Straight Connector 21">
            <a:extLst>
              <a:ext uri="{FF2B5EF4-FFF2-40B4-BE49-F238E27FC236}">
                <a16:creationId xmlns:a16="http://schemas.microsoft.com/office/drawing/2014/main" id="{5AB1F295-EC70-7443-AF99-BEE50CE9D9CB}"/>
              </a:ext>
            </a:extLst>
          </p:cNvPr>
          <p:cNvCxnSpPr/>
          <p:nvPr userDrawn="1"/>
        </p:nvCxnSpPr>
        <p:spPr>
          <a:xfrm rot="5400000">
            <a:off x="28016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FB66F383-4161-E944-B363-450A1B08CB92}"/>
              </a:ext>
            </a:extLst>
          </p:cNvPr>
          <p:cNvSpPr/>
          <p:nvPr userDrawn="1"/>
        </p:nvSpPr>
        <p:spPr>
          <a:xfrm>
            <a:off x="30712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5F7AE5D-D91D-0445-8B6A-9EDEEF62DD48}"/>
              </a:ext>
            </a:extLst>
          </p:cNvPr>
          <p:cNvCxnSpPr/>
          <p:nvPr userDrawn="1"/>
        </p:nvCxnSpPr>
        <p:spPr>
          <a:xfrm rot="5400000">
            <a:off x="57480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BCCEF0B8-DBA7-DC46-AA91-589156F006D2}"/>
              </a:ext>
            </a:extLst>
          </p:cNvPr>
          <p:cNvSpPr/>
          <p:nvPr userDrawn="1"/>
        </p:nvSpPr>
        <p:spPr>
          <a:xfrm>
            <a:off x="60049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6166A07-767D-794E-A312-454AA940EA1A}"/>
              </a:ext>
            </a:extLst>
          </p:cNvPr>
          <p:cNvCxnSpPr/>
          <p:nvPr userDrawn="1"/>
        </p:nvCxnSpPr>
        <p:spPr>
          <a:xfrm rot="5400000">
            <a:off x="86817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4B7744A9-D65A-CA45-82E3-C119304401C5}"/>
              </a:ext>
            </a:extLst>
          </p:cNvPr>
          <p:cNvSpPr/>
          <p:nvPr userDrawn="1"/>
        </p:nvSpPr>
        <p:spPr>
          <a:xfrm>
            <a:off x="89386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FCB4A00-664C-B34E-AB4E-0F2BBD2140FD}"/>
              </a:ext>
            </a:extLst>
          </p:cNvPr>
          <p:cNvCxnSpPr/>
          <p:nvPr userDrawn="1"/>
        </p:nvCxnSpPr>
        <p:spPr>
          <a:xfrm rot="5400000">
            <a:off x="2791460" y="58254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CC449297-DEA9-1E40-95CA-FDE17E61A057}"/>
              </a:ext>
            </a:extLst>
          </p:cNvPr>
          <p:cNvSpPr/>
          <p:nvPr userDrawn="1"/>
        </p:nvSpPr>
        <p:spPr>
          <a:xfrm>
            <a:off x="29696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DF5CF47-6D5B-E847-83E5-54E09E93A95F}"/>
              </a:ext>
            </a:extLst>
          </p:cNvPr>
          <p:cNvCxnSpPr/>
          <p:nvPr userDrawn="1"/>
        </p:nvCxnSpPr>
        <p:spPr>
          <a:xfrm rot="5400000">
            <a:off x="7310120" y="57264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14C906C2-BA36-7046-9835-3205213F0E14}"/>
              </a:ext>
            </a:extLst>
          </p:cNvPr>
          <p:cNvSpPr/>
          <p:nvPr userDrawn="1"/>
        </p:nvSpPr>
        <p:spPr>
          <a:xfrm>
            <a:off x="75797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3453513-3776-5940-8DD3-2B39201A183C}"/>
              </a:ext>
            </a:extLst>
          </p:cNvPr>
          <p:cNvCxnSpPr/>
          <p:nvPr userDrawn="1"/>
        </p:nvCxnSpPr>
        <p:spPr>
          <a:xfrm rot="5400000">
            <a:off x="5090160" y="56476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6CED0EF5-8AFB-3B4D-AE1A-58EB1118D53E}"/>
              </a:ext>
            </a:extLst>
          </p:cNvPr>
          <p:cNvSpPr/>
          <p:nvPr userDrawn="1"/>
        </p:nvSpPr>
        <p:spPr>
          <a:xfrm>
            <a:off x="52556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099F3F1-397B-FF47-A738-F85E1AE8B805}"/>
              </a:ext>
            </a:extLst>
          </p:cNvPr>
          <p:cNvSpPr/>
          <p:nvPr userDrawn="1"/>
        </p:nvSpPr>
        <p:spPr>
          <a:xfrm>
            <a:off x="3031432" y="3134390"/>
            <a:ext cx="630401" cy="276999"/>
          </a:xfrm>
          <a:prstGeom prst="rect">
            <a:avLst/>
          </a:prstGeom>
        </p:spPr>
        <p:txBody>
          <a:bodyPr wrap="square">
            <a:spAutoFit/>
          </a:bodyPr>
          <a:lstStyle/>
          <a:p>
            <a:pPr algn="ctr"/>
            <a:r>
              <a:rPr lang="en-US" sz="1200" b="1">
                <a:latin typeface="Network Rail Sans" panose="02000000040000020004" pitchFamily="2" charset="0"/>
              </a:rPr>
              <a:t>2021</a:t>
            </a:r>
            <a:endParaRPr lang="en-US" sz="1200">
              <a:latin typeface="Network Rail Sans" panose="02000000040000020004" pitchFamily="2" charset="0"/>
            </a:endParaRPr>
          </a:p>
        </p:txBody>
      </p:sp>
      <p:sp>
        <p:nvSpPr>
          <p:cNvPr id="35" name="Rectangle 34">
            <a:extLst>
              <a:ext uri="{FF2B5EF4-FFF2-40B4-BE49-F238E27FC236}">
                <a16:creationId xmlns:a16="http://schemas.microsoft.com/office/drawing/2014/main" id="{407B6392-721A-BE4E-AC93-D0D797516324}"/>
              </a:ext>
            </a:extLst>
          </p:cNvPr>
          <p:cNvSpPr/>
          <p:nvPr userDrawn="1"/>
        </p:nvSpPr>
        <p:spPr>
          <a:xfrm>
            <a:off x="5965132" y="3134390"/>
            <a:ext cx="630401" cy="276999"/>
          </a:xfrm>
          <a:prstGeom prst="rect">
            <a:avLst/>
          </a:prstGeom>
        </p:spPr>
        <p:txBody>
          <a:bodyPr wrap="square">
            <a:spAutoFit/>
          </a:bodyPr>
          <a:lstStyle/>
          <a:p>
            <a:pPr algn="ctr"/>
            <a:r>
              <a:rPr lang="en-US" sz="1200" b="1">
                <a:latin typeface="Network Rail Sans" panose="02000000040000020004" pitchFamily="2" charset="0"/>
              </a:rPr>
              <a:t>2022</a:t>
            </a:r>
            <a:endParaRPr lang="en-US" sz="1200">
              <a:latin typeface="Network Rail Sans" panose="02000000040000020004" pitchFamily="2" charset="0"/>
            </a:endParaRPr>
          </a:p>
        </p:txBody>
      </p:sp>
      <p:sp>
        <p:nvSpPr>
          <p:cNvPr id="36" name="Rectangle 35">
            <a:extLst>
              <a:ext uri="{FF2B5EF4-FFF2-40B4-BE49-F238E27FC236}">
                <a16:creationId xmlns:a16="http://schemas.microsoft.com/office/drawing/2014/main" id="{DD5A625F-4317-B94B-A1BC-E795483E7202}"/>
              </a:ext>
            </a:extLst>
          </p:cNvPr>
          <p:cNvSpPr/>
          <p:nvPr userDrawn="1"/>
        </p:nvSpPr>
        <p:spPr>
          <a:xfrm>
            <a:off x="8898832" y="3134390"/>
            <a:ext cx="630401" cy="276999"/>
          </a:xfrm>
          <a:prstGeom prst="rect">
            <a:avLst/>
          </a:prstGeom>
        </p:spPr>
        <p:txBody>
          <a:bodyPr wrap="square">
            <a:spAutoFit/>
          </a:bodyPr>
          <a:lstStyle/>
          <a:p>
            <a:pPr algn="ctr"/>
            <a:r>
              <a:rPr lang="en-US" sz="1200" b="1">
                <a:latin typeface="Network Rail Sans" panose="02000000040000020004" pitchFamily="2" charset="0"/>
              </a:rPr>
              <a:t>2023</a:t>
            </a:r>
            <a:endParaRPr lang="en-US" sz="1200">
              <a:latin typeface="Network Rail Sans" panose="02000000040000020004" pitchFamily="2" charset="0"/>
            </a:endParaRPr>
          </a:p>
        </p:txBody>
      </p:sp>
      <p:sp>
        <p:nvSpPr>
          <p:cNvPr id="37" name="Rectangle 36">
            <a:extLst>
              <a:ext uri="{FF2B5EF4-FFF2-40B4-BE49-F238E27FC236}">
                <a16:creationId xmlns:a16="http://schemas.microsoft.com/office/drawing/2014/main" id="{EC7E90F4-3002-6C45-83E7-01BD199CF453}"/>
              </a:ext>
            </a:extLst>
          </p:cNvPr>
          <p:cNvSpPr/>
          <p:nvPr userDrawn="1"/>
        </p:nvSpPr>
        <p:spPr>
          <a:xfrm>
            <a:off x="2942532" y="50266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BD45F7E6-2B4D-8F41-B290-CF6D399EB310}"/>
              </a:ext>
            </a:extLst>
          </p:cNvPr>
          <p:cNvSpPr/>
          <p:nvPr userDrawn="1"/>
        </p:nvSpPr>
        <p:spPr>
          <a:xfrm>
            <a:off x="5215832" y="5026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9" name="Rectangle 38">
            <a:extLst>
              <a:ext uri="{FF2B5EF4-FFF2-40B4-BE49-F238E27FC236}">
                <a16:creationId xmlns:a16="http://schemas.microsoft.com/office/drawing/2014/main" id="{E14B22F2-EA9B-3C48-B65F-170FBAD47425}"/>
              </a:ext>
            </a:extLst>
          </p:cNvPr>
          <p:cNvSpPr/>
          <p:nvPr userDrawn="1"/>
        </p:nvSpPr>
        <p:spPr>
          <a:xfrm>
            <a:off x="7539932" y="5026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Tree>
    <p:extLst>
      <p:ext uri="{BB962C8B-B14F-4D97-AF65-F5344CB8AC3E}">
        <p14:creationId xmlns:p14="http://schemas.microsoft.com/office/powerpoint/2010/main" val="3511046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9">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A3D0E9-AF5D-124B-A247-05CD37A4CFC2}"/>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Slide Number Placeholder 1">
            <a:extLst>
              <a:ext uri="{FF2B5EF4-FFF2-40B4-BE49-F238E27FC236}">
                <a16:creationId xmlns:a16="http://schemas.microsoft.com/office/drawing/2014/main" id="{2AFE893F-0CB2-9C41-B28B-78CCCCA2E6F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5" name="Rectangle 4">
            <a:extLst>
              <a:ext uri="{FF2B5EF4-FFF2-40B4-BE49-F238E27FC236}">
                <a16:creationId xmlns:a16="http://schemas.microsoft.com/office/drawing/2014/main" id="{C5A2D17F-DF04-A84E-B8B1-6F64998F33A3}"/>
              </a:ext>
            </a:extLst>
          </p:cNvPr>
          <p:cNvSpPr/>
          <p:nvPr userDrawn="1"/>
        </p:nvSpPr>
        <p:spPr>
          <a:xfrm>
            <a:off x="330200" y="1308100"/>
            <a:ext cx="11531600" cy="5156200"/>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4245C"/>
              </a:solidFill>
            </a:endParaRPr>
          </a:p>
        </p:txBody>
      </p:sp>
      <p:pic>
        <p:nvPicPr>
          <p:cNvPr id="6" name="Picture 5" descr="missing icons-01.png">
            <a:extLst>
              <a:ext uri="{FF2B5EF4-FFF2-40B4-BE49-F238E27FC236}">
                <a16:creationId xmlns:a16="http://schemas.microsoft.com/office/drawing/2014/main" id="{CE4A8ED7-0195-BF41-ACE3-AF0E13CAB6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49552" y="2429941"/>
            <a:ext cx="1070980" cy="875325"/>
          </a:xfrm>
          <a:prstGeom prst="rect">
            <a:avLst/>
          </a:prstGeom>
        </p:spPr>
      </p:pic>
      <p:pic>
        <p:nvPicPr>
          <p:cNvPr id="7" name="Picture 6" descr="missing icons-01.png">
            <a:extLst>
              <a:ext uri="{FF2B5EF4-FFF2-40B4-BE49-F238E27FC236}">
                <a16:creationId xmlns:a16="http://schemas.microsoft.com/office/drawing/2014/main" id="{85D2E367-A7BF-8149-A0D2-E6BDF551F0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78204" y="3854534"/>
            <a:ext cx="813676" cy="834778"/>
          </a:xfrm>
          <a:prstGeom prst="rect">
            <a:avLst/>
          </a:prstGeom>
        </p:spPr>
      </p:pic>
      <p:pic>
        <p:nvPicPr>
          <p:cNvPr id="8" name="Picture 7" descr="missing icons-01.png">
            <a:extLst>
              <a:ext uri="{FF2B5EF4-FFF2-40B4-BE49-F238E27FC236}">
                <a16:creationId xmlns:a16="http://schemas.microsoft.com/office/drawing/2014/main" id="{5CB1BB82-2C7C-584F-92CE-59F2BCF142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550626" y="5202101"/>
            <a:ext cx="1068833" cy="1068778"/>
          </a:xfrm>
          <a:prstGeom prst="rect">
            <a:avLst/>
          </a:prstGeom>
        </p:spPr>
      </p:pic>
      <p:pic>
        <p:nvPicPr>
          <p:cNvPr id="9" name="Picture 8" descr="missing icons-01.png">
            <a:extLst>
              <a:ext uri="{FF2B5EF4-FFF2-40B4-BE49-F238E27FC236}">
                <a16:creationId xmlns:a16="http://schemas.microsoft.com/office/drawing/2014/main" id="{FEEDB50F-666E-6C4D-A8C4-4DE1FC5A115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6388107" y="2480746"/>
            <a:ext cx="991509" cy="783263"/>
          </a:xfrm>
          <a:prstGeom prst="rect">
            <a:avLst/>
          </a:prstGeom>
        </p:spPr>
      </p:pic>
      <p:pic>
        <p:nvPicPr>
          <p:cNvPr id="10" name="Picture 9" descr="missing icons-01.png">
            <a:extLst>
              <a:ext uri="{FF2B5EF4-FFF2-40B4-BE49-F238E27FC236}">
                <a16:creationId xmlns:a16="http://schemas.microsoft.com/office/drawing/2014/main" id="{0348250E-8D93-1E42-BB99-3CE8D04FD7C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413500" y="3801539"/>
            <a:ext cx="974532" cy="950427"/>
          </a:xfrm>
          <a:prstGeom prst="rect">
            <a:avLst/>
          </a:prstGeom>
        </p:spPr>
      </p:pic>
      <p:sp>
        <p:nvSpPr>
          <p:cNvPr id="11" name="Rectangle 10">
            <a:extLst>
              <a:ext uri="{FF2B5EF4-FFF2-40B4-BE49-F238E27FC236}">
                <a16:creationId xmlns:a16="http://schemas.microsoft.com/office/drawing/2014/main" id="{24FE9612-364F-D441-A39F-7CB500AB985E}"/>
              </a:ext>
            </a:extLst>
          </p:cNvPr>
          <p:cNvSpPr/>
          <p:nvPr userDrawn="1"/>
        </p:nvSpPr>
        <p:spPr>
          <a:xfrm>
            <a:off x="7586499" y="3688954"/>
            <a:ext cx="1494001" cy="369332"/>
          </a:xfrm>
          <a:prstGeom prst="rect">
            <a:avLst/>
          </a:prstGeom>
        </p:spPr>
        <p:txBody>
          <a:bodyPr wrap="square">
            <a:spAutoFit/>
          </a:bodyPr>
          <a:lstStyle/>
          <a:p>
            <a:r>
              <a:rPr lang="en-US" b="1">
                <a:solidFill>
                  <a:srgbClr val="0E7075"/>
                </a:solidFill>
                <a:latin typeface="Network Rail Sans"/>
                <a:cs typeface="Network Rail Sans"/>
              </a:rPr>
              <a:t>Technology</a:t>
            </a:r>
            <a:endParaRPr lang="en-US">
              <a:solidFill>
                <a:srgbClr val="0E7075"/>
              </a:solidFill>
              <a:latin typeface="Network Rail Sans" panose="02000000040000020004" pitchFamily="2" charset="0"/>
            </a:endParaRPr>
          </a:p>
        </p:txBody>
      </p:sp>
      <p:pic>
        <p:nvPicPr>
          <p:cNvPr id="12" name="Picture 11" descr="missing icons-01.png">
            <a:extLst>
              <a:ext uri="{FF2B5EF4-FFF2-40B4-BE49-F238E27FC236}">
                <a16:creationId xmlns:a16="http://schemas.microsoft.com/office/drawing/2014/main" id="{0DE6E6D7-D977-2043-BE36-5F2EB00886A7}"/>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400799" y="5283199"/>
            <a:ext cx="1050658" cy="893066"/>
          </a:xfrm>
          <a:prstGeom prst="rect">
            <a:avLst/>
          </a:prstGeom>
        </p:spPr>
      </p:pic>
      <p:cxnSp>
        <p:nvCxnSpPr>
          <p:cNvPr id="13" name="Straight Connector 12">
            <a:extLst>
              <a:ext uri="{FF2B5EF4-FFF2-40B4-BE49-F238E27FC236}">
                <a16:creationId xmlns:a16="http://schemas.microsoft.com/office/drawing/2014/main" id="{A82DD233-6804-6346-9854-37EF6F6E8CD3}"/>
              </a:ext>
            </a:extLst>
          </p:cNvPr>
          <p:cNvCxnSpPr/>
          <p:nvPr userDrawn="1"/>
        </p:nvCxnSpPr>
        <p:spPr>
          <a:xfrm rot="5400000">
            <a:off x="4267200" y="4349750"/>
            <a:ext cx="365760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74AB4655-EDA6-8F40-9C8F-99CAECEF4C44}"/>
              </a:ext>
            </a:extLst>
          </p:cNvPr>
          <p:cNvSpPr/>
          <p:nvPr userDrawn="1"/>
        </p:nvSpPr>
        <p:spPr>
          <a:xfrm>
            <a:off x="7586499" y="4006454"/>
            <a:ext cx="3462501" cy="738664"/>
          </a:xfrm>
          <a:prstGeom prst="rect">
            <a:avLst/>
          </a:prstGeom>
        </p:spPr>
        <p:txBody>
          <a:bodyPr wrap="square">
            <a:spAutoFit/>
          </a:bodyPr>
          <a:lstStyle/>
          <a:p>
            <a:r>
              <a:rPr lang="en-US" sz="1400">
                <a:latin typeface="Network Rail Sans"/>
                <a:cs typeface="Network Rail Sans"/>
              </a:rPr>
              <a:t>How we will approach research and innovation to support the delivery and acceleration of our programmes.</a:t>
            </a:r>
          </a:p>
        </p:txBody>
      </p:sp>
      <p:sp>
        <p:nvSpPr>
          <p:cNvPr id="15" name="Rectangle 14">
            <a:extLst>
              <a:ext uri="{FF2B5EF4-FFF2-40B4-BE49-F238E27FC236}">
                <a16:creationId xmlns:a16="http://schemas.microsoft.com/office/drawing/2014/main" id="{8EA06C3A-B5EE-244B-801A-09593F04120A}"/>
              </a:ext>
            </a:extLst>
          </p:cNvPr>
          <p:cNvSpPr/>
          <p:nvPr userDrawn="1"/>
        </p:nvSpPr>
        <p:spPr>
          <a:xfrm>
            <a:off x="508000" y="1435100"/>
            <a:ext cx="11455400" cy="630942"/>
          </a:xfrm>
          <a:prstGeom prst="rect">
            <a:avLst/>
          </a:prstGeom>
        </p:spPr>
        <p:txBody>
          <a:bodyPr wrap="square">
            <a:spAutoFit/>
          </a:bodyPr>
          <a:lstStyle/>
          <a:p>
            <a:r>
              <a:rPr lang="en-US" sz="1750" b="1">
                <a:solidFill>
                  <a:srgbClr val="0E7075"/>
                </a:solidFill>
                <a:latin typeface="Network Rail Sans"/>
                <a:cs typeface="Network Rail Sans"/>
              </a:rPr>
              <a:t>Successful delivery of this strategy will rely on integrating environmental sustainability into everything we do. Delivering our commitments against the six key enablers below will help us to make sure our strategy is a success.</a:t>
            </a:r>
          </a:p>
        </p:txBody>
      </p:sp>
      <p:sp>
        <p:nvSpPr>
          <p:cNvPr id="16" name="Rectangle 15">
            <a:extLst>
              <a:ext uri="{FF2B5EF4-FFF2-40B4-BE49-F238E27FC236}">
                <a16:creationId xmlns:a16="http://schemas.microsoft.com/office/drawing/2014/main" id="{FB8C9D33-0EF6-5A41-97D0-1A34B3455230}"/>
              </a:ext>
            </a:extLst>
          </p:cNvPr>
          <p:cNvSpPr/>
          <p:nvPr userDrawn="1"/>
        </p:nvSpPr>
        <p:spPr>
          <a:xfrm>
            <a:off x="1630199" y="2279254"/>
            <a:ext cx="1494001" cy="369332"/>
          </a:xfrm>
          <a:prstGeom prst="rect">
            <a:avLst/>
          </a:prstGeom>
        </p:spPr>
        <p:txBody>
          <a:bodyPr wrap="square">
            <a:spAutoFit/>
          </a:bodyPr>
          <a:lstStyle/>
          <a:p>
            <a:r>
              <a:rPr lang="en-US" b="1">
                <a:solidFill>
                  <a:srgbClr val="0E7075"/>
                </a:solidFill>
                <a:latin typeface="Network Rail Sans" panose="02000000040000020004" pitchFamily="2" charset="0"/>
              </a:rPr>
              <a:t>People</a:t>
            </a:r>
            <a:endParaRPr lang="en-US">
              <a:solidFill>
                <a:srgbClr val="0E7075"/>
              </a:solidFill>
              <a:latin typeface="Network Rail Sans" panose="02000000040000020004" pitchFamily="2" charset="0"/>
            </a:endParaRPr>
          </a:p>
        </p:txBody>
      </p:sp>
      <p:sp>
        <p:nvSpPr>
          <p:cNvPr id="17" name="Rectangle 16">
            <a:extLst>
              <a:ext uri="{FF2B5EF4-FFF2-40B4-BE49-F238E27FC236}">
                <a16:creationId xmlns:a16="http://schemas.microsoft.com/office/drawing/2014/main" id="{26B505C6-E193-E74B-85DE-AD39AC9234DD}"/>
              </a:ext>
            </a:extLst>
          </p:cNvPr>
          <p:cNvSpPr/>
          <p:nvPr userDrawn="1"/>
        </p:nvSpPr>
        <p:spPr>
          <a:xfrm>
            <a:off x="1630199" y="2596754"/>
            <a:ext cx="3741901" cy="738664"/>
          </a:xfrm>
          <a:prstGeom prst="rect">
            <a:avLst/>
          </a:prstGeom>
        </p:spPr>
        <p:txBody>
          <a:bodyPr wrap="square">
            <a:spAutoFit/>
          </a:bodyPr>
          <a:lstStyle/>
          <a:p>
            <a:r>
              <a:rPr lang="en-US" sz="1400">
                <a:latin typeface="Network Rail Sans"/>
                <a:cs typeface="Network Rail Sans"/>
              </a:rPr>
              <a:t>How we will communicate with our employees, increase their capabilities and create the culture we need to enable change.</a:t>
            </a:r>
          </a:p>
          <a:p>
            <a:endParaRPr lang="en-US" sz="2000">
              <a:solidFill>
                <a:srgbClr val="0E7075"/>
              </a:solidFill>
              <a:latin typeface="Network Rail Sans"/>
              <a:cs typeface="Network Rail Sans"/>
            </a:endParaRPr>
          </a:p>
        </p:txBody>
      </p:sp>
      <p:sp>
        <p:nvSpPr>
          <p:cNvPr id="18" name="Rectangle 17">
            <a:extLst>
              <a:ext uri="{FF2B5EF4-FFF2-40B4-BE49-F238E27FC236}">
                <a16:creationId xmlns:a16="http://schemas.microsoft.com/office/drawing/2014/main" id="{756FEDC1-DA6E-2441-9379-D292CB6059A6}"/>
              </a:ext>
            </a:extLst>
          </p:cNvPr>
          <p:cNvSpPr/>
          <p:nvPr userDrawn="1"/>
        </p:nvSpPr>
        <p:spPr>
          <a:xfrm>
            <a:off x="1630199" y="3688954"/>
            <a:ext cx="2687801" cy="369332"/>
          </a:xfrm>
          <a:prstGeom prst="rect">
            <a:avLst/>
          </a:prstGeom>
        </p:spPr>
        <p:txBody>
          <a:bodyPr wrap="square">
            <a:spAutoFit/>
          </a:bodyPr>
          <a:lstStyle/>
          <a:p>
            <a:r>
              <a:rPr lang="en-US" b="1">
                <a:solidFill>
                  <a:srgbClr val="0E7075"/>
                </a:solidFill>
                <a:latin typeface="Network Rail Sans" panose="02000000040000020004" pitchFamily="2" charset="0"/>
              </a:rPr>
              <a:t>Funding and planning</a:t>
            </a:r>
            <a:endParaRPr lang="en-US">
              <a:solidFill>
                <a:srgbClr val="0E7075"/>
              </a:solidFill>
              <a:latin typeface="Network Rail Sans" panose="02000000040000020004" pitchFamily="2" charset="0"/>
            </a:endParaRPr>
          </a:p>
        </p:txBody>
      </p:sp>
      <p:sp>
        <p:nvSpPr>
          <p:cNvPr id="19" name="Rectangle 18">
            <a:extLst>
              <a:ext uri="{FF2B5EF4-FFF2-40B4-BE49-F238E27FC236}">
                <a16:creationId xmlns:a16="http://schemas.microsoft.com/office/drawing/2014/main" id="{242CA7E8-60F3-0348-B3A3-BFAD8C88DEEA}"/>
              </a:ext>
            </a:extLst>
          </p:cNvPr>
          <p:cNvSpPr/>
          <p:nvPr userDrawn="1"/>
        </p:nvSpPr>
        <p:spPr>
          <a:xfrm>
            <a:off x="1630199" y="4006454"/>
            <a:ext cx="3957801" cy="738664"/>
          </a:xfrm>
          <a:prstGeom prst="rect">
            <a:avLst/>
          </a:prstGeom>
        </p:spPr>
        <p:txBody>
          <a:bodyPr wrap="square">
            <a:spAutoFit/>
          </a:bodyPr>
          <a:lstStyle/>
          <a:p>
            <a:r>
              <a:rPr lang="en-US" sz="1400">
                <a:latin typeface="Network Rail Sans"/>
                <a:cs typeface="Network Rail Sans"/>
              </a:rPr>
              <a:t>How we will integrate environmental sustainability into the planning and funding process, which is vital for the delivery of our ambitions.</a:t>
            </a:r>
          </a:p>
          <a:p>
            <a:endParaRPr lang="en-US" sz="2000">
              <a:solidFill>
                <a:srgbClr val="0E7075"/>
              </a:solidFill>
              <a:latin typeface="Network Rail Sans"/>
              <a:cs typeface="Network Rail Sans"/>
            </a:endParaRPr>
          </a:p>
        </p:txBody>
      </p:sp>
      <p:sp>
        <p:nvSpPr>
          <p:cNvPr id="20" name="Rectangle 19">
            <a:extLst>
              <a:ext uri="{FF2B5EF4-FFF2-40B4-BE49-F238E27FC236}">
                <a16:creationId xmlns:a16="http://schemas.microsoft.com/office/drawing/2014/main" id="{1D65E75C-D44A-5B4C-8FA4-435ABEAD0E0F}"/>
              </a:ext>
            </a:extLst>
          </p:cNvPr>
          <p:cNvSpPr/>
          <p:nvPr userDrawn="1"/>
        </p:nvSpPr>
        <p:spPr>
          <a:xfrm>
            <a:off x="1630199" y="5111354"/>
            <a:ext cx="2713201" cy="369332"/>
          </a:xfrm>
          <a:prstGeom prst="rect">
            <a:avLst/>
          </a:prstGeom>
        </p:spPr>
        <p:txBody>
          <a:bodyPr wrap="square">
            <a:spAutoFit/>
          </a:bodyPr>
          <a:lstStyle/>
          <a:p>
            <a:r>
              <a:rPr lang="en-US" b="1">
                <a:solidFill>
                  <a:srgbClr val="0E7075"/>
                </a:solidFill>
                <a:latin typeface="Network Rail Sans" panose="02000000040000020004" pitchFamily="2" charset="0"/>
              </a:rPr>
              <a:t>Systems and processes</a:t>
            </a:r>
            <a:endParaRPr lang="en-US">
              <a:solidFill>
                <a:srgbClr val="0E7075"/>
              </a:solidFill>
              <a:latin typeface="Network Rail Sans" panose="02000000040000020004" pitchFamily="2" charset="0"/>
            </a:endParaRPr>
          </a:p>
        </p:txBody>
      </p:sp>
      <p:sp>
        <p:nvSpPr>
          <p:cNvPr id="21" name="Rectangle 20">
            <a:extLst>
              <a:ext uri="{FF2B5EF4-FFF2-40B4-BE49-F238E27FC236}">
                <a16:creationId xmlns:a16="http://schemas.microsoft.com/office/drawing/2014/main" id="{F86ECA6D-8651-7E4F-A9E4-9966DA27BAAF}"/>
              </a:ext>
            </a:extLst>
          </p:cNvPr>
          <p:cNvSpPr/>
          <p:nvPr userDrawn="1"/>
        </p:nvSpPr>
        <p:spPr>
          <a:xfrm>
            <a:off x="1630199" y="5428854"/>
            <a:ext cx="4376901" cy="738664"/>
          </a:xfrm>
          <a:prstGeom prst="rect">
            <a:avLst/>
          </a:prstGeom>
        </p:spPr>
        <p:txBody>
          <a:bodyPr wrap="square">
            <a:spAutoFit/>
          </a:bodyPr>
          <a:lstStyle/>
          <a:p>
            <a:r>
              <a:rPr lang="en-US" sz="1400">
                <a:latin typeface="Network Rail Sans"/>
                <a:cs typeface="Network Rail Sans"/>
              </a:rPr>
              <a:t>What changes to company-wide processes and systems need to be made to support change (including procurement and partnerships with our supply chain)</a:t>
            </a:r>
          </a:p>
          <a:p>
            <a:endParaRPr lang="en-US" sz="2000">
              <a:solidFill>
                <a:srgbClr val="0E7075"/>
              </a:solidFill>
              <a:latin typeface="Network Rail Sans"/>
              <a:cs typeface="Network Rail Sans"/>
            </a:endParaRPr>
          </a:p>
        </p:txBody>
      </p:sp>
      <p:sp>
        <p:nvSpPr>
          <p:cNvPr id="22" name="Rectangle 21">
            <a:extLst>
              <a:ext uri="{FF2B5EF4-FFF2-40B4-BE49-F238E27FC236}">
                <a16:creationId xmlns:a16="http://schemas.microsoft.com/office/drawing/2014/main" id="{BD8CAF0A-2E27-A444-AC25-6116F307F1A0}"/>
              </a:ext>
            </a:extLst>
          </p:cNvPr>
          <p:cNvSpPr/>
          <p:nvPr userDrawn="1"/>
        </p:nvSpPr>
        <p:spPr>
          <a:xfrm>
            <a:off x="7586499" y="5111354"/>
            <a:ext cx="1760701" cy="369332"/>
          </a:xfrm>
          <a:prstGeom prst="rect">
            <a:avLst/>
          </a:prstGeom>
        </p:spPr>
        <p:txBody>
          <a:bodyPr wrap="square">
            <a:spAutoFit/>
          </a:bodyPr>
          <a:lstStyle/>
          <a:p>
            <a:r>
              <a:rPr lang="en-US" b="1">
                <a:solidFill>
                  <a:srgbClr val="0E7075"/>
                </a:solidFill>
                <a:latin typeface="Network Rail Sans" panose="02000000040000020004" pitchFamily="2" charset="0"/>
              </a:rPr>
              <a:t>Measurement</a:t>
            </a:r>
            <a:endParaRPr lang="en-US">
              <a:solidFill>
                <a:srgbClr val="0E7075"/>
              </a:solidFill>
              <a:latin typeface="Network Rail Sans" panose="02000000040000020004" pitchFamily="2" charset="0"/>
            </a:endParaRPr>
          </a:p>
          <a:p>
            <a:endParaRPr lang="en-US" sz="2000">
              <a:solidFill>
                <a:srgbClr val="0E7075"/>
              </a:solidFill>
              <a:latin typeface="Network Rail Sans" panose="02000000040000020004" pitchFamily="2" charset="0"/>
            </a:endParaRPr>
          </a:p>
        </p:txBody>
      </p:sp>
      <p:sp>
        <p:nvSpPr>
          <p:cNvPr id="23" name="Rectangle 22">
            <a:extLst>
              <a:ext uri="{FF2B5EF4-FFF2-40B4-BE49-F238E27FC236}">
                <a16:creationId xmlns:a16="http://schemas.microsoft.com/office/drawing/2014/main" id="{50EEBDE6-5E47-674A-848A-DE74B6130E0F}"/>
              </a:ext>
            </a:extLst>
          </p:cNvPr>
          <p:cNvSpPr/>
          <p:nvPr userDrawn="1"/>
        </p:nvSpPr>
        <p:spPr>
          <a:xfrm>
            <a:off x="7586499" y="5428854"/>
            <a:ext cx="3259301" cy="738664"/>
          </a:xfrm>
          <a:prstGeom prst="rect">
            <a:avLst/>
          </a:prstGeom>
        </p:spPr>
        <p:txBody>
          <a:bodyPr wrap="square">
            <a:spAutoFit/>
          </a:bodyPr>
          <a:lstStyle/>
          <a:p>
            <a:r>
              <a:rPr lang="en-US" sz="1400">
                <a:latin typeface="Network Rail Sans"/>
                <a:cs typeface="Network Rail Sans"/>
              </a:rPr>
              <a:t>What information, data and measures need to be in place to monitor and demonstrate change.</a:t>
            </a:r>
          </a:p>
        </p:txBody>
      </p:sp>
      <p:sp>
        <p:nvSpPr>
          <p:cNvPr id="24" name="Rectangle 23">
            <a:extLst>
              <a:ext uri="{FF2B5EF4-FFF2-40B4-BE49-F238E27FC236}">
                <a16:creationId xmlns:a16="http://schemas.microsoft.com/office/drawing/2014/main" id="{95FCA4E2-EF8D-014E-929A-5CE285DCBD73}"/>
              </a:ext>
            </a:extLst>
          </p:cNvPr>
          <p:cNvSpPr/>
          <p:nvPr userDrawn="1"/>
        </p:nvSpPr>
        <p:spPr>
          <a:xfrm>
            <a:off x="7586499" y="2279254"/>
            <a:ext cx="1798801" cy="369332"/>
          </a:xfrm>
          <a:prstGeom prst="rect">
            <a:avLst/>
          </a:prstGeom>
        </p:spPr>
        <p:txBody>
          <a:bodyPr wrap="square">
            <a:spAutoFit/>
          </a:bodyPr>
          <a:lstStyle/>
          <a:p>
            <a:r>
              <a:rPr lang="en-US" b="1">
                <a:solidFill>
                  <a:srgbClr val="0E7075"/>
                </a:solidFill>
                <a:latin typeface="Network Rail Sans" panose="02000000040000020004" pitchFamily="2" charset="0"/>
              </a:rPr>
              <a:t>Engagement</a:t>
            </a:r>
            <a:endParaRPr lang="en-US">
              <a:solidFill>
                <a:srgbClr val="0E7075"/>
              </a:solidFill>
              <a:latin typeface="Network Rail Sans" panose="02000000040000020004" pitchFamily="2" charset="0"/>
            </a:endParaRPr>
          </a:p>
          <a:p>
            <a:endParaRPr lang="en-US" sz="2000">
              <a:solidFill>
                <a:srgbClr val="0E7075"/>
              </a:solidFill>
              <a:latin typeface="Network Rail Sans" panose="02000000040000020004" pitchFamily="2" charset="0"/>
            </a:endParaRPr>
          </a:p>
        </p:txBody>
      </p:sp>
      <p:sp>
        <p:nvSpPr>
          <p:cNvPr id="25" name="Rectangle 24">
            <a:extLst>
              <a:ext uri="{FF2B5EF4-FFF2-40B4-BE49-F238E27FC236}">
                <a16:creationId xmlns:a16="http://schemas.microsoft.com/office/drawing/2014/main" id="{17758328-03C3-A445-9795-24DC00236A87}"/>
              </a:ext>
            </a:extLst>
          </p:cNvPr>
          <p:cNvSpPr/>
          <p:nvPr userDrawn="1"/>
        </p:nvSpPr>
        <p:spPr>
          <a:xfrm>
            <a:off x="7586499" y="2596754"/>
            <a:ext cx="4097501" cy="738664"/>
          </a:xfrm>
          <a:prstGeom prst="rect">
            <a:avLst/>
          </a:prstGeom>
        </p:spPr>
        <p:txBody>
          <a:bodyPr wrap="square">
            <a:spAutoFit/>
          </a:bodyPr>
          <a:lstStyle/>
          <a:p>
            <a:r>
              <a:rPr lang="en-US" sz="1400">
                <a:latin typeface="Network Rail Sans"/>
                <a:cs typeface="Network Rail Sans"/>
              </a:rPr>
              <a:t>Communications, partnerships with external organisations, working with our neighbours and engaging with our stakeholders to support change.</a:t>
            </a:r>
          </a:p>
        </p:txBody>
      </p:sp>
      <p:cxnSp>
        <p:nvCxnSpPr>
          <p:cNvPr id="26" name="Straight Connector 25">
            <a:extLst>
              <a:ext uri="{FF2B5EF4-FFF2-40B4-BE49-F238E27FC236}">
                <a16:creationId xmlns:a16="http://schemas.microsoft.com/office/drawing/2014/main" id="{13F2AB7F-F5DF-9649-99C5-86D868204EF3}"/>
              </a:ext>
            </a:extLst>
          </p:cNvPr>
          <p:cNvCxnSpPr/>
          <p:nvPr userDrawn="1"/>
        </p:nvCxnSpPr>
        <p:spPr>
          <a:xfrm>
            <a:off x="698500" y="35242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6D3A50B-BDD0-834C-8E6E-7CB00C925A66}"/>
              </a:ext>
            </a:extLst>
          </p:cNvPr>
          <p:cNvCxnSpPr/>
          <p:nvPr userDrawn="1"/>
        </p:nvCxnSpPr>
        <p:spPr>
          <a:xfrm>
            <a:off x="698500" y="49720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832F10-D6C2-6445-BBE7-FCAB5CE8EC69}"/>
              </a:ext>
            </a:extLst>
          </p:cNvPr>
          <p:cNvCxnSpPr/>
          <p:nvPr userDrawn="1"/>
        </p:nvCxnSpPr>
        <p:spPr>
          <a:xfrm>
            <a:off x="6477000" y="34353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3C3E052-4CC0-D944-87D6-F6CB79952551}"/>
              </a:ext>
            </a:extLst>
          </p:cNvPr>
          <p:cNvCxnSpPr/>
          <p:nvPr userDrawn="1"/>
        </p:nvCxnSpPr>
        <p:spPr>
          <a:xfrm>
            <a:off x="6477000" y="48831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374E3EA5-C94E-7744-9A9D-E357D6E0A63D}"/>
              </a:ext>
            </a:extLst>
          </p:cNvPr>
          <p:cNvSpPr/>
          <p:nvPr userDrawn="1"/>
        </p:nvSpPr>
        <p:spPr>
          <a:xfrm>
            <a:off x="372899" y="679056"/>
            <a:ext cx="7844001" cy="523220"/>
          </a:xfrm>
          <a:prstGeom prst="rect">
            <a:avLst/>
          </a:prstGeom>
        </p:spPr>
        <p:txBody>
          <a:bodyPr wrap="square">
            <a:spAutoFit/>
          </a:bodyPr>
          <a:lstStyle/>
          <a:p>
            <a:r>
              <a:rPr lang="en-GB" sz="2800" b="1">
                <a:solidFill>
                  <a:srgbClr val="7EC359"/>
                </a:solidFill>
                <a:latin typeface="Network Rail Sans" panose="02000000040000020004" pitchFamily="2" charset="0"/>
              </a:rPr>
              <a:t>A organisation enabled to succeed</a:t>
            </a:r>
            <a:endParaRPr lang="en-GB" sz="2800">
              <a:solidFill>
                <a:srgbClr val="7EC359"/>
              </a:solidFill>
              <a:latin typeface="Network Rail Sans" panose="02000000040000020004" pitchFamily="2" charset="0"/>
            </a:endParaRPr>
          </a:p>
        </p:txBody>
      </p:sp>
    </p:spTree>
    <p:extLst>
      <p:ext uri="{BB962C8B-B14F-4D97-AF65-F5344CB8AC3E}">
        <p14:creationId xmlns:p14="http://schemas.microsoft.com/office/powerpoint/2010/main" val="201533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20">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C39801-DBF8-4347-8911-66436CE72BBD}"/>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Slide Number Placeholder 1">
            <a:extLst>
              <a:ext uri="{FF2B5EF4-FFF2-40B4-BE49-F238E27FC236}">
                <a16:creationId xmlns:a16="http://schemas.microsoft.com/office/drawing/2014/main" id="{E2DF123E-D32F-574C-864E-9C8D29E057B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pic>
        <p:nvPicPr>
          <p:cNvPr id="5" name="Picture 4" descr="2970_Envir.png">
            <a:extLst>
              <a:ext uri="{FF2B5EF4-FFF2-40B4-BE49-F238E27FC236}">
                <a16:creationId xmlns:a16="http://schemas.microsoft.com/office/drawing/2014/main" id="{959E5F6A-0D11-394D-AA0A-36881088D5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1296" b="21296"/>
          <a:stretch>
            <a:fillRect/>
          </a:stretch>
        </p:blipFill>
        <p:spPr>
          <a:xfrm>
            <a:off x="-401754" y="688748"/>
            <a:ext cx="12216819" cy="5824155"/>
          </a:xfrm>
          <a:prstGeom prst="rect">
            <a:avLst/>
          </a:prstGeom>
        </p:spPr>
      </p:pic>
      <p:sp>
        <p:nvSpPr>
          <p:cNvPr id="6" name="Rectangle 5">
            <a:extLst>
              <a:ext uri="{FF2B5EF4-FFF2-40B4-BE49-F238E27FC236}">
                <a16:creationId xmlns:a16="http://schemas.microsoft.com/office/drawing/2014/main" id="{25395A2E-D736-7547-842B-7B95B9668E7B}"/>
              </a:ext>
            </a:extLst>
          </p:cNvPr>
          <p:cNvSpPr/>
          <p:nvPr userDrawn="1"/>
        </p:nvSpPr>
        <p:spPr>
          <a:xfrm>
            <a:off x="385599" y="259956"/>
            <a:ext cx="4440401" cy="523220"/>
          </a:xfrm>
          <a:prstGeom prst="rect">
            <a:avLst/>
          </a:prstGeom>
        </p:spPr>
        <p:txBody>
          <a:bodyPr wrap="square">
            <a:spAutoFit/>
          </a:bodyPr>
          <a:lstStyle/>
          <a:p>
            <a:r>
              <a:rPr lang="en-US" sz="2800" b="1">
                <a:solidFill>
                  <a:srgbClr val="0E7075"/>
                </a:solidFill>
                <a:latin typeface="Network Rail Sans" panose="02000000040000020004" pitchFamily="2" charset="0"/>
              </a:rPr>
              <a:t>Keeping Momentum </a:t>
            </a:r>
            <a:endParaRPr lang="en-US" sz="2800">
              <a:solidFill>
                <a:srgbClr val="0E7075"/>
              </a:solidFill>
              <a:latin typeface="Network Rail Sans" panose="02000000040000020004" pitchFamily="2" charset="0"/>
            </a:endParaRPr>
          </a:p>
        </p:txBody>
      </p:sp>
    </p:spTree>
    <p:extLst>
      <p:ext uri="{BB962C8B-B14F-4D97-AF65-F5344CB8AC3E}">
        <p14:creationId xmlns:p14="http://schemas.microsoft.com/office/powerpoint/2010/main" val="63502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ront Cover_Op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FF1D61-69DC-4338-85E7-4178B42A6591}"/>
              </a:ext>
            </a:extLst>
          </p:cNvPr>
          <p:cNvSpPr/>
          <p:nvPr userDrawn="1"/>
        </p:nvSpPr>
        <p:spPr>
          <a:xfrm>
            <a:off x="206429" y="371474"/>
            <a:ext cx="11779143" cy="6331251"/>
          </a:xfrm>
          <a:prstGeom prst="rect">
            <a:avLst/>
          </a:prstGeom>
          <a:solidFill>
            <a:srgbClr val="7DC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383D0DCA-EF60-4D80-A47F-B55850AF37DE}"/>
              </a:ext>
            </a:extLst>
          </p:cNvPr>
          <p:cNvSpPr>
            <a:spLocks noGrp="1"/>
          </p:cNvSpPr>
          <p:nvPr>
            <p:ph type="title" hasCustomPrompt="1"/>
          </p:nvPr>
        </p:nvSpPr>
        <p:spPr>
          <a:xfrm>
            <a:off x="754479" y="2121703"/>
            <a:ext cx="6431325" cy="1421109"/>
          </a:xfrm>
          <a:prstGeom prst="rect">
            <a:avLst/>
          </a:prstGeom>
        </p:spPr>
        <p:txBody>
          <a:bodyPr lIns="0" rIns="0" anchor="b">
            <a:normAutofit/>
          </a:bodyPr>
          <a:lstStyle>
            <a:lvl1pPr algn="l">
              <a:defRPr sz="3200" b="1">
                <a:solidFill>
                  <a:schemeClr val="bg1"/>
                </a:solidFill>
                <a:latin typeface="Network Rail Sans" charset="0"/>
                <a:ea typeface="Network Rail Sans" charset="0"/>
                <a:cs typeface="Network Rail Sans" charset="0"/>
              </a:defRPr>
            </a:lvl1pPr>
          </a:lstStyle>
          <a:p>
            <a:r>
              <a:rPr lang="en-GB"/>
              <a:t>Click to edit main heading text</a:t>
            </a:r>
            <a:endParaRPr lang="en-US"/>
          </a:p>
        </p:txBody>
      </p:sp>
      <p:sp>
        <p:nvSpPr>
          <p:cNvPr id="23" name="Text Placeholder 3">
            <a:extLst>
              <a:ext uri="{FF2B5EF4-FFF2-40B4-BE49-F238E27FC236}">
                <a16:creationId xmlns:a16="http://schemas.microsoft.com/office/drawing/2014/main" id="{373C0ACD-5435-48A7-861C-04B712156B89}"/>
              </a:ext>
            </a:extLst>
          </p:cNvPr>
          <p:cNvSpPr>
            <a:spLocks noGrp="1"/>
          </p:cNvSpPr>
          <p:nvPr>
            <p:ph type="body" sz="quarter" idx="10" hasCustomPrompt="1"/>
          </p:nvPr>
        </p:nvSpPr>
        <p:spPr>
          <a:xfrm>
            <a:off x="755895" y="3542812"/>
            <a:ext cx="5685016" cy="2138067"/>
          </a:xfrm>
          <a:prstGeom prst="rect">
            <a:avLst/>
          </a:prstGeom>
        </p:spPr>
        <p:txBody>
          <a:bodyPr lIns="0" rIns="0"/>
          <a:lstStyle>
            <a:lvl1pPr marL="0" indent="0">
              <a:buNone/>
              <a:defRPr sz="24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sp>
        <p:nvSpPr>
          <p:cNvPr id="11" name="TextBox 10">
            <a:extLst>
              <a:ext uri="{FF2B5EF4-FFF2-40B4-BE49-F238E27FC236}">
                <a16:creationId xmlns:a16="http://schemas.microsoft.com/office/drawing/2014/main" id="{581665D9-98B4-4034-B802-72189207B624}"/>
              </a:ext>
            </a:extLst>
          </p:cNvPr>
          <p:cNvSpPr txBox="1"/>
          <p:nvPr userDrawn="1"/>
        </p:nvSpPr>
        <p:spPr>
          <a:xfrm>
            <a:off x="5481153" y="5981782"/>
            <a:ext cx="6135949" cy="276999"/>
          </a:xfrm>
          <a:prstGeom prst="rect">
            <a:avLst/>
          </a:prstGeom>
          <a:noFill/>
        </p:spPr>
        <p:txBody>
          <a:bodyPr wrap="square" rtlCol="0">
            <a:spAutoFit/>
          </a:bodyPr>
          <a:lstStyle/>
          <a:p>
            <a:pPr algn="r"/>
            <a:r>
              <a:rPr lang="en-GB" sz="1200">
                <a:solidFill>
                  <a:schemeClr val="bg1"/>
                </a:solidFill>
                <a:latin typeface="Network Rail Sans" panose="02000000040000020004" pitchFamily="50" charset="0"/>
              </a:rPr>
              <a:t>Delivering a sustainable railway</a:t>
            </a:r>
          </a:p>
        </p:txBody>
      </p:sp>
      <p:pic>
        <p:nvPicPr>
          <p:cNvPr id="20" name="Picture 19" descr="A picture containing icon&#10;&#10;Description automatically generated">
            <a:extLst>
              <a:ext uri="{FF2B5EF4-FFF2-40B4-BE49-F238E27FC236}">
                <a16:creationId xmlns:a16="http://schemas.microsoft.com/office/drawing/2014/main" id="{B2B5B605-95D3-435D-B0D2-2CE98A7A0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8071" y="104017"/>
            <a:ext cx="2157816" cy="819558"/>
          </a:xfrm>
          <a:prstGeom prst="rect">
            <a:avLst/>
          </a:prstGeom>
        </p:spPr>
      </p:pic>
      <p:pic>
        <p:nvPicPr>
          <p:cNvPr id="5" name="Picture 4" descr="Logo&#10;&#10;Description automatically generated">
            <a:extLst>
              <a:ext uri="{FF2B5EF4-FFF2-40B4-BE49-F238E27FC236}">
                <a16:creationId xmlns:a16="http://schemas.microsoft.com/office/drawing/2014/main" id="{A1F69E9F-E8A5-46C0-94AE-443B6C110F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0940" y="1576866"/>
            <a:ext cx="4174261" cy="4178569"/>
          </a:xfrm>
          <a:prstGeom prst="rect">
            <a:avLst/>
          </a:prstGeom>
        </p:spPr>
      </p:pic>
    </p:spTree>
    <p:extLst>
      <p:ext uri="{BB962C8B-B14F-4D97-AF65-F5344CB8AC3E}">
        <p14:creationId xmlns:p14="http://schemas.microsoft.com/office/powerpoint/2010/main" val="111618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70116" y="365863"/>
            <a:ext cx="10800776" cy="831500"/>
          </a:xfrm>
          <a:prstGeom prst="rect">
            <a:avLst/>
          </a:prstGeom>
        </p:spPr>
        <p:txBody>
          <a:bodyPr lIns="0" rIns="0"/>
          <a:lstStyle>
            <a:lvl1pPr algn="l">
              <a:defRPr sz="3200" b="1" baseline="0">
                <a:solidFill>
                  <a:srgbClr val="8DC055"/>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971477" y="1441045"/>
            <a:ext cx="10799411" cy="4486967"/>
          </a:xfrm>
          <a:prstGeom prst="rect">
            <a:avLst/>
          </a:prstGeom>
        </p:spPr>
        <p:txBody>
          <a:bodyPr lIns="0" rIns="0"/>
          <a:lstStyle>
            <a:lvl1pPr marL="0" indent="0">
              <a:buClr>
                <a:schemeClr val="bg2"/>
              </a:buClr>
              <a:buNone/>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marL="457189" indent="0">
              <a:buClr>
                <a:schemeClr val="bg2"/>
              </a:buClr>
              <a:buNone/>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marL="914377" indent="0">
              <a:buClr>
                <a:schemeClr val="bg2"/>
              </a:buClr>
              <a:buNone/>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marL="1371566"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marL="1828755"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6" y="6410309"/>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2" y="0"/>
            <a:ext cx="779357" cy="6858000"/>
          </a:xfrm>
          <a:prstGeom prst="rect">
            <a:avLst/>
          </a:prstGeom>
          <a:solidFill>
            <a:srgbClr val="7DC356"/>
          </a:solidFill>
          <a:ln>
            <a:solidFill>
              <a:srgbClr val="7DC3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11" name="Picture 10" descr="Logo&#10;&#10;Description automatically generated">
            <a:extLst>
              <a:ext uri="{FF2B5EF4-FFF2-40B4-BE49-F238E27FC236}">
                <a16:creationId xmlns:a16="http://schemas.microsoft.com/office/drawing/2014/main" id="{1FACAC13-4F24-40BD-B4D7-8779F42C70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4899" y="104017"/>
            <a:ext cx="2040987" cy="767545"/>
          </a:xfrm>
          <a:prstGeom prst="rect">
            <a:avLst/>
          </a:prstGeom>
        </p:spPr>
      </p:pic>
      <p:pic>
        <p:nvPicPr>
          <p:cNvPr id="5" name="Picture 4" descr="Logo&#10;&#10;Description automatically generated">
            <a:extLst>
              <a:ext uri="{FF2B5EF4-FFF2-40B4-BE49-F238E27FC236}">
                <a16:creationId xmlns:a16="http://schemas.microsoft.com/office/drawing/2014/main" id="{4025CAA9-73AD-4ABA-AB13-D1871B04E3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04" y="6041203"/>
            <a:ext cx="739281" cy="740043"/>
          </a:xfrm>
          <a:prstGeom prst="rect">
            <a:avLst/>
          </a:prstGeom>
        </p:spPr>
      </p:pic>
    </p:spTree>
    <p:extLst>
      <p:ext uri="{BB962C8B-B14F-4D97-AF65-F5344CB8AC3E}">
        <p14:creationId xmlns:p14="http://schemas.microsoft.com/office/powerpoint/2010/main" val="415467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and 2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0116" y="1441044"/>
            <a:ext cx="5156201" cy="4486967"/>
          </a:xfrm>
          <a:prstGeom prst="rect">
            <a:avLst/>
          </a:prstGeom>
        </p:spPr>
        <p:txBody>
          <a:bodyPr lIns="0" rIns="0"/>
          <a:lstStyle>
            <a:lvl1pPr marL="0" indent="0">
              <a:buClr>
                <a:schemeClr val="bg2"/>
              </a:buClr>
              <a:buNone/>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marL="457189" indent="0">
              <a:buClr>
                <a:schemeClr val="bg2"/>
              </a:buClr>
              <a:buNone/>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marL="914377" indent="0">
              <a:buClr>
                <a:schemeClr val="bg2"/>
              </a:buClr>
              <a:buNone/>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marL="1371566"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marL="1828755" indent="0">
              <a:buClr>
                <a:schemeClr val="bg2"/>
              </a:buClr>
              <a:buNone/>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403583" y="1441045"/>
            <a:ext cx="5379384" cy="4486967"/>
          </a:xfrm>
          <a:prstGeom prst="rect">
            <a:avLst/>
          </a:prstGeom>
        </p:spPr>
        <p:txBody>
          <a:bodyPr lIns="0" rIns="0"/>
          <a:lstStyle>
            <a:lvl1pPr marL="0" indent="0">
              <a:buClr>
                <a:schemeClr val="bg2"/>
              </a:buClr>
              <a:buNone/>
              <a:defRPr>
                <a:latin typeface="Network Rail Sans" charset="0"/>
                <a:ea typeface="Network Rail Sans" charset="0"/>
                <a:cs typeface="Network Rail Sans" charset="0"/>
              </a:defRPr>
            </a:lvl1pPr>
            <a:lvl2pPr marL="457189" indent="0">
              <a:buClr>
                <a:schemeClr val="bg2"/>
              </a:buClr>
              <a:buNone/>
              <a:defRPr>
                <a:latin typeface="Network Rail Sans" charset="0"/>
                <a:ea typeface="Network Rail Sans" charset="0"/>
                <a:cs typeface="Network Rail Sans" charset="0"/>
              </a:defRPr>
            </a:lvl2pPr>
            <a:lvl3pPr marL="914377" indent="0">
              <a:buClr>
                <a:schemeClr val="bg2"/>
              </a:buClr>
              <a:buNone/>
              <a:defRPr>
                <a:latin typeface="Network Rail Sans" charset="0"/>
                <a:ea typeface="Network Rail Sans" charset="0"/>
                <a:cs typeface="Network Rail Sans" charset="0"/>
              </a:defRPr>
            </a:lvl3pPr>
            <a:lvl4pPr marL="1371566" indent="0">
              <a:buClr>
                <a:schemeClr val="bg2"/>
              </a:buClr>
              <a:buNone/>
              <a:defRPr>
                <a:latin typeface="Network Rail Sans" charset="0"/>
                <a:ea typeface="Network Rail Sans" charset="0"/>
                <a:cs typeface="Network Rail Sans" charset="0"/>
              </a:defRPr>
            </a:lvl4pPr>
            <a:lvl5pPr marL="1828755" indent="0">
              <a:buClr>
                <a:schemeClr val="bg2"/>
              </a:buClr>
              <a:buNone/>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6" y="6410309"/>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0" name="Rectangle 9">
            <a:extLst>
              <a:ext uri="{FF2B5EF4-FFF2-40B4-BE49-F238E27FC236}">
                <a16:creationId xmlns:a16="http://schemas.microsoft.com/office/drawing/2014/main" id="{A1EBEA51-8CB3-4CDE-AD47-0497B6E49E47}"/>
              </a:ext>
            </a:extLst>
          </p:cNvPr>
          <p:cNvSpPr/>
          <p:nvPr userDrawn="1"/>
        </p:nvSpPr>
        <p:spPr>
          <a:xfrm>
            <a:off x="-6332" y="0"/>
            <a:ext cx="779357" cy="6858000"/>
          </a:xfrm>
          <a:prstGeom prst="rect">
            <a:avLst/>
          </a:prstGeom>
          <a:solidFill>
            <a:srgbClr val="7DC356"/>
          </a:solidFill>
          <a:ln>
            <a:solidFill>
              <a:srgbClr val="7DC3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11" name="Picture 10" descr="A picture containing logo&#10;&#10;Description automatically generated">
            <a:extLst>
              <a:ext uri="{FF2B5EF4-FFF2-40B4-BE49-F238E27FC236}">
                <a16:creationId xmlns:a16="http://schemas.microsoft.com/office/drawing/2014/main" id="{11FA06E8-AC7F-46E1-AAD5-A455C76874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302" y="6056955"/>
            <a:ext cx="700088" cy="706707"/>
          </a:xfrm>
          <a:prstGeom prst="flowChartConnector">
            <a:avLst/>
          </a:prstGeom>
        </p:spPr>
      </p:pic>
      <p:pic>
        <p:nvPicPr>
          <p:cNvPr id="13" name="Picture 12" descr="Logo&#10;&#10;Description automatically generated">
            <a:extLst>
              <a:ext uri="{FF2B5EF4-FFF2-40B4-BE49-F238E27FC236}">
                <a16:creationId xmlns:a16="http://schemas.microsoft.com/office/drawing/2014/main" id="{B545090F-DEE1-4936-8EC3-3317D20CE6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94899" y="104017"/>
            <a:ext cx="2040987" cy="767545"/>
          </a:xfrm>
          <a:prstGeom prst="rect">
            <a:avLst/>
          </a:prstGeom>
        </p:spPr>
      </p:pic>
      <p:sp>
        <p:nvSpPr>
          <p:cNvPr id="9" name="Title 1">
            <a:extLst>
              <a:ext uri="{FF2B5EF4-FFF2-40B4-BE49-F238E27FC236}">
                <a16:creationId xmlns:a16="http://schemas.microsoft.com/office/drawing/2014/main" id="{C9063587-BD53-4180-BEBA-FB8C40DE0902}"/>
              </a:ext>
            </a:extLst>
          </p:cNvPr>
          <p:cNvSpPr>
            <a:spLocks noGrp="1"/>
          </p:cNvSpPr>
          <p:nvPr>
            <p:ph type="title"/>
          </p:nvPr>
        </p:nvSpPr>
        <p:spPr>
          <a:xfrm>
            <a:off x="970116" y="365863"/>
            <a:ext cx="10800776" cy="831500"/>
          </a:xfrm>
          <a:prstGeom prst="rect">
            <a:avLst/>
          </a:prstGeom>
        </p:spPr>
        <p:txBody>
          <a:bodyPr lIns="0" rIns="0"/>
          <a:lstStyle>
            <a:lvl1pPr algn="l">
              <a:defRPr sz="3200" b="1" baseline="0">
                <a:solidFill>
                  <a:srgbClr val="8DC055"/>
                </a:solidFill>
                <a:latin typeface="Network Rail Sans" charset="0"/>
                <a:ea typeface="Network Rail Sans" charset="0"/>
                <a:cs typeface="Network Rail Sans" charset="0"/>
              </a:defRPr>
            </a:lvl1pPr>
          </a:lstStyle>
          <a:p>
            <a:r>
              <a:rPr lang="en-US"/>
              <a:t>Click to edit Master title style</a:t>
            </a:r>
          </a:p>
        </p:txBody>
      </p:sp>
    </p:spTree>
    <p:extLst>
      <p:ext uri="{BB962C8B-B14F-4D97-AF65-F5344CB8AC3E}">
        <p14:creationId xmlns:p14="http://schemas.microsoft.com/office/powerpoint/2010/main" val="110163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Title and 3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0116" y="1453043"/>
            <a:ext cx="3450924" cy="4486967"/>
          </a:xfrm>
          <a:prstGeom prst="rect">
            <a:avLst/>
          </a:prstGeom>
        </p:spPr>
        <p:txBody>
          <a:bodyPr lIns="0" rIns="0"/>
          <a:lstStyle>
            <a:lvl1pPr marL="0" indent="0">
              <a:buClr>
                <a:schemeClr val="bg2"/>
              </a:buClr>
              <a:buNone/>
              <a:defRPr sz="2400">
                <a:latin typeface="Network Rail Sans" charset="0"/>
                <a:ea typeface="Network Rail Sans" charset="0"/>
                <a:cs typeface="Network Rail Sans" charset="0"/>
              </a:defRPr>
            </a:lvl1pPr>
            <a:lvl2pPr marL="457189" indent="0">
              <a:buClr>
                <a:schemeClr val="bg2"/>
              </a:buClr>
              <a:buNone/>
              <a:defRPr sz="2000">
                <a:latin typeface="Network Rail Sans" charset="0"/>
                <a:ea typeface="Network Rail Sans" charset="0"/>
                <a:cs typeface="Network Rail Sans" charset="0"/>
              </a:defRPr>
            </a:lvl2pPr>
            <a:lvl3pPr marL="914377" indent="0">
              <a:buClr>
                <a:schemeClr val="bg2"/>
              </a:buClr>
              <a:buNone/>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4641216" y="1453044"/>
            <a:ext cx="3450925" cy="4486967"/>
          </a:xfrm>
          <a:prstGeom prst="rect">
            <a:avLst/>
          </a:prstGeom>
        </p:spPr>
        <p:txBody>
          <a:bodyPr lIns="0" rIns="0"/>
          <a:lstStyle>
            <a:lvl1pPr marL="0" indent="0">
              <a:buClr>
                <a:schemeClr val="bg2"/>
              </a:buClr>
              <a:buNone/>
              <a:defRPr sz="2400">
                <a:latin typeface="Network Rail Sans" charset="0"/>
                <a:ea typeface="Network Rail Sans" charset="0"/>
                <a:cs typeface="Network Rail Sans" charset="0"/>
              </a:defRPr>
            </a:lvl1pPr>
            <a:lvl2pPr marL="457189" indent="0">
              <a:buClr>
                <a:schemeClr val="bg2"/>
              </a:buClr>
              <a:buNone/>
              <a:defRPr sz="2000">
                <a:latin typeface="Network Rail Sans" charset="0"/>
                <a:ea typeface="Network Rail Sans" charset="0"/>
                <a:cs typeface="Network Rail Sans" charset="0"/>
              </a:defRPr>
            </a:lvl2pPr>
            <a:lvl3pPr marL="914377" indent="0">
              <a:buClr>
                <a:schemeClr val="bg2"/>
              </a:buClr>
              <a:buNone/>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2"/>
          </p:nvPr>
        </p:nvSpPr>
        <p:spPr>
          <a:xfrm>
            <a:off x="8332055" y="1453043"/>
            <a:ext cx="3450925" cy="4486967"/>
          </a:xfrm>
          <a:prstGeom prst="rect">
            <a:avLst/>
          </a:prstGeom>
        </p:spPr>
        <p:txBody>
          <a:bodyPr lIns="0" rIns="0"/>
          <a:lstStyle>
            <a:lvl1pPr marL="0" indent="0">
              <a:buClr>
                <a:schemeClr val="bg2"/>
              </a:buClr>
              <a:buNone/>
              <a:defRPr sz="2400">
                <a:latin typeface="Network Rail Sans" charset="0"/>
                <a:ea typeface="Network Rail Sans" charset="0"/>
                <a:cs typeface="Network Rail Sans" charset="0"/>
              </a:defRPr>
            </a:lvl1pPr>
            <a:lvl2pPr marL="457189" indent="0">
              <a:buClr>
                <a:schemeClr val="bg2"/>
              </a:buClr>
              <a:buNone/>
              <a:defRPr sz="2000">
                <a:latin typeface="Network Rail Sans" charset="0"/>
                <a:ea typeface="Network Rail Sans" charset="0"/>
                <a:cs typeface="Network Rail Sans" charset="0"/>
              </a:defRPr>
            </a:lvl2pPr>
            <a:lvl3pPr marL="914377" indent="0">
              <a:buClr>
                <a:schemeClr val="bg2"/>
              </a:buClr>
              <a:buNone/>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8C19B6F3-89A4-4FA4-BDDD-95C0C5E4839B}"/>
              </a:ext>
            </a:extLst>
          </p:cNvPr>
          <p:cNvSpPr txBox="1"/>
          <p:nvPr userDrawn="1"/>
        </p:nvSpPr>
        <p:spPr>
          <a:xfrm>
            <a:off x="10712566" y="6410309"/>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0" name="Rectangle 9">
            <a:extLst>
              <a:ext uri="{FF2B5EF4-FFF2-40B4-BE49-F238E27FC236}">
                <a16:creationId xmlns:a16="http://schemas.microsoft.com/office/drawing/2014/main" id="{EB64CB03-AA77-4682-8460-334906449A32}"/>
              </a:ext>
            </a:extLst>
          </p:cNvPr>
          <p:cNvSpPr/>
          <p:nvPr userDrawn="1"/>
        </p:nvSpPr>
        <p:spPr>
          <a:xfrm>
            <a:off x="-6332" y="0"/>
            <a:ext cx="779357" cy="6858000"/>
          </a:xfrm>
          <a:prstGeom prst="rect">
            <a:avLst/>
          </a:prstGeom>
          <a:solidFill>
            <a:srgbClr val="7DC356"/>
          </a:solidFill>
          <a:ln>
            <a:solidFill>
              <a:srgbClr val="7DC3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12" name="Picture 11" descr="A picture containing logo&#10;&#10;Description automatically generated">
            <a:extLst>
              <a:ext uri="{FF2B5EF4-FFF2-40B4-BE49-F238E27FC236}">
                <a16:creationId xmlns:a16="http://schemas.microsoft.com/office/drawing/2014/main" id="{90FA4A6F-CA79-4CC7-A705-E5D1F672322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302" y="6056955"/>
            <a:ext cx="700088" cy="706707"/>
          </a:xfrm>
          <a:prstGeom prst="flowChartConnector">
            <a:avLst/>
          </a:prstGeom>
        </p:spPr>
      </p:pic>
      <p:pic>
        <p:nvPicPr>
          <p:cNvPr id="14" name="Picture 13" descr="Logo&#10;&#10;Description automatically generated">
            <a:extLst>
              <a:ext uri="{FF2B5EF4-FFF2-40B4-BE49-F238E27FC236}">
                <a16:creationId xmlns:a16="http://schemas.microsoft.com/office/drawing/2014/main" id="{E9ED9A77-8353-4FD3-877D-8AA83929A5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94899" y="104017"/>
            <a:ext cx="2040987" cy="767545"/>
          </a:xfrm>
          <a:prstGeom prst="rect">
            <a:avLst/>
          </a:prstGeom>
        </p:spPr>
      </p:pic>
      <p:sp>
        <p:nvSpPr>
          <p:cNvPr id="11" name="Title 1">
            <a:extLst>
              <a:ext uri="{FF2B5EF4-FFF2-40B4-BE49-F238E27FC236}">
                <a16:creationId xmlns:a16="http://schemas.microsoft.com/office/drawing/2014/main" id="{AFBEF756-A747-476A-B099-28BF27813F54}"/>
              </a:ext>
            </a:extLst>
          </p:cNvPr>
          <p:cNvSpPr>
            <a:spLocks noGrp="1"/>
          </p:cNvSpPr>
          <p:nvPr>
            <p:ph type="title"/>
          </p:nvPr>
        </p:nvSpPr>
        <p:spPr>
          <a:xfrm>
            <a:off x="970116" y="365863"/>
            <a:ext cx="10800776" cy="831500"/>
          </a:xfrm>
          <a:prstGeom prst="rect">
            <a:avLst/>
          </a:prstGeom>
        </p:spPr>
        <p:txBody>
          <a:bodyPr lIns="0" rIns="0"/>
          <a:lstStyle>
            <a:lvl1pPr algn="l">
              <a:defRPr sz="3200" b="1" baseline="0">
                <a:solidFill>
                  <a:srgbClr val="8DC055"/>
                </a:solidFill>
                <a:latin typeface="Network Rail Sans" charset="0"/>
                <a:ea typeface="Network Rail Sans" charset="0"/>
                <a:cs typeface="Network Rail Sans" charset="0"/>
              </a:defRPr>
            </a:lvl1pPr>
          </a:lstStyle>
          <a:p>
            <a:r>
              <a:rPr lang="en-US"/>
              <a:t>Click to edit Master title style</a:t>
            </a:r>
          </a:p>
        </p:txBody>
      </p:sp>
    </p:spTree>
    <p:extLst>
      <p:ext uri="{BB962C8B-B14F-4D97-AF65-F5344CB8AC3E}">
        <p14:creationId xmlns:p14="http://schemas.microsoft.com/office/powerpoint/2010/main" val="58231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pic>
        <p:nvPicPr>
          <p:cNvPr id="35" name="Picture 3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1173575" y="1911898"/>
            <a:ext cx="1273354" cy="3620506"/>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10888122" y="3058870"/>
            <a:ext cx="1273354" cy="132656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4794082" y="1911897"/>
            <a:ext cx="1273354" cy="362050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8425827" y="1911897"/>
            <a:ext cx="1273354" cy="3620506"/>
          </a:xfrm>
          <a:prstGeom prst="rect">
            <a:avLst/>
          </a:prstGeom>
        </p:spPr>
      </p:pic>
      <p:sp>
        <p:nvSpPr>
          <p:cNvPr id="10" name="Text Placeholder 19">
            <a:extLst>
              <a:ext uri="{FF2B5EF4-FFF2-40B4-BE49-F238E27FC236}">
                <a16:creationId xmlns:a16="http://schemas.microsoft.com/office/drawing/2014/main" id="{73914A46-E48C-4791-BB70-79C401EB7A80}"/>
              </a:ext>
            </a:extLst>
          </p:cNvPr>
          <p:cNvSpPr>
            <a:spLocks noGrp="1"/>
          </p:cNvSpPr>
          <p:nvPr userDrawn="1">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4143412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36791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277103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cstate="screen">
              <a:extLst>
                <a:ext uri="{28A0092B-C50C-407E-A947-70E740481C1C}">
                  <a14:useLocalDpi xmlns:a14="http://schemas.microsoft.com/office/drawing/2010/main"/>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566775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759926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662072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7306C5-D3AD-A144-829D-3B63FA46FB1B}"/>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IMG_0296.jpg">
            <a:extLst>
              <a:ext uri="{FF2B5EF4-FFF2-40B4-BE49-F238E27FC236}">
                <a16:creationId xmlns:a16="http://schemas.microsoft.com/office/drawing/2014/main" id="{A6F13CE5-7329-1F46-88E3-2EC1397E2D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509000" y="4131733"/>
            <a:ext cx="3151613" cy="2159000"/>
          </a:xfrm>
          <a:prstGeom prst="rect">
            <a:avLst/>
          </a:prstGeom>
        </p:spPr>
      </p:pic>
      <p:pic>
        <p:nvPicPr>
          <p:cNvPr id="5" name="Picture 4" descr="IMG_0720.jpg">
            <a:extLst>
              <a:ext uri="{FF2B5EF4-FFF2-40B4-BE49-F238E27FC236}">
                <a16:creationId xmlns:a16="http://schemas.microsoft.com/office/drawing/2014/main" id="{371B997C-222F-5945-B0FD-DF789E0A3B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2836331" y="4148666"/>
            <a:ext cx="2942630" cy="2148417"/>
          </a:xfrm>
          <a:prstGeom prst="rect">
            <a:avLst/>
          </a:prstGeom>
        </p:spPr>
      </p:pic>
      <p:pic>
        <p:nvPicPr>
          <p:cNvPr id="6" name="Picture 5" descr="Train Blurrsmall.jpg">
            <a:extLst>
              <a:ext uri="{FF2B5EF4-FFF2-40B4-BE49-F238E27FC236}">
                <a16:creationId xmlns:a16="http://schemas.microsoft.com/office/drawing/2014/main" id="{927F95B9-8B50-F94E-BF86-AC7CF80029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89718" y="1617133"/>
            <a:ext cx="3391530" cy="2141389"/>
          </a:xfrm>
          <a:prstGeom prst="rect">
            <a:avLst/>
          </a:prstGeom>
        </p:spPr>
      </p:pic>
      <p:sp>
        <p:nvSpPr>
          <p:cNvPr id="7" name="Slide Number Placeholder 2">
            <a:extLst>
              <a:ext uri="{FF2B5EF4-FFF2-40B4-BE49-F238E27FC236}">
                <a16:creationId xmlns:a16="http://schemas.microsoft.com/office/drawing/2014/main" id="{4152FAC1-1C54-684C-8FCD-F2EBCCF5044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8" name="Rectangle 7">
            <a:extLst>
              <a:ext uri="{FF2B5EF4-FFF2-40B4-BE49-F238E27FC236}">
                <a16:creationId xmlns:a16="http://schemas.microsoft.com/office/drawing/2014/main" id="{13F6FD6F-E709-5D4A-8936-A229A1B80BF8}"/>
              </a:ext>
            </a:extLst>
          </p:cNvPr>
          <p:cNvSpPr/>
          <p:nvPr userDrawn="1"/>
        </p:nvSpPr>
        <p:spPr>
          <a:xfrm>
            <a:off x="6215916" y="1612573"/>
            <a:ext cx="2318484" cy="2152678"/>
          </a:xfrm>
          <a:prstGeom prst="rect">
            <a:avLst/>
          </a:prstGeom>
          <a:solidFill>
            <a:srgbClr val="39BB7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384CBF-16A1-7B44-98ED-0B7CEE9684A4}"/>
              </a:ext>
            </a:extLst>
          </p:cNvPr>
          <p:cNvSpPr/>
          <p:nvPr userDrawn="1"/>
        </p:nvSpPr>
        <p:spPr>
          <a:xfrm>
            <a:off x="6228616" y="4134149"/>
            <a:ext cx="2305783" cy="2152678"/>
          </a:xfrm>
          <a:prstGeom prst="rect">
            <a:avLst/>
          </a:prstGeom>
          <a:solidFill>
            <a:srgbClr val="004F7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9EA5FB-1DFC-5446-8C2B-2203B1AD8409}"/>
              </a:ext>
            </a:extLst>
          </p:cNvPr>
          <p:cNvSpPr/>
          <p:nvPr userDrawn="1"/>
        </p:nvSpPr>
        <p:spPr>
          <a:xfrm>
            <a:off x="548268" y="4146849"/>
            <a:ext cx="2296532" cy="2152678"/>
          </a:xfrm>
          <a:prstGeom prst="rect">
            <a:avLst/>
          </a:prstGeom>
          <a:solidFill>
            <a:srgbClr val="0E7075"/>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B619FF-B615-DE48-BBDC-5985DC79FAAB}"/>
              </a:ext>
            </a:extLst>
          </p:cNvPr>
          <p:cNvSpPr/>
          <p:nvPr userDrawn="1"/>
        </p:nvSpPr>
        <p:spPr>
          <a:xfrm>
            <a:off x="557542" y="1612573"/>
            <a:ext cx="2274558" cy="2152678"/>
          </a:xfrm>
          <a:prstGeom prst="rect">
            <a:avLst/>
          </a:prstGeom>
          <a:solidFill>
            <a:srgbClr val="7EC35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7F4BEC-C4D8-004B-8051-E81A417846BC}"/>
              </a:ext>
            </a:extLst>
          </p:cNvPr>
          <p:cNvSpPr txBox="1"/>
          <p:nvPr userDrawn="1"/>
        </p:nvSpPr>
        <p:spPr>
          <a:xfrm>
            <a:off x="743309" y="2939862"/>
            <a:ext cx="1811386" cy="584776"/>
          </a:xfrm>
          <a:prstGeom prst="rect">
            <a:avLst/>
          </a:prstGeom>
          <a:noFill/>
        </p:spPr>
        <p:txBody>
          <a:bodyPr wrap="square" rtlCol="0">
            <a:spAutoFit/>
          </a:bodyPr>
          <a:lstStyle/>
          <a:p>
            <a:pPr algn="ctr"/>
            <a:r>
              <a:rPr lang="en-GB" sz="1600" b="1">
                <a:solidFill>
                  <a:schemeClr val="bg1"/>
                </a:solidFill>
                <a:latin typeface="Network Rail Sans"/>
                <a:cs typeface="Network Rail Sans"/>
              </a:rPr>
              <a:t>A low-emission railway</a:t>
            </a:r>
          </a:p>
        </p:txBody>
      </p:sp>
      <p:sp>
        <p:nvSpPr>
          <p:cNvPr id="13" name="TextBox 12">
            <a:extLst>
              <a:ext uri="{FF2B5EF4-FFF2-40B4-BE49-F238E27FC236}">
                <a16:creationId xmlns:a16="http://schemas.microsoft.com/office/drawing/2014/main" id="{919C16E1-7067-3B46-833F-21B416BE2DDB}"/>
              </a:ext>
            </a:extLst>
          </p:cNvPr>
          <p:cNvSpPr txBox="1"/>
          <p:nvPr userDrawn="1"/>
        </p:nvSpPr>
        <p:spPr>
          <a:xfrm>
            <a:off x="6395141" y="2713890"/>
            <a:ext cx="1932334"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Improved biodiversity of</a:t>
            </a:r>
            <a:br>
              <a:rPr lang="en-GB" sz="1600" b="1">
                <a:solidFill>
                  <a:schemeClr val="bg1"/>
                </a:solidFill>
                <a:latin typeface="Network Rail Sans"/>
                <a:cs typeface="Network Rail Sans"/>
              </a:rPr>
            </a:br>
            <a:r>
              <a:rPr lang="en-GB" sz="1600" b="1">
                <a:solidFill>
                  <a:schemeClr val="bg1"/>
                </a:solidFill>
                <a:latin typeface="Network Rail Sans"/>
                <a:cs typeface="Network Rail Sans"/>
              </a:rPr>
              <a:t>plants and wildlife</a:t>
            </a:r>
          </a:p>
        </p:txBody>
      </p:sp>
      <p:sp>
        <p:nvSpPr>
          <p:cNvPr id="14" name="TextBox 13">
            <a:extLst>
              <a:ext uri="{FF2B5EF4-FFF2-40B4-BE49-F238E27FC236}">
                <a16:creationId xmlns:a16="http://schemas.microsoft.com/office/drawing/2014/main" id="{C0A38281-9E87-6849-8F75-FBD38FB77AB0}"/>
              </a:ext>
            </a:extLst>
          </p:cNvPr>
          <p:cNvSpPr txBox="1"/>
          <p:nvPr userDrawn="1"/>
        </p:nvSpPr>
        <p:spPr>
          <a:xfrm>
            <a:off x="640594" y="5217926"/>
            <a:ext cx="2123653"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A reliable railway service resilient to climate change</a:t>
            </a:r>
          </a:p>
        </p:txBody>
      </p:sp>
      <p:sp>
        <p:nvSpPr>
          <p:cNvPr id="15" name="TextBox 14">
            <a:extLst>
              <a:ext uri="{FF2B5EF4-FFF2-40B4-BE49-F238E27FC236}">
                <a16:creationId xmlns:a16="http://schemas.microsoft.com/office/drawing/2014/main" id="{E7555604-267C-C94D-8306-994408CE21CA}"/>
              </a:ext>
            </a:extLst>
          </p:cNvPr>
          <p:cNvSpPr txBox="1"/>
          <p:nvPr userDrawn="1"/>
        </p:nvSpPr>
        <p:spPr>
          <a:xfrm>
            <a:off x="6450479" y="5213511"/>
            <a:ext cx="1882127"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Minimal waste</a:t>
            </a:r>
          </a:p>
          <a:p>
            <a:pPr algn="ctr"/>
            <a:r>
              <a:rPr lang="en-GB" sz="1600" b="1">
                <a:solidFill>
                  <a:schemeClr val="bg1"/>
                </a:solidFill>
                <a:latin typeface="Network Rail Sans"/>
                <a:cs typeface="Network Rail Sans"/>
              </a:rPr>
              <a:t>and the use of materials</a:t>
            </a:r>
          </a:p>
        </p:txBody>
      </p:sp>
      <p:pic>
        <p:nvPicPr>
          <p:cNvPr id="16" name="Picture 15" descr="Storm lightning.png">
            <a:extLst>
              <a:ext uri="{FF2B5EF4-FFF2-40B4-BE49-F238E27FC236}">
                <a16:creationId xmlns:a16="http://schemas.microsoft.com/office/drawing/2014/main" id="{A9834D6E-C3FC-5346-9F80-76A5AE9306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50703" y="4410661"/>
            <a:ext cx="526315" cy="847783"/>
          </a:xfrm>
          <a:prstGeom prst="rect">
            <a:avLst/>
          </a:prstGeom>
        </p:spPr>
      </p:pic>
      <p:pic>
        <p:nvPicPr>
          <p:cNvPr id="17" name="Picture 16" descr="Bee.png">
            <a:extLst>
              <a:ext uri="{FF2B5EF4-FFF2-40B4-BE49-F238E27FC236}">
                <a16:creationId xmlns:a16="http://schemas.microsoft.com/office/drawing/2014/main" id="{8D39B39A-9BC1-0041-A5F1-8A168A6C6A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7343" y="2014897"/>
            <a:ext cx="726271" cy="726271"/>
          </a:xfrm>
          <a:prstGeom prst="rect">
            <a:avLst/>
          </a:prstGeom>
        </p:spPr>
      </p:pic>
      <p:pic>
        <p:nvPicPr>
          <p:cNvPr id="18" name="Picture 17" descr="Materials.png">
            <a:extLst>
              <a:ext uri="{FF2B5EF4-FFF2-40B4-BE49-F238E27FC236}">
                <a16:creationId xmlns:a16="http://schemas.microsoft.com/office/drawing/2014/main" id="{E9D0CCB4-9CC2-FE4D-97A3-0498CF03F7B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008939" y="4468247"/>
            <a:ext cx="754864" cy="695413"/>
          </a:xfrm>
          <a:prstGeom prst="rect">
            <a:avLst/>
          </a:prstGeom>
        </p:spPr>
      </p:pic>
      <p:pic>
        <p:nvPicPr>
          <p:cNvPr id="19" name="Picture 18" descr="low_emish.png">
            <a:extLst>
              <a:ext uri="{FF2B5EF4-FFF2-40B4-BE49-F238E27FC236}">
                <a16:creationId xmlns:a16="http://schemas.microsoft.com/office/drawing/2014/main" id="{B4B764A6-2C5F-FC49-8F22-42D10955FE1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31321" y="2040731"/>
            <a:ext cx="1241047" cy="895006"/>
          </a:xfrm>
          <a:prstGeom prst="rect">
            <a:avLst/>
          </a:prstGeom>
        </p:spPr>
      </p:pic>
      <p:sp>
        <p:nvSpPr>
          <p:cNvPr id="20" name="Rectangle 19">
            <a:extLst>
              <a:ext uri="{FF2B5EF4-FFF2-40B4-BE49-F238E27FC236}">
                <a16:creationId xmlns:a16="http://schemas.microsoft.com/office/drawing/2014/main" id="{9024ED03-8FD8-5140-9281-A35FC38CD3B1}"/>
              </a:ext>
            </a:extLst>
          </p:cNvPr>
          <p:cNvSpPr/>
          <p:nvPr userDrawn="1"/>
        </p:nvSpPr>
        <p:spPr>
          <a:xfrm>
            <a:off x="444097" y="686064"/>
            <a:ext cx="10033403" cy="523220"/>
          </a:xfrm>
          <a:prstGeom prst="rect">
            <a:avLst/>
          </a:prstGeom>
        </p:spPr>
        <p:txBody>
          <a:bodyPr wrap="square">
            <a:spAutoFit/>
          </a:bodyPr>
          <a:lstStyle/>
          <a:p>
            <a:r>
              <a:rPr lang="en-GB" sz="2800" b="1">
                <a:solidFill>
                  <a:srgbClr val="7EC359"/>
                </a:solidFill>
                <a:latin typeface="Network Rail Sans" panose="02000000040000020004" pitchFamily="2" charset="0"/>
              </a:rPr>
              <a:t>To serve the nation with the greenest, cleanest mass transport</a:t>
            </a:r>
          </a:p>
        </p:txBody>
      </p:sp>
      <p:pic>
        <p:nvPicPr>
          <p:cNvPr id="21" name="Picture 20" descr="track and daisies.jpg">
            <a:extLst>
              <a:ext uri="{FF2B5EF4-FFF2-40B4-BE49-F238E27FC236}">
                <a16:creationId xmlns:a16="http://schemas.microsoft.com/office/drawing/2014/main" id="{6EC8295B-8F4E-5648-84EA-52EABA170D1F}"/>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a:off x="8524679" y="1608667"/>
            <a:ext cx="3133920" cy="2159000"/>
          </a:xfrm>
          <a:prstGeom prst="rect">
            <a:avLst/>
          </a:prstGeom>
        </p:spPr>
      </p:pic>
    </p:spTree>
    <p:extLst>
      <p:ext uri="{BB962C8B-B14F-4D97-AF65-F5344CB8AC3E}">
        <p14:creationId xmlns:p14="http://schemas.microsoft.com/office/powerpoint/2010/main" val="1768758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92D316-84A8-C740-BD77-80B8578B3A16}"/>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Rectangle 3">
            <a:extLst>
              <a:ext uri="{FF2B5EF4-FFF2-40B4-BE49-F238E27FC236}">
                <a16:creationId xmlns:a16="http://schemas.microsoft.com/office/drawing/2014/main" id="{03641C0D-07A8-A943-8B24-55A2B41A2093}"/>
              </a:ext>
            </a:extLst>
          </p:cNvPr>
          <p:cNvSpPr/>
          <p:nvPr userDrawn="1"/>
        </p:nvSpPr>
        <p:spPr>
          <a:xfrm>
            <a:off x="4191000" y="4076713"/>
            <a:ext cx="3543300"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D5E8C-1039-0640-8791-C579C7EB83A1}"/>
              </a:ext>
            </a:extLst>
          </p:cNvPr>
          <p:cNvSpPr/>
          <p:nvPr userDrawn="1"/>
        </p:nvSpPr>
        <p:spPr>
          <a:xfrm>
            <a:off x="4191000" y="1504963"/>
            <a:ext cx="3543300"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066F1E-9FB4-3244-B7B8-CA2BCB62FD7C}"/>
              </a:ext>
            </a:extLst>
          </p:cNvPr>
          <p:cNvSpPr/>
          <p:nvPr userDrawn="1"/>
        </p:nvSpPr>
        <p:spPr>
          <a:xfrm>
            <a:off x="8008408" y="1504963"/>
            <a:ext cx="3545416"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213C3E-EA80-2A4D-AAF3-4B790EF16BFE}"/>
              </a:ext>
            </a:extLst>
          </p:cNvPr>
          <p:cNvSpPr/>
          <p:nvPr userDrawn="1"/>
        </p:nvSpPr>
        <p:spPr>
          <a:xfrm>
            <a:off x="8007350" y="4076713"/>
            <a:ext cx="3545416"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Slide Number Placeholder 1">
            <a:extLst>
              <a:ext uri="{FF2B5EF4-FFF2-40B4-BE49-F238E27FC236}">
                <a16:creationId xmlns:a16="http://schemas.microsoft.com/office/drawing/2014/main" id="{302B3123-8B96-9F4D-A24A-0272F2D55260}"/>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9" name="TextBox 8">
            <a:extLst>
              <a:ext uri="{FF2B5EF4-FFF2-40B4-BE49-F238E27FC236}">
                <a16:creationId xmlns:a16="http://schemas.microsoft.com/office/drawing/2014/main" id="{B93B9AC3-2E6C-FF48-A83B-0D6C741A75C4}"/>
              </a:ext>
            </a:extLst>
          </p:cNvPr>
          <p:cNvSpPr txBox="1"/>
          <p:nvPr userDrawn="1"/>
        </p:nvSpPr>
        <p:spPr>
          <a:xfrm>
            <a:off x="4679950" y="2941323"/>
            <a:ext cx="2565400"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Use electric train to</a:t>
            </a:r>
          </a:p>
          <a:p>
            <a:pPr algn="ctr"/>
            <a:r>
              <a:rPr lang="en-US" sz="1600" b="1">
                <a:solidFill>
                  <a:srgbClr val="0E7075"/>
                </a:solidFill>
                <a:latin typeface="Network Rail Sans"/>
                <a:cs typeface="Network Rail Sans"/>
              </a:rPr>
              <a:t>reduce carbon emissions</a:t>
            </a:r>
          </a:p>
        </p:txBody>
      </p:sp>
      <p:sp>
        <p:nvSpPr>
          <p:cNvPr id="10" name="TextBox 9">
            <a:extLst>
              <a:ext uri="{FF2B5EF4-FFF2-40B4-BE49-F238E27FC236}">
                <a16:creationId xmlns:a16="http://schemas.microsoft.com/office/drawing/2014/main" id="{0BBA4C12-169A-0D4B-B0BD-04A20D4BCEEB}"/>
              </a:ext>
            </a:extLst>
          </p:cNvPr>
          <p:cNvSpPr txBox="1"/>
          <p:nvPr userDrawn="1"/>
        </p:nvSpPr>
        <p:spPr>
          <a:xfrm>
            <a:off x="4533900" y="5632453"/>
            <a:ext cx="2857500"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Plant more trees to</a:t>
            </a:r>
            <a:br>
              <a:rPr lang="en-US" sz="1600" b="1">
                <a:solidFill>
                  <a:srgbClr val="0E7075"/>
                </a:solidFill>
                <a:latin typeface="Network Rail Sans"/>
                <a:cs typeface="Network Rail Sans"/>
              </a:rPr>
            </a:br>
            <a:r>
              <a:rPr lang="en-US" sz="1600" b="1">
                <a:solidFill>
                  <a:srgbClr val="0E7075"/>
                </a:solidFill>
                <a:latin typeface="Network Rail Sans"/>
                <a:cs typeface="Network Rail Sans"/>
              </a:rPr>
              <a:t>offset carbon emissions</a:t>
            </a:r>
          </a:p>
        </p:txBody>
      </p:sp>
      <p:sp>
        <p:nvSpPr>
          <p:cNvPr id="11" name="TextBox 10">
            <a:extLst>
              <a:ext uri="{FF2B5EF4-FFF2-40B4-BE49-F238E27FC236}">
                <a16:creationId xmlns:a16="http://schemas.microsoft.com/office/drawing/2014/main" id="{145237DD-FF25-DD4C-977C-2B939F1C77D9}"/>
              </a:ext>
            </a:extLst>
          </p:cNvPr>
          <p:cNvSpPr txBox="1"/>
          <p:nvPr userDrawn="1"/>
        </p:nvSpPr>
        <p:spPr>
          <a:xfrm>
            <a:off x="8082113" y="2941323"/>
            <a:ext cx="3398006"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Make stations, tracks and trains</a:t>
            </a:r>
          </a:p>
          <a:p>
            <a:pPr algn="ctr"/>
            <a:r>
              <a:rPr lang="en-US" sz="1600" b="1">
                <a:solidFill>
                  <a:srgbClr val="0E7075"/>
                </a:solidFill>
                <a:latin typeface="Network Rail Sans"/>
                <a:cs typeface="Network Rail Sans"/>
              </a:rPr>
              <a:t>more resilient to extreme weather</a:t>
            </a:r>
          </a:p>
        </p:txBody>
      </p:sp>
      <p:sp>
        <p:nvSpPr>
          <p:cNvPr id="12" name="TextBox 11">
            <a:extLst>
              <a:ext uri="{FF2B5EF4-FFF2-40B4-BE49-F238E27FC236}">
                <a16:creationId xmlns:a16="http://schemas.microsoft.com/office/drawing/2014/main" id="{CE617E92-0A0D-B644-95D0-0AEB268EDA33}"/>
              </a:ext>
            </a:extLst>
          </p:cNvPr>
          <p:cNvSpPr txBox="1"/>
          <p:nvPr userDrawn="1"/>
        </p:nvSpPr>
        <p:spPr>
          <a:xfrm>
            <a:off x="8478309" y="5621023"/>
            <a:ext cx="2603499"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Send zero waste</a:t>
            </a:r>
            <a:br>
              <a:rPr lang="en-US" sz="1600" b="1">
                <a:solidFill>
                  <a:srgbClr val="0E7075"/>
                </a:solidFill>
                <a:latin typeface="Network Rail Sans"/>
                <a:cs typeface="Network Rail Sans"/>
              </a:rPr>
            </a:br>
            <a:r>
              <a:rPr lang="en-US" sz="1600" b="1">
                <a:solidFill>
                  <a:srgbClr val="0E7075"/>
                </a:solidFill>
                <a:latin typeface="Network Rail Sans"/>
                <a:cs typeface="Network Rail Sans"/>
              </a:rPr>
              <a:t>to landfill</a:t>
            </a:r>
          </a:p>
        </p:txBody>
      </p:sp>
      <p:sp>
        <p:nvSpPr>
          <p:cNvPr id="13" name="Rectangle 12">
            <a:extLst>
              <a:ext uri="{FF2B5EF4-FFF2-40B4-BE49-F238E27FC236}">
                <a16:creationId xmlns:a16="http://schemas.microsoft.com/office/drawing/2014/main" id="{3E378FF5-A9BD-1D48-AB8F-4E224FB09E9E}"/>
              </a:ext>
            </a:extLst>
          </p:cNvPr>
          <p:cNvSpPr/>
          <p:nvPr userDrawn="1"/>
        </p:nvSpPr>
        <p:spPr>
          <a:xfrm>
            <a:off x="444097" y="686064"/>
            <a:ext cx="4534303" cy="523220"/>
          </a:xfrm>
          <a:prstGeom prst="rect">
            <a:avLst/>
          </a:prstGeom>
        </p:spPr>
        <p:txBody>
          <a:bodyPr wrap="square">
            <a:spAutoFit/>
          </a:bodyPr>
          <a:lstStyle/>
          <a:p>
            <a:r>
              <a:rPr lang="en-GB" sz="2800" b="1">
                <a:solidFill>
                  <a:srgbClr val="7EC359"/>
                </a:solidFill>
                <a:latin typeface="Network Rail Sans" panose="02000000040000020004" pitchFamily="2" charset="0"/>
              </a:rPr>
              <a:t>What people are telling us</a:t>
            </a:r>
          </a:p>
        </p:txBody>
      </p:sp>
      <p:pic>
        <p:nvPicPr>
          <p:cNvPr id="14" name="Picture 13" descr="bin.png">
            <a:extLst>
              <a:ext uri="{FF2B5EF4-FFF2-40B4-BE49-F238E27FC236}">
                <a16:creationId xmlns:a16="http://schemas.microsoft.com/office/drawing/2014/main" id="{1BEBCF18-2164-8848-8AEE-88F51D2079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0208" y="4497146"/>
            <a:ext cx="739701" cy="1106424"/>
          </a:xfrm>
          <a:prstGeom prst="rect">
            <a:avLst/>
          </a:prstGeom>
        </p:spPr>
      </p:pic>
      <p:pic>
        <p:nvPicPr>
          <p:cNvPr id="15" name="Picture 14" descr="Tree and Spade.png">
            <a:extLst>
              <a:ext uri="{FF2B5EF4-FFF2-40B4-BE49-F238E27FC236}">
                <a16:creationId xmlns:a16="http://schemas.microsoft.com/office/drawing/2014/main" id="{B7718041-BC7D-A24D-BF7F-38C415D773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4668" y="4405782"/>
            <a:ext cx="1371600" cy="1158086"/>
          </a:xfrm>
          <a:prstGeom prst="rect">
            <a:avLst/>
          </a:prstGeom>
        </p:spPr>
      </p:pic>
      <p:pic>
        <p:nvPicPr>
          <p:cNvPr id="16" name="Picture 15" descr="train.png">
            <a:extLst>
              <a:ext uri="{FF2B5EF4-FFF2-40B4-BE49-F238E27FC236}">
                <a16:creationId xmlns:a16="http://schemas.microsoft.com/office/drawing/2014/main" id="{B3216A66-D55B-7E41-99FB-25CA294D44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25559" y="1838623"/>
            <a:ext cx="1299582" cy="1097280"/>
          </a:xfrm>
          <a:prstGeom prst="rect">
            <a:avLst/>
          </a:prstGeom>
        </p:spPr>
      </p:pic>
      <p:pic>
        <p:nvPicPr>
          <p:cNvPr id="17" name="Picture 16" descr="cloudrain.png">
            <a:extLst>
              <a:ext uri="{FF2B5EF4-FFF2-40B4-BE49-F238E27FC236}">
                <a16:creationId xmlns:a16="http://schemas.microsoft.com/office/drawing/2014/main" id="{B5B6A114-431B-6447-B314-549CDFEF62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03664" y="1815320"/>
            <a:ext cx="754904" cy="1097280"/>
          </a:xfrm>
          <a:prstGeom prst="rect">
            <a:avLst/>
          </a:prstGeom>
        </p:spPr>
      </p:pic>
      <p:sp>
        <p:nvSpPr>
          <p:cNvPr id="18" name="Rectangle 17">
            <a:extLst>
              <a:ext uri="{FF2B5EF4-FFF2-40B4-BE49-F238E27FC236}">
                <a16:creationId xmlns:a16="http://schemas.microsoft.com/office/drawing/2014/main" id="{379861A9-B616-1848-B853-DDBC716965B0}"/>
              </a:ext>
            </a:extLst>
          </p:cNvPr>
          <p:cNvSpPr/>
          <p:nvPr userDrawn="1"/>
        </p:nvSpPr>
        <p:spPr>
          <a:xfrm>
            <a:off x="405997" y="1458436"/>
            <a:ext cx="3505603" cy="2308324"/>
          </a:xfrm>
          <a:prstGeom prst="rect">
            <a:avLst/>
          </a:prstGeom>
        </p:spPr>
        <p:txBody>
          <a:bodyPr wrap="square">
            <a:spAutoFit/>
          </a:bodyPr>
          <a:lstStyle/>
          <a:p>
            <a:r>
              <a:rPr lang="en-US" sz="1600" b="1">
                <a:solidFill>
                  <a:srgbClr val="0E7075"/>
                </a:solidFill>
                <a:latin typeface="Network Rail Sans"/>
                <a:cs typeface="Network Rail Sans"/>
              </a:rPr>
              <a:t>We talked to passengers and the public about their views on the railway and environmental sustainability</a:t>
            </a:r>
          </a:p>
          <a:p>
            <a:endParaRPr lang="en-US" sz="1600" b="1">
              <a:solidFill>
                <a:srgbClr val="0E7075"/>
              </a:solidFill>
              <a:latin typeface="Network Rail Sans"/>
              <a:cs typeface="Network Rail Sans"/>
            </a:endParaRPr>
          </a:p>
          <a:p>
            <a:r>
              <a:rPr lang="en-US" sz="1600">
                <a:solidFill>
                  <a:srgbClr val="0E7075"/>
                </a:solidFill>
                <a:latin typeface="Network Rail Sans"/>
                <a:cs typeface="Network Rail Sans"/>
              </a:rPr>
              <a:t>Many people believe the railway is making a positive contribution to society and identified the following area where we could do more</a:t>
            </a:r>
          </a:p>
          <a:p>
            <a:endParaRPr lang="en-US" sz="1900" b="1">
              <a:solidFill>
                <a:srgbClr val="0E7075"/>
              </a:solidFill>
              <a:latin typeface="Network Rail Sans"/>
              <a:cs typeface="Network Rail Sans"/>
            </a:endParaRPr>
          </a:p>
        </p:txBody>
      </p:sp>
      <p:pic>
        <p:nvPicPr>
          <p:cNvPr id="19" name="Picture 18" descr="rail london.jpg">
            <a:extLst>
              <a:ext uri="{FF2B5EF4-FFF2-40B4-BE49-F238E27FC236}">
                <a16:creationId xmlns:a16="http://schemas.microsoft.com/office/drawing/2014/main" id="{BF46D50D-47B6-D943-BD0C-CB68160269A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469900" y="4083050"/>
            <a:ext cx="3416300" cy="2317750"/>
          </a:xfrm>
          <a:prstGeom prst="rect">
            <a:avLst/>
          </a:prstGeom>
        </p:spPr>
      </p:pic>
    </p:spTree>
    <p:extLst>
      <p:ext uri="{BB962C8B-B14F-4D97-AF65-F5344CB8AC3E}">
        <p14:creationId xmlns:p14="http://schemas.microsoft.com/office/powerpoint/2010/main" val="3452708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6BC5E2-A75C-FC4F-9770-565BD4B44AF6}"/>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88D69EEE-251E-2E4E-A395-2646974E0FF5}"/>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5B8CDB75-09D9-CA45-A96A-2CD55BCF36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9097" y="1210731"/>
            <a:ext cx="12469821" cy="7040880"/>
          </a:xfrm>
          <a:prstGeom prst="rect">
            <a:avLst/>
          </a:prstGeom>
        </p:spPr>
      </p:pic>
      <p:sp>
        <p:nvSpPr>
          <p:cNvPr id="6" name="Slide Number Placeholder 1">
            <a:extLst>
              <a:ext uri="{FF2B5EF4-FFF2-40B4-BE49-F238E27FC236}">
                <a16:creationId xmlns:a16="http://schemas.microsoft.com/office/drawing/2014/main" id="{2B88B565-4841-894C-BE4C-0DFD09D3F95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08F54588-0549-C24D-BCA4-87471C65E2C8}"/>
              </a:ext>
            </a:extLst>
          </p:cNvPr>
          <p:cNvSpPr txBox="1"/>
          <p:nvPr userDrawn="1"/>
        </p:nvSpPr>
        <p:spPr>
          <a:xfrm>
            <a:off x="931698" y="1586278"/>
            <a:ext cx="10752301" cy="677108"/>
          </a:xfrm>
          <a:prstGeom prst="rect">
            <a:avLst/>
          </a:prstGeom>
          <a:noFill/>
        </p:spPr>
        <p:txBody>
          <a:bodyPr wrap="square" rtlCol="0">
            <a:spAutoFit/>
          </a:bodyPr>
          <a:lstStyle/>
          <a:p>
            <a:r>
              <a:rPr lang="en-US" b="1" i="0" u="none" strike="noStrike" baseline="0">
                <a:solidFill>
                  <a:srgbClr val="004E6E"/>
                </a:solidFill>
                <a:latin typeface="Network Rail Sans" panose="02000000040000020004" pitchFamily="2" charset="0"/>
              </a:rPr>
              <a:t>We will achieve net zero carbon emissions by 2050 (and 2045 in Scotland)</a:t>
            </a:r>
            <a:r>
              <a:rPr lang="en-US" b="1" i="0" u="none" strike="noStrike">
                <a:solidFill>
                  <a:srgbClr val="004E6E"/>
                </a:solidFill>
                <a:latin typeface="Network Rail Sans" panose="02000000040000020004" pitchFamily="2" charset="0"/>
              </a:rPr>
              <a:t> </a:t>
            </a:r>
            <a:r>
              <a:rPr lang="en-US" b="1" i="0" u="none" strike="noStrike" baseline="0">
                <a:solidFill>
                  <a:srgbClr val="004E6E"/>
                </a:solidFill>
                <a:latin typeface="Network Rail Sans" panose="02000000040000020004" pitchFamily="2" charset="0"/>
              </a:rPr>
              <a:t>and deliver continual improvements to air quality so that our passengers, </a:t>
            </a:r>
            <a:r>
              <a:rPr lang="en-US" b="1" i="0" u="none" strike="noStrike" baseline="0" err="1">
                <a:solidFill>
                  <a:srgbClr val="004E6E"/>
                </a:solidFill>
                <a:latin typeface="Network Rail Sans" panose="02000000040000020004" pitchFamily="2" charset="0"/>
              </a:rPr>
              <a:t>neighbours</a:t>
            </a:r>
            <a:r>
              <a:rPr lang="en-US" b="1" i="0" u="none" strike="noStrike" baseline="0">
                <a:solidFill>
                  <a:srgbClr val="004E6E"/>
                </a:solidFill>
                <a:latin typeface="Network Rail Sans" panose="02000000040000020004" pitchFamily="2" charset="0"/>
              </a:rPr>
              <a:t>, and employees breathe healthier air.</a:t>
            </a:r>
            <a:r>
              <a:rPr lang="en-US" sz="2000" b="1" i="0" u="none" strike="noStrike" baseline="0">
                <a:solidFill>
                  <a:srgbClr val="004E6E"/>
                </a:solidFill>
                <a:latin typeface="Network Rail Sans" panose="02000000040000020004" pitchFamily="2" charset="0"/>
              </a:rPr>
              <a:t> </a:t>
            </a:r>
            <a:endParaRPr lang="en-US" sz="2000" b="1" i="0" u="none" strike="noStrike" baseline="0">
              <a:latin typeface="Network Rail Sans" panose="02000000040000020004" pitchFamily="2" charset="0"/>
            </a:endParaRPr>
          </a:p>
        </p:txBody>
      </p:sp>
      <p:sp>
        <p:nvSpPr>
          <p:cNvPr id="8" name="Rectangle 7">
            <a:extLst>
              <a:ext uri="{FF2B5EF4-FFF2-40B4-BE49-F238E27FC236}">
                <a16:creationId xmlns:a16="http://schemas.microsoft.com/office/drawing/2014/main" id="{BC7E2B3B-1C30-C340-80AF-F9D657493A34}"/>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D83B92-9D37-464B-914D-16C9773032FF}"/>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6EAF92-F062-3E42-B121-15776D278291}"/>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1D1D69-B23E-C847-8C46-3B6164AAC6BF}"/>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1BCD8385-93B7-CA4D-8781-9ED88C929C96}"/>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338CCA9E-0FD0-7A4B-9A29-02F923FE7C64}"/>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87F37FE9-4215-054F-8E9D-B79602CC16B1}"/>
              </a:ext>
            </a:extLst>
          </p:cNvPr>
          <p:cNvSpPr/>
          <p:nvPr userDrawn="1"/>
        </p:nvSpPr>
        <p:spPr>
          <a:xfrm>
            <a:off x="974791" y="679056"/>
            <a:ext cx="3859999" cy="523220"/>
          </a:xfrm>
          <a:prstGeom prst="rect">
            <a:avLst/>
          </a:prstGeom>
        </p:spPr>
        <p:txBody>
          <a:bodyPr wrap="square">
            <a:spAutoFit/>
          </a:bodyPr>
          <a:lstStyle/>
          <a:p>
            <a:r>
              <a:rPr lang="en-GB" sz="2800" b="1">
                <a:solidFill>
                  <a:srgbClr val="7EC359"/>
                </a:solidFill>
                <a:latin typeface="Network Rail Sans" panose="02000000040000020004" pitchFamily="2" charset="0"/>
              </a:rPr>
              <a:t>A low-emission railway </a:t>
            </a:r>
            <a:endParaRPr lang="en-GB" sz="2800">
              <a:solidFill>
                <a:srgbClr val="7EC359"/>
              </a:solidFill>
              <a:latin typeface="Network Rail Sans" panose="02000000040000020004" pitchFamily="2" charset="0"/>
            </a:endParaRPr>
          </a:p>
        </p:txBody>
      </p:sp>
      <p:sp>
        <p:nvSpPr>
          <p:cNvPr id="15" name="Rectangle 14">
            <a:extLst>
              <a:ext uri="{FF2B5EF4-FFF2-40B4-BE49-F238E27FC236}">
                <a16:creationId xmlns:a16="http://schemas.microsoft.com/office/drawing/2014/main" id="{30DFE6E3-D907-4040-AA2A-E6762C89C1F9}"/>
              </a:ext>
            </a:extLst>
          </p:cNvPr>
          <p:cNvSpPr/>
          <p:nvPr userDrawn="1"/>
        </p:nvSpPr>
        <p:spPr>
          <a:xfrm>
            <a:off x="918999" y="2458342"/>
            <a:ext cx="3859999" cy="400110"/>
          </a:xfrm>
          <a:prstGeom prst="rect">
            <a:avLst/>
          </a:prstGeom>
        </p:spPr>
        <p:txBody>
          <a:bodyPr wrap="square">
            <a:spAutoFit/>
          </a:bodyPr>
          <a:lstStyle/>
          <a:p>
            <a:r>
              <a:rPr lang="en-GB" sz="2000" b="1">
                <a:solidFill>
                  <a:srgbClr val="7EC359"/>
                </a:solidFill>
                <a:latin typeface="Network Rail Sans" panose="02000000040000020004" pitchFamily="2" charset="0"/>
              </a:rPr>
              <a:t>GREENER TRAINS</a:t>
            </a:r>
            <a:endParaRPr lang="en-GB" sz="2000">
              <a:solidFill>
                <a:srgbClr val="7EC359"/>
              </a:solidFill>
              <a:latin typeface="Network Rail Sans" panose="02000000040000020004" pitchFamily="2" charset="0"/>
            </a:endParaRPr>
          </a:p>
        </p:txBody>
      </p:sp>
      <p:pic>
        <p:nvPicPr>
          <p:cNvPr id="16" name="Picture 15" descr="low_emish.png">
            <a:extLst>
              <a:ext uri="{FF2B5EF4-FFF2-40B4-BE49-F238E27FC236}">
                <a16:creationId xmlns:a16="http://schemas.microsoft.com/office/drawing/2014/main" id="{693572AE-781B-6E4F-9412-10460B847F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149366" y="2395057"/>
            <a:ext cx="413651" cy="502920"/>
          </a:xfrm>
          <a:prstGeom prst="rect">
            <a:avLst/>
          </a:prstGeom>
        </p:spPr>
      </p:pic>
      <p:sp>
        <p:nvSpPr>
          <p:cNvPr id="17" name="Rectangle 16">
            <a:extLst>
              <a:ext uri="{FF2B5EF4-FFF2-40B4-BE49-F238E27FC236}">
                <a16:creationId xmlns:a16="http://schemas.microsoft.com/office/drawing/2014/main" id="{9A102C0A-A071-7B42-A035-8AE813283997}"/>
              </a:ext>
            </a:extLst>
          </p:cNvPr>
          <p:cNvSpPr/>
          <p:nvPr userDrawn="1"/>
        </p:nvSpPr>
        <p:spPr>
          <a:xfrm>
            <a:off x="6794500" y="3639234"/>
            <a:ext cx="2108200" cy="830997"/>
          </a:xfrm>
          <a:prstGeom prst="rect">
            <a:avLst/>
          </a:prstGeom>
        </p:spPr>
        <p:txBody>
          <a:bodyPr wrap="square">
            <a:spAutoFit/>
          </a:bodyPr>
          <a:lstStyle/>
          <a:p>
            <a:r>
              <a:rPr lang="en-US" sz="1200">
                <a:solidFill>
                  <a:srgbClr val="004F72"/>
                </a:solidFill>
                <a:latin typeface="Network Rail Sans"/>
                <a:cs typeface="Network Rail Sans"/>
              </a:rPr>
              <a:t>Traction </a:t>
            </a:r>
            <a:r>
              <a:rPr lang="en-US" sz="1200" err="1">
                <a:solidFill>
                  <a:srgbClr val="004F72"/>
                </a:solidFill>
                <a:latin typeface="Network Rail Sans"/>
                <a:cs typeface="Network Rail Sans"/>
              </a:rPr>
              <a:t>Decarbonisation</a:t>
            </a:r>
            <a:r>
              <a:rPr lang="en-US" sz="1200">
                <a:solidFill>
                  <a:srgbClr val="004F72"/>
                </a:solidFill>
                <a:latin typeface="Network Rail Sans"/>
                <a:cs typeface="Network Rail Sans"/>
              </a:rPr>
              <a:t> Network Strategy completed and discussed with funders and approved by 2020</a:t>
            </a:r>
          </a:p>
        </p:txBody>
      </p:sp>
      <p:sp>
        <p:nvSpPr>
          <p:cNvPr id="18" name="Rectangle 17">
            <a:extLst>
              <a:ext uri="{FF2B5EF4-FFF2-40B4-BE49-F238E27FC236}">
                <a16:creationId xmlns:a16="http://schemas.microsoft.com/office/drawing/2014/main" id="{872C0F9D-C68E-4247-A82A-92D3D3683500}"/>
              </a:ext>
            </a:extLst>
          </p:cNvPr>
          <p:cNvSpPr/>
          <p:nvPr userDrawn="1"/>
        </p:nvSpPr>
        <p:spPr>
          <a:xfrm>
            <a:off x="3598698" y="3639234"/>
            <a:ext cx="2560802" cy="646331"/>
          </a:xfrm>
          <a:prstGeom prst="rect">
            <a:avLst/>
          </a:prstGeom>
        </p:spPr>
        <p:txBody>
          <a:bodyPr wrap="square">
            <a:spAutoFit/>
          </a:bodyPr>
          <a:lstStyle/>
          <a:p>
            <a:r>
              <a:rPr lang="en-US" sz="1200">
                <a:solidFill>
                  <a:srgbClr val="004F72"/>
                </a:solidFill>
                <a:latin typeface="Network Rail Sans"/>
                <a:cs typeface="Network Rail Sans"/>
              </a:rPr>
              <a:t>Science based targets for Scope 3 emissions (including traction diesel emissions) approved by 2020 </a:t>
            </a:r>
          </a:p>
        </p:txBody>
      </p:sp>
      <p:sp>
        <p:nvSpPr>
          <p:cNvPr id="19" name="Rectangle 18">
            <a:extLst>
              <a:ext uri="{FF2B5EF4-FFF2-40B4-BE49-F238E27FC236}">
                <a16:creationId xmlns:a16="http://schemas.microsoft.com/office/drawing/2014/main" id="{93A7A79C-C74C-D642-A83B-09F46CD98471}"/>
              </a:ext>
            </a:extLst>
          </p:cNvPr>
          <p:cNvSpPr/>
          <p:nvPr userDrawn="1"/>
        </p:nvSpPr>
        <p:spPr>
          <a:xfrm>
            <a:off x="8280400" y="5588000"/>
            <a:ext cx="1892300" cy="646331"/>
          </a:xfrm>
          <a:prstGeom prst="rect">
            <a:avLst/>
          </a:prstGeom>
        </p:spPr>
        <p:txBody>
          <a:bodyPr wrap="square">
            <a:spAutoFit/>
          </a:bodyPr>
          <a:lstStyle/>
          <a:p>
            <a:r>
              <a:rPr lang="en-US" sz="1200">
                <a:solidFill>
                  <a:srgbClr val="004F72"/>
                </a:solidFill>
                <a:latin typeface="Network Rail Sans"/>
                <a:cs typeface="Network Rail Sans"/>
              </a:rPr>
              <a:t>Timetable options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for carbon efficiencies developed  2024-2029</a:t>
            </a:r>
          </a:p>
        </p:txBody>
      </p:sp>
      <p:sp>
        <p:nvSpPr>
          <p:cNvPr id="20" name="Rectangle 19">
            <a:extLst>
              <a:ext uri="{FF2B5EF4-FFF2-40B4-BE49-F238E27FC236}">
                <a16:creationId xmlns:a16="http://schemas.microsoft.com/office/drawing/2014/main" id="{434322FE-4F68-1C48-9A2F-6C317A21493C}"/>
              </a:ext>
            </a:extLst>
          </p:cNvPr>
          <p:cNvSpPr/>
          <p:nvPr userDrawn="1"/>
        </p:nvSpPr>
        <p:spPr>
          <a:xfrm>
            <a:off x="5778500" y="5588000"/>
            <a:ext cx="1866900" cy="646331"/>
          </a:xfrm>
          <a:prstGeom prst="rect">
            <a:avLst/>
          </a:prstGeom>
        </p:spPr>
        <p:txBody>
          <a:bodyPr wrap="square">
            <a:spAutoFit/>
          </a:bodyPr>
          <a:lstStyle/>
          <a:p>
            <a:r>
              <a:rPr lang="en-US" sz="1200">
                <a:solidFill>
                  <a:srgbClr val="004F72"/>
                </a:solidFill>
                <a:latin typeface="Network Rail Sans"/>
                <a:cs typeface="Network Rail Sans"/>
              </a:rPr>
              <a:t>Final investment decision for electrification of main line routes by 2029</a:t>
            </a:r>
          </a:p>
        </p:txBody>
      </p:sp>
      <p:sp>
        <p:nvSpPr>
          <p:cNvPr id="21" name="Rectangle 20">
            <a:extLst>
              <a:ext uri="{FF2B5EF4-FFF2-40B4-BE49-F238E27FC236}">
                <a16:creationId xmlns:a16="http://schemas.microsoft.com/office/drawing/2014/main" id="{972BADCC-7A45-A840-880E-A901CF7035A6}"/>
              </a:ext>
            </a:extLst>
          </p:cNvPr>
          <p:cNvSpPr/>
          <p:nvPr userDrawn="1"/>
        </p:nvSpPr>
        <p:spPr>
          <a:xfrm>
            <a:off x="9486900" y="4032934"/>
            <a:ext cx="1638300" cy="830997"/>
          </a:xfrm>
          <a:prstGeom prst="rect">
            <a:avLst/>
          </a:prstGeom>
        </p:spPr>
        <p:txBody>
          <a:bodyPr wrap="square">
            <a:spAutoFit/>
          </a:bodyPr>
          <a:lstStyle/>
          <a:p>
            <a:r>
              <a:rPr lang="en-US" sz="1200">
                <a:solidFill>
                  <a:srgbClr val="004F72"/>
                </a:solidFill>
                <a:latin typeface="Network Rail Sans"/>
                <a:cs typeface="Network Rail Sans"/>
              </a:rPr>
              <a:t>Widespread trials of bi-mode, hydrogen and battery trains will have begun by 2024</a:t>
            </a:r>
          </a:p>
        </p:txBody>
      </p:sp>
      <p:sp>
        <p:nvSpPr>
          <p:cNvPr id="22" name="Rectangle 21">
            <a:extLst>
              <a:ext uri="{FF2B5EF4-FFF2-40B4-BE49-F238E27FC236}">
                <a16:creationId xmlns:a16="http://schemas.microsoft.com/office/drawing/2014/main" id="{4B80E369-C1BB-B94C-A683-F972BD8C8044}"/>
              </a:ext>
            </a:extLst>
          </p:cNvPr>
          <p:cNvSpPr/>
          <p:nvPr userDrawn="1"/>
        </p:nvSpPr>
        <p:spPr>
          <a:xfrm>
            <a:off x="3022600" y="5588000"/>
            <a:ext cx="2400300" cy="646331"/>
          </a:xfrm>
          <a:prstGeom prst="rect">
            <a:avLst/>
          </a:prstGeom>
        </p:spPr>
        <p:txBody>
          <a:bodyPr wrap="square">
            <a:spAutoFit/>
          </a:bodyPr>
          <a:lstStyle/>
          <a:p>
            <a:r>
              <a:rPr lang="en-US" sz="1200">
                <a:solidFill>
                  <a:srgbClr val="004F72"/>
                </a:solidFill>
                <a:latin typeface="Network Rail Sans"/>
                <a:cs typeface="Network Rail Sans"/>
              </a:rPr>
              <a:t>Harmful pollutants have been reduced by 25%in Network Rail managed stations by 2030</a:t>
            </a:r>
          </a:p>
        </p:txBody>
      </p:sp>
      <p:cxnSp>
        <p:nvCxnSpPr>
          <p:cNvPr id="23" name="Straight Connector 22">
            <a:extLst>
              <a:ext uri="{FF2B5EF4-FFF2-40B4-BE49-F238E27FC236}">
                <a16:creationId xmlns:a16="http://schemas.microsoft.com/office/drawing/2014/main" id="{86681882-C7F2-1045-878D-77D744899006}"/>
              </a:ext>
            </a:extLst>
          </p:cNvPr>
          <p:cNvCxnSpPr/>
          <p:nvPr userDrawn="1"/>
        </p:nvCxnSpPr>
        <p:spPr>
          <a:xfrm rot="5400000">
            <a:off x="3147060" y="37807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031C021-557E-874C-AAEF-8B6887F9724D}"/>
              </a:ext>
            </a:extLst>
          </p:cNvPr>
          <p:cNvCxnSpPr/>
          <p:nvPr userDrawn="1"/>
        </p:nvCxnSpPr>
        <p:spPr>
          <a:xfrm rot="5400000">
            <a:off x="6243320" y="38595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A4BD804-BDC9-2040-A75B-BFB31F0F9108}"/>
              </a:ext>
            </a:extLst>
          </p:cNvPr>
          <p:cNvCxnSpPr/>
          <p:nvPr userDrawn="1"/>
        </p:nvCxnSpPr>
        <p:spPr>
          <a:xfrm rot="5400000">
            <a:off x="2562860" y="57238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1D2D084-2945-DD4A-A35A-060AE2C2761A}"/>
              </a:ext>
            </a:extLst>
          </p:cNvPr>
          <p:cNvCxnSpPr/>
          <p:nvPr userDrawn="1"/>
        </p:nvCxnSpPr>
        <p:spPr>
          <a:xfrm rot="5400000">
            <a:off x="5306060" y="57111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ACE7C06-46A2-E947-BA0A-F074AB74DEB7}"/>
              </a:ext>
            </a:extLst>
          </p:cNvPr>
          <p:cNvCxnSpPr/>
          <p:nvPr userDrawn="1"/>
        </p:nvCxnSpPr>
        <p:spPr>
          <a:xfrm>
            <a:off x="9560560" y="4047487"/>
            <a:ext cx="18288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96A19E2-3AAD-6943-AA6C-B735C94556D2}"/>
              </a:ext>
            </a:extLst>
          </p:cNvPr>
          <p:cNvCxnSpPr/>
          <p:nvPr userDrawn="1"/>
        </p:nvCxnSpPr>
        <p:spPr>
          <a:xfrm rot="5400000">
            <a:off x="7807960" y="57111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50588E1F-6FE9-AD4A-8869-E7064660D223}"/>
              </a:ext>
            </a:extLst>
          </p:cNvPr>
          <p:cNvSpPr/>
          <p:nvPr userDrawn="1"/>
        </p:nvSpPr>
        <p:spPr>
          <a:xfrm>
            <a:off x="3312585" y="3028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C19AC97-D5CF-F146-B846-C41F6CCDF8B2}"/>
              </a:ext>
            </a:extLst>
          </p:cNvPr>
          <p:cNvSpPr/>
          <p:nvPr userDrawn="1"/>
        </p:nvSpPr>
        <p:spPr>
          <a:xfrm>
            <a:off x="3272732" y="31724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31" name="Oval 30">
            <a:extLst>
              <a:ext uri="{FF2B5EF4-FFF2-40B4-BE49-F238E27FC236}">
                <a16:creationId xmlns:a16="http://schemas.microsoft.com/office/drawing/2014/main" id="{B10DB772-DDA1-A546-BE69-95FFAB69BD0C}"/>
              </a:ext>
            </a:extLst>
          </p:cNvPr>
          <p:cNvSpPr/>
          <p:nvPr userDrawn="1"/>
        </p:nvSpPr>
        <p:spPr>
          <a:xfrm>
            <a:off x="6502402" y="3028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28F874-D5F3-4D4F-B866-F7C7FB49C6B9}"/>
              </a:ext>
            </a:extLst>
          </p:cNvPr>
          <p:cNvSpPr/>
          <p:nvPr userDrawn="1"/>
        </p:nvSpPr>
        <p:spPr>
          <a:xfrm>
            <a:off x="11110385" y="377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07A9FB1-B372-9F45-80A5-EF2A377BF043}"/>
              </a:ext>
            </a:extLst>
          </p:cNvPr>
          <p:cNvSpPr/>
          <p:nvPr userDrawn="1"/>
        </p:nvSpPr>
        <p:spPr>
          <a:xfrm>
            <a:off x="7986185" y="49720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50A9482-3677-5B4E-8701-A15924CC9C83}"/>
              </a:ext>
            </a:extLst>
          </p:cNvPr>
          <p:cNvSpPr/>
          <p:nvPr userDrawn="1"/>
        </p:nvSpPr>
        <p:spPr>
          <a:xfrm>
            <a:off x="5485344" y="49593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8A4B203-52F4-EC42-8D98-5395AA435469}"/>
              </a:ext>
            </a:extLst>
          </p:cNvPr>
          <p:cNvSpPr/>
          <p:nvPr userDrawn="1"/>
        </p:nvSpPr>
        <p:spPr>
          <a:xfrm>
            <a:off x="2730502" y="49593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7D6EDEB-5737-EA4B-A58C-9375C66FD9E4}"/>
              </a:ext>
            </a:extLst>
          </p:cNvPr>
          <p:cNvSpPr/>
          <p:nvPr userDrawn="1"/>
        </p:nvSpPr>
        <p:spPr>
          <a:xfrm>
            <a:off x="8030999" y="5047856"/>
            <a:ext cx="643101" cy="400110"/>
          </a:xfrm>
          <a:prstGeom prst="rect">
            <a:avLst/>
          </a:prstGeom>
        </p:spPr>
        <p:txBody>
          <a:bodyPr wrap="square">
            <a:spAutoFit/>
          </a:bodyPr>
          <a:lstStyle/>
          <a:p>
            <a:r>
              <a:rPr lang="en-US" sz="1000" b="1">
                <a:latin typeface="Network Rail Sans" panose="02000000040000020004" pitchFamily="2" charset="0"/>
              </a:rPr>
              <a:t>2024 – 2029</a:t>
            </a:r>
            <a:endParaRPr lang="en-US" sz="1000">
              <a:latin typeface="Network Rail Sans" panose="02000000040000020004" pitchFamily="2" charset="0"/>
            </a:endParaRPr>
          </a:p>
        </p:txBody>
      </p:sp>
      <p:sp>
        <p:nvSpPr>
          <p:cNvPr id="37" name="Rectangle 36">
            <a:extLst>
              <a:ext uri="{FF2B5EF4-FFF2-40B4-BE49-F238E27FC236}">
                <a16:creationId xmlns:a16="http://schemas.microsoft.com/office/drawing/2014/main" id="{98288947-4047-444F-AB26-960546C46501}"/>
              </a:ext>
            </a:extLst>
          </p:cNvPr>
          <p:cNvSpPr/>
          <p:nvPr userDrawn="1"/>
        </p:nvSpPr>
        <p:spPr>
          <a:xfrm>
            <a:off x="6464666" y="31724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8EDC01CD-2299-B44E-A272-2BC2FEED8FA6}"/>
              </a:ext>
            </a:extLst>
          </p:cNvPr>
          <p:cNvSpPr/>
          <p:nvPr userDrawn="1"/>
        </p:nvSpPr>
        <p:spPr>
          <a:xfrm>
            <a:off x="2701232" y="5090190"/>
            <a:ext cx="630401" cy="276999"/>
          </a:xfrm>
          <a:prstGeom prst="rect">
            <a:avLst/>
          </a:prstGeom>
        </p:spPr>
        <p:txBody>
          <a:bodyPr wrap="square">
            <a:spAutoFit/>
          </a:bodyPr>
          <a:lstStyle/>
          <a:p>
            <a:pPr algn="ctr"/>
            <a:r>
              <a:rPr lang="en-US" sz="1200" b="1">
                <a:latin typeface="Network Rail Sans" panose="02000000040000020004" pitchFamily="2" charset="0"/>
              </a:rPr>
              <a:t>2030</a:t>
            </a:r>
            <a:endParaRPr lang="en-US" sz="1200">
              <a:latin typeface="Network Rail Sans" panose="02000000040000020004" pitchFamily="2" charset="0"/>
            </a:endParaRPr>
          </a:p>
        </p:txBody>
      </p:sp>
      <p:sp>
        <p:nvSpPr>
          <p:cNvPr id="39" name="Rectangle 38">
            <a:extLst>
              <a:ext uri="{FF2B5EF4-FFF2-40B4-BE49-F238E27FC236}">
                <a16:creationId xmlns:a16="http://schemas.microsoft.com/office/drawing/2014/main" id="{9A370C8C-E560-9C4B-A8ED-6F71FA8A5ED3}"/>
              </a:ext>
            </a:extLst>
          </p:cNvPr>
          <p:cNvSpPr/>
          <p:nvPr userDrawn="1"/>
        </p:nvSpPr>
        <p:spPr>
          <a:xfrm>
            <a:off x="5461366" y="50901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0" name="Rectangle 39">
            <a:extLst>
              <a:ext uri="{FF2B5EF4-FFF2-40B4-BE49-F238E27FC236}">
                <a16:creationId xmlns:a16="http://schemas.microsoft.com/office/drawing/2014/main" id="{128EFDCE-8009-8C46-A624-242D92A97229}"/>
              </a:ext>
            </a:extLst>
          </p:cNvPr>
          <p:cNvSpPr/>
          <p:nvPr userDrawn="1"/>
        </p:nvSpPr>
        <p:spPr>
          <a:xfrm>
            <a:off x="11074766" y="3909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pic>
        <p:nvPicPr>
          <p:cNvPr id="41" name="Picture 40" descr="low_emish.png">
            <a:extLst>
              <a:ext uri="{FF2B5EF4-FFF2-40B4-BE49-F238E27FC236}">
                <a16:creationId xmlns:a16="http://schemas.microsoft.com/office/drawing/2014/main" id="{82D1EFDF-C421-0549-8BE3-14EB7506104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4672082" y="493442"/>
            <a:ext cx="641876" cy="780398"/>
          </a:xfrm>
          <a:prstGeom prst="rect">
            <a:avLst/>
          </a:prstGeom>
        </p:spPr>
      </p:pic>
    </p:spTree>
    <p:extLst>
      <p:ext uri="{BB962C8B-B14F-4D97-AF65-F5344CB8AC3E}">
        <p14:creationId xmlns:p14="http://schemas.microsoft.com/office/powerpoint/2010/main" val="3172651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CBCFEE-1483-9B4D-A1BA-36DEB6E9AF35}"/>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61C9ABC4-CD50-6D4A-9F7E-7B9C768E4950}"/>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2.png">
            <a:extLst>
              <a:ext uri="{FF2B5EF4-FFF2-40B4-BE49-F238E27FC236}">
                <a16:creationId xmlns:a16="http://schemas.microsoft.com/office/drawing/2014/main" id="{E1B7F3E9-2286-4945-9EAD-B0C6E0926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903" y="-203200"/>
            <a:ext cx="12793713" cy="7223760"/>
          </a:xfrm>
          <a:prstGeom prst="rect">
            <a:avLst/>
          </a:prstGeom>
        </p:spPr>
      </p:pic>
      <p:sp>
        <p:nvSpPr>
          <p:cNvPr id="6" name="Slide Number Placeholder 1">
            <a:extLst>
              <a:ext uri="{FF2B5EF4-FFF2-40B4-BE49-F238E27FC236}">
                <a16:creationId xmlns:a16="http://schemas.microsoft.com/office/drawing/2014/main" id="{B14963F2-2485-1546-9266-BA61C483EF2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7" name="Rectangle 6">
            <a:extLst>
              <a:ext uri="{FF2B5EF4-FFF2-40B4-BE49-F238E27FC236}">
                <a16:creationId xmlns:a16="http://schemas.microsoft.com/office/drawing/2014/main" id="{9790B19B-ED45-3E40-BCFA-1D471C99EFF5}"/>
              </a:ext>
            </a:extLst>
          </p:cNvPr>
          <p:cNvSpPr/>
          <p:nvPr userDrawn="1"/>
        </p:nvSpPr>
        <p:spPr>
          <a:xfrm>
            <a:off x="982499" y="2448068"/>
            <a:ext cx="3859999" cy="400110"/>
          </a:xfrm>
          <a:prstGeom prst="rect">
            <a:avLst/>
          </a:prstGeom>
        </p:spPr>
        <p:txBody>
          <a:bodyPr wrap="square">
            <a:spAutoFit/>
          </a:bodyPr>
          <a:lstStyle/>
          <a:p>
            <a:r>
              <a:rPr lang="en-GB" sz="2000" b="1">
                <a:solidFill>
                  <a:srgbClr val="7EC359"/>
                </a:solidFill>
                <a:latin typeface="Network Rail Sans" panose="02000000040000020004" pitchFamily="2" charset="0"/>
              </a:rPr>
              <a:t>GREENER ASSETS</a:t>
            </a:r>
            <a:endParaRPr lang="en-GB" sz="2000">
              <a:solidFill>
                <a:srgbClr val="7EC359"/>
              </a:solidFill>
              <a:latin typeface="Network Rail Sans" panose="02000000040000020004" pitchFamily="2" charset="0"/>
            </a:endParaRPr>
          </a:p>
        </p:txBody>
      </p:sp>
      <p:pic>
        <p:nvPicPr>
          <p:cNvPr id="8" name="Picture 7" descr="low_emish.png">
            <a:extLst>
              <a:ext uri="{FF2B5EF4-FFF2-40B4-BE49-F238E27FC236}">
                <a16:creationId xmlns:a16="http://schemas.microsoft.com/office/drawing/2014/main" id="{75341227-A057-5343-A2FD-0451C3E68242}"/>
              </a:ext>
            </a:extLst>
          </p:cNvPr>
          <p:cNvPicPr>
            <a:picLocks noChangeAspect="1"/>
          </p:cNvPicPr>
          <p:nvPr userDrawn="1"/>
        </p:nvPicPr>
        <p:blipFill>
          <a:blip r:embed="rId4" cstate="screen">
            <a:extLst>
              <a:ext uri="{28A0092B-C50C-407E-A947-70E740481C1C}">
                <a14:useLocalDpi xmlns:a14="http://schemas.microsoft.com/office/drawing/2010/main"/>
              </a:ext>
            </a:extLst>
          </a:blip>
          <a:srcRect r="-5608"/>
          <a:stretch>
            <a:fillRect/>
          </a:stretch>
        </p:blipFill>
        <p:spPr>
          <a:xfrm>
            <a:off x="3216735" y="2377504"/>
            <a:ext cx="375713" cy="548640"/>
          </a:xfrm>
          <a:prstGeom prst="rect">
            <a:avLst/>
          </a:prstGeom>
        </p:spPr>
      </p:pic>
      <p:sp>
        <p:nvSpPr>
          <p:cNvPr id="9" name="Rectangle 8">
            <a:extLst>
              <a:ext uri="{FF2B5EF4-FFF2-40B4-BE49-F238E27FC236}">
                <a16:creationId xmlns:a16="http://schemas.microsoft.com/office/drawing/2014/main" id="{950FC520-161E-0244-9717-6545630069CC}"/>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280B9C-3DA4-E94A-9AC6-EF11D532E86C}"/>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096B0E-95EA-FC42-8E12-C9A17BCF356E}"/>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0F05AC-82AE-F241-BF78-687513006D15}"/>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3" name="Rectangle 12">
            <a:extLst>
              <a:ext uri="{FF2B5EF4-FFF2-40B4-BE49-F238E27FC236}">
                <a16:creationId xmlns:a16="http://schemas.microsoft.com/office/drawing/2014/main" id="{894D2BD6-2C1D-FC45-923A-D0B797BBEF29}"/>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4" name="Rectangle 13">
            <a:extLst>
              <a:ext uri="{FF2B5EF4-FFF2-40B4-BE49-F238E27FC236}">
                <a16:creationId xmlns:a16="http://schemas.microsoft.com/office/drawing/2014/main" id="{B6911554-7AE9-E346-939E-D61F60FEEA38}"/>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5" name="TextBox 14">
            <a:extLst>
              <a:ext uri="{FF2B5EF4-FFF2-40B4-BE49-F238E27FC236}">
                <a16:creationId xmlns:a16="http://schemas.microsoft.com/office/drawing/2014/main" id="{4DAA1B88-47A3-1C46-A919-219FC0BB783A}"/>
              </a:ext>
            </a:extLst>
          </p:cNvPr>
          <p:cNvSpPr txBox="1"/>
          <p:nvPr userDrawn="1"/>
        </p:nvSpPr>
        <p:spPr>
          <a:xfrm>
            <a:off x="931698" y="1586278"/>
            <a:ext cx="10752301" cy="677108"/>
          </a:xfrm>
          <a:prstGeom prst="rect">
            <a:avLst/>
          </a:prstGeom>
          <a:noFill/>
        </p:spPr>
        <p:txBody>
          <a:bodyPr wrap="square" rtlCol="0">
            <a:spAutoFit/>
          </a:bodyPr>
          <a:lstStyle/>
          <a:p>
            <a:r>
              <a:rPr lang="en-US" b="1" i="0" u="none" strike="noStrike" baseline="0">
                <a:solidFill>
                  <a:srgbClr val="004E6E"/>
                </a:solidFill>
                <a:latin typeface="Network Rail Sans" panose="02000000040000020004" pitchFamily="2" charset="0"/>
              </a:rPr>
              <a:t>We will achieve net zero carbon emissions by 2050 (and 2045 in Scotland)</a:t>
            </a:r>
            <a:r>
              <a:rPr lang="en-US" b="1" i="0" u="none" strike="noStrike">
                <a:solidFill>
                  <a:srgbClr val="004E6E"/>
                </a:solidFill>
                <a:latin typeface="Network Rail Sans" panose="02000000040000020004" pitchFamily="2" charset="0"/>
              </a:rPr>
              <a:t> </a:t>
            </a:r>
            <a:r>
              <a:rPr lang="en-US" b="1" i="0" u="none" strike="noStrike" baseline="0">
                <a:solidFill>
                  <a:srgbClr val="004E6E"/>
                </a:solidFill>
                <a:latin typeface="Network Rail Sans" panose="02000000040000020004" pitchFamily="2" charset="0"/>
              </a:rPr>
              <a:t>and deliver continual improvements to air quality so that our passengers, </a:t>
            </a:r>
            <a:r>
              <a:rPr lang="en-US" b="1" i="0" u="none" strike="noStrike" baseline="0" err="1">
                <a:solidFill>
                  <a:srgbClr val="004E6E"/>
                </a:solidFill>
                <a:latin typeface="Network Rail Sans" panose="02000000040000020004" pitchFamily="2" charset="0"/>
              </a:rPr>
              <a:t>neighbours</a:t>
            </a:r>
            <a:r>
              <a:rPr lang="en-US" b="1" i="0" u="none" strike="noStrike" baseline="0">
                <a:solidFill>
                  <a:srgbClr val="004E6E"/>
                </a:solidFill>
                <a:latin typeface="Network Rail Sans" panose="02000000040000020004" pitchFamily="2" charset="0"/>
              </a:rPr>
              <a:t>, and employees breathe healthier air.</a:t>
            </a:r>
            <a:r>
              <a:rPr lang="en-US" sz="2000" b="1" i="0" u="none" strike="noStrike" baseline="0">
                <a:solidFill>
                  <a:srgbClr val="004E6E"/>
                </a:solidFill>
                <a:latin typeface="Network Rail Sans" panose="02000000040000020004" pitchFamily="2" charset="0"/>
              </a:rPr>
              <a:t> </a:t>
            </a:r>
            <a:endParaRPr lang="en-US" sz="2000" b="1" i="0" u="none" strike="noStrike" baseline="0">
              <a:latin typeface="Network Rail Sans" panose="02000000040000020004" pitchFamily="2" charset="0"/>
            </a:endParaRPr>
          </a:p>
        </p:txBody>
      </p:sp>
      <p:sp>
        <p:nvSpPr>
          <p:cNvPr id="16" name="Rectangle 15">
            <a:extLst>
              <a:ext uri="{FF2B5EF4-FFF2-40B4-BE49-F238E27FC236}">
                <a16:creationId xmlns:a16="http://schemas.microsoft.com/office/drawing/2014/main" id="{CB90713C-1718-E846-99FB-333BBCEE558B}"/>
              </a:ext>
            </a:extLst>
          </p:cNvPr>
          <p:cNvSpPr/>
          <p:nvPr userDrawn="1"/>
        </p:nvSpPr>
        <p:spPr>
          <a:xfrm>
            <a:off x="9944100" y="4000500"/>
            <a:ext cx="1371600" cy="1015663"/>
          </a:xfrm>
          <a:prstGeom prst="rect">
            <a:avLst/>
          </a:prstGeom>
        </p:spPr>
        <p:txBody>
          <a:bodyPr wrap="square">
            <a:spAutoFit/>
          </a:bodyPr>
          <a:lstStyle/>
          <a:p>
            <a:r>
              <a:rPr lang="en-US" sz="1000">
                <a:solidFill>
                  <a:srgbClr val="004F72"/>
                </a:solidFill>
                <a:latin typeface="Network Rail Sans"/>
                <a:cs typeface="Network Rail Sans"/>
              </a:rPr>
              <a:t>Go beyond embodied carbon assessments to whole life carbon assessments, to support infrastructure projects by 2027 </a:t>
            </a:r>
          </a:p>
        </p:txBody>
      </p:sp>
      <p:sp>
        <p:nvSpPr>
          <p:cNvPr id="17" name="Rectangle 16">
            <a:extLst>
              <a:ext uri="{FF2B5EF4-FFF2-40B4-BE49-F238E27FC236}">
                <a16:creationId xmlns:a16="http://schemas.microsoft.com/office/drawing/2014/main" id="{6EB7AB9D-642D-5445-B5C7-72649207369A}"/>
              </a:ext>
            </a:extLst>
          </p:cNvPr>
          <p:cNvSpPr/>
          <p:nvPr userDrawn="1"/>
        </p:nvSpPr>
        <p:spPr>
          <a:xfrm>
            <a:off x="6819900" y="5651500"/>
            <a:ext cx="1447800" cy="707886"/>
          </a:xfrm>
          <a:prstGeom prst="rect">
            <a:avLst/>
          </a:prstGeom>
        </p:spPr>
        <p:txBody>
          <a:bodyPr wrap="square">
            <a:spAutoFit/>
          </a:bodyPr>
          <a:lstStyle/>
          <a:p>
            <a:r>
              <a:rPr lang="en-US" sz="1000">
                <a:solidFill>
                  <a:srgbClr val="004F72"/>
                </a:solidFill>
                <a:latin typeface="Network Rail Sans"/>
                <a:cs typeface="Network Rail Sans"/>
              </a:rPr>
              <a:t>All appropriate plant, worksites and depots to have dust suppression in place by 2029 </a:t>
            </a:r>
          </a:p>
        </p:txBody>
      </p:sp>
      <p:sp>
        <p:nvSpPr>
          <p:cNvPr id="18" name="Rectangle 17">
            <a:extLst>
              <a:ext uri="{FF2B5EF4-FFF2-40B4-BE49-F238E27FC236}">
                <a16:creationId xmlns:a16="http://schemas.microsoft.com/office/drawing/2014/main" id="{378D6D07-B2BF-5846-8F83-9A9E648A3C40}"/>
              </a:ext>
            </a:extLst>
          </p:cNvPr>
          <p:cNvSpPr/>
          <p:nvPr userDrawn="1"/>
        </p:nvSpPr>
        <p:spPr>
          <a:xfrm>
            <a:off x="6362700" y="3742034"/>
            <a:ext cx="1320800" cy="716866"/>
          </a:xfrm>
          <a:prstGeom prst="rect">
            <a:avLst/>
          </a:prstGeom>
        </p:spPr>
        <p:txBody>
          <a:bodyPr wrap="square">
            <a:spAutoFit/>
          </a:bodyPr>
          <a:lstStyle/>
          <a:p>
            <a:r>
              <a:rPr lang="en-US" sz="1000">
                <a:solidFill>
                  <a:srgbClr val="004F72"/>
                </a:solidFill>
                <a:latin typeface="Network Rail Sans"/>
                <a:cs typeface="Network Rail Sans"/>
              </a:rPr>
              <a:t>Establish an air quality monitoring regime for worksites and depots by 2024</a:t>
            </a:r>
          </a:p>
        </p:txBody>
      </p:sp>
      <p:sp>
        <p:nvSpPr>
          <p:cNvPr id="19" name="Rectangle 18">
            <a:extLst>
              <a:ext uri="{FF2B5EF4-FFF2-40B4-BE49-F238E27FC236}">
                <a16:creationId xmlns:a16="http://schemas.microsoft.com/office/drawing/2014/main" id="{B9196151-9D9B-8B46-94DB-73439CE31F88}"/>
              </a:ext>
            </a:extLst>
          </p:cNvPr>
          <p:cNvSpPr/>
          <p:nvPr userDrawn="1"/>
        </p:nvSpPr>
        <p:spPr>
          <a:xfrm>
            <a:off x="3606800" y="5651500"/>
            <a:ext cx="2921000" cy="707886"/>
          </a:xfrm>
          <a:prstGeom prst="rect">
            <a:avLst/>
          </a:prstGeom>
        </p:spPr>
        <p:txBody>
          <a:bodyPr wrap="square">
            <a:spAutoFit/>
          </a:bodyPr>
          <a:lstStyle/>
          <a:p>
            <a:r>
              <a:rPr lang="en-US" sz="1000">
                <a:solidFill>
                  <a:srgbClr val="004F72"/>
                </a:solidFill>
                <a:latin typeface="Network Rail Sans"/>
                <a:cs typeface="Network Rail Sans"/>
              </a:rPr>
              <a:t>Complete electric vehicle charging roll out (sites that Network Rail operate and our managed stations) by 2029 and transition of Network Rail’s road vehicle fleet to ultra-low emission by 2035  </a:t>
            </a:r>
          </a:p>
        </p:txBody>
      </p:sp>
      <p:sp>
        <p:nvSpPr>
          <p:cNvPr id="20" name="Rectangle 19">
            <a:extLst>
              <a:ext uri="{FF2B5EF4-FFF2-40B4-BE49-F238E27FC236}">
                <a16:creationId xmlns:a16="http://schemas.microsoft.com/office/drawing/2014/main" id="{C26A1DD5-7D71-BE42-B3DB-7C2C145755BC}"/>
              </a:ext>
            </a:extLst>
          </p:cNvPr>
          <p:cNvSpPr/>
          <p:nvPr userDrawn="1"/>
        </p:nvSpPr>
        <p:spPr>
          <a:xfrm>
            <a:off x="8801100" y="5805388"/>
            <a:ext cx="1308100" cy="553998"/>
          </a:xfrm>
          <a:prstGeom prst="rect">
            <a:avLst/>
          </a:prstGeom>
        </p:spPr>
        <p:txBody>
          <a:bodyPr wrap="square">
            <a:spAutoFit/>
          </a:bodyPr>
          <a:lstStyle/>
          <a:p>
            <a:r>
              <a:rPr lang="en-US" sz="1000">
                <a:solidFill>
                  <a:srgbClr val="004F72"/>
                </a:solidFill>
                <a:latin typeface="Network Rail Sans"/>
                <a:cs typeface="Network Rail Sans"/>
              </a:rPr>
              <a:t>Transition assets away from use of natural gas by 2029 </a:t>
            </a:r>
          </a:p>
        </p:txBody>
      </p:sp>
      <p:sp>
        <p:nvSpPr>
          <p:cNvPr id="21" name="Rectangle 20">
            <a:extLst>
              <a:ext uri="{FF2B5EF4-FFF2-40B4-BE49-F238E27FC236}">
                <a16:creationId xmlns:a16="http://schemas.microsoft.com/office/drawing/2014/main" id="{646D9CEF-F4A0-B34E-A88D-E6C92058C99E}"/>
              </a:ext>
            </a:extLst>
          </p:cNvPr>
          <p:cNvSpPr/>
          <p:nvPr userDrawn="1"/>
        </p:nvSpPr>
        <p:spPr>
          <a:xfrm>
            <a:off x="4610100" y="3742034"/>
            <a:ext cx="1473200" cy="861774"/>
          </a:xfrm>
          <a:prstGeom prst="rect">
            <a:avLst/>
          </a:prstGeom>
        </p:spPr>
        <p:txBody>
          <a:bodyPr wrap="square">
            <a:spAutoFit/>
          </a:bodyPr>
          <a:lstStyle/>
          <a:p>
            <a:r>
              <a:rPr lang="en-US" sz="1000">
                <a:solidFill>
                  <a:srgbClr val="004F72"/>
                </a:solidFill>
                <a:latin typeface="Network Rail Sans"/>
                <a:cs typeface="Network Rail Sans"/>
              </a:rPr>
              <a:t>Update our procurement model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by 2022 to reduce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value chain emissions by 2032</a:t>
            </a:r>
          </a:p>
        </p:txBody>
      </p:sp>
      <p:sp>
        <p:nvSpPr>
          <p:cNvPr id="22" name="Rectangle 21">
            <a:extLst>
              <a:ext uri="{FF2B5EF4-FFF2-40B4-BE49-F238E27FC236}">
                <a16:creationId xmlns:a16="http://schemas.microsoft.com/office/drawing/2014/main" id="{9F97A671-D9E9-344B-886E-B3AB2EEA750D}"/>
              </a:ext>
            </a:extLst>
          </p:cNvPr>
          <p:cNvSpPr/>
          <p:nvPr userDrawn="1"/>
        </p:nvSpPr>
        <p:spPr>
          <a:xfrm>
            <a:off x="1587500" y="5651500"/>
            <a:ext cx="1651000" cy="707886"/>
          </a:xfrm>
          <a:prstGeom prst="rect">
            <a:avLst/>
          </a:prstGeom>
        </p:spPr>
        <p:txBody>
          <a:bodyPr wrap="square">
            <a:spAutoFit/>
          </a:bodyPr>
          <a:lstStyle/>
          <a:p>
            <a:r>
              <a:rPr lang="en-US" sz="1000">
                <a:solidFill>
                  <a:srgbClr val="004F72"/>
                </a:solidFill>
                <a:latin typeface="Network Rail Sans"/>
                <a:cs typeface="Network Rail Sans"/>
              </a:rPr>
              <a:t>Achieve agreed science based targets for Scope 1 and 2 by 2050 at the </a:t>
            </a:r>
            <a:br>
              <a:rPr lang="en-US" sz="1000">
                <a:solidFill>
                  <a:srgbClr val="004F72"/>
                </a:solidFill>
                <a:latin typeface="Network Rail Sans"/>
                <a:cs typeface="Network Rail Sans"/>
              </a:rPr>
            </a:br>
            <a:r>
              <a:rPr lang="en-US" sz="1000">
                <a:solidFill>
                  <a:srgbClr val="004F72"/>
                </a:solidFill>
                <a:latin typeface="Network Rail Sans"/>
                <a:cs typeface="Network Rail Sans"/>
              </a:rPr>
              <a:t>latest (Scotland 2045)</a:t>
            </a:r>
          </a:p>
        </p:txBody>
      </p:sp>
      <p:sp>
        <p:nvSpPr>
          <p:cNvPr id="23" name="Rectangle 22">
            <a:extLst>
              <a:ext uri="{FF2B5EF4-FFF2-40B4-BE49-F238E27FC236}">
                <a16:creationId xmlns:a16="http://schemas.microsoft.com/office/drawing/2014/main" id="{E4014548-3C11-ED41-85BA-80C9020A3839}"/>
              </a:ext>
            </a:extLst>
          </p:cNvPr>
          <p:cNvSpPr/>
          <p:nvPr userDrawn="1"/>
        </p:nvSpPr>
        <p:spPr>
          <a:xfrm>
            <a:off x="2209799" y="3742034"/>
            <a:ext cx="2049357" cy="861774"/>
          </a:xfrm>
          <a:prstGeom prst="rect">
            <a:avLst/>
          </a:prstGeom>
        </p:spPr>
        <p:txBody>
          <a:bodyPr wrap="square">
            <a:spAutoFit/>
          </a:bodyPr>
          <a:lstStyle/>
          <a:p>
            <a:r>
              <a:rPr lang="en-US" sz="1000">
                <a:solidFill>
                  <a:srgbClr val="004F72"/>
                </a:solidFill>
                <a:latin typeface="Network Rail Sans"/>
                <a:cs typeface="Network Rail Sans"/>
              </a:rPr>
              <a:t>We will purchase 100% renewable non-traction electricity by 2020, and will aim to feed in 100% of our non-traction electricity from renewable sources by 2030 </a:t>
            </a:r>
          </a:p>
        </p:txBody>
      </p:sp>
      <p:sp>
        <p:nvSpPr>
          <p:cNvPr id="24" name="Rectangle 23">
            <a:extLst>
              <a:ext uri="{FF2B5EF4-FFF2-40B4-BE49-F238E27FC236}">
                <a16:creationId xmlns:a16="http://schemas.microsoft.com/office/drawing/2014/main" id="{952113A0-DE35-A541-AB62-678DC3B88BCB}"/>
              </a:ext>
            </a:extLst>
          </p:cNvPr>
          <p:cNvSpPr/>
          <p:nvPr userDrawn="1"/>
        </p:nvSpPr>
        <p:spPr>
          <a:xfrm>
            <a:off x="8128000" y="3742034"/>
            <a:ext cx="1511300" cy="861774"/>
          </a:xfrm>
          <a:prstGeom prst="rect">
            <a:avLst/>
          </a:prstGeom>
        </p:spPr>
        <p:txBody>
          <a:bodyPr wrap="square">
            <a:spAutoFit/>
          </a:bodyPr>
          <a:lstStyle/>
          <a:p>
            <a:r>
              <a:rPr lang="en-US" sz="1000">
                <a:solidFill>
                  <a:srgbClr val="004F72"/>
                </a:solidFill>
                <a:latin typeface="Network Rail Sans"/>
                <a:cs typeface="Network Rail Sans"/>
              </a:rPr>
              <a:t>We will have an air quality improvement plan for all our managed stations and depots in place by 2024 </a:t>
            </a:r>
          </a:p>
        </p:txBody>
      </p:sp>
      <p:cxnSp>
        <p:nvCxnSpPr>
          <p:cNvPr id="25" name="Straight Connector 24">
            <a:extLst>
              <a:ext uri="{FF2B5EF4-FFF2-40B4-BE49-F238E27FC236}">
                <a16:creationId xmlns:a16="http://schemas.microsoft.com/office/drawing/2014/main" id="{D30A624A-344F-F845-8FAE-A9F2E12FBEC1}"/>
              </a:ext>
            </a:extLst>
          </p:cNvPr>
          <p:cNvCxnSpPr/>
          <p:nvPr userDrawn="1"/>
        </p:nvCxnSpPr>
        <p:spPr>
          <a:xfrm rot="5400000">
            <a:off x="1600200" y="3956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32EF74D-7914-3B44-ACC1-386138003253}"/>
              </a:ext>
            </a:extLst>
          </p:cNvPr>
          <p:cNvCxnSpPr/>
          <p:nvPr userDrawn="1"/>
        </p:nvCxnSpPr>
        <p:spPr>
          <a:xfrm rot="5400000">
            <a:off x="4058920" y="40246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5C602CF-B58A-DA46-989B-F631E688ABCC}"/>
              </a:ext>
            </a:extLst>
          </p:cNvPr>
          <p:cNvCxnSpPr/>
          <p:nvPr userDrawn="1"/>
        </p:nvCxnSpPr>
        <p:spPr>
          <a:xfrm rot="5400000">
            <a:off x="5844540" y="38773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868D7D6-7281-0849-8074-1026693B51FC}"/>
              </a:ext>
            </a:extLst>
          </p:cNvPr>
          <p:cNvCxnSpPr/>
          <p:nvPr userDrawn="1"/>
        </p:nvCxnSpPr>
        <p:spPr>
          <a:xfrm rot="5400000">
            <a:off x="30226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870F49-AE87-DD4E-B3A5-78CF8DC7839A}"/>
              </a:ext>
            </a:extLst>
          </p:cNvPr>
          <p:cNvCxnSpPr/>
          <p:nvPr userDrawn="1"/>
        </p:nvCxnSpPr>
        <p:spPr>
          <a:xfrm rot="5400000">
            <a:off x="9906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AA58960-1033-2242-B49E-B25272F95FF8}"/>
              </a:ext>
            </a:extLst>
          </p:cNvPr>
          <p:cNvCxnSpPr/>
          <p:nvPr userDrawn="1"/>
        </p:nvCxnSpPr>
        <p:spPr>
          <a:xfrm rot="5400000">
            <a:off x="62230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B35B3C7-01E3-5543-8A12-3C413F2AB706}"/>
              </a:ext>
            </a:extLst>
          </p:cNvPr>
          <p:cNvCxnSpPr/>
          <p:nvPr userDrawn="1"/>
        </p:nvCxnSpPr>
        <p:spPr>
          <a:xfrm rot="5400000">
            <a:off x="8204200" y="5734047"/>
            <a:ext cx="118872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50F7DAE-6A95-6A48-985C-D7A31A570BFC}"/>
              </a:ext>
            </a:extLst>
          </p:cNvPr>
          <p:cNvCxnSpPr/>
          <p:nvPr userDrawn="1"/>
        </p:nvCxnSpPr>
        <p:spPr>
          <a:xfrm>
            <a:off x="10022840" y="3991607"/>
            <a:ext cx="14630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4A139857-9BEF-ED4F-9BBB-C06A816E3A19}"/>
              </a:ext>
            </a:extLst>
          </p:cNvPr>
          <p:cNvSpPr/>
          <p:nvPr userDrawn="1"/>
        </p:nvSpPr>
        <p:spPr>
          <a:xfrm>
            <a:off x="1902885"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CA6CC02-8430-7A42-BFD5-703C3D2730A3}"/>
              </a:ext>
            </a:extLst>
          </p:cNvPr>
          <p:cNvSpPr/>
          <p:nvPr userDrawn="1"/>
        </p:nvSpPr>
        <p:spPr>
          <a:xfrm>
            <a:off x="4337052"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0F3CE1E-372E-854F-8E33-8C399E3F62F1}"/>
              </a:ext>
            </a:extLst>
          </p:cNvPr>
          <p:cNvSpPr/>
          <p:nvPr userDrawn="1"/>
        </p:nvSpPr>
        <p:spPr>
          <a:xfrm>
            <a:off x="6060019"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CCC9E0-066D-E441-867B-80AB2B43D518}"/>
              </a:ext>
            </a:extLst>
          </p:cNvPr>
          <p:cNvSpPr/>
          <p:nvPr userDrawn="1"/>
        </p:nvSpPr>
        <p:spPr>
          <a:xfrm>
            <a:off x="11275485" y="37020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A34F0C2-ECD6-BC42-BEA0-1D9294A0AF75}"/>
              </a:ext>
            </a:extLst>
          </p:cNvPr>
          <p:cNvSpPr/>
          <p:nvPr userDrawn="1"/>
        </p:nvSpPr>
        <p:spPr>
          <a:xfrm>
            <a:off x="850688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B4CA0D7-F1E7-7340-BA75-82697354B6DE}"/>
              </a:ext>
            </a:extLst>
          </p:cNvPr>
          <p:cNvSpPr/>
          <p:nvPr userDrawn="1"/>
        </p:nvSpPr>
        <p:spPr>
          <a:xfrm>
            <a:off x="6546851"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9F1A3C7-B9E0-8240-9514-1FEC81104495}"/>
              </a:ext>
            </a:extLst>
          </p:cNvPr>
          <p:cNvSpPr/>
          <p:nvPr userDrawn="1"/>
        </p:nvSpPr>
        <p:spPr>
          <a:xfrm>
            <a:off x="131233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7A388EC-054F-C340-B3F2-ABE2A92AAAD5}"/>
              </a:ext>
            </a:extLst>
          </p:cNvPr>
          <p:cNvSpPr/>
          <p:nvPr userDrawn="1"/>
        </p:nvSpPr>
        <p:spPr>
          <a:xfrm>
            <a:off x="3325285" y="504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1F3B8D2-9F91-B442-8594-38E38237E899}"/>
              </a:ext>
            </a:extLst>
          </p:cNvPr>
          <p:cNvSpPr/>
          <p:nvPr userDrawn="1"/>
        </p:nvSpPr>
        <p:spPr>
          <a:xfrm>
            <a:off x="1863032" y="32486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42" name="Rectangle 41">
            <a:extLst>
              <a:ext uri="{FF2B5EF4-FFF2-40B4-BE49-F238E27FC236}">
                <a16:creationId xmlns:a16="http://schemas.microsoft.com/office/drawing/2014/main" id="{F4C62675-9FE3-7E41-B2D4-E6527938374B}"/>
              </a:ext>
            </a:extLst>
          </p:cNvPr>
          <p:cNvSpPr/>
          <p:nvPr userDrawn="1"/>
        </p:nvSpPr>
        <p:spPr>
          <a:xfrm>
            <a:off x="4301432" y="3248690"/>
            <a:ext cx="630401" cy="276999"/>
          </a:xfrm>
          <a:prstGeom prst="rect">
            <a:avLst/>
          </a:prstGeom>
        </p:spPr>
        <p:txBody>
          <a:bodyPr wrap="square">
            <a:spAutoFit/>
          </a:bodyPr>
          <a:lstStyle/>
          <a:p>
            <a:pPr algn="ctr"/>
            <a:r>
              <a:rPr lang="en-US" sz="1200" b="1">
                <a:latin typeface="Network Rail Sans" panose="02000000040000020004" pitchFamily="2" charset="0"/>
              </a:rPr>
              <a:t>2022</a:t>
            </a:r>
            <a:endParaRPr lang="en-US" sz="1200">
              <a:latin typeface="Network Rail Sans" panose="02000000040000020004" pitchFamily="2" charset="0"/>
            </a:endParaRPr>
          </a:p>
        </p:txBody>
      </p:sp>
      <p:sp>
        <p:nvSpPr>
          <p:cNvPr id="43" name="Rectangle 42">
            <a:extLst>
              <a:ext uri="{FF2B5EF4-FFF2-40B4-BE49-F238E27FC236}">
                <a16:creationId xmlns:a16="http://schemas.microsoft.com/office/drawing/2014/main" id="{02F8E1A3-7D1D-9041-A027-80952370DCC1}"/>
              </a:ext>
            </a:extLst>
          </p:cNvPr>
          <p:cNvSpPr/>
          <p:nvPr userDrawn="1"/>
        </p:nvSpPr>
        <p:spPr>
          <a:xfrm>
            <a:off x="6015932" y="3248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44" name="Rectangle 43">
            <a:extLst>
              <a:ext uri="{FF2B5EF4-FFF2-40B4-BE49-F238E27FC236}">
                <a16:creationId xmlns:a16="http://schemas.microsoft.com/office/drawing/2014/main" id="{63DAD975-59AE-A24F-B051-94B327497593}"/>
              </a:ext>
            </a:extLst>
          </p:cNvPr>
          <p:cNvSpPr/>
          <p:nvPr userDrawn="1"/>
        </p:nvSpPr>
        <p:spPr>
          <a:xfrm>
            <a:off x="32854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5" name="Rectangle 44">
            <a:extLst>
              <a:ext uri="{FF2B5EF4-FFF2-40B4-BE49-F238E27FC236}">
                <a16:creationId xmlns:a16="http://schemas.microsoft.com/office/drawing/2014/main" id="{AC7340D2-09A9-1A4E-9A94-F4076EAF457A}"/>
              </a:ext>
            </a:extLst>
          </p:cNvPr>
          <p:cNvSpPr/>
          <p:nvPr userDrawn="1"/>
        </p:nvSpPr>
        <p:spPr>
          <a:xfrm>
            <a:off x="1278832" y="5191790"/>
            <a:ext cx="630401" cy="276999"/>
          </a:xfrm>
          <a:prstGeom prst="rect">
            <a:avLst/>
          </a:prstGeom>
        </p:spPr>
        <p:txBody>
          <a:bodyPr wrap="square">
            <a:spAutoFit/>
          </a:bodyPr>
          <a:lstStyle/>
          <a:p>
            <a:pPr algn="ctr"/>
            <a:r>
              <a:rPr lang="en-US" sz="1200" b="1">
                <a:latin typeface="Network Rail Sans" panose="02000000040000020004" pitchFamily="2" charset="0"/>
              </a:rPr>
              <a:t>2050</a:t>
            </a:r>
            <a:endParaRPr lang="en-US" sz="1200">
              <a:latin typeface="Network Rail Sans" panose="02000000040000020004" pitchFamily="2" charset="0"/>
            </a:endParaRPr>
          </a:p>
        </p:txBody>
      </p:sp>
      <p:sp>
        <p:nvSpPr>
          <p:cNvPr id="46" name="Rectangle 45">
            <a:extLst>
              <a:ext uri="{FF2B5EF4-FFF2-40B4-BE49-F238E27FC236}">
                <a16:creationId xmlns:a16="http://schemas.microsoft.com/office/drawing/2014/main" id="{3A45E7F4-C014-8947-9BB1-E3AC32B69291}"/>
              </a:ext>
            </a:extLst>
          </p:cNvPr>
          <p:cNvSpPr/>
          <p:nvPr userDrawn="1"/>
        </p:nvSpPr>
        <p:spPr>
          <a:xfrm>
            <a:off x="64985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7" name="Rectangle 46">
            <a:extLst>
              <a:ext uri="{FF2B5EF4-FFF2-40B4-BE49-F238E27FC236}">
                <a16:creationId xmlns:a16="http://schemas.microsoft.com/office/drawing/2014/main" id="{1C7A52D4-E0A2-2149-A2A4-853E93A811D7}"/>
              </a:ext>
            </a:extLst>
          </p:cNvPr>
          <p:cNvSpPr/>
          <p:nvPr userDrawn="1"/>
        </p:nvSpPr>
        <p:spPr>
          <a:xfrm>
            <a:off x="8467032" y="51917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8" name="Rectangle 47">
            <a:extLst>
              <a:ext uri="{FF2B5EF4-FFF2-40B4-BE49-F238E27FC236}">
                <a16:creationId xmlns:a16="http://schemas.microsoft.com/office/drawing/2014/main" id="{42E57877-7C8F-B545-A021-960E1A629F61}"/>
              </a:ext>
            </a:extLst>
          </p:cNvPr>
          <p:cNvSpPr/>
          <p:nvPr userDrawn="1"/>
        </p:nvSpPr>
        <p:spPr>
          <a:xfrm>
            <a:off x="11235632" y="3832890"/>
            <a:ext cx="630401" cy="276999"/>
          </a:xfrm>
          <a:prstGeom prst="rect">
            <a:avLst/>
          </a:prstGeom>
        </p:spPr>
        <p:txBody>
          <a:bodyPr wrap="square">
            <a:spAutoFit/>
          </a:bodyPr>
          <a:lstStyle/>
          <a:p>
            <a:pPr algn="ctr"/>
            <a:r>
              <a:rPr lang="en-US" sz="1200" b="1">
                <a:latin typeface="Network Rail Sans" panose="02000000040000020004" pitchFamily="2" charset="0"/>
              </a:rPr>
              <a:t>2027</a:t>
            </a:r>
            <a:endParaRPr lang="en-US" sz="1200">
              <a:latin typeface="Network Rail Sans" panose="02000000040000020004" pitchFamily="2" charset="0"/>
            </a:endParaRPr>
          </a:p>
        </p:txBody>
      </p:sp>
      <p:cxnSp>
        <p:nvCxnSpPr>
          <p:cNvPr id="49" name="Straight Connector 48">
            <a:extLst>
              <a:ext uri="{FF2B5EF4-FFF2-40B4-BE49-F238E27FC236}">
                <a16:creationId xmlns:a16="http://schemas.microsoft.com/office/drawing/2014/main" id="{D89580E3-A7E4-7349-988A-95BAB7215A62}"/>
              </a:ext>
            </a:extLst>
          </p:cNvPr>
          <p:cNvCxnSpPr/>
          <p:nvPr userDrawn="1"/>
        </p:nvCxnSpPr>
        <p:spPr>
          <a:xfrm rot="5400000">
            <a:off x="7609840" y="40551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9733E5AB-05F2-DF4B-90AF-F45834A0F4AD}"/>
              </a:ext>
            </a:extLst>
          </p:cNvPr>
          <p:cNvSpPr/>
          <p:nvPr userDrawn="1"/>
        </p:nvSpPr>
        <p:spPr>
          <a:xfrm>
            <a:off x="7833785" y="3117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F19F27F-204E-FC4E-A533-89A8717C1ADC}"/>
              </a:ext>
            </a:extLst>
          </p:cNvPr>
          <p:cNvSpPr/>
          <p:nvPr userDrawn="1"/>
        </p:nvSpPr>
        <p:spPr>
          <a:xfrm>
            <a:off x="7793932" y="3248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52" name="Rectangle 51">
            <a:extLst>
              <a:ext uri="{FF2B5EF4-FFF2-40B4-BE49-F238E27FC236}">
                <a16:creationId xmlns:a16="http://schemas.microsoft.com/office/drawing/2014/main" id="{771E7779-4C8F-B64B-A3B4-9E87208F570F}"/>
              </a:ext>
            </a:extLst>
          </p:cNvPr>
          <p:cNvSpPr/>
          <p:nvPr userDrawn="1"/>
        </p:nvSpPr>
        <p:spPr>
          <a:xfrm>
            <a:off x="964520" y="679056"/>
            <a:ext cx="3859999" cy="523220"/>
          </a:xfrm>
          <a:prstGeom prst="rect">
            <a:avLst/>
          </a:prstGeom>
        </p:spPr>
        <p:txBody>
          <a:bodyPr wrap="square">
            <a:spAutoFit/>
          </a:bodyPr>
          <a:lstStyle/>
          <a:p>
            <a:r>
              <a:rPr lang="en-GB" sz="2800" b="1">
                <a:solidFill>
                  <a:srgbClr val="7EC359"/>
                </a:solidFill>
                <a:latin typeface="Network Rail Sans" panose="02000000040000020004" pitchFamily="2" charset="0"/>
              </a:rPr>
              <a:t>A low-emission railway </a:t>
            </a:r>
            <a:endParaRPr lang="en-GB" sz="2800">
              <a:solidFill>
                <a:srgbClr val="7EC359"/>
              </a:solidFill>
              <a:latin typeface="Network Rail Sans" panose="02000000040000020004" pitchFamily="2" charset="0"/>
            </a:endParaRPr>
          </a:p>
        </p:txBody>
      </p:sp>
      <p:pic>
        <p:nvPicPr>
          <p:cNvPr id="53" name="Picture 52" descr="low_emish.png">
            <a:extLst>
              <a:ext uri="{FF2B5EF4-FFF2-40B4-BE49-F238E27FC236}">
                <a16:creationId xmlns:a16="http://schemas.microsoft.com/office/drawing/2014/main" id="{7A848A16-8297-D648-8FE4-BC6C73D9B028}"/>
              </a:ext>
            </a:extLst>
          </p:cNvPr>
          <p:cNvPicPr>
            <a:picLocks noChangeAspect="1"/>
          </p:cNvPicPr>
          <p:nvPr userDrawn="1"/>
        </p:nvPicPr>
        <p:blipFill>
          <a:blip r:embed="rId5" cstate="screen">
            <a:extLst>
              <a:ext uri="{28A0092B-C50C-407E-A947-70E740481C1C}">
                <a14:useLocalDpi xmlns:a14="http://schemas.microsoft.com/office/drawing/2010/main"/>
              </a:ext>
            </a:extLst>
          </a:blip>
          <a:srcRect r="-5608"/>
          <a:stretch>
            <a:fillRect/>
          </a:stretch>
        </p:blipFill>
        <p:spPr>
          <a:xfrm>
            <a:off x="4734175" y="462993"/>
            <a:ext cx="613524" cy="895907"/>
          </a:xfrm>
          <a:prstGeom prst="rect">
            <a:avLst/>
          </a:prstGeom>
        </p:spPr>
      </p:pic>
    </p:spTree>
    <p:extLst>
      <p:ext uri="{BB962C8B-B14F-4D97-AF65-F5344CB8AC3E}">
        <p14:creationId xmlns:p14="http://schemas.microsoft.com/office/powerpoint/2010/main" val="1092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336D34-A6F5-1D44-B811-4A5A502EF18E}"/>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2677331A-E126-F244-9F77-F436A22F107B}"/>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73B7A56B-BF2F-7A4C-B970-48F646D30A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197" y="944031"/>
            <a:ext cx="12955659" cy="7315200"/>
          </a:xfrm>
          <a:prstGeom prst="rect">
            <a:avLst/>
          </a:prstGeom>
        </p:spPr>
      </p:pic>
      <p:sp>
        <p:nvSpPr>
          <p:cNvPr id="6" name="Slide Number Placeholder 1">
            <a:extLst>
              <a:ext uri="{FF2B5EF4-FFF2-40B4-BE49-F238E27FC236}">
                <a16:creationId xmlns:a16="http://schemas.microsoft.com/office/drawing/2014/main" id="{93FAFA37-B58A-0042-9342-EC3243B817A7}"/>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F1BAF11A-9E85-8B41-93E8-FFA1DDBADED2}"/>
              </a:ext>
            </a:extLst>
          </p:cNvPr>
          <p:cNvSpPr txBox="1"/>
          <p:nvPr userDrawn="1"/>
        </p:nvSpPr>
        <p:spPr>
          <a:xfrm>
            <a:off x="931699" y="1751378"/>
            <a:ext cx="9583902" cy="369332"/>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prepare the railway infrastructure to </a:t>
            </a:r>
            <a:r>
              <a:rPr lang="en-US" b="1" err="1">
                <a:solidFill>
                  <a:srgbClr val="004E6E"/>
                </a:solidFill>
                <a:latin typeface="Network Rail Sans" panose="02000000040000020004" pitchFamily="2" charset="0"/>
              </a:rPr>
              <a:t>minimise</a:t>
            </a:r>
            <a:r>
              <a:rPr lang="en-US" b="1">
                <a:solidFill>
                  <a:srgbClr val="004E6E"/>
                </a:solidFill>
                <a:latin typeface="Network Rail Sans" panose="02000000040000020004" pitchFamily="2" charset="0"/>
              </a:rPr>
              <a:t> the impacts of climate change by 2050.</a:t>
            </a:r>
          </a:p>
        </p:txBody>
      </p:sp>
      <p:sp>
        <p:nvSpPr>
          <p:cNvPr id="8" name="Rectangle 7">
            <a:extLst>
              <a:ext uri="{FF2B5EF4-FFF2-40B4-BE49-F238E27FC236}">
                <a16:creationId xmlns:a16="http://schemas.microsoft.com/office/drawing/2014/main" id="{95D86D38-E9BF-8348-A46F-51E558E18F8D}"/>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3412E7-5173-8744-B6D5-AA6869A8B4EB}"/>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C36804-17B0-5D4D-B2B4-CAF5435F073B}"/>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B9D0CC-B6E5-AD49-8397-9FB302AEE0E7}"/>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3EE51731-2388-3D4C-8C11-7FC341E92625}"/>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B8630689-B161-6B4B-AF14-714BD86261A2}"/>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5D8810C9-EF71-BA4C-8E42-0EE4D63D462F}"/>
              </a:ext>
            </a:extLst>
          </p:cNvPr>
          <p:cNvSpPr/>
          <p:nvPr userDrawn="1"/>
        </p:nvSpPr>
        <p:spPr>
          <a:xfrm>
            <a:off x="883895"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A reliable railway that is resilient to climate change </a:t>
            </a:r>
            <a:endParaRPr lang="en-US" sz="2800">
              <a:solidFill>
                <a:srgbClr val="7EC359"/>
              </a:solidFill>
              <a:latin typeface="Network Rail Sans" panose="02000000040000020004" pitchFamily="2" charset="0"/>
            </a:endParaRPr>
          </a:p>
        </p:txBody>
      </p:sp>
      <p:pic>
        <p:nvPicPr>
          <p:cNvPr id="15" name="Picture 14" descr="Storm lightning.png">
            <a:extLst>
              <a:ext uri="{FF2B5EF4-FFF2-40B4-BE49-F238E27FC236}">
                <a16:creationId xmlns:a16="http://schemas.microsoft.com/office/drawing/2014/main" id="{E2990200-9D11-2240-ADEE-9656D382FF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70264" y="553854"/>
            <a:ext cx="517972" cy="834332"/>
          </a:xfrm>
          <a:prstGeom prst="rect">
            <a:avLst/>
          </a:prstGeom>
        </p:spPr>
      </p:pic>
      <p:sp>
        <p:nvSpPr>
          <p:cNvPr id="16" name="Rectangle 15">
            <a:extLst>
              <a:ext uri="{FF2B5EF4-FFF2-40B4-BE49-F238E27FC236}">
                <a16:creationId xmlns:a16="http://schemas.microsoft.com/office/drawing/2014/main" id="{BBB9AC8A-6FAE-784E-B725-01B4C9421467}"/>
              </a:ext>
            </a:extLst>
          </p:cNvPr>
          <p:cNvSpPr/>
          <p:nvPr userDrawn="1"/>
        </p:nvSpPr>
        <p:spPr>
          <a:xfrm>
            <a:off x="3352800" y="3448734"/>
            <a:ext cx="2590800" cy="646331"/>
          </a:xfrm>
          <a:prstGeom prst="rect">
            <a:avLst/>
          </a:prstGeom>
        </p:spPr>
        <p:txBody>
          <a:bodyPr wrap="square">
            <a:spAutoFit/>
          </a:bodyPr>
          <a:lstStyle/>
          <a:p>
            <a:r>
              <a:rPr lang="en-US" sz="1200">
                <a:solidFill>
                  <a:srgbClr val="004F72"/>
                </a:solidFill>
                <a:latin typeface="Network Rail Sans"/>
                <a:cs typeface="Network Rail Sans"/>
              </a:rPr>
              <a:t>Asset polices and standards updated to reflect long-term climate change projections by 2024</a:t>
            </a:r>
          </a:p>
        </p:txBody>
      </p:sp>
      <p:sp>
        <p:nvSpPr>
          <p:cNvPr id="17" name="Rectangle 16">
            <a:extLst>
              <a:ext uri="{FF2B5EF4-FFF2-40B4-BE49-F238E27FC236}">
                <a16:creationId xmlns:a16="http://schemas.microsoft.com/office/drawing/2014/main" id="{56BA93A5-DD14-D142-A68C-EBA0C32A6AA2}"/>
              </a:ext>
            </a:extLst>
          </p:cNvPr>
          <p:cNvSpPr/>
          <p:nvPr userDrawn="1"/>
        </p:nvSpPr>
        <p:spPr>
          <a:xfrm>
            <a:off x="7772400" y="3448734"/>
            <a:ext cx="2641600" cy="646331"/>
          </a:xfrm>
          <a:prstGeom prst="rect">
            <a:avLst/>
          </a:prstGeom>
        </p:spPr>
        <p:txBody>
          <a:bodyPr wrap="square">
            <a:spAutoFit/>
          </a:bodyPr>
          <a:lstStyle/>
          <a:p>
            <a:r>
              <a:rPr lang="en-US" sz="1200">
                <a:solidFill>
                  <a:srgbClr val="004F72"/>
                </a:solidFill>
                <a:latin typeface="Network Rail Sans"/>
                <a:cs typeface="Network Rail Sans"/>
              </a:rPr>
              <a:t>Review criticality and vulnerability mapping of all assets for climate change across the network by 2024</a:t>
            </a:r>
          </a:p>
        </p:txBody>
      </p:sp>
      <p:sp>
        <p:nvSpPr>
          <p:cNvPr id="18" name="Rectangle 17">
            <a:extLst>
              <a:ext uri="{FF2B5EF4-FFF2-40B4-BE49-F238E27FC236}">
                <a16:creationId xmlns:a16="http://schemas.microsoft.com/office/drawing/2014/main" id="{8CEE586A-AAE2-0243-8AC6-E950EDF4F4E4}"/>
              </a:ext>
            </a:extLst>
          </p:cNvPr>
          <p:cNvSpPr/>
          <p:nvPr userDrawn="1"/>
        </p:nvSpPr>
        <p:spPr>
          <a:xfrm>
            <a:off x="6934200" y="5405734"/>
            <a:ext cx="2565400" cy="646331"/>
          </a:xfrm>
          <a:prstGeom prst="rect">
            <a:avLst/>
          </a:prstGeom>
        </p:spPr>
        <p:txBody>
          <a:bodyPr wrap="square">
            <a:spAutoFit/>
          </a:bodyPr>
          <a:lstStyle/>
          <a:p>
            <a:r>
              <a:rPr lang="en-US" sz="1200">
                <a:solidFill>
                  <a:srgbClr val="004F72"/>
                </a:solidFill>
                <a:latin typeface="Network Rail Sans"/>
                <a:cs typeface="Network Rail Sans"/>
              </a:rPr>
              <a:t>Agree level of service in extreme weather conditions with Government and regulators by 2027</a:t>
            </a:r>
          </a:p>
        </p:txBody>
      </p:sp>
      <p:sp>
        <p:nvSpPr>
          <p:cNvPr id="19" name="Rectangle 18">
            <a:extLst>
              <a:ext uri="{FF2B5EF4-FFF2-40B4-BE49-F238E27FC236}">
                <a16:creationId xmlns:a16="http://schemas.microsoft.com/office/drawing/2014/main" id="{6D869E69-44B8-8B41-9617-A290CE2E3EA2}"/>
              </a:ext>
            </a:extLst>
          </p:cNvPr>
          <p:cNvSpPr/>
          <p:nvPr userDrawn="1"/>
        </p:nvSpPr>
        <p:spPr>
          <a:xfrm>
            <a:off x="3365500" y="5405734"/>
            <a:ext cx="2590800" cy="830997"/>
          </a:xfrm>
          <a:prstGeom prst="rect">
            <a:avLst/>
          </a:prstGeom>
        </p:spPr>
        <p:txBody>
          <a:bodyPr wrap="square">
            <a:spAutoFit/>
          </a:bodyPr>
          <a:lstStyle/>
          <a:p>
            <a:r>
              <a:rPr lang="en-US" sz="1200">
                <a:solidFill>
                  <a:srgbClr val="004F72"/>
                </a:solidFill>
                <a:latin typeface="Network Rail Sans"/>
                <a:cs typeface="Network Rail Sans"/>
              </a:rPr>
              <a:t>Regions develop long term adaptation pathway strategies and identify level of investment required for different scenarios by 2029</a:t>
            </a:r>
          </a:p>
        </p:txBody>
      </p:sp>
      <p:cxnSp>
        <p:nvCxnSpPr>
          <p:cNvPr id="20" name="Straight Connector 19">
            <a:extLst>
              <a:ext uri="{FF2B5EF4-FFF2-40B4-BE49-F238E27FC236}">
                <a16:creationId xmlns:a16="http://schemas.microsoft.com/office/drawing/2014/main" id="{7F244B01-A5E0-7446-9247-33252E44D2FD}"/>
              </a:ext>
            </a:extLst>
          </p:cNvPr>
          <p:cNvCxnSpPr/>
          <p:nvPr userDrawn="1"/>
        </p:nvCxnSpPr>
        <p:spPr>
          <a:xfrm rot="5400000">
            <a:off x="2880360" y="35902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C99426E-8D3A-CD4D-B5E2-4D3F250D8FE5}"/>
              </a:ext>
            </a:extLst>
          </p:cNvPr>
          <p:cNvCxnSpPr/>
          <p:nvPr userDrawn="1"/>
        </p:nvCxnSpPr>
        <p:spPr>
          <a:xfrm rot="5400000">
            <a:off x="7312660" y="35902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7CEE124-EE3E-824C-AA8A-A5572295C90D}"/>
              </a:ext>
            </a:extLst>
          </p:cNvPr>
          <p:cNvCxnSpPr/>
          <p:nvPr userDrawn="1"/>
        </p:nvCxnSpPr>
        <p:spPr>
          <a:xfrm rot="5400000">
            <a:off x="6474460" y="55460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C8DE453-2736-6D43-89D0-3AED905D7EFB}"/>
              </a:ext>
            </a:extLst>
          </p:cNvPr>
          <p:cNvCxnSpPr/>
          <p:nvPr userDrawn="1"/>
        </p:nvCxnSpPr>
        <p:spPr>
          <a:xfrm rot="5400000">
            <a:off x="2847340" y="5668007"/>
            <a:ext cx="100584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7E27CD66-B28C-794D-A438-6DBF3CD5B077}"/>
              </a:ext>
            </a:extLst>
          </p:cNvPr>
          <p:cNvSpPr/>
          <p:nvPr userDrawn="1"/>
        </p:nvSpPr>
        <p:spPr>
          <a:xfrm>
            <a:off x="3052235" y="2863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C82BEC8-B6D3-5240-B5A9-32A869C221A0}"/>
              </a:ext>
            </a:extLst>
          </p:cNvPr>
          <p:cNvSpPr/>
          <p:nvPr userDrawn="1"/>
        </p:nvSpPr>
        <p:spPr>
          <a:xfrm>
            <a:off x="7497235" y="2863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2C17AC2-8E0A-EE42-B0B9-3084FFD41AEC}"/>
              </a:ext>
            </a:extLst>
          </p:cNvPr>
          <p:cNvSpPr/>
          <p:nvPr userDrawn="1"/>
        </p:nvSpPr>
        <p:spPr>
          <a:xfrm>
            <a:off x="6646335" y="4806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918CE4-23D4-B147-BA25-A4ACFB4D2EDB}"/>
              </a:ext>
            </a:extLst>
          </p:cNvPr>
          <p:cNvSpPr/>
          <p:nvPr userDrawn="1"/>
        </p:nvSpPr>
        <p:spPr>
          <a:xfrm>
            <a:off x="3064935" y="4806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7848825-8EE5-0747-9E82-0E2CDF859628}"/>
              </a:ext>
            </a:extLst>
          </p:cNvPr>
          <p:cNvSpPr/>
          <p:nvPr userDrawn="1"/>
        </p:nvSpPr>
        <p:spPr>
          <a:xfrm>
            <a:off x="3018732" y="2994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29" name="Rectangle 28">
            <a:extLst>
              <a:ext uri="{FF2B5EF4-FFF2-40B4-BE49-F238E27FC236}">
                <a16:creationId xmlns:a16="http://schemas.microsoft.com/office/drawing/2014/main" id="{B6C1A5EC-FD10-A941-8303-4F04DC70B5C6}"/>
              </a:ext>
            </a:extLst>
          </p:cNvPr>
          <p:cNvSpPr/>
          <p:nvPr userDrawn="1"/>
        </p:nvSpPr>
        <p:spPr>
          <a:xfrm>
            <a:off x="7451032" y="2994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0" name="Rectangle 29">
            <a:extLst>
              <a:ext uri="{FF2B5EF4-FFF2-40B4-BE49-F238E27FC236}">
                <a16:creationId xmlns:a16="http://schemas.microsoft.com/office/drawing/2014/main" id="{45615BC9-629F-E240-A659-9E109C4ADAE1}"/>
              </a:ext>
            </a:extLst>
          </p:cNvPr>
          <p:cNvSpPr/>
          <p:nvPr userDrawn="1"/>
        </p:nvSpPr>
        <p:spPr>
          <a:xfrm>
            <a:off x="3031432" y="49504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31" name="Rectangle 30">
            <a:extLst>
              <a:ext uri="{FF2B5EF4-FFF2-40B4-BE49-F238E27FC236}">
                <a16:creationId xmlns:a16="http://schemas.microsoft.com/office/drawing/2014/main" id="{B930811A-D3F9-D34F-B81F-9EE25F59FD4B}"/>
              </a:ext>
            </a:extLst>
          </p:cNvPr>
          <p:cNvSpPr/>
          <p:nvPr userDrawn="1"/>
        </p:nvSpPr>
        <p:spPr>
          <a:xfrm>
            <a:off x="6600132" y="4950490"/>
            <a:ext cx="630401" cy="276999"/>
          </a:xfrm>
          <a:prstGeom prst="rect">
            <a:avLst/>
          </a:prstGeom>
        </p:spPr>
        <p:txBody>
          <a:bodyPr wrap="square">
            <a:spAutoFit/>
          </a:bodyPr>
          <a:lstStyle/>
          <a:p>
            <a:pPr algn="ctr"/>
            <a:r>
              <a:rPr lang="en-US" sz="1200" b="1">
                <a:latin typeface="Network Rail Sans" panose="02000000040000020004" pitchFamily="2" charset="0"/>
              </a:rPr>
              <a:t>2027</a:t>
            </a:r>
            <a:endParaRPr lang="en-US" sz="1200">
              <a:latin typeface="Network Rail Sans" panose="02000000040000020004" pitchFamily="2" charset="0"/>
            </a:endParaRPr>
          </a:p>
        </p:txBody>
      </p:sp>
    </p:spTree>
    <p:extLst>
      <p:ext uri="{BB962C8B-B14F-4D97-AF65-F5344CB8AC3E}">
        <p14:creationId xmlns:p14="http://schemas.microsoft.com/office/powerpoint/2010/main" val="3185009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269837-B086-0A41-A130-FD541E5B2233}"/>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7C37A806-74C6-7D45-8E84-814A1E665A75}"/>
              </a:ext>
            </a:extLst>
          </p:cNvPr>
          <p:cNvPicPr>
            <a:picLocks noChangeAspect="1"/>
          </p:cNvPicPr>
          <p:nvPr userDrawn="1"/>
        </p:nvPicPr>
        <p:blipFill>
          <a:blip r:embed="rId2" cstate="screen">
            <a:alphaModFix amt="28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C826D69A-3841-7641-8B4B-751AF57455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213" y="1236131"/>
            <a:ext cx="12793713" cy="7223760"/>
          </a:xfrm>
          <a:prstGeom prst="rect">
            <a:avLst/>
          </a:prstGeom>
        </p:spPr>
      </p:pic>
      <p:sp>
        <p:nvSpPr>
          <p:cNvPr id="6" name="Slide Number Placeholder 1">
            <a:extLst>
              <a:ext uri="{FF2B5EF4-FFF2-40B4-BE49-F238E27FC236}">
                <a16:creationId xmlns:a16="http://schemas.microsoft.com/office/drawing/2014/main" id="{99F8177A-C900-9B46-A8BE-3600FB9C6F16}"/>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3E3DF9A3-CBD7-2247-AA3F-B6333B7EC239}"/>
              </a:ext>
            </a:extLst>
          </p:cNvPr>
          <p:cNvSpPr txBox="1"/>
          <p:nvPr userDrawn="1"/>
        </p:nvSpPr>
        <p:spPr>
          <a:xfrm>
            <a:off x="931699" y="1586278"/>
            <a:ext cx="8682202" cy="646331"/>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continue to look after nature and protect, maintain and enhance biodiversity across the railway landscape by 2035. </a:t>
            </a:r>
          </a:p>
        </p:txBody>
      </p:sp>
      <p:sp>
        <p:nvSpPr>
          <p:cNvPr id="8" name="Rectangle 7">
            <a:extLst>
              <a:ext uri="{FF2B5EF4-FFF2-40B4-BE49-F238E27FC236}">
                <a16:creationId xmlns:a16="http://schemas.microsoft.com/office/drawing/2014/main" id="{3290A19F-A0BE-5B41-992F-F5FA7AEAC0CA}"/>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487E9D-84F7-C340-BF23-396ADEB10A52}"/>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93C708-97DE-D146-9916-FD6FF687EF09}"/>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41B4C3-4F73-BB4B-8D2B-0E9513F92DDB}"/>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9D73C585-6C12-654F-8CA0-7DD8B86A7D8E}"/>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F5D63B77-873B-1D4E-B545-804EF2A23667}"/>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8400A56E-2BA6-B048-B797-E8CABCD5EA6E}"/>
              </a:ext>
            </a:extLst>
          </p:cNvPr>
          <p:cNvSpPr/>
          <p:nvPr userDrawn="1"/>
        </p:nvSpPr>
        <p:spPr>
          <a:xfrm>
            <a:off x="893599"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Improved biodiversity of plants and wildlife </a:t>
            </a:r>
            <a:endParaRPr lang="en-US" sz="2800">
              <a:solidFill>
                <a:srgbClr val="7EC359"/>
              </a:solidFill>
              <a:latin typeface="Network Rail Sans" panose="02000000040000020004" pitchFamily="2" charset="0"/>
            </a:endParaRPr>
          </a:p>
        </p:txBody>
      </p:sp>
      <p:pic>
        <p:nvPicPr>
          <p:cNvPr id="15" name="Picture 14" descr="Bee.png">
            <a:extLst>
              <a:ext uri="{FF2B5EF4-FFF2-40B4-BE49-F238E27FC236}">
                <a16:creationId xmlns:a16="http://schemas.microsoft.com/office/drawing/2014/main" id="{BFD434FC-73EF-5A49-8EBD-3C73745BC0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36920" y="630693"/>
            <a:ext cx="632959" cy="632959"/>
          </a:xfrm>
          <a:prstGeom prst="rect">
            <a:avLst/>
          </a:prstGeom>
        </p:spPr>
      </p:pic>
      <p:sp>
        <p:nvSpPr>
          <p:cNvPr id="16" name="Rectangle 15">
            <a:extLst>
              <a:ext uri="{FF2B5EF4-FFF2-40B4-BE49-F238E27FC236}">
                <a16:creationId xmlns:a16="http://schemas.microsoft.com/office/drawing/2014/main" id="{FEECA71C-909D-5A45-B18A-F6BEA90995DF}"/>
              </a:ext>
            </a:extLst>
          </p:cNvPr>
          <p:cNvSpPr/>
          <p:nvPr userDrawn="1"/>
        </p:nvSpPr>
        <p:spPr>
          <a:xfrm>
            <a:off x="2209799" y="3778935"/>
            <a:ext cx="1682689" cy="646331"/>
          </a:xfrm>
          <a:prstGeom prst="rect">
            <a:avLst/>
          </a:prstGeom>
        </p:spPr>
        <p:txBody>
          <a:bodyPr wrap="square">
            <a:spAutoFit/>
          </a:bodyPr>
          <a:lstStyle/>
          <a:p>
            <a:r>
              <a:rPr lang="en-US" sz="1200">
                <a:solidFill>
                  <a:srgbClr val="004F72"/>
                </a:solidFill>
                <a:latin typeface="Network Rail Sans"/>
                <a:cs typeface="Network Rail Sans"/>
              </a:rPr>
              <a:t>Publish national biodiversity standard by end of 2021</a:t>
            </a:r>
          </a:p>
        </p:txBody>
      </p:sp>
      <p:sp>
        <p:nvSpPr>
          <p:cNvPr id="17" name="Rectangle 16">
            <a:extLst>
              <a:ext uri="{FF2B5EF4-FFF2-40B4-BE49-F238E27FC236}">
                <a16:creationId xmlns:a16="http://schemas.microsoft.com/office/drawing/2014/main" id="{156EDB7D-BFD5-DD42-9DB0-B209294DF48D}"/>
              </a:ext>
            </a:extLst>
          </p:cNvPr>
          <p:cNvSpPr/>
          <p:nvPr userDrawn="1"/>
        </p:nvSpPr>
        <p:spPr>
          <a:xfrm>
            <a:off x="3225800" y="5658535"/>
            <a:ext cx="3543300" cy="646331"/>
          </a:xfrm>
          <a:prstGeom prst="rect">
            <a:avLst/>
          </a:prstGeom>
        </p:spPr>
        <p:txBody>
          <a:bodyPr wrap="square">
            <a:spAutoFit/>
          </a:bodyPr>
          <a:lstStyle/>
          <a:p>
            <a:r>
              <a:rPr lang="en-US" sz="1200">
                <a:solidFill>
                  <a:srgbClr val="004F72"/>
                </a:solidFill>
                <a:latin typeface="Network Rail Sans"/>
                <a:cs typeface="Network Rail Sans"/>
              </a:rPr>
              <a:t>Use the outputs to inform guidance to Network Rail asset managers on optimal habitat management interventions for biodiversity and train performance.</a:t>
            </a:r>
          </a:p>
        </p:txBody>
      </p:sp>
      <p:sp>
        <p:nvSpPr>
          <p:cNvPr id="18" name="Rectangle 17">
            <a:extLst>
              <a:ext uri="{FF2B5EF4-FFF2-40B4-BE49-F238E27FC236}">
                <a16:creationId xmlns:a16="http://schemas.microsoft.com/office/drawing/2014/main" id="{A30B098E-8EF5-A048-BD46-C8427A318468}"/>
              </a:ext>
            </a:extLst>
          </p:cNvPr>
          <p:cNvSpPr/>
          <p:nvPr userDrawn="1"/>
        </p:nvSpPr>
        <p:spPr>
          <a:xfrm>
            <a:off x="4597400" y="3778935"/>
            <a:ext cx="1981200" cy="830997"/>
          </a:xfrm>
          <a:prstGeom prst="rect">
            <a:avLst/>
          </a:prstGeom>
        </p:spPr>
        <p:txBody>
          <a:bodyPr wrap="square">
            <a:spAutoFit/>
          </a:bodyPr>
          <a:lstStyle/>
          <a:p>
            <a:r>
              <a:rPr lang="en-US" sz="1200">
                <a:solidFill>
                  <a:srgbClr val="004F72"/>
                </a:solidFill>
                <a:latin typeface="Network Rail Sans"/>
                <a:cs typeface="Network Rail Sans"/>
              </a:rPr>
              <a:t>Establish the biodiversity baseline, map all relevant data and make available to our supply chain by 2024</a:t>
            </a:r>
          </a:p>
        </p:txBody>
      </p:sp>
      <p:sp>
        <p:nvSpPr>
          <p:cNvPr id="19" name="Rectangle 18">
            <a:extLst>
              <a:ext uri="{FF2B5EF4-FFF2-40B4-BE49-F238E27FC236}">
                <a16:creationId xmlns:a16="http://schemas.microsoft.com/office/drawing/2014/main" id="{E6AE3CB0-3A2F-D147-ACD2-1F647288ACF5}"/>
              </a:ext>
            </a:extLst>
          </p:cNvPr>
          <p:cNvSpPr/>
          <p:nvPr userDrawn="1"/>
        </p:nvSpPr>
        <p:spPr>
          <a:xfrm>
            <a:off x="7416800" y="3778935"/>
            <a:ext cx="1651000" cy="830997"/>
          </a:xfrm>
          <a:prstGeom prst="rect">
            <a:avLst/>
          </a:prstGeom>
        </p:spPr>
        <p:txBody>
          <a:bodyPr wrap="square">
            <a:spAutoFit/>
          </a:bodyPr>
          <a:lstStyle/>
          <a:p>
            <a:r>
              <a:rPr lang="en-US" sz="1200">
                <a:solidFill>
                  <a:srgbClr val="004F72"/>
                </a:solidFill>
                <a:latin typeface="Network Rail Sans"/>
                <a:cs typeface="Network Rail Sans"/>
              </a:rPr>
              <a:t>Increase ecological capability in Network Rail and in our supply chain to 2024</a:t>
            </a:r>
          </a:p>
        </p:txBody>
      </p:sp>
      <p:sp>
        <p:nvSpPr>
          <p:cNvPr id="20" name="Rectangle 19">
            <a:extLst>
              <a:ext uri="{FF2B5EF4-FFF2-40B4-BE49-F238E27FC236}">
                <a16:creationId xmlns:a16="http://schemas.microsoft.com/office/drawing/2014/main" id="{847FEA02-A8A8-9240-AE3A-86B3CAB1E88D}"/>
              </a:ext>
            </a:extLst>
          </p:cNvPr>
          <p:cNvSpPr/>
          <p:nvPr userDrawn="1"/>
        </p:nvSpPr>
        <p:spPr>
          <a:xfrm>
            <a:off x="7835900" y="5667801"/>
            <a:ext cx="2146300" cy="830997"/>
          </a:xfrm>
          <a:prstGeom prst="rect">
            <a:avLst/>
          </a:prstGeom>
        </p:spPr>
        <p:txBody>
          <a:bodyPr wrap="square">
            <a:spAutoFit/>
          </a:bodyPr>
          <a:lstStyle/>
          <a:p>
            <a:r>
              <a:rPr lang="en-US" sz="1200">
                <a:solidFill>
                  <a:srgbClr val="004F72"/>
                </a:solidFill>
                <a:latin typeface="Network Rail Sans"/>
                <a:cs typeface="Network Rail Sans"/>
              </a:rPr>
              <a:t>Achieve no net loss of biodiversity across the network by 2024 and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net gain by 2035</a:t>
            </a:r>
          </a:p>
        </p:txBody>
      </p:sp>
      <p:sp>
        <p:nvSpPr>
          <p:cNvPr id="21" name="Rectangle 20">
            <a:extLst>
              <a:ext uri="{FF2B5EF4-FFF2-40B4-BE49-F238E27FC236}">
                <a16:creationId xmlns:a16="http://schemas.microsoft.com/office/drawing/2014/main" id="{7C1D9462-2F17-6743-85C5-4162241D6E1D}"/>
              </a:ext>
            </a:extLst>
          </p:cNvPr>
          <p:cNvSpPr/>
          <p:nvPr userDrawn="1"/>
        </p:nvSpPr>
        <p:spPr>
          <a:xfrm>
            <a:off x="9537700" y="4172635"/>
            <a:ext cx="1828800" cy="646331"/>
          </a:xfrm>
          <a:prstGeom prst="rect">
            <a:avLst/>
          </a:prstGeom>
        </p:spPr>
        <p:txBody>
          <a:bodyPr wrap="square">
            <a:spAutoFit/>
          </a:bodyPr>
          <a:lstStyle/>
          <a:p>
            <a:r>
              <a:rPr lang="en-US" sz="1200">
                <a:solidFill>
                  <a:srgbClr val="004F72"/>
                </a:solidFill>
                <a:latin typeface="Network Rail Sans"/>
                <a:cs typeface="Network Rail Sans"/>
              </a:rPr>
              <a:t>Be </a:t>
            </a:r>
            <a:r>
              <a:rPr lang="en-US" sz="1200" err="1">
                <a:solidFill>
                  <a:srgbClr val="004F72"/>
                </a:solidFill>
                <a:latin typeface="Network Rail Sans"/>
                <a:cs typeface="Network Rail Sans"/>
              </a:rPr>
              <a:t>recognised</a:t>
            </a:r>
            <a:r>
              <a:rPr lang="en-US" sz="1200">
                <a:solidFill>
                  <a:srgbClr val="004F72"/>
                </a:solidFill>
                <a:latin typeface="Network Rail Sans"/>
                <a:cs typeface="Network Rail Sans"/>
              </a:rPr>
              <a:t> as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a leader in land management by 2030</a:t>
            </a:r>
          </a:p>
        </p:txBody>
      </p:sp>
      <p:cxnSp>
        <p:nvCxnSpPr>
          <p:cNvPr id="22" name="Straight Connector 21">
            <a:extLst>
              <a:ext uri="{FF2B5EF4-FFF2-40B4-BE49-F238E27FC236}">
                <a16:creationId xmlns:a16="http://schemas.microsoft.com/office/drawing/2014/main" id="{FE339A43-3130-024C-84A4-696293ABBBC7}"/>
              </a:ext>
            </a:extLst>
          </p:cNvPr>
          <p:cNvCxnSpPr/>
          <p:nvPr userDrawn="1"/>
        </p:nvCxnSpPr>
        <p:spPr>
          <a:xfrm rot="5400000">
            <a:off x="1658620" y="38468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8C9A97C-DA5F-2540-83E7-1115DAC6C390}"/>
              </a:ext>
            </a:extLst>
          </p:cNvPr>
          <p:cNvCxnSpPr/>
          <p:nvPr userDrawn="1"/>
        </p:nvCxnSpPr>
        <p:spPr>
          <a:xfrm rot="5400000">
            <a:off x="4046220" y="39992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D62E7A1-51FB-ED4C-8905-B00A650B6E48}"/>
              </a:ext>
            </a:extLst>
          </p:cNvPr>
          <p:cNvCxnSpPr/>
          <p:nvPr userDrawn="1"/>
        </p:nvCxnSpPr>
        <p:spPr>
          <a:xfrm rot="5400000">
            <a:off x="6852920" y="39992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471877A-E26A-B241-82AD-0661ECD6B936}"/>
              </a:ext>
            </a:extLst>
          </p:cNvPr>
          <p:cNvCxnSpPr/>
          <p:nvPr userDrawn="1"/>
        </p:nvCxnSpPr>
        <p:spPr>
          <a:xfrm rot="5400000">
            <a:off x="2661920" y="5713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52950D2-593D-9A4B-95A8-E90E08638D9A}"/>
              </a:ext>
            </a:extLst>
          </p:cNvPr>
          <p:cNvCxnSpPr/>
          <p:nvPr userDrawn="1"/>
        </p:nvCxnSpPr>
        <p:spPr>
          <a:xfrm rot="5400000">
            <a:off x="7350760" y="57873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0C78E5-8ACE-A84B-A655-64D4DE72A7F8}"/>
              </a:ext>
            </a:extLst>
          </p:cNvPr>
          <p:cNvCxnSpPr/>
          <p:nvPr userDrawn="1"/>
        </p:nvCxnSpPr>
        <p:spPr>
          <a:xfrm>
            <a:off x="9621520" y="4177027"/>
            <a:ext cx="18288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9D3D2644-F25F-CC4A-8BF3-1B59AB1EEC5E}"/>
              </a:ext>
            </a:extLst>
          </p:cNvPr>
          <p:cNvSpPr/>
          <p:nvPr userDrawn="1"/>
        </p:nvSpPr>
        <p:spPr>
          <a:xfrm>
            <a:off x="191558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476440-04E1-3340-9A21-BA13EA292D23}"/>
              </a:ext>
            </a:extLst>
          </p:cNvPr>
          <p:cNvSpPr/>
          <p:nvPr userDrawn="1"/>
        </p:nvSpPr>
        <p:spPr>
          <a:xfrm>
            <a:off x="430953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D8C934F-8CC6-B844-8E13-A7E321B3C53F}"/>
              </a:ext>
            </a:extLst>
          </p:cNvPr>
          <p:cNvSpPr/>
          <p:nvPr userDrawn="1"/>
        </p:nvSpPr>
        <p:spPr>
          <a:xfrm>
            <a:off x="2925235" y="5060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DD45D59-A711-D943-91E5-7CDA06885156}"/>
              </a:ext>
            </a:extLst>
          </p:cNvPr>
          <p:cNvSpPr/>
          <p:nvPr userDrawn="1"/>
        </p:nvSpPr>
        <p:spPr>
          <a:xfrm>
            <a:off x="7535335" y="50736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A180A7D-D611-1D41-8AE9-B3BD73CE14BA}"/>
              </a:ext>
            </a:extLst>
          </p:cNvPr>
          <p:cNvSpPr/>
          <p:nvPr userDrawn="1"/>
        </p:nvSpPr>
        <p:spPr>
          <a:xfrm>
            <a:off x="7116235" y="3143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2E04267-62BB-9F46-9F4D-F2E5E54E3002}"/>
              </a:ext>
            </a:extLst>
          </p:cNvPr>
          <p:cNvSpPr/>
          <p:nvPr userDrawn="1"/>
        </p:nvSpPr>
        <p:spPr>
          <a:xfrm>
            <a:off x="11250085" y="3879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F0C586-0DF0-3344-9D96-2B3BE29A1038}"/>
              </a:ext>
            </a:extLst>
          </p:cNvPr>
          <p:cNvSpPr/>
          <p:nvPr userDrawn="1"/>
        </p:nvSpPr>
        <p:spPr>
          <a:xfrm>
            <a:off x="1888432" y="3274090"/>
            <a:ext cx="630401" cy="276999"/>
          </a:xfrm>
          <a:prstGeom prst="rect">
            <a:avLst/>
          </a:prstGeom>
        </p:spPr>
        <p:txBody>
          <a:bodyPr wrap="square">
            <a:spAutoFit/>
          </a:bodyPr>
          <a:lstStyle/>
          <a:p>
            <a:pPr algn="ctr"/>
            <a:r>
              <a:rPr lang="en-US" sz="1200" b="1">
                <a:latin typeface="Network Rail Sans" panose="02000000040000020004" pitchFamily="2" charset="0"/>
              </a:rPr>
              <a:t>2021</a:t>
            </a:r>
            <a:endParaRPr lang="en-US" sz="1200">
              <a:latin typeface="Network Rail Sans" panose="02000000040000020004" pitchFamily="2" charset="0"/>
            </a:endParaRPr>
          </a:p>
        </p:txBody>
      </p:sp>
      <p:sp>
        <p:nvSpPr>
          <p:cNvPr id="35" name="Rectangle 34">
            <a:extLst>
              <a:ext uri="{FF2B5EF4-FFF2-40B4-BE49-F238E27FC236}">
                <a16:creationId xmlns:a16="http://schemas.microsoft.com/office/drawing/2014/main" id="{9AADA256-FFF3-014D-B9D5-4E9D26A8D9E1}"/>
              </a:ext>
            </a:extLst>
          </p:cNvPr>
          <p:cNvSpPr/>
          <p:nvPr userDrawn="1"/>
        </p:nvSpPr>
        <p:spPr>
          <a:xfrm>
            <a:off x="4276032" y="3274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6" name="Rectangle 35">
            <a:extLst>
              <a:ext uri="{FF2B5EF4-FFF2-40B4-BE49-F238E27FC236}">
                <a16:creationId xmlns:a16="http://schemas.microsoft.com/office/drawing/2014/main" id="{46B46A29-9502-714E-8D7E-99FDF5A068BB}"/>
              </a:ext>
            </a:extLst>
          </p:cNvPr>
          <p:cNvSpPr/>
          <p:nvPr userDrawn="1"/>
        </p:nvSpPr>
        <p:spPr>
          <a:xfrm>
            <a:off x="7070032" y="3274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7" name="Rectangle 36">
            <a:extLst>
              <a:ext uri="{FF2B5EF4-FFF2-40B4-BE49-F238E27FC236}">
                <a16:creationId xmlns:a16="http://schemas.microsoft.com/office/drawing/2014/main" id="{5F36E9BB-290C-0D4A-BBDA-D684C269C302}"/>
              </a:ext>
            </a:extLst>
          </p:cNvPr>
          <p:cNvSpPr/>
          <p:nvPr userDrawn="1"/>
        </p:nvSpPr>
        <p:spPr>
          <a:xfrm>
            <a:off x="7501832" y="5204490"/>
            <a:ext cx="630401" cy="276999"/>
          </a:xfrm>
          <a:prstGeom prst="rect">
            <a:avLst/>
          </a:prstGeom>
        </p:spPr>
        <p:txBody>
          <a:bodyPr wrap="square">
            <a:spAutoFit/>
          </a:bodyPr>
          <a:lstStyle/>
          <a:p>
            <a:pPr algn="ctr"/>
            <a:r>
              <a:rPr lang="en-US" sz="1200" b="1">
                <a:latin typeface="Network Rail Sans" panose="02000000040000020004" pitchFamily="2" charset="0"/>
              </a:rPr>
              <a:t>2035</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E0F7C41A-68C7-2B4C-8B64-A4E189BD4528}"/>
              </a:ext>
            </a:extLst>
          </p:cNvPr>
          <p:cNvSpPr/>
          <p:nvPr userDrawn="1"/>
        </p:nvSpPr>
        <p:spPr>
          <a:xfrm>
            <a:off x="11222932" y="4010690"/>
            <a:ext cx="630401" cy="276999"/>
          </a:xfrm>
          <a:prstGeom prst="rect">
            <a:avLst/>
          </a:prstGeom>
        </p:spPr>
        <p:txBody>
          <a:bodyPr wrap="square">
            <a:spAutoFit/>
          </a:bodyPr>
          <a:lstStyle/>
          <a:p>
            <a:pPr algn="ctr"/>
            <a:r>
              <a:rPr lang="en-US" sz="1200" b="1">
                <a:latin typeface="Network Rail Sans" panose="02000000040000020004" pitchFamily="2" charset="0"/>
              </a:rPr>
              <a:t>2030</a:t>
            </a:r>
            <a:endParaRPr lang="en-US" sz="1200">
              <a:latin typeface="Network Rail Sans" panose="02000000040000020004" pitchFamily="2" charset="0"/>
            </a:endParaRPr>
          </a:p>
        </p:txBody>
      </p:sp>
    </p:spTree>
    <p:extLst>
      <p:ext uri="{BB962C8B-B14F-4D97-AF65-F5344CB8AC3E}">
        <p14:creationId xmlns:p14="http://schemas.microsoft.com/office/powerpoint/2010/main" val="1306738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2942C8-605C-0649-A74C-5B02B73109C6}"/>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7C701CBF-2516-5C40-A0A2-A6ABED95E4FD}"/>
              </a:ext>
            </a:extLst>
          </p:cNvPr>
          <p:cNvPicPr>
            <a:picLocks noChangeAspect="1"/>
          </p:cNvPicPr>
          <p:nvPr userDrawn="1"/>
        </p:nvPicPr>
        <p:blipFill>
          <a:blip r:embed="rId2" cstate="screen">
            <a:alphaModFix amt="46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70B7999F-3B05-0140-8E12-694A304B0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797" y="1159931"/>
            <a:ext cx="12469822" cy="7040880"/>
          </a:xfrm>
          <a:prstGeom prst="rect">
            <a:avLst/>
          </a:prstGeom>
        </p:spPr>
      </p:pic>
      <p:sp>
        <p:nvSpPr>
          <p:cNvPr id="6" name="Slide Number Placeholder 1">
            <a:extLst>
              <a:ext uri="{FF2B5EF4-FFF2-40B4-BE49-F238E27FC236}">
                <a16:creationId xmlns:a16="http://schemas.microsoft.com/office/drawing/2014/main" id="{DB04598C-A0F4-484D-BFD5-731A9B3281B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Rectangle 6">
            <a:extLst>
              <a:ext uri="{FF2B5EF4-FFF2-40B4-BE49-F238E27FC236}">
                <a16:creationId xmlns:a16="http://schemas.microsoft.com/office/drawing/2014/main" id="{60BDCA7A-5C01-1B42-892A-44503CEED277}"/>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3AB357-0141-F94B-9D87-850E347EB4C7}"/>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BCB881-923A-5A4A-B322-24F63261A0BB}"/>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41DC8D-AD4D-4F4C-8EC2-6B2930E99B42}"/>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1" name="Rectangle 10">
            <a:extLst>
              <a:ext uri="{FF2B5EF4-FFF2-40B4-BE49-F238E27FC236}">
                <a16:creationId xmlns:a16="http://schemas.microsoft.com/office/drawing/2014/main" id="{8BAF4144-2B71-C14E-92AE-67530A250096}"/>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2" name="Rectangle 11">
            <a:extLst>
              <a:ext uri="{FF2B5EF4-FFF2-40B4-BE49-F238E27FC236}">
                <a16:creationId xmlns:a16="http://schemas.microsoft.com/office/drawing/2014/main" id="{183A8DD1-EE7A-DF4A-B932-94527C5FC9F6}"/>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3" name="TextBox 12">
            <a:extLst>
              <a:ext uri="{FF2B5EF4-FFF2-40B4-BE49-F238E27FC236}">
                <a16:creationId xmlns:a16="http://schemas.microsoft.com/office/drawing/2014/main" id="{A995088A-76BA-AA4E-974D-4BE72FA65C4C}"/>
              </a:ext>
            </a:extLst>
          </p:cNvPr>
          <p:cNvSpPr txBox="1"/>
          <p:nvPr userDrawn="1"/>
        </p:nvSpPr>
        <p:spPr>
          <a:xfrm>
            <a:off x="931698" y="1586278"/>
            <a:ext cx="10752301" cy="646331"/>
          </a:xfrm>
          <a:prstGeom prst="rect">
            <a:avLst/>
          </a:prstGeom>
          <a:noFill/>
        </p:spPr>
        <p:txBody>
          <a:bodyPr wrap="square" rtlCol="0">
            <a:spAutoFit/>
          </a:bodyPr>
          <a:lstStyle/>
          <a:p>
            <a:r>
              <a:rPr lang="en-US" b="1">
                <a:solidFill>
                  <a:srgbClr val="004E6E"/>
                </a:solidFill>
                <a:latin typeface="Network Rail Sans" panose="02000000040000020004" pitchFamily="2" charset="0"/>
              </a:rPr>
              <a:t>We will reuse, repurpose or redeploy all surplus resources, </a:t>
            </a:r>
            <a:r>
              <a:rPr lang="en-US" b="1" err="1">
                <a:solidFill>
                  <a:srgbClr val="004E6E"/>
                </a:solidFill>
                <a:latin typeface="Network Rail Sans" panose="02000000040000020004" pitchFamily="2" charset="0"/>
              </a:rPr>
              <a:t>minimise</a:t>
            </a:r>
            <a:r>
              <a:rPr lang="en-US" b="1">
                <a:solidFill>
                  <a:srgbClr val="004E6E"/>
                </a:solidFill>
                <a:latin typeface="Network Rail Sans" panose="02000000040000020004" pitchFamily="2" charset="0"/>
              </a:rPr>
              <a:t> use of resources, design out waste and embed waste life-cycle/ circular economy thinking into the rail industry by 2035. </a:t>
            </a:r>
          </a:p>
        </p:txBody>
      </p:sp>
      <p:sp>
        <p:nvSpPr>
          <p:cNvPr id="14" name="Rectangle 13">
            <a:extLst>
              <a:ext uri="{FF2B5EF4-FFF2-40B4-BE49-F238E27FC236}">
                <a16:creationId xmlns:a16="http://schemas.microsoft.com/office/drawing/2014/main" id="{73F01B1F-3A4A-B749-920B-213503B84CFA}"/>
              </a:ext>
            </a:extLst>
          </p:cNvPr>
          <p:cNvSpPr/>
          <p:nvPr userDrawn="1"/>
        </p:nvSpPr>
        <p:spPr>
          <a:xfrm>
            <a:off x="915431" y="679056"/>
            <a:ext cx="8567901" cy="523220"/>
          </a:xfrm>
          <a:prstGeom prst="rect">
            <a:avLst/>
          </a:prstGeom>
        </p:spPr>
        <p:txBody>
          <a:bodyPr wrap="square">
            <a:spAutoFit/>
          </a:bodyPr>
          <a:lstStyle/>
          <a:p>
            <a:r>
              <a:rPr lang="en-US" sz="2800" b="1">
                <a:solidFill>
                  <a:srgbClr val="7EC359"/>
                </a:solidFill>
                <a:latin typeface="Network Rail Sans" panose="02000000040000020004" pitchFamily="2" charset="0"/>
              </a:rPr>
              <a:t>Minimal waste and the use of materials </a:t>
            </a:r>
            <a:endParaRPr lang="en-US" sz="2800">
              <a:solidFill>
                <a:srgbClr val="7EC359"/>
              </a:solidFill>
              <a:latin typeface="Network Rail Sans" panose="02000000040000020004" pitchFamily="2" charset="0"/>
            </a:endParaRPr>
          </a:p>
        </p:txBody>
      </p:sp>
      <p:pic>
        <p:nvPicPr>
          <p:cNvPr id="15" name="Picture 14" descr="Materials.png">
            <a:extLst>
              <a:ext uri="{FF2B5EF4-FFF2-40B4-BE49-F238E27FC236}">
                <a16:creationId xmlns:a16="http://schemas.microsoft.com/office/drawing/2014/main" id="{F40B2A94-2D1C-B74A-AC58-AC1D41F88A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327981" y="545272"/>
            <a:ext cx="734710" cy="676842"/>
          </a:xfrm>
          <a:prstGeom prst="rect">
            <a:avLst/>
          </a:prstGeom>
        </p:spPr>
      </p:pic>
      <p:sp>
        <p:nvSpPr>
          <p:cNvPr id="16" name="Rectangle 15">
            <a:extLst>
              <a:ext uri="{FF2B5EF4-FFF2-40B4-BE49-F238E27FC236}">
                <a16:creationId xmlns:a16="http://schemas.microsoft.com/office/drawing/2014/main" id="{B3BD99F9-9422-BD4B-9446-E19BC067E661}"/>
              </a:ext>
            </a:extLst>
          </p:cNvPr>
          <p:cNvSpPr/>
          <p:nvPr userDrawn="1"/>
        </p:nvSpPr>
        <p:spPr>
          <a:xfrm>
            <a:off x="3365500" y="3575735"/>
            <a:ext cx="1689100" cy="830997"/>
          </a:xfrm>
          <a:prstGeom prst="rect">
            <a:avLst/>
          </a:prstGeom>
        </p:spPr>
        <p:txBody>
          <a:bodyPr wrap="square">
            <a:spAutoFit/>
          </a:bodyPr>
          <a:lstStyle/>
          <a:p>
            <a:r>
              <a:rPr lang="en-US" sz="1200">
                <a:solidFill>
                  <a:srgbClr val="004F72"/>
                </a:solidFill>
                <a:latin typeface="Network Rail Sans"/>
                <a:cs typeface="Network Rail Sans"/>
              </a:rPr>
              <a:t>Map and prioritise materials and waste streams within supply chain by 2021</a:t>
            </a:r>
          </a:p>
        </p:txBody>
      </p:sp>
      <p:sp>
        <p:nvSpPr>
          <p:cNvPr id="17" name="Rectangle 16">
            <a:extLst>
              <a:ext uri="{FF2B5EF4-FFF2-40B4-BE49-F238E27FC236}">
                <a16:creationId xmlns:a16="http://schemas.microsoft.com/office/drawing/2014/main" id="{37FF7DE9-EA3F-F64C-BF93-E4C41C8FEAF8}"/>
              </a:ext>
            </a:extLst>
          </p:cNvPr>
          <p:cNvSpPr/>
          <p:nvPr userDrawn="1"/>
        </p:nvSpPr>
        <p:spPr>
          <a:xfrm>
            <a:off x="6311897" y="3575735"/>
            <a:ext cx="1625603" cy="830997"/>
          </a:xfrm>
          <a:prstGeom prst="rect">
            <a:avLst/>
          </a:prstGeom>
        </p:spPr>
        <p:txBody>
          <a:bodyPr wrap="square">
            <a:spAutoFit/>
          </a:bodyPr>
          <a:lstStyle/>
          <a:p>
            <a:r>
              <a:rPr lang="en-US" sz="1200">
                <a:solidFill>
                  <a:srgbClr val="004F72"/>
                </a:solidFill>
                <a:latin typeface="Network Rail Sans"/>
                <a:cs typeface="Network Rail Sans"/>
              </a:rPr>
              <a:t>Circular economy policy in place for reducing resource use and waste by 2022</a:t>
            </a:r>
          </a:p>
        </p:txBody>
      </p:sp>
      <p:sp>
        <p:nvSpPr>
          <p:cNvPr id="18" name="Rectangle 17">
            <a:extLst>
              <a:ext uri="{FF2B5EF4-FFF2-40B4-BE49-F238E27FC236}">
                <a16:creationId xmlns:a16="http://schemas.microsoft.com/office/drawing/2014/main" id="{7D0B636D-BDD8-3F44-9A80-89386BF7D2FF}"/>
              </a:ext>
            </a:extLst>
          </p:cNvPr>
          <p:cNvSpPr/>
          <p:nvPr userDrawn="1"/>
        </p:nvSpPr>
        <p:spPr>
          <a:xfrm>
            <a:off x="9243959" y="3575735"/>
            <a:ext cx="1297041" cy="830997"/>
          </a:xfrm>
          <a:prstGeom prst="rect">
            <a:avLst/>
          </a:prstGeom>
        </p:spPr>
        <p:txBody>
          <a:bodyPr wrap="square">
            <a:spAutoFit/>
          </a:bodyPr>
          <a:lstStyle/>
          <a:p>
            <a:r>
              <a:rPr lang="en-US" sz="1200">
                <a:solidFill>
                  <a:srgbClr val="004F72"/>
                </a:solidFill>
                <a:latin typeface="Network Rail Sans"/>
                <a:cs typeface="Network Rail Sans"/>
              </a:rPr>
              <a:t>Adapt standards to include circular economy aspects by 2023</a:t>
            </a:r>
          </a:p>
        </p:txBody>
      </p:sp>
      <p:sp>
        <p:nvSpPr>
          <p:cNvPr id="19" name="Rectangle 18">
            <a:extLst>
              <a:ext uri="{FF2B5EF4-FFF2-40B4-BE49-F238E27FC236}">
                <a16:creationId xmlns:a16="http://schemas.microsoft.com/office/drawing/2014/main" id="{06A367E3-CF9C-2544-9F56-9394D0E43DE2}"/>
              </a:ext>
            </a:extLst>
          </p:cNvPr>
          <p:cNvSpPr/>
          <p:nvPr userDrawn="1"/>
        </p:nvSpPr>
        <p:spPr>
          <a:xfrm>
            <a:off x="7874000" y="5506135"/>
            <a:ext cx="1981200" cy="830997"/>
          </a:xfrm>
          <a:prstGeom prst="rect">
            <a:avLst/>
          </a:prstGeom>
        </p:spPr>
        <p:txBody>
          <a:bodyPr wrap="square">
            <a:spAutoFit/>
          </a:bodyPr>
          <a:lstStyle/>
          <a:p>
            <a:r>
              <a:rPr lang="en-US" sz="1200">
                <a:solidFill>
                  <a:srgbClr val="004F72"/>
                </a:solidFill>
                <a:latin typeface="Network Rail Sans"/>
                <a:cs typeface="Network Rail Sans"/>
              </a:rPr>
              <a:t>Embed material re-use and redeployment systems and tools into procurement process by 2024</a:t>
            </a:r>
          </a:p>
        </p:txBody>
      </p:sp>
      <p:sp>
        <p:nvSpPr>
          <p:cNvPr id="20" name="Rectangle 19">
            <a:extLst>
              <a:ext uri="{FF2B5EF4-FFF2-40B4-BE49-F238E27FC236}">
                <a16:creationId xmlns:a16="http://schemas.microsoft.com/office/drawing/2014/main" id="{D59EC35A-4ECF-B449-91FE-87802B0A50BD}"/>
              </a:ext>
            </a:extLst>
          </p:cNvPr>
          <p:cNvSpPr/>
          <p:nvPr userDrawn="1"/>
        </p:nvSpPr>
        <p:spPr>
          <a:xfrm>
            <a:off x="5563286" y="5506135"/>
            <a:ext cx="1599514" cy="646331"/>
          </a:xfrm>
          <a:prstGeom prst="rect">
            <a:avLst/>
          </a:prstGeom>
        </p:spPr>
        <p:txBody>
          <a:bodyPr wrap="square">
            <a:spAutoFit/>
          </a:bodyPr>
          <a:lstStyle/>
          <a:p>
            <a:r>
              <a:rPr lang="en-US" sz="1200">
                <a:solidFill>
                  <a:srgbClr val="004F72"/>
                </a:solidFill>
                <a:latin typeface="Network Rail Sans"/>
                <a:cs typeface="Network Rail Sans"/>
              </a:rPr>
              <a:t>Embed circularity metrics into decision making by 2024</a:t>
            </a:r>
          </a:p>
        </p:txBody>
      </p:sp>
      <p:sp>
        <p:nvSpPr>
          <p:cNvPr id="21" name="Rectangle 20">
            <a:extLst>
              <a:ext uri="{FF2B5EF4-FFF2-40B4-BE49-F238E27FC236}">
                <a16:creationId xmlns:a16="http://schemas.microsoft.com/office/drawing/2014/main" id="{2D9E285C-24E0-D744-B8AD-8C19FCA249CD}"/>
              </a:ext>
            </a:extLst>
          </p:cNvPr>
          <p:cNvSpPr/>
          <p:nvPr userDrawn="1"/>
        </p:nvSpPr>
        <p:spPr>
          <a:xfrm>
            <a:off x="3251200" y="5506135"/>
            <a:ext cx="1803400" cy="830997"/>
          </a:xfrm>
          <a:prstGeom prst="rect">
            <a:avLst/>
          </a:prstGeom>
        </p:spPr>
        <p:txBody>
          <a:bodyPr wrap="square">
            <a:spAutoFit/>
          </a:bodyPr>
          <a:lstStyle/>
          <a:p>
            <a:r>
              <a:rPr lang="en-US" sz="1200">
                <a:solidFill>
                  <a:srgbClr val="004F72"/>
                </a:solidFill>
                <a:latin typeface="Network Rail Sans"/>
                <a:cs typeface="Network Rail Sans"/>
              </a:rPr>
              <a:t>Reuse, recycle, or redeploy all our non-hazardous infrastructure materials by 2029</a:t>
            </a:r>
          </a:p>
        </p:txBody>
      </p:sp>
      <p:cxnSp>
        <p:nvCxnSpPr>
          <p:cNvPr id="22" name="Straight Connector 21">
            <a:extLst>
              <a:ext uri="{FF2B5EF4-FFF2-40B4-BE49-F238E27FC236}">
                <a16:creationId xmlns:a16="http://schemas.microsoft.com/office/drawing/2014/main" id="{5AB1F295-EC70-7443-AF99-BEE50CE9D9CB}"/>
              </a:ext>
            </a:extLst>
          </p:cNvPr>
          <p:cNvCxnSpPr/>
          <p:nvPr userDrawn="1"/>
        </p:nvCxnSpPr>
        <p:spPr>
          <a:xfrm rot="5400000">
            <a:off x="28016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FB66F383-4161-E944-B363-450A1B08CB92}"/>
              </a:ext>
            </a:extLst>
          </p:cNvPr>
          <p:cNvSpPr/>
          <p:nvPr userDrawn="1"/>
        </p:nvSpPr>
        <p:spPr>
          <a:xfrm>
            <a:off x="30712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5F7AE5D-D91D-0445-8B6A-9EDEEF62DD48}"/>
              </a:ext>
            </a:extLst>
          </p:cNvPr>
          <p:cNvCxnSpPr/>
          <p:nvPr userDrawn="1"/>
        </p:nvCxnSpPr>
        <p:spPr>
          <a:xfrm rot="5400000">
            <a:off x="57480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BCCEF0B8-DBA7-DC46-AA91-589156F006D2}"/>
              </a:ext>
            </a:extLst>
          </p:cNvPr>
          <p:cNvSpPr/>
          <p:nvPr userDrawn="1"/>
        </p:nvSpPr>
        <p:spPr>
          <a:xfrm>
            <a:off x="60049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6166A07-767D-794E-A312-454AA940EA1A}"/>
              </a:ext>
            </a:extLst>
          </p:cNvPr>
          <p:cNvCxnSpPr/>
          <p:nvPr userDrawn="1"/>
        </p:nvCxnSpPr>
        <p:spPr>
          <a:xfrm rot="5400000">
            <a:off x="8681720" y="38087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4B7744A9-D65A-CA45-82E3-C119304401C5}"/>
              </a:ext>
            </a:extLst>
          </p:cNvPr>
          <p:cNvSpPr/>
          <p:nvPr userDrawn="1"/>
        </p:nvSpPr>
        <p:spPr>
          <a:xfrm>
            <a:off x="8938685" y="300990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FCB4A00-664C-B34E-AB4E-0F2BBD2140FD}"/>
              </a:ext>
            </a:extLst>
          </p:cNvPr>
          <p:cNvCxnSpPr/>
          <p:nvPr userDrawn="1"/>
        </p:nvCxnSpPr>
        <p:spPr>
          <a:xfrm rot="5400000">
            <a:off x="2791460" y="58254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CC449297-DEA9-1E40-95CA-FDE17E61A057}"/>
              </a:ext>
            </a:extLst>
          </p:cNvPr>
          <p:cNvSpPr/>
          <p:nvPr userDrawn="1"/>
        </p:nvSpPr>
        <p:spPr>
          <a:xfrm>
            <a:off x="29696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DF5CF47-6D5B-E847-83E5-54E09E93A95F}"/>
              </a:ext>
            </a:extLst>
          </p:cNvPr>
          <p:cNvCxnSpPr/>
          <p:nvPr userDrawn="1"/>
        </p:nvCxnSpPr>
        <p:spPr>
          <a:xfrm rot="5400000">
            <a:off x="7310120" y="57264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14C906C2-BA36-7046-9835-3205213F0E14}"/>
              </a:ext>
            </a:extLst>
          </p:cNvPr>
          <p:cNvSpPr/>
          <p:nvPr userDrawn="1"/>
        </p:nvSpPr>
        <p:spPr>
          <a:xfrm>
            <a:off x="75797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3453513-3776-5940-8DD3-2B39201A183C}"/>
              </a:ext>
            </a:extLst>
          </p:cNvPr>
          <p:cNvCxnSpPr/>
          <p:nvPr userDrawn="1"/>
        </p:nvCxnSpPr>
        <p:spPr>
          <a:xfrm rot="5400000">
            <a:off x="5090160" y="56476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6CED0EF5-8AFB-3B4D-AE1A-58EB1118D53E}"/>
              </a:ext>
            </a:extLst>
          </p:cNvPr>
          <p:cNvSpPr/>
          <p:nvPr userDrawn="1"/>
        </p:nvSpPr>
        <p:spPr>
          <a:xfrm>
            <a:off x="5255685" y="48958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099F3F1-397B-FF47-A738-F85E1AE8B805}"/>
              </a:ext>
            </a:extLst>
          </p:cNvPr>
          <p:cNvSpPr/>
          <p:nvPr userDrawn="1"/>
        </p:nvSpPr>
        <p:spPr>
          <a:xfrm>
            <a:off x="3031432" y="3134390"/>
            <a:ext cx="630401" cy="276999"/>
          </a:xfrm>
          <a:prstGeom prst="rect">
            <a:avLst/>
          </a:prstGeom>
        </p:spPr>
        <p:txBody>
          <a:bodyPr wrap="square">
            <a:spAutoFit/>
          </a:bodyPr>
          <a:lstStyle/>
          <a:p>
            <a:pPr algn="ctr"/>
            <a:r>
              <a:rPr lang="en-US" sz="1200" b="1">
                <a:latin typeface="Network Rail Sans" panose="02000000040000020004" pitchFamily="2" charset="0"/>
              </a:rPr>
              <a:t>2021</a:t>
            </a:r>
            <a:endParaRPr lang="en-US" sz="1200">
              <a:latin typeface="Network Rail Sans" panose="02000000040000020004" pitchFamily="2" charset="0"/>
            </a:endParaRPr>
          </a:p>
        </p:txBody>
      </p:sp>
      <p:sp>
        <p:nvSpPr>
          <p:cNvPr id="35" name="Rectangle 34">
            <a:extLst>
              <a:ext uri="{FF2B5EF4-FFF2-40B4-BE49-F238E27FC236}">
                <a16:creationId xmlns:a16="http://schemas.microsoft.com/office/drawing/2014/main" id="{407B6392-721A-BE4E-AC93-D0D797516324}"/>
              </a:ext>
            </a:extLst>
          </p:cNvPr>
          <p:cNvSpPr/>
          <p:nvPr userDrawn="1"/>
        </p:nvSpPr>
        <p:spPr>
          <a:xfrm>
            <a:off x="5965132" y="3134390"/>
            <a:ext cx="630401" cy="276999"/>
          </a:xfrm>
          <a:prstGeom prst="rect">
            <a:avLst/>
          </a:prstGeom>
        </p:spPr>
        <p:txBody>
          <a:bodyPr wrap="square">
            <a:spAutoFit/>
          </a:bodyPr>
          <a:lstStyle/>
          <a:p>
            <a:pPr algn="ctr"/>
            <a:r>
              <a:rPr lang="en-US" sz="1200" b="1">
                <a:latin typeface="Network Rail Sans" panose="02000000040000020004" pitchFamily="2" charset="0"/>
              </a:rPr>
              <a:t>2022</a:t>
            </a:r>
            <a:endParaRPr lang="en-US" sz="1200">
              <a:latin typeface="Network Rail Sans" panose="02000000040000020004" pitchFamily="2" charset="0"/>
            </a:endParaRPr>
          </a:p>
        </p:txBody>
      </p:sp>
      <p:sp>
        <p:nvSpPr>
          <p:cNvPr id="36" name="Rectangle 35">
            <a:extLst>
              <a:ext uri="{FF2B5EF4-FFF2-40B4-BE49-F238E27FC236}">
                <a16:creationId xmlns:a16="http://schemas.microsoft.com/office/drawing/2014/main" id="{DD5A625F-4317-B94B-A1BC-E795483E7202}"/>
              </a:ext>
            </a:extLst>
          </p:cNvPr>
          <p:cNvSpPr/>
          <p:nvPr userDrawn="1"/>
        </p:nvSpPr>
        <p:spPr>
          <a:xfrm>
            <a:off x="8898832" y="3134390"/>
            <a:ext cx="630401" cy="276999"/>
          </a:xfrm>
          <a:prstGeom prst="rect">
            <a:avLst/>
          </a:prstGeom>
        </p:spPr>
        <p:txBody>
          <a:bodyPr wrap="square">
            <a:spAutoFit/>
          </a:bodyPr>
          <a:lstStyle/>
          <a:p>
            <a:pPr algn="ctr"/>
            <a:r>
              <a:rPr lang="en-US" sz="1200" b="1">
                <a:latin typeface="Network Rail Sans" panose="02000000040000020004" pitchFamily="2" charset="0"/>
              </a:rPr>
              <a:t>2023</a:t>
            </a:r>
            <a:endParaRPr lang="en-US" sz="1200">
              <a:latin typeface="Network Rail Sans" panose="02000000040000020004" pitchFamily="2" charset="0"/>
            </a:endParaRPr>
          </a:p>
        </p:txBody>
      </p:sp>
      <p:sp>
        <p:nvSpPr>
          <p:cNvPr id="37" name="Rectangle 36">
            <a:extLst>
              <a:ext uri="{FF2B5EF4-FFF2-40B4-BE49-F238E27FC236}">
                <a16:creationId xmlns:a16="http://schemas.microsoft.com/office/drawing/2014/main" id="{EC7E90F4-3002-6C45-83E7-01BD199CF453}"/>
              </a:ext>
            </a:extLst>
          </p:cNvPr>
          <p:cNvSpPr/>
          <p:nvPr userDrawn="1"/>
        </p:nvSpPr>
        <p:spPr>
          <a:xfrm>
            <a:off x="2942532" y="50266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BD45F7E6-2B4D-8F41-B290-CF6D399EB310}"/>
              </a:ext>
            </a:extLst>
          </p:cNvPr>
          <p:cNvSpPr/>
          <p:nvPr userDrawn="1"/>
        </p:nvSpPr>
        <p:spPr>
          <a:xfrm>
            <a:off x="5215832" y="5026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
        <p:nvSpPr>
          <p:cNvPr id="39" name="Rectangle 38">
            <a:extLst>
              <a:ext uri="{FF2B5EF4-FFF2-40B4-BE49-F238E27FC236}">
                <a16:creationId xmlns:a16="http://schemas.microsoft.com/office/drawing/2014/main" id="{E14B22F2-EA9B-3C48-B65F-170FBAD47425}"/>
              </a:ext>
            </a:extLst>
          </p:cNvPr>
          <p:cNvSpPr/>
          <p:nvPr userDrawn="1"/>
        </p:nvSpPr>
        <p:spPr>
          <a:xfrm>
            <a:off x="7539932" y="50266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spTree>
    <p:extLst>
      <p:ext uri="{BB962C8B-B14F-4D97-AF65-F5344CB8AC3E}">
        <p14:creationId xmlns:p14="http://schemas.microsoft.com/office/powerpoint/2010/main" val="814404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19">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A3D0E9-AF5D-124B-A247-05CD37A4CFC2}"/>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Slide Number Placeholder 1">
            <a:extLst>
              <a:ext uri="{FF2B5EF4-FFF2-40B4-BE49-F238E27FC236}">
                <a16:creationId xmlns:a16="http://schemas.microsoft.com/office/drawing/2014/main" id="{2AFE893F-0CB2-9C41-B28B-78CCCCA2E6F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5" name="Rectangle 4">
            <a:extLst>
              <a:ext uri="{FF2B5EF4-FFF2-40B4-BE49-F238E27FC236}">
                <a16:creationId xmlns:a16="http://schemas.microsoft.com/office/drawing/2014/main" id="{C5A2D17F-DF04-A84E-B8B1-6F64998F33A3}"/>
              </a:ext>
            </a:extLst>
          </p:cNvPr>
          <p:cNvSpPr/>
          <p:nvPr userDrawn="1"/>
        </p:nvSpPr>
        <p:spPr>
          <a:xfrm>
            <a:off x="330200" y="1308100"/>
            <a:ext cx="11531600" cy="5156200"/>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4245C"/>
              </a:solidFill>
            </a:endParaRPr>
          </a:p>
        </p:txBody>
      </p:sp>
      <p:pic>
        <p:nvPicPr>
          <p:cNvPr id="6" name="Picture 5" descr="missing icons-01.png">
            <a:extLst>
              <a:ext uri="{FF2B5EF4-FFF2-40B4-BE49-F238E27FC236}">
                <a16:creationId xmlns:a16="http://schemas.microsoft.com/office/drawing/2014/main" id="{CE4A8ED7-0195-BF41-ACE3-AF0E13CAB6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49552" y="2429941"/>
            <a:ext cx="1070980" cy="875325"/>
          </a:xfrm>
          <a:prstGeom prst="rect">
            <a:avLst/>
          </a:prstGeom>
        </p:spPr>
      </p:pic>
      <p:pic>
        <p:nvPicPr>
          <p:cNvPr id="7" name="Picture 6" descr="missing icons-01.png">
            <a:extLst>
              <a:ext uri="{FF2B5EF4-FFF2-40B4-BE49-F238E27FC236}">
                <a16:creationId xmlns:a16="http://schemas.microsoft.com/office/drawing/2014/main" id="{85D2E367-A7BF-8149-A0D2-E6BDF551F0D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678204" y="3854534"/>
            <a:ext cx="813676" cy="834778"/>
          </a:xfrm>
          <a:prstGeom prst="rect">
            <a:avLst/>
          </a:prstGeom>
        </p:spPr>
      </p:pic>
      <p:pic>
        <p:nvPicPr>
          <p:cNvPr id="8" name="Picture 7" descr="missing icons-01.png">
            <a:extLst>
              <a:ext uri="{FF2B5EF4-FFF2-40B4-BE49-F238E27FC236}">
                <a16:creationId xmlns:a16="http://schemas.microsoft.com/office/drawing/2014/main" id="{5CB1BB82-2C7C-584F-92CE-59F2BCF142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550626" y="5202101"/>
            <a:ext cx="1068833" cy="1068778"/>
          </a:xfrm>
          <a:prstGeom prst="rect">
            <a:avLst/>
          </a:prstGeom>
        </p:spPr>
      </p:pic>
      <p:pic>
        <p:nvPicPr>
          <p:cNvPr id="9" name="Picture 8" descr="missing icons-01.png">
            <a:extLst>
              <a:ext uri="{FF2B5EF4-FFF2-40B4-BE49-F238E27FC236}">
                <a16:creationId xmlns:a16="http://schemas.microsoft.com/office/drawing/2014/main" id="{FEEDB50F-666E-6C4D-A8C4-4DE1FC5A115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6388107" y="2480746"/>
            <a:ext cx="991509" cy="783263"/>
          </a:xfrm>
          <a:prstGeom prst="rect">
            <a:avLst/>
          </a:prstGeom>
        </p:spPr>
      </p:pic>
      <p:pic>
        <p:nvPicPr>
          <p:cNvPr id="10" name="Picture 9" descr="missing icons-01.png">
            <a:extLst>
              <a:ext uri="{FF2B5EF4-FFF2-40B4-BE49-F238E27FC236}">
                <a16:creationId xmlns:a16="http://schemas.microsoft.com/office/drawing/2014/main" id="{0348250E-8D93-1E42-BB99-3CE8D04FD7C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413500" y="3801539"/>
            <a:ext cx="974532" cy="950427"/>
          </a:xfrm>
          <a:prstGeom prst="rect">
            <a:avLst/>
          </a:prstGeom>
        </p:spPr>
      </p:pic>
      <p:sp>
        <p:nvSpPr>
          <p:cNvPr id="11" name="Rectangle 10">
            <a:extLst>
              <a:ext uri="{FF2B5EF4-FFF2-40B4-BE49-F238E27FC236}">
                <a16:creationId xmlns:a16="http://schemas.microsoft.com/office/drawing/2014/main" id="{24FE9612-364F-D441-A39F-7CB500AB985E}"/>
              </a:ext>
            </a:extLst>
          </p:cNvPr>
          <p:cNvSpPr/>
          <p:nvPr userDrawn="1"/>
        </p:nvSpPr>
        <p:spPr>
          <a:xfrm>
            <a:off x="7586499" y="3688954"/>
            <a:ext cx="1494001" cy="369332"/>
          </a:xfrm>
          <a:prstGeom prst="rect">
            <a:avLst/>
          </a:prstGeom>
        </p:spPr>
        <p:txBody>
          <a:bodyPr wrap="square">
            <a:spAutoFit/>
          </a:bodyPr>
          <a:lstStyle/>
          <a:p>
            <a:r>
              <a:rPr lang="en-US" b="1">
                <a:solidFill>
                  <a:srgbClr val="0E7075"/>
                </a:solidFill>
                <a:latin typeface="Network Rail Sans"/>
                <a:cs typeface="Network Rail Sans"/>
              </a:rPr>
              <a:t>Technology</a:t>
            </a:r>
            <a:endParaRPr lang="en-US">
              <a:solidFill>
                <a:srgbClr val="0E7075"/>
              </a:solidFill>
              <a:latin typeface="Network Rail Sans" panose="02000000040000020004" pitchFamily="2" charset="0"/>
            </a:endParaRPr>
          </a:p>
        </p:txBody>
      </p:sp>
      <p:pic>
        <p:nvPicPr>
          <p:cNvPr id="12" name="Picture 11" descr="missing icons-01.png">
            <a:extLst>
              <a:ext uri="{FF2B5EF4-FFF2-40B4-BE49-F238E27FC236}">
                <a16:creationId xmlns:a16="http://schemas.microsoft.com/office/drawing/2014/main" id="{0DE6E6D7-D977-2043-BE36-5F2EB00886A7}"/>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6400799" y="5283199"/>
            <a:ext cx="1050658" cy="893066"/>
          </a:xfrm>
          <a:prstGeom prst="rect">
            <a:avLst/>
          </a:prstGeom>
        </p:spPr>
      </p:pic>
      <p:cxnSp>
        <p:nvCxnSpPr>
          <p:cNvPr id="13" name="Straight Connector 12">
            <a:extLst>
              <a:ext uri="{FF2B5EF4-FFF2-40B4-BE49-F238E27FC236}">
                <a16:creationId xmlns:a16="http://schemas.microsoft.com/office/drawing/2014/main" id="{A82DD233-6804-6346-9854-37EF6F6E8CD3}"/>
              </a:ext>
            </a:extLst>
          </p:cNvPr>
          <p:cNvCxnSpPr/>
          <p:nvPr userDrawn="1"/>
        </p:nvCxnSpPr>
        <p:spPr>
          <a:xfrm rot="5400000">
            <a:off x="4267200" y="4349750"/>
            <a:ext cx="365760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74AB4655-EDA6-8F40-9C8F-99CAECEF4C44}"/>
              </a:ext>
            </a:extLst>
          </p:cNvPr>
          <p:cNvSpPr/>
          <p:nvPr userDrawn="1"/>
        </p:nvSpPr>
        <p:spPr>
          <a:xfrm>
            <a:off x="7586499" y="4006454"/>
            <a:ext cx="3462501" cy="738664"/>
          </a:xfrm>
          <a:prstGeom prst="rect">
            <a:avLst/>
          </a:prstGeom>
        </p:spPr>
        <p:txBody>
          <a:bodyPr wrap="square">
            <a:spAutoFit/>
          </a:bodyPr>
          <a:lstStyle/>
          <a:p>
            <a:r>
              <a:rPr lang="en-US" sz="1400">
                <a:latin typeface="Network Rail Sans"/>
                <a:cs typeface="Network Rail Sans"/>
              </a:rPr>
              <a:t>How we will approach research and innovation to support the delivery and acceleration of our programmes.</a:t>
            </a:r>
          </a:p>
        </p:txBody>
      </p:sp>
      <p:sp>
        <p:nvSpPr>
          <p:cNvPr id="15" name="Rectangle 14">
            <a:extLst>
              <a:ext uri="{FF2B5EF4-FFF2-40B4-BE49-F238E27FC236}">
                <a16:creationId xmlns:a16="http://schemas.microsoft.com/office/drawing/2014/main" id="{8EA06C3A-B5EE-244B-801A-09593F04120A}"/>
              </a:ext>
            </a:extLst>
          </p:cNvPr>
          <p:cNvSpPr/>
          <p:nvPr userDrawn="1"/>
        </p:nvSpPr>
        <p:spPr>
          <a:xfrm>
            <a:off x="508000" y="1435100"/>
            <a:ext cx="11455400" cy="630942"/>
          </a:xfrm>
          <a:prstGeom prst="rect">
            <a:avLst/>
          </a:prstGeom>
        </p:spPr>
        <p:txBody>
          <a:bodyPr wrap="square">
            <a:spAutoFit/>
          </a:bodyPr>
          <a:lstStyle/>
          <a:p>
            <a:r>
              <a:rPr lang="en-US" sz="1750" b="1">
                <a:solidFill>
                  <a:srgbClr val="0E7075"/>
                </a:solidFill>
                <a:latin typeface="Network Rail Sans"/>
                <a:cs typeface="Network Rail Sans"/>
              </a:rPr>
              <a:t>Successful delivery of this strategy will rely on integrating environmental sustainability into everything we do. Delivering our commitments against the six key enablers below will help us to make sure our strategy is a success.</a:t>
            </a:r>
          </a:p>
        </p:txBody>
      </p:sp>
      <p:sp>
        <p:nvSpPr>
          <p:cNvPr id="16" name="Rectangle 15">
            <a:extLst>
              <a:ext uri="{FF2B5EF4-FFF2-40B4-BE49-F238E27FC236}">
                <a16:creationId xmlns:a16="http://schemas.microsoft.com/office/drawing/2014/main" id="{FB8C9D33-0EF6-5A41-97D0-1A34B3455230}"/>
              </a:ext>
            </a:extLst>
          </p:cNvPr>
          <p:cNvSpPr/>
          <p:nvPr userDrawn="1"/>
        </p:nvSpPr>
        <p:spPr>
          <a:xfrm>
            <a:off x="1630199" y="2279254"/>
            <a:ext cx="1494001" cy="369332"/>
          </a:xfrm>
          <a:prstGeom prst="rect">
            <a:avLst/>
          </a:prstGeom>
        </p:spPr>
        <p:txBody>
          <a:bodyPr wrap="square">
            <a:spAutoFit/>
          </a:bodyPr>
          <a:lstStyle/>
          <a:p>
            <a:r>
              <a:rPr lang="en-US" b="1">
                <a:solidFill>
                  <a:srgbClr val="0E7075"/>
                </a:solidFill>
                <a:latin typeface="Network Rail Sans" panose="02000000040000020004" pitchFamily="2" charset="0"/>
              </a:rPr>
              <a:t>People</a:t>
            </a:r>
            <a:endParaRPr lang="en-US">
              <a:solidFill>
                <a:srgbClr val="0E7075"/>
              </a:solidFill>
              <a:latin typeface="Network Rail Sans" panose="02000000040000020004" pitchFamily="2" charset="0"/>
            </a:endParaRPr>
          </a:p>
        </p:txBody>
      </p:sp>
      <p:sp>
        <p:nvSpPr>
          <p:cNvPr id="17" name="Rectangle 16">
            <a:extLst>
              <a:ext uri="{FF2B5EF4-FFF2-40B4-BE49-F238E27FC236}">
                <a16:creationId xmlns:a16="http://schemas.microsoft.com/office/drawing/2014/main" id="{26B505C6-E193-E74B-85DE-AD39AC9234DD}"/>
              </a:ext>
            </a:extLst>
          </p:cNvPr>
          <p:cNvSpPr/>
          <p:nvPr userDrawn="1"/>
        </p:nvSpPr>
        <p:spPr>
          <a:xfrm>
            <a:off x="1630199" y="2596754"/>
            <a:ext cx="3741901" cy="738664"/>
          </a:xfrm>
          <a:prstGeom prst="rect">
            <a:avLst/>
          </a:prstGeom>
        </p:spPr>
        <p:txBody>
          <a:bodyPr wrap="square">
            <a:spAutoFit/>
          </a:bodyPr>
          <a:lstStyle/>
          <a:p>
            <a:r>
              <a:rPr lang="en-US" sz="1400">
                <a:latin typeface="Network Rail Sans"/>
                <a:cs typeface="Network Rail Sans"/>
              </a:rPr>
              <a:t>How we will communicate with our employees, increase their capabilities and create the culture we need to enable change.</a:t>
            </a:r>
          </a:p>
          <a:p>
            <a:endParaRPr lang="en-US" sz="2000">
              <a:solidFill>
                <a:srgbClr val="0E7075"/>
              </a:solidFill>
              <a:latin typeface="Network Rail Sans"/>
              <a:cs typeface="Network Rail Sans"/>
            </a:endParaRPr>
          </a:p>
        </p:txBody>
      </p:sp>
      <p:sp>
        <p:nvSpPr>
          <p:cNvPr id="18" name="Rectangle 17">
            <a:extLst>
              <a:ext uri="{FF2B5EF4-FFF2-40B4-BE49-F238E27FC236}">
                <a16:creationId xmlns:a16="http://schemas.microsoft.com/office/drawing/2014/main" id="{756FEDC1-DA6E-2441-9379-D292CB6059A6}"/>
              </a:ext>
            </a:extLst>
          </p:cNvPr>
          <p:cNvSpPr/>
          <p:nvPr userDrawn="1"/>
        </p:nvSpPr>
        <p:spPr>
          <a:xfrm>
            <a:off x="1630199" y="3688954"/>
            <a:ext cx="2687801" cy="369332"/>
          </a:xfrm>
          <a:prstGeom prst="rect">
            <a:avLst/>
          </a:prstGeom>
        </p:spPr>
        <p:txBody>
          <a:bodyPr wrap="square">
            <a:spAutoFit/>
          </a:bodyPr>
          <a:lstStyle/>
          <a:p>
            <a:r>
              <a:rPr lang="en-US" b="1">
                <a:solidFill>
                  <a:srgbClr val="0E7075"/>
                </a:solidFill>
                <a:latin typeface="Network Rail Sans" panose="02000000040000020004" pitchFamily="2" charset="0"/>
              </a:rPr>
              <a:t>Funding and planning</a:t>
            </a:r>
            <a:endParaRPr lang="en-US">
              <a:solidFill>
                <a:srgbClr val="0E7075"/>
              </a:solidFill>
              <a:latin typeface="Network Rail Sans" panose="02000000040000020004" pitchFamily="2" charset="0"/>
            </a:endParaRPr>
          </a:p>
        </p:txBody>
      </p:sp>
      <p:sp>
        <p:nvSpPr>
          <p:cNvPr id="19" name="Rectangle 18">
            <a:extLst>
              <a:ext uri="{FF2B5EF4-FFF2-40B4-BE49-F238E27FC236}">
                <a16:creationId xmlns:a16="http://schemas.microsoft.com/office/drawing/2014/main" id="{242CA7E8-60F3-0348-B3A3-BFAD8C88DEEA}"/>
              </a:ext>
            </a:extLst>
          </p:cNvPr>
          <p:cNvSpPr/>
          <p:nvPr userDrawn="1"/>
        </p:nvSpPr>
        <p:spPr>
          <a:xfrm>
            <a:off x="1630199" y="4006454"/>
            <a:ext cx="3957801" cy="738664"/>
          </a:xfrm>
          <a:prstGeom prst="rect">
            <a:avLst/>
          </a:prstGeom>
        </p:spPr>
        <p:txBody>
          <a:bodyPr wrap="square">
            <a:spAutoFit/>
          </a:bodyPr>
          <a:lstStyle/>
          <a:p>
            <a:r>
              <a:rPr lang="en-US" sz="1400">
                <a:latin typeface="Network Rail Sans"/>
                <a:cs typeface="Network Rail Sans"/>
              </a:rPr>
              <a:t>How we will integrate environmental sustainability into the planning and funding process, which is vital for the delivery of our ambitions.</a:t>
            </a:r>
          </a:p>
          <a:p>
            <a:endParaRPr lang="en-US" sz="2000">
              <a:solidFill>
                <a:srgbClr val="0E7075"/>
              </a:solidFill>
              <a:latin typeface="Network Rail Sans"/>
              <a:cs typeface="Network Rail Sans"/>
            </a:endParaRPr>
          </a:p>
        </p:txBody>
      </p:sp>
      <p:sp>
        <p:nvSpPr>
          <p:cNvPr id="20" name="Rectangle 19">
            <a:extLst>
              <a:ext uri="{FF2B5EF4-FFF2-40B4-BE49-F238E27FC236}">
                <a16:creationId xmlns:a16="http://schemas.microsoft.com/office/drawing/2014/main" id="{1D65E75C-D44A-5B4C-8FA4-435ABEAD0E0F}"/>
              </a:ext>
            </a:extLst>
          </p:cNvPr>
          <p:cNvSpPr/>
          <p:nvPr userDrawn="1"/>
        </p:nvSpPr>
        <p:spPr>
          <a:xfrm>
            <a:off x="1630199" y="5111354"/>
            <a:ext cx="2713201" cy="369332"/>
          </a:xfrm>
          <a:prstGeom prst="rect">
            <a:avLst/>
          </a:prstGeom>
        </p:spPr>
        <p:txBody>
          <a:bodyPr wrap="square">
            <a:spAutoFit/>
          </a:bodyPr>
          <a:lstStyle/>
          <a:p>
            <a:r>
              <a:rPr lang="en-US" b="1">
                <a:solidFill>
                  <a:srgbClr val="0E7075"/>
                </a:solidFill>
                <a:latin typeface="Network Rail Sans" panose="02000000040000020004" pitchFamily="2" charset="0"/>
              </a:rPr>
              <a:t>Systems and processes</a:t>
            </a:r>
            <a:endParaRPr lang="en-US">
              <a:solidFill>
                <a:srgbClr val="0E7075"/>
              </a:solidFill>
              <a:latin typeface="Network Rail Sans" panose="02000000040000020004" pitchFamily="2" charset="0"/>
            </a:endParaRPr>
          </a:p>
        </p:txBody>
      </p:sp>
      <p:sp>
        <p:nvSpPr>
          <p:cNvPr id="21" name="Rectangle 20">
            <a:extLst>
              <a:ext uri="{FF2B5EF4-FFF2-40B4-BE49-F238E27FC236}">
                <a16:creationId xmlns:a16="http://schemas.microsoft.com/office/drawing/2014/main" id="{F86ECA6D-8651-7E4F-A9E4-9966DA27BAAF}"/>
              </a:ext>
            </a:extLst>
          </p:cNvPr>
          <p:cNvSpPr/>
          <p:nvPr userDrawn="1"/>
        </p:nvSpPr>
        <p:spPr>
          <a:xfrm>
            <a:off x="1630199" y="5428854"/>
            <a:ext cx="4376901" cy="738664"/>
          </a:xfrm>
          <a:prstGeom prst="rect">
            <a:avLst/>
          </a:prstGeom>
        </p:spPr>
        <p:txBody>
          <a:bodyPr wrap="square">
            <a:spAutoFit/>
          </a:bodyPr>
          <a:lstStyle/>
          <a:p>
            <a:r>
              <a:rPr lang="en-US" sz="1400">
                <a:latin typeface="Network Rail Sans"/>
                <a:cs typeface="Network Rail Sans"/>
              </a:rPr>
              <a:t>What changes to company-wide processes and systems need to be made to support change (including procurement and partnerships with our supply chain)</a:t>
            </a:r>
          </a:p>
          <a:p>
            <a:endParaRPr lang="en-US" sz="2000">
              <a:solidFill>
                <a:srgbClr val="0E7075"/>
              </a:solidFill>
              <a:latin typeface="Network Rail Sans"/>
              <a:cs typeface="Network Rail Sans"/>
            </a:endParaRPr>
          </a:p>
        </p:txBody>
      </p:sp>
      <p:sp>
        <p:nvSpPr>
          <p:cNvPr id="22" name="Rectangle 21">
            <a:extLst>
              <a:ext uri="{FF2B5EF4-FFF2-40B4-BE49-F238E27FC236}">
                <a16:creationId xmlns:a16="http://schemas.microsoft.com/office/drawing/2014/main" id="{BD8CAF0A-2E27-A444-AC25-6116F307F1A0}"/>
              </a:ext>
            </a:extLst>
          </p:cNvPr>
          <p:cNvSpPr/>
          <p:nvPr userDrawn="1"/>
        </p:nvSpPr>
        <p:spPr>
          <a:xfrm>
            <a:off x="7586499" y="5111354"/>
            <a:ext cx="1760701" cy="369332"/>
          </a:xfrm>
          <a:prstGeom prst="rect">
            <a:avLst/>
          </a:prstGeom>
        </p:spPr>
        <p:txBody>
          <a:bodyPr wrap="square">
            <a:spAutoFit/>
          </a:bodyPr>
          <a:lstStyle/>
          <a:p>
            <a:r>
              <a:rPr lang="en-US" b="1">
                <a:solidFill>
                  <a:srgbClr val="0E7075"/>
                </a:solidFill>
                <a:latin typeface="Network Rail Sans" panose="02000000040000020004" pitchFamily="2" charset="0"/>
              </a:rPr>
              <a:t>Measurement</a:t>
            </a:r>
            <a:endParaRPr lang="en-US">
              <a:solidFill>
                <a:srgbClr val="0E7075"/>
              </a:solidFill>
              <a:latin typeface="Network Rail Sans" panose="02000000040000020004" pitchFamily="2" charset="0"/>
            </a:endParaRPr>
          </a:p>
          <a:p>
            <a:endParaRPr lang="en-US" sz="2000">
              <a:solidFill>
                <a:srgbClr val="0E7075"/>
              </a:solidFill>
              <a:latin typeface="Network Rail Sans" panose="02000000040000020004" pitchFamily="2" charset="0"/>
            </a:endParaRPr>
          </a:p>
        </p:txBody>
      </p:sp>
      <p:sp>
        <p:nvSpPr>
          <p:cNvPr id="23" name="Rectangle 22">
            <a:extLst>
              <a:ext uri="{FF2B5EF4-FFF2-40B4-BE49-F238E27FC236}">
                <a16:creationId xmlns:a16="http://schemas.microsoft.com/office/drawing/2014/main" id="{50EEBDE6-5E47-674A-848A-DE74B6130E0F}"/>
              </a:ext>
            </a:extLst>
          </p:cNvPr>
          <p:cNvSpPr/>
          <p:nvPr userDrawn="1"/>
        </p:nvSpPr>
        <p:spPr>
          <a:xfrm>
            <a:off x="7586499" y="5428854"/>
            <a:ext cx="3259301" cy="738664"/>
          </a:xfrm>
          <a:prstGeom prst="rect">
            <a:avLst/>
          </a:prstGeom>
        </p:spPr>
        <p:txBody>
          <a:bodyPr wrap="square">
            <a:spAutoFit/>
          </a:bodyPr>
          <a:lstStyle/>
          <a:p>
            <a:r>
              <a:rPr lang="en-US" sz="1400">
                <a:latin typeface="Network Rail Sans"/>
                <a:cs typeface="Network Rail Sans"/>
              </a:rPr>
              <a:t>What information, data and measures need to be in place to monitor and demonstrate change.</a:t>
            </a:r>
          </a:p>
        </p:txBody>
      </p:sp>
      <p:sp>
        <p:nvSpPr>
          <p:cNvPr id="24" name="Rectangle 23">
            <a:extLst>
              <a:ext uri="{FF2B5EF4-FFF2-40B4-BE49-F238E27FC236}">
                <a16:creationId xmlns:a16="http://schemas.microsoft.com/office/drawing/2014/main" id="{95FCA4E2-EF8D-014E-929A-5CE285DCBD73}"/>
              </a:ext>
            </a:extLst>
          </p:cNvPr>
          <p:cNvSpPr/>
          <p:nvPr userDrawn="1"/>
        </p:nvSpPr>
        <p:spPr>
          <a:xfrm>
            <a:off x="7586499" y="2279254"/>
            <a:ext cx="1798801" cy="369332"/>
          </a:xfrm>
          <a:prstGeom prst="rect">
            <a:avLst/>
          </a:prstGeom>
        </p:spPr>
        <p:txBody>
          <a:bodyPr wrap="square">
            <a:spAutoFit/>
          </a:bodyPr>
          <a:lstStyle/>
          <a:p>
            <a:r>
              <a:rPr lang="en-US" b="1">
                <a:solidFill>
                  <a:srgbClr val="0E7075"/>
                </a:solidFill>
                <a:latin typeface="Network Rail Sans" panose="02000000040000020004" pitchFamily="2" charset="0"/>
              </a:rPr>
              <a:t>Engagement</a:t>
            </a:r>
            <a:endParaRPr lang="en-US">
              <a:solidFill>
                <a:srgbClr val="0E7075"/>
              </a:solidFill>
              <a:latin typeface="Network Rail Sans" panose="02000000040000020004" pitchFamily="2" charset="0"/>
            </a:endParaRPr>
          </a:p>
          <a:p>
            <a:endParaRPr lang="en-US" sz="2000">
              <a:solidFill>
                <a:srgbClr val="0E7075"/>
              </a:solidFill>
              <a:latin typeface="Network Rail Sans" panose="02000000040000020004" pitchFamily="2" charset="0"/>
            </a:endParaRPr>
          </a:p>
        </p:txBody>
      </p:sp>
      <p:sp>
        <p:nvSpPr>
          <p:cNvPr id="25" name="Rectangle 24">
            <a:extLst>
              <a:ext uri="{FF2B5EF4-FFF2-40B4-BE49-F238E27FC236}">
                <a16:creationId xmlns:a16="http://schemas.microsoft.com/office/drawing/2014/main" id="{17758328-03C3-A445-9795-24DC00236A87}"/>
              </a:ext>
            </a:extLst>
          </p:cNvPr>
          <p:cNvSpPr/>
          <p:nvPr userDrawn="1"/>
        </p:nvSpPr>
        <p:spPr>
          <a:xfrm>
            <a:off x="7586499" y="2596754"/>
            <a:ext cx="4097501" cy="738664"/>
          </a:xfrm>
          <a:prstGeom prst="rect">
            <a:avLst/>
          </a:prstGeom>
        </p:spPr>
        <p:txBody>
          <a:bodyPr wrap="square">
            <a:spAutoFit/>
          </a:bodyPr>
          <a:lstStyle/>
          <a:p>
            <a:r>
              <a:rPr lang="en-US" sz="1400">
                <a:latin typeface="Network Rail Sans"/>
                <a:cs typeface="Network Rail Sans"/>
              </a:rPr>
              <a:t>Communications, partnerships with external organisations, working with our neighbours and engaging with our stakeholders to support change.</a:t>
            </a:r>
          </a:p>
        </p:txBody>
      </p:sp>
      <p:cxnSp>
        <p:nvCxnSpPr>
          <p:cNvPr id="26" name="Straight Connector 25">
            <a:extLst>
              <a:ext uri="{FF2B5EF4-FFF2-40B4-BE49-F238E27FC236}">
                <a16:creationId xmlns:a16="http://schemas.microsoft.com/office/drawing/2014/main" id="{13F2AB7F-F5DF-9649-99C5-86D868204EF3}"/>
              </a:ext>
            </a:extLst>
          </p:cNvPr>
          <p:cNvCxnSpPr/>
          <p:nvPr userDrawn="1"/>
        </p:nvCxnSpPr>
        <p:spPr>
          <a:xfrm>
            <a:off x="698500" y="35242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6D3A50B-BDD0-834C-8E6E-7CB00C925A66}"/>
              </a:ext>
            </a:extLst>
          </p:cNvPr>
          <p:cNvCxnSpPr/>
          <p:nvPr userDrawn="1"/>
        </p:nvCxnSpPr>
        <p:spPr>
          <a:xfrm>
            <a:off x="698500" y="49720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D832F10-D6C2-6445-BBE7-FCAB5CE8EC69}"/>
              </a:ext>
            </a:extLst>
          </p:cNvPr>
          <p:cNvCxnSpPr/>
          <p:nvPr userDrawn="1"/>
        </p:nvCxnSpPr>
        <p:spPr>
          <a:xfrm>
            <a:off x="6477000" y="34353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3C3E052-4CC0-D944-87D6-F6CB79952551}"/>
              </a:ext>
            </a:extLst>
          </p:cNvPr>
          <p:cNvCxnSpPr/>
          <p:nvPr userDrawn="1"/>
        </p:nvCxnSpPr>
        <p:spPr>
          <a:xfrm>
            <a:off x="6477000" y="4883150"/>
            <a:ext cx="4937760" cy="0"/>
          </a:xfrm>
          <a:prstGeom prst="line">
            <a:avLst/>
          </a:prstGeom>
          <a:ln w="15875" cap="rnd">
            <a:solidFill>
              <a:srgbClr val="0E7075"/>
            </a:solidFill>
            <a:prstDash val="sysDot"/>
            <a:round/>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374E3EA5-C94E-7744-9A9D-E357D6E0A63D}"/>
              </a:ext>
            </a:extLst>
          </p:cNvPr>
          <p:cNvSpPr/>
          <p:nvPr userDrawn="1"/>
        </p:nvSpPr>
        <p:spPr>
          <a:xfrm>
            <a:off x="372899" y="679056"/>
            <a:ext cx="7844001" cy="523220"/>
          </a:xfrm>
          <a:prstGeom prst="rect">
            <a:avLst/>
          </a:prstGeom>
        </p:spPr>
        <p:txBody>
          <a:bodyPr wrap="square">
            <a:spAutoFit/>
          </a:bodyPr>
          <a:lstStyle/>
          <a:p>
            <a:r>
              <a:rPr lang="en-GB" sz="2800" b="1">
                <a:solidFill>
                  <a:srgbClr val="7EC359"/>
                </a:solidFill>
                <a:latin typeface="Network Rail Sans" panose="02000000040000020004" pitchFamily="2" charset="0"/>
              </a:rPr>
              <a:t>A organisation enabled to succeed</a:t>
            </a:r>
            <a:endParaRPr lang="en-GB" sz="2800">
              <a:solidFill>
                <a:srgbClr val="7EC359"/>
              </a:solidFill>
              <a:latin typeface="Network Rail Sans" panose="02000000040000020004" pitchFamily="2" charset="0"/>
            </a:endParaRPr>
          </a:p>
        </p:txBody>
      </p:sp>
    </p:spTree>
    <p:extLst>
      <p:ext uri="{BB962C8B-B14F-4D97-AF65-F5344CB8AC3E}">
        <p14:creationId xmlns:p14="http://schemas.microsoft.com/office/powerpoint/2010/main" val="3580414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20">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C39801-DBF8-4347-8911-66436CE72BBD}"/>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Slide Number Placeholder 1">
            <a:extLst>
              <a:ext uri="{FF2B5EF4-FFF2-40B4-BE49-F238E27FC236}">
                <a16:creationId xmlns:a16="http://schemas.microsoft.com/office/drawing/2014/main" id="{E2DF123E-D32F-574C-864E-9C8D29E057B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pic>
        <p:nvPicPr>
          <p:cNvPr id="5" name="Picture 4">
            <a:extLst>
              <a:ext uri="{FF2B5EF4-FFF2-40B4-BE49-F238E27FC236}">
                <a16:creationId xmlns:a16="http://schemas.microsoft.com/office/drawing/2014/main" id="{959E5F6A-0D11-394D-AA0A-36881088D5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6776" y="13402"/>
            <a:ext cx="12515896" cy="7264073"/>
          </a:xfrm>
          <a:prstGeom prst="rect">
            <a:avLst/>
          </a:prstGeom>
        </p:spPr>
      </p:pic>
      <p:sp>
        <p:nvSpPr>
          <p:cNvPr id="6" name="Rectangle 5">
            <a:extLst>
              <a:ext uri="{FF2B5EF4-FFF2-40B4-BE49-F238E27FC236}">
                <a16:creationId xmlns:a16="http://schemas.microsoft.com/office/drawing/2014/main" id="{25395A2E-D736-7547-842B-7B95B9668E7B}"/>
              </a:ext>
            </a:extLst>
          </p:cNvPr>
          <p:cNvSpPr/>
          <p:nvPr userDrawn="1"/>
        </p:nvSpPr>
        <p:spPr>
          <a:xfrm>
            <a:off x="385599" y="259956"/>
            <a:ext cx="4440401" cy="523220"/>
          </a:xfrm>
          <a:prstGeom prst="rect">
            <a:avLst/>
          </a:prstGeom>
        </p:spPr>
        <p:txBody>
          <a:bodyPr wrap="square">
            <a:spAutoFit/>
          </a:bodyPr>
          <a:lstStyle/>
          <a:p>
            <a:r>
              <a:rPr lang="en-US" sz="2800" b="1">
                <a:solidFill>
                  <a:srgbClr val="0E7075"/>
                </a:solidFill>
                <a:latin typeface="Network Rail Sans" panose="02000000040000020004" pitchFamily="2" charset="0"/>
              </a:rPr>
              <a:t>Keeping Momentum </a:t>
            </a:r>
            <a:endParaRPr lang="en-US" sz="2800">
              <a:solidFill>
                <a:srgbClr val="0E7075"/>
              </a:solidFill>
              <a:latin typeface="Network Rail Sans" panose="02000000040000020004" pitchFamily="2" charset="0"/>
            </a:endParaRPr>
          </a:p>
        </p:txBody>
      </p:sp>
    </p:spTree>
    <p:extLst>
      <p:ext uri="{BB962C8B-B14F-4D97-AF65-F5344CB8AC3E}">
        <p14:creationId xmlns:p14="http://schemas.microsoft.com/office/powerpoint/2010/main" val="3100677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6E42DB-5CEE-4F3D-AC81-AAEC86070E3F}"/>
              </a:ext>
            </a:extLst>
          </p:cNvPr>
          <p:cNvSpPr>
            <a:spLocks noGrp="1"/>
          </p:cNvSpPr>
          <p:nvPr>
            <p:ph type="sldNum" sz="quarter" idx="10"/>
          </p:nvPr>
        </p:nvSpPr>
        <p:spPr/>
        <p:txBody>
          <a:bodyPr/>
          <a:lstStyle/>
          <a:p>
            <a:fld id="{229EAAAC-928A-40C1-AC39-D34FD1799CA9}" type="slidenum">
              <a:rPr lang="en-GB" smtClean="0"/>
              <a:pPr/>
              <a:t>‹#›</a:t>
            </a:fld>
            <a:endParaRPr lang="en-GB"/>
          </a:p>
        </p:txBody>
      </p:sp>
    </p:spTree>
    <p:extLst>
      <p:ext uri="{BB962C8B-B14F-4D97-AF65-F5344CB8AC3E}">
        <p14:creationId xmlns:p14="http://schemas.microsoft.com/office/powerpoint/2010/main" val="344689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7189DA75-2DCB-4D8F-9879-38C299664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grpSp>
        <p:nvGrpSpPr>
          <p:cNvPr id="8" name="Group 7">
            <a:extLst>
              <a:ext uri="{FF2B5EF4-FFF2-40B4-BE49-F238E27FC236}">
                <a16:creationId xmlns:a16="http://schemas.microsoft.com/office/drawing/2014/main" id="{956A43C2-6B5E-46E8-9E7D-929602C9E567}"/>
              </a:ext>
            </a:extLst>
          </p:cNvPr>
          <p:cNvGrpSpPr/>
          <p:nvPr userDrawn="1"/>
        </p:nvGrpSpPr>
        <p:grpSpPr>
          <a:xfrm>
            <a:off x="-457200" y="3533775"/>
            <a:ext cx="3971925" cy="3705225"/>
            <a:chOff x="447675" y="3048000"/>
            <a:chExt cx="3971925" cy="3705225"/>
          </a:xfrm>
        </p:grpSpPr>
        <p:grpSp>
          <p:nvGrpSpPr>
            <p:cNvPr id="9" name="Group 8">
              <a:extLst>
                <a:ext uri="{FF2B5EF4-FFF2-40B4-BE49-F238E27FC236}">
                  <a16:creationId xmlns:a16="http://schemas.microsoft.com/office/drawing/2014/main" id="{BC9E6436-1B7E-4092-8576-3122AC50C872}"/>
                </a:ext>
              </a:extLst>
            </p:cNvPr>
            <p:cNvGrpSpPr/>
            <p:nvPr/>
          </p:nvGrpSpPr>
          <p:grpSpPr>
            <a:xfrm>
              <a:off x="695325" y="3357563"/>
              <a:ext cx="2984910" cy="3057524"/>
              <a:chOff x="5654264" y="1276351"/>
              <a:chExt cx="2984910" cy="3057524"/>
            </a:xfrm>
          </p:grpSpPr>
          <p:sp>
            <p:nvSpPr>
              <p:cNvPr id="11" name="Oval 10">
                <a:extLst>
                  <a:ext uri="{FF2B5EF4-FFF2-40B4-BE49-F238E27FC236}">
                    <a16:creationId xmlns:a16="http://schemas.microsoft.com/office/drawing/2014/main" id="{4CFAD928-D3AD-46E0-B46A-A1F1CA47A56C}"/>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CCC33B8-AE6D-4FCE-92FA-739B0AE9A594}"/>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83D681D-7F26-4E7B-A9D0-6F966B48816F}"/>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CF7C86B-DF4A-4803-8F17-CA1C28687D8B}"/>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B096FE7-FEFE-4219-9B52-6E971D4819A9}"/>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88D8985-B509-4DF2-BF50-97DCE36B0698}"/>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AF54A37B-95F5-435E-AB06-B961995FEF5D}"/>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654B3D-D490-4B7D-B340-893164067B0D}"/>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AFFE99-F286-43FD-92D8-BF7C6794605F}"/>
                  </a:ext>
                </a:extLst>
              </p:cNvPr>
              <p:cNvCxnSpPr>
                <a:cxnSpLocks/>
                <a:stCxn id="14"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B7F27A-9B43-42B6-B03D-5F544C672E6C}"/>
                  </a:ext>
                </a:extLst>
              </p:cNvPr>
              <p:cNvCxnSpPr>
                <a:cxnSpLocks/>
                <a:stCxn id="15" idx="4"/>
                <a:endCxn id="16"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30343D-361C-4577-B49E-1184A2E6C8D5}"/>
                  </a:ext>
                </a:extLst>
              </p:cNvPr>
              <p:cNvCxnSpPr>
                <a:cxnSpLocks/>
                <a:endCxn id="15"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5F548B-EF6F-4B3B-B116-4D8937A23638}"/>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FA28E-F9F9-4600-85CE-8B0A5BE6CCE0}"/>
                  </a:ext>
                </a:extLst>
              </p:cNvPr>
              <p:cNvCxnSpPr>
                <a:cxnSpLocks/>
                <a:endCxn id="11"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97C263-7ABF-4C5F-A451-29E3600C9DC9}"/>
                  </a:ext>
                </a:extLst>
              </p:cNvPr>
              <p:cNvCxnSpPr>
                <a:cxnSpLocks/>
              </p:cNvCxnSpPr>
              <p:nvPr/>
            </p:nvCxnSpPr>
            <p:spPr>
              <a:xfrm>
                <a:off x="7453358" y="2306475"/>
                <a:ext cx="324942" cy="8082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FFD3B2D-C8FC-41CA-9E83-D66BCB4F2FEF}"/>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09813617-C863-4CE9-A41A-180EDE9A8EBC}"/>
                </a:ext>
              </a:extLst>
            </p:cNvPr>
            <p:cNvSpPr/>
            <p:nvPr/>
          </p:nvSpPr>
          <p:spPr>
            <a:xfrm>
              <a:off x="447675" y="3048000"/>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Subtitle 2">
            <a:extLst>
              <a:ext uri="{FF2B5EF4-FFF2-40B4-BE49-F238E27FC236}">
                <a16:creationId xmlns:a16="http://schemas.microsoft.com/office/drawing/2014/main" id="{0E63138C-ADF0-4A20-B4C2-636D2A2BC555}"/>
              </a:ext>
            </a:extLst>
          </p:cNvPr>
          <p:cNvSpPr>
            <a:spLocks noGrp="1"/>
          </p:cNvSpPr>
          <p:nvPr>
            <p:ph type="subTitle" idx="1" hasCustomPrompt="1"/>
          </p:nvPr>
        </p:nvSpPr>
        <p:spPr>
          <a:xfrm>
            <a:off x="628064" y="3214654"/>
            <a:ext cx="3192491" cy="383619"/>
          </a:xfrm>
        </p:spPr>
        <p:txBody>
          <a:bodyPr>
            <a:normAutofit/>
          </a:bodyPr>
          <a:lstStyle>
            <a:lvl1pPr marL="0" indent="0">
              <a:buNone/>
              <a:defRPr/>
            </a:lvl1pPr>
          </a:lstStyle>
          <a:p>
            <a:pPr algn="l"/>
            <a:r>
              <a:rPr lang="en-GB" sz="1600">
                <a:latin typeface="Montserrat Light" panose="00000400000000000000" pitchFamily="2" charset="0"/>
              </a:rPr>
              <a:t>VERSION AND DATE</a:t>
            </a:r>
          </a:p>
        </p:txBody>
      </p:sp>
      <p:sp>
        <p:nvSpPr>
          <p:cNvPr id="27" name="Title 1">
            <a:extLst>
              <a:ext uri="{FF2B5EF4-FFF2-40B4-BE49-F238E27FC236}">
                <a16:creationId xmlns:a16="http://schemas.microsoft.com/office/drawing/2014/main" id="{6C070453-DDDB-4018-9D69-EEB5BE095752}"/>
              </a:ext>
            </a:extLst>
          </p:cNvPr>
          <p:cNvSpPr>
            <a:spLocks noGrp="1"/>
          </p:cNvSpPr>
          <p:nvPr>
            <p:ph type="ctrTitle" hasCustomPrompt="1"/>
          </p:nvPr>
        </p:nvSpPr>
        <p:spPr>
          <a:xfrm>
            <a:off x="584524" y="1600449"/>
            <a:ext cx="5825801" cy="1470025"/>
          </a:xfrm>
          <a:noFill/>
        </p:spPr>
        <p:txBody>
          <a:bodyPr>
            <a:normAutofit fontScale="90000"/>
          </a:bodyPr>
          <a:lstStyle>
            <a:lvl1pPr>
              <a:defRPr sz="6000"/>
            </a:lvl1pPr>
          </a:lstStyle>
          <a:p>
            <a:pPr algn="l"/>
            <a:r>
              <a:rPr lang="en-GB" b="1">
                <a:solidFill>
                  <a:srgbClr val="003884"/>
                </a:solidFill>
                <a:latin typeface="Montserrat" panose="00000500000000000000" pitchFamily="2" charset="0"/>
              </a:rPr>
              <a:t>Title</a:t>
            </a:r>
            <a:br>
              <a:rPr lang="en-GB" b="1">
                <a:solidFill>
                  <a:srgbClr val="003884"/>
                </a:solidFill>
                <a:latin typeface="Montserrat" panose="00000500000000000000" pitchFamily="2" charset="0"/>
              </a:rPr>
            </a:br>
            <a:r>
              <a:rPr lang="en-GB" sz="2700" b="1">
                <a:solidFill>
                  <a:srgbClr val="FF914D"/>
                </a:solidFill>
                <a:latin typeface="Montserrat Light" panose="00000400000000000000" pitchFamily="2" charset="0"/>
              </a:rPr>
              <a:t>SUB-TITLE</a:t>
            </a:r>
            <a:endParaRPr lang="en-GB">
              <a:solidFill>
                <a:srgbClr val="FF914D"/>
              </a:solidFill>
              <a:latin typeface="Montserrat Light" panose="00000400000000000000" pitchFamily="2" charset="0"/>
            </a:endParaRPr>
          </a:p>
        </p:txBody>
      </p:sp>
      <p:pic>
        <p:nvPicPr>
          <p:cNvPr id="29" name="Picture 28">
            <a:extLst>
              <a:ext uri="{FF2B5EF4-FFF2-40B4-BE49-F238E27FC236}">
                <a16:creationId xmlns:a16="http://schemas.microsoft.com/office/drawing/2014/main" id="{1C6E7473-D07B-C2BB-E4F6-806E8B32A257}"/>
              </a:ext>
            </a:extLst>
          </p:cNvPr>
          <p:cNvPicPr>
            <a:picLocks noChangeAspect="1"/>
          </p:cNvPicPr>
          <p:nvPr userDrawn="1"/>
        </p:nvPicPr>
        <p:blipFill>
          <a:blip r:embed="rId3"/>
          <a:stretch>
            <a:fillRect/>
          </a:stretch>
        </p:blipFill>
        <p:spPr>
          <a:xfrm>
            <a:off x="10098476" y="6246466"/>
            <a:ext cx="1888634" cy="307777"/>
          </a:xfrm>
          <a:prstGeom prst="rect">
            <a:avLst/>
          </a:prstGeom>
        </p:spPr>
      </p:pic>
    </p:spTree>
    <p:extLst>
      <p:ext uri="{BB962C8B-B14F-4D97-AF65-F5344CB8AC3E}">
        <p14:creationId xmlns:p14="http://schemas.microsoft.com/office/powerpoint/2010/main" val="186149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157C-E0ED-45C4-2342-5CA73DAFC6E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68912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EAE500-4782-423A-8F97-691B8074748C}"/>
              </a:ext>
            </a:extLst>
          </p:cNvPr>
          <p:cNvGrpSpPr/>
          <p:nvPr userDrawn="1"/>
        </p:nvGrpSpPr>
        <p:grpSpPr>
          <a:xfrm>
            <a:off x="-457200" y="3533775"/>
            <a:ext cx="3971925" cy="3705225"/>
            <a:chOff x="447675" y="3048000"/>
            <a:chExt cx="3971925" cy="3705225"/>
          </a:xfrm>
        </p:grpSpPr>
        <p:grpSp>
          <p:nvGrpSpPr>
            <p:cNvPr id="9" name="Group 8">
              <a:extLst>
                <a:ext uri="{FF2B5EF4-FFF2-40B4-BE49-F238E27FC236}">
                  <a16:creationId xmlns:a16="http://schemas.microsoft.com/office/drawing/2014/main" id="{C576F26A-9004-4BF7-B583-34A90E329715}"/>
                </a:ext>
              </a:extLst>
            </p:cNvPr>
            <p:cNvGrpSpPr/>
            <p:nvPr/>
          </p:nvGrpSpPr>
          <p:grpSpPr>
            <a:xfrm>
              <a:off x="695325" y="3357563"/>
              <a:ext cx="2984910" cy="3057524"/>
              <a:chOff x="5654264" y="1276351"/>
              <a:chExt cx="2984910" cy="3057524"/>
            </a:xfrm>
          </p:grpSpPr>
          <p:sp>
            <p:nvSpPr>
              <p:cNvPr id="11" name="Oval 10">
                <a:extLst>
                  <a:ext uri="{FF2B5EF4-FFF2-40B4-BE49-F238E27FC236}">
                    <a16:creationId xmlns:a16="http://schemas.microsoft.com/office/drawing/2014/main" id="{EB05ED57-CE50-4503-B86A-D48ED8E5CC52}"/>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54A4F5F-786E-431C-8D55-0C1DCA486560}"/>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B25CAF5-9130-4358-ADDA-2E664DC7B71D}"/>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A33F419-3018-414F-BA03-365F28BBA3DD}"/>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B0A2C0F-2F13-4E3D-B622-255AB052C389}"/>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1BD0507-EC1E-4DB1-BB88-AD54090D7973}"/>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F663AC6C-C506-45F3-B241-8E39D8C0A7DB}"/>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26FC3F-ABDE-4936-98D2-AB8759218930}"/>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244F04-DB6A-460C-A38A-CE1E07236F4D}"/>
                  </a:ext>
                </a:extLst>
              </p:cNvPr>
              <p:cNvCxnSpPr>
                <a:cxnSpLocks/>
                <a:stCxn id="14"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B45901-D43C-41C4-8A6A-3B9BC5419E59}"/>
                  </a:ext>
                </a:extLst>
              </p:cNvPr>
              <p:cNvCxnSpPr>
                <a:cxnSpLocks/>
                <a:stCxn id="15" idx="4"/>
                <a:endCxn id="16"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9E3BDF-03EC-457E-8D6D-61307D521F08}"/>
                  </a:ext>
                </a:extLst>
              </p:cNvPr>
              <p:cNvCxnSpPr>
                <a:cxnSpLocks/>
                <a:endCxn id="15"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E0EC73-FD3F-4EE7-BAA1-07D8386D07E6}"/>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F00EC3-3D79-43E5-ADDE-30A05C60DD44}"/>
                  </a:ext>
                </a:extLst>
              </p:cNvPr>
              <p:cNvCxnSpPr>
                <a:cxnSpLocks/>
                <a:endCxn id="11"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49F618-D1D0-44F0-BD22-25F389F9863B}"/>
                  </a:ext>
                </a:extLst>
              </p:cNvPr>
              <p:cNvCxnSpPr>
                <a:cxnSpLocks/>
              </p:cNvCxnSpPr>
              <p:nvPr/>
            </p:nvCxnSpPr>
            <p:spPr>
              <a:xfrm>
                <a:off x="7453358" y="2306475"/>
                <a:ext cx="324942" cy="8082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67F6AA-6405-45F6-BFC8-39E15989BBEA}"/>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C8CF24F8-4323-424D-9BF6-DF1B7247B89A}"/>
                </a:ext>
              </a:extLst>
            </p:cNvPr>
            <p:cNvSpPr/>
            <p:nvPr/>
          </p:nvSpPr>
          <p:spPr>
            <a:xfrm>
              <a:off x="447675" y="3048000"/>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4F8CAD9-F0E7-4C91-A4A0-CC684720107C}"/>
              </a:ext>
            </a:extLst>
          </p:cNvPr>
          <p:cNvSpPr>
            <a:spLocks noGrp="1"/>
          </p:cNvSpPr>
          <p:nvPr>
            <p:ph type="title"/>
          </p:nvPr>
        </p:nvSpPr>
        <p:spPr>
          <a:xfrm>
            <a:off x="838200" y="332656"/>
            <a:ext cx="10515600" cy="1071358"/>
          </a:xfrm>
        </p:spPr>
        <p:txBody>
          <a:bodyPr>
            <a:normAutofit/>
          </a:bodyPr>
          <a:lstStyle>
            <a:lvl1pPr>
              <a:defRPr sz="2400">
                <a:solidFill>
                  <a:schemeClr val="tx1"/>
                </a:solidFill>
                <a:latin typeface="Montserrat Light" panose="000004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2A8082-2890-4678-9A12-C50AF0C69B68}"/>
              </a:ext>
            </a:extLst>
          </p:cNvPr>
          <p:cNvSpPr>
            <a:spLocks noGrp="1"/>
          </p:cNvSpPr>
          <p:nvPr>
            <p:ph idx="1"/>
          </p:nvPr>
        </p:nvSpPr>
        <p:spPr>
          <a:xfrm>
            <a:off x="838200" y="1561558"/>
            <a:ext cx="10515600" cy="4615405"/>
          </a:xfrm>
          <a:ln>
            <a:noFill/>
          </a:ln>
        </p:spPr>
        <p:txBody>
          <a:bodyPr/>
          <a:lstStyle>
            <a:lvl1pPr marL="514350" indent="-514350">
              <a:buClr>
                <a:srgbClr val="003884"/>
              </a:buClr>
              <a:buFont typeface="Arial" panose="020B0604020202020204" pitchFamily="34" charset="0"/>
              <a:buChar char="•"/>
              <a:defRPr sz="2000">
                <a:solidFill>
                  <a:schemeClr val="tx1"/>
                </a:solidFill>
                <a:latin typeface="Montserrat Light" panose="00000400000000000000" pitchFamily="2" charset="0"/>
              </a:defRPr>
            </a:lvl1pPr>
            <a:lvl2pPr marL="914400" indent="-457200">
              <a:buClr>
                <a:srgbClr val="003884"/>
              </a:buClr>
              <a:buFont typeface="Arial" panose="020B0604020202020204" pitchFamily="34" charset="0"/>
              <a:buChar char="•"/>
              <a:defRPr sz="2000">
                <a:solidFill>
                  <a:schemeClr val="tx1"/>
                </a:solidFill>
                <a:latin typeface="Montserrat Light" panose="00000400000000000000" pitchFamily="2" charset="0"/>
              </a:defRPr>
            </a:lvl2pPr>
            <a:lvl3pPr marL="1371600" indent="-457200">
              <a:buClr>
                <a:srgbClr val="003884"/>
              </a:buClr>
              <a:buFont typeface="Arial" panose="020B0604020202020204" pitchFamily="34" charset="0"/>
              <a:buChar char="•"/>
              <a:defRPr>
                <a:solidFill>
                  <a:schemeClr val="tx1"/>
                </a:solidFill>
                <a:latin typeface="Montserrat Light" panose="00000400000000000000" pitchFamily="2" charset="0"/>
              </a:defRPr>
            </a:lvl3pPr>
            <a:lvl4pPr marL="1714500" indent="-342900">
              <a:buClr>
                <a:srgbClr val="003884"/>
              </a:buClr>
              <a:buFont typeface="Arial" panose="020B0604020202020204" pitchFamily="34" charset="0"/>
              <a:buChar char="•"/>
              <a:defRPr sz="2000">
                <a:solidFill>
                  <a:schemeClr val="tx1"/>
                </a:solidFill>
                <a:latin typeface="Montserrat Light" panose="00000400000000000000" pitchFamily="2" charset="0"/>
              </a:defRPr>
            </a:lvl4pPr>
            <a:lvl5pPr marL="2171700" indent="-342900">
              <a:buClr>
                <a:srgbClr val="003884"/>
              </a:buClr>
              <a:buFont typeface="Arial" panose="020B0604020202020204" pitchFamily="34" charset="0"/>
              <a:buChar char="•"/>
              <a:defRPr sz="2000">
                <a:solidFill>
                  <a:schemeClr val="tx1"/>
                </a:solidFill>
                <a:latin typeface="Montserrat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Logo&#10;&#10;Description automatically generated">
            <a:extLst>
              <a:ext uri="{FF2B5EF4-FFF2-40B4-BE49-F238E27FC236}">
                <a16:creationId xmlns:a16="http://schemas.microsoft.com/office/drawing/2014/main" id="{3ACE57CE-52B0-474E-A393-8ECBAC2608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6" name="TextBox 25">
            <a:extLst>
              <a:ext uri="{FF2B5EF4-FFF2-40B4-BE49-F238E27FC236}">
                <a16:creationId xmlns:a16="http://schemas.microsoft.com/office/drawing/2014/main" id="{CA8195FD-0B94-43FF-83B4-1E67DAA08F85}"/>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pic>
        <p:nvPicPr>
          <p:cNvPr id="27" name="Picture 26">
            <a:extLst>
              <a:ext uri="{FF2B5EF4-FFF2-40B4-BE49-F238E27FC236}">
                <a16:creationId xmlns:a16="http://schemas.microsoft.com/office/drawing/2014/main" id="{642BC2ED-2CC7-4616-A4BD-B1795F2F74E7}"/>
              </a:ext>
            </a:extLst>
          </p:cNvPr>
          <p:cNvPicPr>
            <a:picLocks noChangeAspect="1"/>
          </p:cNvPicPr>
          <p:nvPr userDrawn="1"/>
        </p:nvPicPr>
        <p:blipFill>
          <a:blip r:embed="rId3"/>
          <a:stretch>
            <a:fillRect/>
          </a:stretch>
        </p:blipFill>
        <p:spPr>
          <a:xfrm>
            <a:off x="10088748" y="6023074"/>
            <a:ext cx="1888634" cy="307777"/>
          </a:xfrm>
          <a:prstGeom prst="rect">
            <a:avLst/>
          </a:prstGeom>
        </p:spPr>
      </p:pic>
    </p:spTree>
    <p:extLst>
      <p:ext uri="{BB962C8B-B14F-4D97-AF65-F5344CB8AC3E}">
        <p14:creationId xmlns:p14="http://schemas.microsoft.com/office/powerpoint/2010/main" val="3963181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75F8-5E7D-3B6F-144E-B8B0A4C4D84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44482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cstate="screen">
              <a:extLst>
                <a:ext uri="{28A0092B-C50C-407E-A947-70E740481C1C}">
                  <a14:useLocalDpi xmlns:a14="http://schemas.microsoft.com/office/drawing/2010/main"/>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136088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4BF092-E905-465F-944B-F9E1858BBB05}"/>
              </a:ext>
            </a:extLst>
          </p:cNvPr>
          <p:cNvGrpSpPr/>
          <p:nvPr userDrawn="1"/>
        </p:nvGrpSpPr>
        <p:grpSpPr>
          <a:xfrm>
            <a:off x="-248361" y="3428206"/>
            <a:ext cx="3971925" cy="3705225"/>
            <a:chOff x="-248361" y="3428206"/>
            <a:chExt cx="3971925" cy="3705225"/>
          </a:xfrm>
        </p:grpSpPr>
        <p:grpSp>
          <p:nvGrpSpPr>
            <p:cNvPr id="8" name="Group 7">
              <a:extLst>
                <a:ext uri="{FF2B5EF4-FFF2-40B4-BE49-F238E27FC236}">
                  <a16:creationId xmlns:a16="http://schemas.microsoft.com/office/drawing/2014/main" id="{2F30A59C-BF5D-4372-8CE7-4B8C63AC7805}"/>
                </a:ext>
              </a:extLst>
            </p:cNvPr>
            <p:cNvGrpSpPr/>
            <p:nvPr/>
          </p:nvGrpSpPr>
          <p:grpSpPr>
            <a:xfrm>
              <a:off x="-209550" y="3843338"/>
              <a:ext cx="2984910" cy="3057524"/>
              <a:chOff x="5654264" y="1276351"/>
              <a:chExt cx="2984910" cy="3057524"/>
            </a:xfrm>
          </p:grpSpPr>
          <p:sp>
            <p:nvSpPr>
              <p:cNvPr id="10" name="Oval 9">
                <a:extLst>
                  <a:ext uri="{FF2B5EF4-FFF2-40B4-BE49-F238E27FC236}">
                    <a16:creationId xmlns:a16="http://schemas.microsoft.com/office/drawing/2014/main" id="{A21F5A26-E4B9-4870-8883-37B16853C7D4}"/>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E2DE9B7-84F4-4451-9712-35F0DE79CD45}"/>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9999488-F475-42FC-B642-224AA3B0D21D}"/>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6B98E70-9625-42BE-A835-D3AE2F8A9791}"/>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1B81722-A635-4279-8FD6-E217C75019DB}"/>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E487441-A40F-44D1-87C8-FC173A4D750E}"/>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55E240D8-11B7-4B1E-9162-2C6395CF5C6A}"/>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8CB24A-A9D7-4D72-A76F-E63E9EC87686}"/>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E936FA6-EE31-438C-9DE5-7006BAA9A7D3}"/>
                  </a:ext>
                </a:extLst>
              </p:cNvPr>
              <p:cNvCxnSpPr>
                <a:cxnSpLocks/>
                <a:stCxn id="13"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A98B4-CFCF-40FD-B4BB-BE2DC78DA79D}"/>
                  </a:ext>
                </a:extLst>
              </p:cNvPr>
              <p:cNvCxnSpPr>
                <a:cxnSpLocks/>
                <a:stCxn id="14" idx="4"/>
                <a:endCxn id="15"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C4CDF9-5A29-446B-8947-6C5989C30136}"/>
                  </a:ext>
                </a:extLst>
              </p:cNvPr>
              <p:cNvCxnSpPr>
                <a:cxnSpLocks/>
                <a:endCxn id="14"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C1986B-0C86-4762-9C54-D729B794670A}"/>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DB0E4F-77DF-4C8C-B080-8B8D77C2E5A8}"/>
                  </a:ext>
                </a:extLst>
              </p:cNvPr>
              <p:cNvCxnSpPr>
                <a:cxnSpLocks/>
                <a:endCxn id="10"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E8C12F-B545-47ED-99B2-328CBCBF595A}"/>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7C32A6-E6AA-4CE7-B962-E63EF1BDF623}"/>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6FF8FDDA-F7F0-4165-A749-23E68A55928F}"/>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439D5E5-0301-4E26-9857-5815CA07AF33}"/>
              </a:ext>
            </a:extLst>
          </p:cNvPr>
          <p:cNvSpPr>
            <a:spLocks noGrp="1"/>
          </p:cNvSpPr>
          <p:nvPr>
            <p:ph type="title" hasCustomPrompt="1"/>
          </p:nvPr>
        </p:nvSpPr>
        <p:spPr>
          <a:xfrm>
            <a:off x="831850" y="2507336"/>
            <a:ext cx="10515600" cy="756170"/>
          </a:xfrm>
        </p:spPr>
        <p:txBody>
          <a:bodyPr anchor="b">
            <a:noAutofit/>
          </a:bodyPr>
          <a:lstStyle>
            <a:lvl1pPr>
              <a:defRPr sz="5400">
                <a:solidFill>
                  <a:srgbClr val="003884"/>
                </a:solidFill>
                <a:latin typeface="Montserrat SemiBold" panose="00000700000000000000" pitchFamily="2" charset="0"/>
              </a:defRPr>
            </a:lvl1p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16471997-E6B7-4DE5-95CE-737A7A2BCC3D}"/>
              </a:ext>
            </a:extLst>
          </p:cNvPr>
          <p:cNvSpPr>
            <a:spLocks noGrp="1"/>
          </p:cNvSpPr>
          <p:nvPr>
            <p:ph type="body" idx="1"/>
          </p:nvPr>
        </p:nvSpPr>
        <p:spPr>
          <a:xfrm>
            <a:off x="829965" y="3368973"/>
            <a:ext cx="10515600" cy="1500187"/>
          </a:xfrm>
        </p:spPr>
        <p:txBody>
          <a:bodyPr/>
          <a:lstStyle>
            <a:lvl1pPr marL="0" indent="0">
              <a:buNone/>
              <a:defRPr sz="2400">
                <a:solidFill>
                  <a:srgbClr val="FF914D"/>
                </a:solidFill>
                <a:latin typeface="Montserrat Light" panose="000004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5" name="Picture 24" descr="Logo&#10;&#10;Description automatically generated">
            <a:extLst>
              <a:ext uri="{FF2B5EF4-FFF2-40B4-BE49-F238E27FC236}">
                <a16:creationId xmlns:a16="http://schemas.microsoft.com/office/drawing/2014/main" id="{CE45EFCC-4D07-4A44-8653-426BB858D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7" name="TextBox 26">
            <a:extLst>
              <a:ext uri="{FF2B5EF4-FFF2-40B4-BE49-F238E27FC236}">
                <a16:creationId xmlns:a16="http://schemas.microsoft.com/office/drawing/2014/main" id="{705A4D0F-5E4F-4AF8-B78B-63E337014305}"/>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pic>
        <p:nvPicPr>
          <p:cNvPr id="28" name="Picture 27">
            <a:extLst>
              <a:ext uri="{FF2B5EF4-FFF2-40B4-BE49-F238E27FC236}">
                <a16:creationId xmlns:a16="http://schemas.microsoft.com/office/drawing/2014/main" id="{37ABFDAB-9F6A-6AAE-EC6A-07C787D0BDD6}"/>
              </a:ext>
            </a:extLst>
          </p:cNvPr>
          <p:cNvPicPr>
            <a:picLocks noChangeAspect="1"/>
          </p:cNvPicPr>
          <p:nvPr userDrawn="1"/>
        </p:nvPicPr>
        <p:blipFill>
          <a:blip r:embed="rId3"/>
          <a:stretch>
            <a:fillRect/>
          </a:stretch>
        </p:blipFill>
        <p:spPr>
          <a:xfrm>
            <a:off x="10088748" y="6023074"/>
            <a:ext cx="1888634" cy="307777"/>
          </a:xfrm>
          <a:prstGeom prst="rect">
            <a:avLst/>
          </a:prstGeom>
        </p:spPr>
      </p:pic>
    </p:spTree>
    <p:extLst>
      <p:ext uri="{BB962C8B-B14F-4D97-AF65-F5344CB8AC3E}">
        <p14:creationId xmlns:p14="http://schemas.microsoft.com/office/powerpoint/2010/main" val="289631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F40A1-016A-4192-BA07-2E1B4B61210F}"/>
              </a:ext>
            </a:extLst>
          </p:cNvPr>
          <p:cNvSpPr>
            <a:spLocks noGrp="1"/>
          </p:cNvSpPr>
          <p:nvPr>
            <p:ph sz="half" idx="1"/>
          </p:nvPr>
        </p:nvSpPr>
        <p:spPr>
          <a:xfrm>
            <a:off x="294405" y="1828033"/>
            <a:ext cx="5427396" cy="4351338"/>
          </a:xfrm>
        </p:spPr>
        <p:txBody>
          <a:bodyPr>
            <a:normAutofit/>
          </a:bodyPr>
          <a:lstStyle>
            <a:lvl1pPr>
              <a:buClr>
                <a:srgbClr val="003884"/>
              </a:buClr>
              <a:defRPr sz="2000">
                <a:solidFill>
                  <a:schemeClr val="bg1">
                    <a:lumMod val="50000"/>
                  </a:schemeClr>
                </a:solidFill>
                <a:latin typeface="Montserrat Light" panose="00000400000000000000" pitchFamily="2" charset="0"/>
              </a:defRPr>
            </a:lvl1pPr>
            <a:lvl2pPr>
              <a:buClr>
                <a:srgbClr val="003884"/>
              </a:buClr>
              <a:defRPr sz="2000">
                <a:solidFill>
                  <a:schemeClr val="bg1">
                    <a:lumMod val="50000"/>
                  </a:schemeClr>
                </a:solidFill>
                <a:latin typeface="Montserrat Light" panose="00000400000000000000" pitchFamily="2" charset="0"/>
              </a:defRPr>
            </a:lvl2pPr>
            <a:lvl3pPr>
              <a:buClr>
                <a:srgbClr val="003884"/>
              </a:buClr>
              <a:defRPr sz="2000">
                <a:solidFill>
                  <a:schemeClr val="bg1">
                    <a:lumMod val="50000"/>
                  </a:schemeClr>
                </a:solidFill>
                <a:latin typeface="Montserrat Light" panose="00000400000000000000" pitchFamily="2" charset="0"/>
              </a:defRPr>
            </a:lvl3pPr>
            <a:lvl4pPr>
              <a:buClr>
                <a:srgbClr val="003884"/>
              </a:buClr>
              <a:defRPr sz="2000">
                <a:solidFill>
                  <a:schemeClr val="bg1">
                    <a:lumMod val="50000"/>
                  </a:schemeClr>
                </a:solidFill>
                <a:latin typeface="Montserrat Light" panose="00000400000000000000" pitchFamily="2" charset="0"/>
              </a:defRPr>
            </a:lvl4pPr>
            <a:lvl5pPr>
              <a:buClr>
                <a:srgbClr val="003884"/>
              </a:buClr>
              <a:defRPr sz="2000">
                <a:solidFill>
                  <a:schemeClr val="bg1">
                    <a:lumMod val="50000"/>
                  </a:schemeClr>
                </a:solidFill>
                <a:latin typeface="Montserrat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F9EA69-7142-4995-BB53-6E3F8C35C321}"/>
              </a:ext>
            </a:extLst>
          </p:cNvPr>
          <p:cNvSpPr>
            <a:spLocks noGrp="1"/>
          </p:cNvSpPr>
          <p:nvPr>
            <p:ph sz="half" idx="2"/>
          </p:nvPr>
        </p:nvSpPr>
        <p:spPr>
          <a:xfrm>
            <a:off x="6172199" y="1825625"/>
            <a:ext cx="5614757" cy="4351338"/>
          </a:xfrm>
        </p:spPr>
        <p:txBody>
          <a:bodyPr>
            <a:normAutofit/>
          </a:bodyPr>
          <a:lstStyle>
            <a:lvl1pPr>
              <a:buClr>
                <a:srgbClr val="003884"/>
              </a:buClr>
              <a:defRPr sz="2000">
                <a:solidFill>
                  <a:schemeClr val="bg1">
                    <a:lumMod val="50000"/>
                  </a:schemeClr>
                </a:solidFill>
                <a:latin typeface="Montserrat Light" panose="00000400000000000000" pitchFamily="2" charset="0"/>
              </a:defRPr>
            </a:lvl1pPr>
            <a:lvl2pPr>
              <a:buClr>
                <a:srgbClr val="003884"/>
              </a:buClr>
              <a:defRPr sz="2000">
                <a:solidFill>
                  <a:schemeClr val="bg1">
                    <a:lumMod val="50000"/>
                  </a:schemeClr>
                </a:solidFill>
                <a:latin typeface="Montserrat Light" panose="00000400000000000000" pitchFamily="2" charset="0"/>
              </a:defRPr>
            </a:lvl2pPr>
            <a:lvl3pPr>
              <a:buClr>
                <a:srgbClr val="003884"/>
              </a:buClr>
              <a:defRPr sz="2000">
                <a:solidFill>
                  <a:schemeClr val="bg1">
                    <a:lumMod val="50000"/>
                  </a:schemeClr>
                </a:solidFill>
                <a:latin typeface="Montserrat Light" panose="00000400000000000000" pitchFamily="2" charset="0"/>
              </a:defRPr>
            </a:lvl3pPr>
            <a:lvl4pPr>
              <a:buClr>
                <a:srgbClr val="003884"/>
              </a:buClr>
              <a:defRPr sz="2000">
                <a:solidFill>
                  <a:schemeClr val="bg1">
                    <a:lumMod val="50000"/>
                  </a:schemeClr>
                </a:solidFill>
                <a:latin typeface="Montserrat Light" panose="00000400000000000000" pitchFamily="2" charset="0"/>
              </a:defRPr>
            </a:lvl4pPr>
            <a:lvl5pPr>
              <a:buClr>
                <a:srgbClr val="003884"/>
              </a:buClr>
              <a:defRPr sz="2000">
                <a:solidFill>
                  <a:schemeClr val="bg1">
                    <a:lumMod val="50000"/>
                  </a:schemeClr>
                </a:solidFill>
                <a:latin typeface="Montserrat Light" panose="000004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2D841221-32CF-4D76-B5F7-804C172771AB}"/>
              </a:ext>
            </a:extLst>
          </p:cNvPr>
          <p:cNvSpPr>
            <a:spLocks noGrp="1"/>
          </p:cNvSpPr>
          <p:nvPr>
            <p:ph type="title"/>
          </p:nvPr>
        </p:nvSpPr>
        <p:spPr>
          <a:xfrm>
            <a:off x="294405" y="332399"/>
            <a:ext cx="8969947" cy="1071358"/>
          </a:xfrm>
        </p:spPr>
        <p:txBody>
          <a:bodyPr>
            <a:normAutofit/>
          </a:bodyPr>
          <a:lstStyle>
            <a:lvl1pPr>
              <a:defRPr sz="2400">
                <a:solidFill>
                  <a:schemeClr val="bg1">
                    <a:lumMod val="50000"/>
                  </a:schemeClr>
                </a:solidFill>
                <a:latin typeface="Montserrat Light" panose="00000400000000000000" pitchFamily="2" charset="0"/>
              </a:defRPr>
            </a:lvl1pPr>
          </a:lstStyle>
          <a:p>
            <a:r>
              <a:rPr lang="en-US"/>
              <a:t>Click to edit Master title style</a:t>
            </a:r>
            <a:endParaRPr lang="en-GB"/>
          </a:p>
        </p:txBody>
      </p:sp>
      <p:pic>
        <p:nvPicPr>
          <p:cNvPr id="27" name="Picture 26" descr="Logo&#10;&#10;Description automatically generated">
            <a:extLst>
              <a:ext uri="{FF2B5EF4-FFF2-40B4-BE49-F238E27FC236}">
                <a16:creationId xmlns:a16="http://schemas.microsoft.com/office/drawing/2014/main" id="{4CD5B363-793B-4081-9675-1E2CE67DC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30" name="TextBox 29">
            <a:extLst>
              <a:ext uri="{FF2B5EF4-FFF2-40B4-BE49-F238E27FC236}">
                <a16:creationId xmlns:a16="http://schemas.microsoft.com/office/drawing/2014/main" id="{D06953E1-FE00-4795-A760-9A40212046C3}"/>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grpSp>
        <p:nvGrpSpPr>
          <p:cNvPr id="31" name="Group 30">
            <a:extLst>
              <a:ext uri="{FF2B5EF4-FFF2-40B4-BE49-F238E27FC236}">
                <a16:creationId xmlns:a16="http://schemas.microsoft.com/office/drawing/2014/main" id="{2B6A3C38-99D7-483B-9E2B-AE0AD913FC9B}"/>
              </a:ext>
            </a:extLst>
          </p:cNvPr>
          <p:cNvGrpSpPr/>
          <p:nvPr userDrawn="1"/>
        </p:nvGrpSpPr>
        <p:grpSpPr>
          <a:xfrm>
            <a:off x="-248361" y="3428206"/>
            <a:ext cx="3971925" cy="3705225"/>
            <a:chOff x="-248361" y="3428206"/>
            <a:chExt cx="3971925" cy="3705225"/>
          </a:xfrm>
        </p:grpSpPr>
        <p:grpSp>
          <p:nvGrpSpPr>
            <p:cNvPr id="32" name="Group 31">
              <a:extLst>
                <a:ext uri="{FF2B5EF4-FFF2-40B4-BE49-F238E27FC236}">
                  <a16:creationId xmlns:a16="http://schemas.microsoft.com/office/drawing/2014/main" id="{C7D49F53-7B63-4510-87B0-CB0673990580}"/>
                </a:ext>
              </a:extLst>
            </p:cNvPr>
            <p:cNvGrpSpPr/>
            <p:nvPr/>
          </p:nvGrpSpPr>
          <p:grpSpPr>
            <a:xfrm>
              <a:off x="-209550" y="3843338"/>
              <a:ext cx="2984910" cy="3057524"/>
              <a:chOff x="5654264" y="1276351"/>
              <a:chExt cx="2984910" cy="3057524"/>
            </a:xfrm>
          </p:grpSpPr>
          <p:sp>
            <p:nvSpPr>
              <p:cNvPr id="34" name="Oval 33">
                <a:extLst>
                  <a:ext uri="{FF2B5EF4-FFF2-40B4-BE49-F238E27FC236}">
                    <a16:creationId xmlns:a16="http://schemas.microsoft.com/office/drawing/2014/main" id="{64DC6D6E-F98D-4685-A1C4-4AA382ACC19D}"/>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9DAFF73-8BA8-4DF2-B338-5F578E555BAE}"/>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A30A88B-39A2-4164-AF8E-B89C58C25127}"/>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1D273D4-070E-421F-A26D-A5640890A54F}"/>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0E87B02C-B44A-4BDD-A8C7-42B042AF3117}"/>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97E64C3-CBAD-49AC-BFC0-0194EC5B96A9}"/>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7E1637D7-283E-4444-BF4B-C4404962DF4E}"/>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B49D9B-A9DC-4388-99E4-9878BE2A5C0D}"/>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DBEC00-59D8-4047-AC4D-2C11387EB7C4}"/>
                  </a:ext>
                </a:extLst>
              </p:cNvPr>
              <p:cNvCxnSpPr>
                <a:cxnSpLocks/>
                <a:stCxn id="37"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18E1266-D907-4A05-9D84-9C8573AF41C6}"/>
                  </a:ext>
                </a:extLst>
              </p:cNvPr>
              <p:cNvCxnSpPr>
                <a:cxnSpLocks/>
                <a:stCxn id="38" idx="4"/>
                <a:endCxn id="39"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C02D41-BD9F-4271-8856-DE16AB5586C5}"/>
                  </a:ext>
                </a:extLst>
              </p:cNvPr>
              <p:cNvCxnSpPr>
                <a:cxnSpLocks/>
                <a:endCxn id="38"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2B7DD8-A138-4F1E-9983-386DB33A9E04}"/>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952BDE-778C-4A51-845A-C92F7168D3A3}"/>
                  </a:ext>
                </a:extLst>
              </p:cNvPr>
              <p:cNvCxnSpPr>
                <a:cxnSpLocks/>
                <a:endCxn id="34"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60D90F-0E19-45A5-B7EB-3C40A3371DEE}"/>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CAFCC5B-A205-4E84-B863-E3889936EDB9}"/>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6EC25851-4641-4C5D-BEB9-860CCD27F76B}"/>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34406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4EBD19-3838-4967-B5F3-03EBECAC15BE}"/>
              </a:ext>
            </a:extLst>
          </p:cNvPr>
          <p:cNvSpPr>
            <a:spLocks noGrp="1"/>
          </p:cNvSpPr>
          <p:nvPr>
            <p:ph type="title"/>
          </p:nvPr>
        </p:nvSpPr>
        <p:spPr>
          <a:xfrm>
            <a:off x="294405" y="306848"/>
            <a:ext cx="10515600" cy="1071358"/>
          </a:xfrm>
        </p:spPr>
        <p:txBody>
          <a:bodyPr>
            <a:normAutofit/>
          </a:bodyPr>
          <a:lstStyle>
            <a:lvl1pPr>
              <a:defRPr sz="2400">
                <a:solidFill>
                  <a:schemeClr val="bg1">
                    <a:lumMod val="50000"/>
                  </a:schemeClr>
                </a:solidFill>
                <a:latin typeface="Montserrat Light" panose="00000400000000000000" pitchFamily="2" charset="0"/>
              </a:defRPr>
            </a:lvl1pPr>
          </a:lstStyle>
          <a:p>
            <a:r>
              <a:rPr lang="en-US"/>
              <a:t>Click to edit Master title style</a:t>
            </a:r>
            <a:endParaRPr lang="en-GB"/>
          </a:p>
        </p:txBody>
      </p:sp>
      <p:grpSp>
        <p:nvGrpSpPr>
          <p:cNvPr id="7" name="Group 6">
            <a:extLst>
              <a:ext uri="{FF2B5EF4-FFF2-40B4-BE49-F238E27FC236}">
                <a16:creationId xmlns:a16="http://schemas.microsoft.com/office/drawing/2014/main" id="{503BB5A8-1A0B-44B5-BEAE-89E7D2C1992E}"/>
              </a:ext>
            </a:extLst>
          </p:cNvPr>
          <p:cNvGrpSpPr/>
          <p:nvPr userDrawn="1"/>
        </p:nvGrpSpPr>
        <p:grpSpPr>
          <a:xfrm>
            <a:off x="-457200" y="3533775"/>
            <a:ext cx="3971925" cy="3705225"/>
            <a:chOff x="447675" y="3048000"/>
            <a:chExt cx="3971925" cy="3705225"/>
          </a:xfrm>
        </p:grpSpPr>
        <p:grpSp>
          <p:nvGrpSpPr>
            <p:cNvPr id="8" name="Group 7">
              <a:extLst>
                <a:ext uri="{FF2B5EF4-FFF2-40B4-BE49-F238E27FC236}">
                  <a16:creationId xmlns:a16="http://schemas.microsoft.com/office/drawing/2014/main" id="{529CA242-223A-4B53-A878-F8E8E90D637D}"/>
                </a:ext>
              </a:extLst>
            </p:cNvPr>
            <p:cNvGrpSpPr/>
            <p:nvPr/>
          </p:nvGrpSpPr>
          <p:grpSpPr>
            <a:xfrm>
              <a:off x="695325" y="3357563"/>
              <a:ext cx="2984910" cy="3057524"/>
              <a:chOff x="5654264" y="1276351"/>
              <a:chExt cx="2984910" cy="3057524"/>
            </a:xfrm>
          </p:grpSpPr>
          <p:sp>
            <p:nvSpPr>
              <p:cNvPr id="10" name="Oval 9">
                <a:extLst>
                  <a:ext uri="{FF2B5EF4-FFF2-40B4-BE49-F238E27FC236}">
                    <a16:creationId xmlns:a16="http://schemas.microsoft.com/office/drawing/2014/main" id="{2DA8D39D-6345-47C5-B3F3-0C1D1FA96738}"/>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D4FEC5A-3447-42E5-BDB4-8DA5928EE103}"/>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FAB91A3-A6DF-42D5-BE78-BC7D1BBBD942}"/>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2D4FE0F-970D-4C48-837D-54FAA5392003}"/>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AAC9A14-0ECE-4329-8D87-372F2533C53A}"/>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39A929C-4F51-45AC-997A-EEA0D48FDFCD}"/>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D58A6C60-6C00-4099-8475-E6062F3DDC52}"/>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A97C37-3B8B-4679-84D3-BF9E515F7AAF}"/>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69FFB2-55C3-4121-A4A9-2003AEE2DBC3}"/>
                  </a:ext>
                </a:extLst>
              </p:cNvPr>
              <p:cNvCxnSpPr>
                <a:cxnSpLocks/>
                <a:stCxn id="13"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750250-BB02-498F-8E91-06B062847D40}"/>
                  </a:ext>
                </a:extLst>
              </p:cNvPr>
              <p:cNvCxnSpPr>
                <a:cxnSpLocks/>
                <a:stCxn id="14" idx="4"/>
                <a:endCxn id="15"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C44EAC-25A4-4660-AC4F-D16B43557084}"/>
                  </a:ext>
                </a:extLst>
              </p:cNvPr>
              <p:cNvCxnSpPr>
                <a:cxnSpLocks/>
                <a:endCxn id="14"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D46CED-EC3B-435B-B781-B48DACE52DB6}"/>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0E7180-818C-4F7D-8D90-81805D8BC20B}"/>
                  </a:ext>
                </a:extLst>
              </p:cNvPr>
              <p:cNvCxnSpPr>
                <a:cxnSpLocks/>
                <a:endCxn id="10"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CC949A-4896-446B-A839-62143DBAA99C}"/>
                  </a:ext>
                </a:extLst>
              </p:cNvPr>
              <p:cNvCxnSpPr>
                <a:cxnSpLocks/>
              </p:cNvCxnSpPr>
              <p:nvPr/>
            </p:nvCxnSpPr>
            <p:spPr>
              <a:xfrm>
                <a:off x="7453358" y="2306475"/>
                <a:ext cx="324942" cy="8082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C427DBE-BC06-4020-93C3-064D262042FC}"/>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B7BD5253-F495-4D37-84BA-6BFD30EDED7F}"/>
                </a:ext>
              </a:extLst>
            </p:cNvPr>
            <p:cNvSpPr/>
            <p:nvPr/>
          </p:nvSpPr>
          <p:spPr>
            <a:xfrm>
              <a:off x="447675" y="3048000"/>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24" descr="Logo&#10;&#10;Description automatically generated">
            <a:extLst>
              <a:ext uri="{FF2B5EF4-FFF2-40B4-BE49-F238E27FC236}">
                <a16:creationId xmlns:a16="http://schemas.microsoft.com/office/drawing/2014/main" id="{889956F9-0A64-4946-A26D-48669A81CC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7" name="TextBox 26">
            <a:extLst>
              <a:ext uri="{FF2B5EF4-FFF2-40B4-BE49-F238E27FC236}">
                <a16:creationId xmlns:a16="http://schemas.microsoft.com/office/drawing/2014/main" id="{F0A47794-0459-4E9A-8D69-2A7AEDC5DBD7}"/>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spTree>
    <p:extLst>
      <p:ext uri="{BB962C8B-B14F-4D97-AF65-F5344CB8AC3E}">
        <p14:creationId xmlns:p14="http://schemas.microsoft.com/office/powerpoint/2010/main" val="647940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CB29D3-F3C9-4727-8862-604DED0B9EBD}"/>
              </a:ext>
            </a:extLst>
          </p:cNvPr>
          <p:cNvSpPr>
            <a:spLocks noGrp="1"/>
          </p:cNvSpPr>
          <p:nvPr>
            <p:ph type="title"/>
          </p:nvPr>
        </p:nvSpPr>
        <p:spPr>
          <a:xfrm>
            <a:off x="356622" y="332656"/>
            <a:ext cx="10997178" cy="1071358"/>
          </a:xfrm>
        </p:spPr>
        <p:txBody>
          <a:bodyPr>
            <a:normAutofit/>
          </a:bodyPr>
          <a:lstStyle>
            <a:lvl1pPr>
              <a:defRPr sz="2400">
                <a:solidFill>
                  <a:schemeClr val="bg1">
                    <a:lumMod val="50000"/>
                  </a:schemeClr>
                </a:solidFill>
                <a:latin typeface="Montserrat Light" panose="00000400000000000000" pitchFamily="2" charset="0"/>
              </a:defRPr>
            </a:lvl1pPr>
          </a:lstStyle>
          <a:p>
            <a:r>
              <a:rPr lang="en-US"/>
              <a:t>Click to edit Master title style</a:t>
            </a:r>
            <a:endParaRPr lang="en-GB"/>
          </a:p>
        </p:txBody>
      </p:sp>
      <p:pic>
        <p:nvPicPr>
          <p:cNvPr id="24" name="Picture 23" descr="Logo&#10;&#10;Description automatically generated">
            <a:extLst>
              <a:ext uri="{FF2B5EF4-FFF2-40B4-BE49-F238E27FC236}">
                <a16:creationId xmlns:a16="http://schemas.microsoft.com/office/drawing/2014/main" id="{9241A65A-A9CD-4421-A658-A01B0535F0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6" name="TextBox 25">
            <a:extLst>
              <a:ext uri="{FF2B5EF4-FFF2-40B4-BE49-F238E27FC236}">
                <a16:creationId xmlns:a16="http://schemas.microsoft.com/office/drawing/2014/main" id="{6D0677E2-6604-4910-BE3D-E7A393FAF1CA}"/>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grpSp>
        <p:nvGrpSpPr>
          <p:cNvPr id="27" name="Group 26">
            <a:extLst>
              <a:ext uri="{FF2B5EF4-FFF2-40B4-BE49-F238E27FC236}">
                <a16:creationId xmlns:a16="http://schemas.microsoft.com/office/drawing/2014/main" id="{35076B06-A3AE-430A-B102-DEE601204EB3}"/>
              </a:ext>
            </a:extLst>
          </p:cNvPr>
          <p:cNvGrpSpPr/>
          <p:nvPr userDrawn="1"/>
        </p:nvGrpSpPr>
        <p:grpSpPr>
          <a:xfrm>
            <a:off x="-248361" y="3428206"/>
            <a:ext cx="3971925" cy="3705225"/>
            <a:chOff x="-248361" y="3428206"/>
            <a:chExt cx="3971925" cy="3705225"/>
          </a:xfrm>
        </p:grpSpPr>
        <p:grpSp>
          <p:nvGrpSpPr>
            <p:cNvPr id="28" name="Group 27">
              <a:extLst>
                <a:ext uri="{FF2B5EF4-FFF2-40B4-BE49-F238E27FC236}">
                  <a16:creationId xmlns:a16="http://schemas.microsoft.com/office/drawing/2014/main" id="{28BD4A35-0F9B-43C8-BC1B-7D4198F43385}"/>
                </a:ext>
              </a:extLst>
            </p:cNvPr>
            <p:cNvGrpSpPr/>
            <p:nvPr/>
          </p:nvGrpSpPr>
          <p:grpSpPr>
            <a:xfrm>
              <a:off x="-209550" y="3843338"/>
              <a:ext cx="2984910" cy="3057524"/>
              <a:chOff x="5654264" y="1276351"/>
              <a:chExt cx="2984910" cy="3057524"/>
            </a:xfrm>
          </p:grpSpPr>
          <p:sp>
            <p:nvSpPr>
              <p:cNvPr id="30" name="Oval 29">
                <a:extLst>
                  <a:ext uri="{FF2B5EF4-FFF2-40B4-BE49-F238E27FC236}">
                    <a16:creationId xmlns:a16="http://schemas.microsoft.com/office/drawing/2014/main" id="{C334F59B-9FDE-4517-81AC-EA1AFEF43EB1}"/>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0D51CA1-3D0F-430F-90C0-316CE27E38C0}"/>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1B7F7D5E-1F50-4998-A631-2155643E0C52}"/>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F9EE361-AE86-4062-B22A-B60629C95B03}"/>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892C806-E988-4A42-9100-F057AE09AB87}"/>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2BF659C-B3CF-48DF-A565-95407E64E3C1}"/>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3DC4A552-A89A-4D69-B094-2933ADE4BF2D}"/>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F75962-7C1F-4229-B91C-B2077BD3314E}"/>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0ED0183-84BA-4C62-821A-7EC85EAEE67D}"/>
                  </a:ext>
                </a:extLst>
              </p:cNvPr>
              <p:cNvCxnSpPr>
                <a:cxnSpLocks/>
                <a:stCxn id="33"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ADA9D8-34C3-4ACD-BC45-DAFA1718E13F}"/>
                  </a:ext>
                </a:extLst>
              </p:cNvPr>
              <p:cNvCxnSpPr>
                <a:cxnSpLocks/>
                <a:stCxn id="34" idx="4"/>
                <a:endCxn id="35"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2E4E34-3942-4B11-A196-D320D26951A6}"/>
                  </a:ext>
                </a:extLst>
              </p:cNvPr>
              <p:cNvCxnSpPr>
                <a:cxnSpLocks/>
                <a:endCxn id="34"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C083C7-39DD-4723-B276-6002646DEF72}"/>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DDFD34-D06F-4136-8777-6CCA285BEEAD}"/>
                  </a:ext>
                </a:extLst>
              </p:cNvPr>
              <p:cNvCxnSpPr>
                <a:cxnSpLocks/>
                <a:endCxn id="30"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9DE3920-E27C-474C-A217-824938B959EC}"/>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174AAB-7C76-4A56-A4F0-2EC228B2012D}"/>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512D789F-8940-4863-AABC-36FEBBB1A092}"/>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3058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D92E8F7-B4A1-45E7-8762-EBE02C232ED5}"/>
              </a:ext>
            </a:extLst>
          </p:cNvPr>
          <p:cNvGrpSpPr/>
          <p:nvPr userDrawn="1"/>
        </p:nvGrpSpPr>
        <p:grpSpPr>
          <a:xfrm>
            <a:off x="-248361" y="3428206"/>
            <a:ext cx="3971925" cy="3705225"/>
            <a:chOff x="-248361" y="3428206"/>
            <a:chExt cx="3971925" cy="3705225"/>
          </a:xfrm>
        </p:grpSpPr>
        <p:grpSp>
          <p:nvGrpSpPr>
            <p:cNvPr id="30" name="Group 29">
              <a:extLst>
                <a:ext uri="{FF2B5EF4-FFF2-40B4-BE49-F238E27FC236}">
                  <a16:creationId xmlns:a16="http://schemas.microsoft.com/office/drawing/2014/main" id="{393670B2-E65F-4706-95E2-B3BBD5F4FA08}"/>
                </a:ext>
              </a:extLst>
            </p:cNvPr>
            <p:cNvGrpSpPr/>
            <p:nvPr/>
          </p:nvGrpSpPr>
          <p:grpSpPr>
            <a:xfrm>
              <a:off x="-209550" y="3843338"/>
              <a:ext cx="2984910" cy="3057524"/>
              <a:chOff x="5654264" y="1276351"/>
              <a:chExt cx="2984910" cy="3057524"/>
            </a:xfrm>
          </p:grpSpPr>
          <p:sp>
            <p:nvSpPr>
              <p:cNvPr id="32" name="Oval 31">
                <a:extLst>
                  <a:ext uri="{FF2B5EF4-FFF2-40B4-BE49-F238E27FC236}">
                    <a16:creationId xmlns:a16="http://schemas.microsoft.com/office/drawing/2014/main" id="{036DAA7C-71B3-4F33-A571-0D2DDF434D2F}"/>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6D4F6BB-562D-4B08-A2F7-C28C66A752E1}"/>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AE6186B-E7FB-41D7-B4BC-903E65370744}"/>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B970DED0-5FEB-4B12-B7F9-EFDBCD9A18C7}"/>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5A03ABC7-CCFD-400F-BED7-896B93EBAE5D}"/>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6C2EE2FA-F016-4BFE-AA18-441B36CD0FB3}"/>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A1CA1099-461B-4D4F-930C-85AC32845589}"/>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4FF059-6F4F-481C-8231-231F16977B8C}"/>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D41D97-A837-4890-AE04-57E66CC13591}"/>
                  </a:ext>
                </a:extLst>
              </p:cNvPr>
              <p:cNvCxnSpPr>
                <a:cxnSpLocks/>
                <a:stCxn id="35"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EB5EDE5-2684-4815-BBCE-EE602D341F47}"/>
                  </a:ext>
                </a:extLst>
              </p:cNvPr>
              <p:cNvCxnSpPr>
                <a:cxnSpLocks/>
                <a:stCxn id="36" idx="4"/>
                <a:endCxn id="37"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C8838F-0C4C-4697-939D-65406DF7ADFF}"/>
                  </a:ext>
                </a:extLst>
              </p:cNvPr>
              <p:cNvCxnSpPr>
                <a:cxnSpLocks/>
                <a:endCxn id="36"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82D529B-46D5-4E11-A062-AFAE1FC21B0D}"/>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3062B5-5FAF-4A76-9679-692C702DB125}"/>
                  </a:ext>
                </a:extLst>
              </p:cNvPr>
              <p:cNvCxnSpPr>
                <a:cxnSpLocks/>
                <a:endCxn id="32"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08BB722-1869-432F-A2A1-C38420F7AF19}"/>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6ABEBEB-D5C3-4BF9-8D4E-1FD41C743573}"/>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48C50FA0-3C50-4532-80A7-72994AF58364}"/>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2D703BC-39AB-4F34-B9C5-6EB72776927B}"/>
              </a:ext>
            </a:extLst>
          </p:cNvPr>
          <p:cNvSpPr>
            <a:spLocks noGrp="1"/>
          </p:cNvSpPr>
          <p:nvPr>
            <p:ph type="title"/>
          </p:nvPr>
        </p:nvSpPr>
        <p:spPr>
          <a:xfrm>
            <a:off x="323850" y="457200"/>
            <a:ext cx="6060182" cy="530225"/>
          </a:xfrm>
        </p:spPr>
        <p:txBody>
          <a:bodyPr anchor="b">
            <a:noAutofit/>
          </a:bodyPr>
          <a:lstStyle>
            <a:lvl1pPr>
              <a:defRPr sz="2400">
                <a:solidFill>
                  <a:schemeClr val="bg1">
                    <a:lumMod val="50000"/>
                  </a:schemeClr>
                </a:solidFill>
                <a:latin typeface="Montserrat Light" panose="000004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A7361E-EADA-44BC-8027-465C8356161D}"/>
              </a:ext>
            </a:extLst>
          </p:cNvPr>
          <p:cNvSpPr>
            <a:spLocks noGrp="1"/>
          </p:cNvSpPr>
          <p:nvPr>
            <p:ph idx="1"/>
          </p:nvPr>
        </p:nvSpPr>
        <p:spPr>
          <a:xfrm>
            <a:off x="5180012" y="1554321"/>
            <a:ext cx="5668516" cy="4314666"/>
          </a:xfrm>
        </p:spPr>
        <p:txBody>
          <a:bodyPr>
            <a:normAutofit/>
          </a:bodyPr>
          <a:lstStyle>
            <a:lvl1pPr>
              <a:buClr>
                <a:srgbClr val="003884"/>
              </a:buClr>
              <a:defRPr sz="2000">
                <a:solidFill>
                  <a:schemeClr val="bg1">
                    <a:lumMod val="50000"/>
                  </a:schemeClr>
                </a:solidFill>
                <a:latin typeface="Montserrat Light" panose="00000400000000000000" pitchFamily="2" charset="0"/>
              </a:defRPr>
            </a:lvl1pPr>
            <a:lvl2pPr>
              <a:buClr>
                <a:srgbClr val="003884"/>
              </a:buClr>
              <a:defRPr sz="2000">
                <a:solidFill>
                  <a:schemeClr val="bg1">
                    <a:lumMod val="50000"/>
                  </a:schemeClr>
                </a:solidFill>
                <a:latin typeface="Montserrat Light" panose="00000400000000000000" pitchFamily="2" charset="0"/>
              </a:defRPr>
            </a:lvl2pPr>
            <a:lvl3pPr>
              <a:buClr>
                <a:srgbClr val="003884"/>
              </a:buClr>
              <a:defRPr sz="2000">
                <a:solidFill>
                  <a:schemeClr val="bg1">
                    <a:lumMod val="50000"/>
                  </a:schemeClr>
                </a:solidFill>
                <a:latin typeface="Montserrat Light" panose="00000400000000000000" pitchFamily="2" charset="0"/>
              </a:defRPr>
            </a:lvl3pPr>
            <a:lvl4pPr>
              <a:buClr>
                <a:srgbClr val="003884"/>
              </a:buClr>
              <a:defRPr sz="2000">
                <a:solidFill>
                  <a:schemeClr val="bg1">
                    <a:lumMod val="50000"/>
                  </a:schemeClr>
                </a:solidFill>
                <a:latin typeface="Montserrat Light" panose="00000400000000000000" pitchFamily="2" charset="0"/>
              </a:defRPr>
            </a:lvl4pPr>
            <a:lvl5pPr>
              <a:buClr>
                <a:srgbClr val="003884"/>
              </a:buClr>
              <a:defRPr sz="2000">
                <a:solidFill>
                  <a:schemeClr val="bg1">
                    <a:lumMod val="50000"/>
                  </a:schemeClr>
                </a:solidFill>
                <a:latin typeface="Montserrat Light" panose="000004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B73F48-7F82-4245-A852-F58B09B9E0AD}"/>
              </a:ext>
            </a:extLst>
          </p:cNvPr>
          <p:cNvSpPr>
            <a:spLocks noGrp="1"/>
          </p:cNvSpPr>
          <p:nvPr>
            <p:ph type="body" sz="half" idx="2"/>
          </p:nvPr>
        </p:nvSpPr>
        <p:spPr>
          <a:xfrm>
            <a:off x="308563" y="1564582"/>
            <a:ext cx="4487277" cy="4314666"/>
          </a:xfrm>
        </p:spPr>
        <p:txBody>
          <a:bodyPr/>
          <a:lstStyle>
            <a:lvl1pPr marL="0" indent="0">
              <a:buNone/>
              <a:defRPr sz="1600">
                <a:solidFill>
                  <a:schemeClr val="bg1">
                    <a:lumMod val="50000"/>
                  </a:schemeClr>
                </a:solidFill>
                <a:latin typeface="Montserrat Light" panose="000004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6" name="Picture 25" descr="Logo&#10;&#10;Description automatically generated">
            <a:extLst>
              <a:ext uri="{FF2B5EF4-FFF2-40B4-BE49-F238E27FC236}">
                <a16:creationId xmlns:a16="http://schemas.microsoft.com/office/drawing/2014/main" id="{F623EB65-F79D-4FD9-BACF-EB7946D04B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8" name="TextBox 27">
            <a:extLst>
              <a:ext uri="{FF2B5EF4-FFF2-40B4-BE49-F238E27FC236}">
                <a16:creationId xmlns:a16="http://schemas.microsoft.com/office/drawing/2014/main" id="{F026DAED-317A-41B4-A6F6-DA6DDAD1A9C0}"/>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spTree>
    <p:extLst>
      <p:ext uri="{BB962C8B-B14F-4D97-AF65-F5344CB8AC3E}">
        <p14:creationId xmlns:p14="http://schemas.microsoft.com/office/powerpoint/2010/main" val="85420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E943FE6-E3DD-4ACC-B0C8-DDACE1D38052}"/>
              </a:ext>
            </a:extLst>
          </p:cNvPr>
          <p:cNvGrpSpPr/>
          <p:nvPr userDrawn="1"/>
        </p:nvGrpSpPr>
        <p:grpSpPr>
          <a:xfrm>
            <a:off x="-248361" y="3428206"/>
            <a:ext cx="3971925" cy="3705225"/>
            <a:chOff x="-248361" y="3428206"/>
            <a:chExt cx="3971925" cy="3705225"/>
          </a:xfrm>
        </p:grpSpPr>
        <p:grpSp>
          <p:nvGrpSpPr>
            <p:cNvPr id="30" name="Group 29">
              <a:extLst>
                <a:ext uri="{FF2B5EF4-FFF2-40B4-BE49-F238E27FC236}">
                  <a16:creationId xmlns:a16="http://schemas.microsoft.com/office/drawing/2014/main" id="{914B108C-1DE7-4C37-A369-DE685F9B200B}"/>
                </a:ext>
              </a:extLst>
            </p:cNvPr>
            <p:cNvGrpSpPr/>
            <p:nvPr/>
          </p:nvGrpSpPr>
          <p:grpSpPr>
            <a:xfrm>
              <a:off x="-209550" y="3843338"/>
              <a:ext cx="2984910" cy="3057524"/>
              <a:chOff x="5654264" y="1276351"/>
              <a:chExt cx="2984910" cy="3057524"/>
            </a:xfrm>
          </p:grpSpPr>
          <p:sp>
            <p:nvSpPr>
              <p:cNvPr id="32" name="Oval 31">
                <a:extLst>
                  <a:ext uri="{FF2B5EF4-FFF2-40B4-BE49-F238E27FC236}">
                    <a16:creationId xmlns:a16="http://schemas.microsoft.com/office/drawing/2014/main" id="{5401F2DC-3377-4AC2-910B-1B592CF112DF}"/>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62829B2-ACDE-4034-A29B-6ACA7011388A}"/>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6ADFA9D-A24E-4274-91E2-556E1EA038AF}"/>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8E857E7-BED7-4C12-880A-52FE2E89DC0C}"/>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BE7DB30-4B6B-4031-BE9A-AD5275E0F522}"/>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2D2738C-26C9-4F73-8E3E-9DDCB39A9999}"/>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7D03C34C-C440-469C-908F-DB3D9C945827}"/>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BBF717E-438D-4FF3-BAA9-000FFF4AF456}"/>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4166248-68CF-49E5-ADDB-24812795ADA0}"/>
                  </a:ext>
                </a:extLst>
              </p:cNvPr>
              <p:cNvCxnSpPr>
                <a:cxnSpLocks/>
                <a:stCxn id="35"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C09E01-FC28-4D8A-AA52-AD3235CD3A6B}"/>
                  </a:ext>
                </a:extLst>
              </p:cNvPr>
              <p:cNvCxnSpPr>
                <a:cxnSpLocks/>
                <a:stCxn id="36" idx="4"/>
                <a:endCxn id="37"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BEFDCE-5565-4C3F-9817-0D627D621032}"/>
                  </a:ext>
                </a:extLst>
              </p:cNvPr>
              <p:cNvCxnSpPr>
                <a:cxnSpLocks/>
                <a:endCxn id="36"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79813E-6766-4A4D-A770-95E759585C39}"/>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9450EB-CC75-42C9-B909-409313D7D728}"/>
                  </a:ext>
                </a:extLst>
              </p:cNvPr>
              <p:cNvCxnSpPr>
                <a:cxnSpLocks/>
                <a:endCxn id="32"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8C7D32-8A34-470C-80A2-DD4988075E95}"/>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8DB840-36F6-4DD2-B58D-8F9E7CB41E51}"/>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89CDB20C-70DC-4A83-9E5D-90C3148015DA}"/>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47392970-CC48-48E5-A976-658F478A32FE}"/>
              </a:ext>
            </a:extLst>
          </p:cNvPr>
          <p:cNvSpPr>
            <a:spLocks noGrp="1"/>
          </p:cNvSpPr>
          <p:nvPr>
            <p:ph type="title"/>
          </p:nvPr>
        </p:nvSpPr>
        <p:spPr>
          <a:xfrm>
            <a:off x="323850" y="457200"/>
            <a:ext cx="5256212" cy="568326"/>
          </a:xfrm>
        </p:spPr>
        <p:txBody>
          <a:bodyPr anchor="b">
            <a:normAutofit/>
          </a:bodyPr>
          <a:lstStyle>
            <a:lvl1pPr>
              <a:defRPr sz="2400">
                <a:solidFill>
                  <a:schemeClr val="tx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FE49F3-61B0-4D21-A531-AC7ABFF7653E}"/>
              </a:ext>
            </a:extLst>
          </p:cNvPr>
          <p:cNvSpPr>
            <a:spLocks noGrp="1"/>
          </p:cNvSpPr>
          <p:nvPr>
            <p:ph type="pic" idx="1"/>
          </p:nvPr>
        </p:nvSpPr>
        <p:spPr>
          <a:xfrm>
            <a:off x="4378737" y="1196752"/>
            <a:ext cx="7456641" cy="46642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BB7E18-40F6-42D9-941E-71E0A35E191B}"/>
              </a:ext>
            </a:extLst>
          </p:cNvPr>
          <p:cNvSpPr>
            <a:spLocks noGrp="1"/>
          </p:cNvSpPr>
          <p:nvPr>
            <p:ph type="body" sz="half" idx="2"/>
          </p:nvPr>
        </p:nvSpPr>
        <p:spPr>
          <a:xfrm>
            <a:off x="294405" y="1176338"/>
            <a:ext cx="3932237" cy="46722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6" name="Picture 25" descr="Logo&#10;&#10;Description automatically generated">
            <a:extLst>
              <a:ext uri="{FF2B5EF4-FFF2-40B4-BE49-F238E27FC236}">
                <a16:creationId xmlns:a16="http://schemas.microsoft.com/office/drawing/2014/main" id="{3C472F42-20EA-4C16-BFDB-38D3B3B6E6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8" name="TextBox 27">
            <a:extLst>
              <a:ext uri="{FF2B5EF4-FFF2-40B4-BE49-F238E27FC236}">
                <a16:creationId xmlns:a16="http://schemas.microsoft.com/office/drawing/2014/main" id="{A116A8B4-DD13-406C-B550-FBC17D843452}"/>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spTree>
    <p:extLst>
      <p:ext uri="{BB962C8B-B14F-4D97-AF65-F5344CB8AC3E}">
        <p14:creationId xmlns:p14="http://schemas.microsoft.com/office/powerpoint/2010/main" val="6053044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5" name="Picture 24" descr="Logo&#10;&#10;Description automatically generated">
            <a:extLst>
              <a:ext uri="{FF2B5EF4-FFF2-40B4-BE49-F238E27FC236}">
                <a16:creationId xmlns:a16="http://schemas.microsoft.com/office/drawing/2014/main" id="{59B64E02-39B7-4171-9D78-851461A838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7" name="TextBox 26">
            <a:extLst>
              <a:ext uri="{FF2B5EF4-FFF2-40B4-BE49-F238E27FC236}">
                <a16:creationId xmlns:a16="http://schemas.microsoft.com/office/drawing/2014/main" id="{71C01794-2B37-4744-8673-27EB3BDB626E}"/>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grpSp>
        <p:nvGrpSpPr>
          <p:cNvPr id="28" name="Group 27">
            <a:extLst>
              <a:ext uri="{FF2B5EF4-FFF2-40B4-BE49-F238E27FC236}">
                <a16:creationId xmlns:a16="http://schemas.microsoft.com/office/drawing/2014/main" id="{B3A99E7F-B8BD-4C7E-BE06-71972520D6C7}"/>
              </a:ext>
            </a:extLst>
          </p:cNvPr>
          <p:cNvGrpSpPr/>
          <p:nvPr userDrawn="1"/>
        </p:nvGrpSpPr>
        <p:grpSpPr>
          <a:xfrm>
            <a:off x="-248361" y="3428206"/>
            <a:ext cx="3971925" cy="3705225"/>
            <a:chOff x="-248361" y="3428206"/>
            <a:chExt cx="3971925" cy="3705225"/>
          </a:xfrm>
        </p:grpSpPr>
        <p:grpSp>
          <p:nvGrpSpPr>
            <p:cNvPr id="29" name="Group 28">
              <a:extLst>
                <a:ext uri="{FF2B5EF4-FFF2-40B4-BE49-F238E27FC236}">
                  <a16:creationId xmlns:a16="http://schemas.microsoft.com/office/drawing/2014/main" id="{00D64AEE-1675-4981-B069-1AC28A742AAB}"/>
                </a:ext>
              </a:extLst>
            </p:cNvPr>
            <p:cNvGrpSpPr/>
            <p:nvPr/>
          </p:nvGrpSpPr>
          <p:grpSpPr>
            <a:xfrm>
              <a:off x="-209550" y="3843338"/>
              <a:ext cx="2984910" cy="3057524"/>
              <a:chOff x="5654264" y="1276351"/>
              <a:chExt cx="2984910" cy="3057524"/>
            </a:xfrm>
          </p:grpSpPr>
          <p:sp>
            <p:nvSpPr>
              <p:cNvPr id="31" name="Oval 30">
                <a:extLst>
                  <a:ext uri="{FF2B5EF4-FFF2-40B4-BE49-F238E27FC236}">
                    <a16:creationId xmlns:a16="http://schemas.microsoft.com/office/drawing/2014/main" id="{3A5B4E80-7B6F-40F3-BF63-739E9F2C2F33}"/>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1D3B155-4153-4C73-B854-180769D02175}"/>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FE51C72-95E6-4F53-9DEB-04D17662F79A}"/>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EAEAEEDA-183A-477E-BC73-795E156E98CA}"/>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5D21836-424F-4685-9BB7-C98ACFEC890E}"/>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21F3D7B9-A842-4A2F-B7FF-413CA8CD6157}"/>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C1FC4444-C2C7-4AC0-841E-2816BD301D90}"/>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EF673E-5D9B-4E92-8B07-43C7CBD3B574}"/>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E9C1BF-7AA6-45E2-8103-54990F0E822E}"/>
                  </a:ext>
                </a:extLst>
              </p:cNvPr>
              <p:cNvCxnSpPr>
                <a:cxnSpLocks/>
                <a:stCxn id="34"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37A2F8-5B83-4651-8987-0950C2D2731A}"/>
                  </a:ext>
                </a:extLst>
              </p:cNvPr>
              <p:cNvCxnSpPr>
                <a:cxnSpLocks/>
                <a:stCxn id="35" idx="4"/>
                <a:endCxn id="36"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6314D6-4F61-4F7A-A98F-D29BE1D4D48F}"/>
                  </a:ext>
                </a:extLst>
              </p:cNvPr>
              <p:cNvCxnSpPr>
                <a:cxnSpLocks/>
                <a:endCxn id="35"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8CDCD8-8763-40ED-A399-A6E868C29355}"/>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BD133B-4C3E-4FDD-BB9C-30D3BF7306CA}"/>
                  </a:ext>
                </a:extLst>
              </p:cNvPr>
              <p:cNvCxnSpPr>
                <a:cxnSpLocks/>
                <a:endCxn id="31"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E3FDB7-76CB-4D61-8A31-75D85D72F912}"/>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31CCC95-5B1B-4502-981B-D0E43D8DD976}"/>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66A8A5AA-1E02-4856-9715-068EB7981F47}"/>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70215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B7EB69-70F2-475C-AAAD-D3CD9F61615C}"/>
              </a:ext>
            </a:extLst>
          </p:cNvPr>
          <p:cNvSpPr>
            <a:spLocks noGrp="1"/>
          </p:cNvSpPr>
          <p:nvPr>
            <p:ph type="title"/>
          </p:nvPr>
        </p:nvSpPr>
        <p:spPr>
          <a:xfrm>
            <a:off x="838200" y="332656"/>
            <a:ext cx="10515600" cy="1071358"/>
          </a:xfrm>
        </p:spPr>
        <p:txBody>
          <a:bodyPr>
            <a:normAutofit/>
          </a:bodyPr>
          <a:lstStyle>
            <a:lvl1pPr>
              <a:defRPr sz="2400">
                <a:solidFill>
                  <a:srgbClr val="003884"/>
                </a:solidFill>
                <a:latin typeface="Montserrat Light" panose="00000400000000000000" pitchFamily="2" charset="0"/>
              </a:defRPr>
            </a:lvl1pPr>
          </a:lstStyle>
          <a:p>
            <a:r>
              <a:rPr lang="en-US"/>
              <a:t>Click to edit Master title style</a:t>
            </a:r>
            <a:endParaRPr lang="en-GB"/>
          </a:p>
        </p:txBody>
      </p:sp>
      <p:pic>
        <p:nvPicPr>
          <p:cNvPr id="26" name="Picture 25" descr="Logo&#10;&#10;Description automatically generated">
            <a:extLst>
              <a:ext uri="{FF2B5EF4-FFF2-40B4-BE49-F238E27FC236}">
                <a16:creationId xmlns:a16="http://schemas.microsoft.com/office/drawing/2014/main" id="{0DCD5A33-F11C-4CFF-A25B-6879F60E9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8468" y="7817"/>
            <a:ext cx="2829682" cy="1131873"/>
          </a:xfrm>
          <a:prstGeom prst="rect">
            <a:avLst/>
          </a:prstGeom>
        </p:spPr>
      </p:pic>
      <p:sp>
        <p:nvSpPr>
          <p:cNvPr id="28" name="TextBox 27">
            <a:extLst>
              <a:ext uri="{FF2B5EF4-FFF2-40B4-BE49-F238E27FC236}">
                <a16:creationId xmlns:a16="http://schemas.microsoft.com/office/drawing/2014/main" id="{50D66264-2D79-4BEB-86F1-6CF4273F0B05}"/>
              </a:ext>
            </a:extLst>
          </p:cNvPr>
          <p:cNvSpPr txBox="1"/>
          <p:nvPr userDrawn="1"/>
        </p:nvSpPr>
        <p:spPr>
          <a:xfrm>
            <a:off x="10153101" y="6511720"/>
            <a:ext cx="1752403" cy="307777"/>
          </a:xfrm>
          <a:prstGeom prst="rect">
            <a:avLst/>
          </a:prstGeom>
          <a:noFill/>
        </p:spPr>
        <p:txBody>
          <a:bodyPr wrap="none" rtlCol="0">
            <a:spAutoFit/>
          </a:bodyPr>
          <a:lstStyle/>
          <a:p>
            <a:r>
              <a:rPr lang="en-GB" sz="1400">
                <a:latin typeface="Montserrat Light" panose="00000400000000000000" pitchFamily="2" charset="0"/>
              </a:rPr>
              <a:t>tieslivinglab.co.uk</a:t>
            </a:r>
          </a:p>
        </p:txBody>
      </p:sp>
      <p:grpSp>
        <p:nvGrpSpPr>
          <p:cNvPr id="29" name="Group 28">
            <a:extLst>
              <a:ext uri="{FF2B5EF4-FFF2-40B4-BE49-F238E27FC236}">
                <a16:creationId xmlns:a16="http://schemas.microsoft.com/office/drawing/2014/main" id="{A7F4934E-4D3D-4829-838E-C685F8D2E50D}"/>
              </a:ext>
            </a:extLst>
          </p:cNvPr>
          <p:cNvGrpSpPr/>
          <p:nvPr userDrawn="1"/>
        </p:nvGrpSpPr>
        <p:grpSpPr>
          <a:xfrm>
            <a:off x="-248361" y="3428206"/>
            <a:ext cx="3971925" cy="3705225"/>
            <a:chOff x="-248361" y="3428206"/>
            <a:chExt cx="3971925" cy="3705225"/>
          </a:xfrm>
        </p:grpSpPr>
        <p:grpSp>
          <p:nvGrpSpPr>
            <p:cNvPr id="30" name="Group 29">
              <a:extLst>
                <a:ext uri="{FF2B5EF4-FFF2-40B4-BE49-F238E27FC236}">
                  <a16:creationId xmlns:a16="http://schemas.microsoft.com/office/drawing/2014/main" id="{CE1FE85D-0FEA-49A8-8BB1-FAECF264F838}"/>
                </a:ext>
              </a:extLst>
            </p:cNvPr>
            <p:cNvGrpSpPr/>
            <p:nvPr/>
          </p:nvGrpSpPr>
          <p:grpSpPr>
            <a:xfrm>
              <a:off x="-209550" y="3843338"/>
              <a:ext cx="2984910" cy="3057524"/>
              <a:chOff x="5654264" y="1276351"/>
              <a:chExt cx="2984910" cy="3057524"/>
            </a:xfrm>
          </p:grpSpPr>
          <p:sp>
            <p:nvSpPr>
              <p:cNvPr id="32" name="Oval 31">
                <a:extLst>
                  <a:ext uri="{FF2B5EF4-FFF2-40B4-BE49-F238E27FC236}">
                    <a16:creationId xmlns:a16="http://schemas.microsoft.com/office/drawing/2014/main" id="{3C64E2B8-B3FB-45B4-A0D8-14B3A385FE03}"/>
                  </a:ext>
                </a:extLst>
              </p:cNvPr>
              <p:cNvSpPr/>
              <p:nvPr/>
            </p:nvSpPr>
            <p:spPr>
              <a:xfrm>
                <a:off x="6772275" y="1276351"/>
                <a:ext cx="1000126" cy="1009650"/>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9F73D74-8AB0-4120-80E0-93F17EC71E7B}"/>
                  </a:ext>
                </a:extLst>
              </p:cNvPr>
              <p:cNvSpPr/>
              <p:nvPr/>
            </p:nvSpPr>
            <p:spPr>
              <a:xfrm>
                <a:off x="7381875" y="3050767"/>
                <a:ext cx="1257299" cy="1283108"/>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C785AD32-23B9-469F-9DB7-B3942C635471}"/>
                  </a:ext>
                </a:extLst>
              </p:cNvPr>
              <p:cNvSpPr/>
              <p:nvPr/>
            </p:nvSpPr>
            <p:spPr>
              <a:xfrm>
                <a:off x="8134350" y="2200275"/>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94849CCD-FEC7-4689-AF49-630791B53E77}"/>
                  </a:ext>
                </a:extLst>
              </p:cNvPr>
              <p:cNvSpPr/>
              <p:nvPr/>
            </p:nvSpPr>
            <p:spPr>
              <a:xfrm>
                <a:off x="6329668" y="3730421"/>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278412AE-AB20-4A5C-873B-AF7C42546AB8}"/>
                  </a:ext>
                </a:extLst>
              </p:cNvPr>
              <p:cNvSpPr/>
              <p:nvPr/>
            </p:nvSpPr>
            <p:spPr>
              <a:xfrm>
                <a:off x="5791811" y="1685313"/>
                <a:ext cx="428625" cy="428624"/>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8D059BE-3D91-4E1E-9743-A4FA2485402F}"/>
                  </a:ext>
                </a:extLst>
              </p:cNvPr>
              <p:cNvSpPr/>
              <p:nvPr/>
            </p:nvSpPr>
            <p:spPr>
              <a:xfrm>
                <a:off x="5654264" y="2638424"/>
                <a:ext cx="675404" cy="695326"/>
              </a:xfrm>
              <a:prstGeom prst="ellipse">
                <a:avLst/>
              </a:prstGeom>
              <a:noFill/>
              <a:ln w="889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40B023B5-5DA6-4260-BB7C-40FA934437A7}"/>
                  </a:ext>
                </a:extLst>
              </p:cNvPr>
              <p:cNvCxnSpPr/>
              <p:nvPr/>
            </p:nvCxnSpPr>
            <p:spPr>
              <a:xfrm>
                <a:off x="6329668" y="3114675"/>
                <a:ext cx="1052207" cy="371475"/>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67AEA2-C993-492B-A3B9-C95FF6E36F7E}"/>
                  </a:ext>
                </a:extLst>
              </p:cNvPr>
              <p:cNvCxnSpPr>
                <a:cxnSpLocks/>
              </p:cNvCxnSpPr>
              <p:nvPr/>
            </p:nvCxnSpPr>
            <p:spPr>
              <a:xfrm>
                <a:off x="6158219" y="3300412"/>
                <a:ext cx="271156" cy="430009"/>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0D2750-7075-419C-B6A1-05718D1CDADE}"/>
                  </a:ext>
                </a:extLst>
              </p:cNvPr>
              <p:cNvCxnSpPr>
                <a:cxnSpLocks/>
                <a:stCxn id="35" idx="6"/>
              </p:cNvCxnSpPr>
              <p:nvPr/>
            </p:nvCxnSpPr>
            <p:spPr>
              <a:xfrm flipV="1">
                <a:off x="6758293" y="3804547"/>
                <a:ext cx="623582" cy="14018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B5B97A0-CD1B-4BBD-A423-1A2DFD89D12C}"/>
                  </a:ext>
                </a:extLst>
              </p:cNvPr>
              <p:cNvCxnSpPr>
                <a:cxnSpLocks/>
                <a:stCxn id="36" idx="4"/>
                <a:endCxn id="37" idx="0"/>
              </p:cNvCxnSpPr>
              <p:nvPr/>
            </p:nvCxnSpPr>
            <p:spPr>
              <a:xfrm flipH="1">
                <a:off x="5991966" y="2113937"/>
                <a:ext cx="14158" cy="524487"/>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A2A4A9-1494-4975-8109-34102907B2C2}"/>
                  </a:ext>
                </a:extLst>
              </p:cNvPr>
              <p:cNvCxnSpPr>
                <a:cxnSpLocks/>
                <a:endCxn id="36" idx="6"/>
              </p:cNvCxnSpPr>
              <p:nvPr/>
            </p:nvCxnSpPr>
            <p:spPr>
              <a:xfrm flipH="1">
                <a:off x="6220436" y="1849925"/>
                <a:ext cx="566836" cy="4970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D8C524F-D209-4880-BEC8-0DC71321FA72}"/>
                  </a:ext>
                </a:extLst>
              </p:cNvPr>
              <p:cNvCxnSpPr>
                <a:cxnSpLocks/>
              </p:cNvCxnSpPr>
              <p:nvPr/>
            </p:nvCxnSpPr>
            <p:spPr>
              <a:xfrm flipH="1" flipV="1">
                <a:off x="7718369" y="2046221"/>
                <a:ext cx="478752" cy="264450"/>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F68727-9312-4894-BC02-F0B517D2C8F3}"/>
                  </a:ext>
                </a:extLst>
              </p:cNvPr>
              <p:cNvCxnSpPr>
                <a:cxnSpLocks/>
                <a:endCxn id="32" idx="3"/>
              </p:cNvCxnSpPr>
              <p:nvPr/>
            </p:nvCxnSpPr>
            <p:spPr>
              <a:xfrm flipV="1">
                <a:off x="6268857" y="2138141"/>
                <a:ext cx="649883" cy="621162"/>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2EA7192-FE57-45D0-8E9B-AE424C96453E}"/>
                  </a:ext>
                </a:extLst>
              </p:cNvPr>
              <p:cNvCxnSpPr>
                <a:cxnSpLocks/>
              </p:cNvCxnSpPr>
              <p:nvPr/>
            </p:nvCxnSpPr>
            <p:spPr>
              <a:xfrm>
                <a:off x="7424533" y="2276619"/>
                <a:ext cx="353767" cy="838056"/>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D7CED5-355D-4142-B1DB-955C35BCED7A}"/>
                  </a:ext>
                </a:extLst>
              </p:cNvPr>
              <p:cNvCxnSpPr>
                <a:cxnSpLocks/>
              </p:cNvCxnSpPr>
              <p:nvPr/>
            </p:nvCxnSpPr>
            <p:spPr>
              <a:xfrm flipV="1">
                <a:off x="8177008" y="2628899"/>
                <a:ext cx="133555" cy="446538"/>
              </a:xfrm>
              <a:prstGeom prst="line">
                <a:avLst/>
              </a:prstGeom>
              <a:ln w="952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4B839288-ED08-40E4-B98A-E4F70AA8802B}"/>
                </a:ext>
              </a:extLst>
            </p:cNvPr>
            <p:cNvSpPr/>
            <p:nvPr/>
          </p:nvSpPr>
          <p:spPr>
            <a:xfrm>
              <a:off x="-248361" y="3428206"/>
              <a:ext cx="3971925" cy="3705225"/>
            </a:xfrm>
            <a:prstGeom prst="rect">
              <a:avLst/>
            </a:prstGeom>
            <a:solidFill>
              <a:srgbClr val="FFFFFF">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575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screen">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7306C5-D3AD-A144-829D-3B63FA46FB1B}"/>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IMG_0296.jpg">
            <a:extLst>
              <a:ext uri="{FF2B5EF4-FFF2-40B4-BE49-F238E27FC236}">
                <a16:creationId xmlns:a16="http://schemas.microsoft.com/office/drawing/2014/main" id="{A6F13CE5-7329-1F46-88E3-2EC1397E2D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509000" y="4131733"/>
            <a:ext cx="3151613" cy="2159000"/>
          </a:xfrm>
          <a:prstGeom prst="rect">
            <a:avLst/>
          </a:prstGeom>
        </p:spPr>
      </p:pic>
      <p:pic>
        <p:nvPicPr>
          <p:cNvPr id="5" name="Picture 4" descr="IMG_0720.jpg">
            <a:extLst>
              <a:ext uri="{FF2B5EF4-FFF2-40B4-BE49-F238E27FC236}">
                <a16:creationId xmlns:a16="http://schemas.microsoft.com/office/drawing/2014/main" id="{371B997C-222F-5945-B0FD-DF789E0A3B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2836331" y="4148666"/>
            <a:ext cx="2942630" cy="2148417"/>
          </a:xfrm>
          <a:prstGeom prst="rect">
            <a:avLst/>
          </a:prstGeom>
        </p:spPr>
      </p:pic>
      <p:pic>
        <p:nvPicPr>
          <p:cNvPr id="6" name="Picture 5" descr="Train Blurrsmall.jpg">
            <a:extLst>
              <a:ext uri="{FF2B5EF4-FFF2-40B4-BE49-F238E27FC236}">
                <a16:creationId xmlns:a16="http://schemas.microsoft.com/office/drawing/2014/main" id="{927F95B9-8B50-F94E-BF86-AC7CF80029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89718" y="1617133"/>
            <a:ext cx="3391530" cy="2141389"/>
          </a:xfrm>
          <a:prstGeom prst="rect">
            <a:avLst/>
          </a:prstGeom>
        </p:spPr>
      </p:pic>
      <p:sp>
        <p:nvSpPr>
          <p:cNvPr id="7" name="Slide Number Placeholder 2">
            <a:extLst>
              <a:ext uri="{FF2B5EF4-FFF2-40B4-BE49-F238E27FC236}">
                <a16:creationId xmlns:a16="http://schemas.microsoft.com/office/drawing/2014/main" id="{4152FAC1-1C54-684C-8FCD-F2EBCCF50445}"/>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ABFE9F-2F6A-466E-B464-2DF572CE1BA6}" type="slidenum">
              <a:rPr lang="en-GB" smtClean="0"/>
              <a:pPr/>
              <a:t>‹#›</a:t>
            </a:fld>
            <a:endParaRPr lang="en-GB"/>
          </a:p>
        </p:txBody>
      </p:sp>
      <p:sp>
        <p:nvSpPr>
          <p:cNvPr id="8" name="Rectangle 7">
            <a:extLst>
              <a:ext uri="{FF2B5EF4-FFF2-40B4-BE49-F238E27FC236}">
                <a16:creationId xmlns:a16="http://schemas.microsoft.com/office/drawing/2014/main" id="{13F6FD6F-E709-5D4A-8936-A229A1B80BF8}"/>
              </a:ext>
            </a:extLst>
          </p:cNvPr>
          <p:cNvSpPr/>
          <p:nvPr userDrawn="1"/>
        </p:nvSpPr>
        <p:spPr>
          <a:xfrm>
            <a:off x="6215916" y="1612573"/>
            <a:ext cx="2318484" cy="2152678"/>
          </a:xfrm>
          <a:prstGeom prst="rect">
            <a:avLst/>
          </a:prstGeom>
          <a:solidFill>
            <a:srgbClr val="39BB7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384CBF-16A1-7B44-98ED-0B7CEE9684A4}"/>
              </a:ext>
            </a:extLst>
          </p:cNvPr>
          <p:cNvSpPr/>
          <p:nvPr userDrawn="1"/>
        </p:nvSpPr>
        <p:spPr>
          <a:xfrm>
            <a:off x="6228616" y="4134149"/>
            <a:ext cx="2305783" cy="2152678"/>
          </a:xfrm>
          <a:prstGeom prst="rect">
            <a:avLst/>
          </a:prstGeom>
          <a:solidFill>
            <a:srgbClr val="004F7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9EA5FB-1DFC-5446-8C2B-2203B1AD8409}"/>
              </a:ext>
            </a:extLst>
          </p:cNvPr>
          <p:cNvSpPr/>
          <p:nvPr userDrawn="1"/>
        </p:nvSpPr>
        <p:spPr>
          <a:xfrm>
            <a:off x="548268" y="4146849"/>
            <a:ext cx="2296532" cy="2152678"/>
          </a:xfrm>
          <a:prstGeom prst="rect">
            <a:avLst/>
          </a:prstGeom>
          <a:solidFill>
            <a:srgbClr val="0E7075"/>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B619FF-B615-DE48-BBDC-5985DC79FAAB}"/>
              </a:ext>
            </a:extLst>
          </p:cNvPr>
          <p:cNvSpPr/>
          <p:nvPr userDrawn="1"/>
        </p:nvSpPr>
        <p:spPr>
          <a:xfrm>
            <a:off x="557542" y="1612573"/>
            <a:ext cx="2274558" cy="2152678"/>
          </a:xfrm>
          <a:prstGeom prst="rect">
            <a:avLst/>
          </a:prstGeom>
          <a:solidFill>
            <a:srgbClr val="7EC359"/>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7F4BEC-C4D8-004B-8051-E81A417846BC}"/>
              </a:ext>
            </a:extLst>
          </p:cNvPr>
          <p:cNvSpPr txBox="1"/>
          <p:nvPr userDrawn="1"/>
        </p:nvSpPr>
        <p:spPr>
          <a:xfrm>
            <a:off x="743309" y="2939862"/>
            <a:ext cx="1811386" cy="584776"/>
          </a:xfrm>
          <a:prstGeom prst="rect">
            <a:avLst/>
          </a:prstGeom>
          <a:noFill/>
        </p:spPr>
        <p:txBody>
          <a:bodyPr wrap="square" rtlCol="0">
            <a:spAutoFit/>
          </a:bodyPr>
          <a:lstStyle/>
          <a:p>
            <a:pPr algn="ctr"/>
            <a:r>
              <a:rPr lang="en-GB" sz="1600" b="1">
                <a:solidFill>
                  <a:schemeClr val="bg1"/>
                </a:solidFill>
                <a:latin typeface="Network Rail Sans"/>
                <a:cs typeface="Network Rail Sans"/>
              </a:rPr>
              <a:t>A low-emission railway</a:t>
            </a:r>
          </a:p>
        </p:txBody>
      </p:sp>
      <p:sp>
        <p:nvSpPr>
          <p:cNvPr id="13" name="TextBox 12">
            <a:extLst>
              <a:ext uri="{FF2B5EF4-FFF2-40B4-BE49-F238E27FC236}">
                <a16:creationId xmlns:a16="http://schemas.microsoft.com/office/drawing/2014/main" id="{919C16E1-7067-3B46-833F-21B416BE2DDB}"/>
              </a:ext>
            </a:extLst>
          </p:cNvPr>
          <p:cNvSpPr txBox="1"/>
          <p:nvPr userDrawn="1"/>
        </p:nvSpPr>
        <p:spPr>
          <a:xfrm>
            <a:off x="6395141" y="2713890"/>
            <a:ext cx="1932334"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Improved biodiversity of</a:t>
            </a:r>
            <a:br>
              <a:rPr lang="en-GB" sz="1600" b="1">
                <a:solidFill>
                  <a:schemeClr val="bg1"/>
                </a:solidFill>
                <a:latin typeface="Network Rail Sans"/>
                <a:cs typeface="Network Rail Sans"/>
              </a:rPr>
            </a:br>
            <a:r>
              <a:rPr lang="en-GB" sz="1600" b="1">
                <a:solidFill>
                  <a:schemeClr val="bg1"/>
                </a:solidFill>
                <a:latin typeface="Network Rail Sans"/>
                <a:cs typeface="Network Rail Sans"/>
              </a:rPr>
              <a:t>plants and wildlife</a:t>
            </a:r>
          </a:p>
        </p:txBody>
      </p:sp>
      <p:sp>
        <p:nvSpPr>
          <p:cNvPr id="14" name="TextBox 13">
            <a:extLst>
              <a:ext uri="{FF2B5EF4-FFF2-40B4-BE49-F238E27FC236}">
                <a16:creationId xmlns:a16="http://schemas.microsoft.com/office/drawing/2014/main" id="{C0A38281-9E87-6849-8F75-FBD38FB77AB0}"/>
              </a:ext>
            </a:extLst>
          </p:cNvPr>
          <p:cNvSpPr txBox="1"/>
          <p:nvPr userDrawn="1"/>
        </p:nvSpPr>
        <p:spPr>
          <a:xfrm>
            <a:off x="640594" y="5217926"/>
            <a:ext cx="2123653"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A reliable railway service resilient to climate change</a:t>
            </a:r>
          </a:p>
        </p:txBody>
      </p:sp>
      <p:sp>
        <p:nvSpPr>
          <p:cNvPr id="15" name="TextBox 14">
            <a:extLst>
              <a:ext uri="{FF2B5EF4-FFF2-40B4-BE49-F238E27FC236}">
                <a16:creationId xmlns:a16="http://schemas.microsoft.com/office/drawing/2014/main" id="{E7555604-267C-C94D-8306-994408CE21CA}"/>
              </a:ext>
            </a:extLst>
          </p:cNvPr>
          <p:cNvSpPr txBox="1"/>
          <p:nvPr userDrawn="1"/>
        </p:nvSpPr>
        <p:spPr>
          <a:xfrm>
            <a:off x="6450479" y="5213511"/>
            <a:ext cx="1882127" cy="830997"/>
          </a:xfrm>
          <a:prstGeom prst="rect">
            <a:avLst/>
          </a:prstGeom>
          <a:noFill/>
        </p:spPr>
        <p:txBody>
          <a:bodyPr wrap="square" rtlCol="0">
            <a:spAutoFit/>
          </a:bodyPr>
          <a:lstStyle/>
          <a:p>
            <a:pPr algn="ctr"/>
            <a:r>
              <a:rPr lang="en-GB" sz="1600" b="1">
                <a:solidFill>
                  <a:schemeClr val="bg1"/>
                </a:solidFill>
                <a:latin typeface="Network Rail Sans"/>
                <a:cs typeface="Network Rail Sans"/>
              </a:rPr>
              <a:t>Minimal waste</a:t>
            </a:r>
          </a:p>
          <a:p>
            <a:pPr algn="ctr"/>
            <a:r>
              <a:rPr lang="en-GB" sz="1600" b="1">
                <a:solidFill>
                  <a:schemeClr val="bg1"/>
                </a:solidFill>
                <a:latin typeface="Network Rail Sans"/>
                <a:cs typeface="Network Rail Sans"/>
              </a:rPr>
              <a:t>and the use of materials</a:t>
            </a:r>
          </a:p>
        </p:txBody>
      </p:sp>
      <p:pic>
        <p:nvPicPr>
          <p:cNvPr id="16" name="Picture 15" descr="Storm lightning.png">
            <a:extLst>
              <a:ext uri="{FF2B5EF4-FFF2-40B4-BE49-F238E27FC236}">
                <a16:creationId xmlns:a16="http://schemas.microsoft.com/office/drawing/2014/main" id="{A9834D6E-C3FC-5346-9F80-76A5AE9306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50703" y="4410661"/>
            <a:ext cx="526315" cy="847783"/>
          </a:xfrm>
          <a:prstGeom prst="rect">
            <a:avLst/>
          </a:prstGeom>
        </p:spPr>
      </p:pic>
      <p:pic>
        <p:nvPicPr>
          <p:cNvPr id="17" name="Picture 16" descr="Bee.png">
            <a:extLst>
              <a:ext uri="{FF2B5EF4-FFF2-40B4-BE49-F238E27FC236}">
                <a16:creationId xmlns:a16="http://schemas.microsoft.com/office/drawing/2014/main" id="{8D39B39A-9BC1-0041-A5F1-8A168A6C6A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7343" y="2014897"/>
            <a:ext cx="726271" cy="726271"/>
          </a:xfrm>
          <a:prstGeom prst="rect">
            <a:avLst/>
          </a:prstGeom>
        </p:spPr>
      </p:pic>
      <p:pic>
        <p:nvPicPr>
          <p:cNvPr id="18" name="Picture 17" descr="Materials.png">
            <a:extLst>
              <a:ext uri="{FF2B5EF4-FFF2-40B4-BE49-F238E27FC236}">
                <a16:creationId xmlns:a16="http://schemas.microsoft.com/office/drawing/2014/main" id="{E9D0CCB4-9CC2-FE4D-97A3-0498CF03F7B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008939" y="4468247"/>
            <a:ext cx="754864" cy="695413"/>
          </a:xfrm>
          <a:prstGeom prst="rect">
            <a:avLst/>
          </a:prstGeom>
        </p:spPr>
      </p:pic>
      <p:pic>
        <p:nvPicPr>
          <p:cNvPr id="19" name="Picture 18" descr="low_emish.png">
            <a:extLst>
              <a:ext uri="{FF2B5EF4-FFF2-40B4-BE49-F238E27FC236}">
                <a16:creationId xmlns:a16="http://schemas.microsoft.com/office/drawing/2014/main" id="{B4B764A6-2C5F-FC49-8F22-42D10955FE1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31321" y="2040731"/>
            <a:ext cx="1241047" cy="895006"/>
          </a:xfrm>
          <a:prstGeom prst="rect">
            <a:avLst/>
          </a:prstGeom>
        </p:spPr>
      </p:pic>
      <p:sp>
        <p:nvSpPr>
          <p:cNvPr id="20" name="Rectangle 19">
            <a:extLst>
              <a:ext uri="{FF2B5EF4-FFF2-40B4-BE49-F238E27FC236}">
                <a16:creationId xmlns:a16="http://schemas.microsoft.com/office/drawing/2014/main" id="{9024ED03-8FD8-5140-9281-A35FC38CD3B1}"/>
              </a:ext>
            </a:extLst>
          </p:cNvPr>
          <p:cNvSpPr/>
          <p:nvPr userDrawn="1"/>
        </p:nvSpPr>
        <p:spPr>
          <a:xfrm>
            <a:off x="444097" y="686064"/>
            <a:ext cx="10033403" cy="523220"/>
          </a:xfrm>
          <a:prstGeom prst="rect">
            <a:avLst/>
          </a:prstGeom>
        </p:spPr>
        <p:txBody>
          <a:bodyPr wrap="square">
            <a:spAutoFit/>
          </a:bodyPr>
          <a:lstStyle/>
          <a:p>
            <a:r>
              <a:rPr lang="en-GB" sz="2800" b="1">
                <a:solidFill>
                  <a:srgbClr val="7EC359"/>
                </a:solidFill>
                <a:latin typeface="Network Rail Sans" panose="02000000040000020004" pitchFamily="2" charset="0"/>
              </a:rPr>
              <a:t>To serve the nation with the greenest, cleanest mass transport</a:t>
            </a:r>
          </a:p>
        </p:txBody>
      </p:sp>
      <p:pic>
        <p:nvPicPr>
          <p:cNvPr id="21" name="Picture 20" descr="track and daisies.jpg">
            <a:extLst>
              <a:ext uri="{FF2B5EF4-FFF2-40B4-BE49-F238E27FC236}">
                <a16:creationId xmlns:a16="http://schemas.microsoft.com/office/drawing/2014/main" id="{6EC8295B-8F4E-5648-84EA-52EABA170D1F}"/>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a:off x="8524679" y="1608667"/>
            <a:ext cx="3133920" cy="2159000"/>
          </a:xfrm>
          <a:prstGeom prst="rect">
            <a:avLst/>
          </a:prstGeom>
        </p:spPr>
      </p:pic>
    </p:spTree>
    <p:extLst>
      <p:ext uri="{BB962C8B-B14F-4D97-AF65-F5344CB8AC3E}">
        <p14:creationId xmlns:p14="http://schemas.microsoft.com/office/powerpoint/2010/main" val="49661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92D316-84A8-C740-BD77-80B8578B3A16}"/>
              </a:ext>
            </a:extLst>
          </p:cNvPr>
          <p:cNvSpPr>
            <a:spLocks noGrp="1"/>
          </p:cNvSpPr>
          <p:nvPr>
            <p:ph type="sldNum" sz="quarter" idx="10"/>
          </p:nvPr>
        </p:nvSpPr>
        <p:spPr/>
        <p:txBody>
          <a:bodyPr/>
          <a:lstStyle/>
          <a:p>
            <a:fld id="{229EAAAC-928A-40C1-AC39-D34FD1799CA9}" type="slidenum">
              <a:rPr lang="en-GB" smtClean="0"/>
              <a:pPr/>
              <a:t>‹#›</a:t>
            </a:fld>
            <a:endParaRPr lang="en-GB"/>
          </a:p>
        </p:txBody>
      </p:sp>
      <p:sp>
        <p:nvSpPr>
          <p:cNvPr id="4" name="Rectangle 3">
            <a:extLst>
              <a:ext uri="{FF2B5EF4-FFF2-40B4-BE49-F238E27FC236}">
                <a16:creationId xmlns:a16="http://schemas.microsoft.com/office/drawing/2014/main" id="{03641C0D-07A8-A943-8B24-55A2B41A2093}"/>
              </a:ext>
            </a:extLst>
          </p:cNvPr>
          <p:cNvSpPr/>
          <p:nvPr userDrawn="1"/>
        </p:nvSpPr>
        <p:spPr>
          <a:xfrm>
            <a:off x="4191000" y="4076713"/>
            <a:ext cx="3543300"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D5E8C-1039-0640-8791-C579C7EB83A1}"/>
              </a:ext>
            </a:extLst>
          </p:cNvPr>
          <p:cNvSpPr/>
          <p:nvPr userDrawn="1"/>
        </p:nvSpPr>
        <p:spPr>
          <a:xfrm>
            <a:off x="4191000" y="1504963"/>
            <a:ext cx="3543300"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066F1E-9FB4-3244-B7B8-CA2BCB62FD7C}"/>
              </a:ext>
            </a:extLst>
          </p:cNvPr>
          <p:cNvSpPr/>
          <p:nvPr userDrawn="1"/>
        </p:nvSpPr>
        <p:spPr>
          <a:xfrm>
            <a:off x="8008408" y="1504963"/>
            <a:ext cx="3545416"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213C3E-EA80-2A4D-AAF3-4B790EF16BFE}"/>
              </a:ext>
            </a:extLst>
          </p:cNvPr>
          <p:cNvSpPr/>
          <p:nvPr userDrawn="1"/>
        </p:nvSpPr>
        <p:spPr>
          <a:xfrm>
            <a:off x="8007350" y="4076713"/>
            <a:ext cx="3545416" cy="2330437"/>
          </a:xfrm>
          <a:prstGeom prst="rect">
            <a:avLst/>
          </a:prstGeom>
          <a:solidFill>
            <a:srgbClr val="0E7075">
              <a:alpha val="10000"/>
            </a:srgb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Slide Number Placeholder 1">
            <a:extLst>
              <a:ext uri="{FF2B5EF4-FFF2-40B4-BE49-F238E27FC236}">
                <a16:creationId xmlns:a16="http://schemas.microsoft.com/office/drawing/2014/main" id="{302B3123-8B96-9F4D-A24A-0272F2D55260}"/>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9" name="TextBox 8">
            <a:extLst>
              <a:ext uri="{FF2B5EF4-FFF2-40B4-BE49-F238E27FC236}">
                <a16:creationId xmlns:a16="http://schemas.microsoft.com/office/drawing/2014/main" id="{B93B9AC3-2E6C-FF48-A83B-0D6C741A75C4}"/>
              </a:ext>
            </a:extLst>
          </p:cNvPr>
          <p:cNvSpPr txBox="1"/>
          <p:nvPr userDrawn="1"/>
        </p:nvSpPr>
        <p:spPr>
          <a:xfrm>
            <a:off x="4679950" y="2941323"/>
            <a:ext cx="2565400"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Use electric train to</a:t>
            </a:r>
          </a:p>
          <a:p>
            <a:pPr algn="ctr"/>
            <a:r>
              <a:rPr lang="en-US" sz="1600" b="1">
                <a:solidFill>
                  <a:srgbClr val="0E7075"/>
                </a:solidFill>
                <a:latin typeface="Network Rail Sans"/>
                <a:cs typeface="Network Rail Sans"/>
              </a:rPr>
              <a:t>reduce carbon emissions</a:t>
            </a:r>
          </a:p>
        </p:txBody>
      </p:sp>
      <p:sp>
        <p:nvSpPr>
          <p:cNvPr id="10" name="TextBox 9">
            <a:extLst>
              <a:ext uri="{FF2B5EF4-FFF2-40B4-BE49-F238E27FC236}">
                <a16:creationId xmlns:a16="http://schemas.microsoft.com/office/drawing/2014/main" id="{0BBA4C12-169A-0D4B-B0BD-04A20D4BCEEB}"/>
              </a:ext>
            </a:extLst>
          </p:cNvPr>
          <p:cNvSpPr txBox="1"/>
          <p:nvPr userDrawn="1"/>
        </p:nvSpPr>
        <p:spPr>
          <a:xfrm>
            <a:off x="4533900" y="5632453"/>
            <a:ext cx="2857500"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Plant more trees to</a:t>
            </a:r>
            <a:br>
              <a:rPr lang="en-US" sz="1600" b="1">
                <a:solidFill>
                  <a:srgbClr val="0E7075"/>
                </a:solidFill>
                <a:latin typeface="Network Rail Sans"/>
                <a:cs typeface="Network Rail Sans"/>
              </a:rPr>
            </a:br>
            <a:r>
              <a:rPr lang="en-US" sz="1600" b="1">
                <a:solidFill>
                  <a:srgbClr val="0E7075"/>
                </a:solidFill>
                <a:latin typeface="Network Rail Sans"/>
                <a:cs typeface="Network Rail Sans"/>
              </a:rPr>
              <a:t>offset carbon emissions</a:t>
            </a:r>
          </a:p>
        </p:txBody>
      </p:sp>
      <p:sp>
        <p:nvSpPr>
          <p:cNvPr id="11" name="TextBox 10">
            <a:extLst>
              <a:ext uri="{FF2B5EF4-FFF2-40B4-BE49-F238E27FC236}">
                <a16:creationId xmlns:a16="http://schemas.microsoft.com/office/drawing/2014/main" id="{145237DD-FF25-DD4C-977C-2B939F1C77D9}"/>
              </a:ext>
            </a:extLst>
          </p:cNvPr>
          <p:cNvSpPr txBox="1"/>
          <p:nvPr userDrawn="1"/>
        </p:nvSpPr>
        <p:spPr>
          <a:xfrm>
            <a:off x="8082113" y="2941323"/>
            <a:ext cx="3398006"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Make stations, tracks and trains</a:t>
            </a:r>
          </a:p>
          <a:p>
            <a:pPr algn="ctr"/>
            <a:r>
              <a:rPr lang="en-US" sz="1600" b="1">
                <a:solidFill>
                  <a:srgbClr val="0E7075"/>
                </a:solidFill>
                <a:latin typeface="Network Rail Sans"/>
                <a:cs typeface="Network Rail Sans"/>
              </a:rPr>
              <a:t>more resilient to extreme weather</a:t>
            </a:r>
          </a:p>
        </p:txBody>
      </p:sp>
      <p:sp>
        <p:nvSpPr>
          <p:cNvPr id="12" name="TextBox 11">
            <a:extLst>
              <a:ext uri="{FF2B5EF4-FFF2-40B4-BE49-F238E27FC236}">
                <a16:creationId xmlns:a16="http://schemas.microsoft.com/office/drawing/2014/main" id="{CE617E92-0A0D-B644-95D0-0AEB268EDA33}"/>
              </a:ext>
            </a:extLst>
          </p:cNvPr>
          <p:cNvSpPr txBox="1"/>
          <p:nvPr userDrawn="1"/>
        </p:nvSpPr>
        <p:spPr>
          <a:xfrm>
            <a:off x="8478309" y="5621023"/>
            <a:ext cx="2603499" cy="584776"/>
          </a:xfrm>
          <a:prstGeom prst="rect">
            <a:avLst/>
          </a:prstGeom>
          <a:noFill/>
        </p:spPr>
        <p:txBody>
          <a:bodyPr wrap="square" rtlCol="0">
            <a:spAutoFit/>
          </a:bodyPr>
          <a:lstStyle/>
          <a:p>
            <a:pPr algn="ctr"/>
            <a:r>
              <a:rPr lang="en-US" sz="1600" b="1">
                <a:solidFill>
                  <a:srgbClr val="0E7075"/>
                </a:solidFill>
                <a:latin typeface="Network Rail Sans"/>
                <a:cs typeface="Network Rail Sans"/>
              </a:rPr>
              <a:t>Send zero waste</a:t>
            </a:r>
            <a:br>
              <a:rPr lang="en-US" sz="1600" b="1">
                <a:solidFill>
                  <a:srgbClr val="0E7075"/>
                </a:solidFill>
                <a:latin typeface="Network Rail Sans"/>
                <a:cs typeface="Network Rail Sans"/>
              </a:rPr>
            </a:br>
            <a:r>
              <a:rPr lang="en-US" sz="1600" b="1">
                <a:solidFill>
                  <a:srgbClr val="0E7075"/>
                </a:solidFill>
                <a:latin typeface="Network Rail Sans"/>
                <a:cs typeface="Network Rail Sans"/>
              </a:rPr>
              <a:t>to landfill</a:t>
            </a:r>
          </a:p>
        </p:txBody>
      </p:sp>
      <p:sp>
        <p:nvSpPr>
          <p:cNvPr id="13" name="Rectangle 12">
            <a:extLst>
              <a:ext uri="{FF2B5EF4-FFF2-40B4-BE49-F238E27FC236}">
                <a16:creationId xmlns:a16="http://schemas.microsoft.com/office/drawing/2014/main" id="{3E378FF5-A9BD-1D48-AB8F-4E224FB09E9E}"/>
              </a:ext>
            </a:extLst>
          </p:cNvPr>
          <p:cNvSpPr/>
          <p:nvPr userDrawn="1"/>
        </p:nvSpPr>
        <p:spPr>
          <a:xfrm>
            <a:off x="444097" y="686064"/>
            <a:ext cx="4534303" cy="523220"/>
          </a:xfrm>
          <a:prstGeom prst="rect">
            <a:avLst/>
          </a:prstGeom>
        </p:spPr>
        <p:txBody>
          <a:bodyPr wrap="square">
            <a:spAutoFit/>
          </a:bodyPr>
          <a:lstStyle/>
          <a:p>
            <a:r>
              <a:rPr lang="en-GB" sz="2800" b="1">
                <a:solidFill>
                  <a:srgbClr val="7EC359"/>
                </a:solidFill>
                <a:latin typeface="Network Rail Sans" panose="02000000040000020004" pitchFamily="2" charset="0"/>
              </a:rPr>
              <a:t>What people are telling us</a:t>
            </a:r>
          </a:p>
        </p:txBody>
      </p:sp>
      <p:pic>
        <p:nvPicPr>
          <p:cNvPr id="14" name="Picture 13" descr="bin.png">
            <a:extLst>
              <a:ext uri="{FF2B5EF4-FFF2-40B4-BE49-F238E27FC236}">
                <a16:creationId xmlns:a16="http://schemas.microsoft.com/office/drawing/2014/main" id="{1BEBCF18-2164-8848-8AEE-88F51D2079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0208" y="4497146"/>
            <a:ext cx="739701" cy="1106424"/>
          </a:xfrm>
          <a:prstGeom prst="rect">
            <a:avLst/>
          </a:prstGeom>
        </p:spPr>
      </p:pic>
      <p:pic>
        <p:nvPicPr>
          <p:cNvPr id="15" name="Picture 14" descr="Tree and Spade.png">
            <a:extLst>
              <a:ext uri="{FF2B5EF4-FFF2-40B4-BE49-F238E27FC236}">
                <a16:creationId xmlns:a16="http://schemas.microsoft.com/office/drawing/2014/main" id="{B7718041-BC7D-A24D-BF7F-38C415D773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4668" y="4405782"/>
            <a:ext cx="1371600" cy="1158086"/>
          </a:xfrm>
          <a:prstGeom prst="rect">
            <a:avLst/>
          </a:prstGeom>
        </p:spPr>
      </p:pic>
      <p:pic>
        <p:nvPicPr>
          <p:cNvPr id="16" name="Picture 15" descr="train.png">
            <a:extLst>
              <a:ext uri="{FF2B5EF4-FFF2-40B4-BE49-F238E27FC236}">
                <a16:creationId xmlns:a16="http://schemas.microsoft.com/office/drawing/2014/main" id="{B3216A66-D55B-7E41-99FB-25CA294D44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25559" y="1838623"/>
            <a:ext cx="1299582" cy="1097280"/>
          </a:xfrm>
          <a:prstGeom prst="rect">
            <a:avLst/>
          </a:prstGeom>
        </p:spPr>
      </p:pic>
      <p:pic>
        <p:nvPicPr>
          <p:cNvPr id="17" name="Picture 16" descr="cloudrain.png">
            <a:extLst>
              <a:ext uri="{FF2B5EF4-FFF2-40B4-BE49-F238E27FC236}">
                <a16:creationId xmlns:a16="http://schemas.microsoft.com/office/drawing/2014/main" id="{B5B6A114-431B-6447-B314-549CDFEF62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03664" y="1815320"/>
            <a:ext cx="754904" cy="1097280"/>
          </a:xfrm>
          <a:prstGeom prst="rect">
            <a:avLst/>
          </a:prstGeom>
        </p:spPr>
      </p:pic>
      <p:sp>
        <p:nvSpPr>
          <p:cNvPr id="18" name="Rectangle 17">
            <a:extLst>
              <a:ext uri="{FF2B5EF4-FFF2-40B4-BE49-F238E27FC236}">
                <a16:creationId xmlns:a16="http://schemas.microsoft.com/office/drawing/2014/main" id="{379861A9-B616-1848-B853-DDBC716965B0}"/>
              </a:ext>
            </a:extLst>
          </p:cNvPr>
          <p:cNvSpPr/>
          <p:nvPr userDrawn="1"/>
        </p:nvSpPr>
        <p:spPr>
          <a:xfrm>
            <a:off x="405997" y="1458436"/>
            <a:ext cx="3505603" cy="2308324"/>
          </a:xfrm>
          <a:prstGeom prst="rect">
            <a:avLst/>
          </a:prstGeom>
        </p:spPr>
        <p:txBody>
          <a:bodyPr wrap="square">
            <a:spAutoFit/>
          </a:bodyPr>
          <a:lstStyle/>
          <a:p>
            <a:r>
              <a:rPr lang="en-US" sz="1600" b="1">
                <a:solidFill>
                  <a:srgbClr val="0E7075"/>
                </a:solidFill>
                <a:latin typeface="Network Rail Sans"/>
                <a:cs typeface="Network Rail Sans"/>
              </a:rPr>
              <a:t>We talked to passengers and the public about their views on the railway and environmental sustainability</a:t>
            </a:r>
          </a:p>
          <a:p>
            <a:endParaRPr lang="en-US" sz="1600" b="1">
              <a:solidFill>
                <a:srgbClr val="0E7075"/>
              </a:solidFill>
              <a:latin typeface="Network Rail Sans"/>
              <a:cs typeface="Network Rail Sans"/>
            </a:endParaRPr>
          </a:p>
          <a:p>
            <a:r>
              <a:rPr lang="en-US" sz="1600">
                <a:solidFill>
                  <a:srgbClr val="0E7075"/>
                </a:solidFill>
                <a:latin typeface="Network Rail Sans"/>
                <a:cs typeface="Network Rail Sans"/>
              </a:rPr>
              <a:t>Many people believe the railway is making a positive contribution to society and identified the following area where we could do more</a:t>
            </a:r>
          </a:p>
          <a:p>
            <a:endParaRPr lang="en-US" sz="1900" b="1">
              <a:solidFill>
                <a:srgbClr val="0E7075"/>
              </a:solidFill>
              <a:latin typeface="Network Rail Sans"/>
              <a:cs typeface="Network Rail Sans"/>
            </a:endParaRPr>
          </a:p>
        </p:txBody>
      </p:sp>
      <p:pic>
        <p:nvPicPr>
          <p:cNvPr id="19" name="Picture 18" descr="rail london.jpg">
            <a:extLst>
              <a:ext uri="{FF2B5EF4-FFF2-40B4-BE49-F238E27FC236}">
                <a16:creationId xmlns:a16="http://schemas.microsoft.com/office/drawing/2014/main" id="{BF46D50D-47B6-D943-BD0C-CB68160269A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469900" y="4083050"/>
            <a:ext cx="3416300" cy="2317750"/>
          </a:xfrm>
          <a:prstGeom prst="rect">
            <a:avLst/>
          </a:prstGeom>
        </p:spPr>
      </p:pic>
    </p:spTree>
    <p:extLst>
      <p:ext uri="{BB962C8B-B14F-4D97-AF65-F5344CB8AC3E}">
        <p14:creationId xmlns:p14="http://schemas.microsoft.com/office/powerpoint/2010/main" val="296820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6BC5E2-A75C-FC4F-9770-565BD4B44AF6}"/>
              </a:ext>
            </a:extLst>
          </p:cNvPr>
          <p:cNvSpPr>
            <a:spLocks noGrp="1"/>
          </p:cNvSpPr>
          <p:nvPr>
            <p:ph type="sldNum" sz="quarter" idx="10"/>
          </p:nvPr>
        </p:nvSpPr>
        <p:spPr/>
        <p:txBody>
          <a:bodyPr/>
          <a:lstStyle/>
          <a:p>
            <a:fld id="{229EAAAC-928A-40C1-AC39-D34FD1799CA9}" type="slidenum">
              <a:rPr lang="en-GB" smtClean="0"/>
              <a:pPr/>
              <a:t>‹#›</a:t>
            </a:fld>
            <a:endParaRPr lang="en-GB"/>
          </a:p>
        </p:txBody>
      </p:sp>
      <p:pic>
        <p:nvPicPr>
          <p:cNvPr id="4" name="Picture 3" descr="gradient.png">
            <a:extLst>
              <a:ext uri="{FF2B5EF4-FFF2-40B4-BE49-F238E27FC236}">
                <a16:creationId xmlns:a16="http://schemas.microsoft.com/office/drawing/2014/main" id="{88D69EEE-251E-2E4E-A395-2646974E0FF5}"/>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7370029" y="3708400"/>
            <a:ext cx="5097307" cy="3353307"/>
          </a:xfrm>
          <a:prstGeom prst="rect">
            <a:avLst/>
          </a:prstGeom>
        </p:spPr>
      </p:pic>
      <p:pic>
        <p:nvPicPr>
          <p:cNvPr id="5" name="Picture 4" descr="7-8.png">
            <a:extLst>
              <a:ext uri="{FF2B5EF4-FFF2-40B4-BE49-F238E27FC236}">
                <a16:creationId xmlns:a16="http://schemas.microsoft.com/office/drawing/2014/main" id="{5B8CDB75-09D9-CA45-A96A-2CD55BCF36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9097" y="1210731"/>
            <a:ext cx="12469821" cy="7040880"/>
          </a:xfrm>
          <a:prstGeom prst="rect">
            <a:avLst/>
          </a:prstGeom>
        </p:spPr>
      </p:pic>
      <p:sp>
        <p:nvSpPr>
          <p:cNvPr id="6" name="Slide Number Placeholder 1">
            <a:extLst>
              <a:ext uri="{FF2B5EF4-FFF2-40B4-BE49-F238E27FC236}">
                <a16:creationId xmlns:a16="http://schemas.microsoft.com/office/drawing/2014/main" id="{2B88B565-4841-894C-BE4C-0DFD09D3F952}"/>
              </a:ext>
            </a:extLst>
          </p:cNvPr>
          <p:cNvSpPr txBox="1">
            <a:spLocks/>
          </p:cNvSpPr>
          <p:nvPr userDrawn="1"/>
        </p:nvSpPr>
        <p:spPr>
          <a:xfrm>
            <a:off x="11092443" y="6532802"/>
            <a:ext cx="850268" cy="184192"/>
          </a:xfrm>
          <a:prstGeom prst="rect">
            <a:avLst/>
          </a:prstGeom>
        </p:spPr>
        <p:txBody>
          <a:bodyPr anchor="ctr" anchorCtr="0"/>
          <a:lstStyle>
            <a:defPPr>
              <a:defRPr lang="en-US"/>
            </a:defPPr>
            <a:lvl1pPr marL="0" algn="r" defTabSz="914400" rtl="0" eaLnBrk="1" latinLnBrk="0" hangingPunct="1">
              <a:defRPr sz="12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EAAAC-928A-40C1-AC39-D34FD1799CA9}" type="slidenum">
              <a:rPr lang="en-GB" smtClean="0"/>
              <a:pPr/>
              <a:t>‹#›</a:t>
            </a:fld>
            <a:endParaRPr lang="en-GB"/>
          </a:p>
        </p:txBody>
      </p:sp>
      <p:sp>
        <p:nvSpPr>
          <p:cNvPr id="7" name="TextBox 6">
            <a:extLst>
              <a:ext uri="{FF2B5EF4-FFF2-40B4-BE49-F238E27FC236}">
                <a16:creationId xmlns:a16="http://schemas.microsoft.com/office/drawing/2014/main" id="{08F54588-0549-C24D-BCA4-87471C65E2C8}"/>
              </a:ext>
            </a:extLst>
          </p:cNvPr>
          <p:cNvSpPr txBox="1"/>
          <p:nvPr userDrawn="1"/>
        </p:nvSpPr>
        <p:spPr>
          <a:xfrm>
            <a:off x="931698" y="1586278"/>
            <a:ext cx="10752301" cy="677108"/>
          </a:xfrm>
          <a:prstGeom prst="rect">
            <a:avLst/>
          </a:prstGeom>
          <a:noFill/>
        </p:spPr>
        <p:txBody>
          <a:bodyPr wrap="square" rtlCol="0">
            <a:spAutoFit/>
          </a:bodyPr>
          <a:lstStyle/>
          <a:p>
            <a:r>
              <a:rPr lang="en-US" b="1" i="0" u="none" strike="noStrike" baseline="0">
                <a:solidFill>
                  <a:srgbClr val="004E6E"/>
                </a:solidFill>
                <a:latin typeface="Network Rail Sans" panose="02000000040000020004" pitchFamily="2" charset="0"/>
              </a:rPr>
              <a:t>We will achieve net zero carbon emissions by 2050 (and 2045 in Scotland)</a:t>
            </a:r>
            <a:r>
              <a:rPr lang="en-US" b="1" i="0" u="none" strike="noStrike">
                <a:solidFill>
                  <a:srgbClr val="004E6E"/>
                </a:solidFill>
                <a:latin typeface="Network Rail Sans" panose="02000000040000020004" pitchFamily="2" charset="0"/>
              </a:rPr>
              <a:t> </a:t>
            </a:r>
            <a:r>
              <a:rPr lang="en-US" b="1" i="0" u="none" strike="noStrike" baseline="0">
                <a:solidFill>
                  <a:srgbClr val="004E6E"/>
                </a:solidFill>
                <a:latin typeface="Network Rail Sans" panose="02000000040000020004" pitchFamily="2" charset="0"/>
              </a:rPr>
              <a:t>and deliver continual improvements to air quality so that our passengers, </a:t>
            </a:r>
            <a:r>
              <a:rPr lang="en-US" b="1" i="0" u="none" strike="noStrike" baseline="0" err="1">
                <a:solidFill>
                  <a:srgbClr val="004E6E"/>
                </a:solidFill>
                <a:latin typeface="Network Rail Sans" panose="02000000040000020004" pitchFamily="2" charset="0"/>
              </a:rPr>
              <a:t>neighbours</a:t>
            </a:r>
            <a:r>
              <a:rPr lang="en-US" b="1" i="0" u="none" strike="noStrike" baseline="0">
                <a:solidFill>
                  <a:srgbClr val="004E6E"/>
                </a:solidFill>
                <a:latin typeface="Network Rail Sans" panose="02000000040000020004" pitchFamily="2" charset="0"/>
              </a:rPr>
              <a:t>, and employees breathe healthier air.</a:t>
            </a:r>
            <a:r>
              <a:rPr lang="en-US" sz="2000" b="1" i="0" u="none" strike="noStrike" baseline="0">
                <a:solidFill>
                  <a:srgbClr val="004E6E"/>
                </a:solidFill>
                <a:latin typeface="Network Rail Sans" panose="02000000040000020004" pitchFamily="2" charset="0"/>
              </a:rPr>
              <a:t> </a:t>
            </a:r>
            <a:endParaRPr lang="en-US" sz="2000" b="1" i="0" u="none" strike="noStrike" baseline="0">
              <a:latin typeface="Network Rail Sans" panose="02000000040000020004" pitchFamily="2" charset="0"/>
            </a:endParaRPr>
          </a:p>
        </p:txBody>
      </p:sp>
      <p:sp>
        <p:nvSpPr>
          <p:cNvPr id="8" name="Rectangle 7">
            <a:extLst>
              <a:ext uri="{FF2B5EF4-FFF2-40B4-BE49-F238E27FC236}">
                <a16:creationId xmlns:a16="http://schemas.microsoft.com/office/drawing/2014/main" id="{BC7E2B3B-1C30-C340-80AF-F9D657493A34}"/>
              </a:ext>
            </a:extLst>
          </p:cNvPr>
          <p:cNvSpPr/>
          <p:nvPr userDrawn="1"/>
        </p:nvSpPr>
        <p:spPr>
          <a:xfrm>
            <a:off x="0" y="-12700"/>
            <a:ext cx="622300" cy="137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D83B92-9D37-464B-914D-16C9773032FF}"/>
              </a:ext>
            </a:extLst>
          </p:cNvPr>
          <p:cNvSpPr/>
          <p:nvPr userDrawn="1"/>
        </p:nvSpPr>
        <p:spPr>
          <a:xfrm>
            <a:off x="0" y="1358900"/>
            <a:ext cx="622300" cy="114300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6EAF92-F062-3E42-B121-15776D278291}"/>
              </a:ext>
            </a:extLst>
          </p:cNvPr>
          <p:cNvSpPr/>
          <p:nvPr userDrawn="1"/>
        </p:nvSpPr>
        <p:spPr>
          <a:xfrm>
            <a:off x="0" y="2495550"/>
            <a:ext cx="622300" cy="4362450"/>
          </a:xfrm>
          <a:prstGeom prst="rect">
            <a:avLst/>
          </a:prstGeom>
          <a:solidFill>
            <a:srgbClr val="7E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1D1D69-B23E-C847-8C46-3B6164AAC6BF}"/>
              </a:ext>
            </a:extLst>
          </p:cNvPr>
          <p:cNvSpPr/>
          <p:nvPr userDrawn="1"/>
        </p:nvSpPr>
        <p:spPr>
          <a:xfrm rot="5400000">
            <a:off x="-212611" y="1787355"/>
            <a:ext cx="1037798"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AMBITIONS</a:t>
            </a:r>
          </a:p>
        </p:txBody>
      </p:sp>
      <p:sp>
        <p:nvSpPr>
          <p:cNvPr id="12" name="Rectangle 11">
            <a:extLst>
              <a:ext uri="{FF2B5EF4-FFF2-40B4-BE49-F238E27FC236}">
                <a16:creationId xmlns:a16="http://schemas.microsoft.com/office/drawing/2014/main" id="{1BCD8385-93B7-CA4D-8781-9ED88C929C96}"/>
              </a:ext>
            </a:extLst>
          </p:cNvPr>
          <p:cNvSpPr/>
          <p:nvPr userDrawn="1"/>
        </p:nvSpPr>
        <p:spPr>
          <a:xfrm rot="5400000">
            <a:off x="-265212" y="553652"/>
            <a:ext cx="1143000"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PRIORITIES</a:t>
            </a:r>
          </a:p>
        </p:txBody>
      </p:sp>
      <p:sp>
        <p:nvSpPr>
          <p:cNvPr id="13" name="Rectangle 12">
            <a:extLst>
              <a:ext uri="{FF2B5EF4-FFF2-40B4-BE49-F238E27FC236}">
                <a16:creationId xmlns:a16="http://schemas.microsoft.com/office/drawing/2014/main" id="{338CCA9E-0FD0-7A4B-9A29-02F923FE7C64}"/>
              </a:ext>
            </a:extLst>
          </p:cNvPr>
          <p:cNvSpPr/>
          <p:nvPr userDrawn="1"/>
        </p:nvSpPr>
        <p:spPr>
          <a:xfrm rot="5400000">
            <a:off x="-496282" y="3325151"/>
            <a:ext cx="1605141" cy="276999"/>
          </a:xfrm>
          <a:prstGeom prst="rect">
            <a:avLst/>
          </a:prstGeom>
        </p:spPr>
        <p:txBody>
          <a:bodyPr wrap="square">
            <a:spAutoFit/>
          </a:bodyPr>
          <a:lstStyle/>
          <a:p>
            <a:pPr algn="ctr"/>
            <a:r>
              <a:rPr lang="en-GB" sz="1200" b="1">
                <a:solidFill>
                  <a:schemeClr val="bg1"/>
                </a:solidFill>
                <a:latin typeface="Network Rail Sans" panose="02000000040000020004" pitchFamily="2" charset="0"/>
              </a:rPr>
              <a:t>KEY MILESTONES</a:t>
            </a:r>
          </a:p>
        </p:txBody>
      </p:sp>
      <p:sp>
        <p:nvSpPr>
          <p:cNvPr id="14" name="Rectangle 13">
            <a:extLst>
              <a:ext uri="{FF2B5EF4-FFF2-40B4-BE49-F238E27FC236}">
                <a16:creationId xmlns:a16="http://schemas.microsoft.com/office/drawing/2014/main" id="{87F37FE9-4215-054F-8E9D-B79602CC16B1}"/>
              </a:ext>
            </a:extLst>
          </p:cNvPr>
          <p:cNvSpPr/>
          <p:nvPr userDrawn="1"/>
        </p:nvSpPr>
        <p:spPr>
          <a:xfrm>
            <a:off x="974791" y="679056"/>
            <a:ext cx="3859999" cy="523220"/>
          </a:xfrm>
          <a:prstGeom prst="rect">
            <a:avLst/>
          </a:prstGeom>
        </p:spPr>
        <p:txBody>
          <a:bodyPr wrap="square">
            <a:spAutoFit/>
          </a:bodyPr>
          <a:lstStyle/>
          <a:p>
            <a:r>
              <a:rPr lang="en-GB" sz="2800" b="1">
                <a:solidFill>
                  <a:srgbClr val="7EC359"/>
                </a:solidFill>
                <a:latin typeface="Network Rail Sans" panose="02000000040000020004" pitchFamily="2" charset="0"/>
              </a:rPr>
              <a:t>A low-emission railway </a:t>
            </a:r>
            <a:endParaRPr lang="en-GB" sz="2800">
              <a:solidFill>
                <a:srgbClr val="7EC359"/>
              </a:solidFill>
              <a:latin typeface="Network Rail Sans" panose="02000000040000020004" pitchFamily="2" charset="0"/>
            </a:endParaRPr>
          </a:p>
        </p:txBody>
      </p:sp>
      <p:sp>
        <p:nvSpPr>
          <p:cNvPr id="15" name="Rectangle 14">
            <a:extLst>
              <a:ext uri="{FF2B5EF4-FFF2-40B4-BE49-F238E27FC236}">
                <a16:creationId xmlns:a16="http://schemas.microsoft.com/office/drawing/2014/main" id="{30DFE6E3-D907-4040-AA2A-E6762C89C1F9}"/>
              </a:ext>
            </a:extLst>
          </p:cNvPr>
          <p:cNvSpPr/>
          <p:nvPr userDrawn="1"/>
        </p:nvSpPr>
        <p:spPr>
          <a:xfrm>
            <a:off x="918999" y="2458342"/>
            <a:ext cx="3859999" cy="400110"/>
          </a:xfrm>
          <a:prstGeom prst="rect">
            <a:avLst/>
          </a:prstGeom>
        </p:spPr>
        <p:txBody>
          <a:bodyPr wrap="square">
            <a:spAutoFit/>
          </a:bodyPr>
          <a:lstStyle/>
          <a:p>
            <a:r>
              <a:rPr lang="en-GB" sz="2000" b="1">
                <a:solidFill>
                  <a:srgbClr val="7EC359"/>
                </a:solidFill>
                <a:latin typeface="Network Rail Sans" panose="02000000040000020004" pitchFamily="2" charset="0"/>
              </a:rPr>
              <a:t>GREENER TRAINS</a:t>
            </a:r>
            <a:endParaRPr lang="en-GB" sz="2000">
              <a:solidFill>
                <a:srgbClr val="7EC359"/>
              </a:solidFill>
              <a:latin typeface="Network Rail Sans" panose="02000000040000020004" pitchFamily="2" charset="0"/>
            </a:endParaRPr>
          </a:p>
        </p:txBody>
      </p:sp>
      <p:pic>
        <p:nvPicPr>
          <p:cNvPr id="16" name="Picture 15" descr="low_emish.png">
            <a:extLst>
              <a:ext uri="{FF2B5EF4-FFF2-40B4-BE49-F238E27FC236}">
                <a16:creationId xmlns:a16="http://schemas.microsoft.com/office/drawing/2014/main" id="{693572AE-781B-6E4F-9412-10460B847F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149366" y="2395057"/>
            <a:ext cx="413651" cy="502920"/>
          </a:xfrm>
          <a:prstGeom prst="rect">
            <a:avLst/>
          </a:prstGeom>
        </p:spPr>
      </p:pic>
      <p:sp>
        <p:nvSpPr>
          <p:cNvPr id="17" name="Rectangle 16">
            <a:extLst>
              <a:ext uri="{FF2B5EF4-FFF2-40B4-BE49-F238E27FC236}">
                <a16:creationId xmlns:a16="http://schemas.microsoft.com/office/drawing/2014/main" id="{9A102C0A-A071-7B42-A035-8AE813283997}"/>
              </a:ext>
            </a:extLst>
          </p:cNvPr>
          <p:cNvSpPr/>
          <p:nvPr userDrawn="1"/>
        </p:nvSpPr>
        <p:spPr>
          <a:xfrm>
            <a:off x="6794500" y="3639234"/>
            <a:ext cx="2108200" cy="830997"/>
          </a:xfrm>
          <a:prstGeom prst="rect">
            <a:avLst/>
          </a:prstGeom>
        </p:spPr>
        <p:txBody>
          <a:bodyPr wrap="square">
            <a:spAutoFit/>
          </a:bodyPr>
          <a:lstStyle/>
          <a:p>
            <a:r>
              <a:rPr lang="en-US" sz="1200">
                <a:solidFill>
                  <a:srgbClr val="004F72"/>
                </a:solidFill>
                <a:latin typeface="Network Rail Sans"/>
                <a:cs typeface="Network Rail Sans"/>
              </a:rPr>
              <a:t>Traction </a:t>
            </a:r>
            <a:r>
              <a:rPr lang="en-US" sz="1200" err="1">
                <a:solidFill>
                  <a:srgbClr val="004F72"/>
                </a:solidFill>
                <a:latin typeface="Network Rail Sans"/>
                <a:cs typeface="Network Rail Sans"/>
              </a:rPr>
              <a:t>Decarbonisation</a:t>
            </a:r>
            <a:r>
              <a:rPr lang="en-US" sz="1200">
                <a:solidFill>
                  <a:srgbClr val="004F72"/>
                </a:solidFill>
                <a:latin typeface="Network Rail Sans"/>
                <a:cs typeface="Network Rail Sans"/>
              </a:rPr>
              <a:t> Network Strategy completed and discussed with funders and approved by 2020</a:t>
            </a:r>
          </a:p>
        </p:txBody>
      </p:sp>
      <p:sp>
        <p:nvSpPr>
          <p:cNvPr id="18" name="Rectangle 17">
            <a:extLst>
              <a:ext uri="{FF2B5EF4-FFF2-40B4-BE49-F238E27FC236}">
                <a16:creationId xmlns:a16="http://schemas.microsoft.com/office/drawing/2014/main" id="{872C0F9D-C68E-4247-A82A-92D3D3683500}"/>
              </a:ext>
            </a:extLst>
          </p:cNvPr>
          <p:cNvSpPr/>
          <p:nvPr userDrawn="1"/>
        </p:nvSpPr>
        <p:spPr>
          <a:xfrm>
            <a:off x="3598698" y="3639234"/>
            <a:ext cx="2560802" cy="646331"/>
          </a:xfrm>
          <a:prstGeom prst="rect">
            <a:avLst/>
          </a:prstGeom>
        </p:spPr>
        <p:txBody>
          <a:bodyPr wrap="square">
            <a:spAutoFit/>
          </a:bodyPr>
          <a:lstStyle/>
          <a:p>
            <a:r>
              <a:rPr lang="en-US" sz="1200">
                <a:solidFill>
                  <a:srgbClr val="004F72"/>
                </a:solidFill>
                <a:latin typeface="Network Rail Sans"/>
                <a:cs typeface="Network Rail Sans"/>
              </a:rPr>
              <a:t>Science based targets for Scope 3 emissions (including traction diesel emissions) approved by 2020 </a:t>
            </a:r>
          </a:p>
        </p:txBody>
      </p:sp>
      <p:sp>
        <p:nvSpPr>
          <p:cNvPr id="19" name="Rectangle 18">
            <a:extLst>
              <a:ext uri="{FF2B5EF4-FFF2-40B4-BE49-F238E27FC236}">
                <a16:creationId xmlns:a16="http://schemas.microsoft.com/office/drawing/2014/main" id="{93A7A79C-C74C-D642-A83B-09F46CD98471}"/>
              </a:ext>
            </a:extLst>
          </p:cNvPr>
          <p:cNvSpPr/>
          <p:nvPr userDrawn="1"/>
        </p:nvSpPr>
        <p:spPr>
          <a:xfrm>
            <a:off x="8280400" y="5588000"/>
            <a:ext cx="1892300" cy="646331"/>
          </a:xfrm>
          <a:prstGeom prst="rect">
            <a:avLst/>
          </a:prstGeom>
        </p:spPr>
        <p:txBody>
          <a:bodyPr wrap="square">
            <a:spAutoFit/>
          </a:bodyPr>
          <a:lstStyle/>
          <a:p>
            <a:r>
              <a:rPr lang="en-US" sz="1200">
                <a:solidFill>
                  <a:srgbClr val="004F72"/>
                </a:solidFill>
                <a:latin typeface="Network Rail Sans"/>
                <a:cs typeface="Network Rail Sans"/>
              </a:rPr>
              <a:t>Timetable options </a:t>
            </a:r>
            <a:br>
              <a:rPr lang="en-US" sz="1200">
                <a:solidFill>
                  <a:srgbClr val="004F72"/>
                </a:solidFill>
                <a:latin typeface="Network Rail Sans"/>
                <a:cs typeface="Network Rail Sans"/>
              </a:rPr>
            </a:br>
            <a:r>
              <a:rPr lang="en-US" sz="1200">
                <a:solidFill>
                  <a:srgbClr val="004F72"/>
                </a:solidFill>
                <a:latin typeface="Network Rail Sans"/>
                <a:cs typeface="Network Rail Sans"/>
              </a:rPr>
              <a:t>for carbon efficiencies developed  2024-2029</a:t>
            </a:r>
          </a:p>
        </p:txBody>
      </p:sp>
      <p:sp>
        <p:nvSpPr>
          <p:cNvPr id="20" name="Rectangle 19">
            <a:extLst>
              <a:ext uri="{FF2B5EF4-FFF2-40B4-BE49-F238E27FC236}">
                <a16:creationId xmlns:a16="http://schemas.microsoft.com/office/drawing/2014/main" id="{434322FE-4F68-1C48-9A2F-6C317A21493C}"/>
              </a:ext>
            </a:extLst>
          </p:cNvPr>
          <p:cNvSpPr/>
          <p:nvPr userDrawn="1"/>
        </p:nvSpPr>
        <p:spPr>
          <a:xfrm>
            <a:off x="5778500" y="5588000"/>
            <a:ext cx="1866900" cy="646331"/>
          </a:xfrm>
          <a:prstGeom prst="rect">
            <a:avLst/>
          </a:prstGeom>
        </p:spPr>
        <p:txBody>
          <a:bodyPr wrap="square">
            <a:spAutoFit/>
          </a:bodyPr>
          <a:lstStyle/>
          <a:p>
            <a:r>
              <a:rPr lang="en-US" sz="1200">
                <a:solidFill>
                  <a:srgbClr val="004F72"/>
                </a:solidFill>
                <a:latin typeface="Network Rail Sans"/>
                <a:cs typeface="Network Rail Sans"/>
              </a:rPr>
              <a:t>Final investment decision for electrification of main line routes by 2029</a:t>
            </a:r>
          </a:p>
        </p:txBody>
      </p:sp>
      <p:sp>
        <p:nvSpPr>
          <p:cNvPr id="21" name="Rectangle 20">
            <a:extLst>
              <a:ext uri="{FF2B5EF4-FFF2-40B4-BE49-F238E27FC236}">
                <a16:creationId xmlns:a16="http://schemas.microsoft.com/office/drawing/2014/main" id="{972BADCC-7A45-A840-880E-A901CF7035A6}"/>
              </a:ext>
            </a:extLst>
          </p:cNvPr>
          <p:cNvSpPr/>
          <p:nvPr userDrawn="1"/>
        </p:nvSpPr>
        <p:spPr>
          <a:xfrm>
            <a:off x="9486900" y="4032934"/>
            <a:ext cx="1638300" cy="830997"/>
          </a:xfrm>
          <a:prstGeom prst="rect">
            <a:avLst/>
          </a:prstGeom>
        </p:spPr>
        <p:txBody>
          <a:bodyPr wrap="square">
            <a:spAutoFit/>
          </a:bodyPr>
          <a:lstStyle/>
          <a:p>
            <a:r>
              <a:rPr lang="en-US" sz="1200">
                <a:solidFill>
                  <a:srgbClr val="004F72"/>
                </a:solidFill>
                <a:latin typeface="Network Rail Sans"/>
                <a:cs typeface="Network Rail Sans"/>
              </a:rPr>
              <a:t>Widespread trials of bi-mode, hydrogen and battery trains will have begun by 2024</a:t>
            </a:r>
          </a:p>
        </p:txBody>
      </p:sp>
      <p:sp>
        <p:nvSpPr>
          <p:cNvPr id="22" name="Rectangle 21">
            <a:extLst>
              <a:ext uri="{FF2B5EF4-FFF2-40B4-BE49-F238E27FC236}">
                <a16:creationId xmlns:a16="http://schemas.microsoft.com/office/drawing/2014/main" id="{4B80E369-C1BB-B94C-A683-F972BD8C8044}"/>
              </a:ext>
            </a:extLst>
          </p:cNvPr>
          <p:cNvSpPr/>
          <p:nvPr userDrawn="1"/>
        </p:nvSpPr>
        <p:spPr>
          <a:xfrm>
            <a:off x="3022600" y="5588000"/>
            <a:ext cx="2400300" cy="646331"/>
          </a:xfrm>
          <a:prstGeom prst="rect">
            <a:avLst/>
          </a:prstGeom>
        </p:spPr>
        <p:txBody>
          <a:bodyPr wrap="square">
            <a:spAutoFit/>
          </a:bodyPr>
          <a:lstStyle/>
          <a:p>
            <a:r>
              <a:rPr lang="en-US" sz="1200">
                <a:solidFill>
                  <a:srgbClr val="004F72"/>
                </a:solidFill>
                <a:latin typeface="Network Rail Sans"/>
                <a:cs typeface="Network Rail Sans"/>
              </a:rPr>
              <a:t>Harmful pollutants have been reduced by 25%in Network Rail managed stations by 2030</a:t>
            </a:r>
          </a:p>
        </p:txBody>
      </p:sp>
      <p:cxnSp>
        <p:nvCxnSpPr>
          <p:cNvPr id="23" name="Straight Connector 22">
            <a:extLst>
              <a:ext uri="{FF2B5EF4-FFF2-40B4-BE49-F238E27FC236}">
                <a16:creationId xmlns:a16="http://schemas.microsoft.com/office/drawing/2014/main" id="{86681882-C7F2-1045-878D-77D744899006}"/>
              </a:ext>
            </a:extLst>
          </p:cNvPr>
          <p:cNvCxnSpPr/>
          <p:nvPr userDrawn="1"/>
        </p:nvCxnSpPr>
        <p:spPr>
          <a:xfrm rot="5400000">
            <a:off x="3147060" y="37807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031C021-557E-874C-AAEF-8B6887F9724D}"/>
              </a:ext>
            </a:extLst>
          </p:cNvPr>
          <p:cNvCxnSpPr/>
          <p:nvPr userDrawn="1"/>
        </p:nvCxnSpPr>
        <p:spPr>
          <a:xfrm rot="5400000">
            <a:off x="6243320" y="3859527"/>
            <a:ext cx="109728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A4BD804-BDC9-2040-A75B-BFB31F0F9108}"/>
              </a:ext>
            </a:extLst>
          </p:cNvPr>
          <p:cNvCxnSpPr/>
          <p:nvPr userDrawn="1"/>
        </p:nvCxnSpPr>
        <p:spPr>
          <a:xfrm rot="5400000">
            <a:off x="2562860" y="57238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1D2D084-2945-DD4A-A35A-060AE2C2761A}"/>
              </a:ext>
            </a:extLst>
          </p:cNvPr>
          <p:cNvCxnSpPr/>
          <p:nvPr userDrawn="1"/>
        </p:nvCxnSpPr>
        <p:spPr>
          <a:xfrm rot="5400000">
            <a:off x="5306060" y="57111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ACE7C06-46A2-E947-BA0A-F074AB74DEB7}"/>
              </a:ext>
            </a:extLst>
          </p:cNvPr>
          <p:cNvCxnSpPr/>
          <p:nvPr userDrawn="1"/>
        </p:nvCxnSpPr>
        <p:spPr>
          <a:xfrm>
            <a:off x="9560560" y="4047487"/>
            <a:ext cx="18288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96A19E2-3AAD-6943-AA6C-B735C94556D2}"/>
              </a:ext>
            </a:extLst>
          </p:cNvPr>
          <p:cNvCxnSpPr/>
          <p:nvPr userDrawn="1"/>
        </p:nvCxnSpPr>
        <p:spPr>
          <a:xfrm rot="5400000">
            <a:off x="7807960" y="5711187"/>
            <a:ext cx="914400" cy="0"/>
          </a:xfrm>
          <a:prstGeom prst="line">
            <a:avLst/>
          </a:prstGeom>
          <a:ln>
            <a:solidFill>
              <a:srgbClr val="0E7075"/>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50588E1F-6FE9-AD4A-8869-E7064660D223}"/>
              </a:ext>
            </a:extLst>
          </p:cNvPr>
          <p:cNvSpPr/>
          <p:nvPr userDrawn="1"/>
        </p:nvSpPr>
        <p:spPr>
          <a:xfrm>
            <a:off x="3312585" y="3028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C19AC97-D5CF-F146-B846-C41F6CCDF8B2}"/>
              </a:ext>
            </a:extLst>
          </p:cNvPr>
          <p:cNvSpPr/>
          <p:nvPr userDrawn="1"/>
        </p:nvSpPr>
        <p:spPr>
          <a:xfrm>
            <a:off x="3272732" y="31724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31" name="Oval 30">
            <a:extLst>
              <a:ext uri="{FF2B5EF4-FFF2-40B4-BE49-F238E27FC236}">
                <a16:creationId xmlns:a16="http://schemas.microsoft.com/office/drawing/2014/main" id="{B10DB772-DDA1-A546-BE69-95FFAB69BD0C}"/>
              </a:ext>
            </a:extLst>
          </p:cNvPr>
          <p:cNvSpPr/>
          <p:nvPr userDrawn="1"/>
        </p:nvSpPr>
        <p:spPr>
          <a:xfrm>
            <a:off x="6502402" y="30289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C28F874-D5F3-4D4F-B866-F7C7FB49C6B9}"/>
              </a:ext>
            </a:extLst>
          </p:cNvPr>
          <p:cNvSpPr/>
          <p:nvPr userDrawn="1"/>
        </p:nvSpPr>
        <p:spPr>
          <a:xfrm>
            <a:off x="11110385" y="37782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07A9FB1-B372-9F45-80A5-EF2A377BF043}"/>
              </a:ext>
            </a:extLst>
          </p:cNvPr>
          <p:cNvSpPr/>
          <p:nvPr userDrawn="1"/>
        </p:nvSpPr>
        <p:spPr>
          <a:xfrm>
            <a:off x="7986185" y="49720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50A9482-3677-5B4E-8701-A15924CC9C83}"/>
              </a:ext>
            </a:extLst>
          </p:cNvPr>
          <p:cNvSpPr/>
          <p:nvPr userDrawn="1"/>
        </p:nvSpPr>
        <p:spPr>
          <a:xfrm>
            <a:off x="5485344" y="49593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8A4B203-52F4-EC42-8D98-5395AA435469}"/>
              </a:ext>
            </a:extLst>
          </p:cNvPr>
          <p:cNvSpPr/>
          <p:nvPr userDrawn="1"/>
        </p:nvSpPr>
        <p:spPr>
          <a:xfrm>
            <a:off x="2730502" y="4959350"/>
            <a:ext cx="558798" cy="558798"/>
          </a:xfrm>
          <a:prstGeom prst="ellipse">
            <a:avLst/>
          </a:prstGeom>
          <a:solidFill>
            <a:schemeClr val="bg2"/>
          </a:solidFill>
          <a:ln w="63500">
            <a:solidFill>
              <a:srgbClr val="0E7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7D6EDEB-5737-EA4B-A58C-9375C66FD9E4}"/>
              </a:ext>
            </a:extLst>
          </p:cNvPr>
          <p:cNvSpPr/>
          <p:nvPr userDrawn="1"/>
        </p:nvSpPr>
        <p:spPr>
          <a:xfrm>
            <a:off x="8030999" y="5047856"/>
            <a:ext cx="643101" cy="400110"/>
          </a:xfrm>
          <a:prstGeom prst="rect">
            <a:avLst/>
          </a:prstGeom>
        </p:spPr>
        <p:txBody>
          <a:bodyPr wrap="square">
            <a:spAutoFit/>
          </a:bodyPr>
          <a:lstStyle/>
          <a:p>
            <a:r>
              <a:rPr lang="en-US" sz="1000" b="1">
                <a:latin typeface="Network Rail Sans" panose="02000000040000020004" pitchFamily="2" charset="0"/>
              </a:rPr>
              <a:t>2024 – 2029</a:t>
            </a:r>
            <a:endParaRPr lang="en-US" sz="1000">
              <a:latin typeface="Network Rail Sans" panose="02000000040000020004" pitchFamily="2" charset="0"/>
            </a:endParaRPr>
          </a:p>
        </p:txBody>
      </p:sp>
      <p:sp>
        <p:nvSpPr>
          <p:cNvPr id="37" name="Rectangle 36">
            <a:extLst>
              <a:ext uri="{FF2B5EF4-FFF2-40B4-BE49-F238E27FC236}">
                <a16:creationId xmlns:a16="http://schemas.microsoft.com/office/drawing/2014/main" id="{98288947-4047-444F-AB26-960546C46501}"/>
              </a:ext>
            </a:extLst>
          </p:cNvPr>
          <p:cNvSpPr/>
          <p:nvPr userDrawn="1"/>
        </p:nvSpPr>
        <p:spPr>
          <a:xfrm>
            <a:off x="6464666" y="3172490"/>
            <a:ext cx="630401" cy="276999"/>
          </a:xfrm>
          <a:prstGeom prst="rect">
            <a:avLst/>
          </a:prstGeom>
        </p:spPr>
        <p:txBody>
          <a:bodyPr wrap="square">
            <a:spAutoFit/>
          </a:bodyPr>
          <a:lstStyle/>
          <a:p>
            <a:pPr algn="ctr"/>
            <a:r>
              <a:rPr lang="en-US" sz="1200" b="1">
                <a:latin typeface="Network Rail Sans" panose="02000000040000020004" pitchFamily="2" charset="0"/>
              </a:rPr>
              <a:t>2020</a:t>
            </a:r>
            <a:endParaRPr lang="en-US" sz="1200">
              <a:latin typeface="Network Rail Sans" panose="02000000040000020004" pitchFamily="2" charset="0"/>
            </a:endParaRPr>
          </a:p>
        </p:txBody>
      </p:sp>
      <p:sp>
        <p:nvSpPr>
          <p:cNvPr id="38" name="Rectangle 37">
            <a:extLst>
              <a:ext uri="{FF2B5EF4-FFF2-40B4-BE49-F238E27FC236}">
                <a16:creationId xmlns:a16="http://schemas.microsoft.com/office/drawing/2014/main" id="{8EDC01CD-2299-B44E-A272-2BC2FEED8FA6}"/>
              </a:ext>
            </a:extLst>
          </p:cNvPr>
          <p:cNvSpPr/>
          <p:nvPr userDrawn="1"/>
        </p:nvSpPr>
        <p:spPr>
          <a:xfrm>
            <a:off x="2701232" y="5090190"/>
            <a:ext cx="630401" cy="276999"/>
          </a:xfrm>
          <a:prstGeom prst="rect">
            <a:avLst/>
          </a:prstGeom>
        </p:spPr>
        <p:txBody>
          <a:bodyPr wrap="square">
            <a:spAutoFit/>
          </a:bodyPr>
          <a:lstStyle/>
          <a:p>
            <a:pPr algn="ctr"/>
            <a:r>
              <a:rPr lang="en-US" sz="1200" b="1">
                <a:latin typeface="Network Rail Sans" panose="02000000040000020004" pitchFamily="2" charset="0"/>
              </a:rPr>
              <a:t>2030</a:t>
            </a:r>
            <a:endParaRPr lang="en-US" sz="1200">
              <a:latin typeface="Network Rail Sans" panose="02000000040000020004" pitchFamily="2" charset="0"/>
            </a:endParaRPr>
          </a:p>
        </p:txBody>
      </p:sp>
      <p:sp>
        <p:nvSpPr>
          <p:cNvPr id="39" name="Rectangle 38">
            <a:extLst>
              <a:ext uri="{FF2B5EF4-FFF2-40B4-BE49-F238E27FC236}">
                <a16:creationId xmlns:a16="http://schemas.microsoft.com/office/drawing/2014/main" id="{9A370C8C-E560-9C4B-A8ED-6F71FA8A5ED3}"/>
              </a:ext>
            </a:extLst>
          </p:cNvPr>
          <p:cNvSpPr/>
          <p:nvPr userDrawn="1"/>
        </p:nvSpPr>
        <p:spPr>
          <a:xfrm>
            <a:off x="5461366" y="5090190"/>
            <a:ext cx="630401" cy="276999"/>
          </a:xfrm>
          <a:prstGeom prst="rect">
            <a:avLst/>
          </a:prstGeom>
        </p:spPr>
        <p:txBody>
          <a:bodyPr wrap="square">
            <a:spAutoFit/>
          </a:bodyPr>
          <a:lstStyle/>
          <a:p>
            <a:pPr algn="ctr"/>
            <a:r>
              <a:rPr lang="en-US" sz="1200" b="1">
                <a:latin typeface="Network Rail Sans" panose="02000000040000020004" pitchFamily="2" charset="0"/>
              </a:rPr>
              <a:t>2029</a:t>
            </a:r>
            <a:endParaRPr lang="en-US" sz="1200">
              <a:latin typeface="Network Rail Sans" panose="02000000040000020004" pitchFamily="2" charset="0"/>
            </a:endParaRPr>
          </a:p>
        </p:txBody>
      </p:sp>
      <p:sp>
        <p:nvSpPr>
          <p:cNvPr id="40" name="Rectangle 39">
            <a:extLst>
              <a:ext uri="{FF2B5EF4-FFF2-40B4-BE49-F238E27FC236}">
                <a16:creationId xmlns:a16="http://schemas.microsoft.com/office/drawing/2014/main" id="{128EFDCE-8009-8C46-A624-242D92A97229}"/>
              </a:ext>
            </a:extLst>
          </p:cNvPr>
          <p:cNvSpPr/>
          <p:nvPr userDrawn="1"/>
        </p:nvSpPr>
        <p:spPr>
          <a:xfrm>
            <a:off x="11074766" y="3909090"/>
            <a:ext cx="630401" cy="276999"/>
          </a:xfrm>
          <a:prstGeom prst="rect">
            <a:avLst/>
          </a:prstGeom>
        </p:spPr>
        <p:txBody>
          <a:bodyPr wrap="square">
            <a:spAutoFit/>
          </a:bodyPr>
          <a:lstStyle/>
          <a:p>
            <a:pPr algn="ctr"/>
            <a:r>
              <a:rPr lang="en-US" sz="1200" b="1">
                <a:latin typeface="Network Rail Sans" panose="02000000040000020004" pitchFamily="2" charset="0"/>
              </a:rPr>
              <a:t>2024</a:t>
            </a:r>
            <a:endParaRPr lang="en-US" sz="1200">
              <a:latin typeface="Network Rail Sans" panose="02000000040000020004" pitchFamily="2" charset="0"/>
            </a:endParaRPr>
          </a:p>
        </p:txBody>
      </p:sp>
      <p:pic>
        <p:nvPicPr>
          <p:cNvPr id="41" name="Picture 40" descr="low_emish.png">
            <a:extLst>
              <a:ext uri="{FF2B5EF4-FFF2-40B4-BE49-F238E27FC236}">
                <a16:creationId xmlns:a16="http://schemas.microsoft.com/office/drawing/2014/main" id="{82D1EFDF-C421-0549-8BE3-14EB7506104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4672082" y="493442"/>
            <a:ext cx="641876" cy="780398"/>
          </a:xfrm>
          <a:prstGeom prst="rect">
            <a:avLst/>
          </a:prstGeom>
        </p:spPr>
      </p:pic>
    </p:spTree>
    <p:extLst>
      <p:ext uri="{BB962C8B-B14F-4D97-AF65-F5344CB8AC3E}">
        <p14:creationId xmlns:p14="http://schemas.microsoft.com/office/powerpoint/2010/main" val="202767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DEC6E5EF-872F-4206-8C87-D98020457E9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82" r:id="rId11"/>
    <p:sldLayoutId id="2147483661" r:id="rId12"/>
    <p:sldLayoutId id="2147483662" r:id="rId13"/>
    <p:sldLayoutId id="2147483663" r:id="rId14"/>
    <p:sldLayoutId id="2147483664" r:id="rId15"/>
    <p:sldLayoutId id="2147483687" r:id="rId16"/>
    <p:sldLayoutId id="2147483689" r:id="rId17"/>
    <p:sldLayoutId id="2147483691" r:id="rId18"/>
    <p:sldLayoutId id="214748369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DEC6E5EF-872F-4206-8C87-D98020457E9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7358737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 id="2147483674" r:id="rId8"/>
    <p:sldLayoutId id="2147483675" r:id="rId9"/>
    <p:sldLayoutId id="2147483684" r:id="rId10"/>
    <p:sldLayoutId id="2147483677" r:id="rId11"/>
    <p:sldLayoutId id="2147483678" r:id="rId12"/>
    <p:sldLayoutId id="2147483679" r:id="rId13"/>
    <p:sldLayoutId id="2147483680" r:id="rId14"/>
    <p:sldLayoutId id="2147483681" r:id="rId15"/>
    <p:sldLayoutId id="214748368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37E93-21A0-4410-B91C-CCE5F5220E4C}"/>
              </a:ext>
            </a:extLst>
          </p:cNvPr>
          <p:cNvSpPr>
            <a:spLocks noGrp="1"/>
          </p:cNvSpPr>
          <p:nvPr>
            <p:ph type="title"/>
          </p:nvPr>
        </p:nvSpPr>
        <p:spPr>
          <a:xfrm>
            <a:off x="838200" y="365125"/>
            <a:ext cx="10515600" cy="90363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0FAC5B-40CB-40AA-83D0-AF7D72EADB81}"/>
              </a:ext>
            </a:extLst>
          </p:cNvPr>
          <p:cNvSpPr>
            <a:spLocks noGrp="1"/>
          </p:cNvSpPr>
          <p:nvPr>
            <p:ph type="body" idx="1"/>
          </p:nvPr>
        </p:nvSpPr>
        <p:spPr>
          <a:xfrm>
            <a:off x="838200" y="1412776"/>
            <a:ext cx="10515600" cy="47641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4C510FF7-E52E-4D22-B7B9-3CD23321890F}"/>
              </a:ext>
            </a:extLst>
          </p:cNvPr>
          <p:cNvSpPr txBox="1"/>
          <p:nvPr userDrawn="1">
            <p:extLst>
              <p:ext uri="{1162E1C5-73C7-4A58-AE30-91384D911F3F}">
                <p184:classification xmlns:p184="http://schemas.microsoft.com/office/powerpoint/2018/4/main" val="hdr"/>
              </p:ext>
            </p:extLst>
          </p:nvPr>
        </p:nvSpPr>
        <p:spPr>
          <a:xfrm>
            <a:off x="5494338" y="0"/>
            <a:ext cx="1047750"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OFFICIAL-SENSITIVE</a:t>
            </a:r>
          </a:p>
        </p:txBody>
      </p:sp>
      <p:sp>
        <p:nvSpPr>
          <p:cNvPr id="7" name="TextBox 6">
            <a:extLst>
              <a:ext uri="{FF2B5EF4-FFF2-40B4-BE49-F238E27FC236}">
                <a16:creationId xmlns:a16="http://schemas.microsoft.com/office/drawing/2014/main" id="{A8A63F30-D18B-49C0-A296-A1016092FF62}"/>
              </a:ext>
            </a:extLst>
          </p:cNvPr>
          <p:cNvSpPr txBox="1"/>
          <p:nvPr userDrawn="1">
            <p:extLst>
              <p:ext uri="{1162E1C5-73C7-4A58-AE30-91384D911F3F}">
                <p184:classification xmlns:p184="http://schemas.microsoft.com/office/powerpoint/2018/4/main" val="ftr"/>
              </p:ext>
            </p:extLst>
          </p:nvPr>
        </p:nvSpPr>
        <p:spPr>
          <a:xfrm>
            <a:off x="5494338" y="6705600"/>
            <a:ext cx="1047750" cy="152400"/>
          </a:xfrm>
          <a:prstGeom prst="rect">
            <a:avLst/>
          </a:prstGeom>
        </p:spPr>
        <p:txBody>
          <a:bodyPr horzOverflow="overflow" lIns="0" tIns="0" rIns="0" bIns="0">
            <a:spAutoFit/>
          </a:bodyPr>
          <a:lstStyle/>
          <a:p>
            <a:pPr algn="ctr"/>
            <a:r>
              <a:rPr lang="en-GB" sz="1000">
                <a:solidFill>
                  <a:srgbClr val="000000"/>
                </a:solidFill>
                <a:latin typeface="Calibri" panose="020F0502020204030204" pitchFamily="34" charset="0"/>
                <a:cs typeface="Calibri" panose="020F0502020204030204" pitchFamily="34" charset="0"/>
              </a:rPr>
              <a:t>OFFICIAL-SENSITIVE</a:t>
            </a:r>
          </a:p>
        </p:txBody>
      </p:sp>
    </p:spTree>
    <p:extLst>
      <p:ext uri="{BB962C8B-B14F-4D97-AF65-F5344CB8AC3E}">
        <p14:creationId xmlns:p14="http://schemas.microsoft.com/office/powerpoint/2010/main" val="12331856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4400" rtl="0" eaLnBrk="1" latinLnBrk="0" hangingPunct="1">
        <a:lnSpc>
          <a:spcPct val="90000"/>
        </a:lnSpc>
        <a:spcBef>
          <a:spcPct val="0"/>
        </a:spcBef>
        <a:buNone/>
        <a:defRPr sz="2800" kern="1200">
          <a:solidFill>
            <a:srgbClr val="003884"/>
          </a:solidFill>
          <a:latin typeface="Montserrat Light"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buClr>
          <a:srgbClr val="003884"/>
        </a:buClr>
        <a:buFont typeface="Arial" panose="020B0604020202020204" pitchFamily="34" charset="0"/>
        <a:buChar char="•"/>
        <a:defRPr sz="20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D7EF-B2FB-4EA4-9718-D4FCC90EB914}"/>
              </a:ext>
            </a:extLst>
          </p:cNvPr>
          <p:cNvSpPr>
            <a:spLocks noGrp="1"/>
          </p:cNvSpPr>
          <p:nvPr>
            <p:ph type="title"/>
          </p:nvPr>
        </p:nvSpPr>
        <p:spPr>
          <a:xfrm>
            <a:off x="754478" y="827316"/>
            <a:ext cx="6985265" cy="2971800"/>
          </a:xfrm>
        </p:spPr>
        <p:txBody>
          <a:bodyPr anchor="ctr">
            <a:normAutofit/>
          </a:bodyPr>
          <a:lstStyle/>
          <a:p>
            <a:r>
              <a:rPr lang="en-GB" dirty="0"/>
              <a:t>Guidance on completing the Network Rail whole life carbon reporting template (Excel version) for capital delivery projects</a:t>
            </a:r>
          </a:p>
        </p:txBody>
      </p:sp>
      <p:sp>
        <p:nvSpPr>
          <p:cNvPr id="3" name="Text Placeholder 2">
            <a:extLst>
              <a:ext uri="{FF2B5EF4-FFF2-40B4-BE49-F238E27FC236}">
                <a16:creationId xmlns:a16="http://schemas.microsoft.com/office/drawing/2014/main" id="{368F9FD5-8BA5-46C7-A394-D2DAD7A4C59A}"/>
              </a:ext>
            </a:extLst>
          </p:cNvPr>
          <p:cNvSpPr>
            <a:spLocks noGrp="1"/>
          </p:cNvSpPr>
          <p:nvPr>
            <p:ph type="body" sz="quarter" idx="10"/>
          </p:nvPr>
        </p:nvSpPr>
        <p:spPr>
          <a:xfrm>
            <a:off x="755894" y="3542812"/>
            <a:ext cx="6200077" cy="1606131"/>
          </a:xfrm>
        </p:spPr>
        <p:txBody>
          <a:bodyPr anchor="ctr"/>
          <a:lstStyle/>
          <a:p>
            <a:r>
              <a:rPr lang="en-GB" b="1" dirty="0"/>
              <a:t>Clive Jones</a:t>
            </a:r>
          </a:p>
          <a:p>
            <a:r>
              <a:rPr lang="en-GB" b="1"/>
              <a:t>Version Rev.1 </a:t>
            </a:r>
          </a:p>
          <a:p>
            <a:r>
              <a:rPr lang="en-GB" b="1" dirty="0"/>
              <a:t>20 February 2024</a:t>
            </a:r>
          </a:p>
        </p:txBody>
      </p:sp>
    </p:spTree>
    <p:extLst>
      <p:ext uri="{BB962C8B-B14F-4D97-AF65-F5344CB8AC3E}">
        <p14:creationId xmlns:p14="http://schemas.microsoft.com/office/powerpoint/2010/main" val="356813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33805"/>
            <a:ext cx="10769753" cy="525153"/>
          </a:xfrm>
        </p:spPr>
        <p:txBody>
          <a:bodyPr>
            <a:normAutofit/>
          </a:bodyPr>
          <a:lstStyle/>
          <a:p>
            <a:r>
              <a:rPr lang="en-GB" b="1" dirty="0">
                <a:latin typeface="Network Rail Sans" panose="02000000040000020004" pitchFamily="2" charset="0"/>
              </a:rPr>
              <a:t>Part 3: Carbon Assessment Data – Module Totals </a:t>
            </a:r>
          </a:p>
        </p:txBody>
      </p:sp>
      <p:pic>
        <p:nvPicPr>
          <p:cNvPr id="5" name="Picture 4">
            <a:extLst>
              <a:ext uri="{FF2B5EF4-FFF2-40B4-BE49-F238E27FC236}">
                <a16:creationId xmlns:a16="http://schemas.microsoft.com/office/drawing/2014/main" id="{E54757A9-0237-4C72-2927-F088336FE5EF}"/>
              </a:ext>
            </a:extLst>
          </p:cNvPr>
          <p:cNvPicPr>
            <a:picLocks noChangeAspect="1"/>
          </p:cNvPicPr>
          <p:nvPr/>
        </p:nvPicPr>
        <p:blipFill>
          <a:blip r:embed="rId2"/>
          <a:stretch>
            <a:fillRect/>
          </a:stretch>
        </p:blipFill>
        <p:spPr>
          <a:xfrm>
            <a:off x="159125" y="1775667"/>
            <a:ext cx="8081577" cy="3452206"/>
          </a:xfrm>
          <a:prstGeom prst="rect">
            <a:avLst/>
          </a:prstGeom>
        </p:spPr>
      </p:pic>
      <p:grpSp>
        <p:nvGrpSpPr>
          <p:cNvPr id="3" name="Group 2">
            <a:extLst>
              <a:ext uri="{FF2B5EF4-FFF2-40B4-BE49-F238E27FC236}">
                <a16:creationId xmlns:a16="http://schemas.microsoft.com/office/drawing/2014/main" id="{98D57D02-1D22-57FE-40E8-791CC257E7E5}"/>
              </a:ext>
            </a:extLst>
          </p:cNvPr>
          <p:cNvGrpSpPr/>
          <p:nvPr/>
        </p:nvGrpSpPr>
        <p:grpSpPr>
          <a:xfrm>
            <a:off x="5430227" y="640670"/>
            <a:ext cx="6606803" cy="5355312"/>
            <a:chOff x="5521668" y="3466166"/>
            <a:chExt cx="6542316" cy="5355312"/>
          </a:xfrm>
        </p:grpSpPr>
        <p:sp>
          <p:nvSpPr>
            <p:cNvPr id="4" name="TextBox 3">
              <a:extLst>
                <a:ext uri="{FF2B5EF4-FFF2-40B4-BE49-F238E27FC236}">
                  <a16:creationId xmlns:a16="http://schemas.microsoft.com/office/drawing/2014/main" id="{1613BDCD-62E6-E1DF-7505-C71A0CCDBED6}"/>
                </a:ext>
              </a:extLst>
            </p:cNvPr>
            <p:cNvSpPr txBox="1"/>
            <p:nvPr/>
          </p:nvSpPr>
          <p:spPr>
            <a:xfrm>
              <a:off x="8439912" y="3466166"/>
              <a:ext cx="3624072" cy="5355312"/>
            </a:xfrm>
            <a:prstGeom prst="rect">
              <a:avLst/>
            </a:prstGeom>
            <a:noFill/>
            <a:ln w="38100">
              <a:solidFill>
                <a:schemeClr val="accent2">
                  <a:lumMod val="75000"/>
                </a:schemeClr>
              </a:solidFill>
            </a:ln>
          </p:spPr>
          <p:txBody>
            <a:bodyPr wrap="square" rtlCol="0">
              <a:spAutoFit/>
            </a:bodyPr>
            <a:lstStyle/>
            <a:p>
              <a:r>
                <a:rPr lang="en-GB" dirty="0"/>
                <a:t>In the module-totals part of the worksheet users are given further opportunities to record short free-text commentaries alongside each module.</a:t>
              </a:r>
            </a:p>
            <a:p>
              <a:endParaRPr lang="en-GB" dirty="0"/>
            </a:p>
            <a:p>
              <a:r>
                <a:rPr lang="en-GB" dirty="0"/>
                <a:t>Module-total commentary boxes are not mandatory but users may wish to summarise key aspects, such as:</a:t>
              </a:r>
            </a:p>
            <a:p>
              <a:pPr marL="285750" indent="-285750">
                <a:buFont typeface="Wingdings" panose="05000000000000000000" pitchFamily="2" charset="2"/>
                <a:buChar char="Ø"/>
              </a:pPr>
              <a:r>
                <a:rPr lang="en-GB" dirty="0"/>
                <a:t>key constraints / caveats applicable to the module</a:t>
              </a:r>
            </a:p>
            <a:p>
              <a:pPr marL="285750" indent="-285750">
                <a:buFont typeface="Wingdings" panose="05000000000000000000" pitchFamily="2" charset="2"/>
                <a:buChar char="Ø"/>
              </a:pPr>
              <a:r>
                <a:rPr lang="en-GB" dirty="0"/>
                <a:t>Assumptions made</a:t>
              </a:r>
            </a:p>
            <a:p>
              <a:pPr marL="285750" indent="-285750">
                <a:buFont typeface="Wingdings" panose="05000000000000000000" pitchFamily="2" charset="2"/>
                <a:buChar char="Ø"/>
              </a:pPr>
              <a:r>
                <a:rPr lang="en-GB" dirty="0"/>
                <a:t>Advances made since a previous version of the project carbon assessment</a:t>
              </a:r>
            </a:p>
            <a:p>
              <a:pPr marL="285750" indent="-285750">
                <a:buFont typeface="Wingdings" panose="05000000000000000000" pitchFamily="2" charset="2"/>
                <a:buChar char="Ø"/>
              </a:pPr>
              <a:r>
                <a:rPr lang="en-GB" dirty="0"/>
                <a:t>Changes to the design or construction method that have delivered beneficial carbon reduction outcomes</a:t>
              </a:r>
            </a:p>
          </p:txBody>
        </p:sp>
        <p:sp>
          <p:nvSpPr>
            <p:cNvPr id="6" name="Rectangle: Rounded Corners 5">
              <a:extLst>
                <a:ext uri="{FF2B5EF4-FFF2-40B4-BE49-F238E27FC236}">
                  <a16:creationId xmlns:a16="http://schemas.microsoft.com/office/drawing/2014/main" id="{17C84C93-2AD4-8BA4-CE6E-2C1C086D0289}"/>
                </a:ext>
              </a:extLst>
            </p:cNvPr>
            <p:cNvSpPr/>
            <p:nvPr/>
          </p:nvSpPr>
          <p:spPr>
            <a:xfrm>
              <a:off x="5554432" y="5459836"/>
              <a:ext cx="2603426" cy="60611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1C108806-791C-178E-1249-EAF378F0952B}"/>
                </a:ext>
              </a:extLst>
            </p:cNvPr>
            <p:cNvSpPr/>
            <p:nvPr/>
          </p:nvSpPr>
          <p:spPr>
            <a:xfrm>
              <a:off x="5521668" y="7255973"/>
              <a:ext cx="2646970" cy="72934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C07F382E-0833-23CF-25FD-FA761C465A7E}"/>
                </a:ext>
              </a:extLst>
            </p:cNvPr>
            <p:cNvCxnSpPr>
              <a:cxnSpLocks/>
              <a:stCxn id="4" idx="1"/>
              <a:endCxn id="6" idx="3"/>
            </p:cNvCxnSpPr>
            <p:nvPr/>
          </p:nvCxnSpPr>
          <p:spPr>
            <a:xfrm flipH="1" flipV="1">
              <a:off x="8157858" y="5762893"/>
              <a:ext cx="282054" cy="38092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9761EFF-FCEE-C838-04D2-AFBEB165C3F5}"/>
                </a:ext>
              </a:extLst>
            </p:cNvPr>
            <p:cNvCxnSpPr>
              <a:cxnSpLocks/>
              <a:stCxn id="4" idx="1"/>
              <a:endCxn id="7" idx="3"/>
            </p:cNvCxnSpPr>
            <p:nvPr/>
          </p:nvCxnSpPr>
          <p:spPr>
            <a:xfrm flipH="1">
              <a:off x="8168638" y="6143822"/>
              <a:ext cx="271274" cy="147682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93BF9679-9643-7169-4298-0060CB43512C}"/>
              </a:ext>
            </a:extLst>
          </p:cNvPr>
          <p:cNvGrpSpPr/>
          <p:nvPr/>
        </p:nvGrpSpPr>
        <p:grpSpPr>
          <a:xfrm>
            <a:off x="425168" y="902542"/>
            <a:ext cx="6798592" cy="2768114"/>
            <a:chOff x="425168" y="706605"/>
            <a:chExt cx="6798592" cy="2768114"/>
          </a:xfrm>
        </p:grpSpPr>
        <p:sp>
          <p:nvSpPr>
            <p:cNvPr id="16" name="Oval 15">
              <a:extLst>
                <a:ext uri="{FF2B5EF4-FFF2-40B4-BE49-F238E27FC236}">
                  <a16:creationId xmlns:a16="http://schemas.microsoft.com/office/drawing/2014/main" id="{F0875C90-A185-6177-17B9-C761637B0643}"/>
                </a:ext>
              </a:extLst>
            </p:cNvPr>
            <p:cNvSpPr/>
            <p:nvPr/>
          </p:nvSpPr>
          <p:spPr>
            <a:xfrm>
              <a:off x="3168611" y="1778726"/>
              <a:ext cx="644437" cy="16959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7" name="TextBox 16">
              <a:extLst>
                <a:ext uri="{FF2B5EF4-FFF2-40B4-BE49-F238E27FC236}">
                  <a16:creationId xmlns:a16="http://schemas.microsoft.com/office/drawing/2014/main" id="{7965FDE7-2537-57C8-B5A5-F88D58C78F53}"/>
                </a:ext>
              </a:extLst>
            </p:cNvPr>
            <p:cNvSpPr txBox="1"/>
            <p:nvPr/>
          </p:nvSpPr>
          <p:spPr>
            <a:xfrm>
              <a:off x="425168" y="706605"/>
              <a:ext cx="6798592" cy="646331"/>
            </a:xfrm>
            <a:prstGeom prst="rect">
              <a:avLst/>
            </a:prstGeom>
            <a:noFill/>
            <a:ln w="38100">
              <a:solidFill>
                <a:schemeClr val="accent2">
                  <a:lumMod val="75000"/>
                </a:schemeClr>
              </a:solidFill>
            </a:ln>
          </p:spPr>
          <p:txBody>
            <a:bodyPr wrap="square" rtlCol="0">
              <a:spAutoFit/>
            </a:bodyPr>
            <a:lstStyle/>
            <a:p>
              <a:pPr algn="ctr"/>
              <a:r>
                <a:rPr lang="en-GB" dirty="0"/>
                <a:t>All the module A, B, C and D totals at the bottom of the assessment template are auto-fill derived values</a:t>
              </a:r>
            </a:p>
          </p:txBody>
        </p:sp>
        <p:cxnSp>
          <p:nvCxnSpPr>
            <p:cNvPr id="18" name="Straight Connector 17">
              <a:extLst>
                <a:ext uri="{FF2B5EF4-FFF2-40B4-BE49-F238E27FC236}">
                  <a16:creationId xmlns:a16="http://schemas.microsoft.com/office/drawing/2014/main" id="{997ED71F-7354-4335-D3CA-FE26BA3A5EDD}"/>
                </a:ext>
              </a:extLst>
            </p:cNvPr>
            <p:cNvCxnSpPr>
              <a:cxnSpLocks/>
              <a:stCxn id="17" idx="2"/>
              <a:endCxn id="16" idx="0"/>
            </p:cNvCxnSpPr>
            <p:nvPr/>
          </p:nvCxnSpPr>
          <p:spPr>
            <a:xfrm flipH="1">
              <a:off x="3490830" y="1352936"/>
              <a:ext cx="333634" cy="425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09F7FC1-9D2F-AFB9-32FE-2DE982A69094}"/>
                </a:ext>
              </a:extLst>
            </p:cNvPr>
            <p:cNvSpPr/>
            <p:nvPr/>
          </p:nvSpPr>
          <p:spPr>
            <a:xfrm>
              <a:off x="5566959" y="1050851"/>
              <a:ext cx="126269" cy="2084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grpSp>
      <p:grpSp>
        <p:nvGrpSpPr>
          <p:cNvPr id="23" name="Group 22">
            <a:extLst>
              <a:ext uri="{FF2B5EF4-FFF2-40B4-BE49-F238E27FC236}">
                <a16:creationId xmlns:a16="http://schemas.microsoft.com/office/drawing/2014/main" id="{6E9F653F-D54A-8BDB-ECCA-50E8239F5A27}"/>
              </a:ext>
            </a:extLst>
          </p:cNvPr>
          <p:cNvGrpSpPr/>
          <p:nvPr/>
        </p:nvGrpSpPr>
        <p:grpSpPr>
          <a:xfrm>
            <a:off x="239484" y="2035624"/>
            <a:ext cx="7964403" cy="4598849"/>
            <a:chOff x="239484" y="2416462"/>
            <a:chExt cx="7964403" cy="3786339"/>
          </a:xfrm>
        </p:grpSpPr>
        <p:sp>
          <p:nvSpPr>
            <p:cNvPr id="24" name="TextBox 23">
              <a:extLst>
                <a:ext uri="{FF2B5EF4-FFF2-40B4-BE49-F238E27FC236}">
                  <a16:creationId xmlns:a16="http://schemas.microsoft.com/office/drawing/2014/main" id="{0044E876-1019-4337-F7FA-017DFBC29377}"/>
                </a:ext>
              </a:extLst>
            </p:cNvPr>
            <p:cNvSpPr txBox="1"/>
            <p:nvPr/>
          </p:nvSpPr>
          <p:spPr>
            <a:xfrm>
              <a:off x="239484" y="5214542"/>
              <a:ext cx="7964403" cy="988259"/>
            </a:xfrm>
            <a:prstGeom prst="rect">
              <a:avLst/>
            </a:prstGeom>
            <a:noFill/>
            <a:ln w="38100">
              <a:solidFill>
                <a:schemeClr val="accent2">
                  <a:lumMod val="75000"/>
                </a:schemeClr>
              </a:solidFill>
            </a:ln>
          </p:spPr>
          <p:txBody>
            <a:bodyPr wrap="square" rtlCol="0">
              <a:spAutoFit/>
            </a:bodyPr>
            <a:lstStyle/>
            <a:p>
              <a:r>
                <a:rPr lang="en-GB" dirty="0"/>
                <a:t> In the current worksheet the data completeness declarations for the module total boxes need to be assigned manually.  It may be possible in a future version to develop an algorithm to derive these ratings based on the ratings applied to individual modules.</a:t>
              </a:r>
            </a:p>
          </p:txBody>
        </p:sp>
        <p:sp>
          <p:nvSpPr>
            <p:cNvPr id="25" name="Rectangle: Rounded Corners 24">
              <a:extLst>
                <a:ext uri="{FF2B5EF4-FFF2-40B4-BE49-F238E27FC236}">
                  <a16:creationId xmlns:a16="http://schemas.microsoft.com/office/drawing/2014/main" id="{F8F65A00-413C-F3F0-0278-6EA7E61C43E2}"/>
                </a:ext>
              </a:extLst>
            </p:cNvPr>
            <p:cNvSpPr/>
            <p:nvPr/>
          </p:nvSpPr>
          <p:spPr>
            <a:xfrm>
              <a:off x="4767943" y="2416462"/>
              <a:ext cx="695371" cy="2610327"/>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C2CE2CA2-7004-9290-774A-9B32D203EF2C}"/>
                </a:ext>
              </a:extLst>
            </p:cNvPr>
            <p:cNvCxnSpPr>
              <a:cxnSpLocks/>
              <a:stCxn id="24" idx="0"/>
              <a:endCxn id="25" idx="2"/>
            </p:cNvCxnSpPr>
            <p:nvPr/>
          </p:nvCxnSpPr>
          <p:spPr>
            <a:xfrm flipV="1">
              <a:off x="4221686" y="5026789"/>
              <a:ext cx="893943" cy="187753"/>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1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D7EF-B2FB-4EA4-9718-D4FCC90EB914}"/>
              </a:ext>
            </a:extLst>
          </p:cNvPr>
          <p:cNvSpPr>
            <a:spLocks noGrp="1"/>
          </p:cNvSpPr>
          <p:nvPr>
            <p:ph type="title"/>
          </p:nvPr>
        </p:nvSpPr>
        <p:spPr>
          <a:xfrm>
            <a:off x="754478" y="827316"/>
            <a:ext cx="6985265" cy="2971800"/>
          </a:xfrm>
        </p:spPr>
        <p:txBody>
          <a:bodyPr anchor="ctr">
            <a:normAutofit/>
          </a:bodyPr>
          <a:lstStyle/>
          <a:p>
            <a:r>
              <a:rPr lang="en-GB" dirty="0"/>
              <a:t>END</a:t>
            </a:r>
          </a:p>
        </p:txBody>
      </p:sp>
      <p:sp>
        <p:nvSpPr>
          <p:cNvPr id="3" name="Text Placeholder 2">
            <a:extLst>
              <a:ext uri="{FF2B5EF4-FFF2-40B4-BE49-F238E27FC236}">
                <a16:creationId xmlns:a16="http://schemas.microsoft.com/office/drawing/2014/main" id="{368F9FD5-8BA5-46C7-A394-D2DAD7A4C59A}"/>
              </a:ext>
            </a:extLst>
          </p:cNvPr>
          <p:cNvSpPr>
            <a:spLocks noGrp="1"/>
          </p:cNvSpPr>
          <p:nvPr>
            <p:ph type="body" sz="quarter" idx="10"/>
          </p:nvPr>
        </p:nvSpPr>
        <p:spPr>
          <a:xfrm>
            <a:off x="755894" y="3542812"/>
            <a:ext cx="6200077" cy="1606131"/>
          </a:xfrm>
        </p:spPr>
        <p:txBody>
          <a:bodyPr anchor="ctr"/>
          <a:lstStyle/>
          <a:p>
            <a:r>
              <a:rPr lang="en-GB" b="1" dirty="0"/>
              <a:t>Further Assistance:</a:t>
            </a:r>
          </a:p>
          <a:p>
            <a:r>
              <a:rPr lang="en-GB" b="1" dirty="0"/>
              <a:t>Clive.jones@networkrail.co.uk</a:t>
            </a:r>
          </a:p>
          <a:p>
            <a:r>
              <a:rPr lang="en-GB" b="1" dirty="0"/>
              <a:t>07710 940 636</a:t>
            </a:r>
          </a:p>
        </p:txBody>
      </p:sp>
    </p:spTree>
    <p:extLst>
      <p:ext uri="{BB962C8B-B14F-4D97-AF65-F5344CB8AC3E}">
        <p14:creationId xmlns:p14="http://schemas.microsoft.com/office/powerpoint/2010/main" val="6030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769A-2D9C-EE59-28FA-C12C68B7B3C2}"/>
              </a:ext>
            </a:extLst>
          </p:cNvPr>
          <p:cNvSpPr>
            <a:spLocks noGrp="1"/>
          </p:cNvSpPr>
          <p:nvPr>
            <p:ph type="title"/>
          </p:nvPr>
        </p:nvSpPr>
        <p:spPr>
          <a:xfrm>
            <a:off x="970116" y="365863"/>
            <a:ext cx="8729055" cy="602966"/>
          </a:xfrm>
        </p:spPr>
        <p:txBody>
          <a:bodyPr/>
          <a:lstStyle/>
          <a:p>
            <a:r>
              <a:rPr lang="en-GB" dirty="0"/>
              <a:t>Purpose</a:t>
            </a:r>
          </a:p>
        </p:txBody>
      </p:sp>
      <p:sp>
        <p:nvSpPr>
          <p:cNvPr id="3" name="TextBox 2">
            <a:extLst>
              <a:ext uri="{FF2B5EF4-FFF2-40B4-BE49-F238E27FC236}">
                <a16:creationId xmlns:a16="http://schemas.microsoft.com/office/drawing/2014/main" id="{45C03FAA-3A85-A0EF-3FE6-1659551302BE}"/>
              </a:ext>
            </a:extLst>
          </p:cNvPr>
          <p:cNvSpPr txBox="1"/>
          <p:nvPr/>
        </p:nvSpPr>
        <p:spPr>
          <a:xfrm>
            <a:off x="1190847" y="1105786"/>
            <a:ext cx="10451804" cy="3917996"/>
          </a:xfrm>
          <a:prstGeom prst="rect">
            <a:avLst/>
          </a:prstGeom>
          <a:noFill/>
        </p:spPr>
        <p:txBody>
          <a:bodyPr wrap="square" rtlCol="0">
            <a:spAutoFit/>
          </a:bodyPr>
          <a:lstStyle/>
          <a:p>
            <a:pPr>
              <a:lnSpc>
                <a:spcPct val="115000"/>
              </a:lnSpc>
              <a:spcAft>
                <a:spcPts val="1000"/>
              </a:spcAft>
            </a:pPr>
            <a:r>
              <a:rPr lang="en-GB" sz="2400" dirty="0">
                <a:effectLst/>
                <a:latin typeface="Network Rail Sans" panose="02000000040000020004" pitchFamily="2" charset="0"/>
                <a:ea typeface="Calibri" panose="020F0502020204030204" pitchFamily="34" charset="0"/>
                <a:cs typeface="Times New Roman" panose="02020603050405020304" pitchFamily="18" charset="0"/>
              </a:rPr>
              <a:t>This slide deck provides illustrated guidance for completing the Excel format of the Network Rail whole life carbon reporting template for capital delivery projects.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effectLst/>
                <a:latin typeface="Network Rail Sans" panose="02000000040000020004" pitchFamily="2" charset="0"/>
                <a:ea typeface="Calibri" panose="020F0502020204030204" pitchFamily="34" charset="0"/>
                <a:cs typeface="Times New Roman" panose="02020603050405020304" pitchFamily="18" charset="0"/>
              </a:rPr>
              <a:t>Not all fields are described or illustrated in this guidance document as many fields are considered self-explanatory.</a:t>
            </a:r>
            <a:endParaRPr lang="en-GB" sz="2400" dirty="0"/>
          </a:p>
          <a:p>
            <a:pPr>
              <a:spcAft>
                <a:spcPts val="1200"/>
              </a:spcAft>
            </a:pPr>
            <a:endParaRPr lang="en-GB" sz="2400" dirty="0"/>
          </a:p>
          <a:p>
            <a:pPr>
              <a:spcAft>
                <a:spcPts val="1200"/>
              </a:spcAft>
            </a:pPr>
            <a:endParaRPr lang="en-GB" sz="2400" dirty="0"/>
          </a:p>
        </p:txBody>
      </p:sp>
    </p:spTree>
    <p:extLst>
      <p:ext uri="{BB962C8B-B14F-4D97-AF65-F5344CB8AC3E}">
        <p14:creationId xmlns:p14="http://schemas.microsoft.com/office/powerpoint/2010/main" val="103985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769A-2D9C-EE59-28FA-C12C68B7B3C2}"/>
              </a:ext>
            </a:extLst>
          </p:cNvPr>
          <p:cNvSpPr>
            <a:spLocks noGrp="1"/>
          </p:cNvSpPr>
          <p:nvPr>
            <p:ph type="title"/>
          </p:nvPr>
        </p:nvSpPr>
        <p:spPr>
          <a:xfrm>
            <a:off x="970116" y="129887"/>
            <a:ext cx="9176774" cy="602966"/>
          </a:xfrm>
        </p:spPr>
        <p:txBody>
          <a:bodyPr/>
          <a:lstStyle/>
          <a:p>
            <a:r>
              <a:rPr lang="en-GB" dirty="0"/>
              <a:t>What is the Network Rail whole life carbon reporting template?</a:t>
            </a:r>
          </a:p>
        </p:txBody>
      </p:sp>
      <p:sp>
        <p:nvSpPr>
          <p:cNvPr id="3" name="TextBox 2">
            <a:extLst>
              <a:ext uri="{FF2B5EF4-FFF2-40B4-BE49-F238E27FC236}">
                <a16:creationId xmlns:a16="http://schemas.microsoft.com/office/drawing/2014/main" id="{45C03FAA-3A85-A0EF-3FE6-1659551302BE}"/>
              </a:ext>
            </a:extLst>
          </p:cNvPr>
          <p:cNvSpPr txBox="1"/>
          <p:nvPr/>
        </p:nvSpPr>
        <p:spPr>
          <a:xfrm>
            <a:off x="970116" y="1223780"/>
            <a:ext cx="10936749" cy="5053948"/>
          </a:xfrm>
          <a:prstGeom prst="rect">
            <a:avLst/>
          </a:prstGeom>
          <a:noFill/>
        </p:spPr>
        <p:txBody>
          <a:bodyPr wrap="square" rtlCol="0">
            <a:spAutoFit/>
          </a:bodyPr>
          <a:lstStyle/>
          <a:p>
            <a:pPr>
              <a:lnSpc>
                <a:spcPct val="115000"/>
              </a:lnSpc>
              <a:spcAft>
                <a:spcPts val="1000"/>
              </a:spcAft>
            </a:pPr>
            <a:r>
              <a:rPr lang="en-GB" sz="1400" dirty="0">
                <a:latin typeface="Network Rail Sans" panose="02000000040000020004" pitchFamily="2" charset="0"/>
              </a:rPr>
              <a:t>An Excel reporting worksheet to collate summarised project-level carbon emissions data aligned to the life cycle modules and carbon accounting boundaries of BS EN 17472:2022 ‘Sustainability of construction works — Sustainability assessment of civil engineering works — Calculation methods’. </a:t>
            </a:r>
          </a:p>
          <a:p>
            <a:pPr>
              <a:lnSpc>
                <a:spcPct val="115000"/>
              </a:lnSpc>
              <a:spcAft>
                <a:spcPts val="1000"/>
              </a:spcAft>
            </a:pPr>
            <a:r>
              <a:rPr lang="en-GB" sz="1400" dirty="0">
                <a:solidFill>
                  <a:srgbClr val="0070C0"/>
                </a:solidFill>
                <a:latin typeface="Network Rail Sans" panose="02000000040000020004" pitchFamily="2" charset="0"/>
              </a:rPr>
              <a:t>Note 1: For project works that are designing and constructing buildings there is sufficient alignment within the Network Rail template to comply with the equivalent BS EN 15978:2011 ‘Sustainability of construction works — Assessment of environmental performance of buildings — Calculation method’.</a:t>
            </a:r>
          </a:p>
          <a:p>
            <a:pPr>
              <a:lnSpc>
                <a:spcPct val="115000"/>
              </a:lnSpc>
              <a:spcAft>
                <a:spcPts val="1000"/>
              </a:spcAft>
            </a:pPr>
            <a:r>
              <a:rPr lang="en-GB" sz="1400" dirty="0">
                <a:latin typeface="Network Rail Sans" panose="02000000040000020004" pitchFamily="2" charset="0"/>
              </a:rPr>
              <a:t>The reporting template is for high level reporting only and its main function is to enable project-level whole life carbon data to be gathered and reported in a consistent way and to highlight gaps or deficiencies in life cycle data.</a:t>
            </a:r>
          </a:p>
          <a:p>
            <a:pPr>
              <a:lnSpc>
                <a:spcPct val="115000"/>
              </a:lnSpc>
              <a:spcAft>
                <a:spcPts val="1000"/>
              </a:spcAft>
            </a:pPr>
            <a:r>
              <a:rPr lang="en-GB" sz="1400" dirty="0">
                <a:latin typeface="Network Rail Sans" panose="02000000040000020004" pitchFamily="2" charset="0"/>
              </a:rPr>
              <a:t>The reporting template </a:t>
            </a:r>
            <a:r>
              <a:rPr lang="en-GB" sz="1400" b="1" u="sng" dirty="0">
                <a:latin typeface="Network Rail Sans" panose="02000000040000020004" pitchFamily="2" charset="0"/>
              </a:rPr>
              <a:t>DOES NOT</a:t>
            </a:r>
            <a:r>
              <a:rPr lang="en-GB" sz="1400" dirty="0">
                <a:latin typeface="Network Rail Sans" panose="02000000040000020004" pitchFamily="2" charset="0"/>
              </a:rPr>
              <a:t> perform detailed project-level carbon assessment. Project teams will need to use a valid life cycle carbon assessment tool or platform and assign competent resources to undertake their detailed carbon assessment and quantification within the life cycle modules.</a:t>
            </a:r>
          </a:p>
          <a:p>
            <a:pPr>
              <a:lnSpc>
                <a:spcPct val="115000"/>
              </a:lnSpc>
              <a:spcAft>
                <a:spcPts val="1000"/>
              </a:spcAft>
            </a:pPr>
            <a:r>
              <a:rPr lang="en-GB" sz="1400" dirty="0">
                <a:latin typeface="Network Rail Sans" panose="02000000040000020004" pitchFamily="2" charset="0"/>
              </a:rPr>
              <a:t>The current Excel template requires manual completion to transcribe relevant carbon totals from the chosen carbon assessment tool or platform. </a:t>
            </a:r>
          </a:p>
          <a:p>
            <a:pPr>
              <a:lnSpc>
                <a:spcPct val="115000"/>
              </a:lnSpc>
              <a:spcAft>
                <a:spcPts val="1000"/>
              </a:spcAft>
            </a:pPr>
            <a:r>
              <a:rPr lang="en-GB" sz="1400" dirty="0">
                <a:solidFill>
                  <a:srgbClr val="0070C0"/>
                </a:solidFill>
                <a:latin typeface="Network Rail Sans" panose="02000000040000020004" pitchFamily="2" charset="0"/>
              </a:rPr>
              <a:t>Note 2: Future iterations of the carbon reporting solution may offer a webform reporting interface or much more automated data interfaces with carbon assessment platforms, but these enhancements are not currently available. A Network Rail project is underway with a team from Route Services Information Technology to develop carbon reporting enhancement proposals. Until these improvements are available this Excel reporting template provides a minimum viable product manual solution.</a:t>
            </a:r>
          </a:p>
          <a:p>
            <a:pPr>
              <a:lnSpc>
                <a:spcPct val="115000"/>
              </a:lnSpc>
              <a:spcAft>
                <a:spcPts val="1000"/>
              </a:spcAft>
            </a:pPr>
            <a:r>
              <a:rPr lang="en-GB" sz="1400" dirty="0">
                <a:latin typeface="Network Rail Sans" panose="02000000040000020004" pitchFamily="2" charset="0"/>
              </a:rPr>
              <a:t>The reporting template is divided into three main parts and this guidance document is structured around those three parts.</a:t>
            </a:r>
          </a:p>
        </p:txBody>
      </p:sp>
    </p:spTree>
    <p:extLst>
      <p:ext uri="{BB962C8B-B14F-4D97-AF65-F5344CB8AC3E}">
        <p14:creationId xmlns:p14="http://schemas.microsoft.com/office/powerpoint/2010/main" val="133030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5789"/>
            <a:ext cx="10887740" cy="666240"/>
          </a:xfrm>
        </p:spPr>
        <p:txBody>
          <a:bodyPr>
            <a:normAutofit fontScale="90000"/>
          </a:bodyPr>
          <a:lstStyle/>
          <a:p>
            <a:r>
              <a:rPr lang="en-GB" b="1" dirty="0">
                <a:latin typeface="Network Rail Sans" panose="02000000040000020004" pitchFamily="2" charset="0"/>
              </a:rPr>
              <a:t>Life cycle modules for assessment of whole life carbon (CO</a:t>
            </a:r>
            <a:r>
              <a:rPr lang="en-GB" b="1" baseline="-25000" dirty="0">
                <a:latin typeface="Network Rail Sans" panose="02000000040000020004" pitchFamily="2" charset="0"/>
              </a:rPr>
              <a:t>2</a:t>
            </a:r>
            <a:r>
              <a:rPr lang="en-GB" b="1" dirty="0">
                <a:latin typeface="Network Rail Sans" panose="02000000040000020004" pitchFamily="2" charset="0"/>
              </a:rPr>
              <a:t>e) emissions </a:t>
            </a:r>
          </a:p>
        </p:txBody>
      </p:sp>
      <p:grpSp>
        <p:nvGrpSpPr>
          <p:cNvPr id="17" name="Group 16">
            <a:extLst>
              <a:ext uri="{FF2B5EF4-FFF2-40B4-BE49-F238E27FC236}">
                <a16:creationId xmlns:a16="http://schemas.microsoft.com/office/drawing/2014/main" id="{D02953E9-5AC7-BE67-582A-F9CE37B4F749}"/>
              </a:ext>
            </a:extLst>
          </p:cNvPr>
          <p:cNvGrpSpPr/>
          <p:nvPr/>
        </p:nvGrpSpPr>
        <p:grpSpPr>
          <a:xfrm>
            <a:off x="8588818" y="3587370"/>
            <a:ext cx="3320149" cy="2950394"/>
            <a:chOff x="8654134" y="3663572"/>
            <a:chExt cx="3320149" cy="2950394"/>
          </a:xfrm>
        </p:grpSpPr>
        <p:sp>
          <p:nvSpPr>
            <p:cNvPr id="4" name="Rectangle 3">
              <a:extLst>
                <a:ext uri="{FF2B5EF4-FFF2-40B4-BE49-F238E27FC236}">
                  <a16:creationId xmlns:a16="http://schemas.microsoft.com/office/drawing/2014/main" id="{49217002-DBED-6A5B-04F6-496A0ABAA391}"/>
                </a:ext>
              </a:extLst>
            </p:cNvPr>
            <p:cNvSpPr/>
            <p:nvPr/>
          </p:nvSpPr>
          <p:spPr>
            <a:xfrm>
              <a:off x="8686796" y="4582877"/>
              <a:ext cx="816429" cy="261257"/>
            </a:xfrm>
            <a:prstGeom prst="rect">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13EA0F4-3228-74A7-B116-DCA35B12EB03}"/>
                </a:ext>
              </a:extLst>
            </p:cNvPr>
            <p:cNvSpPr/>
            <p:nvPr/>
          </p:nvSpPr>
          <p:spPr>
            <a:xfrm>
              <a:off x="8686798" y="5170709"/>
              <a:ext cx="816429" cy="26125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C86C4BA-79FE-DA3A-FB69-A92501F4C2C1}"/>
                </a:ext>
              </a:extLst>
            </p:cNvPr>
            <p:cNvSpPr/>
            <p:nvPr/>
          </p:nvSpPr>
          <p:spPr>
            <a:xfrm>
              <a:off x="8686794" y="5725883"/>
              <a:ext cx="816429" cy="2612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2D2D6AB-9195-CDC6-4FFC-17D4E2B9F004}"/>
                </a:ext>
              </a:extLst>
            </p:cNvPr>
            <p:cNvSpPr/>
            <p:nvPr/>
          </p:nvSpPr>
          <p:spPr>
            <a:xfrm>
              <a:off x="8686798" y="6248402"/>
              <a:ext cx="816429" cy="26125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20F2CF1-2D87-E81A-BECF-A8DADF5D4A8C}"/>
                </a:ext>
              </a:extLst>
            </p:cNvPr>
            <p:cNvSpPr/>
            <p:nvPr/>
          </p:nvSpPr>
          <p:spPr>
            <a:xfrm>
              <a:off x="8686792" y="4005925"/>
              <a:ext cx="816429" cy="261257"/>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C309F17-3E67-B9A8-385B-310BD80E20E0}"/>
                </a:ext>
              </a:extLst>
            </p:cNvPr>
            <p:cNvSpPr txBox="1"/>
            <p:nvPr/>
          </p:nvSpPr>
          <p:spPr>
            <a:xfrm>
              <a:off x="9546762" y="3940615"/>
              <a:ext cx="220980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Capital carbon - emissions arising from Capex expenditure</a:t>
              </a:r>
            </a:p>
          </p:txBody>
        </p:sp>
        <p:sp>
          <p:nvSpPr>
            <p:cNvPr id="11" name="TextBox 10">
              <a:extLst>
                <a:ext uri="{FF2B5EF4-FFF2-40B4-BE49-F238E27FC236}">
                  <a16:creationId xmlns:a16="http://schemas.microsoft.com/office/drawing/2014/main" id="{F47CB590-252E-3474-A977-5E8FD747F6A4}"/>
                </a:ext>
              </a:extLst>
            </p:cNvPr>
            <p:cNvSpPr txBox="1"/>
            <p:nvPr/>
          </p:nvSpPr>
          <p:spPr>
            <a:xfrm>
              <a:off x="9535881" y="4408698"/>
              <a:ext cx="243840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Mix of capital and operational carbon emissions  (Capex and </a:t>
              </a:r>
              <a:r>
                <a:rPr kumimoji="0" lang="en-GB" sz="1100" b="0" i="0" u="none" strike="noStrike" kern="1200" cap="none" spc="0" normalizeH="0" baseline="0" noProof="0" dirty="0" err="1">
                  <a:ln>
                    <a:noFill/>
                  </a:ln>
                  <a:solidFill>
                    <a:prstClr val="black"/>
                  </a:solidFill>
                  <a:effectLst/>
                  <a:uLnTx/>
                  <a:uFillTx/>
                  <a:latin typeface="Network Rail Sans" panose="02000000040000020004" pitchFamily="2" charset="0"/>
                  <a:ea typeface="+mn-ea"/>
                  <a:cs typeface="+mn-cs"/>
                </a:rPr>
                <a:t>Opex</a:t>
              </a: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expenditure)</a:t>
              </a:r>
            </a:p>
          </p:txBody>
        </p:sp>
        <p:sp>
          <p:nvSpPr>
            <p:cNvPr id="12" name="TextBox 11">
              <a:extLst>
                <a:ext uri="{FF2B5EF4-FFF2-40B4-BE49-F238E27FC236}">
                  <a16:creationId xmlns:a16="http://schemas.microsoft.com/office/drawing/2014/main" id="{08889128-8F5A-B2F0-D256-02805DBD3368}"/>
                </a:ext>
              </a:extLst>
            </p:cNvPr>
            <p:cNvSpPr txBox="1"/>
            <p:nvPr/>
          </p:nvSpPr>
          <p:spPr>
            <a:xfrm>
              <a:off x="9535878" y="5105390"/>
              <a:ext cx="22642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Operational carbon – emissions  arising from </a:t>
              </a:r>
              <a:r>
                <a:rPr kumimoji="0" lang="en-GB" sz="1100" b="0" i="0" u="none" strike="noStrike" kern="1200" cap="none" spc="0" normalizeH="0" baseline="0" noProof="0" dirty="0" err="1">
                  <a:ln>
                    <a:noFill/>
                  </a:ln>
                  <a:solidFill>
                    <a:prstClr val="black"/>
                  </a:solidFill>
                  <a:effectLst/>
                  <a:uLnTx/>
                  <a:uFillTx/>
                  <a:latin typeface="Network Rail Sans" panose="02000000040000020004" pitchFamily="2" charset="0"/>
                  <a:ea typeface="+mn-ea"/>
                  <a:cs typeface="+mn-cs"/>
                </a:rPr>
                <a:t>Opex</a:t>
              </a: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expenditure only</a:t>
              </a:r>
            </a:p>
          </p:txBody>
        </p:sp>
        <p:sp>
          <p:nvSpPr>
            <p:cNvPr id="13" name="TextBox 12">
              <a:extLst>
                <a:ext uri="{FF2B5EF4-FFF2-40B4-BE49-F238E27FC236}">
                  <a16:creationId xmlns:a16="http://schemas.microsoft.com/office/drawing/2014/main" id="{1C4FD157-AF5A-62D8-C18D-CACAF7985A5A}"/>
                </a:ext>
              </a:extLst>
            </p:cNvPr>
            <p:cNvSpPr txBox="1"/>
            <p:nvPr/>
          </p:nvSpPr>
          <p:spPr>
            <a:xfrm>
              <a:off x="9535876" y="5660563"/>
              <a:ext cx="2264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User carbon, from utilisation of the infrastructure</a:t>
              </a:r>
            </a:p>
          </p:txBody>
        </p:sp>
        <p:sp>
          <p:nvSpPr>
            <p:cNvPr id="14" name="TextBox 13">
              <a:extLst>
                <a:ext uri="{FF2B5EF4-FFF2-40B4-BE49-F238E27FC236}">
                  <a16:creationId xmlns:a16="http://schemas.microsoft.com/office/drawing/2014/main" id="{B30CCC50-F901-7366-04BD-9CA081695CCF}"/>
                </a:ext>
              </a:extLst>
            </p:cNvPr>
            <p:cNvSpPr txBox="1"/>
            <p:nvPr/>
          </p:nvSpPr>
          <p:spPr>
            <a:xfrm>
              <a:off x="9535876" y="6183079"/>
              <a:ext cx="2264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Carbon benefits outside the life of the infrastructure system</a:t>
              </a:r>
            </a:p>
          </p:txBody>
        </p:sp>
        <p:sp>
          <p:nvSpPr>
            <p:cNvPr id="15" name="TextBox 14">
              <a:extLst>
                <a:ext uri="{FF2B5EF4-FFF2-40B4-BE49-F238E27FC236}">
                  <a16:creationId xmlns:a16="http://schemas.microsoft.com/office/drawing/2014/main" id="{7C9A044A-288D-2C2C-8EF8-FEF5F40357D8}"/>
                </a:ext>
              </a:extLst>
            </p:cNvPr>
            <p:cNvSpPr txBox="1"/>
            <p:nvPr/>
          </p:nvSpPr>
          <p:spPr>
            <a:xfrm>
              <a:off x="8654134" y="3663572"/>
              <a:ext cx="22098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Legend</a:t>
              </a:r>
            </a:p>
          </p:txBody>
        </p:sp>
      </p:grpSp>
      <p:pic>
        <p:nvPicPr>
          <p:cNvPr id="16" name="Picture 15">
            <a:extLst>
              <a:ext uri="{FF2B5EF4-FFF2-40B4-BE49-F238E27FC236}">
                <a16:creationId xmlns:a16="http://schemas.microsoft.com/office/drawing/2014/main" id="{203E162D-A51D-B653-3DE7-C1C6A88E785B}"/>
              </a:ext>
            </a:extLst>
          </p:cNvPr>
          <p:cNvPicPr>
            <a:picLocks noChangeAspect="1"/>
          </p:cNvPicPr>
          <p:nvPr/>
        </p:nvPicPr>
        <p:blipFill>
          <a:blip r:embed="rId2"/>
          <a:stretch>
            <a:fillRect/>
          </a:stretch>
        </p:blipFill>
        <p:spPr>
          <a:xfrm>
            <a:off x="604811" y="672030"/>
            <a:ext cx="9279410" cy="6015148"/>
          </a:xfrm>
          <a:prstGeom prst="rect">
            <a:avLst/>
          </a:prstGeom>
        </p:spPr>
      </p:pic>
    </p:spTree>
    <p:extLst>
      <p:ext uri="{BB962C8B-B14F-4D97-AF65-F5344CB8AC3E}">
        <p14:creationId xmlns:p14="http://schemas.microsoft.com/office/powerpoint/2010/main" val="332836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137650" y="120911"/>
            <a:ext cx="8891400" cy="441031"/>
          </a:xfrm>
        </p:spPr>
        <p:txBody>
          <a:bodyPr>
            <a:noAutofit/>
          </a:bodyPr>
          <a:lstStyle/>
          <a:p>
            <a:r>
              <a:rPr lang="en-GB" b="1" dirty="0">
                <a:latin typeface="Network Rail Sans" panose="02000000040000020004" pitchFamily="2" charset="0"/>
              </a:rPr>
              <a:t>Part 1 – Project Background Information</a:t>
            </a:r>
          </a:p>
        </p:txBody>
      </p:sp>
      <p:pic>
        <p:nvPicPr>
          <p:cNvPr id="11" name="Picture 10">
            <a:extLst>
              <a:ext uri="{FF2B5EF4-FFF2-40B4-BE49-F238E27FC236}">
                <a16:creationId xmlns:a16="http://schemas.microsoft.com/office/drawing/2014/main" id="{1B7708D4-978A-357B-24B5-737AF08FB0C5}"/>
              </a:ext>
            </a:extLst>
          </p:cNvPr>
          <p:cNvPicPr>
            <a:picLocks noChangeAspect="1"/>
          </p:cNvPicPr>
          <p:nvPr/>
        </p:nvPicPr>
        <p:blipFill>
          <a:blip r:embed="rId2"/>
          <a:stretch>
            <a:fillRect/>
          </a:stretch>
        </p:blipFill>
        <p:spPr>
          <a:xfrm>
            <a:off x="137650" y="1684781"/>
            <a:ext cx="7677234" cy="4408174"/>
          </a:xfrm>
          <a:prstGeom prst="rect">
            <a:avLst/>
          </a:prstGeom>
        </p:spPr>
      </p:pic>
      <p:grpSp>
        <p:nvGrpSpPr>
          <p:cNvPr id="47" name="Group 46">
            <a:extLst>
              <a:ext uri="{FF2B5EF4-FFF2-40B4-BE49-F238E27FC236}">
                <a16:creationId xmlns:a16="http://schemas.microsoft.com/office/drawing/2014/main" id="{0C8FE8FE-57AE-C2BD-7F97-4E31C944A356}"/>
              </a:ext>
            </a:extLst>
          </p:cNvPr>
          <p:cNvGrpSpPr/>
          <p:nvPr/>
        </p:nvGrpSpPr>
        <p:grpSpPr>
          <a:xfrm>
            <a:off x="782030" y="762438"/>
            <a:ext cx="5007428" cy="1867985"/>
            <a:chOff x="802496" y="728913"/>
            <a:chExt cx="5007428" cy="1867985"/>
          </a:xfrm>
        </p:grpSpPr>
        <p:sp>
          <p:nvSpPr>
            <p:cNvPr id="3" name="Oval 2">
              <a:extLst>
                <a:ext uri="{FF2B5EF4-FFF2-40B4-BE49-F238E27FC236}">
                  <a16:creationId xmlns:a16="http://schemas.microsoft.com/office/drawing/2014/main" id="{EE383947-5455-93BD-1CC6-DA6D71C08121}"/>
                </a:ext>
              </a:extLst>
            </p:cNvPr>
            <p:cNvSpPr/>
            <p:nvPr/>
          </p:nvSpPr>
          <p:spPr>
            <a:xfrm>
              <a:off x="3015341" y="1946370"/>
              <a:ext cx="609601" cy="6505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393585B-B775-61CD-9F56-B1DAF54EFF9B}"/>
                </a:ext>
              </a:extLst>
            </p:cNvPr>
            <p:cNvSpPr txBox="1"/>
            <p:nvPr/>
          </p:nvSpPr>
          <p:spPr>
            <a:xfrm>
              <a:off x="802496" y="728913"/>
              <a:ext cx="5007428" cy="677108"/>
            </a:xfrm>
            <a:prstGeom prst="rect">
              <a:avLst/>
            </a:prstGeom>
            <a:noFill/>
            <a:ln w="38100">
              <a:solidFill>
                <a:schemeClr val="accent2">
                  <a:lumMod val="75000"/>
                </a:schemeClr>
              </a:solidFill>
            </a:ln>
          </p:spPr>
          <p:txBody>
            <a:bodyPr wrap="square" rtlCol="0">
              <a:spAutoFit/>
            </a:bodyPr>
            <a:lstStyle/>
            <a:p>
              <a:r>
                <a:rPr lang="en-GB" dirty="0"/>
                <a:t>Column F indicates which data entry rows are mandatory</a:t>
              </a:r>
              <a:r>
                <a:rPr lang="en-GB" sz="2000" dirty="0">
                  <a:solidFill>
                    <a:srgbClr val="FF0000"/>
                  </a:solidFill>
                </a:rPr>
                <a:t>*</a:t>
              </a:r>
              <a:endParaRPr lang="en-GB" dirty="0"/>
            </a:p>
          </p:txBody>
        </p:sp>
        <p:cxnSp>
          <p:nvCxnSpPr>
            <p:cNvPr id="6" name="Straight Connector 5">
              <a:extLst>
                <a:ext uri="{FF2B5EF4-FFF2-40B4-BE49-F238E27FC236}">
                  <a16:creationId xmlns:a16="http://schemas.microsoft.com/office/drawing/2014/main" id="{E338CA8F-15D7-FFE5-3E4A-7989A718B23C}"/>
                </a:ext>
              </a:extLst>
            </p:cNvPr>
            <p:cNvCxnSpPr>
              <a:cxnSpLocks/>
              <a:stCxn id="4" idx="2"/>
              <a:endCxn id="3" idx="0"/>
            </p:cNvCxnSpPr>
            <p:nvPr/>
          </p:nvCxnSpPr>
          <p:spPr>
            <a:xfrm>
              <a:off x="3306210" y="1406021"/>
              <a:ext cx="13932" cy="5403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6EAED162-1BFA-4590-01D0-4E45B954A07E}"/>
              </a:ext>
            </a:extLst>
          </p:cNvPr>
          <p:cNvGrpSpPr/>
          <p:nvPr/>
        </p:nvGrpSpPr>
        <p:grpSpPr>
          <a:xfrm>
            <a:off x="3288766" y="882615"/>
            <a:ext cx="7967499" cy="3211009"/>
            <a:chOff x="3288766" y="882615"/>
            <a:chExt cx="7967499" cy="3211009"/>
          </a:xfrm>
        </p:grpSpPr>
        <p:sp>
          <p:nvSpPr>
            <p:cNvPr id="7" name="TextBox 6">
              <a:extLst>
                <a:ext uri="{FF2B5EF4-FFF2-40B4-BE49-F238E27FC236}">
                  <a16:creationId xmlns:a16="http://schemas.microsoft.com/office/drawing/2014/main" id="{63903593-55E4-F42C-9C17-2644E849131D}"/>
                </a:ext>
              </a:extLst>
            </p:cNvPr>
            <p:cNvSpPr txBox="1"/>
            <p:nvPr/>
          </p:nvSpPr>
          <p:spPr>
            <a:xfrm>
              <a:off x="8330185" y="882615"/>
              <a:ext cx="2926080" cy="923330"/>
            </a:xfrm>
            <a:prstGeom prst="rect">
              <a:avLst/>
            </a:prstGeom>
            <a:noFill/>
            <a:ln w="38100">
              <a:solidFill>
                <a:schemeClr val="accent2">
                  <a:lumMod val="75000"/>
                </a:schemeClr>
              </a:solidFill>
            </a:ln>
          </p:spPr>
          <p:txBody>
            <a:bodyPr wrap="square" rtlCol="0">
              <a:spAutoFit/>
            </a:bodyPr>
            <a:lstStyle/>
            <a:p>
              <a:r>
                <a:rPr lang="en-GB" dirty="0"/>
                <a:t>Rows 6, 9, 10 &amp; 11 have embedded explanatory notes in the beige cells</a:t>
              </a:r>
            </a:p>
          </p:txBody>
        </p:sp>
        <p:cxnSp>
          <p:nvCxnSpPr>
            <p:cNvPr id="9" name="Straight Connector 8">
              <a:extLst>
                <a:ext uri="{FF2B5EF4-FFF2-40B4-BE49-F238E27FC236}">
                  <a16:creationId xmlns:a16="http://schemas.microsoft.com/office/drawing/2014/main" id="{AE0CF1E1-BDF1-438D-3EAA-62EB5B9E904A}"/>
                </a:ext>
              </a:extLst>
            </p:cNvPr>
            <p:cNvCxnSpPr>
              <a:cxnSpLocks/>
              <a:endCxn id="7" idx="2"/>
            </p:cNvCxnSpPr>
            <p:nvPr/>
          </p:nvCxnSpPr>
          <p:spPr>
            <a:xfrm flipV="1">
              <a:off x="3288766" y="1805945"/>
              <a:ext cx="6504459" cy="11868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7F30FF-4FFB-B2A6-F98B-F7A15F0AA2AD}"/>
                </a:ext>
              </a:extLst>
            </p:cNvPr>
            <p:cNvCxnSpPr>
              <a:cxnSpLocks/>
              <a:endCxn id="7" idx="2"/>
            </p:cNvCxnSpPr>
            <p:nvPr/>
          </p:nvCxnSpPr>
          <p:spPr>
            <a:xfrm flipV="1">
              <a:off x="3288766" y="1805945"/>
              <a:ext cx="6504459" cy="18144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1290096-F962-0D42-4C63-A4BBE8C877BC}"/>
                </a:ext>
              </a:extLst>
            </p:cNvPr>
            <p:cNvCxnSpPr>
              <a:cxnSpLocks/>
              <a:endCxn id="7" idx="2"/>
            </p:cNvCxnSpPr>
            <p:nvPr/>
          </p:nvCxnSpPr>
          <p:spPr>
            <a:xfrm flipV="1">
              <a:off x="3313176" y="1805945"/>
              <a:ext cx="6480049" cy="20025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B19747-FFB7-976D-E66F-D5F0211E816A}"/>
                </a:ext>
              </a:extLst>
            </p:cNvPr>
            <p:cNvCxnSpPr>
              <a:cxnSpLocks/>
              <a:endCxn id="7" idx="2"/>
            </p:cNvCxnSpPr>
            <p:nvPr/>
          </p:nvCxnSpPr>
          <p:spPr>
            <a:xfrm flipV="1">
              <a:off x="3288766" y="1805945"/>
              <a:ext cx="6504459" cy="22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5167A62-C4BE-62A8-B588-CC40B819DF3B}"/>
              </a:ext>
            </a:extLst>
          </p:cNvPr>
          <p:cNvGrpSpPr/>
          <p:nvPr/>
        </p:nvGrpSpPr>
        <p:grpSpPr>
          <a:xfrm>
            <a:off x="7114032" y="3320651"/>
            <a:ext cx="4596434" cy="1477328"/>
            <a:chOff x="7114032" y="3320651"/>
            <a:chExt cx="4596434" cy="1477328"/>
          </a:xfrm>
        </p:grpSpPr>
        <p:sp>
          <p:nvSpPr>
            <p:cNvPr id="20" name="TextBox 19">
              <a:extLst>
                <a:ext uri="{FF2B5EF4-FFF2-40B4-BE49-F238E27FC236}">
                  <a16:creationId xmlns:a16="http://schemas.microsoft.com/office/drawing/2014/main" id="{6AD584D9-5D08-5102-40DA-92743A2F4934}"/>
                </a:ext>
              </a:extLst>
            </p:cNvPr>
            <p:cNvSpPr txBox="1"/>
            <p:nvPr/>
          </p:nvSpPr>
          <p:spPr>
            <a:xfrm>
              <a:off x="8214231" y="3320651"/>
              <a:ext cx="3496235" cy="1477328"/>
            </a:xfrm>
            <a:prstGeom prst="rect">
              <a:avLst/>
            </a:prstGeom>
            <a:noFill/>
            <a:ln w="38100">
              <a:solidFill>
                <a:schemeClr val="accent2">
                  <a:lumMod val="75000"/>
                </a:schemeClr>
              </a:solidFill>
            </a:ln>
          </p:spPr>
          <p:txBody>
            <a:bodyPr wrap="square" rtlCol="0">
              <a:spAutoFit/>
            </a:bodyPr>
            <a:lstStyle/>
            <a:p>
              <a:r>
                <a:rPr lang="en-GB" dirty="0"/>
                <a:t>All Part 1 data entry cells (white cell groups) are free-text apart from rows 10 and 11 where responses are selected from a dropdown list / menu.</a:t>
              </a:r>
            </a:p>
          </p:txBody>
        </p:sp>
        <p:cxnSp>
          <p:nvCxnSpPr>
            <p:cNvPr id="21" name="Straight Connector 20">
              <a:extLst>
                <a:ext uri="{FF2B5EF4-FFF2-40B4-BE49-F238E27FC236}">
                  <a16:creationId xmlns:a16="http://schemas.microsoft.com/office/drawing/2014/main" id="{8D42B775-7F39-E326-6513-DE2F1E1CF1FC}"/>
                </a:ext>
              </a:extLst>
            </p:cNvPr>
            <p:cNvCxnSpPr>
              <a:cxnSpLocks/>
              <a:endCxn id="20" idx="1"/>
            </p:cNvCxnSpPr>
            <p:nvPr/>
          </p:nvCxnSpPr>
          <p:spPr>
            <a:xfrm>
              <a:off x="7114032" y="3865209"/>
              <a:ext cx="1100199" cy="1941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622E62-8543-B7C3-D3BA-37916E730409}"/>
                </a:ext>
              </a:extLst>
            </p:cNvPr>
            <p:cNvCxnSpPr>
              <a:cxnSpLocks/>
              <a:endCxn id="20" idx="1"/>
            </p:cNvCxnSpPr>
            <p:nvPr/>
          </p:nvCxnSpPr>
          <p:spPr>
            <a:xfrm flipV="1">
              <a:off x="7278624" y="4059315"/>
              <a:ext cx="935607" cy="15547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6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06373"/>
            <a:ext cx="10769753" cy="525153"/>
          </a:xfrm>
        </p:spPr>
        <p:txBody>
          <a:bodyPr>
            <a:normAutofit/>
          </a:bodyPr>
          <a:lstStyle/>
          <a:p>
            <a:r>
              <a:rPr lang="en-GB" b="1" dirty="0">
                <a:latin typeface="Network Rail Sans" panose="02000000040000020004" pitchFamily="2" charset="0"/>
              </a:rPr>
              <a:t>Part 2: Current carbon assessment and reporting phase </a:t>
            </a:r>
          </a:p>
        </p:txBody>
      </p:sp>
      <p:pic>
        <p:nvPicPr>
          <p:cNvPr id="5" name="Picture 4">
            <a:extLst>
              <a:ext uri="{FF2B5EF4-FFF2-40B4-BE49-F238E27FC236}">
                <a16:creationId xmlns:a16="http://schemas.microsoft.com/office/drawing/2014/main" id="{3953E62D-7BAB-88F6-36C9-02B7D334A977}"/>
              </a:ext>
            </a:extLst>
          </p:cNvPr>
          <p:cNvPicPr>
            <a:picLocks noChangeAspect="1"/>
          </p:cNvPicPr>
          <p:nvPr/>
        </p:nvPicPr>
        <p:blipFill>
          <a:blip r:embed="rId2"/>
          <a:stretch>
            <a:fillRect/>
          </a:stretch>
        </p:blipFill>
        <p:spPr>
          <a:xfrm>
            <a:off x="112885" y="1965960"/>
            <a:ext cx="7988026" cy="2112264"/>
          </a:xfrm>
          <a:prstGeom prst="rect">
            <a:avLst/>
          </a:prstGeom>
        </p:spPr>
      </p:pic>
      <p:grpSp>
        <p:nvGrpSpPr>
          <p:cNvPr id="41" name="Group 40">
            <a:extLst>
              <a:ext uri="{FF2B5EF4-FFF2-40B4-BE49-F238E27FC236}">
                <a16:creationId xmlns:a16="http://schemas.microsoft.com/office/drawing/2014/main" id="{ED7504F2-B375-23EA-EB50-984FC3C9544C}"/>
              </a:ext>
            </a:extLst>
          </p:cNvPr>
          <p:cNvGrpSpPr/>
          <p:nvPr/>
        </p:nvGrpSpPr>
        <p:grpSpPr>
          <a:xfrm>
            <a:off x="329184" y="808158"/>
            <a:ext cx="6473952" cy="2031354"/>
            <a:chOff x="329184" y="808158"/>
            <a:chExt cx="6473952" cy="1758257"/>
          </a:xfrm>
        </p:grpSpPr>
        <p:sp>
          <p:nvSpPr>
            <p:cNvPr id="7" name="Oval 6">
              <a:extLst>
                <a:ext uri="{FF2B5EF4-FFF2-40B4-BE49-F238E27FC236}">
                  <a16:creationId xmlns:a16="http://schemas.microsoft.com/office/drawing/2014/main" id="{622D76E1-DD4A-D662-B5F1-E1C1F51D8579}"/>
                </a:ext>
              </a:extLst>
            </p:cNvPr>
            <p:cNvSpPr/>
            <p:nvPr/>
          </p:nvSpPr>
          <p:spPr>
            <a:xfrm>
              <a:off x="3122891" y="1772084"/>
              <a:ext cx="609601" cy="79433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4F64563F-484F-1422-FA21-245DEF505FA9}"/>
                </a:ext>
              </a:extLst>
            </p:cNvPr>
            <p:cNvSpPr txBox="1"/>
            <p:nvPr/>
          </p:nvSpPr>
          <p:spPr>
            <a:xfrm>
              <a:off x="329184" y="808158"/>
              <a:ext cx="6473952" cy="646331"/>
            </a:xfrm>
            <a:prstGeom prst="rect">
              <a:avLst/>
            </a:prstGeom>
            <a:noFill/>
            <a:ln w="38100">
              <a:solidFill>
                <a:schemeClr val="accent2">
                  <a:lumMod val="75000"/>
                </a:schemeClr>
              </a:solidFill>
            </a:ln>
          </p:spPr>
          <p:txBody>
            <a:bodyPr wrap="square" rtlCol="0">
              <a:spAutoFit/>
            </a:bodyPr>
            <a:lstStyle/>
            <a:p>
              <a:r>
                <a:rPr lang="en-GB" dirty="0"/>
                <a:t>Column F indicates which data entry rows are mandatory</a:t>
              </a:r>
              <a:r>
                <a:rPr lang="en-GB" dirty="0">
                  <a:solidFill>
                    <a:srgbClr val="FF0000"/>
                  </a:solidFill>
                </a:rPr>
                <a:t>*</a:t>
              </a:r>
              <a:r>
                <a:rPr lang="en-GB" dirty="0"/>
                <a:t> and which rows use formulas to auto-fill values </a:t>
              </a:r>
            </a:p>
          </p:txBody>
        </p:sp>
        <p:cxnSp>
          <p:nvCxnSpPr>
            <p:cNvPr id="9" name="Straight Connector 8">
              <a:extLst>
                <a:ext uri="{FF2B5EF4-FFF2-40B4-BE49-F238E27FC236}">
                  <a16:creationId xmlns:a16="http://schemas.microsoft.com/office/drawing/2014/main" id="{734D5C53-2FA9-35DD-A0A5-89EC78C72EAD}"/>
                </a:ext>
              </a:extLst>
            </p:cNvPr>
            <p:cNvCxnSpPr>
              <a:cxnSpLocks/>
              <a:stCxn id="8" idx="2"/>
              <a:endCxn id="7" idx="0"/>
            </p:cNvCxnSpPr>
            <p:nvPr/>
          </p:nvCxnSpPr>
          <p:spPr>
            <a:xfrm flipH="1">
              <a:off x="3427692" y="1454489"/>
              <a:ext cx="138468" cy="3175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63E34AB-4C2C-18C9-F452-7CE5311935C8}"/>
                </a:ext>
              </a:extLst>
            </p:cNvPr>
            <p:cNvSpPr/>
            <p:nvPr/>
          </p:nvSpPr>
          <p:spPr>
            <a:xfrm>
              <a:off x="4425696" y="1095609"/>
              <a:ext cx="137160" cy="2194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D93C00D-7B99-EC46-29C6-1EB960726649}"/>
              </a:ext>
            </a:extLst>
          </p:cNvPr>
          <p:cNvGrpSpPr/>
          <p:nvPr/>
        </p:nvGrpSpPr>
        <p:grpSpPr>
          <a:xfrm>
            <a:off x="3441192" y="808158"/>
            <a:ext cx="7033045" cy="2550586"/>
            <a:chOff x="3427692" y="882615"/>
            <a:chExt cx="7033045" cy="2550586"/>
          </a:xfrm>
        </p:grpSpPr>
        <p:sp>
          <p:nvSpPr>
            <p:cNvPr id="12" name="TextBox 11">
              <a:extLst>
                <a:ext uri="{FF2B5EF4-FFF2-40B4-BE49-F238E27FC236}">
                  <a16:creationId xmlns:a16="http://schemas.microsoft.com/office/drawing/2014/main" id="{3A774FF3-3354-CB60-CCA2-C40AD56A7D85}"/>
                </a:ext>
              </a:extLst>
            </p:cNvPr>
            <p:cNvSpPr txBox="1"/>
            <p:nvPr/>
          </p:nvSpPr>
          <p:spPr>
            <a:xfrm>
              <a:off x="7534657" y="882615"/>
              <a:ext cx="2926080" cy="923330"/>
            </a:xfrm>
            <a:prstGeom prst="rect">
              <a:avLst/>
            </a:prstGeom>
            <a:noFill/>
            <a:ln w="38100">
              <a:solidFill>
                <a:schemeClr val="accent2">
                  <a:lumMod val="75000"/>
                </a:schemeClr>
              </a:solidFill>
            </a:ln>
          </p:spPr>
          <p:txBody>
            <a:bodyPr wrap="square" rtlCol="0">
              <a:spAutoFit/>
            </a:bodyPr>
            <a:lstStyle/>
            <a:p>
              <a:r>
                <a:rPr lang="en-GB" dirty="0"/>
                <a:t>Rows 26 &amp; 27 have embedded explanatory notes in the beige cells</a:t>
              </a:r>
            </a:p>
          </p:txBody>
        </p:sp>
        <p:cxnSp>
          <p:nvCxnSpPr>
            <p:cNvPr id="14" name="Straight Connector 13">
              <a:extLst>
                <a:ext uri="{FF2B5EF4-FFF2-40B4-BE49-F238E27FC236}">
                  <a16:creationId xmlns:a16="http://schemas.microsoft.com/office/drawing/2014/main" id="{537DD838-9F85-EB99-30F0-DF5E8FA94B87}"/>
                </a:ext>
              </a:extLst>
            </p:cNvPr>
            <p:cNvCxnSpPr>
              <a:cxnSpLocks/>
              <a:endCxn id="12" idx="2"/>
            </p:cNvCxnSpPr>
            <p:nvPr/>
          </p:nvCxnSpPr>
          <p:spPr>
            <a:xfrm flipV="1">
              <a:off x="3427692" y="1805945"/>
              <a:ext cx="5570005" cy="14331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7EF5B5-16D2-EB4B-D510-BF391307A2D2}"/>
                </a:ext>
              </a:extLst>
            </p:cNvPr>
            <p:cNvCxnSpPr>
              <a:cxnSpLocks/>
              <a:endCxn id="12" idx="2"/>
            </p:cNvCxnSpPr>
            <p:nvPr/>
          </p:nvCxnSpPr>
          <p:spPr>
            <a:xfrm flipV="1">
              <a:off x="3427692" y="1805945"/>
              <a:ext cx="5570005" cy="162725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14D0D160-87B0-897B-0524-5927F79D4483}"/>
              </a:ext>
            </a:extLst>
          </p:cNvPr>
          <p:cNvSpPr txBox="1"/>
          <p:nvPr/>
        </p:nvSpPr>
        <p:spPr>
          <a:xfrm>
            <a:off x="8561703" y="2013059"/>
            <a:ext cx="3496235" cy="1477328"/>
          </a:xfrm>
          <a:prstGeom prst="rect">
            <a:avLst/>
          </a:prstGeom>
          <a:noFill/>
          <a:ln w="38100">
            <a:solidFill>
              <a:schemeClr val="accent2">
                <a:lumMod val="75000"/>
              </a:schemeClr>
            </a:solidFill>
          </a:ln>
        </p:spPr>
        <p:txBody>
          <a:bodyPr wrap="square" rtlCol="0">
            <a:spAutoFit/>
          </a:bodyPr>
          <a:lstStyle/>
          <a:p>
            <a:r>
              <a:rPr lang="en-GB" dirty="0"/>
              <a:t>Most Part 2 data entry cells (white cell groups) are free-text apart from rows 23 and 25 where responses are selected from a dropdown list / menu.</a:t>
            </a:r>
          </a:p>
        </p:txBody>
      </p:sp>
      <p:grpSp>
        <p:nvGrpSpPr>
          <p:cNvPr id="40" name="Group 39">
            <a:extLst>
              <a:ext uri="{FF2B5EF4-FFF2-40B4-BE49-F238E27FC236}">
                <a16:creationId xmlns:a16="http://schemas.microsoft.com/office/drawing/2014/main" id="{4D5B5652-F745-BAF2-B40C-5AE2E1C6B70B}"/>
              </a:ext>
            </a:extLst>
          </p:cNvPr>
          <p:cNvGrpSpPr/>
          <p:nvPr/>
        </p:nvGrpSpPr>
        <p:grpSpPr>
          <a:xfrm>
            <a:off x="329184" y="2367072"/>
            <a:ext cx="11579402" cy="2589772"/>
            <a:chOff x="329184" y="2367072"/>
            <a:chExt cx="11579402" cy="2589772"/>
          </a:xfrm>
        </p:grpSpPr>
        <p:sp>
          <p:nvSpPr>
            <p:cNvPr id="36" name="TextBox 35">
              <a:extLst>
                <a:ext uri="{FF2B5EF4-FFF2-40B4-BE49-F238E27FC236}">
                  <a16:creationId xmlns:a16="http://schemas.microsoft.com/office/drawing/2014/main" id="{498732A2-278A-E5C8-A5D2-BB744E26A3A8}"/>
                </a:ext>
              </a:extLst>
            </p:cNvPr>
            <p:cNvSpPr txBox="1"/>
            <p:nvPr/>
          </p:nvSpPr>
          <p:spPr>
            <a:xfrm>
              <a:off x="8412351" y="3756515"/>
              <a:ext cx="3496235" cy="1200329"/>
            </a:xfrm>
            <a:prstGeom prst="rect">
              <a:avLst/>
            </a:prstGeom>
            <a:noFill/>
            <a:ln w="38100">
              <a:solidFill>
                <a:schemeClr val="accent2">
                  <a:lumMod val="75000"/>
                </a:schemeClr>
              </a:solidFill>
            </a:ln>
          </p:spPr>
          <p:txBody>
            <a:bodyPr wrap="square" rtlCol="0">
              <a:spAutoFit/>
            </a:bodyPr>
            <a:lstStyle/>
            <a:p>
              <a:r>
                <a:rPr lang="en-GB" dirty="0"/>
                <a:t>Row 23 is critical as it uses a dropdown menu to select which project stage or PACE milestone the carbon assessment relates to</a:t>
              </a:r>
            </a:p>
          </p:txBody>
        </p:sp>
        <p:sp>
          <p:nvSpPr>
            <p:cNvPr id="37" name="Rectangle: Rounded Corners 36">
              <a:extLst>
                <a:ext uri="{FF2B5EF4-FFF2-40B4-BE49-F238E27FC236}">
                  <a16:creationId xmlns:a16="http://schemas.microsoft.com/office/drawing/2014/main" id="{5786E948-8805-EAB3-AF12-5E065F7F4FD2}"/>
                </a:ext>
              </a:extLst>
            </p:cNvPr>
            <p:cNvSpPr/>
            <p:nvPr/>
          </p:nvSpPr>
          <p:spPr>
            <a:xfrm>
              <a:off x="329184" y="2367072"/>
              <a:ext cx="7762583" cy="318429"/>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D76FB1C7-A9D7-8D9D-EF85-F61E60A85564}"/>
                </a:ext>
              </a:extLst>
            </p:cNvPr>
            <p:cNvCxnSpPr>
              <a:stCxn id="36" idx="1"/>
              <a:endCxn id="37" idx="3"/>
            </p:cNvCxnSpPr>
            <p:nvPr/>
          </p:nvCxnSpPr>
          <p:spPr>
            <a:xfrm flipH="1" flipV="1">
              <a:off x="8091767" y="2526287"/>
              <a:ext cx="320584" cy="1830393"/>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8978D00-0D7C-E780-172C-7820A1454FAE}"/>
              </a:ext>
            </a:extLst>
          </p:cNvPr>
          <p:cNvGrpSpPr/>
          <p:nvPr/>
        </p:nvGrpSpPr>
        <p:grpSpPr>
          <a:xfrm>
            <a:off x="454152" y="3480970"/>
            <a:ext cx="7460831" cy="2849783"/>
            <a:chOff x="454152" y="3480970"/>
            <a:chExt cx="7460831" cy="2849783"/>
          </a:xfrm>
        </p:grpSpPr>
        <p:sp>
          <p:nvSpPr>
            <p:cNvPr id="43" name="TextBox 42">
              <a:extLst>
                <a:ext uri="{FF2B5EF4-FFF2-40B4-BE49-F238E27FC236}">
                  <a16:creationId xmlns:a16="http://schemas.microsoft.com/office/drawing/2014/main" id="{F4096E2D-8195-1B35-0591-3F0B96E236A8}"/>
                </a:ext>
              </a:extLst>
            </p:cNvPr>
            <p:cNvSpPr txBox="1"/>
            <p:nvPr/>
          </p:nvSpPr>
          <p:spPr>
            <a:xfrm>
              <a:off x="1542159" y="4576427"/>
              <a:ext cx="3770505" cy="1754326"/>
            </a:xfrm>
            <a:prstGeom prst="rect">
              <a:avLst/>
            </a:prstGeom>
            <a:noFill/>
            <a:ln w="38100">
              <a:solidFill>
                <a:schemeClr val="accent2">
                  <a:lumMod val="75000"/>
                </a:schemeClr>
              </a:solidFill>
            </a:ln>
          </p:spPr>
          <p:txBody>
            <a:bodyPr wrap="square" rtlCol="0">
              <a:spAutoFit/>
            </a:bodyPr>
            <a:lstStyle/>
            <a:p>
              <a:r>
                <a:rPr lang="en-GB" dirty="0"/>
                <a:t>Insert details of the person responsible for creating and submitting the carbon assessment, even if that person is a supply chain organisation representative </a:t>
              </a:r>
            </a:p>
            <a:p>
              <a:r>
                <a:rPr lang="en-GB" dirty="0"/>
                <a:t>(i.e. designer or principal contractor) </a:t>
              </a:r>
            </a:p>
          </p:txBody>
        </p:sp>
        <p:sp>
          <p:nvSpPr>
            <p:cNvPr id="44" name="Rectangle: Rounded Corners 43">
              <a:extLst>
                <a:ext uri="{FF2B5EF4-FFF2-40B4-BE49-F238E27FC236}">
                  <a16:creationId xmlns:a16="http://schemas.microsoft.com/office/drawing/2014/main" id="{D0ED7304-5FE8-BB0E-3AE2-2A0CC0305306}"/>
                </a:ext>
              </a:extLst>
            </p:cNvPr>
            <p:cNvSpPr/>
            <p:nvPr/>
          </p:nvSpPr>
          <p:spPr>
            <a:xfrm>
              <a:off x="454152" y="3480970"/>
              <a:ext cx="7460831" cy="40159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D9A2B3CB-6313-1E75-4EB6-DEB7A9F229A9}"/>
                </a:ext>
              </a:extLst>
            </p:cNvPr>
            <p:cNvCxnSpPr>
              <a:cxnSpLocks/>
              <a:stCxn id="43" idx="0"/>
              <a:endCxn id="44" idx="2"/>
            </p:cNvCxnSpPr>
            <p:nvPr/>
          </p:nvCxnSpPr>
          <p:spPr>
            <a:xfrm flipV="1">
              <a:off x="3427412" y="3882561"/>
              <a:ext cx="757156" cy="69386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6D446896-B7E5-2F67-901E-83984C20CB78}"/>
              </a:ext>
            </a:extLst>
          </p:cNvPr>
          <p:cNvGrpSpPr/>
          <p:nvPr/>
        </p:nvGrpSpPr>
        <p:grpSpPr>
          <a:xfrm>
            <a:off x="329184" y="2839512"/>
            <a:ext cx="11238026" cy="3836035"/>
            <a:chOff x="341376" y="2367072"/>
            <a:chExt cx="11238026" cy="3836035"/>
          </a:xfrm>
        </p:grpSpPr>
        <p:sp>
          <p:nvSpPr>
            <p:cNvPr id="55" name="TextBox 54">
              <a:extLst>
                <a:ext uri="{FF2B5EF4-FFF2-40B4-BE49-F238E27FC236}">
                  <a16:creationId xmlns:a16="http://schemas.microsoft.com/office/drawing/2014/main" id="{58F88621-8AEF-7F9D-A78D-D7748D10EB01}"/>
                </a:ext>
              </a:extLst>
            </p:cNvPr>
            <p:cNvSpPr txBox="1"/>
            <p:nvPr/>
          </p:nvSpPr>
          <p:spPr>
            <a:xfrm>
              <a:off x="8083167" y="4725779"/>
              <a:ext cx="3496235" cy="1477328"/>
            </a:xfrm>
            <a:prstGeom prst="rect">
              <a:avLst/>
            </a:prstGeom>
            <a:noFill/>
            <a:ln w="38100">
              <a:solidFill>
                <a:schemeClr val="accent2">
                  <a:lumMod val="75000"/>
                </a:schemeClr>
              </a:solidFill>
            </a:ln>
          </p:spPr>
          <p:txBody>
            <a:bodyPr wrap="square" rtlCol="0">
              <a:spAutoFit/>
            </a:bodyPr>
            <a:lstStyle/>
            <a:p>
              <a:r>
                <a:rPr lang="en-GB" dirty="0"/>
                <a:t>Row 25 selects the reference study period from a dropdown menu.</a:t>
              </a:r>
            </a:p>
            <a:p>
              <a:r>
                <a:rPr lang="en-GB" dirty="0"/>
                <a:t>Only two reference study period options are offered – 60 years or 120 years</a:t>
              </a:r>
            </a:p>
          </p:txBody>
        </p:sp>
        <p:sp>
          <p:nvSpPr>
            <p:cNvPr id="56" name="Rectangle: Rounded Corners 55">
              <a:extLst>
                <a:ext uri="{FF2B5EF4-FFF2-40B4-BE49-F238E27FC236}">
                  <a16:creationId xmlns:a16="http://schemas.microsoft.com/office/drawing/2014/main" id="{AAF29E7E-D7FF-35D0-D5CE-E6D5EAC6B8E2}"/>
                </a:ext>
              </a:extLst>
            </p:cNvPr>
            <p:cNvSpPr/>
            <p:nvPr/>
          </p:nvSpPr>
          <p:spPr>
            <a:xfrm>
              <a:off x="341376" y="2367072"/>
              <a:ext cx="7750391" cy="27453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0FB2F226-0871-F7D7-3436-23F3B1D595AB}"/>
                </a:ext>
              </a:extLst>
            </p:cNvPr>
            <p:cNvCxnSpPr>
              <a:cxnSpLocks/>
              <a:stCxn id="55" idx="1"/>
              <a:endCxn id="56" idx="3"/>
            </p:cNvCxnSpPr>
            <p:nvPr/>
          </p:nvCxnSpPr>
          <p:spPr>
            <a:xfrm flipV="1">
              <a:off x="8083167" y="2504339"/>
              <a:ext cx="8600" cy="296010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13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15517"/>
            <a:ext cx="10769753" cy="525153"/>
          </a:xfrm>
        </p:spPr>
        <p:txBody>
          <a:bodyPr>
            <a:normAutofit/>
          </a:bodyPr>
          <a:lstStyle/>
          <a:p>
            <a:r>
              <a:rPr lang="en-GB" b="1" dirty="0">
                <a:latin typeface="Network Rail Sans" panose="02000000040000020004" pitchFamily="2" charset="0"/>
              </a:rPr>
              <a:t>Part 3: Carbon Assessment Data – Data entry </a:t>
            </a:r>
          </a:p>
        </p:txBody>
      </p:sp>
      <p:pic>
        <p:nvPicPr>
          <p:cNvPr id="4" name="Picture 3">
            <a:extLst>
              <a:ext uri="{FF2B5EF4-FFF2-40B4-BE49-F238E27FC236}">
                <a16:creationId xmlns:a16="http://schemas.microsoft.com/office/drawing/2014/main" id="{B9E9DBA7-4E74-45BF-78CA-2EF9D4D0C4CA}"/>
              </a:ext>
            </a:extLst>
          </p:cNvPr>
          <p:cNvPicPr>
            <a:picLocks noChangeAspect="1"/>
          </p:cNvPicPr>
          <p:nvPr/>
        </p:nvPicPr>
        <p:blipFill>
          <a:blip r:embed="rId2"/>
          <a:stretch>
            <a:fillRect/>
          </a:stretch>
        </p:blipFill>
        <p:spPr>
          <a:xfrm>
            <a:off x="219456" y="1821586"/>
            <a:ext cx="7890724" cy="3410906"/>
          </a:xfrm>
          <a:prstGeom prst="rect">
            <a:avLst/>
          </a:prstGeom>
        </p:spPr>
      </p:pic>
      <p:grpSp>
        <p:nvGrpSpPr>
          <p:cNvPr id="6" name="Group 5">
            <a:extLst>
              <a:ext uri="{FF2B5EF4-FFF2-40B4-BE49-F238E27FC236}">
                <a16:creationId xmlns:a16="http://schemas.microsoft.com/office/drawing/2014/main" id="{7D1E1627-D2E3-975B-9683-B79BD674442A}"/>
              </a:ext>
            </a:extLst>
          </p:cNvPr>
          <p:cNvGrpSpPr/>
          <p:nvPr/>
        </p:nvGrpSpPr>
        <p:grpSpPr>
          <a:xfrm>
            <a:off x="425168" y="706605"/>
            <a:ext cx="6798592" cy="2768114"/>
            <a:chOff x="425168" y="706605"/>
            <a:chExt cx="6798592" cy="2768114"/>
          </a:xfrm>
        </p:grpSpPr>
        <p:sp>
          <p:nvSpPr>
            <p:cNvPr id="7" name="Oval 6">
              <a:extLst>
                <a:ext uri="{FF2B5EF4-FFF2-40B4-BE49-F238E27FC236}">
                  <a16:creationId xmlns:a16="http://schemas.microsoft.com/office/drawing/2014/main" id="{3BC04336-8FCD-8D32-2EDF-BC782E9BE9CE}"/>
                </a:ext>
              </a:extLst>
            </p:cNvPr>
            <p:cNvSpPr/>
            <p:nvPr/>
          </p:nvSpPr>
          <p:spPr>
            <a:xfrm>
              <a:off x="3168611" y="1778726"/>
              <a:ext cx="644437" cy="16959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Box 7">
              <a:extLst>
                <a:ext uri="{FF2B5EF4-FFF2-40B4-BE49-F238E27FC236}">
                  <a16:creationId xmlns:a16="http://schemas.microsoft.com/office/drawing/2014/main" id="{5B5D2CB3-B7C3-EE3F-0101-DE991D4BB9F5}"/>
                </a:ext>
              </a:extLst>
            </p:cNvPr>
            <p:cNvSpPr txBox="1"/>
            <p:nvPr/>
          </p:nvSpPr>
          <p:spPr>
            <a:xfrm>
              <a:off x="425168" y="706605"/>
              <a:ext cx="6798592" cy="646331"/>
            </a:xfrm>
            <a:prstGeom prst="rect">
              <a:avLst/>
            </a:prstGeom>
            <a:noFill/>
            <a:ln w="38100">
              <a:solidFill>
                <a:schemeClr val="accent2">
                  <a:lumMod val="75000"/>
                </a:schemeClr>
              </a:solidFill>
            </a:ln>
          </p:spPr>
          <p:txBody>
            <a:bodyPr wrap="square" rtlCol="0">
              <a:spAutoFit/>
            </a:bodyPr>
            <a:lstStyle/>
            <a:p>
              <a:r>
                <a:rPr lang="en-GB" dirty="0"/>
                <a:t>Column F indicates which data entry rows are mandatory</a:t>
              </a:r>
              <a:r>
                <a:rPr lang="en-GB" dirty="0">
                  <a:solidFill>
                    <a:srgbClr val="FF0000"/>
                  </a:solidFill>
                </a:rPr>
                <a:t>*</a:t>
              </a:r>
              <a:r>
                <a:rPr lang="en-GB" dirty="0"/>
                <a:t> and which rows use formulas to auto-fill derived values</a:t>
              </a:r>
            </a:p>
          </p:txBody>
        </p:sp>
        <p:cxnSp>
          <p:nvCxnSpPr>
            <p:cNvPr id="9" name="Straight Connector 8">
              <a:extLst>
                <a:ext uri="{FF2B5EF4-FFF2-40B4-BE49-F238E27FC236}">
                  <a16:creationId xmlns:a16="http://schemas.microsoft.com/office/drawing/2014/main" id="{367F9C31-9E65-8E0F-BC46-FC3B753111FA}"/>
                </a:ext>
              </a:extLst>
            </p:cNvPr>
            <p:cNvCxnSpPr>
              <a:cxnSpLocks/>
              <a:stCxn id="8" idx="2"/>
              <a:endCxn id="7" idx="0"/>
            </p:cNvCxnSpPr>
            <p:nvPr/>
          </p:nvCxnSpPr>
          <p:spPr>
            <a:xfrm flipH="1">
              <a:off x="3490830" y="1352936"/>
              <a:ext cx="333634" cy="425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66EAB40-B4F6-B1BB-A519-F319994EE1C9}"/>
                </a:ext>
              </a:extLst>
            </p:cNvPr>
            <p:cNvSpPr/>
            <p:nvPr/>
          </p:nvSpPr>
          <p:spPr>
            <a:xfrm>
              <a:off x="4696098" y="1053736"/>
              <a:ext cx="137160" cy="2194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2" name="Group 11">
            <a:extLst>
              <a:ext uri="{FF2B5EF4-FFF2-40B4-BE49-F238E27FC236}">
                <a16:creationId xmlns:a16="http://schemas.microsoft.com/office/drawing/2014/main" id="{9FE1B2EB-3679-F23F-B930-3A6C9FA7AF21}"/>
              </a:ext>
            </a:extLst>
          </p:cNvPr>
          <p:cNvGrpSpPr/>
          <p:nvPr/>
        </p:nvGrpSpPr>
        <p:grpSpPr>
          <a:xfrm>
            <a:off x="530353" y="1042274"/>
            <a:ext cx="11236479" cy="4217636"/>
            <a:chOff x="2809232" y="990305"/>
            <a:chExt cx="9007913" cy="4277390"/>
          </a:xfrm>
        </p:grpSpPr>
        <p:sp>
          <p:nvSpPr>
            <p:cNvPr id="13" name="TextBox 12">
              <a:extLst>
                <a:ext uri="{FF2B5EF4-FFF2-40B4-BE49-F238E27FC236}">
                  <a16:creationId xmlns:a16="http://schemas.microsoft.com/office/drawing/2014/main" id="{7D347B83-19AD-A74E-B537-CAB50DFC1205}"/>
                </a:ext>
              </a:extLst>
            </p:cNvPr>
            <p:cNvSpPr txBox="1"/>
            <p:nvPr/>
          </p:nvSpPr>
          <p:spPr>
            <a:xfrm>
              <a:off x="9021515" y="990305"/>
              <a:ext cx="2795630" cy="1498258"/>
            </a:xfrm>
            <a:prstGeom prst="rect">
              <a:avLst/>
            </a:prstGeom>
            <a:noFill/>
            <a:ln w="38100">
              <a:solidFill>
                <a:schemeClr val="accent2">
                  <a:lumMod val="75000"/>
                </a:schemeClr>
              </a:solidFill>
            </a:ln>
          </p:spPr>
          <p:txBody>
            <a:bodyPr wrap="square" rtlCol="0">
              <a:spAutoFit/>
            </a:bodyPr>
            <a:lstStyle/>
            <a:p>
              <a:r>
                <a:rPr lang="en-GB" dirty="0"/>
                <a:t>Throughout Part 3 - Columns B, C &amp; D are used to describe the life cycle modules and boundaries for which carbon contributions must be assessed </a:t>
              </a:r>
            </a:p>
          </p:txBody>
        </p:sp>
        <p:sp>
          <p:nvSpPr>
            <p:cNvPr id="14" name="Rectangle: Rounded Corners 13">
              <a:extLst>
                <a:ext uri="{FF2B5EF4-FFF2-40B4-BE49-F238E27FC236}">
                  <a16:creationId xmlns:a16="http://schemas.microsoft.com/office/drawing/2014/main" id="{BB887D38-020F-6397-D0A4-FA327D898CED}"/>
                </a:ext>
              </a:extLst>
            </p:cNvPr>
            <p:cNvSpPr/>
            <p:nvPr/>
          </p:nvSpPr>
          <p:spPr>
            <a:xfrm>
              <a:off x="2809232" y="2656731"/>
              <a:ext cx="1905914" cy="2610964"/>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A9D3CE53-16A9-6FFE-F2FA-E93A12168B61}"/>
                </a:ext>
              </a:extLst>
            </p:cNvPr>
            <p:cNvCxnSpPr>
              <a:cxnSpLocks/>
              <a:stCxn id="13" idx="1"/>
              <a:endCxn id="14" idx="3"/>
            </p:cNvCxnSpPr>
            <p:nvPr/>
          </p:nvCxnSpPr>
          <p:spPr>
            <a:xfrm flipH="1">
              <a:off x="4715146" y="1739434"/>
              <a:ext cx="4306369" cy="2222779"/>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04795CD-B332-AE1C-4826-48D3E2E13725}"/>
              </a:ext>
            </a:extLst>
          </p:cNvPr>
          <p:cNvGrpSpPr/>
          <p:nvPr/>
        </p:nvGrpSpPr>
        <p:grpSpPr>
          <a:xfrm>
            <a:off x="2822448" y="2851259"/>
            <a:ext cx="8976410" cy="2862322"/>
            <a:chOff x="2913888" y="4433171"/>
            <a:chExt cx="8976410" cy="2862322"/>
          </a:xfrm>
        </p:grpSpPr>
        <p:sp>
          <p:nvSpPr>
            <p:cNvPr id="18" name="TextBox 17">
              <a:extLst>
                <a:ext uri="{FF2B5EF4-FFF2-40B4-BE49-F238E27FC236}">
                  <a16:creationId xmlns:a16="http://schemas.microsoft.com/office/drawing/2014/main" id="{0A9D50B9-918A-600F-D4A5-0F0AEEC113C4}"/>
                </a:ext>
              </a:extLst>
            </p:cNvPr>
            <p:cNvSpPr txBox="1"/>
            <p:nvPr/>
          </p:nvSpPr>
          <p:spPr>
            <a:xfrm>
              <a:off x="8394063" y="4433171"/>
              <a:ext cx="3496235" cy="2862322"/>
            </a:xfrm>
            <a:prstGeom prst="rect">
              <a:avLst/>
            </a:prstGeom>
            <a:noFill/>
            <a:ln w="38100">
              <a:solidFill>
                <a:schemeClr val="accent2">
                  <a:lumMod val="75000"/>
                </a:schemeClr>
              </a:solidFill>
            </a:ln>
          </p:spPr>
          <p:txBody>
            <a:bodyPr wrap="square" rtlCol="0">
              <a:spAutoFit/>
            </a:bodyPr>
            <a:lstStyle/>
            <a:p>
              <a:r>
                <a:rPr lang="en-GB" dirty="0"/>
                <a:t>In Part 3 carbon data entry fields are highlighted in yellow.</a:t>
              </a:r>
            </a:p>
            <a:p>
              <a:endParaRPr lang="en-GB" dirty="0"/>
            </a:p>
            <a:p>
              <a:r>
                <a:rPr lang="en-GB" dirty="0"/>
                <a:t>Carbon data are entered as Minimum and Maximum values to allow the user to express a data range if required.</a:t>
              </a:r>
            </a:p>
            <a:p>
              <a:r>
                <a:rPr lang="en-GB" dirty="0"/>
                <a:t>If the user does not want to indicate a range the same value can be entered for Min. and Max.  </a:t>
              </a:r>
            </a:p>
          </p:txBody>
        </p:sp>
        <p:sp>
          <p:nvSpPr>
            <p:cNvPr id="19" name="Rectangle: Rounded Corners 18">
              <a:extLst>
                <a:ext uri="{FF2B5EF4-FFF2-40B4-BE49-F238E27FC236}">
                  <a16:creationId xmlns:a16="http://schemas.microsoft.com/office/drawing/2014/main" id="{6259D737-68E4-A812-6DA1-FCCB43A1993D}"/>
                </a:ext>
              </a:extLst>
            </p:cNvPr>
            <p:cNvSpPr/>
            <p:nvPr/>
          </p:nvSpPr>
          <p:spPr>
            <a:xfrm>
              <a:off x="2944368" y="5038344"/>
              <a:ext cx="1408176" cy="41148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9A22DC00-7BAE-BA58-84BE-EA0011E88BEB}"/>
                </a:ext>
              </a:extLst>
            </p:cNvPr>
            <p:cNvCxnSpPr>
              <a:cxnSpLocks/>
              <a:stCxn id="18" idx="1"/>
              <a:endCxn id="19" idx="3"/>
            </p:cNvCxnSpPr>
            <p:nvPr/>
          </p:nvCxnSpPr>
          <p:spPr>
            <a:xfrm flipH="1" flipV="1">
              <a:off x="4352544" y="5244084"/>
              <a:ext cx="4041519" cy="62024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9F376290-E793-D5AE-B541-EB13FEBEA5CF}"/>
                </a:ext>
              </a:extLst>
            </p:cNvPr>
            <p:cNvSpPr/>
            <p:nvPr/>
          </p:nvSpPr>
          <p:spPr>
            <a:xfrm>
              <a:off x="2916936" y="5620512"/>
              <a:ext cx="1414272" cy="41148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23BB13BF-6AD7-6D3C-BAD8-2AD2B43F7075}"/>
                </a:ext>
              </a:extLst>
            </p:cNvPr>
            <p:cNvSpPr/>
            <p:nvPr/>
          </p:nvSpPr>
          <p:spPr>
            <a:xfrm>
              <a:off x="2913888" y="6202680"/>
              <a:ext cx="1414272" cy="41148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E65B413A-CC60-7332-D890-9F9311627A77}"/>
                </a:ext>
              </a:extLst>
            </p:cNvPr>
            <p:cNvCxnSpPr>
              <a:cxnSpLocks/>
              <a:stCxn id="18" idx="1"/>
              <a:endCxn id="21" idx="3"/>
            </p:cNvCxnSpPr>
            <p:nvPr/>
          </p:nvCxnSpPr>
          <p:spPr>
            <a:xfrm flipH="1" flipV="1">
              <a:off x="4331208" y="5826252"/>
              <a:ext cx="4062855" cy="3808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132E45-A106-59BD-AAE7-9165C287DE7A}"/>
                </a:ext>
              </a:extLst>
            </p:cNvPr>
            <p:cNvCxnSpPr>
              <a:cxnSpLocks/>
              <a:stCxn id="18" idx="1"/>
              <a:endCxn id="22" idx="3"/>
            </p:cNvCxnSpPr>
            <p:nvPr/>
          </p:nvCxnSpPr>
          <p:spPr>
            <a:xfrm flipH="1">
              <a:off x="4328160" y="5864332"/>
              <a:ext cx="4065903" cy="5440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8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15517"/>
            <a:ext cx="10769753" cy="525153"/>
          </a:xfrm>
        </p:spPr>
        <p:txBody>
          <a:bodyPr>
            <a:normAutofit/>
          </a:bodyPr>
          <a:lstStyle/>
          <a:p>
            <a:r>
              <a:rPr lang="en-GB" b="1" dirty="0">
                <a:latin typeface="Network Rail Sans" panose="02000000040000020004" pitchFamily="2" charset="0"/>
              </a:rPr>
              <a:t>Part 3: Carbon Assessment Data – Data completeness declarations </a:t>
            </a:r>
          </a:p>
        </p:txBody>
      </p:sp>
      <p:pic>
        <p:nvPicPr>
          <p:cNvPr id="4" name="Picture 3">
            <a:extLst>
              <a:ext uri="{FF2B5EF4-FFF2-40B4-BE49-F238E27FC236}">
                <a16:creationId xmlns:a16="http://schemas.microsoft.com/office/drawing/2014/main" id="{B9E9DBA7-4E74-45BF-78CA-2EF9D4D0C4CA}"/>
              </a:ext>
            </a:extLst>
          </p:cNvPr>
          <p:cNvPicPr>
            <a:picLocks noChangeAspect="1"/>
          </p:cNvPicPr>
          <p:nvPr/>
        </p:nvPicPr>
        <p:blipFill>
          <a:blip r:embed="rId3"/>
          <a:stretch>
            <a:fillRect/>
          </a:stretch>
        </p:blipFill>
        <p:spPr>
          <a:xfrm>
            <a:off x="219456" y="1821586"/>
            <a:ext cx="7890724" cy="3410906"/>
          </a:xfrm>
          <a:prstGeom prst="rect">
            <a:avLst/>
          </a:prstGeom>
        </p:spPr>
      </p:pic>
      <p:grpSp>
        <p:nvGrpSpPr>
          <p:cNvPr id="17" name="Group 16">
            <a:extLst>
              <a:ext uri="{FF2B5EF4-FFF2-40B4-BE49-F238E27FC236}">
                <a16:creationId xmlns:a16="http://schemas.microsoft.com/office/drawing/2014/main" id="{904795CD-B332-AE1C-4826-48D3E2E13725}"/>
              </a:ext>
            </a:extLst>
          </p:cNvPr>
          <p:cNvGrpSpPr/>
          <p:nvPr/>
        </p:nvGrpSpPr>
        <p:grpSpPr>
          <a:xfrm>
            <a:off x="283465" y="758953"/>
            <a:ext cx="11439143" cy="4612842"/>
            <a:chOff x="374905" y="2340865"/>
            <a:chExt cx="11439143" cy="4612842"/>
          </a:xfrm>
        </p:grpSpPr>
        <p:sp>
          <p:nvSpPr>
            <p:cNvPr id="18" name="TextBox 17">
              <a:extLst>
                <a:ext uri="{FF2B5EF4-FFF2-40B4-BE49-F238E27FC236}">
                  <a16:creationId xmlns:a16="http://schemas.microsoft.com/office/drawing/2014/main" id="{0A9D50B9-918A-600F-D4A5-0F0AEEC113C4}"/>
                </a:ext>
              </a:extLst>
            </p:cNvPr>
            <p:cNvSpPr txBox="1"/>
            <p:nvPr/>
          </p:nvSpPr>
          <p:spPr>
            <a:xfrm>
              <a:off x="374905" y="2340865"/>
              <a:ext cx="11439143" cy="923330"/>
            </a:xfrm>
            <a:prstGeom prst="rect">
              <a:avLst/>
            </a:prstGeom>
            <a:noFill/>
            <a:ln w="38100">
              <a:solidFill>
                <a:schemeClr val="accent2">
                  <a:lumMod val="75000"/>
                </a:schemeClr>
              </a:solidFill>
            </a:ln>
          </p:spPr>
          <p:txBody>
            <a:bodyPr wrap="square" rtlCol="0">
              <a:spAutoFit/>
            </a:bodyPr>
            <a:lstStyle/>
            <a:p>
              <a:r>
                <a:rPr lang="en-GB" dirty="0"/>
                <a:t>Throughout Part 3 </a:t>
              </a:r>
              <a:r>
                <a:rPr lang="en-GB" b="1" u="sng" dirty="0"/>
                <a:t>each</a:t>
              </a:r>
              <a:r>
                <a:rPr lang="en-GB" dirty="0"/>
                <a:t> carbon data module includes a field (column I) to declare the data completeness. A simple dropdown menu is used to assign a data completeness / quality rating that best describes the module data.</a:t>
              </a:r>
            </a:p>
            <a:p>
              <a:r>
                <a:rPr lang="en-GB" dirty="0"/>
                <a:t>The default setting for each module assumes a ‘Nil Return’ until the user changes a declaration rating.  </a:t>
              </a:r>
            </a:p>
          </p:txBody>
        </p:sp>
        <p:sp>
          <p:nvSpPr>
            <p:cNvPr id="19" name="Rectangle: Rounded Corners 18">
              <a:extLst>
                <a:ext uri="{FF2B5EF4-FFF2-40B4-BE49-F238E27FC236}">
                  <a16:creationId xmlns:a16="http://schemas.microsoft.com/office/drawing/2014/main" id="{6259D737-68E4-A812-6DA1-FCCB43A1993D}"/>
                </a:ext>
              </a:extLst>
            </p:cNvPr>
            <p:cNvSpPr/>
            <p:nvPr/>
          </p:nvSpPr>
          <p:spPr>
            <a:xfrm>
              <a:off x="4818888" y="4361689"/>
              <a:ext cx="740664" cy="259201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9A22DC00-7BAE-BA58-84BE-EA0011E88BEB}"/>
                </a:ext>
              </a:extLst>
            </p:cNvPr>
            <p:cNvCxnSpPr>
              <a:cxnSpLocks/>
              <a:stCxn id="18" idx="2"/>
              <a:endCxn id="19" idx="0"/>
            </p:cNvCxnSpPr>
            <p:nvPr/>
          </p:nvCxnSpPr>
          <p:spPr>
            <a:xfrm flipH="1">
              <a:off x="5189220" y="3264195"/>
              <a:ext cx="905257" cy="109749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8B58A916-C582-BB62-05D9-47FFB67A47AF}"/>
              </a:ext>
            </a:extLst>
          </p:cNvPr>
          <p:cNvGrpSpPr/>
          <p:nvPr/>
        </p:nvGrpSpPr>
        <p:grpSpPr>
          <a:xfrm>
            <a:off x="5468112" y="2013059"/>
            <a:ext cx="6589827" cy="4265254"/>
            <a:chOff x="5468112" y="2013059"/>
            <a:chExt cx="6589827" cy="4265254"/>
          </a:xfrm>
        </p:grpSpPr>
        <p:pic>
          <p:nvPicPr>
            <p:cNvPr id="37" name="Picture 36">
              <a:extLst>
                <a:ext uri="{FF2B5EF4-FFF2-40B4-BE49-F238E27FC236}">
                  <a16:creationId xmlns:a16="http://schemas.microsoft.com/office/drawing/2014/main" id="{C3A0AC55-E6A3-61AD-FF68-039202C80E7E}"/>
                </a:ext>
              </a:extLst>
            </p:cNvPr>
            <p:cNvPicPr>
              <a:picLocks noChangeAspect="1"/>
            </p:cNvPicPr>
            <p:nvPr/>
          </p:nvPicPr>
          <p:blipFill>
            <a:blip r:embed="rId4"/>
            <a:stretch>
              <a:fillRect/>
            </a:stretch>
          </p:blipFill>
          <p:spPr>
            <a:xfrm>
              <a:off x="8596721" y="2677678"/>
              <a:ext cx="3162463" cy="3600635"/>
            </a:xfrm>
            <a:prstGeom prst="rect">
              <a:avLst/>
            </a:prstGeom>
          </p:spPr>
        </p:pic>
        <p:sp>
          <p:nvSpPr>
            <p:cNvPr id="38" name="TextBox 37">
              <a:extLst>
                <a:ext uri="{FF2B5EF4-FFF2-40B4-BE49-F238E27FC236}">
                  <a16:creationId xmlns:a16="http://schemas.microsoft.com/office/drawing/2014/main" id="{65A30AC1-D8EA-0E39-61B1-78B8F6E3E8CB}"/>
                </a:ext>
              </a:extLst>
            </p:cNvPr>
            <p:cNvSpPr txBox="1"/>
            <p:nvPr/>
          </p:nvSpPr>
          <p:spPr>
            <a:xfrm>
              <a:off x="8366761" y="2013059"/>
              <a:ext cx="3691178" cy="646331"/>
            </a:xfrm>
            <a:prstGeom prst="rect">
              <a:avLst/>
            </a:prstGeom>
            <a:noFill/>
            <a:ln w="38100">
              <a:solidFill>
                <a:schemeClr val="accent2">
                  <a:lumMod val="75000"/>
                </a:schemeClr>
              </a:solidFill>
            </a:ln>
          </p:spPr>
          <p:txBody>
            <a:bodyPr wrap="square" rtlCol="0">
              <a:spAutoFit/>
            </a:bodyPr>
            <a:lstStyle/>
            <a:p>
              <a:r>
                <a:rPr lang="en-GB" dirty="0"/>
                <a:t>Five colour-coded ratings are available to indicate the data quality </a:t>
              </a:r>
            </a:p>
          </p:txBody>
        </p:sp>
        <p:cxnSp>
          <p:nvCxnSpPr>
            <p:cNvPr id="39" name="Straight Connector 38">
              <a:extLst>
                <a:ext uri="{FF2B5EF4-FFF2-40B4-BE49-F238E27FC236}">
                  <a16:creationId xmlns:a16="http://schemas.microsoft.com/office/drawing/2014/main" id="{5A70DE5C-D480-8D60-D381-E753417F1536}"/>
                </a:ext>
              </a:extLst>
            </p:cNvPr>
            <p:cNvCxnSpPr>
              <a:cxnSpLocks/>
              <a:stCxn id="38" idx="1"/>
              <a:endCxn id="19" idx="3"/>
            </p:cNvCxnSpPr>
            <p:nvPr/>
          </p:nvCxnSpPr>
          <p:spPr>
            <a:xfrm flipH="1">
              <a:off x="5468112" y="2336225"/>
              <a:ext cx="2898649" cy="1739561"/>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E409B2F4-FC9D-81AD-8918-3040145D4941}"/>
              </a:ext>
            </a:extLst>
          </p:cNvPr>
          <p:cNvGrpSpPr/>
          <p:nvPr/>
        </p:nvGrpSpPr>
        <p:grpSpPr>
          <a:xfrm>
            <a:off x="219456" y="5478635"/>
            <a:ext cx="8377265" cy="1200329"/>
            <a:chOff x="219456" y="5478635"/>
            <a:chExt cx="8377265" cy="1200329"/>
          </a:xfrm>
        </p:grpSpPr>
        <p:sp>
          <p:nvSpPr>
            <p:cNvPr id="44" name="TextBox 43">
              <a:extLst>
                <a:ext uri="{FF2B5EF4-FFF2-40B4-BE49-F238E27FC236}">
                  <a16:creationId xmlns:a16="http://schemas.microsoft.com/office/drawing/2014/main" id="{130590A1-6D6B-D37A-18E1-6055129BB593}"/>
                </a:ext>
              </a:extLst>
            </p:cNvPr>
            <p:cNvSpPr txBox="1"/>
            <p:nvPr/>
          </p:nvSpPr>
          <p:spPr>
            <a:xfrm>
              <a:off x="219456" y="5478635"/>
              <a:ext cx="7763256" cy="1200329"/>
            </a:xfrm>
            <a:prstGeom prst="rect">
              <a:avLst/>
            </a:prstGeom>
            <a:noFill/>
            <a:ln w="50800">
              <a:solidFill>
                <a:srgbClr val="FF0000"/>
              </a:solidFill>
            </a:ln>
          </p:spPr>
          <p:txBody>
            <a:bodyPr wrap="square" rtlCol="0">
              <a:spAutoFit/>
            </a:bodyPr>
            <a:lstStyle/>
            <a:p>
              <a:r>
                <a:rPr lang="en-GB" dirty="0"/>
                <a:t>Caution is needed before indicating that a life cycle module is ‘Not Applicable’!</a:t>
              </a:r>
            </a:p>
            <a:p>
              <a:r>
                <a:rPr lang="en-GB" dirty="0"/>
                <a:t>For an enhancement project undertaking a whole life carbon assessment, absence of data is more likely to be a ‘Nil Return’ than genuinely ‘Not Applicable’</a:t>
              </a:r>
            </a:p>
            <a:p>
              <a:r>
                <a:rPr lang="en-GB" dirty="0"/>
                <a:t>Interpretation guidance is provided in the Key as shown.  </a:t>
              </a:r>
            </a:p>
          </p:txBody>
        </p:sp>
        <p:cxnSp>
          <p:nvCxnSpPr>
            <p:cNvPr id="46" name="Straight Arrow Connector 45">
              <a:extLst>
                <a:ext uri="{FF2B5EF4-FFF2-40B4-BE49-F238E27FC236}">
                  <a16:creationId xmlns:a16="http://schemas.microsoft.com/office/drawing/2014/main" id="{0E76656F-CD42-1329-9541-9A54F7C4D765}"/>
                </a:ext>
              </a:extLst>
            </p:cNvPr>
            <p:cNvCxnSpPr>
              <a:cxnSpLocks/>
            </p:cNvCxnSpPr>
            <p:nvPr/>
          </p:nvCxnSpPr>
          <p:spPr>
            <a:xfrm>
              <a:off x="7982712" y="5779008"/>
              <a:ext cx="614009"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6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6EF9-AF61-2E12-303A-37318BC61428}"/>
              </a:ext>
            </a:extLst>
          </p:cNvPr>
          <p:cNvSpPr>
            <a:spLocks noGrp="1"/>
          </p:cNvSpPr>
          <p:nvPr>
            <p:ph type="title"/>
          </p:nvPr>
        </p:nvSpPr>
        <p:spPr>
          <a:xfrm>
            <a:off x="85060" y="115517"/>
            <a:ext cx="10769753" cy="525153"/>
          </a:xfrm>
        </p:spPr>
        <p:txBody>
          <a:bodyPr>
            <a:normAutofit/>
          </a:bodyPr>
          <a:lstStyle/>
          <a:p>
            <a:r>
              <a:rPr lang="en-GB" b="1" dirty="0">
                <a:latin typeface="Network Rail Sans" panose="02000000040000020004" pitchFamily="2" charset="0"/>
              </a:rPr>
              <a:t>Part 3: Carbon Assessment Data – Commentaries</a:t>
            </a:r>
          </a:p>
        </p:txBody>
      </p:sp>
      <p:pic>
        <p:nvPicPr>
          <p:cNvPr id="4" name="Picture 3">
            <a:extLst>
              <a:ext uri="{FF2B5EF4-FFF2-40B4-BE49-F238E27FC236}">
                <a16:creationId xmlns:a16="http://schemas.microsoft.com/office/drawing/2014/main" id="{B9E9DBA7-4E74-45BF-78CA-2EF9D4D0C4CA}"/>
              </a:ext>
            </a:extLst>
          </p:cNvPr>
          <p:cNvPicPr>
            <a:picLocks noChangeAspect="1"/>
          </p:cNvPicPr>
          <p:nvPr/>
        </p:nvPicPr>
        <p:blipFill>
          <a:blip r:embed="rId2"/>
          <a:stretch>
            <a:fillRect/>
          </a:stretch>
        </p:blipFill>
        <p:spPr>
          <a:xfrm>
            <a:off x="219456" y="1821586"/>
            <a:ext cx="7890724" cy="3410906"/>
          </a:xfrm>
          <a:prstGeom prst="rect">
            <a:avLst/>
          </a:prstGeom>
        </p:spPr>
      </p:pic>
      <p:grpSp>
        <p:nvGrpSpPr>
          <p:cNvPr id="17" name="Group 16">
            <a:extLst>
              <a:ext uri="{FF2B5EF4-FFF2-40B4-BE49-F238E27FC236}">
                <a16:creationId xmlns:a16="http://schemas.microsoft.com/office/drawing/2014/main" id="{904795CD-B332-AE1C-4826-48D3E2E13725}"/>
              </a:ext>
            </a:extLst>
          </p:cNvPr>
          <p:cNvGrpSpPr/>
          <p:nvPr/>
        </p:nvGrpSpPr>
        <p:grpSpPr>
          <a:xfrm>
            <a:off x="5495544" y="640670"/>
            <a:ext cx="6477000" cy="5632311"/>
            <a:chOff x="5586984" y="3466166"/>
            <a:chExt cx="6477000" cy="5632311"/>
          </a:xfrm>
        </p:grpSpPr>
        <p:sp>
          <p:nvSpPr>
            <p:cNvPr id="18" name="TextBox 17">
              <a:extLst>
                <a:ext uri="{FF2B5EF4-FFF2-40B4-BE49-F238E27FC236}">
                  <a16:creationId xmlns:a16="http://schemas.microsoft.com/office/drawing/2014/main" id="{0A9D50B9-918A-600F-D4A5-0F0AEEC113C4}"/>
                </a:ext>
              </a:extLst>
            </p:cNvPr>
            <p:cNvSpPr txBox="1"/>
            <p:nvPr/>
          </p:nvSpPr>
          <p:spPr>
            <a:xfrm>
              <a:off x="8439912" y="3466166"/>
              <a:ext cx="3624072" cy="5632311"/>
            </a:xfrm>
            <a:prstGeom prst="rect">
              <a:avLst/>
            </a:prstGeom>
            <a:noFill/>
            <a:ln w="38100">
              <a:solidFill>
                <a:schemeClr val="accent2">
                  <a:lumMod val="75000"/>
                </a:schemeClr>
              </a:solidFill>
            </a:ln>
          </p:spPr>
          <p:txBody>
            <a:bodyPr wrap="square" rtlCol="0">
              <a:spAutoFit/>
            </a:bodyPr>
            <a:lstStyle/>
            <a:p>
              <a:r>
                <a:rPr lang="en-GB" dirty="0"/>
                <a:t>Throughout Part 3 users are given opportunities to record short free-text commentaries alongside individual life cycle modules (column K).</a:t>
              </a:r>
            </a:p>
            <a:p>
              <a:endParaRPr lang="en-GB" dirty="0"/>
            </a:p>
            <a:p>
              <a:r>
                <a:rPr lang="en-GB" dirty="0"/>
                <a:t>Module-specific commentary boxes are not mandatory but users may wish to summarise key aspects, such as:</a:t>
              </a:r>
            </a:p>
            <a:p>
              <a:pPr marL="285750" indent="-285750">
                <a:buFont typeface="Wingdings" panose="05000000000000000000" pitchFamily="2" charset="2"/>
                <a:buChar char="Ø"/>
              </a:pPr>
              <a:r>
                <a:rPr lang="en-GB" dirty="0"/>
                <a:t>key constraints / caveats applicable to the module</a:t>
              </a:r>
            </a:p>
            <a:p>
              <a:pPr marL="285750" indent="-285750">
                <a:buFont typeface="Wingdings" panose="05000000000000000000" pitchFamily="2" charset="2"/>
                <a:buChar char="Ø"/>
              </a:pPr>
              <a:r>
                <a:rPr lang="en-GB" dirty="0"/>
                <a:t>Assumptions made</a:t>
              </a:r>
            </a:p>
            <a:p>
              <a:pPr marL="285750" indent="-285750">
                <a:buFont typeface="Wingdings" panose="05000000000000000000" pitchFamily="2" charset="2"/>
                <a:buChar char="Ø"/>
              </a:pPr>
              <a:r>
                <a:rPr lang="en-GB" dirty="0"/>
                <a:t>Advances made since a previous version of the project carbon assessment</a:t>
              </a:r>
            </a:p>
            <a:p>
              <a:pPr marL="285750" indent="-285750">
                <a:buFont typeface="Wingdings" panose="05000000000000000000" pitchFamily="2" charset="2"/>
                <a:buChar char="Ø"/>
              </a:pPr>
              <a:r>
                <a:rPr lang="en-GB" dirty="0"/>
                <a:t>Changes to the design or construction method that have delivered beneficial carbon reduction outcomes</a:t>
              </a:r>
            </a:p>
          </p:txBody>
        </p:sp>
        <p:sp>
          <p:nvSpPr>
            <p:cNvPr id="21" name="Rectangle: Rounded Corners 20">
              <a:extLst>
                <a:ext uri="{FF2B5EF4-FFF2-40B4-BE49-F238E27FC236}">
                  <a16:creationId xmlns:a16="http://schemas.microsoft.com/office/drawing/2014/main" id="{9F376290-E793-D5AE-B541-EB13FEBEA5CF}"/>
                </a:ext>
              </a:extLst>
            </p:cNvPr>
            <p:cNvSpPr/>
            <p:nvPr/>
          </p:nvSpPr>
          <p:spPr>
            <a:xfrm>
              <a:off x="5586984" y="5689276"/>
              <a:ext cx="2496312" cy="58350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23BB13BF-6AD7-6D3C-BAD8-2AD2B43F7075}"/>
                </a:ext>
              </a:extLst>
            </p:cNvPr>
            <p:cNvSpPr/>
            <p:nvPr/>
          </p:nvSpPr>
          <p:spPr>
            <a:xfrm>
              <a:off x="5586984" y="6876288"/>
              <a:ext cx="2496312" cy="583508"/>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E65B413A-CC60-7332-D890-9F9311627A77}"/>
                </a:ext>
              </a:extLst>
            </p:cNvPr>
            <p:cNvCxnSpPr>
              <a:cxnSpLocks/>
              <a:stCxn id="18" idx="1"/>
              <a:endCxn id="21" idx="3"/>
            </p:cNvCxnSpPr>
            <p:nvPr/>
          </p:nvCxnSpPr>
          <p:spPr>
            <a:xfrm flipH="1" flipV="1">
              <a:off x="8083296" y="5981030"/>
              <a:ext cx="356616" cy="301292"/>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132E45-A106-59BD-AAE7-9165C287DE7A}"/>
                </a:ext>
              </a:extLst>
            </p:cNvPr>
            <p:cNvCxnSpPr>
              <a:cxnSpLocks/>
              <a:stCxn id="18" idx="1"/>
              <a:endCxn id="22" idx="3"/>
            </p:cNvCxnSpPr>
            <p:nvPr/>
          </p:nvCxnSpPr>
          <p:spPr>
            <a:xfrm flipH="1">
              <a:off x="8083296" y="6282322"/>
              <a:ext cx="356616" cy="88572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9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0.17.1.1417"/>
  <p:tag name="SLIDO_PRESENTATION_ID" val="00000000-0000-0000-0000-000000000000"/>
  <p:tag name="SLIDO_EVENT_UUID" val="9231da17-a7bb-404a-aa16-08916194bf8c"/>
  <p:tag name="SLIDO_EVENT_SECTION_UUID" val="0baefbb5-1ba4-47d8-be95-6768f0df358b"/>
</p:tagLst>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f32717b-85d4-46b0-82d8-410bc3119485" xsi:nil="true"/>
    <lcf76f155ced4ddcb4097134ff3c332f xmlns="e23743d3-477b-4cb3-9d79-2023caada3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CA9A752D64B9478E388CB59FCFA77C" ma:contentTypeVersion="16" ma:contentTypeDescription="Create a new document." ma:contentTypeScope="" ma:versionID="64100496e6b8e38769f24ecd4cb84412">
  <xsd:schema xmlns:xsd="http://www.w3.org/2001/XMLSchema" xmlns:xs="http://www.w3.org/2001/XMLSchema" xmlns:p="http://schemas.microsoft.com/office/2006/metadata/properties" xmlns:ns2="e23743d3-477b-4cb3-9d79-2023caada396" xmlns:ns3="ad2ab7d4-0a5d-4447-bd93-b65859e979c0" xmlns:ns4="af32717b-85d4-46b0-82d8-410bc3119485" targetNamespace="http://schemas.microsoft.com/office/2006/metadata/properties" ma:root="true" ma:fieldsID="a6de5fa0e7e965545cf0f09422f815ef" ns2:_="" ns3:_="" ns4:_="">
    <xsd:import namespace="e23743d3-477b-4cb3-9d79-2023caada396"/>
    <xsd:import namespace="ad2ab7d4-0a5d-4447-bd93-b65859e979c0"/>
    <xsd:import namespace="af32717b-85d4-46b0-82d8-410bc31194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743d3-477b-4cb3-9d79-2023caada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89bcca-d77b-429e-a31c-3f7c234e70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2ab7d4-0a5d-4447-bd93-b65859e979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32717b-85d4-46b0-82d8-410bc311948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159a34d-f01a-43a7-91de-6074d60ee5f4}" ma:internalName="TaxCatchAll" ma:showField="CatchAllData" ma:web="ad2ab7d4-0a5d-4447-bd93-b65859e97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89A9A-1CC8-46F1-9D3C-1FC62B7BBA56}">
  <ds:schemaRefs>
    <ds:schemaRef ds:uri="http://purl.org/dc/terms/"/>
    <ds:schemaRef ds:uri="e23743d3-477b-4cb3-9d79-2023caada396"/>
    <ds:schemaRef ds:uri="http://schemas.microsoft.com/office/2006/documentManagement/types"/>
    <ds:schemaRef ds:uri="ad2ab7d4-0a5d-4447-bd93-b65859e979c0"/>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f32717b-85d4-46b0-82d8-410bc3119485"/>
    <ds:schemaRef ds:uri="http://www.w3.org/XML/1998/namespace"/>
    <ds:schemaRef ds:uri="http://purl.org/dc/dcmitype/"/>
  </ds:schemaRefs>
</ds:datastoreItem>
</file>

<file path=customXml/itemProps2.xml><?xml version="1.0" encoding="utf-8"?>
<ds:datastoreItem xmlns:ds="http://schemas.openxmlformats.org/officeDocument/2006/customXml" ds:itemID="{D8504B4B-A036-4E76-B40C-B714218498FF}">
  <ds:schemaRefs>
    <ds:schemaRef ds:uri="http://schemas.microsoft.com/sharepoint/v3/contenttype/forms"/>
  </ds:schemaRefs>
</ds:datastoreItem>
</file>

<file path=customXml/itemProps3.xml><?xml version="1.0" encoding="utf-8"?>
<ds:datastoreItem xmlns:ds="http://schemas.openxmlformats.org/officeDocument/2006/customXml" ds:itemID="{D0988ABC-F461-457B-B0F9-747B684F5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3743d3-477b-4cb3-9d79-2023caada396"/>
    <ds:schemaRef ds:uri="ad2ab7d4-0a5d-4447-bd93-b65859e979c0"/>
    <ds:schemaRef ds:uri="af32717b-85d4-46b0-82d8-410bc3119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15090</TotalTime>
  <Words>1140</Words>
  <Application>Microsoft Office PowerPoint</Application>
  <PresentationFormat>Widescreen</PresentationFormat>
  <Paragraphs>75</Paragraphs>
  <Slides>11</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Montserrat</vt:lpstr>
      <vt:lpstr>Montserrat Light</vt:lpstr>
      <vt:lpstr>Montserrat SemiBold</vt:lpstr>
      <vt:lpstr>Network Rail Sans</vt:lpstr>
      <vt:lpstr>Wingdings</vt:lpstr>
      <vt:lpstr>1_Office Theme</vt:lpstr>
      <vt:lpstr>2_Office Theme</vt:lpstr>
      <vt:lpstr>Office Theme</vt:lpstr>
      <vt:lpstr>Guidance on completing the Network Rail whole life carbon reporting template (Excel version) for capital delivery projects</vt:lpstr>
      <vt:lpstr>Purpose</vt:lpstr>
      <vt:lpstr>What is the Network Rail whole life carbon reporting template?</vt:lpstr>
      <vt:lpstr>Life cycle modules for assessment of whole life carbon (CO2e) emissions </vt:lpstr>
      <vt:lpstr>Part 1 – Project Background Information</vt:lpstr>
      <vt:lpstr>Part 2: Current carbon assessment and reporting phase </vt:lpstr>
      <vt:lpstr>Part 3: Carbon Assessment Data – Data entry </vt:lpstr>
      <vt:lpstr>Part 3: Carbon Assessment Data – Data completeness declarations </vt:lpstr>
      <vt:lpstr>Part 3: Carbon Assessment Data – Commentaries</vt:lpstr>
      <vt:lpstr>Part 3: Carbon Assessment Data – Module Totals </vt:lpstr>
      <vt:lpstr>END</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Denzel Collins</dc:creator>
  <cp:lastModifiedBy>Clive Jones</cp:lastModifiedBy>
  <cp:revision>156</cp:revision>
  <dcterms:created xsi:type="dcterms:W3CDTF">2020-09-22T14:07:48Z</dcterms:created>
  <dcterms:modified xsi:type="dcterms:W3CDTF">2024-03-28T12:07:02Z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0x01010041CA9A752D64B9478E388CB59FCFA77C</vt:lpwstr>
  </property>
  <property fmtid="{D5CDD505-2E9C-101B-9397-08002B2CF9AE}" pid="3" name="SlidoAppVersion">
    <vt:lpwstr>0.17.1.1417</vt:lpwstr>
  </property>
  <property fmtid="{D5CDD505-2E9C-101B-9397-08002B2CF9AE}" pid="4" name="MSIP_Label_8577031b-11bc-4db9-b655-7d79027ad570_Enabled">
    <vt:lpwstr>true</vt:lpwstr>
  </property>
  <property fmtid="{D5CDD505-2E9C-101B-9397-08002B2CF9AE}" pid="5" name="MSIP_Label_8577031b-11bc-4db9-b655-7d79027ad570_SetDate">
    <vt:lpwstr>2021-12-03T14:35:47Z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0789823f-bb62-4fde-9ea7-caea854f9074</vt:lpwstr>
  </property>
  <property fmtid="{D5CDD505-2E9C-101B-9397-08002B2CF9AE}" pid="10" name="MSIP_Label_8577031b-11bc-4db9-b655-7d79027ad570_ContentBits">
    <vt:lpwstr>1</vt:lpwstr>
  </property>
  <property fmtid="{D5CDD505-2E9C-101B-9397-08002B2CF9AE}" pid="11" name="MediaServiceImageTags">
    <vt:lpwstr/>
  </property>
</Properties>
</file>