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62" r:id="rId3"/>
    <p:sldId id="269" r:id="rId4"/>
    <p:sldId id="267" r:id="rId5"/>
    <p:sldId id="263" r:id="rId6"/>
    <p:sldId id="264" r:id="rId7"/>
    <p:sldId id="265" r:id="rId8"/>
    <p:sldId id="266" r:id="rId9"/>
    <p:sldId id="270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70E9-9F0E-274C-8DB3-EBB202EE1CED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D5849-16FE-524C-A78D-6D2501925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7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The following instructions have been developed by a cross industry working group that included multiple Network Rail Functions and Contractors and Trade Unions on behalf of the RRV Safety Improvement Programme.</a:t>
            </a:r>
          </a:p>
          <a:p>
            <a:endParaRPr lang="en-GB" b="1" dirty="0" smtClean="0"/>
          </a:p>
          <a:p>
            <a:r>
              <a:rPr lang="en-GB" b="1" dirty="0" smtClean="0"/>
              <a:t>The briefing must be given to ALL PTS Holders</a:t>
            </a:r>
          </a:p>
          <a:p>
            <a:r>
              <a:rPr lang="en-GB" b="1" dirty="0" smtClean="0"/>
              <a:t>The reason for this is that any PTS holder may come across an RRV when on track and needs to understand these requirements to ensure they protect their personal safety.</a:t>
            </a:r>
          </a:p>
          <a:p>
            <a:r>
              <a:rPr lang="en-GB" b="1" dirty="0" smtClean="0"/>
              <a:t>In the past PTS holders have been warned that moving machinery is dangerous. These instruction now require PTS holders to be proactive when approaching RRVs. This represents a change of behaviour and safety culture.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D5849-16FE-524C-A78D-6D25019257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0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The Plant Exclusion Zone Life saving rule (LSR) applies to ALL moving machinery being deployed on behalf of Network Rail whether it be in a rail, construction or high-street environment.</a:t>
            </a:r>
          </a:p>
          <a:p>
            <a:r>
              <a:rPr lang="en-GB" b="1" dirty="0" smtClean="0"/>
              <a:t>The following Instructions are specifically targeted at RRVs. Information on how the LSR applies to other types of plant and moving machinery will be supplied during the next three months.</a:t>
            </a:r>
          </a:p>
          <a:p>
            <a:r>
              <a:rPr lang="en-GB" b="1" dirty="0" smtClean="0"/>
              <a:t>RRVs for the benefit of these instructions includes </a:t>
            </a:r>
            <a:r>
              <a:rPr lang="en-GB" b="1" u="sng" dirty="0" smtClean="0"/>
              <a:t>ALL</a:t>
            </a:r>
            <a:r>
              <a:rPr lang="en-GB" b="1" dirty="0" smtClean="0"/>
              <a:t> Road Rail Vehicles including MEWPs (including </a:t>
            </a:r>
            <a:r>
              <a:rPr lang="en-GB" b="1" dirty="0" err="1" smtClean="0"/>
              <a:t>Unimogs</a:t>
            </a:r>
            <a:r>
              <a:rPr lang="en-GB" b="1" dirty="0" smtClean="0"/>
              <a:t>, SRS and Cherry Pickers) and all other RRVs </a:t>
            </a:r>
            <a:r>
              <a:rPr lang="en-GB" b="1" dirty="0" err="1" smtClean="0"/>
              <a:t>eg</a:t>
            </a:r>
            <a:r>
              <a:rPr lang="en-GB" b="1" dirty="0" smtClean="0"/>
              <a:t> Gators &amp; Dumpers etc.</a:t>
            </a:r>
          </a:p>
          <a:p>
            <a:r>
              <a:rPr lang="en-GB" b="1" dirty="0" smtClean="0"/>
              <a:t>NB:- RRVs are only dangerous and unpredictable if planned safe systems of work are not followed or machines treated with respect.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D5849-16FE-524C-A78D-6D25019257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8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In this scenario track workers are required to take responsibility for there own safety. They are required to be proactive and communicate with the Machine Controller/Crane Controller, who will in turn communicate with the machine Operator and make it safe for the </a:t>
            </a:r>
            <a:r>
              <a:rPr lang="en-GB" b="1" dirty="0" err="1" smtClean="0"/>
              <a:t>trackworker</a:t>
            </a:r>
            <a:r>
              <a:rPr lang="en-GB" b="1" dirty="0" smtClean="0"/>
              <a:t> to pass.</a:t>
            </a:r>
          </a:p>
          <a:p>
            <a:r>
              <a:rPr lang="en-GB" b="1" dirty="0" smtClean="0"/>
              <a:t>They should not be taking any risks or making their own judgements as to whether it is safe to pass the machine.</a:t>
            </a:r>
          </a:p>
          <a:p>
            <a:r>
              <a:rPr lang="en-GB" b="1" dirty="0" smtClean="0"/>
              <a:t>ASK B4U PASS!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D5849-16FE-524C-A78D-6D25019257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9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In this scenario the team of </a:t>
            </a:r>
            <a:r>
              <a:rPr lang="en-GB" b="1" dirty="0" err="1" smtClean="0"/>
              <a:t>trackworkers</a:t>
            </a:r>
            <a:r>
              <a:rPr lang="en-GB" b="1" dirty="0" smtClean="0"/>
              <a:t> may be working near to or in the vicinity of an RRV (not with it).</a:t>
            </a:r>
          </a:p>
          <a:p>
            <a:r>
              <a:rPr lang="en-GB" b="1" dirty="0" smtClean="0"/>
              <a:t>If you are working near to an RRV always communicate with the Machine/Crane Controller before you start work to establish what each others work is and how you can maintain a safe exclusion zone from the machine.</a:t>
            </a:r>
          </a:p>
          <a:p>
            <a:r>
              <a:rPr lang="en-GB" b="1" dirty="0" smtClean="0"/>
              <a:t>You must not commence work until you have agreed a safe method with the Machine/Crane Controller which maintains a safe exclusion zone around the machine.</a:t>
            </a:r>
          </a:p>
          <a:p>
            <a:r>
              <a:rPr lang="en-GB" b="1" dirty="0" smtClean="0"/>
              <a:t>If an agreement cannot be reached then the issue must be escalated to the Site Manager BEFORE work commences.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D5849-16FE-524C-A78D-6D25019257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In this scenario you will be working with the machine e.g. installing new S&amp;C components. </a:t>
            </a:r>
          </a:p>
          <a:p>
            <a:r>
              <a:rPr lang="en-GB" b="1" dirty="0" smtClean="0"/>
              <a:t>Where staff are working in such close and dangerous proximity to the machine then the Machine/Crane Controller must enforce strict control of the exclusion zone. </a:t>
            </a:r>
            <a:r>
              <a:rPr lang="en-GB" b="1" dirty="0" err="1" smtClean="0"/>
              <a:t>Trackworkers</a:t>
            </a:r>
            <a:r>
              <a:rPr lang="en-GB" b="1" dirty="0" smtClean="0"/>
              <a:t> must not enter the danger zone unless given specific permission to do so.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D5849-16FE-524C-A78D-6D25019257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7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2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6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14/11/2012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4650" y="1530457"/>
            <a:ext cx="6697663" cy="553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4400" b="1" dirty="0" smtClean="0">
                <a:solidFill>
                  <a:srgbClr val="C30C21"/>
                </a:solidFill>
              </a:rPr>
              <a:t>Lifesaving </a:t>
            </a:r>
            <a:r>
              <a:rPr lang="en-GB" sz="4400" b="1" dirty="0">
                <a:solidFill>
                  <a:srgbClr val="C30C21"/>
                </a:solidFill>
              </a:rPr>
              <a:t>Rule: </a:t>
            </a:r>
          </a:p>
          <a:p>
            <a:r>
              <a:rPr lang="en-GB" sz="4400" b="1" dirty="0">
                <a:solidFill>
                  <a:srgbClr val="C30C21"/>
                </a:solidFill>
              </a:rPr>
              <a:t>Plant Exclusion Zones</a:t>
            </a:r>
            <a:endParaRPr lang="en-US" sz="4400" dirty="0">
              <a:solidFill>
                <a:srgbClr val="C30C21"/>
              </a:solidFill>
            </a:endParaRPr>
          </a:p>
          <a:p>
            <a:r>
              <a:rPr lang="en-GB" sz="2400" dirty="0">
                <a:solidFill>
                  <a:srgbClr val="C30C21"/>
                </a:solidFill>
                <a:cs typeface="Arial" charset="0"/>
              </a:rPr>
              <a:t>(RRV Operations)</a:t>
            </a:r>
          </a:p>
          <a:p>
            <a:endParaRPr lang="en-GB" sz="2200" dirty="0">
              <a:cs typeface="Arial" charset="0"/>
            </a:endParaRPr>
          </a:p>
          <a:p>
            <a:endParaRPr lang="en-GB" sz="2200" dirty="0" smtClean="0">
              <a:cs typeface="Arial" charset="0"/>
            </a:endParaRPr>
          </a:p>
          <a:p>
            <a:endParaRPr lang="en-GB" sz="2200" dirty="0">
              <a:cs typeface="Arial" charset="0"/>
            </a:endParaRPr>
          </a:p>
          <a:p>
            <a:endParaRPr lang="en-GB" sz="2200" dirty="0" smtClean="0">
              <a:cs typeface="Arial" charset="0"/>
            </a:endParaRPr>
          </a:p>
          <a:p>
            <a:endParaRPr lang="en-GB" sz="2200" dirty="0">
              <a:cs typeface="Arial" charset="0"/>
            </a:endParaRPr>
          </a:p>
          <a:p>
            <a:endParaRPr lang="en-GB" sz="2200" dirty="0">
              <a:cs typeface="Arial" charset="0"/>
            </a:endParaRPr>
          </a:p>
          <a:p>
            <a:endParaRPr lang="en-GB" sz="2200" dirty="0">
              <a:cs typeface="Arial" charset="0"/>
            </a:endParaRPr>
          </a:p>
          <a:p>
            <a:endParaRPr lang="en-GB" sz="2200" dirty="0">
              <a:cs typeface="Arial" charset="0"/>
            </a:endParaRPr>
          </a:p>
          <a:p>
            <a:r>
              <a:rPr lang="en-GB" sz="2400" b="1" dirty="0">
                <a:cs typeface="Arial" charset="0"/>
              </a:rPr>
              <a:t>Key </a:t>
            </a:r>
            <a:r>
              <a:rPr lang="en-GB" sz="2400" b="1" dirty="0" smtClean="0">
                <a:cs typeface="Arial" charset="0"/>
              </a:rPr>
              <a:t>Principles</a:t>
            </a:r>
          </a:p>
          <a:p>
            <a:r>
              <a:rPr lang="en-GB" sz="2400" b="1" dirty="0">
                <a:solidFill>
                  <a:srgbClr val="C30C21"/>
                </a:solidFill>
              </a:rPr>
              <a:t>Mandatory Briefing for </a:t>
            </a:r>
            <a:r>
              <a:rPr lang="en-GB" sz="2400" b="1" u="sng" dirty="0">
                <a:solidFill>
                  <a:srgbClr val="C30C21"/>
                </a:solidFill>
              </a:rPr>
              <a:t>ALL</a:t>
            </a:r>
            <a:r>
              <a:rPr lang="en-GB" sz="2400" b="1" dirty="0">
                <a:solidFill>
                  <a:srgbClr val="C30C21"/>
                </a:solidFill>
              </a:rPr>
              <a:t> PTS holders.</a:t>
            </a:r>
            <a:endParaRPr lang="en-US" sz="2400" b="1" dirty="0">
              <a:solidFill>
                <a:srgbClr val="C30C21"/>
              </a:solidFill>
            </a:endParaRPr>
          </a:p>
          <a:p>
            <a:endParaRPr lang="en-US" sz="2400" b="1" dirty="0">
              <a:cs typeface="Arial" charset="0"/>
            </a:endParaRPr>
          </a:p>
        </p:txBody>
      </p:sp>
      <p:pic>
        <p:nvPicPr>
          <p:cNvPr id="7" name="Picture 6" descr="EGHS ne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1" y="5846246"/>
            <a:ext cx="641392" cy="7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4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7" y="1013325"/>
            <a:ext cx="748823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 smtClean="0">
                <a:solidFill>
                  <a:srgbClr val="C30C21"/>
                </a:solidFill>
                <a:cs typeface="Arial" charset="0"/>
              </a:rPr>
              <a:t>Lifesaving </a:t>
            </a:r>
            <a:r>
              <a:rPr lang="en-GB" sz="3000" b="1" dirty="0">
                <a:solidFill>
                  <a:srgbClr val="C30C21"/>
                </a:solidFill>
                <a:cs typeface="Arial" charset="0"/>
              </a:rPr>
              <a:t>Rule: Plant Exclusion Zones</a:t>
            </a:r>
            <a:endParaRPr lang="en-US" sz="3000" dirty="0">
              <a:solidFill>
                <a:srgbClr val="C30C21"/>
              </a:solidFill>
              <a:cs typeface="Arial" charset="0"/>
            </a:endParaRPr>
          </a:p>
        </p:txBody>
      </p:sp>
      <p:pic>
        <p:nvPicPr>
          <p:cNvPr id="9" name="Picture 8" descr="EGHS 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1" y="5614413"/>
            <a:ext cx="641392" cy="758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19" y="2322178"/>
            <a:ext cx="3567646" cy="3131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494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6" y="1013325"/>
            <a:ext cx="78489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 smtClean="0">
                <a:solidFill>
                  <a:srgbClr val="C30C21"/>
                </a:solidFill>
                <a:cs typeface="Arial" charset="0"/>
              </a:rPr>
              <a:t>Our Lifesaving Rules</a:t>
            </a:r>
            <a:endParaRPr lang="en-US" sz="3000" dirty="0">
              <a:solidFill>
                <a:srgbClr val="C30C21"/>
              </a:solidFill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2210474"/>
            <a:ext cx="7465970" cy="373657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2500"/>
              </a:spcAft>
            </a:pPr>
            <a:r>
              <a:rPr lang="en-GB" sz="2200" dirty="0">
                <a:solidFill>
                  <a:schemeClr val="tx1"/>
                </a:solidFill>
                <a:latin typeface="Arial" charset="0"/>
              </a:rPr>
              <a:t>Over the past six months we 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have consulted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with over 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2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2200" b="1" dirty="0" smtClean="0">
                <a:solidFill>
                  <a:srgbClr val="C30C21"/>
                </a:solidFill>
                <a:latin typeface="Arial" charset="0"/>
              </a:rPr>
              <a:t>1,300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 staff members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, union colleagues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, suppliers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2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other organisations to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develop our </a:t>
            </a:r>
            <a:r>
              <a:rPr lang="en-GB" sz="2200" b="1" dirty="0">
                <a:solidFill>
                  <a:srgbClr val="C30C21"/>
                </a:solidFill>
                <a:latin typeface="Arial" charset="0"/>
              </a:rPr>
              <a:t>Lifesaving Rules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l">
              <a:spcAft>
                <a:spcPts val="2500"/>
              </a:spcAft>
            </a:pP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We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have </a:t>
            </a:r>
            <a:r>
              <a:rPr lang="en-GB" sz="2200" b="1" dirty="0">
                <a:solidFill>
                  <a:srgbClr val="C30C21"/>
                </a:solidFill>
                <a:latin typeface="Arial" charset="0"/>
              </a:rPr>
              <a:t>agreed</a:t>
            </a:r>
            <a:r>
              <a:rPr lang="en-GB" sz="22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11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Lifesaving Rules. They’re here to </a:t>
            </a:r>
            <a:r>
              <a:rPr lang="en-GB" sz="2200" b="1" dirty="0">
                <a:solidFill>
                  <a:srgbClr val="C30C21"/>
                </a:solidFill>
                <a:latin typeface="Arial" charset="0"/>
              </a:rPr>
              <a:t>protect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 all of us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. If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you’re ever asked to break or ignore 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2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any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of these Rules, you have the right to </a:t>
            </a:r>
            <a:r>
              <a:rPr lang="en-GB" sz="2200" b="1" dirty="0">
                <a:solidFill>
                  <a:srgbClr val="C30C21"/>
                </a:solidFill>
                <a:latin typeface="Arial" charset="0"/>
              </a:rPr>
              <a:t>say no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l">
              <a:spcAft>
                <a:spcPts val="2500"/>
              </a:spcAft>
            </a:pPr>
            <a:r>
              <a:rPr lang="en-GB" sz="2200" dirty="0">
                <a:solidFill>
                  <a:schemeClr val="tx1"/>
                </a:solidFill>
                <a:latin typeface="Arial" charset="0"/>
              </a:rPr>
              <a:t>For more information please speak to your line manager.</a:t>
            </a:r>
          </a:p>
        </p:txBody>
      </p:sp>
      <p:pic>
        <p:nvPicPr>
          <p:cNvPr id="30" name="Picture 29" descr="EGHS 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1" y="5614413"/>
            <a:ext cx="641392" cy="7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6" y="1013325"/>
            <a:ext cx="78489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 smtClean="0">
                <a:solidFill>
                  <a:srgbClr val="C30C21"/>
                </a:solidFill>
                <a:cs typeface="Arial" charset="0"/>
              </a:rPr>
              <a:t>Lifesaving </a:t>
            </a:r>
            <a:r>
              <a:rPr lang="en-GB" sz="3000" b="1" dirty="0">
                <a:solidFill>
                  <a:srgbClr val="C30C21"/>
                </a:solidFill>
                <a:cs typeface="Arial" charset="0"/>
              </a:rPr>
              <a:t>Rule: Plant Exclusion Zones</a:t>
            </a:r>
            <a:endParaRPr lang="en-US" sz="3000" dirty="0">
              <a:solidFill>
                <a:srgbClr val="C30C21"/>
              </a:solidFill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2210400"/>
            <a:ext cx="8020304" cy="175086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RRV’s are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dangerous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unpredictable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. That’s why our new Lifesaving Rule requires us to keep a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clear exclusion zone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around all moving machinery. </a:t>
            </a:r>
            <a:endParaRPr lang="en-GB" sz="1800" dirty="0" smtClean="0">
              <a:solidFill>
                <a:schemeClr val="tx1"/>
              </a:solidFill>
              <a:latin typeface="Arial" charset="0"/>
            </a:endParaRPr>
          </a:p>
          <a:p>
            <a:pPr algn="l">
              <a:spcAft>
                <a:spcPts val="1800"/>
              </a:spcAft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Before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you pass or work near an RRV always make sure you have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permission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from the Machine Controller or Crane Controller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l">
              <a:spcAft>
                <a:spcPts val="1800"/>
              </a:spcAft>
            </a:pPr>
            <a:r>
              <a:rPr lang="en-GB" sz="1800" i="1" dirty="0">
                <a:solidFill>
                  <a:schemeClr val="tx1"/>
                </a:solidFill>
                <a:latin typeface="Arial" charset="0"/>
              </a:rPr>
              <a:t>When in doubt </a:t>
            </a:r>
            <a:r>
              <a:rPr lang="en-GB" sz="1800" b="1" i="1" dirty="0">
                <a:solidFill>
                  <a:srgbClr val="C30C21"/>
                </a:solidFill>
                <a:latin typeface="Arial" charset="0"/>
              </a:rPr>
              <a:t>ASK B4U PASS</a:t>
            </a:r>
          </a:p>
          <a:p>
            <a:pPr algn="l">
              <a:spcAft>
                <a:spcPts val="1800"/>
              </a:spcAf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5896" y="4731478"/>
            <a:ext cx="4633823" cy="775610"/>
            <a:chOff x="4565701" y="5436528"/>
            <a:chExt cx="4633823" cy="775610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>
            <a:xfrm>
              <a:off x="5529019" y="5612847"/>
              <a:ext cx="3670505" cy="599291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Aft>
                  <a:spcPts val="2500"/>
                </a:spcAft>
              </a:pPr>
              <a:r>
                <a:rPr lang="en-GB" sz="1400" b="1" dirty="0">
                  <a:solidFill>
                    <a:schemeClr val="tx1"/>
                  </a:solidFill>
                  <a:latin typeface="Arial" charset="0"/>
                </a:rPr>
                <a:t>Never enter the agreed exclusion zone, unless directed to by the person in charge</a:t>
              </a:r>
              <a:r>
                <a:rPr lang="en-GB" sz="1400" dirty="0">
                  <a:solidFill>
                    <a:schemeClr val="tx1"/>
                  </a:solidFill>
                  <a:latin typeface="Arial" charset="0"/>
                </a:rPr>
                <a:t>.</a:t>
              </a:r>
            </a:p>
          </p:txBody>
        </p:sp>
        <p:pic>
          <p:nvPicPr>
            <p:cNvPr id="5" name="Picture 4" descr="ExclusionZon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701" y="5436528"/>
              <a:ext cx="775610" cy="775610"/>
            </a:xfrm>
            <a:prstGeom prst="rect">
              <a:avLst/>
            </a:prstGeom>
          </p:spPr>
        </p:pic>
      </p:grpSp>
      <p:pic>
        <p:nvPicPr>
          <p:cNvPr id="16" name="Picture 15" descr="EGHS ne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1" y="5614413"/>
            <a:ext cx="641392" cy="7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7" y="1013325"/>
            <a:ext cx="421725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 smtClean="0">
                <a:solidFill>
                  <a:srgbClr val="C30C21"/>
                </a:solidFill>
                <a:latin typeface="Arial"/>
                <a:cs typeface="Arial"/>
              </a:rPr>
              <a:t>Walking </a:t>
            </a:r>
            <a:r>
              <a:rPr lang="en-GB" sz="3000" b="1" dirty="0">
                <a:solidFill>
                  <a:srgbClr val="C30C21"/>
                </a:solidFill>
                <a:latin typeface="Arial"/>
                <a:cs typeface="Arial"/>
              </a:rPr>
              <a:t>p</a:t>
            </a:r>
            <a:r>
              <a:rPr lang="en-GB" sz="3000" b="1" dirty="0" smtClean="0">
                <a:solidFill>
                  <a:srgbClr val="C30C21"/>
                </a:solidFill>
                <a:latin typeface="Arial"/>
                <a:cs typeface="Arial"/>
              </a:rPr>
              <a:t>ast - Risk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1938321"/>
            <a:ext cx="8141258" cy="198053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00"/>
              </a:lnSpc>
              <a:spcAft>
                <a:spcPts val="2500"/>
              </a:spcAft>
              <a:buFontTx/>
              <a:buNone/>
            </a:pPr>
            <a:r>
              <a:rPr lang="en-GB" sz="2200" b="1" dirty="0" smtClean="0">
                <a:solidFill>
                  <a:schemeClr val="tx1"/>
                </a:solidFill>
                <a:latin typeface="Arial" charset="0"/>
              </a:rPr>
              <a:t>Applicable to ALL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When you need to move past a machine </a:t>
            </a: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stop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at a </a:t>
            </a: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safe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distance</a:t>
            </a:r>
          </a:p>
          <a:p>
            <a:pPr marL="342900" indent="-342900" algn="l">
              <a:lnSpc>
                <a:spcPts val="2600"/>
              </a:lnSpc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Make </a:t>
            </a: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contact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with the MC/CC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Only </a:t>
            </a: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proceed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when </a:t>
            </a: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authorised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by the MC/CC</a:t>
            </a:r>
          </a:p>
        </p:txBody>
      </p:sp>
      <p:pic>
        <p:nvPicPr>
          <p:cNvPr id="15" name="Picture 14" descr="Ask B4U Pas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6789"/>
            <a:ext cx="1500312" cy="280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88" y="5146681"/>
            <a:ext cx="1514348" cy="85593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28957" y="4131071"/>
            <a:ext cx="5534889" cy="2126067"/>
            <a:chOff x="1568375" y="3716338"/>
            <a:chExt cx="6100043" cy="2343155"/>
          </a:xfrm>
        </p:grpSpPr>
        <p:graphicFrame>
          <p:nvGraphicFramePr>
            <p:cNvPr id="1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3460173"/>
                </p:ext>
              </p:extLst>
            </p:nvPr>
          </p:nvGraphicFramePr>
          <p:xfrm>
            <a:off x="1764505" y="3716338"/>
            <a:ext cx="5903913" cy="222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Visio" r:id="rId6" imgW="3986864" imgH="1674796" progId="Visio.Drawing.11">
                    <p:embed/>
                  </p:oleObj>
                </mc:Choice>
                <mc:Fallback>
                  <p:oleObj name="Visio" r:id="rId6" imgW="3986864" imgH="167479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4505" y="3716338"/>
                          <a:ext cx="5903913" cy="222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216974" y="3933825"/>
              <a:ext cx="108108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1" dirty="0">
                  <a:latin typeface="Arial"/>
                  <a:cs typeface="Arial"/>
                </a:rPr>
                <a:t>MC/CC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447855" y="4076700"/>
              <a:ext cx="769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216974" y="5659383"/>
              <a:ext cx="16067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 dirty="0">
                  <a:latin typeface="Arial"/>
                  <a:cs typeface="Arial"/>
                </a:rPr>
                <a:t>Machine </a:t>
              </a:r>
              <a:r>
                <a:rPr lang="en-GB" sz="1000" b="1" dirty="0" smtClean="0">
                  <a:latin typeface="Arial"/>
                  <a:cs typeface="Arial"/>
                </a:rPr>
                <a:t/>
              </a:r>
              <a:br>
                <a:rPr lang="en-GB" sz="1000" b="1" dirty="0" smtClean="0">
                  <a:latin typeface="Arial"/>
                  <a:cs typeface="Arial"/>
                </a:rPr>
              </a:br>
              <a:r>
                <a:rPr lang="en-GB" sz="1000" b="1" dirty="0" smtClean="0">
                  <a:latin typeface="Arial"/>
                  <a:cs typeface="Arial"/>
                </a:rPr>
                <a:t>operating </a:t>
              </a:r>
              <a:r>
                <a:rPr lang="en-GB" sz="1000" b="1" dirty="0">
                  <a:latin typeface="Arial"/>
                  <a:cs typeface="Arial"/>
                </a:rPr>
                <a:t>area</a:t>
              </a: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 flipV="1">
              <a:off x="4004159" y="5516563"/>
              <a:ext cx="1016174" cy="142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1568375" y="5659383"/>
              <a:ext cx="233997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 dirty="0">
                  <a:latin typeface="Arial"/>
                  <a:cs typeface="Arial"/>
                </a:rPr>
                <a:t>Waiting for </a:t>
              </a:r>
              <a:r>
                <a:rPr lang="en-GB" sz="1000" b="1" dirty="0" smtClean="0">
                  <a:latin typeface="Arial"/>
                  <a:cs typeface="Arial"/>
                </a:rPr>
                <a:t/>
              </a:r>
              <a:br>
                <a:rPr lang="en-GB" sz="1000" b="1" dirty="0" smtClean="0">
                  <a:latin typeface="Arial"/>
                  <a:cs typeface="Arial"/>
                </a:rPr>
              </a:br>
              <a:r>
                <a:rPr lang="en-GB" sz="1000" b="1" dirty="0" smtClean="0">
                  <a:latin typeface="Arial"/>
                  <a:cs typeface="Arial"/>
                </a:rPr>
                <a:t>authority to </a:t>
              </a:r>
              <a:r>
                <a:rPr lang="en-GB" sz="1000" b="1" dirty="0">
                  <a:latin typeface="Arial"/>
                  <a:cs typeface="Arial"/>
                </a:rPr>
                <a:t>pass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 flipV="1">
              <a:off x="2349647" y="4794461"/>
              <a:ext cx="388716" cy="8407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75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743386"/>
              </p:ext>
            </p:extLst>
          </p:nvPr>
        </p:nvGraphicFramePr>
        <p:xfrm>
          <a:off x="406916" y="4164129"/>
          <a:ext cx="4728241" cy="19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Visio" r:id="rId4" imgW="3986864" imgH="1674796" progId="Visio.Drawing.11">
                  <p:embed/>
                </p:oleObj>
              </mc:Choice>
              <mc:Fallback>
                <p:oleObj name="Visio" r:id="rId4" imgW="3986864" imgH="16747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16" y="4164129"/>
                        <a:ext cx="4728241" cy="19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7" y="1013325"/>
            <a:ext cx="822918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>
                <a:solidFill>
                  <a:srgbClr val="C30C21"/>
                </a:solidFill>
                <a:latin typeface="Arial"/>
                <a:cs typeface="Arial"/>
              </a:rPr>
              <a:t>Working in the vicinity of a </a:t>
            </a:r>
            <a:r>
              <a:rPr lang="en-GB" sz="3000" b="1" dirty="0" smtClean="0">
                <a:solidFill>
                  <a:srgbClr val="C30C21"/>
                </a:solidFill>
                <a:latin typeface="Arial"/>
                <a:cs typeface="Arial"/>
              </a:rPr>
              <a:t>machine - Risk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1938321"/>
            <a:ext cx="8131489" cy="233602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00"/>
              </a:lnSpc>
              <a:spcAft>
                <a:spcPts val="2500"/>
              </a:spcAft>
              <a:buFontTx/>
              <a:buNone/>
            </a:pPr>
            <a:r>
              <a:rPr lang="en-GB" sz="2200" b="1" dirty="0" smtClean="0">
                <a:solidFill>
                  <a:schemeClr val="tx1"/>
                </a:solidFill>
                <a:latin typeface="Arial" charset="0"/>
              </a:rPr>
              <a:t>Applicable to ALL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Before you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work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in the vicinity of a machine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you must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first make contact with the MC/CC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The MC/CC will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inform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you if you can work in that particular area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Only when you receive this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authority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from the MC/CC can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work commence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632170" y="4328408"/>
            <a:ext cx="980928" cy="2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MC/CC</a:t>
            </a: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1794027" y="4458046"/>
            <a:ext cx="8381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632170" y="5894097"/>
            <a:ext cx="1457861" cy="3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Machine </a:t>
            </a:r>
            <a:r>
              <a:rPr lang="en-GB" sz="1000" b="1" dirty="0" smtClean="0">
                <a:latin typeface="Arial"/>
                <a:cs typeface="Arial"/>
              </a:rPr>
              <a:t/>
            </a:r>
            <a:br>
              <a:rPr lang="en-GB" sz="1000" b="1" dirty="0" smtClean="0">
                <a:latin typeface="Arial"/>
                <a:cs typeface="Arial"/>
              </a:rPr>
            </a:br>
            <a:r>
              <a:rPr lang="en-GB" sz="1000" b="1" dirty="0" smtClean="0">
                <a:latin typeface="Arial"/>
                <a:cs typeface="Arial"/>
              </a:rPr>
              <a:t>operating </a:t>
            </a:r>
            <a:r>
              <a:rPr lang="en-GB" sz="1000" b="1" dirty="0">
                <a:latin typeface="Arial"/>
                <a:cs typeface="Arial"/>
              </a:rPr>
              <a:t>area</a:t>
            </a: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H="1" flipV="1">
            <a:off x="2076235" y="5764509"/>
            <a:ext cx="1284864" cy="12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957" y="5894097"/>
            <a:ext cx="2123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Waiting for </a:t>
            </a:r>
            <a:r>
              <a:rPr lang="en-GB" sz="1000" b="1" dirty="0" smtClean="0">
                <a:latin typeface="Arial"/>
                <a:cs typeface="Arial"/>
              </a:rPr>
              <a:t/>
            </a:r>
            <a:br>
              <a:rPr lang="en-GB" sz="1000" b="1" dirty="0" smtClean="0">
                <a:latin typeface="Arial"/>
                <a:cs typeface="Arial"/>
              </a:rPr>
            </a:br>
            <a:r>
              <a:rPr lang="en-GB" sz="1000" b="1" dirty="0" smtClean="0">
                <a:latin typeface="Arial"/>
                <a:cs typeface="Arial"/>
              </a:rPr>
              <a:t>authority to start work</a:t>
            </a:r>
            <a:endParaRPr lang="en-GB" sz="1000" b="1" dirty="0">
              <a:latin typeface="Arial"/>
              <a:cs typeface="Arial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 flipH="1" flipV="1">
            <a:off x="866777" y="5130585"/>
            <a:ext cx="423769" cy="7415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3" descr="Ask B4U Pas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6789"/>
            <a:ext cx="1500312" cy="280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88" y="5146681"/>
            <a:ext cx="1514348" cy="8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054033"/>
              </p:ext>
            </p:extLst>
          </p:nvPr>
        </p:nvGraphicFramePr>
        <p:xfrm>
          <a:off x="655611" y="4131071"/>
          <a:ext cx="4805679" cy="2019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Visio" r:id="rId4" imgW="3986864" imgH="1674796" progId="Visio.Drawing.11">
                  <p:embed/>
                </p:oleObj>
              </mc:Choice>
              <mc:Fallback>
                <p:oleObj name="Visio" r:id="rId4" imgW="3986864" imgH="16747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11" y="4131071"/>
                        <a:ext cx="4805679" cy="2019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6" y="1013325"/>
            <a:ext cx="693441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>
                <a:solidFill>
                  <a:srgbClr val="C30C21"/>
                </a:solidFill>
                <a:latin typeface="Arial"/>
                <a:cs typeface="Arial"/>
              </a:rPr>
              <a:t>Working with a machine - Risk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1938320"/>
            <a:ext cx="8374576" cy="239008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00"/>
              </a:lnSpc>
              <a:spcAft>
                <a:spcPts val="2500"/>
              </a:spcAft>
              <a:buFontTx/>
              <a:buNone/>
            </a:pPr>
            <a:r>
              <a:rPr lang="en-GB" sz="2200" b="1" dirty="0" smtClean="0">
                <a:solidFill>
                  <a:schemeClr val="tx1"/>
                </a:solidFill>
                <a:latin typeface="Arial" charset="0"/>
              </a:rPr>
              <a:t>Applicable to ALL</a:t>
            </a:r>
          </a:p>
          <a:p>
            <a:pPr marL="285750" indent="-28575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You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must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discuss with MC/CC what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type of work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is required to be carried out</a:t>
            </a:r>
          </a:p>
          <a:p>
            <a:pPr marL="285750" indent="-28575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The MC/CC will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inform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you when this work can commence</a:t>
            </a:r>
          </a:p>
          <a:p>
            <a:pPr marL="285750" indent="-28575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Only when you receive this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authority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from the MC/CC can you undertake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this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work </a:t>
            </a:r>
          </a:p>
        </p:txBody>
      </p:sp>
      <p:pic>
        <p:nvPicPr>
          <p:cNvPr id="14" name="Picture 13" descr="Ask B4U Pas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6789"/>
            <a:ext cx="1500312" cy="280712"/>
          </a:xfrm>
          <a:prstGeom prst="rect">
            <a:avLst/>
          </a:prstGeom>
        </p:spPr>
      </p:pic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632170" y="4328408"/>
            <a:ext cx="980928" cy="2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MC/CC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1895230" y="4458046"/>
            <a:ext cx="7369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2632170" y="5894097"/>
            <a:ext cx="1457861" cy="3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Machine </a:t>
            </a:r>
            <a:r>
              <a:rPr lang="en-GB" sz="1000" b="1" dirty="0" smtClean="0">
                <a:latin typeface="Arial"/>
                <a:cs typeface="Arial"/>
              </a:rPr>
              <a:t/>
            </a:r>
            <a:br>
              <a:rPr lang="en-GB" sz="1000" b="1" dirty="0" smtClean="0">
                <a:latin typeface="Arial"/>
                <a:cs typeface="Arial"/>
              </a:rPr>
            </a:br>
            <a:r>
              <a:rPr lang="en-GB" sz="1000" b="1" dirty="0" smtClean="0">
                <a:latin typeface="Arial"/>
                <a:cs typeface="Arial"/>
              </a:rPr>
              <a:t>operating </a:t>
            </a:r>
            <a:r>
              <a:rPr lang="en-GB" sz="1000" b="1" dirty="0">
                <a:latin typeface="Arial"/>
                <a:cs typeface="Arial"/>
              </a:rPr>
              <a:t>area</a:t>
            </a:r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H="1" flipV="1">
            <a:off x="2352138" y="5764509"/>
            <a:ext cx="1008961" cy="12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137788" y="5894097"/>
            <a:ext cx="2123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Waiting </a:t>
            </a:r>
            <a:r>
              <a:rPr lang="en-GB" sz="1000" b="1" dirty="0" smtClean="0">
                <a:latin typeface="Arial"/>
                <a:cs typeface="Arial"/>
              </a:rPr>
              <a:t>for authority </a:t>
            </a:r>
            <a:br>
              <a:rPr lang="en-GB" sz="1000" b="1" dirty="0" smtClean="0">
                <a:latin typeface="Arial"/>
                <a:cs typeface="Arial"/>
              </a:rPr>
            </a:br>
            <a:r>
              <a:rPr lang="en-GB" sz="1000" b="1" dirty="0" smtClean="0">
                <a:latin typeface="Arial"/>
                <a:cs typeface="Arial"/>
              </a:rPr>
              <a:t>to work with machine</a:t>
            </a:r>
            <a:endParaRPr lang="en-GB" sz="1000" b="1" dirty="0">
              <a:latin typeface="Arial"/>
              <a:cs typeface="Arial"/>
            </a:endParaRP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V="1">
            <a:off x="1199379" y="4848352"/>
            <a:ext cx="211654" cy="1045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88" y="5146681"/>
            <a:ext cx="1514348" cy="8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0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6" y="1013325"/>
            <a:ext cx="658794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>
                <a:solidFill>
                  <a:srgbClr val="C30C21"/>
                </a:solidFill>
                <a:latin typeface="Arial"/>
                <a:cs typeface="Arial"/>
              </a:rPr>
              <a:t>MC/CC - Important Reminder 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1938321"/>
            <a:ext cx="7916566" cy="384506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Always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be aware of the area around your machine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Do not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let anyone enter the area where the machine is operating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without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your permission 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Only allow site personnel to pass your machine when it is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safe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to do so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Anyone entering your area without your permission ‘stand down’ the machine and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report it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to the Site Supervisor/Team Leader</a:t>
            </a:r>
          </a:p>
        </p:txBody>
      </p:sp>
      <p:pic>
        <p:nvPicPr>
          <p:cNvPr id="14" name="Picture 13" descr="Ask B4U P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6789"/>
            <a:ext cx="1500312" cy="280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30" y="5211223"/>
            <a:ext cx="561027" cy="8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7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7" y="1013325"/>
            <a:ext cx="748823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>
                <a:solidFill>
                  <a:srgbClr val="C30C21"/>
                </a:solidFill>
                <a:latin typeface="Arial"/>
                <a:cs typeface="Arial"/>
              </a:rPr>
              <a:t>Machine Operator – Important Reminder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7" y="1938321"/>
            <a:ext cx="7176802" cy="368875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The MC/CC will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inform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you of the work location, work activity, site risks and personnel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authorised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to work in/near the operating area of the machine 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Always be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aware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of personnel working with or near your machine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Any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unauthorised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personnel entering your operating area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‘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stand down’ your machine and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inform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the MC/CC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92" y="5201386"/>
            <a:ext cx="973185" cy="799991"/>
          </a:xfrm>
          <a:prstGeom prst="rect">
            <a:avLst/>
          </a:prstGeom>
        </p:spPr>
      </p:pic>
      <p:pic>
        <p:nvPicPr>
          <p:cNvPr id="14" name="Picture 13" descr="Ask B4U P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6789"/>
            <a:ext cx="1500312" cy="2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4189_SharingLifesavingRules_Together+Copy-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9217" r="6202" b="11880"/>
          <a:stretch/>
        </p:blipFill>
        <p:spPr bwMode="auto">
          <a:xfrm>
            <a:off x="332600" y="2802163"/>
            <a:ext cx="7196271" cy="27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7" y="1013325"/>
            <a:ext cx="748823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 smtClean="0">
                <a:solidFill>
                  <a:srgbClr val="C30C21"/>
                </a:solidFill>
                <a:latin typeface="Arial"/>
                <a:cs typeface="Arial"/>
              </a:rPr>
              <a:t>Our Lifesaving Rules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7" y="1938321"/>
            <a:ext cx="7176802" cy="99488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00"/>
              </a:lnSpc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For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more information on the Lifesaving Rules please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visit: </a:t>
            </a:r>
            <a:r>
              <a:rPr lang="en-GB" sz="1800" b="1" dirty="0" err="1">
                <a:solidFill>
                  <a:srgbClr val="C30C21"/>
                </a:solidFill>
                <a:latin typeface="Arial" charset="0"/>
              </a:rPr>
              <a:t>www.safety.networkrail.co.uk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/LSR  </a:t>
            </a:r>
          </a:p>
        </p:txBody>
      </p:sp>
      <p:pic>
        <p:nvPicPr>
          <p:cNvPr id="12" name="Picture 11" descr="EGHS 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1" y="5614413"/>
            <a:ext cx="641392" cy="7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8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934</Words>
  <Application>Microsoft Macintosh PowerPoint</Application>
  <PresentationFormat>On-screen Show (4:3)</PresentationFormat>
  <Paragraphs>90</Paragraphs>
  <Slides>10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Hampshire</dc:creator>
  <cp:lastModifiedBy>Kate Steel</cp:lastModifiedBy>
  <cp:revision>48</cp:revision>
  <dcterms:created xsi:type="dcterms:W3CDTF">2012-10-31T15:55:14Z</dcterms:created>
  <dcterms:modified xsi:type="dcterms:W3CDTF">2012-11-14T13:40:22Z</dcterms:modified>
</cp:coreProperties>
</file>