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2" r:id="rId3"/>
    <p:sldMasterId id="2147483658" r:id="rId4"/>
    <p:sldMasterId id="2147483660" r:id="rId5"/>
    <p:sldMasterId id="2147483661" r:id="rId6"/>
    <p:sldMasterId id="2147483659" r:id="rId7"/>
  </p:sldMasterIdLst>
  <p:notesMasterIdLst>
    <p:notesMasterId r:id="rId18"/>
  </p:notesMasterIdLst>
  <p:handoutMasterIdLst>
    <p:handoutMasterId r:id="rId19"/>
  </p:handoutMasterIdLst>
  <p:sldIdLst>
    <p:sldId id="256" r:id="rId8"/>
    <p:sldId id="259" r:id="rId9"/>
    <p:sldId id="257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1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1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1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1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4660"/>
  </p:normalViewPr>
  <p:slideViewPr>
    <p:cSldViewPr>
      <p:cViewPr>
        <p:scale>
          <a:sx n="66" d="100"/>
          <a:sy n="66" d="100"/>
        </p:scale>
        <p:origin x="-150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43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F497DC9-7F23-4C9F-9312-F610CE6491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9331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82A1433-23A6-45BE-BD22-9DD5141FC5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69609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565400"/>
            <a:ext cx="7269163" cy="1042988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644900"/>
            <a:ext cx="7269163" cy="719138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96D24-A426-49D3-B1AF-A483B7F1ECF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96F280-9B32-4034-8303-F88EB52764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959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B8F1E-7378-4ACC-81D1-BAE3B70766D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9DECF-A4B8-4159-82EE-467E865423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8779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827088"/>
            <a:ext cx="18161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827088"/>
            <a:ext cx="5300663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26192-CDC8-4398-8E50-39C3FEC3000B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D13DF-8778-4CEC-9B71-17CBB790E7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2260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CC5C2-711D-4584-8283-4D9512C406F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161E1-5481-40C7-BC98-0F62A5EE94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1998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2E51F-A3A1-495A-9F32-93FD65C4E17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21B38-16D4-401D-A844-7AEEF02E13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4108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6D247-3BC3-4F51-BE2B-1AF33513C62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53B90-0B96-42B8-AA58-6EFA474C1A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093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841500"/>
            <a:ext cx="3557588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9738" y="1841500"/>
            <a:ext cx="3559175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7E9D4-7E9B-44B3-970E-1ACA7898BB17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83652-46E1-4FDA-8E4E-735E6A0FC7B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51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8862C-69BC-4178-85A7-FDAA73F1F0C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AE7DF-5AA6-4285-A7BA-E2DD1093DC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1978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5FF5D-36B8-49AF-B3E7-4C341A040EC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60757-191A-40DB-958B-EE193E66FC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6103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E7110-AA74-44DA-B186-B6742BE782F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355C8-947F-4542-A26D-82D1483339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2455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C2235-8347-4560-98AA-3A5D6D9CECCB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CC7BC-24AB-4D7C-96D0-A778832250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7333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394B0-5BC6-49DB-80EF-4D4A3E51364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94ACB-FD81-436E-AF07-CE2BDF1368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1334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EB0BB-394D-45BC-B175-BEDFB693F1C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13DF-07FD-41E5-91DD-58163E0D2B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7555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C1239-647F-47D9-8F9F-D8B057BD9E7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991AC-C46B-4D69-B679-B8F8DF6084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2550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827088"/>
            <a:ext cx="18161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827088"/>
            <a:ext cx="5300663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8EA97-EC81-4C78-90BD-5FAF69C7D9D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CB5D6-900C-467D-9494-2C6EF2DB11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34828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32ABC-4BC1-4674-85A6-FDB28F824C3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50DF9-B095-4C16-980C-E9DA62D699F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5665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1E934-10C1-4F71-9BAF-84438ECA871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C873A-6BE3-405C-9460-B0C1D52120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0943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DCA0E-34B7-4F96-BF25-3C5FF080C52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76119-02B7-4809-BC04-42A0C061197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73243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841500"/>
            <a:ext cx="3127375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9525" y="1841500"/>
            <a:ext cx="3128963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B9715-6BE6-4934-A58E-ADD4ABB52029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2BF1-CED9-4F4E-9750-FF71340F2D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8261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293C4-7761-46FB-84ED-619FC1FA705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E59D7-98D3-415C-9C69-3A859E4675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80079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84A0E-414A-4CF0-BB3B-CB5A71FF429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2DE0F-04A6-4042-895C-538390474D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78418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91D1D-B0F1-4008-A8C2-180FEA5169B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A3E47-A47F-424E-AE91-5F48D46406E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9870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9AAB4-909D-4E84-AD71-EB2A3EBAFF9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9780F-0A0E-481F-A30D-B9E89A4F93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41219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9CE30-8124-474A-965C-B3E2A529007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95322-CDF1-4CB4-940B-CA4E6CCE9C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16456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B3558-8AED-400B-9825-51DA1B5BB9B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664CA-4395-475F-BB02-0AB06F5271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608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7D1FE-5EB0-417E-B90C-0F8026FAB1C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E4FF4-107E-440D-B6BB-B31D6ECB5B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40041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827088"/>
            <a:ext cx="18161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827088"/>
            <a:ext cx="5300663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7115C-7A33-4709-AB6F-D8E38FEC160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0C30A-9262-407B-A721-B1914684E9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26860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62C65-39E1-4B27-BACA-4E439B28D2A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2663E-6468-4715-B1B2-4E1F9F40CC4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39670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CE64D-B130-4269-8E89-1642E10BD61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98AE0-6E7F-4A34-BEF8-FB262245CC5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9246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11864-3D1F-4ACF-B341-E926F5DCCAB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25FE0-C564-4C64-86CC-3E244CB59D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366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841500"/>
            <a:ext cx="3954463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41500"/>
            <a:ext cx="3954462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ECB8A-B64D-405F-BD9E-54DFCDC0A62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B3F83-EE5F-46DC-9569-A3E0B38C387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49110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B21C7-90D4-4109-9D59-34CE8B53061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9690A-30A9-40CD-972B-FAD40D8469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6452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07D62-2E0F-4659-9223-078400D8DB2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20EE9-6B88-4E34-88DE-B9B20BBF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929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841500"/>
            <a:ext cx="3557588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9738" y="1841500"/>
            <a:ext cx="3559175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0406B-C2AE-4243-B308-D9E9BD51AE8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D86DA-34AB-477A-A514-65F95FA3955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7490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CBF07-76A7-42DD-B419-0B89F19E17C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DAB1A-97F7-4041-A0D7-63B864020A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3129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22E38-8FAC-4D14-961C-4C066D372BA9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116BB-F9F0-43DD-B96F-6430E1ABA2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86083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9A62C-6728-4026-BF62-C3CF0E69D8F8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4C5EE-F944-45E3-AE44-D940CB5C734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84270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3C61F-2824-4F4D-BDD4-86F82BFFC9E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F0553-2E37-453A-9E50-F90B466FCB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75965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827088"/>
            <a:ext cx="2014537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827088"/>
            <a:ext cx="5894388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83FD9-BE42-4524-BC44-43BA0B21D95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FC77C-BDCF-42E1-96B8-53626860395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2017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827088"/>
            <a:ext cx="7269163" cy="431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841500"/>
            <a:ext cx="3954463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41500"/>
            <a:ext cx="3954462" cy="4391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D03FF-270B-45C8-93BF-38F005306BF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6E14D-65E4-4EF4-9958-2B9E5A40B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80463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40541-D64B-429A-A2D7-51DC9C937265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EEDCB-444A-4873-811B-B607EF5FA6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14257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37AFF-F9C4-4C94-A334-5E84EC60E1E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DF47B-D057-4F29-9445-3FAD54A28D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89430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C26D0-617D-4637-8F99-8720245A9979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BC2B5-2B13-485C-B45C-FD335C28A7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86759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1338" y="4318000"/>
            <a:ext cx="3557587" cy="1439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51325" y="4318000"/>
            <a:ext cx="3559175" cy="1439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84B5B-BEB2-43E3-8888-F5838227050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E8F0A-525C-4D9A-B5E9-F568F28F0C8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6366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FE1BF-30AF-40D8-9ED2-949B1E82E6D7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E4085-ACED-4763-9792-A125F031DB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91614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57D01-9593-41DB-8839-4B46CB8B5653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41769-AE9C-4A7F-86FC-6B6FE63A71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67752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E4F34-0A71-47D3-A00C-34B9CA317EF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FA90B-B286-422E-9862-BA87D98055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58641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8064B-8430-4BD5-8631-719A2BE7EDA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730F6-157D-4544-8971-5FE50F6F85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7830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680DF-782E-4E0D-9C2A-2C4D04A0F41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E2A3D-22F9-4962-87DB-5E9D513F65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85254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406B0-4301-4271-8CBA-3E8B5C0F02A2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AE9B4-BBF9-440E-9440-E2F67D110F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615806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0B6CF-95CC-493E-9767-635AA34C5A68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730A4-0035-4C6C-B44D-33384A48A7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46766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2997200"/>
            <a:ext cx="1817687" cy="27606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2997200"/>
            <a:ext cx="5300663" cy="27606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96178-B2C4-46A8-B012-1FF90291DCB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477C0-4C2F-4676-8D52-580A208407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20001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B37D1-B526-4A12-B522-9ACF850D66D3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3C167-7FFE-4F44-A8D7-9F4B01FAD42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61492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4E182-0736-4C90-B644-72F50D7AD7EA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C5A7D-3FD6-48AB-9EA1-2620497A31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53249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E5E44-892B-4624-9162-AA4ABE1B5D45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9E655-BD39-4C9D-804F-E4CFABA123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111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22AF9-5BA0-41D7-BEA7-2573FC50273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6E903-73B4-4D28-AD15-971C8F5958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45630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4318000"/>
            <a:ext cx="3557588" cy="1439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9738" y="4318000"/>
            <a:ext cx="3559175" cy="1439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ED269-531F-46EF-ADF5-668B538D50E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066BB-E1B6-4D6A-8219-D5F0029322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96187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B6EC9-FFB2-4844-B405-8661D25A9B02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4F2E6-4DA9-4B81-87C0-6CFE1B3E77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09633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2CDD2-7795-41F7-BED0-896539BC2D1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EC915-3581-4E6C-9FEF-412F7F5F05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3780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49B07-8CE6-4BB9-A676-AE2DFF8DFEB5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79FAB-2793-47B6-AED6-0BBED39DB0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12326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A53BC-E0BB-4024-B340-836D966FBE42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FCEF5-9C56-429C-BD03-F3EEC52B50F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50495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2A133-B09F-47AC-ABA3-320928569CE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28C68-700B-40D8-961F-CE2497BFC2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81855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D9A31-1E3F-42E0-8958-0635136613F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6CF69-E1FC-49CB-B0BB-932CE0E723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08755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2997200"/>
            <a:ext cx="1816100" cy="27606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2997200"/>
            <a:ext cx="5300663" cy="27606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D457B-D2F6-47D7-8146-3EBDE15E78A9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86DF0-7A67-4A91-85D6-0A2A95F1294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6036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42BF9-EF45-4F94-80D8-337D733C46F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E7D24-AD2C-4824-8260-52629B296B0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56778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38CDC-5F08-4FF4-B498-F31AA3D07AD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77B97-E6AC-423A-BE00-125CAE8439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637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56673-0412-4A51-9388-CA2F101A8CF1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5A995-AE52-4C81-87C3-5576BD4103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27610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21067-4549-434A-A978-B278FE3B256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811B3-8EA7-448F-AD12-0E917CDBF3F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706746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3100" y="2057400"/>
            <a:ext cx="2551113" cy="349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2057400"/>
            <a:ext cx="2551112" cy="3490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64593-0A44-46C6-9A30-3D47A0A38224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DEC26-1A98-4FFE-8C28-99A572129E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35716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30170-6813-463D-B465-75206392DE68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BC58C-0D29-499A-BCED-F21BE88E68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87089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3AAD-838C-4A9E-83B2-E8FF4C6B63E0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C96DB-610E-412F-90C5-8A6673F89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80899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763B6-5D2F-46F3-8E57-A1029057BE43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93A14-8399-4E19-B73A-AECA849BE1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13053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6C83E-DA52-4F1C-99FC-DE7C46BB09E5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9E62F-B62B-4018-80CF-FB3A1E17DDA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864564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ACE0D-E926-4AA4-9777-D08FE153E80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676EE-4A47-471A-B405-168A730616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5233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7ECC5-0AAD-47C0-B574-40BA8D8FAF3F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89F1A-D99E-4224-931B-D701798D77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55573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2813" y="827088"/>
            <a:ext cx="1816100" cy="4721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827088"/>
            <a:ext cx="5300663" cy="4721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138AB-641C-4941-B617-37AA1106D9A6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D8F11-EAFE-40BA-A61A-4C4D335251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651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596B4-413C-4D42-861B-4EF11F69D2E3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C0E19-6EF6-4E70-8A7F-E8AC727FF4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7105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1883C-DE0D-4B90-90B5-DE25D2EABF2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3BBCD-52B5-4906-9844-5F2C2A815D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395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27088"/>
            <a:ext cx="726916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1500"/>
            <a:ext cx="726916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64ABE2D-DA44-40D6-B0D8-65644769090D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DCDC8A0F-7C7B-4207-93A6-07D6CD475C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097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0975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5713" indent="-1793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27088"/>
            <a:ext cx="726916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1500"/>
            <a:ext cx="7269163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0AC29F-DC23-40A4-90C3-B79A2E2E468C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A52176FC-3097-4065-ABE4-7E9C5A3F33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2055" name="Text Box 10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27088"/>
            <a:ext cx="726916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1500"/>
            <a:ext cx="6408738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71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71018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C6AFE03-16A8-4EF7-8B37-F7AE41C4B8B9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710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259CCB0D-91DD-4E81-A949-18D0264AF7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3079" name="Text Box 12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27088"/>
            <a:ext cx="726916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1500"/>
            <a:ext cx="8061325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044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AFAC7BC-B357-488D-B8E0-02023C08D04B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0445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7290BCF5-E4B1-482C-93D3-7263EF202A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4103" name="Text Box 10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997200"/>
            <a:ext cx="7269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338" y="4318000"/>
            <a:ext cx="726916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47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90975E3-B947-4D4C-8767-63CB4AF6B413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4746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61E72EE5-439A-42E4-960F-547DC707AB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127" name="Text Box 10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997200"/>
            <a:ext cx="7269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614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4318000"/>
            <a:ext cx="726916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6180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60C7A9B-FC7E-45EF-A686-1CFE27CFC76E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618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D546C526-E12A-4C63-A52D-3CF97691BA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151" name="Text Box 11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27088"/>
            <a:ext cx="726916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43100" y="2057400"/>
            <a:ext cx="5254625" cy="349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9750" y="233363"/>
            <a:ext cx="4318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Presentation Title: View &gt; Header &amp; Footer</a:t>
            </a:r>
          </a:p>
        </p:txBody>
      </p:sp>
      <p:sp>
        <p:nvSpPr>
          <p:cNvPr id="1167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88113" y="6559550"/>
            <a:ext cx="2133600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510023-8EB6-443B-9411-515B4B37CB65}" type="datetime5">
              <a:rPr lang="en-GB" altLang="en-US"/>
              <a:pPr>
                <a:defRPr/>
              </a:pPr>
              <a:t>13-Jun-16</a:t>
            </a:fld>
            <a:endParaRPr lang="en-GB" altLang="en-US"/>
          </a:p>
        </p:txBody>
      </p:sp>
      <p:sp>
        <p:nvSpPr>
          <p:cNvPr id="11674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1088" y="6559550"/>
            <a:ext cx="144462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/>
            </a:lvl1pPr>
          </a:lstStyle>
          <a:p>
            <a:pPr>
              <a:defRPr/>
            </a:pPr>
            <a:fld id="{56923F04-6AF8-4746-B5A4-FDFBC3E4FA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7175" name="Text Box 10"/>
          <p:cNvSpPr txBox="1">
            <a:spLocks noChangeArrowheads="1"/>
          </p:cNvSpPr>
          <p:nvPr/>
        </p:nvSpPr>
        <p:spPr bwMode="auto">
          <a:xfrm>
            <a:off x="8661400" y="6559550"/>
            <a:ext cx="36513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50000"/>
              </a:spcBef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/>
              <a:t>/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 i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Arial" charset="0"/>
        <a:buChar char="►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09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4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charset="0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703388" indent="-17938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Grp="1" noChangeArrowheads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FD179F84-FB6E-499B-814D-C990EBDB1B8C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9220" name="Rectangle 8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35F32109-7BE5-4098-8320-7DA8E0C32D8F}" type="slidenum">
              <a:rPr lang="en-GB" altLang="en-US" sz="800"/>
              <a:pPr/>
              <a:t>1</a:t>
            </a:fld>
            <a:endParaRPr lang="en-GB" altLang="en-US" sz="80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i="0" dirty="0" smtClean="0"/>
              <a:t>Lifting Group Report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Malcolm Miles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10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7269163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Current </a:t>
            </a:r>
            <a:r>
              <a:rPr lang="en-GB" altLang="en-US" sz="2000" dirty="0" err="1" smtClean="0"/>
              <a:t>Workstreams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1484784"/>
            <a:ext cx="7920682" cy="4391025"/>
          </a:xfrm>
        </p:spPr>
        <p:txBody>
          <a:bodyPr/>
          <a:lstStyle/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Standardised Lift Plan Template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Review of BS 7121:2016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Poster on Mechanical MLD’s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Review of COP030</a:t>
            </a:r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646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ate Placeholder 4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1A69F6E7-6C68-4B3E-996F-D7FC29CFB942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52BE5915-8018-4421-845E-A41C94280015}" type="slidenum">
              <a:rPr lang="en-GB" altLang="en-US" sz="800"/>
              <a:pPr/>
              <a:t>2</a:t>
            </a:fld>
            <a:endParaRPr lang="en-GB" altLang="en-US" sz="80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i="0" dirty="0" smtClean="0"/>
              <a:t>Group Members</a:t>
            </a:r>
          </a:p>
        </p:txBody>
      </p:sp>
      <p:sp>
        <p:nvSpPr>
          <p:cNvPr id="112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0231" y="1338580"/>
            <a:ext cx="5297914" cy="4970740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Jim Nabarro		Balfour Beatty Rail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John Ockenden		Carillion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Nick Powell		Colas Rail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Ian Pollard		</a:t>
            </a:r>
            <a:r>
              <a:rPr lang="en-GB" altLang="en-US" dirty="0" err="1" smtClean="0"/>
              <a:t>Amey</a:t>
            </a:r>
            <a:r>
              <a:rPr lang="en-GB" altLang="en-US" dirty="0" smtClean="0"/>
              <a:t> Colas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Darren Matthews		</a:t>
            </a:r>
            <a:r>
              <a:rPr lang="en-GB" altLang="en-US" dirty="0" err="1" smtClean="0"/>
              <a:t>Readypower</a:t>
            </a:r>
            <a:endParaRPr lang="en-GB" altLang="en-US" dirty="0" smtClean="0"/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Stephan Williams		Road Rail Cranes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Steve Shields		Volker Rail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 smtClean="0"/>
              <a:t>Bill Meyers		London Underground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72200" y="2348880"/>
            <a:ext cx="23762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smtClean="0"/>
              <a:t>AND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sz="2400" b="1" i="1" dirty="0" smtClean="0"/>
              <a:t>John Watson</a:t>
            </a:r>
            <a:endParaRPr lang="en-GB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3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7269163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COP 8 – Tandem Lifting with Two Excavator Cranes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980728"/>
            <a:ext cx="7920682" cy="4391025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Issue 6 Published August 2015</a:t>
            </a:r>
          </a:p>
          <a:p>
            <a:pPr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Incorporates guidance from former TLWG that was available through Safety Central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Scope includes construction based and rail conversion excavator cranes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Lift Planners should use Tandem Lift Duty Charts 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When using single lift duty charts SWL should not be less than calculated load share plus 50% - also applies to rating of lifting accessories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Crane controller responsibilities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What to do in the event of a motion cut</a:t>
            </a:r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4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7269163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COP 11  – Planning for lifting Operations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980728"/>
            <a:ext cx="7920682" cy="4391025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Issue 4 Published August 2015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Lift Planner Competence defined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Planning to 90% of crane duty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More guidance on when to use maximum and minimum duty charts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Guidance on de-rating of lifting accessories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Impact of wind speeds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Potential to </a:t>
            </a:r>
            <a:r>
              <a:rPr lang="en-GB" altLang="en-US" sz="2000" i="1" dirty="0" err="1" smtClean="0">
                <a:solidFill>
                  <a:schemeClr val="accent1"/>
                </a:solidFill>
              </a:rPr>
              <a:t>oversail</a:t>
            </a:r>
            <a:r>
              <a:rPr lang="en-GB" altLang="en-US" sz="2000" i="1" dirty="0" smtClean="0">
                <a:solidFill>
                  <a:schemeClr val="accent1"/>
                </a:solidFill>
              </a:rPr>
              <a:t> onto third party premises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Reference to COP032 (ALO)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Sample site Survey checklist added</a:t>
            </a:r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306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5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7269163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Poster L1 – RCI Motion Cut 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1484784"/>
            <a:ext cx="3672210" cy="5256584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November 2015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What it is</a:t>
            </a:r>
          </a:p>
          <a:p>
            <a:pPr lvl="1" eaLnBrk="1" hangingPunct="1"/>
            <a:endParaRPr lang="en-GB" altLang="en-US" sz="2000" i="1" dirty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What action to be taken by the Crane Controller and Operator in the event of Motion Cut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86619"/>
              </p:ext>
            </p:extLst>
          </p:nvPr>
        </p:nvGraphicFramePr>
        <p:xfrm>
          <a:off x="611560" y="692696"/>
          <a:ext cx="4032448" cy="5706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Acrobat Document" r:id="rId3" imgW="5667375" imgH="8019875" progId="AcroExch.Document.11">
                  <p:embed/>
                </p:oleObj>
              </mc:Choice>
              <mc:Fallback>
                <p:oleObj name="Acrobat Document" r:id="rId3" imgW="5667375" imgH="801987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692696"/>
                        <a:ext cx="4032448" cy="5706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895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6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7269163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Poster L2 – Tandem Lift  Duty 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2204864"/>
            <a:ext cx="3672210" cy="2664296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March 2016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Reinforces planning controls in COP008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457339"/>
              </p:ext>
            </p:extLst>
          </p:nvPr>
        </p:nvGraphicFramePr>
        <p:xfrm>
          <a:off x="971600" y="980728"/>
          <a:ext cx="3600400" cy="530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Document" r:id="rId3" imgW="6879318" imgH="10132338" progId="Word.Document.8">
                  <p:embed/>
                </p:oleObj>
              </mc:Choice>
              <mc:Fallback>
                <p:oleObj name="Document" r:id="rId3" imgW="6879318" imgH="1013233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1600" y="980728"/>
                        <a:ext cx="3600400" cy="5303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1227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7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7488832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Poster L3 – Crane Controller Competence for Twin Jib Cranes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2204864"/>
            <a:ext cx="3744416" cy="2664296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July 2015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Crane Controller (OTM-TRM)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Competence – classed as single lift – tandem lift competence not required</a:t>
            </a:r>
            <a:endParaRPr lang="en-GB" altLang="en-US" sz="2000" i="1" dirty="0" smtClean="0">
              <a:solidFill>
                <a:schemeClr val="accent1"/>
              </a:solidFill>
            </a:endParaRP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296079"/>
              </p:ext>
            </p:extLst>
          </p:nvPr>
        </p:nvGraphicFramePr>
        <p:xfrm>
          <a:off x="467544" y="980728"/>
          <a:ext cx="3744416" cy="5298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Acrobat Document" r:id="rId3" imgW="5667375" imgH="8019875" progId="AcroExch.Document.11">
                  <p:embed/>
                </p:oleObj>
              </mc:Choice>
              <mc:Fallback>
                <p:oleObj name="Acrobat Document" r:id="rId3" imgW="5667375" imgH="801987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980728"/>
                        <a:ext cx="3744416" cy="5298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23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8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7488832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Poster L4 – Lift &amp; Carry in Road Mode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1988840"/>
            <a:ext cx="3744416" cy="2664296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April 2016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RCI has single road duty which assumes flat and level ground</a:t>
            </a: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Need to consider down rating when not on flat and level ground</a:t>
            </a:r>
            <a:endParaRPr lang="en-GB" altLang="en-US" sz="2000" i="1" dirty="0" smtClean="0">
              <a:solidFill>
                <a:schemeClr val="accent1"/>
              </a:solidFill>
            </a:endParaRP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442098"/>
              </p:ext>
            </p:extLst>
          </p:nvPr>
        </p:nvGraphicFramePr>
        <p:xfrm>
          <a:off x="395536" y="664260"/>
          <a:ext cx="3960440" cy="560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Acrobat Document" r:id="rId3" imgW="5667375" imgH="8019875" progId="AcroExch.Document.11">
                  <p:embed/>
                </p:oleObj>
              </mc:Choice>
              <mc:Fallback>
                <p:oleObj name="Acrobat Document" r:id="rId3" imgW="5667375" imgH="801987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664260"/>
                        <a:ext cx="3960440" cy="560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84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5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FD87943-3824-4DF1-B8AD-9A54803D0CFF}" type="datetime5">
              <a:rPr lang="en-GB" altLang="en-US" sz="800" smtClean="0"/>
              <a:pPr/>
              <a:t>13-Jun-16</a:t>
            </a:fld>
            <a:endParaRPr lang="en-GB" altLang="en-US" sz="800" smtClean="0"/>
          </a:p>
        </p:txBody>
      </p:sp>
      <p:sp>
        <p:nvSpPr>
          <p:cNvPr id="1229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11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2CE5FF-AE89-43D5-98B1-25BB1973ACB7}" type="slidenum">
              <a:rPr lang="en-GB" altLang="en-US" sz="800"/>
              <a:pPr/>
              <a:t>9</a:t>
            </a:fld>
            <a:endParaRPr lang="en-GB" altLang="en-US" sz="80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7488832" cy="431800"/>
          </a:xfrm>
        </p:spPr>
        <p:txBody>
          <a:bodyPr/>
          <a:lstStyle/>
          <a:p>
            <a:pPr eaLnBrk="1" hangingPunct="1"/>
            <a:r>
              <a:rPr lang="en-GB" altLang="en-US" sz="2000" dirty="0" smtClean="0"/>
              <a:t>Poster L6 – Lifting Accessory Misuse</a:t>
            </a:r>
            <a:endParaRPr lang="en-GB" altLang="en-US" sz="2000" dirty="0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932040" y="1988840"/>
            <a:ext cx="3744416" cy="2664296"/>
          </a:xfrm>
        </p:spPr>
        <p:txBody>
          <a:bodyPr/>
          <a:lstStyle/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January 2016</a:t>
            </a:r>
          </a:p>
          <a:p>
            <a:pPr eaLnBrk="1" hangingPunct="1"/>
            <a:endParaRPr lang="en-GB" altLang="en-US" sz="2000" i="1" dirty="0">
              <a:solidFill>
                <a:schemeClr val="accent1"/>
              </a:solidFill>
            </a:endParaRPr>
          </a:p>
          <a:p>
            <a:pPr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Published in Conjunction with Plant Sub Group</a:t>
            </a:r>
          </a:p>
          <a:p>
            <a:pPr eaLnBrk="1" hangingPunct="1"/>
            <a:endParaRPr lang="en-GB" altLang="en-US" i="1" dirty="0" smtClean="0">
              <a:solidFill>
                <a:schemeClr val="accent1"/>
              </a:solidFill>
            </a:endParaRPr>
          </a:p>
          <a:p>
            <a:pPr lvl="1" eaLnBrk="1" hangingPunct="1"/>
            <a:r>
              <a:rPr lang="en-GB" altLang="en-US" sz="2000" i="1" dirty="0" smtClean="0">
                <a:solidFill>
                  <a:schemeClr val="accent1"/>
                </a:solidFill>
              </a:rPr>
              <a:t>Guidance on correct use of lifting accessories</a:t>
            </a:r>
          </a:p>
          <a:p>
            <a:pPr lvl="1" eaLnBrk="1" hangingPunct="1"/>
            <a:endParaRPr lang="en-GB" altLang="en-US" sz="2000" i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201395"/>
              </p:ext>
            </p:extLst>
          </p:nvPr>
        </p:nvGraphicFramePr>
        <p:xfrm>
          <a:off x="251520" y="766162"/>
          <a:ext cx="3888432" cy="5502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Acrobat Document" r:id="rId3" imgW="5667375" imgH="8019875" progId="AcroExch.Document.11">
                  <p:embed/>
                </p:oleObj>
              </mc:Choice>
              <mc:Fallback>
                <p:oleObj name="Acrobat Document" r:id="rId3" imgW="5667375" imgH="801987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766162"/>
                        <a:ext cx="3888432" cy="5502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3098911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Default 14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3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4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ngle Column">
  <a:themeElements>
    <a:clrScheme name="Single Column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Single Colu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Single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gle Column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gle Column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artner Logo">
  <a:themeElements>
    <a:clrScheme name="Partner Logo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Partner Log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artner 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tner Logo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tner Logo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hart Layout">
  <a:themeElements>
    <a:clrScheme name="Chart Layout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Chart Lay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hart Layo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art Layout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art Layout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ivider Slide">
  <a:themeElements>
    <a:clrScheme name="Divider Slide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Divider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ivide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vider Slide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vider Slide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losing Slide">
  <a:themeElements>
    <a:clrScheme name="Closing Slide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Closing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osing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sing Slide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sing Slide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Image Slide">
  <a:themeElements>
    <a:clrScheme name="Image Slide 15">
      <a:dk1>
        <a:srgbClr val="292929"/>
      </a:dk1>
      <a:lt1>
        <a:srgbClr val="FFFFFF"/>
      </a:lt1>
      <a:dk2>
        <a:srgbClr val="054B6B"/>
      </a:dk2>
      <a:lt2>
        <a:srgbClr val="292929"/>
      </a:lt2>
      <a:accent1>
        <a:srgbClr val="054B6B"/>
      </a:accent1>
      <a:accent2>
        <a:srgbClr val="EE731F"/>
      </a:accent2>
      <a:accent3>
        <a:srgbClr val="FFFFFF"/>
      </a:accent3>
      <a:accent4>
        <a:srgbClr val="212121"/>
      </a:accent4>
      <a:accent5>
        <a:srgbClr val="AAB1BA"/>
      </a:accent5>
      <a:accent6>
        <a:srgbClr val="D8681B"/>
      </a:accent6>
      <a:hlink>
        <a:srgbClr val="9DB126"/>
      </a:hlink>
      <a:folHlink>
        <a:srgbClr val="A5CDDC"/>
      </a:folHlink>
    </a:clrScheme>
    <a:fontScheme name="Image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1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Imag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age Slide 13">
        <a:dk1>
          <a:srgbClr val="545454"/>
        </a:dk1>
        <a:lt1>
          <a:srgbClr val="FFFFFF"/>
        </a:lt1>
        <a:dk2>
          <a:srgbClr val="006083"/>
        </a:dk2>
        <a:lt2>
          <a:srgbClr val="545454"/>
        </a:lt2>
        <a:accent1>
          <a:srgbClr val="006083"/>
        </a:accent1>
        <a:accent2>
          <a:srgbClr val="F38921"/>
        </a:accent2>
        <a:accent3>
          <a:srgbClr val="FFFFFF"/>
        </a:accent3>
        <a:accent4>
          <a:srgbClr val="464646"/>
        </a:accent4>
        <a:accent5>
          <a:srgbClr val="AAB6C1"/>
        </a:accent5>
        <a:accent6>
          <a:srgbClr val="DC7C1D"/>
        </a:accent6>
        <a:hlink>
          <a:srgbClr val="B6B927"/>
        </a:hlink>
        <a:folHlink>
          <a:srgbClr val="B2D1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14">
        <a:dk1>
          <a:srgbClr val="4C4C4C"/>
        </a:dk1>
        <a:lt1>
          <a:srgbClr val="FFFFFF"/>
        </a:lt1>
        <a:dk2>
          <a:srgbClr val="054B6B"/>
        </a:dk2>
        <a:lt2>
          <a:srgbClr val="4C4C4C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404040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age Slide 15">
        <a:dk1>
          <a:srgbClr val="292929"/>
        </a:dk1>
        <a:lt1>
          <a:srgbClr val="FFFFFF"/>
        </a:lt1>
        <a:dk2>
          <a:srgbClr val="054B6B"/>
        </a:dk2>
        <a:lt2>
          <a:srgbClr val="292929"/>
        </a:lt2>
        <a:accent1>
          <a:srgbClr val="054B6B"/>
        </a:accent1>
        <a:accent2>
          <a:srgbClr val="EE731F"/>
        </a:accent2>
        <a:accent3>
          <a:srgbClr val="FFFFFF"/>
        </a:accent3>
        <a:accent4>
          <a:srgbClr val="212121"/>
        </a:accent4>
        <a:accent5>
          <a:srgbClr val="AAB1BA"/>
        </a:accent5>
        <a:accent6>
          <a:srgbClr val="D8681B"/>
        </a:accent6>
        <a:hlink>
          <a:srgbClr val="9DB126"/>
        </a:hlink>
        <a:folHlink>
          <a:srgbClr val="A5CD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107</TotalTime>
  <Words>323</Words>
  <Application>Microsoft Office PowerPoint</Application>
  <PresentationFormat>On-screen Show (4:3)</PresentationFormat>
  <Paragraphs>103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Blank</vt:lpstr>
      <vt:lpstr>Single Column</vt:lpstr>
      <vt:lpstr>Partner Logo</vt:lpstr>
      <vt:lpstr>Chart Layout</vt:lpstr>
      <vt:lpstr>Divider Slide</vt:lpstr>
      <vt:lpstr>Closing Slide</vt:lpstr>
      <vt:lpstr>Image Slide</vt:lpstr>
      <vt:lpstr>Adobe Acrobat Document</vt:lpstr>
      <vt:lpstr>Microsoft Word 97 - 2003 Document</vt:lpstr>
      <vt:lpstr>Lifting Group Report</vt:lpstr>
      <vt:lpstr>Group Members</vt:lpstr>
      <vt:lpstr>COP 8 – Tandem Lifting with Two Excavator Cranes</vt:lpstr>
      <vt:lpstr>COP 11  – Planning for lifting Operations</vt:lpstr>
      <vt:lpstr>Poster L1 – RCI Motion Cut </vt:lpstr>
      <vt:lpstr>Poster L2 – Tandem Lift  Duty </vt:lpstr>
      <vt:lpstr>Poster L3 – Crane Controller Competence for Twin Jib Cranes</vt:lpstr>
      <vt:lpstr>Poster L4 – Lift &amp; Carry in Road Mode</vt:lpstr>
      <vt:lpstr>Poster L6 – Lifting Accessory Misuse</vt:lpstr>
      <vt:lpstr>Current Workstreams</vt:lpstr>
    </vt:vector>
  </TitlesOfParts>
  <Company>Network Rail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Lifting Group Report</dc:title>
  <dc:creator>Miles Malcolm</dc:creator>
  <dc:description>built by www.mediasterling.com</dc:description>
  <cp:lastModifiedBy>Miles Malcolm</cp:lastModifiedBy>
  <cp:revision>10</cp:revision>
  <dcterms:created xsi:type="dcterms:W3CDTF">2016-06-12T20:54:15Z</dcterms:created>
  <dcterms:modified xsi:type="dcterms:W3CDTF">2016-06-13T16:44:05Z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_Version">
    <vt:lpwstr>1.0.1</vt:lpwstr>
  </property>
</Properties>
</file>