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7" r:id="rId1"/>
    <p:sldMasterId id="2147483704" r:id="rId2"/>
    <p:sldMasterId id="2147483729" r:id="rId3"/>
  </p:sldMasterIdLst>
  <p:notesMasterIdLst>
    <p:notesMasterId r:id="rId33"/>
  </p:notesMasterIdLst>
  <p:handoutMasterIdLst>
    <p:handoutMasterId r:id="rId34"/>
  </p:handoutMasterIdLst>
  <p:sldIdLst>
    <p:sldId id="265" r:id="rId4"/>
    <p:sldId id="372" r:id="rId5"/>
    <p:sldId id="366" r:id="rId6"/>
    <p:sldId id="367" r:id="rId7"/>
    <p:sldId id="270" r:id="rId8"/>
    <p:sldId id="368" r:id="rId9"/>
    <p:sldId id="373" r:id="rId10"/>
    <p:sldId id="369" r:id="rId11"/>
    <p:sldId id="370" r:id="rId12"/>
    <p:sldId id="371" r:id="rId13"/>
    <p:sldId id="343" r:id="rId14"/>
    <p:sldId id="349" r:id="rId15"/>
    <p:sldId id="351" r:id="rId16"/>
    <p:sldId id="296" r:id="rId17"/>
    <p:sldId id="352" r:id="rId18"/>
    <p:sldId id="353" r:id="rId19"/>
    <p:sldId id="354" r:id="rId20"/>
    <p:sldId id="355" r:id="rId21"/>
    <p:sldId id="356" r:id="rId22"/>
    <p:sldId id="361" r:id="rId23"/>
    <p:sldId id="350" r:id="rId24"/>
    <p:sldId id="357" r:id="rId25"/>
    <p:sldId id="360" r:id="rId26"/>
    <p:sldId id="358" r:id="rId27"/>
    <p:sldId id="359" r:id="rId28"/>
    <p:sldId id="362" r:id="rId29"/>
    <p:sldId id="363" r:id="rId30"/>
    <p:sldId id="364" r:id="rId31"/>
    <p:sldId id="344" r:id="rId3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7" autoAdjust="0"/>
    <p:restoredTop sz="89523" autoAdjust="0"/>
  </p:normalViewPr>
  <p:slideViewPr>
    <p:cSldViewPr snapToGrid="0">
      <p:cViewPr>
        <p:scale>
          <a:sx n="100" d="100"/>
          <a:sy n="100" d="100"/>
        </p:scale>
        <p:origin x="-996" y="-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963FD9-B933-4BCC-A28C-725D61BE5E2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1906621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1243013"/>
            <a:ext cx="5946775" cy="3346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AF77A-E100-4860-A34A-6D520F4A901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0811457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37AF77A-E100-4860-A34A-6D520F4A901F}" type="slidenum">
              <a:rPr lang="en-GB" smtClean="0"/>
              <a:t>1</a:t>
            </a:fld>
            <a:endParaRPr lang="en-GB" dirty="0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0062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37AF77A-E100-4860-A34A-6D520F4A901F}" type="slidenum">
              <a:rPr lang="en-GB" smtClean="0"/>
              <a:t>11</a:t>
            </a:fld>
            <a:endParaRPr lang="en-GB" dirty="0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3658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37AF77A-E100-4860-A34A-6D520F4A901F}" type="slidenum">
              <a:rPr lang="en-GB" smtClean="0"/>
              <a:t>14</a:t>
            </a:fld>
            <a:endParaRPr lang="en-GB" dirty="0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6738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37AF77A-E100-4860-A34A-6D520F4A901F}" type="slidenum">
              <a:rPr lang="en-GB" smtClean="0"/>
              <a:t>29</a:t>
            </a:fld>
            <a:endParaRPr lang="en-GB" dirty="0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337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8953D-B30E-4661-9A84-D9BCCE99182E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493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FF985-6150-4888-AE55-780473BDC91A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760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A9441-0512-4216-95C7-D98034B31BB8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19068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A9A70-C510-4BF2-AFB1-1B0C03A84B0E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45403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318E4-E905-42C0-BA59-BB1448B61C56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49252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95502-A582-45FD-8483-13C40CD83240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6684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220F3-813D-4B7E-AC66-65BD80DDA599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3721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1986B-8630-43DA-A807-579AC68F1069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549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BE H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be-corp-fr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57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609600" y="4800600"/>
            <a:ext cx="10972800" cy="1752600"/>
          </a:xfrm>
        </p:spPr>
        <p:txBody>
          <a:bodyPr>
            <a:noAutofit/>
          </a:bodyPr>
          <a:lstStyle>
            <a:lvl1pPr marL="0" indent="0" algn="ctr">
              <a:lnSpc>
                <a:spcPct val="90000"/>
              </a:lnSpc>
              <a:defRPr sz="3800" baseline="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Title of Presentation</a:t>
            </a:r>
            <a:br>
              <a:rPr lang="en-US" dirty="0" smtClean="0"/>
            </a:br>
            <a:r>
              <a:rPr lang="en-US" dirty="0" smtClean="0"/>
              <a:t>in 2 Lines Example.</a:t>
            </a:r>
            <a:endParaRPr lang="en-US" dirty="0"/>
          </a:p>
        </p:txBody>
      </p:sp>
      <p:pic>
        <p:nvPicPr>
          <p:cNvPr id="7" name="Picture 6" descr="pbe-corp-front-log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1" y="266700"/>
            <a:ext cx="3721100" cy="12573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064000" y="609600"/>
            <a:ext cx="741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0" i="1" kern="1100" spc="50" dirty="0" smtClean="0">
                <a:solidFill>
                  <a:srgbClr val="80C242"/>
                </a:solidFill>
                <a:latin typeface="Arial"/>
                <a:cs typeface="Arial"/>
              </a:rPr>
              <a:t>PBE is the leading single source provider of</a:t>
            </a:r>
          </a:p>
          <a:p>
            <a:pPr algn="ctr"/>
            <a:r>
              <a:rPr lang="en-US" sz="1200" b="0" i="1" kern="1100" spc="50" dirty="0" smtClean="0">
                <a:solidFill>
                  <a:srgbClr val="80C242"/>
                </a:solidFill>
                <a:latin typeface="Arial"/>
                <a:cs typeface="Arial"/>
              </a:rPr>
              <a:t>safety and productivity</a:t>
            </a:r>
            <a:r>
              <a:rPr lang="en-US" sz="1200" b="0" i="1" kern="1100" spc="50" baseline="0" dirty="0" smtClean="0">
                <a:solidFill>
                  <a:srgbClr val="80C242"/>
                </a:solidFill>
                <a:latin typeface="Arial"/>
                <a:cs typeface="Arial"/>
              </a:rPr>
              <a:t> solutions, technology and engineering expertise</a:t>
            </a:r>
          </a:p>
          <a:p>
            <a:pPr algn="ctr"/>
            <a:r>
              <a:rPr lang="en-US" sz="1200" b="0" i="1" kern="1100" spc="50" baseline="0" dirty="0" smtClean="0">
                <a:solidFill>
                  <a:srgbClr val="80C242"/>
                </a:solidFill>
                <a:latin typeface="Arial"/>
                <a:cs typeface="Arial"/>
              </a:rPr>
              <a:t>that gives your company the competitive edge.</a:t>
            </a:r>
            <a:endParaRPr lang="en-US" sz="1200" b="0" i="1" kern="1100" spc="50" dirty="0">
              <a:solidFill>
                <a:srgbClr val="80C242"/>
              </a:solidFill>
              <a:latin typeface="Arial"/>
              <a:cs typeface="Arial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C90B7-FEC9-4C62-B487-5D89868608AA}" type="datetime1">
              <a:rPr lang="en-US" smtClean="0"/>
              <a:t>6/13/2016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1059E-293A-4F91-BE9C-C116091B775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291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with 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be-page-foot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1"/>
            <a:ext cx="12192000" cy="638175"/>
          </a:xfrm>
          <a:prstGeom prst="rect">
            <a:avLst/>
          </a:prstGeom>
        </p:spPr>
      </p:pic>
      <p:pic>
        <p:nvPicPr>
          <p:cNvPr id="10" name="Picture 9" descr="PBE-PP-01-ma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902" y="381000"/>
            <a:ext cx="4490097" cy="8847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04800"/>
            <a:ext cx="7010400" cy="1047926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Slide Title with Text and Picture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6000" y="2057400"/>
            <a:ext cx="5689600" cy="365760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spcBef>
                <a:spcPts val="4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</a:defRPr>
            </a:lvl1pPr>
            <a:lvl2pPr>
              <a:buFontTx/>
              <a:buNone/>
              <a:defRPr sz="2400">
                <a:solidFill>
                  <a:schemeClr val="bg1"/>
                </a:solidFill>
              </a:defRPr>
            </a:lvl2pPr>
            <a:lvl3pPr>
              <a:buFontTx/>
              <a:buNone/>
              <a:defRPr sz="2000">
                <a:solidFill>
                  <a:schemeClr val="bg1"/>
                </a:solidFill>
              </a:defRPr>
            </a:lvl3pPr>
            <a:lvl4pPr>
              <a:buFontTx/>
              <a:buNone/>
              <a:defRPr sz="1800">
                <a:solidFill>
                  <a:schemeClr val="bg1"/>
                </a:solidFill>
              </a:defRPr>
            </a:lvl4pPr>
            <a:lvl5pPr>
              <a:buFontTx/>
              <a:buNone/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0"/>
          </p:nvPr>
        </p:nvSpPr>
        <p:spPr>
          <a:xfrm>
            <a:off x="7112000" y="2057400"/>
            <a:ext cx="4235304" cy="36576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609605" y="1371601"/>
            <a:ext cx="10769596" cy="476075"/>
          </a:xfrm>
        </p:spPr>
        <p:txBody>
          <a:bodyPr>
            <a:normAutofit/>
          </a:bodyPr>
          <a:lstStyle>
            <a:lvl1pPr marL="0" indent="0" algn="l">
              <a:buNone/>
              <a:defRPr sz="2000" cap="none" baseline="0">
                <a:solidFill>
                  <a:srgbClr val="606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if required</a:t>
            </a:r>
            <a:endParaRPr lang="en-US" dirty="0"/>
          </a:p>
        </p:txBody>
      </p:sp>
      <p:pic>
        <p:nvPicPr>
          <p:cNvPr id="41" name="Picture 40" descr="pbe-logo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0" i="1" dirty="0" smtClean="0">
                <a:solidFill>
                  <a:srgbClr val="80C242"/>
                </a:solidFill>
                <a:latin typeface="Arial"/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latin typeface="Arial"/>
                <a:cs typeface="Arial"/>
              </a:rPr>
              <a:t>Powering Productivity</a:t>
            </a:r>
            <a:r>
              <a:rPr lang="en-US" sz="1100" b="0" i="1" dirty="0" smtClean="0">
                <a:solidFill>
                  <a:srgbClr val="80C242"/>
                </a:solidFill>
                <a:latin typeface="Arial"/>
                <a:cs typeface="Arial"/>
              </a:rPr>
              <a:t>.</a:t>
            </a:r>
            <a:endParaRPr lang="en-US" sz="1100" b="0" i="1" dirty="0">
              <a:solidFill>
                <a:srgbClr val="80C242"/>
              </a:solidFill>
              <a:latin typeface="Arial"/>
              <a:cs typeface="Arial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49A4D75-633B-4E8C-ADA2-9DB8D3882C68}" type="datetime1">
              <a:rPr lang="en-US" smtClean="0"/>
              <a:t>6/13/2016</a:t>
            </a:fld>
            <a:endParaRPr lang="en-US" dirty="0"/>
          </a:p>
        </p:txBody>
      </p:sp>
      <p:sp>
        <p:nvSpPr>
          <p:cNvPr id="14" name="Slide Number Placeholder 10"/>
          <p:cNvSpPr>
            <a:spLocks noGrp="1"/>
          </p:cNvSpPr>
          <p:nvPr>
            <p:ph type="sldNum" sz="quarter" idx="15"/>
          </p:nvPr>
        </p:nvSpPr>
        <p:spPr>
          <a:xfrm>
            <a:off x="9347200" y="6356351"/>
            <a:ext cx="2743200" cy="365125"/>
          </a:xfrm>
        </p:spPr>
        <p:txBody>
          <a:bodyPr/>
          <a:lstStyle/>
          <a:p>
            <a:fld id="{9A81059E-293A-4F91-BE9C-C116091B775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AutoShape 2" descr="Image result for ses holdings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863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6" y="2057400"/>
            <a:ext cx="10252777" cy="3657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04800"/>
            <a:ext cx="7010400" cy="1051560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Content Slide with Text and Bullet Points Format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609600" y="1371600"/>
            <a:ext cx="10668000" cy="475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Subtitle here</a:t>
            </a:r>
            <a:endParaRPr lang="en-US" dirty="0"/>
          </a:p>
        </p:txBody>
      </p:sp>
      <p:pic>
        <p:nvPicPr>
          <p:cNvPr id="11" name="Picture 10" descr="pbe-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0" i="1" dirty="0" smtClean="0">
                <a:solidFill>
                  <a:srgbClr val="80C242"/>
                </a:solidFill>
                <a:latin typeface="Arial"/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latin typeface="Arial"/>
                <a:cs typeface="Arial"/>
              </a:rPr>
              <a:t>Powering Productivity</a:t>
            </a:r>
            <a:r>
              <a:rPr lang="en-US" sz="1100" b="0" i="1" dirty="0" smtClean="0">
                <a:solidFill>
                  <a:srgbClr val="80C242"/>
                </a:solidFill>
                <a:latin typeface="Arial"/>
                <a:cs typeface="Arial"/>
              </a:rPr>
              <a:t>.</a:t>
            </a:r>
            <a:endParaRPr lang="en-US" sz="1100" b="0" i="1" dirty="0">
              <a:solidFill>
                <a:srgbClr val="80C242"/>
              </a:solidFill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019800"/>
            <a:ext cx="12192000" cy="76200"/>
          </a:xfrm>
          <a:prstGeom prst="rect">
            <a:avLst/>
          </a:prstGeom>
          <a:solidFill>
            <a:srgbClr val="68B1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4" name="Picture 13" descr="PBE-PP-01-ma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902" y="381000"/>
            <a:ext cx="4490097" cy="88477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12CA66B-2C8F-410E-A40C-A9FEFFE5F84B}" type="datetime1">
              <a:rPr lang="en-US" smtClean="0"/>
              <a:t>6/13/2016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9347200" y="6356351"/>
            <a:ext cx="2743200" cy="365125"/>
          </a:xfrm>
        </p:spPr>
        <p:txBody>
          <a:bodyPr/>
          <a:lstStyle/>
          <a:p>
            <a:fld id="{B560AC98-E934-479F-BB73-E5E62AA3CE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909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9322B-ACF3-4837-B1E1-A7587E3A1972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734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6" y="2057400"/>
            <a:ext cx="10252777" cy="3657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04800"/>
            <a:ext cx="7010400" cy="1051560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Content Slide with Text and Bullet Points Format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609600" y="1371600"/>
            <a:ext cx="10668000" cy="475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Subtitle here</a:t>
            </a:r>
            <a:endParaRPr lang="en-US" dirty="0"/>
          </a:p>
        </p:txBody>
      </p:sp>
      <p:pic>
        <p:nvPicPr>
          <p:cNvPr id="11" name="Picture 10" descr="pbe-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0" i="1" dirty="0" smtClean="0">
                <a:solidFill>
                  <a:srgbClr val="80C242"/>
                </a:solidFill>
                <a:latin typeface="Arial"/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latin typeface="Arial"/>
                <a:cs typeface="Arial"/>
              </a:rPr>
              <a:t>Powering Productivity</a:t>
            </a:r>
            <a:r>
              <a:rPr lang="en-US" sz="1100" b="0" i="1" dirty="0" smtClean="0">
                <a:solidFill>
                  <a:srgbClr val="80C242"/>
                </a:solidFill>
                <a:latin typeface="Arial"/>
                <a:cs typeface="Arial"/>
              </a:rPr>
              <a:t>.</a:t>
            </a:r>
            <a:endParaRPr lang="en-US" sz="1100" b="0" i="1" dirty="0">
              <a:solidFill>
                <a:srgbClr val="80C242"/>
              </a:solidFill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019800"/>
            <a:ext cx="12192000" cy="76200"/>
          </a:xfrm>
          <a:prstGeom prst="rect">
            <a:avLst/>
          </a:prstGeom>
          <a:solidFill>
            <a:srgbClr val="68B1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4" name="Picture 13" descr="PBE-PP-01-ma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902" y="381000"/>
            <a:ext cx="4490097" cy="88477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9925A15E-9BB5-4547-848D-D788A8B238B2}" type="datetime1">
              <a:rPr lang="en-US" smtClean="0"/>
              <a:t>6/13/2016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9347200" y="6356351"/>
            <a:ext cx="2743200" cy="365125"/>
          </a:xfrm>
        </p:spPr>
        <p:txBody>
          <a:bodyPr/>
          <a:lstStyle/>
          <a:p>
            <a:fld id="{B560AC98-E934-479F-BB73-E5E62AA3CE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425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6" y="2057400"/>
            <a:ext cx="10252777" cy="3657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04800"/>
            <a:ext cx="7010400" cy="1051560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Content Slide with Text and Bullet Points Format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609600" y="1371600"/>
            <a:ext cx="10668000" cy="475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Subtitle here</a:t>
            </a:r>
            <a:endParaRPr lang="en-US" dirty="0"/>
          </a:p>
        </p:txBody>
      </p:sp>
      <p:pic>
        <p:nvPicPr>
          <p:cNvPr id="11" name="Picture 10" descr="pbe-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0" i="1" dirty="0" smtClean="0">
                <a:solidFill>
                  <a:srgbClr val="80C242"/>
                </a:solidFill>
                <a:latin typeface="Arial"/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latin typeface="Arial"/>
                <a:cs typeface="Arial"/>
              </a:rPr>
              <a:t>Powering Productivity</a:t>
            </a:r>
            <a:r>
              <a:rPr lang="en-US" sz="1100" b="0" i="1" dirty="0" smtClean="0">
                <a:solidFill>
                  <a:srgbClr val="80C242"/>
                </a:solidFill>
                <a:latin typeface="Arial"/>
                <a:cs typeface="Arial"/>
              </a:rPr>
              <a:t>.</a:t>
            </a:r>
            <a:endParaRPr lang="en-US" sz="1100" b="0" i="1" dirty="0">
              <a:solidFill>
                <a:srgbClr val="80C242"/>
              </a:solidFill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019800"/>
            <a:ext cx="12192000" cy="76200"/>
          </a:xfrm>
          <a:prstGeom prst="rect">
            <a:avLst/>
          </a:prstGeom>
          <a:solidFill>
            <a:srgbClr val="68B1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4" name="Picture 13" descr="PBE-PP-01-ma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902" y="381000"/>
            <a:ext cx="4490097" cy="88477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0AD4D23A-9110-461F-A990-D3722351C547}" type="datetime1">
              <a:rPr lang="en-US" smtClean="0"/>
              <a:t>6/13/2016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9347200" y="6356351"/>
            <a:ext cx="2743200" cy="365125"/>
          </a:xfrm>
        </p:spPr>
        <p:txBody>
          <a:bodyPr/>
          <a:lstStyle/>
          <a:p>
            <a:fld id="{B560AC98-E934-479F-BB73-E5E62AA3CE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57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6" y="2057400"/>
            <a:ext cx="10252777" cy="3657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04800"/>
            <a:ext cx="7010400" cy="1051560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Content Slide with Text and Bullet Points Format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609600" y="1371600"/>
            <a:ext cx="10668000" cy="475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Subtitle here</a:t>
            </a:r>
            <a:endParaRPr lang="en-US" dirty="0"/>
          </a:p>
        </p:txBody>
      </p:sp>
      <p:pic>
        <p:nvPicPr>
          <p:cNvPr id="11" name="Picture 10" descr="pbe-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0" i="1" dirty="0" smtClean="0">
                <a:solidFill>
                  <a:srgbClr val="80C242"/>
                </a:solidFill>
                <a:latin typeface="Arial"/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latin typeface="Arial"/>
                <a:cs typeface="Arial"/>
              </a:rPr>
              <a:t>Powering Productivity</a:t>
            </a:r>
            <a:r>
              <a:rPr lang="en-US" sz="1100" b="0" i="1" dirty="0" smtClean="0">
                <a:solidFill>
                  <a:srgbClr val="80C242"/>
                </a:solidFill>
                <a:latin typeface="Arial"/>
                <a:cs typeface="Arial"/>
              </a:rPr>
              <a:t>.</a:t>
            </a:r>
            <a:endParaRPr lang="en-US" sz="1100" b="0" i="1" dirty="0">
              <a:solidFill>
                <a:srgbClr val="80C242"/>
              </a:solidFill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019800"/>
            <a:ext cx="12192000" cy="76200"/>
          </a:xfrm>
          <a:prstGeom prst="rect">
            <a:avLst/>
          </a:prstGeom>
          <a:solidFill>
            <a:srgbClr val="68B1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4" name="Picture 13" descr="PBE-PP-01-ma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902" y="381000"/>
            <a:ext cx="4490097" cy="88477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50F1D4AA-272E-4026-964A-38E98BA10BEE}" type="datetime1">
              <a:rPr lang="en-US" smtClean="0"/>
              <a:t>6/13/2016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9347200" y="6356351"/>
            <a:ext cx="2743200" cy="365125"/>
          </a:xfrm>
        </p:spPr>
        <p:txBody>
          <a:bodyPr/>
          <a:lstStyle/>
          <a:p>
            <a:fld id="{B560AC98-E934-479F-BB73-E5E62AA3CE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464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6" y="2057400"/>
            <a:ext cx="10252777" cy="3657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04800"/>
            <a:ext cx="7010400" cy="1051560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Content Slide with Text and Bullet Points Format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609600" y="1371600"/>
            <a:ext cx="10668000" cy="475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Subtitle here</a:t>
            </a:r>
            <a:endParaRPr lang="en-US" dirty="0"/>
          </a:p>
        </p:txBody>
      </p:sp>
      <p:pic>
        <p:nvPicPr>
          <p:cNvPr id="11" name="Picture 10" descr="pbe-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0" i="1" dirty="0" smtClean="0">
                <a:solidFill>
                  <a:srgbClr val="80C242"/>
                </a:solidFill>
                <a:latin typeface="Arial"/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latin typeface="Arial"/>
                <a:cs typeface="Arial"/>
              </a:rPr>
              <a:t>Powering Productivity</a:t>
            </a:r>
            <a:r>
              <a:rPr lang="en-US" sz="1100" b="0" i="1" dirty="0" smtClean="0">
                <a:solidFill>
                  <a:srgbClr val="80C242"/>
                </a:solidFill>
                <a:latin typeface="Arial"/>
                <a:cs typeface="Arial"/>
              </a:rPr>
              <a:t>.</a:t>
            </a:r>
            <a:endParaRPr lang="en-US" sz="1100" b="0" i="1" dirty="0">
              <a:solidFill>
                <a:srgbClr val="80C242"/>
              </a:solidFill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019800"/>
            <a:ext cx="12192000" cy="76200"/>
          </a:xfrm>
          <a:prstGeom prst="rect">
            <a:avLst/>
          </a:prstGeom>
          <a:solidFill>
            <a:srgbClr val="68B1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4" name="Picture 13" descr="PBE-PP-01-ma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902" y="381000"/>
            <a:ext cx="4490097" cy="88477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FD84F8C-A255-4F27-9A20-9FCC4E879129}" type="datetime1">
              <a:rPr lang="en-US" smtClean="0"/>
              <a:t>6/13/2016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9347200" y="6356351"/>
            <a:ext cx="2743200" cy="365125"/>
          </a:xfrm>
        </p:spPr>
        <p:txBody>
          <a:bodyPr/>
          <a:lstStyle/>
          <a:p>
            <a:fld id="{B560AC98-E934-479F-BB73-E5E62AA3CE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606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6" y="2057400"/>
            <a:ext cx="10252777" cy="3657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04800"/>
            <a:ext cx="7010400" cy="1051560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Content Slide with Text and Bullet Points Format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609600" y="1371600"/>
            <a:ext cx="10668000" cy="475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Subtitle here</a:t>
            </a:r>
            <a:endParaRPr lang="en-US" dirty="0"/>
          </a:p>
        </p:txBody>
      </p:sp>
      <p:pic>
        <p:nvPicPr>
          <p:cNvPr id="11" name="Picture 10" descr="pbe-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0" i="1" dirty="0" smtClean="0">
                <a:solidFill>
                  <a:srgbClr val="80C242"/>
                </a:solidFill>
                <a:latin typeface="Arial"/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latin typeface="Arial"/>
                <a:cs typeface="Arial"/>
              </a:rPr>
              <a:t>Powering Productivity</a:t>
            </a:r>
            <a:r>
              <a:rPr lang="en-US" sz="1100" b="0" i="1" dirty="0" smtClean="0">
                <a:solidFill>
                  <a:srgbClr val="80C242"/>
                </a:solidFill>
                <a:latin typeface="Arial"/>
                <a:cs typeface="Arial"/>
              </a:rPr>
              <a:t>.</a:t>
            </a:r>
            <a:endParaRPr lang="en-US" sz="1100" b="0" i="1" dirty="0">
              <a:solidFill>
                <a:srgbClr val="80C242"/>
              </a:solidFill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019800"/>
            <a:ext cx="12192000" cy="76200"/>
          </a:xfrm>
          <a:prstGeom prst="rect">
            <a:avLst/>
          </a:prstGeom>
          <a:solidFill>
            <a:srgbClr val="68B1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4" name="Picture 13" descr="PBE-PP-01-ma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902" y="381000"/>
            <a:ext cx="4490097" cy="88477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D5AD5C3-B172-4E5E-AA51-90AE62D88F22}" type="datetime1">
              <a:rPr lang="en-US" smtClean="0"/>
              <a:t>6/13/2016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9347200" y="6356351"/>
            <a:ext cx="2743200" cy="365125"/>
          </a:xfrm>
        </p:spPr>
        <p:txBody>
          <a:bodyPr/>
          <a:lstStyle/>
          <a:p>
            <a:fld id="{B560AC98-E934-479F-BB73-E5E62AA3CE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6240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83200-097B-4719-8876-BA06FC97DA4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227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A9817-9FF7-4891-BA78-037414F1C60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6628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F005B-74E6-4C19-9F9A-505940D9045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171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5494E-405F-4FD8-9ED1-1293290B64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271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C3240-EDBB-4FB2-8FD6-D038C606935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533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A5215-A53F-425D-A0AE-34003D5AB240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132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21F19-1521-4383-A19B-045E36715AC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051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97B4-84BC-4335-AD29-14D4CE92899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707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E349E-A8EB-4461-9936-396416017B6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404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F83B6-E8F0-431C-8982-D8C30217689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395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B8264-CA12-4B29-9AAF-781CAB33D3D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92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7F2D-2DFD-47C2-8179-0BCD2D5F493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5145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2DD0B-42BE-4FB3-A378-D48876FAF55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237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7B863-8366-47BB-AE8E-281C43012CE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9629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723B0-4D0E-4375-8FF9-B455E7B88C7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3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263F6-3DA9-42B9-B7EC-D73CB4569D0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809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C4F49-F255-431C-B1EC-FDBFE5CC020E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234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DB2E6-E1A0-4890-BAC1-F0F0CDB78C4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454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BE H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be-corp-fr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57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609600" y="4800600"/>
            <a:ext cx="10972800" cy="1752600"/>
          </a:xfrm>
        </p:spPr>
        <p:txBody>
          <a:bodyPr>
            <a:noAutofit/>
          </a:bodyPr>
          <a:lstStyle>
            <a:lvl1pPr marL="0" indent="0" algn="ctr">
              <a:lnSpc>
                <a:spcPct val="90000"/>
              </a:lnSpc>
              <a:defRPr sz="3800" baseline="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Title of Presentation</a:t>
            </a:r>
            <a:br>
              <a:rPr lang="en-US" dirty="0" smtClean="0"/>
            </a:br>
            <a:r>
              <a:rPr lang="en-US" dirty="0" smtClean="0"/>
              <a:t>in 2 Lines Example.</a:t>
            </a:r>
            <a:endParaRPr lang="en-US" dirty="0"/>
          </a:p>
        </p:txBody>
      </p:sp>
      <p:pic>
        <p:nvPicPr>
          <p:cNvPr id="7" name="Picture 6" descr="pbe-corp-front-log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1" y="266700"/>
            <a:ext cx="3721100" cy="12573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064000" y="609600"/>
            <a:ext cx="741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kern="1100" spc="50" dirty="0" smtClean="0">
                <a:solidFill>
                  <a:srgbClr val="80C242"/>
                </a:solidFill>
                <a:latin typeface="Arial"/>
                <a:cs typeface="Arial"/>
              </a:rPr>
              <a:t>PBE is the leading single source provider of</a:t>
            </a:r>
          </a:p>
          <a:p>
            <a:pPr algn="ctr"/>
            <a:r>
              <a:rPr lang="en-US" sz="1200" i="1" kern="1100" spc="50" dirty="0" smtClean="0">
                <a:solidFill>
                  <a:srgbClr val="80C242"/>
                </a:solidFill>
                <a:latin typeface="Arial"/>
                <a:cs typeface="Arial"/>
              </a:rPr>
              <a:t>safety and productivity solutions, technology and engineering expertise</a:t>
            </a:r>
          </a:p>
          <a:p>
            <a:pPr algn="ctr"/>
            <a:r>
              <a:rPr lang="en-US" sz="1200" i="1" kern="1100" spc="50" dirty="0" smtClean="0">
                <a:solidFill>
                  <a:srgbClr val="80C242"/>
                </a:solidFill>
                <a:latin typeface="Arial"/>
                <a:cs typeface="Arial"/>
              </a:rPr>
              <a:t>that gives your company the competitive edge.</a:t>
            </a:r>
            <a:endParaRPr lang="en-US" sz="1200" i="1" kern="1100" spc="50" dirty="0">
              <a:solidFill>
                <a:srgbClr val="80C242"/>
              </a:solidFill>
              <a:latin typeface="Arial"/>
              <a:cs typeface="Arial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35420-6111-47C5-8C83-F4B81636795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345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with 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be-page-foot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1"/>
            <a:ext cx="12192000" cy="638175"/>
          </a:xfrm>
          <a:prstGeom prst="rect">
            <a:avLst/>
          </a:prstGeom>
        </p:spPr>
      </p:pic>
      <p:pic>
        <p:nvPicPr>
          <p:cNvPr id="10" name="Picture 9" descr="PBE-PP-01-ma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902" y="381000"/>
            <a:ext cx="4490097" cy="8847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04800"/>
            <a:ext cx="7010400" cy="1047926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Slide Title with Text and Picture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6000" y="2057400"/>
            <a:ext cx="5689600" cy="365760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spcBef>
                <a:spcPts val="4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</a:defRPr>
            </a:lvl1pPr>
            <a:lvl2pPr>
              <a:buFontTx/>
              <a:buNone/>
              <a:defRPr sz="2400">
                <a:solidFill>
                  <a:schemeClr val="bg1"/>
                </a:solidFill>
              </a:defRPr>
            </a:lvl2pPr>
            <a:lvl3pPr>
              <a:buFontTx/>
              <a:buNone/>
              <a:defRPr sz="2000">
                <a:solidFill>
                  <a:schemeClr val="bg1"/>
                </a:solidFill>
              </a:defRPr>
            </a:lvl3pPr>
            <a:lvl4pPr>
              <a:buFontTx/>
              <a:buNone/>
              <a:defRPr sz="1800">
                <a:solidFill>
                  <a:schemeClr val="bg1"/>
                </a:solidFill>
              </a:defRPr>
            </a:lvl4pPr>
            <a:lvl5pPr>
              <a:buFontTx/>
              <a:buNone/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0"/>
          </p:nvPr>
        </p:nvSpPr>
        <p:spPr>
          <a:xfrm>
            <a:off x="7112000" y="2057400"/>
            <a:ext cx="4235304" cy="36576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609605" y="1371601"/>
            <a:ext cx="10769596" cy="476075"/>
          </a:xfrm>
        </p:spPr>
        <p:txBody>
          <a:bodyPr>
            <a:normAutofit/>
          </a:bodyPr>
          <a:lstStyle>
            <a:lvl1pPr marL="0" indent="0" algn="l">
              <a:buNone/>
              <a:defRPr sz="2000" cap="none" baseline="0">
                <a:solidFill>
                  <a:srgbClr val="606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if required</a:t>
            </a:r>
            <a:endParaRPr lang="en-US" dirty="0"/>
          </a:p>
        </p:txBody>
      </p:sp>
      <p:pic>
        <p:nvPicPr>
          <p:cNvPr id="41" name="Picture 40" descr="pbe-logo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i="1" dirty="0" smtClean="0">
                <a:solidFill>
                  <a:srgbClr val="80C242"/>
                </a:solidFill>
                <a:latin typeface="Arial"/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latin typeface="Arial"/>
                <a:cs typeface="Arial"/>
              </a:rPr>
              <a:t>Powering Productivity</a:t>
            </a:r>
            <a:r>
              <a:rPr lang="en-US" sz="1100" i="1" dirty="0" smtClean="0">
                <a:solidFill>
                  <a:srgbClr val="80C242"/>
                </a:solidFill>
                <a:latin typeface="Arial"/>
                <a:cs typeface="Arial"/>
              </a:rPr>
              <a:t>.</a:t>
            </a:r>
            <a:endParaRPr lang="en-US" sz="1100" i="1" dirty="0">
              <a:solidFill>
                <a:srgbClr val="80C242"/>
              </a:solidFill>
              <a:latin typeface="Arial"/>
              <a:cs typeface="Arial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8588D14-87DA-4DEB-A6A4-A5B998D86AF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Slide Number Placeholder 10"/>
          <p:cNvSpPr>
            <a:spLocks noGrp="1"/>
          </p:cNvSpPr>
          <p:nvPr>
            <p:ph type="sldNum" sz="quarter" idx="15"/>
          </p:nvPr>
        </p:nvSpPr>
        <p:spPr>
          <a:xfrm>
            <a:off x="9347200" y="6356351"/>
            <a:ext cx="2743200" cy="365125"/>
          </a:xfrm>
        </p:spPr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  <p:pic>
        <p:nvPicPr>
          <p:cNvPr id="13" name="Picture 4" descr="Image result for SES Group doncaster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6" y="6107531"/>
            <a:ext cx="1063624" cy="60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28912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6" y="2057400"/>
            <a:ext cx="10252777" cy="3657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04800"/>
            <a:ext cx="7010400" cy="1051560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Content Slide with Text and Bullet Points Format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609600" y="1371600"/>
            <a:ext cx="10668000" cy="475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Subtitle here</a:t>
            </a:r>
            <a:endParaRPr lang="en-US" dirty="0"/>
          </a:p>
        </p:txBody>
      </p:sp>
      <p:pic>
        <p:nvPicPr>
          <p:cNvPr id="11" name="Picture 10" descr="pbe-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i="1" dirty="0" smtClean="0">
                <a:solidFill>
                  <a:srgbClr val="80C242"/>
                </a:solidFill>
                <a:latin typeface="Arial"/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latin typeface="Arial"/>
                <a:cs typeface="Arial"/>
              </a:rPr>
              <a:t>Powering Productivity</a:t>
            </a:r>
            <a:r>
              <a:rPr lang="en-US" sz="1100" i="1" dirty="0" smtClean="0">
                <a:solidFill>
                  <a:srgbClr val="80C242"/>
                </a:solidFill>
                <a:latin typeface="Arial"/>
                <a:cs typeface="Arial"/>
              </a:rPr>
              <a:t>.</a:t>
            </a:r>
            <a:endParaRPr lang="en-US" sz="1100" i="1" dirty="0">
              <a:solidFill>
                <a:srgbClr val="80C242"/>
              </a:solidFill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019800"/>
            <a:ext cx="12192000" cy="76200"/>
          </a:xfrm>
          <a:prstGeom prst="rect">
            <a:avLst/>
          </a:prstGeom>
          <a:solidFill>
            <a:srgbClr val="68B1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4" name="Picture 13" descr="PBE-PP-01-ma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902" y="381000"/>
            <a:ext cx="4490097" cy="88477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906D2E6A-D81E-4B39-9864-F61744FB19A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9347200" y="6356351"/>
            <a:ext cx="2743200" cy="365125"/>
          </a:xfrm>
        </p:spPr>
        <p:txBody>
          <a:bodyPr/>
          <a:lstStyle/>
          <a:p>
            <a:fld id="{B560AC98-E934-479F-BB73-E5E62AA3CE7F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200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6" y="2057400"/>
            <a:ext cx="10252777" cy="3657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04800"/>
            <a:ext cx="7010400" cy="1051560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Content Slide with Text and Bullet Points Format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609600" y="1371600"/>
            <a:ext cx="10668000" cy="475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Subtitle here</a:t>
            </a:r>
            <a:endParaRPr lang="en-US" dirty="0"/>
          </a:p>
        </p:txBody>
      </p:sp>
      <p:pic>
        <p:nvPicPr>
          <p:cNvPr id="11" name="Picture 10" descr="pbe-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i="1" dirty="0" smtClean="0">
                <a:solidFill>
                  <a:srgbClr val="80C242"/>
                </a:solidFill>
                <a:latin typeface="Arial"/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latin typeface="Arial"/>
                <a:cs typeface="Arial"/>
              </a:rPr>
              <a:t>Powering Productivity</a:t>
            </a:r>
            <a:r>
              <a:rPr lang="en-US" sz="1100" i="1" dirty="0" smtClean="0">
                <a:solidFill>
                  <a:srgbClr val="80C242"/>
                </a:solidFill>
                <a:latin typeface="Arial"/>
                <a:cs typeface="Arial"/>
              </a:rPr>
              <a:t>.</a:t>
            </a:r>
            <a:endParaRPr lang="en-US" sz="1100" i="1" dirty="0">
              <a:solidFill>
                <a:srgbClr val="80C242"/>
              </a:solidFill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019800"/>
            <a:ext cx="12192000" cy="76200"/>
          </a:xfrm>
          <a:prstGeom prst="rect">
            <a:avLst/>
          </a:prstGeom>
          <a:solidFill>
            <a:srgbClr val="68B1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4" name="Picture 13" descr="PBE-PP-01-ma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902" y="381000"/>
            <a:ext cx="4490097" cy="88477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9D3812C-1B62-45AB-A5DA-DDF9FE4C662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9347200" y="6356351"/>
            <a:ext cx="2743200" cy="365125"/>
          </a:xfrm>
        </p:spPr>
        <p:txBody>
          <a:bodyPr/>
          <a:lstStyle/>
          <a:p>
            <a:fld id="{B560AC98-E934-479F-BB73-E5E62AA3CE7F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2652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6" y="2057400"/>
            <a:ext cx="10252777" cy="3657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04800"/>
            <a:ext cx="7010400" cy="1051560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Content Slide with Text and Bullet Points Format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609600" y="1371600"/>
            <a:ext cx="10668000" cy="475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Subtitle here</a:t>
            </a:r>
            <a:endParaRPr lang="en-US" dirty="0"/>
          </a:p>
        </p:txBody>
      </p:sp>
      <p:pic>
        <p:nvPicPr>
          <p:cNvPr id="11" name="Picture 10" descr="pbe-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i="1" dirty="0" smtClean="0">
                <a:solidFill>
                  <a:srgbClr val="80C242"/>
                </a:solidFill>
                <a:latin typeface="Arial"/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latin typeface="Arial"/>
                <a:cs typeface="Arial"/>
              </a:rPr>
              <a:t>Powering Productivity</a:t>
            </a:r>
            <a:r>
              <a:rPr lang="en-US" sz="1100" i="1" dirty="0" smtClean="0">
                <a:solidFill>
                  <a:srgbClr val="80C242"/>
                </a:solidFill>
                <a:latin typeface="Arial"/>
                <a:cs typeface="Arial"/>
              </a:rPr>
              <a:t>.</a:t>
            </a:r>
            <a:endParaRPr lang="en-US" sz="1100" i="1" dirty="0">
              <a:solidFill>
                <a:srgbClr val="80C242"/>
              </a:solidFill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019800"/>
            <a:ext cx="12192000" cy="76200"/>
          </a:xfrm>
          <a:prstGeom prst="rect">
            <a:avLst/>
          </a:prstGeom>
          <a:solidFill>
            <a:srgbClr val="68B1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4" name="Picture 13" descr="PBE-PP-01-ma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902" y="381000"/>
            <a:ext cx="4490097" cy="88477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D3AF9FA-784A-4200-B1E1-C2AA484086D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9347200" y="6356351"/>
            <a:ext cx="2743200" cy="365125"/>
          </a:xfrm>
        </p:spPr>
        <p:txBody>
          <a:bodyPr/>
          <a:lstStyle/>
          <a:p>
            <a:fld id="{B560AC98-E934-479F-BB73-E5E62AA3CE7F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732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6" y="2057400"/>
            <a:ext cx="10252777" cy="3657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04800"/>
            <a:ext cx="7010400" cy="1051560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Content Slide with Text and Bullet Points Format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609600" y="1371600"/>
            <a:ext cx="10668000" cy="475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Subtitle here</a:t>
            </a:r>
            <a:endParaRPr lang="en-US" dirty="0"/>
          </a:p>
        </p:txBody>
      </p:sp>
      <p:pic>
        <p:nvPicPr>
          <p:cNvPr id="11" name="Picture 10" descr="pbe-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i="1" dirty="0" smtClean="0">
                <a:solidFill>
                  <a:srgbClr val="80C242"/>
                </a:solidFill>
                <a:latin typeface="Arial"/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latin typeface="Arial"/>
                <a:cs typeface="Arial"/>
              </a:rPr>
              <a:t>Powering Productivity</a:t>
            </a:r>
            <a:r>
              <a:rPr lang="en-US" sz="1100" i="1" dirty="0" smtClean="0">
                <a:solidFill>
                  <a:srgbClr val="80C242"/>
                </a:solidFill>
                <a:latin typeface="Arial"/>
                <a:cs typeface="Arial"/>
              </a:rPr>
              <a:t>.</a:t>
            </a:r>
            <a:endParaRPr lang="en-US" sz="1100" i="1" dirty="0">
              <a:solidFill>
                <a:srgbClr val="80C242"/>
              </a:solidFill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019800"/>
            <a:ext cx="12192000" cy="76200"/>
          </a:xfrm>
          <a:prstGeom prst="rect">
            <a:avLst/>
          </a:prstGeom>
          <a:solidFill>
            <a:srgbClr val="68B1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4" name="Picture 13" descr="PBE-PP-01-ma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902" y="381000"/>
            <a:ext cx="4490097" cy="88477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5DD1180-859F-4319-A0D6-E75FD36C696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9347200" y="6356351"/>
            <a:ext cx="2743200" cy="365125"/>
          </a:xfrm>
        </p:spPr>
        <p:txBody>
          <a:bodyPr/>
          <a:lstStyle/>
          <a:p>
            <a:fld id="{B560AC98-E934-479F-BB73-E5E62AA3CE7F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442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6" y="2057400"/>
            <a:ext cx="10252777" cy="3657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04800"/>
            <a:ext cx="7010400" cy="1051560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Content Slide with Text and Bullet Points Format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609600" y="1371600"/>
            <a:ext cx="10668000" cy="475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Subtitle here</a:t>
            </a:r>
            <a:endParaRPr lang="en-US" dirty="0"/>
          </a:p>
        </p:txBody>
      </p:sp>
      <p:pic>
        <p:nvPicPr>
          <p:cNvPr id="11" name="Picture 10" descr="pbe-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i="1" dirty="0" smtClean="0">
                <a:solidFill>
                  <a:srgbClr val="80C242"/>
                </a:solidFill>
                <a:latin typeface="Arial"/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latin typeface="Arial"/>
                <a:cs typeface="Arial"/>
              </a:rPr>
              <a:t>Powering Productivity</a:t>
            </a:r>
            <a:r>
              <a:rPr lang="en-US" sz="1100" i="1" dirty="0" smtClean="0">
                <a:solidFill>
                  <a:srgbClr val="80C242"/>
                </a:solidFill>
                <a:latin typeface="Arial"/>
                <a:cs typeface="Arial"/>
              </a:rPr>
              <a:t>.</a:t>
            </a:r>
            <a:endParaRPr lang="en-US" sz="1100" i="1" dirty="0">
              <a:solidFill>
                <a:srgbClr val="80C242"/>
              </a:solidFill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019800"/>
            <a:ext cx="12192000" cy="76200"/>
          </a:xfrm>
          <a:prstGeom prst="rect">
            <a:avLst/>
          </a:prstGeom>
          <a:solidFill>
            <a:srgbClr val="68B1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4" name="Picture 13" descr="PBE-PP-01-ma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902" y="381000"/>
            <a:ext cx="4490097" cy="88477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51A29F31-854D-4D62-A63A-F8D005C2310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9347200" y="6356351"/>
            <a:ext cx="2743200" cy="365125"/>
          </a:xfrm>
        </p:spPr>
        <p:txBody>
          <a:bodyPr/>
          <a:lstStyle/>
          <a:p>
            <a:fld id="{B560AC98-E934-479F-BB73-E5E62AA3CE7F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917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6" y="2057400"/>
            <a:ext cx="10252777" cy="3657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04800"/>
            <a:ext cx="7010400" cy="1051560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Content Slide with Text and Bullet Points Format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609600" y="1371600"/>
            <a:ext cx="10668000" cy="475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Subtitle here</a:t>
            </a:r>
            <a:endParaRPr lang="en-US" dirty="0"/>
          </a:p>
        </p:txBody>
      </p:sp>
      <p:pic>
        <p:nvPicPr>
          <p:cNvPr id="11" name="Picture 10" descr="pbe-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i="1" dirty="0" smtClean="0">
                <a:solidFill>
                  <a:srgbClr val="80C242"/>
                </a:solidFill>
                <a:latin typeface="Arial"/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latin typeface="Arial"/>
                <a:cs typeface="Arial"/>
              </a:rPr>
              <a:t>Powering Productivity</a:t>
            </a:r>
            <a:r>
              <a:rPr lang="en-US" sz="1100" i="1" dirty="0" smtClean="0">
                <a:solidFill>
                  <a:srgbClr val="80C242"/>
                </a:solidFill>
                <a:latin typeface="Arial"/>
                <a:cs typeface="Arial"/>
              </a:rPr>
              <a:t>.</a:t>
            </a:r>
            <a:endParaRPr lang="en-US" sz="1100" i="1" dirty="0">
              <a:solidFill>
                <a:srgbClr val="80C242"/>
              </a:solidFill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019800"/>
            <a:ext cx="12192000" cy="76200"/>
          </a:xfrm>
          <a:prstGeom prst="rect">
            <a:avLst/>
          </a:prstGeom>
          <a:solidFill>
            <a:srgbClr val="68B1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4" name="Picture 13" descr="PBE-PP-01-ma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902" y="381000"/>
            <a:ext cx="4490097" cy="88477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8A200C-2143-4D72-865E-70057B12CE2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9347200" y="6356351"/>
            <a:ext cx="2743200" cy="365125"/>
          </a:xfrm>
        </p:spPr>
        <p:txBody>
          <a:bodyPr/>
          <a:lstStyle/>
          <a:p>
            <a:fld id="{B560AC98-E934-479F-BB73-E5E62AA3CE7F}" type="slidenum">
              <a:rPr lang="en-US" smtClean="0">
                <a:solidFill>
                  <a:srgbClr val="90C226"/>
                </a:solidFill>
              </a:rPr>
              <a:pPr/>
              <a:t>‹#›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47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be-corp-fr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57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609600" y="4800600"/>
            <a:ext cx="10972800" cy="1752600"/>
          </a:xfrm>
        </p:spPr>
        <p:txBody>
          <a:bodyPr>
            <a:noAutofit/>
          </a:bodyPr>
          <a:lstStyle>
            <a:lvl1pPr marL="0" indent="0" algn="ctr">
              <a:lnSpc>
                <a:spcPct val="90000"/>
              </a:lnSpc>
              <a:defRPr sz="3800" baseline="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Title of Presentation</a:t>
            </a:r>
            <a:br>
              <a:rPr lang="en-US" dirty="0" smtClean="0"/>
            </a:br>
            <a:r>
              <a:rPr lang="en-US" dirty="0" smtClean="0"/>
              <a:t>Headline 2 Lines Example.</a:t>
            </a:r>
            <a:endParaRPr lang="en-US" dirty="0"/>
          </a:p>
        </p:txBody>
      </p:sp>
      <p:pic>
        <p:nvPicPr>
          <p:cNvPr id="7" name="Picture 6" descr="pbe-corp-front-log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1" y="266700"/>
            <a:ext cx="3721100" cy="12573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4064000" y="609600"/>
            <a:ext cx="741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i="1" kern="1100" spc="50" dirty="0" smtClean="0">
                <a:solidFill>
                  <a:srgbClr val="80C242"/>
                </a:solidFill>
                <a:cs typeface="Arial"/>
              </a:rPr>
              <a:t>PBE is the leading single source provider of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i="1" kern="1100" spc="50" dirty="0" smtClean="0">
                <a:solidFill>
                  <a:srgbClr val="80C242"/>
                </a:solidFill>
                <a:cs typeface="Arial"/>
              </a:rPr>
              <a:t>safety and productivity solutions, technology and engineering expertise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i="1" kern="1100" spc="50" dirty="0" smtClean="0">
                <a:solidFill>
                  <a:srgbClr val="80C242"/>
                </a:solidFill>
                <a:cs typeface="Arial"/>
              </a:rPr>
              <a:t>that gives your company the competitive edge.</a:t>
            </a:r>
            <a:endParaRPr lang="en-US" sz="1200" i="1" kern="1100" spc="50" dirty="0">
              <a:solidFill>
                <a:srgbClr val="80C242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9046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BE2E-97C1-4AE1-960A-202F989AED6D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90353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Tex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be-page-foot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1"/>
            <a:ext cx="12192000" cy="638175"/>
          </a:xfrm>
          <a:prstGeom prst="rect">
            <a:avLst/>
          </a:prstGeom>
        </p:spPr>
      </p:pic>
      <p:pic>
        <p:nvPicPr>
          <p:cNvPr id="10" name="Picture 9" descr="PBE-PP-01-ma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902" y="533400"/>
            <a:ext cx="4490097" cy="8847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57201"/>
            <a:ext cx="7010400" cy="1047926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Content Page with Text and Photo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6000" y="2209800"/>
            <a:ext cx="5689600" cy="350520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spcBef>
                <a:spcPts val="4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</a:defRPr>
            </a:lvl1pPr>
            <a:lvl2pPr>
              <a:buFontTx/>
              <a:buNone/>
              <a:defRPr sz="2400">
                <a:solidFill>
                  <a:schemeClr val="bg1"/>
                </a:solidFill>
              </a:defRPr>
            </a:lvl2pPr>
            <a:lvl3pPr>
              <a:buFontTx/>
              <a:buNone/>
              <a:defRPr sz="2000">
                <a:solidFill>
                  <a:schemeClr val="bg1"/>
                </a:solidFill>
              </a:defRPr>
            </a:lvl3pPr>
            <a:lvl4pPr>
              <a:buFontTx/>
              <a:buNone/>
              <a:defRPr sz="1800">
                <a:solidFill>
                  <a:schemeClr val="bg1"/>
                </a:solidFill>
              </a:defRPr>
            </a:lvl4pPr>
            <a:lvl5pPr>
              <a:buFontTx/>
              <a:buNone/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0"/>
          </p:nvPr>
        </p:nvSpPr>
        <p:spPr>
          <a:xfrm>
            <a:off x="7112000" y="2209800"/>
            <a:ext cx="4235304" cy="35052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609605" y="1505126"/>
            <a:ext cx="7013020" cy="476075"/>
          </a:xfrm>
        </p:spPr>
        <p:txBody>
          <a:bodyPr>
            <a:normAutofit/>
          </a:bodyPr>
          <a:lstStyle>
            <a:lvl1pPr marL="0" indent="0" algn="l">
              <a:buNone/>
              <a:defRPr sz="2000" cap="none" baseline="0">
                <a:solidFill>
                  <a:srgbClr val="606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content page with text and photo</a:t>
            </a:r>
            <a:endParaRPr lang="en-US" dirty="0"/>
          </a:p>
        </p:txBody>
      </p:sp>
      <p:pic>
        <p:nvPicPr>
          <p:cNvPr id="41" name="Picture 40" descr="pbe-logo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100" i="1" dirty="0" smtClean="0">
                <a:solidFill>
                  <a:srgbClr val="80C242"/>
                </a:solidFill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cs typeface="Arial"/>
              </a:rPr>
              <a:t>Powering Productivity</a:t>
            </a:r>
            <a:r>
              <a:rPr lang="en-US" sz="1100" i="1" dirty="0" smtClean="0">
                <a:solidFill>
                  <a:srgbClr val="80C242"/>
                </a:solidFill>
                <a:cs typeface="Arial"/>
              </a:rPr>
              <a:t>.</a:t>
            </a:r>
            <a:endParaRPr lang="en-US" sz="1100" i="1" dirty="0">
              <a:solidFill>
                <a:srgbClr val="80C242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2238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BE-PP-01-map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902" y="533400"/>
            <a:ext cx="4490097" cy="88477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6" y="2209800"/>
            <a:ext cx="10252777" cy="35052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57200"/>
            <a:ext cx="7010400" cy="1051560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80C242"/>
                </a:solidFill>
              </a:defRPr>
            </a:lvl1pPr>
          </a:lstStyle>
          <a:p>
            <a:r>
              <a:rPr lang="en-US" dirty="0" smtClean="0"/>
              <a:t>Content Page with Text and Bullet Points Format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1" hasCustomPrompt="1"/>
          </p:nvPr>
        </p:nvSpPr>
        <p:spPr>
          <a:xfrm>
            <a:off x="609600" y="1510553"/>
            <a:ext cx="7010400" cy="475488"/>
          </a:xfrm>
        </p:spPr>
        <p:txBody>
          <a:bodyPr>
            <a:normAutofit/>
          </a:bodyPr>
          <a:lstStyle>
            <a:lvl1pPr marL="0" indent="0" algn="l">
              <a:buNone/>
              <a:defRPr sz="20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content page with text and table</a:t>
            </a:r>
            <a:endParaRPr lang="en-US" dirty="0"/>
          </a:p>
        </p:txBody>
      </p:sp>
      <p:pic>
        <p:nvPicPr>
          <p:cNvPr id="11" name="Picture 10" descr="pbe-log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100" i="1" dirty="0" smtClean="0">
                <a:solidFill>
                  <a:srgbClr val="80C242"/>
                </a:solidFill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cs typeface="Arial"/>
              </a:rPr>
              <a:t>Powering Productivity</a:t>
            </a:r>
            <a:r>
              <a:rPr lang="en-US" sz="1100" i="1" dirty="0" smtClean="0">
                <a:solidFill>
                  <a:srgbClr val="80C242"/>
                </a:solidFill>
                <a:cs typeface="Arial"/>
              </a:rPr>
              <a:t>.</a:t>
            </a:r>
            <a:endParaRPr lang="en-US" sz="1100" i="1" dirty="0">
              <a:solidFill>
                <a:srgbClr val="80C242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726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5DEF-8305-4F23-9886-FD9FFC684637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5813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D8D73-469B-4D04-A71E-161614A60AB9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57087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ACADF-A48F-48EF-ACAA-17BC276E30F1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7637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C900A-9E46-4F61-AD90-7B0E507FA564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2832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45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slideLayout" Target="../slideLayouts/slideLayout4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C476EC-3FC0-4BD5-8AAE-D230E16642C0}" type="datetime1">
              <a:rPr lang="en-US" smtClean="0"/>
              <a:t>6/13/2016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87B31E9-322E-4DEF-9564-D5A94C1384B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728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7" r:id="rId19"/>
    <p:sldLayoutId id="2147483698" r:id="rId20"/>
    <p:sldLayoutId id="2147483700" r:id="rId21"/>
    <p:sldLayoutId id="2147483701" r:id="rId22"/>
    <p:sldLayoutId id="2147483702" r:id="rId23"/>
    <p:sldLayoutId id="2147483703" r:id="rId2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CE2C5-BC8D-47F9-B5C4-A927FC038FA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6/13/2016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87B31E9-322E-4DEF-9564-D5A94C1384B6}" type="slidenum">
              <a:rPr lang="en-GB" smtClean="0">
                <a:solidFill>
                  <a:srgbClr val="90C226"/>
                </a:solidFill>
              </a:rPr>
              <a:pPr/>
              <a:t>‹#›</a:t>
            </a:fld>
            <a:endParaRPr lang="en-GB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891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0" y="1828800"/>
            <a:ext cx="102616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457201"/>
            <a:ext cx="7010400" cy="10603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Content Page </a:t>
            </a:r>
            <a:br>
              <a:rPr lang="en-US" dirty="0" smtClean="0"/>
            </a:br>
            <a:r>
              <a:rPr lang="en-US" dirty="0" smtClean="0"/>
              <a:t>with Text and Photo</a:t>
            </a:r>
            <a:endParaRPr lang="en-US" dirty="0"/>
          </a:p>
        </p:txBody>
      </p:sp>
      <p:pic>
        <p:nvPicPr>
          <p:cNvPr id="7" name="Picture 6" descr="pbe-page-foot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1"/>
            <a:ext cx="12192000" cy="638175"/>
          </a:xfrm>
          <a:prstGeom prst="rect">
            <a:avLst/>
          </a:prstGeom>
        </p:spPr>
      </p:pic>
      <p:pic>
        <p:nvPicPr>
          <p:cNvPr id="8" name="Picture 7" descr="pbe-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6205210"/>
            <a:ext cx="1378227" cy="4029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83200" y="6248400"/>
            <a:ext cx="4673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100" i="1" dirty="0" smtClean="0">
                <a:solidFill>
                  <a:srgbClr val="80C242"/>
                </a:solidFill>
                <a:cs typeface="Arial"/>
              </a:rPr>
              <a:t>Innovating Safety. </a:t>
            </a:r>
            <a:r>
              <a:rPr lang="en-US" sz="1100" b="1" i="1" dirty="0" smtClean="0">
                <a:solidFill>
                  <a:srgbClr val="80C242"/>
                </a:solidFill>
                <a:cs typeface="Arial"/>
              </a:rPr>
              <a:t>Powering Productivity</a:t>
            </a:r>
            <a:r>
              <a:rPr lang="en-US" sz="1100" i="1" dirty="0" smtClean="0">
                <a:solidFill>
                  <a:srgbClr val="80C242"/>
                </a:solidFill>
                <a:cs typeface="Arial"/>
              </a:rPr>
              <a:t>.</a:t>
            </a:r>
            <a:endParaRPr lang="en-US" sz="1100" i="1" dirty="0">
              <a:solidFill>
                <a:srgbClr val="80C242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2269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baseline="0">
          <a:solidFill>
            <a:srgbClr val="80C24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7" Type="http://schemas.openxmlformats.org/officeDocument/2006/relationships/image" Target="../media/image57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56.emf"/><Relationship Id="rId5" Type="http://schemas.openxmlformats.org/officeDocument/2006/relationships/image" Target="../media/image55.emf"/><Relationship Id="rId4" Type="http://schemas.openxmlformats.org/officeDocument/2006/relationships/image" Target="../media/image5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7" Type="http://schemas.openxmlformats.org/officeDocument/2006/relationships/image" Target="../media/image63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62.emf"/><Relationship Id="rId5" Type="http://schemas.openxmlformats.org/officeDocument/2006/relationships/image" Target="../media/image61.emf"/><Relationship Id="rId4" Type="http://schemas.openxmlformats.org/officeDocument/2006/relationships/image" Target="../media/image60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4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12" Type="http://schemas.openxmlformats.org/officeDocument/2006/relationships/image" Target="../media/image6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jstout@pbegrp.com" TargetMode="External"/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79749" y="4832509"/>
            <a:ext cx="1180165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92D050"/>
                </a:solidFill>
              </a:rPr>
              <a:t>Advances in Collision Avoidance, Proximity Detection &amp; Exclusion Zones          </a:t>
            </a:r>
          </a:p>
          <a:p>
            <a:r>
              <a:rPr lang="en-GB" sz="2400" b="1" dirty="0" smtClean="0">
                <a:solidFill>
                  <a:srgbClr val="92D050"/>
                </a:solidFill>
              </a:rPr>
              <a:t>June 2016	</a:t>
            </a:r>
          </a:p>
          <a:p>
            <a:pPr algn="r"/>
            <a:r>
              <a:rPr lang="en-GB" b="1" dirty="0" smtClean="0">
                <a:solidFill>
                  <a:srgbClr val="92D050"/>
                </a:solidFill>
              </a:rPr>
              <a:t>Jason Stout</a:t>
            </a:r>
          </a:p>
          <a:p>
            <a:pPr algn="r"/>
            <a:r>
              <a:rPr lang="en-GB" b="1" dirty="0" smtClean="0">
                <a:solidFill>
                  <a:srgbClr val="92D050"/>
                </a:solidFill>
              </a:rPr>
              <a:t>Vice </a:t>
            </a:r>
            <a:r>
              <a:rPr lang="en-GB" b="1" dirty="0" smtClean="0">
                <a:solidFill>
                  <a:srgbClr val="92D050"/>
                </a:solidFill>
              </a:rPr>
              <a:t>President</a:t>
            </a:r>
          </a:p>
          <a:p>
            <a:pPr algn="r"/>
            <a:r>
              <a:rPr lang="en-GB" b="1" dirty="0" smtClean="0">
                <a:solidFill>
                  <a:srgbClr val="92D050"/>
                </a:solidFill>
              </a:rPr>
              <a:t>Phil Banfield</a:t>
            </a:r>
          </a:p>
          <a:p>
            <a:pPr algn="r"/>
            <a:r>
              <a:rPr lang="en-GB" b="1" dirty="0" smtClean="0">
                <a:solidFill>
                  <a:srgbClr val="92D050"/>
                </a:solidFill>
              </a:rPr>
              <a:t>Senior Electrical Engineer</a:t>
            </a:r>
          </a:p>
          <a:p>
            <a:pPr algn="r"/>
            <a:endParaRPr lang="en-GB" b="1" dirty="0" smtClean="0">
              <a:solidFill>
                <a:srgbClr val="92D050"/>
              </a:solidFill>
            </a:endParaRPr>
          </a:p>
        </p:txBody>
      </p:sp>
      <p:pic>
        <p:nvPicPr>
          <p:cNvPr id="4098" name="Picture 2" descr="S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5923" y="3063302"/>
            <a:ext cx="1266826" cy="61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80577" y="3681514"/>
            <a:ext cx="5719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 smtClean="0">
                <a:solidFill>
                  <a:schemeClr val="bg1"/>
                </a:solidFill>
              </a:rPr>
              <a:t>Approved Service Partner for The PBE Group</a:t>
            </a:r>
          </a:p>
          <a:p>
            <a:pPr algn="r"/>
            <a:r>
              <a:rPr lang="en-GB" b="1" dirty="0" smtClean="0">
                <a:solidFill>
                  <a:schemeClr val="bg1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22301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Additional Slides for reference only – None presentation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10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33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9599" y="362989"/>
            <a:ext cx="9232670" cy="1183178"/>
          </a:xfrm>
        </p:spPr>
        <p:txBody>
          <a:bodyPr>
            <a:normAutofit/>
          </a:bodyPr>
          <a:lstStyle/>
          <a:p>
            <a:r>
              <a:rPr lang="en-US" dirty="0" smtClean="0"/>
              <a:t>PAS Z &amp; ZR Overview</a:t>
            </a:r>
            <a:br>
              <a:rPr lang="en-US" dirty="0" smtClean="0"/>
            </a:br>
            <a:r>
              <a:rPr lang="en-US" sz="2000" dirty="0" smtClean="0"/>
              <a:t>Benefits of the PAS System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11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633043" y="1225676"/>
            <a:ext cx="11408536" cy="4905990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The PAS Z is a cost </a:t>
            </a:r>
            <a:r>
              <a:rPr lang="en-US" dirty="0"/>
              <a:t>effective </a:t>
            </a:r>
            <a:r>
              <a:rPr lang="en-US" dirty="0" smtClean="0"/>
              <a:t>tag </a:t>
            </a:r>
            <a:r>
              <a:rPr lang="en-US" dirty="0"/>
              <a:t>based solution for above &amp; below </a:t>
            </a:r>
            <a:r>
              <a:rPr lang="en-US" dirty="0" smtClean="0"/>
              <a:t>ground – the ZR is a ruggedized version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Suitable </a:t>
            </a:r>
            <a:r>
              <a:rPr lang="en-US" dirty="0"/>
              <a:t>for </a:t>
            </a:r>
            <a:r>
              <a:rPr lang="en-US" dirty="0" smtClean="0"/>
              <a:t>mines, worksites</a:t>
            </a:r>
            <a:r>
              <a:rPr lang="en-US" dirty="0"/>
              <a:t>, depots, temporary </a:t>
            </a:r>
            <a:r>
              <a:rPr lang="en-US" dirty="0" smtClean="0"/>
              <a:t>possessions and </a:t>
            </a:r>
            <a:r>
              <a:rPr lang="en-US" dirty="0"/>
              <a:t>hazardous areas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Accurate </a:t>
            </a:r>
            <a:r>
              <a:rPr lang="en-US" dirty="0"/>
              <a:t>range and direction for all vehicles, personnel, obstacles and assets 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Audio </a:t>
            </a:r>
            <a:r>
              <a:rPr lang="en-US" dirty="0"/>
              <a:t>and visual warnings with the option of an external strobe/siren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All events logged internally with an extensive reporting capability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Simplistic </a:t>
            </a:r>
            <a:r>
              <a:rPr lang="en-US" dirty="0"/>
              <a:t>local configuration or user friendly software for future </a:t>
            </a:r>
            <a:r>
              <a:rPr lang="en-US" dirty="0" smtClean="0"/>
              <a:t>download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Wi-Fi </a:t>
            </a:r>
            <a:r>
              <a:rPr lang="en-US" dirty="0"/>
              <a:t>enabled to allow remote monitoring and configuration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Self-contained </a:t>
            </a:r>
            <a:r>
              <a:rPr lang="en-US" dirty="0"/>
              <a:t>for simplistic and quick installation</a:t>
            </a:r>
          </a:p>
          <a:p>
            <a:pPr marL="342900" indent="-342900">
              <a:buFont typeface="+mj-lt"/>
              <a:buAutoNum type="arabicPeriod"/>
            </a:pPr>
            <a:endParaRPr lang="en-US" sz="40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5477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PAS Z &amp; ZR Features</a:t>
            </a:r>
            <a:br>
              <a:rPr lang="en-US" dirty="0" smtClean="0"/>
            </a:br>
            <a:r>
              <a:rPr lang="en-US" sz="2000" dirty="0" smtClean="0"/>
              <a:t>Overview of the features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12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638526" y="1281057"/>
            <a:ext cx="11545553" cy="4905990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Multiple technologies for redundancy and accuracy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U</a:t>
            </a:r>
            <a:r>
              <a:rPr lang="en-US" dirty="0" smtClean="0"/>
              <a:t>ser </a:t>
            </a:r>
            <a:r>
              <a:rPr lang="en-US" dirty="0"/>
              <a:t>definable </a:t>
            </a:r>
            <a:r>
              <a:rPr lang="en-US" dirty="0" smtClean="0"/>
              <a:t>ranges (Urgent, Mid and Far)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Customizable audio and visual </a:t>
            </a:r>
            <a:r>
              <a:rPr lang="en-US" dirty="0" smtClean="0"/>
              <a:t>warnings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Advanced </a:t>
            </a:r>
            <a:r>
              <a:rPr lang="en-US" dirty="0"/>
              <a:t>monitoring and reporting systems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Geo-fencing capability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4 outputs and 4 inputs alarms allowing optional control and interaction with vehicle and machines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Recognizes </a:t>
            </a:r>
            <a:r>
              <a:rPr lang="en-US" dirty="0"/>
              <a:t>4 user definable groups, such as personnel, assets, vehicle types, visitors, obstacles etc.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Critical </a:t>
            </a:r>
            <a:r>
              <a:rPr lang="en-US" dirty="0"/>
              <a:t>reports for daily review and full data capture for offsite analysis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Compatible </a:t>
            </a:r>
            <a:r>
              <a:rPr lang="en-US" dirty="0"/>
              <a:t>with PBE’s tracking system and entry/exit system functionality for an integrated solution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Powered </a:t>
            </a:r>
            <a:r>
              <a:rPr lang="en-US" dirty="0"/>
              <a:t>via the ignition circuit of the vehicle/machine or via an auxiliary power source</a:t>
            </a:r>
          </a:p>
          <a:p>
            <a:pPr marL="342900" indent="-342900">
              <a:buFont typeface="+mj-lt"/>
              <a:buAutoNum type="arabicPeriod"/>
            </a:pP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endParaRPr lang="en-US" sz="40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0854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304800"/>
            <a:ext cx="8332519" cy="1047926"/>
          </a:xfrm>
        </p:spPr>
        <p:txBody>
          <a:bodyPr>
            <a:normAutofit/>
          </a:bodyPr>
          <a:lstStyle/>
          <a:p>
            <a:r>
              <a:rPr lang="en-US" dirty="0" smtClean="0"/>
              <a:t>Technologies Used</a:t>
            </a:r>
            <a:br>
              <a:rPr lang="en-US" dirty="0" smtClean="0"/>
            </a:br>
            <a:r>
              <a:rPr lang="en-US" sz="2000" dirty="0" smtClean="0"/>
              <a:t>4 technologies to provide redundancy and accuracy over long distances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13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638527" y="1281057"/>
            <a:ext cx="10571780" cy="4905990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Multiple detection technologies - EM (Electromagnetics), RFID, GPS &amp; bi-directional Radar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GPS receiver for surface tracking and defining site </a:t>
            </a:r>
            <a:r>
              <a:rPr lang="en-US" dirty="0" smtClean="0"/>
              <a:t>geo-fencing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Magnetic solid state compass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Wi-Fi enabled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USB port for configuration and data extraction without wireless connectivity</a:t>
            </a:r>
          </a:p>
          <a:p>
            <a:endParaRPr lang="en-US" dirty="0" smtClean="0"/>
          </a:p>
          <a:p>
            <a:pPr marL="342900" indent="-342900">
              <a:buFont typeface="+mj-lt"/>
              <a:buAutoNum type="arabicPeriod"/>
            </a:pPr>
            <a:endParaRPr lang="en-US" sz="40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645147"/>
              </p:ext>
            </p:extLst>
          </p:nvPr>
        </p:nvGraphicFramePr>
        <p:xfrm>
          <a:off x="1844335" y="3664059"/>
          <a:ext cx="8154688" cy="1892808"/>
        </p:xfrm>
        <a:graphic>
          <a:graphicData uri="http://schemas.openxmlformats.org/drawingml/2006/table">
            <a:tbl>
              <a:tblPr firstRow="1" firstCol="1" bandRow="1"/>
              <a:tblGrid>
                <a:gridCol w="2369026"/>
                <a:gridCol w="1999982"/>
                <a:gridCol w="1928554"/>
                <a:gridCol w="1857126"/>
              </a:tblGrid>
              <a:tr h="309532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FREQUENCIES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96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ITU Region 1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                            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(EMEA)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ITU Region 2                                                                                                                                                     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(Americas)                      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ITU Region 3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                    (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Asia/Oceania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3095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RFID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868.3MHz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915MHz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920MHz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3095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Radar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4.5GHz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4.5GHz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6.5GHz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Electromagnetic (EM)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122.1kHz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122.1kHz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122.1kHz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721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304800"/>
            <a:ext cx="8130639" cy="1047926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PAS Technology Overview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Combining 4 technologies to provide all range protection and redundancy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2826" y="1222622"/>
            <a:ext cx="11116244" cy="4845669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All technologies have restrictions but a combination can provide accuracy, range and direction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PAS uses the most accurate of the combined technologies, dependent on vehicle type, application or requirement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Precedence for each technology can be defined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/>
              <a:t>14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320714"/>
              </p:ext>
            </p:extLst>
          </p:nvPr>
        </p:nvGraphicFramePr>
        <p:xfrm>
          <a:off x="1654333" y="2927368"/>
          <a:ext cx="9116590" cy="2938878"/>
        </p:xfrm>
        <a:graphic>
          <a:graphicData uri="http://schemas.openxmlformats.org/drawingml/2006/table">
            <a:tbl>
              <a:tblPr firstRow="1" firstCol="1" bandRow="1"/>
              <a:tblGrid>
                <a:gridCol w="1694511"/>
                <a:gridCol w="1496291"/>
                <a:gridCol w="1258785"/>
                <a:gridCol w="4667003"/>
              </a:tblGrid>
              <a:tr h="256119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RANGE &amp; ACCURACY ESTIMATIONS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61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800">
                        <a:effectLst/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Range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Accuracy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Notes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5122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RFID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≈ 60m, 200ft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Zonal awareness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Accuracy limited, communications channel only for EM and GPS. External antenna optional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5122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Radar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≈ 100m, 300ft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≈ 0.3m, 1ft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Requires partial line of sight, external antenna available as an option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0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Electromagnetic 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≈ 10m, 30ft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≈ 0.3m, 1ft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None line of sight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5230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GPS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Autonomous 2.5 m ( ≈ 8.2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ft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) CEP; SBAS = 2.0 m ( ≈ 6.56 ft.) CEP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034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General Specifications</a:t>
            </a:r>
            <a:br>
              <a:rPr lang="en-US" dirty="0" smtClean="0"/>
            </a:br>
            <a:r>
              <a:rPr lang="en-US" sz="2000" dirty="0" smtClean="0"/>
              <a:t>High level specifications for the PAS Z &amp; ZR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/>
              <a:t>15</a:t>
            </a:fld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202428"/>
              </p:ext>
            </p:extLst>
          </p:nvPr>
        </p:nvGraphicFramePr>
        <p:xfrm>
          <a:off x="724395" y="1389416"/>
          <a:ext cx="10592790" cy="4259573"/>
        </p:xfrm>
        <a:graphic>
          <a:graphicData uri="http://schemas.openxmlformats.org/drawingml/2006/table">
            <a:tbl>
              <a:tblPr firstRow="1" firstCol="1" bandRow="1"/>
              <a:tblGrid>
                <a:gridCol w="2921330"/>
                <a:gridCol w="7671460"/>
              </a:tblGrid>
              <a:tr h="244362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GENERAL SPECIFICATION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362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PAS Z Enclosure Dimensions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6.014(L) x 4.008(W) x 1.502(D) inches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BF1DE"/>
                    </a:solidFill>
                  </a:tcPr>
                </a:tc>
              </a:tr>
              <a:tr h="2443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152.8(L) x 101.8(W) x 38.2(D) millimeters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44362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PAS ZR Enclosure Dimensions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6.14 (L) x 4.95 (W) x 4.45 (D) inches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43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155.96 (L) x 125.73 (W) x 113.03 (D) millimeters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36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Input &amp; Ignition Voltage 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11-15 VDC (Optional 24-12VDC convertor available)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4436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Temperature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0˚to 70˚C | 32˚F to 158˚F 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30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Outputs (4)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Dry relay contacts for outputs 1, 2 and 4. Relay 3 reserved for strobe/siren functionality with its own 12VDC supply (internally fused)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6872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Inputs (4)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Input 1 &amp; 2 External Sense (Up to 30VDC) 0-1.2V = 0, &gt;3.3V = 1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Input 3 &amp; 4 Internal Sense (Dry Relay Contracts compatible) NO = 0, NC =1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36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Internal Storage Capacity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25GB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4436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Warranty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 Month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153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PAS Z Unit</a:t>
            </a:r>
            <a:br>
              <a:rPr lang="en-US" dirty="0" smtClean="0"/>
            </a:br>
            <a:r>
              <a:rPr lang="en-US" sz="2000" dirty="0" smtClean="0"/>
              <a:t>Compact solution designed for in vehicle/cab use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/>
              <a:t>16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675" y="1285380"/>
            <a:ext cx="7077075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592827" y="1222622"/>
            <a:ext cx="3741668" cy="4845669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Designed for in-cab mounting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Powered via a 12VDC source (either via the ignition circuit or auxiliary power source)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Built in RFID, Radar &amp; GPS as standard, up to 4 EM Sensors optional</a:t>
            </a:r>
          </a:p>
          <a:p>
            <a:pPr marL="342900" indent="-342900">
              <a:buFont typeface="+mj-lt"/>
              <a:buAutoNum type="arabicPeriod"/>
            </a:pP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22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/>
              <a:t>17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010400" cy="1047926"/>
          </a:xfrm>
        </p:spPr>
        <p:txBody>
          <a:bodyPr>
            <a:normAutofit/>
          </a:bodyPr>
          <a:lstStyle/>
          <a:p>
            <a:r>
              <a:rPr lang="en-US" dirty="0" smtClean="0"/>
              <a:t>PAS Z Connections</a:t>
            </a:r>
            <a:br>
              <a:rPr lang="en-US" dirty="0" smtClean="0"/>
            </a:br>
            <a:r>
              <a:rPr lang="en-US" sz="2000" dirty="0" smtClean="0"/>
              <a:t>Compact unit for quick deployment</a:t>
            </a:r>
            <a:endParaRPr lang="en-US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856" y="1393040"/>
            <a:ext cx="6741523" cy="4596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401288" y="2422566"/>
            <a:ext cx="243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chemeClr val="bg2">
                    <a:lumMod val="75000"/>
                  </a:schemeClr>
                </a:solidFill>
              </a:rPr>
              <a:t>(i.e. Optional sounder/ Strobe or Creep &amp; Brake functionality)</a:t>
            </a: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72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/>
              <a:t>18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010400" cy="1047926"/>
          </a:xfrm>
        </p:spPr>
        <p:txBody>
          <a:bodyPr>
            <a:normAutofit/>
          </a:bodyPr>
          <a:lstStyle/>
          <a:p>
            <a:r>
              <a:rPr lang="en-US" dirty="0" smtClean="0"/>
              <a:t>PAS ZR Ruggedized Unit</a:t>
            </a:r>
            <a:br>
              <a:rPr lang="en-US" dirty="0" smtClean="0"/>
            </a:br>
            <a:r>
              <a:rPr lang="en-US" sz="2000" dirty="0" smtClean="0"/>
              <a:t>IP65 unit for external mounting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330" y="1206201"/>
            <a:ext cx="3241963" cy="2073401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637308" y="1297380"/>
            <a:ext cx="4279079" cy="3657600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Same functionality as the PAS Z but contained within a ruggedized box and external connectors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Can be mounted within the cab if extra protection required or external to the cab </a:t>
            </a:r>
            <a:endParaRPr lang="en-US" dirty="0"/>
          </a:p>
        </p:txBody>
      </p:sp>
      <p:pic>
        <p:nvPicPr>
          <p:cNvPr id="15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908" y="3438446"/>
            <a:ext cx="2644274" cy="232108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418" y="3404620"/>
            <a:ext cx="2689750" cy="235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71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/>
              <a:t>19</a:t>
            </a:fld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PAS Z Connections</a:t>
            </a:r>
            <a:br>
              <a:rPr lang="en-US" dirty="0" smtClean="0"/>
            </a:br>
            <a:r>
              <a:rPr lang="en-US" sz="2000" dirty="0" smtClean="0"/>
              <a:t>Compact unit for quick deployment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2398816" y="534390"/>
            <a:ext cx="7722770" cy="5492176"/>
            <a:chOff x="2398816" y="534390"/>
            <a:chExt cx="7722770" cy="5492176"/>
          </a:xfrm>
        </p:grpSpPr>
        <p:grpSp>
          <p:nvGrpSpPr>
            <p:cNvPr id="13" name="Group 12"/>
            <p:cNvGrpSpPr/>
            <p:nvPr/>
          </p:nvGrpSpPr>
          <p:grpSpPr>
            <a:xfrm>
              <a:off x="2398816" y="534390"/>
              <a:ext cx="7722770" cy="5492176"/>
              <a:chOff x="2765663" y="1122382"/>
              <a:chExt cx="7075188" cy="5046687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65663" y="1122382"/>
                <a:ext cx="7075188" cy="5046687"/>
              </a:xfrm>
              <a:prstGeom prst="rect">
                <a:avLst/>
              </a:prstGeom>
            </p:spPr>
          </p:pic>
          <p:grpSp>
            <p:nvGrpSpPr>
              <p:cNvPr id="12" name="Group 11"/>
              <p:cNvGrpSpPr/>
              <p:nvPr/>
            </p:nvGrpSpPr>
            <p:grpSpPr>
              <a:xfrm>
                <a:off x="5080099" y="1151084"/>
                <a:ext cx="2398815" cy="1145806"/>
                <a:chOff x="5080099" y="1151084"/>
                <a:chExt cx="2398815" cy="1145806"/>
              </a:xfrm>
            </p:grpSpPr>
            <p:sp>
              <p:nvSpPr>
                <p:cNvPr id="9" name="Rectangle 8"/>
                <p:cNvSpPr/>
                <p:nvPr/>
              </p:nvSpPr>
              <p:spPr>
                <a:xfrm>
                  <a:off x="5080099" y="1151084"/>
                  <a:ext cx="2398815" cy="100330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" name="Rectangle 9"/>
                <p:cNvSpPr/>
                <p:nvPr/>
              </p:nvSpPr>
              <p:spPr>
                <a:xfrm>
                  <a:off x="5256249" y="1998028"/>
                  <a:ext cx="1222598" cy="29886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5" name="Rectangle 14"/>
            <p:cNvSpPr/>
            <p:nvPr/>
          </p:nvSpPr>
          <p:spPr>
            <a:xfrm>
              <a:off x="8063345" y="3930733"/>
              <a:ext cx="688769" cy="9975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872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2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633043" y="1225676"/>
            <a:ext cx="11408536" cy="4905990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The Vision- A </a:t>
            </a:r>
            <a:r>
              <a:rPr lang="en-US" dirty="0"/>
              <a:t>complete solution to provide proximity </a:t>
            </a:r>
            <a:r>
              <a:rPr lang="en-US" dirty="0" smtClean="0"/>
              <a:t>awareness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Technologies - What </a:t>
            </a:r>
            <a:r>
              <a:rPr lang="en-US" dirty="0"/>
              <a:t>is the right technology</a:t>
            </a:r>
            <a:r>
              <a:rPr lang="en-US" dirty="0" smtClean="0"/>
              <a:t>?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Reporting - The </a:t>
            </a:r>
            <a:r>
              <a:rPr lang="en-US" dirty="0"/>
              <a:t>capability of a system is measured on the data is </a:t>
            </a:r>
            <a:r>
              <a:rPr lang="en-US" dirty="0" smtClean="0"/>
              <a:t>provides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The </a:t>
            </a:r>
            <a:r>
              <a:rPr lang="en-US" dirty="0"/>
              <a:t>Sales Bit…..</a:t>
            </a:r>
            <a:br>
              <a:rPr lang="en-US" dirty="0"/>
            </a:br>
            <a:r>
              <a:rPr lang="en-US" dirty="0"/>
              <a:t>PBE’s Proximity Alerting System (PAS) </a:t>
            </a:r>
            <a:r>
              <a:rPr lang="en-US" dirty="0" smtClean="0"/>
              <a:t>portfolio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Rollout Considerations</a:t>
            </a:r>
            <a:br>
              <a:rPr lang="en-US" dirty="0"/>
            </a:br>
            <a:r>
              <a:rPr lang="en-US" dirty="0"/>
              <a:t>Direct purchasing, rental, leasing and plant hire solutions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Who </a:t>
            </a:r>
            <a:r>
              <a:rPr lang="en-US" dirty="0"/>
              <a:t>we are - The PBE Group </a:t>
            </a:r>
            <a:r>
              <a:rPr lang="en-US" dirty="0" smtClean="0"/>
              <a:t>and SES Group overview.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endParaRPr lang="en-US" dirty="0" smtClean="0"/>
          </a:p>
          <a:p>
            <a:endParaRPr lang="en-US" dirty="0" smtClean="0"/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40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5355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Display Operation</a:t>
            </a:r>
            <a:br>
              <a:rPr lang="en-US" dirty="0" smtClean="0"/>
            </a:br>
            <a:r>
              <a:rPr lang="en-US" sz="2200" dirty="0" smtClean="0"/>
              <a:t>How range and direction is shown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864" y="1344881"/>
            <a:ext cx="6781636" cy="4367150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Distance </a:t>
            </a:r>
            <a:r>
              <a:rPr lang="en-US" dirty="0"/>
              <a:t>to the closest </a:t>
            </a:r>
            <a:r>
              <a:rPr lang="en-US" dirty="0" smtClean="0"/>
              <a:t>object </a:t>
            </a:r>
            <a:r>
              <a:rPr lang="en-US" dirty="0"/>
              <a:t>is </a:t>
            </a:r>
            <a:r>
              <a:rPr lang="en-US" dirty="0" smtClean="0"/>
              <a:t>displayed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The total number of each object type is indicated in the 4 counters, showing how many of that object in each of the 3 zones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</a:t>
            </a:r>
            <a:r>
              <a:rPr lang="en-US" dirty="0" smtClean="0"/>
              <a:t>adial </a:t>
            </a:r>
            <a:r>
              <a:rPr lang="en-US" dirty="0"/>
              <a:t>lines of LEDs emanating from the </a:t>
            </a:r>
            <a:r>
              <a:rPr lang="en-US" dirty="0" smtClean="0"/>
              <a:t>center indicate </a:t>
            </a:r>
            <a:r>
              <a:rPr lang="en-US" dirty="0"/>
              <a:t>the </a:t>
            </a:r>
            <a:r>
              <a:rPr lang="en-US" dirty="0" smtClean="0"/>
              <a:t>angle </a:t>
            </a:r>
            <a:r>
              <a:rPr lang="en-US" dirty="0"/>
              <a:t>of detected tagged </a:t>
            </a:r>
            <a:r>
              <a:rPr lang="en-US" dirty="0" smtClean="0"/>
              <a:t>objects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Bearing is achievable by EM, Radar and GPS – if no bearing is available the circle will provide zone indication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 sensor will provide automatic dimming in bright conditions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The arrows allow for complete local configuration of the system and fault finding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/>
              <a:t>20</a:t>
            </a:fld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548" y="1891950"/>
            <a:ext cx="343852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055822" y="4197577"/>
            <a:ext cx="13559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PAS Display</a:t>
            </a:r>
          </a:p>
        </p:txBody>
      </p:sp>
    </p:spTree>
    <p:extLst>
      <p:ext uri="{BB962C8B-B14F-4D97-AF65-F5344CB8AC3E}">
        <p14:creationId xmlns:p14="http://schemas.microsoft.com/office/powerpoint/2010/main" val="379958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PAS </a:t>
            </a:r>
            <a:r>
              <a:rPr lang="en-US" dirty="0" err="1" smtClean="0"/>
              <a:t>MiniTags</a:t>
            </a:r>
            <a:r>
              <a:rPr lang="en-US" dirty="0" smtClean="0"/>
              <a:t> and Notifications</a:t>
            </a:r>
            <a:br>
              <a:rPr lang="en-US" dirty="0" smtClean="0"/>
            </a:br>
            <a:r>
              <a:rPr lang="en-US" sz="2000" dirty="0" smtClean="0"/>
              <a:t>Personnel tag functionality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1618" y="1372599"/>
            <a:ext cx="4173514" cy="4517562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Personnel tag contains all 4 technologies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Same tag used in PBE’s tracking solution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LED performance indicators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Power indicator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Sounder and LED indication when within a set distance of vehicle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25, 10 and single charging stations available – acts as a tally board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Tag test stations available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21</a:t>
            </a:fld>
            <a:endParaRPr lang="en-US" dirty="0">
              <a:solidFill>
                <a:srgbClr val="90C226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576" y="1322974"/>
            <a:ext cx="1143940" cy="1374234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3888" y="1348642"/>
            <a:ext cx="1281374" cy="1322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092307"/>
              </p:ext>
            </p:extLst>
          </p:nvPr>
        </p:nvGraphicFramePr>
        <p:xfrm>
          <a:off x="5284519" y="2992581"/>
          <a:ext cx="6685807" cy="2660943"/>
        </p:xfrm>
        <a:graphic>
          <a:graphicData uri="http://schemas.openxmlformats.org/drawingml/2006/table">
            <a:tbl>
              <a:tblPr/>
              <a:tblGrid>
                <a:gridCol w="641268"/>
                <a:gridCol w="1852551"/>
                <a:gridCol w="1085332"/>
                <a:gridCol w="1344015"/>
                <a:gridCol w="1762641"/>
              </a:tblGrid>
              <a:tr h="35431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RFID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GPS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RADAR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3634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Attached to PAS-110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Lightbar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Invalid EM reception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On but no fixed GPS position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Radar out of range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</a:tr>
              <a:tr h="785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GREEN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Attachment to 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Lightbar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pending user acknowledgement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Valid EM reception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GPS position fixed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way 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comms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tag &amp; PAS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– System 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407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BLUE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RFID packet transmitting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 packet transmitting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GPS packet transmitting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tag recognizes a PAS system but the PAS system is not picking up the tag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4D7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pic>
        <p:nvPicPr>
          <p:cNvPr id="25" name="Picture 24" descr="C:\Users\jstout\AppData\Local\Microsoft\Windows\Temporary Internet Files\Content.Outlook\WLFQJSHT\WP_20160219_09_21_39_Pro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663681" y="1501497"/>
            <a:ext cx="1374233" cy="938212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TextBox 22"/>
          <p:cNvSpPr txBox="1"/>
          <p:nvPr/>
        </p:nvSpPr>
        <p:spPr>
          <a:xfrm>
            <a:off x="6068081" y="2669595"/>
            <a:ext cx="62939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 smtClean="0"/>
              <a:t>MiniTAG</a:t>
            </a:r>
            <a:r>
              <a:rPr lang="en-US" sz="1000" dirty="0" smtClean="0"/>
              <a:t>                                                 LED Indications                                       Tag Charging Station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76587" y="5735832"/>
            <a:ext cx="13559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LED Indications</a:t>
            </a:r>
          </a:p>
        </p:txBody>
      </p:sp>
    </p:spTree>
    <p:extLst>
      <p:ext uri="{BB962C8B-B14F-4D97-AF65-F5344CB8AC3E}">
        <p14:creationId xmlns:p14="http://schemas.microsoft.com/office/powerpoint/2010/main" val="212153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7658" y="1321129"/>
            <a:ext cx="7941952" cy="4818413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Cap Lamp Tag: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Tag designed to be inserted into existing cap lamp (or provided as new)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Power taken from the cap lamp battery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Optional AVA available, that will provide an audible and visual indication for the user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Obstacle Tag: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Same as Tag functionality, but in a robust enclosure</a:t>
            </a:r>
            <a:endParaRPr lang="en-US" sz="1600" dirty="0">
              <a:solidFill>
                <a:schemeClr val="tx1"/>
              </a:solidFill>
            </a:endParaRP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Used for locating </a:t>
            </a:r>
            <a:r>
              <a:rPr lang="en-US" sz="1600" dirty="0">
                <a:solidFill>
                  <a:schemeClr val="tx1"/>
                </a:solidFill>
              </a:rPr>
              <a:t>assets/obstacles/machines </a:t>
            </a:r>
            <a:r>
              <a:rPr lang="en-US" sz="1600" dirty="0" smtClean="0">
                <a:solidFill>
                  <a:schemeClr val="tx1"/>
                </a:solidFill>
              </a:rPr>
              <a:t>or providing to visiting vehicles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Provides the users of the PAS system warning to </a:t>
            </a:r>
            <a:r>
              <a:rPr lang="en-US" sz="1600" dirty="0">
                <a:solidFill>
                  <a:schemeClr val="tx1"/>
                </a:solidFill>
              </a:rPr>
              <a:t>the </a:t>
            </a:r>
            <a:r>
              <a:rPr lang="en-US" sz="1600" dirty="0" smtClean="0">
                <a:solidFill>
                  <a:schemeClr val="tx1"/>
                </a:solidFill>
              </a:rPr>
              <a:t>assets/obstacles/machines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Clear indications on the front panel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Charged via a USB port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22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09599" y="304800"/>
            <a:ext cx="8665029" cy="10479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Cap Lamp Tag and PAS-O</a:t>
            </a:r>
            <a:br>
              <a:rPr lang="en-US" dirty="0" smtClean="0"/>
            </a:br>
            <a:r>
              <a:rPr lang="en-US" sz="2000" dirty="0" smtClean="0"/>
              <a:t>Convenient tag inserted into the cap lamp assembly and additional Obstacle tag 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7217" y="3755401"/>
            <a:ext cx="2183100" cy="1940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820779" y="5695848"/>
            <a:ext cx="13559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Obstacle Tag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7139" y="1396503"/>
            <a:ext cx="1389412" cy="17781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820779" y="3271302"/>
            <a:ext cx="1355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Cap lamp Assembly with AVA</a:t>
            </a:r>
          </a:p>
        </p:txBody>
      </p:sp>
    </p:spTree>
    <p:extLst>
      <p:ext uri="{BB962C8B-B14F-4D97-AF65-F5344CB8AC3E}">
        <p14:creationId xmlns:p14="http://schemas.microsoft.com/office/powerpoint/2010/main" val="40958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Configuration, Control &amp;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989" y="1285503"/>
            <a:ext cx="6917336" cy="4858121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The PAS Z &amp; ZR have software to allow configuration, control and </a:t>
            </a:r>
            <a:r>
              <a:rPr lang="en-US" dirty="0"/>
              <a:t>monitoring­	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The information can be transferred to the PAS unit via a USB stick or via Wi-Fi connectivity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Each unit has a configuration file that can be stored or changed off-line for later download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Reports are also accessed via the software 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23</a:t>
            </a:fld>
            <a:endParaRPr lang="en-US" dirty="0">
              <a:solidFill>
                <a:srgbClr val="90C226"/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257" y="1295585"/>
            <a:ext cx="3805555" cy="22955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oup 7"/>
          <p:cNvGrpSpPr/>
          <p:nvPr/>
        </p:nvGrpSpPr>
        <p:grpSpPr>
          <a:xfrm>
            <a:off x="7490333" y="4052890"/>
            <a:ext cx="2404110" cy="1551305"/>
            <a:chOff x="0" y="0"/>
            <a:chExt cx="2404153" cy="1551398"/>
          </a:xfrm>
        </p:grpSpPr>
        <p:pic>
          <p:nvPicPr>
            <p:cNvPr id="12" name="Picture 11" descr="http://images.wisegeek.com/desktop-computer-with-mouse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04153" cy="15513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530" y="113016"/>
              <a:ext cx="1304818" cy="760287"/>
            </a:xfrm>
            <a:prstGeom prst="rect">
              <a:avLst/>
            </a:prstGeom>
            <a:noFill/>
          </p:spPr>
        </p:pic>
      </p:grpSp>
      <p:grpSp>
        <p:nvGrpSpPr>
          <p:cNvPr id="9" name="Group 8"/>
          <p:cNvGrpSpPr/>
          <p:nvPr/>
        </p:nvGrpSpPr>
        <p:grpSpPr>
          <a:xfrm>
            <a:off x="9894443" y="4073528"/>
            <a:ext cx="2270125" cy="1510030"/>
            <a:chOff x="0" y="0"/>
            <a:chExt cx="2270589" cy="1510301"/>
          </a:xfrm>
        </p:grpSpPr>
        <p:pic>
          <p:nvPicPr>
            <p:cNvPr id="10" name="Picture 9" descr="http://www.metrixgroup.com/wp-content/uploads/iPadScreen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70589" cy="15103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530" y="226031"/>
              <a:ext cx="1202077" cy="92467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</p:grpSp>
      <p:sp>
        <p:nvSpPr>
          <p:cNvPr id="14" name="TextBox 13"/>
          <p:cNvSpPr txBox="1"/>
          <p:nvPr/>
        </p:nvSpPr>
        <p:spPr>
          <a:xfrm>
            <a:off x="9127046" y="3593210"/>
            <a:ext cx="13559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Software Menus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16455" y="5716914"/>
            <a:ext cx="13559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Accessible data</a:t>
            </a:r>
          </a:p>
        </p:txBody>
      </p:sp>
    </p:spTree>
    <p:extLst>
      <p:ext uri="{BB962C8B-B14F-4D97-AF65-F5344CB8AC3E}">
        <p14:creationId xmlns:p14="http://schemas.microsoft.com/office/powerpoint/2010/main" val="220019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Configuration – Set Up</a:t>
            </a:r>
            <a:br>
              <a:rPr lang="en-US" dirty="0" smtClean="0"/>
            </a:br>
            <a:r>
              <a:rPr lang="en-US" sz="2200" dirty="0" smtClean="0"/>
              <a:t>General vehicle and warning set up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24</a:t>
            </a:fld>
            <a:endParaRPr lang="en-US" dirty="0">
              <a:solidFill>
                <a:srgbClr val="90C226"/>
              </a:solidFill>
            </a:endParaRPr>
          </a:p>
        </p:txBody>
      </p:sp>
      <p:pic>
        <p:nvPicPr>
          <p:cNvPr id="28" name="Picture 2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1" y="1413165"/>
            <a:ext cx="2743199" cy="197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2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684" y="1425041"/>
            <a:ext cx="2622756" cy="197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Picture 2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1" y="3691379"/>
            <a:ext cx="2743199" cy="1842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3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059" y="3691379"/>
            <a:ext cx="2622756" cy="1842522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2899404" y="1425041"/>
            <a:ext cx="1015003" cy="138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400" dirty="0">
                <a:effectLst/>
                <a:latin typeface="Calibri"/>
                <a:ea typeface="Calibri"/>
                <a:cs typeface="Times New Roman"/>
              </a:rPr>
              <a:t>Adjustable volume control</a:t>
            </a:r>
          </a:p>
        </p:txBody>
      </p:sp>
      <p:sp>
        <p:nvSpPr>
          <p:cNvPr id="33" name="Text Box 2"/>
          <p:cNvSpPr txBox="1">
            <a:spLocks noChangeArrowheads="1"/>
          </p:cNvSpPr>
          <p:nvPr/>
        </p:nvSpPr>
        <p:spPr bwMode="auto">
          <a:xfrm>
            <a:off x="6965214" y="1425041"/>
            <a:ext cx="1038752" cy="138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400" dirty="0">
                <a:effectLst/>
                <a:latin typeface="Calibri"/>
                <a:ea typeface="Calibri"/>
                <a:cs typeface="Times New Roman"/>
              </a:rPr>
              <a:t>Set the vehicle dimensions</a:t>
            </a:r>
          </a:p>
        </p:txBody>
      </p:sp>
      <p:sp>
        <p:nvSpPr>
          <p:cNvPr id="34" name="Text Box 2"/>
          <p:cNvSpPr txBox="1">
            <a:spLocks noChangeArrowheads="1"/>
          </p:cNvSpPr>
          <p:nvPr/>
        </p:nvSpPr>
        <p:spPr bwMode="auto">
          <a:xfrm>
            <a:off x="2905276" y="3691379"/>
            <a:ext cx="1191711" cy="138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400" dirty="0">
                <a:effectLst/>
                <a:latin typeface="Calibri"/>
                <a:ea typeface="Calibri"/>
                <a:cs typeface="Times New Roman"/>
              </a:rPr>
              <a:t>Drag and drop sensor positioning, EM and GPS</a:t>
            </a:r>
          </a:p>
        </p:txBody>
      </p:sp>
      <p:sp>
        <p:nvSpPr>
          <p:cNvPr id="35" name="Text Box 2"/>
          <p:cNvSpPr txBox="1">
            <a:spLocks noChangeArrowheads="1"/>
          </p:cNvSpPr>
          <p:nvPr/>
        </p:nvSpPr>
        <p:spPr bwMode="auto">
          <a:xfrm>
            <a:off x="7010489" y="3691379"/>
            <a:ext cx="1240635" cy="1533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400" dirty="0">
                <a:effectLst/>
                <a:latin typeface="Calibri"/>
                <a:ea typeface="Calibri"/>
                <a:cs typeface="Times New Roman"/>
              </a:rPr>
              <a:t>Each of the 3 zones can be independently set for each tag group</a:t>
            </a:r>
          </a:p>
        </p:txBody>
      </p:sp>
      <p:pic>
        <p:nvPicPr>
          <p:cNvPr id="36" name="Picture 35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5208" y="1413165"/>
            <a:ext cx="2500712" cy="1983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Picture 37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333" y="3691379"/>
            <a:ext cx="2500712" cy="1842522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Text Box 2"/>
          <p:cNvSpPr txBox="1">
            <a:spLocks noChangeArrowheads="1"/>
          </p:cNvSpPr>
          <p:nvPr/>
        </p:nvSpPr>
        <p:spPr bwMode="auto">
          <a:xfrm>
            <a:off x="10891311" y="1413165"/>
            <a:ext cx="1150267" cy="138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400">
                <a:effectLst/>
                <a:latin typeface="Calibri"/>
                <a:ea typeface="Calibri"/>
                <a:cs typeface="Times New Roman"/>
              </a:rPr>
              <a:t>Different alerts for the 4 different tag groups</a:t>
            </a:r>
          </a:p>
        </p:txBody>
      </p:sp>
      <p:sp>
        <p:nvSpPr>
          <p:cNvPr id="40" name="Text Box 2"/>
          <p:cNvSpPr txBox="1">
            <a:spLocks noChangeArrowheads="1"/>
          </p:cNvSpPr>
          <p:nvPr/>
        </p:nvSpPr>
        <p:spPr bwMode="auto">
          <a:xfrm>
            <a:off x="10879436" y="3691379"/>
            <a:ext cx="1312564" cy="138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400">
                <a:effectLst/>
                <a:latin typeface="Calibri"/>
                <a:ea typeface="Calibri"/>
                <a:cs typeface="Times New Roman"/>
              </a:rPr>
              <a:t>Different alerts for the 4 different tag groups</a:t>
            </a:r>
          </a:p>
        </p:txBody>
      </p:sp>
    </p:spTree>
    <p:extLst>
      <p:ext uri="{BB962C8B-B14F-4D97-AF65-F5344CB8AC3E}">
        <p14:creationId xmlns:p14="http://schemas.microsoft.com/office/powerpoint/2010/main" val="103328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25</a:t>
            </a:fld>
            <a:endParaRPr lang="en-US" dirty="0">
              <a:solidFill>
                <a:srgbClr val="90C226"/>
              </a:solidFill>
            </a:endParaRPr>
          </a:p>
        </p:txBody>
      </p:sp>
      <p:pic>
        <p:nvPicPr>
          <p:cNvPr id="10249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32" y="3810846"/>
            <a:ext cx="2389681" cy="187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32" y="1533130"/>
            <a:ext cx="2389681" cy="193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5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462" y="3810844"/>
            <a:ext cx="2479974" cy="187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462" y="1533131"/>
            <a:ext cx="2479974" cy="193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6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9985" y="3810846"/>
            <a:ext cx="2389681" cy="187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" name="Picture 6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236" y="1521255"/>
            <a:ext cx="2413430" cy="194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2843213" y="3810844"/>
            <a:ext cx="1249949" cy="138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400" dirty="0">
                <a:effectLst/>
                <a:latin typeface="Calibri"/>
                <a:ea typeface="Calibri"/>
                <a:cs typeface="Times New Roman"/>
              </a:rPr>
              <a:t>Linked tags allows certain tags to be non-alarming, however still monitored</a:t>
            </a: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2843213" y="1533131"/>
            <a:ext cx="1240633" cy="165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400" dirty="0">
                <a:effectLst/>
                <a:latin typeface="Calibri"/>
                <a:ea typeface="Calibri"/>
                <a:cs typeface="Times New Roman"/>
              </a:rPr>
              <a:t>Controls the display types and user preferences</a:t>
            </a: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6816436" y="3810843"/>
            <a:ext cx="1381659" cy="138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400" dirty="0">
                <a:effectLst/>
                <a:latin typeface="Calibri"/>
                <a:ea typeface="Calibri"/>
                <a:cs typeface="Times New Roman"/>
              </a:rPr>
              <a:t>Geo Fencing for hazardous areas, will alarm is vehicle or machines enters or leaves zone</a:t>
            </a: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6816436" y="1516721"/>
            <a:ext cx="1095012" cy="138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400" dirty="0">
                <a:effectLst/>
                <a:latin typeface="Calibri"/>
                <a:ea typeface="Calibri"/>
                <a:cs typeface="Times New Roman"/>
              </a:rPr>
              <a:t>Set the compass (required for GPS positioning)</a:t>
            </a: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10723415" y="3810842"/>
            <a:ext cx="1468585" cy="138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400" dirty="0">
                <a:effectLst/>
                <a:latin typeface="Calibri"/>
                <a:ea typeface="Calibri"/>
                <a:cs typeface="Times New Roman"/>
              </a:rPr>
              <a:t>System menu provides additional configurable screen, including reports and </a:t>
            </a:r>
            <a:r>
              <a:rPr lang="en-US" sz="1400" dirty="0" err="1" smtClean="0">
                <a:effectLst/>
                <a:latin typeface="Calibri"/>
                <a:ea typeface="Calibri"/>
                <a:cs typeface="Times New Roman"/>
              </a:rPr>
              <a:t>config</a:t>
            </a:r>
            <a:r>
              <a:rPr lang="en-US" sz="1400" dirty="0" smtClean="0">
                <a:effectLst/>
                <a:latin typeface="Calibri"/>
                <a:ea typeface="Calibri"/>
                <a:cs typeface="Times New Roman"/>
              </a:rPr>
              <a:t>. </a:t>
            </a:r>
            <a:r>
              <a:rPr lang="en-US" sz="1400" dirty="0">
                <a:effectLst/>
                <a:latin typeface="Calibri"/>
                <a:ea typeface="Calibri"/>
                <a:cs typeface="Times New Roman"/>
              </a:rPr>
              <a:t>export</a:t>
            </a: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10699666" y="1533131"/>
            <a:ext cx="1195451" cy="138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400" dirty="0">
                <a:effectLst/>
                <a:latin typeface="Calibri"/>
                <a:ea typeface="Calibri"/>
                <a:cs typeface="Times New Roman"/>
              </a:rPr>
              <a:t>Control of the input and output digital relays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13766" cy="10479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Configuration – Set Up </a:t>
            </a:r>
            <a:br>
              <a:rPr lang="en-US" dirty="0" smtClean="0"/>
            </a:br>
            <a:r>
              <a:rPr lang="en-US" sz="2200" dirty="0" smtClean="0"/>
              <a:t>Further configuration options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58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Additional Functional</a:t>
            </a:r>
            <a:br>
              <a:rPr lang="en-US" dirty="0" smtClean="0"/>
            </a:br>
            <a:r>
              <a:rPr lang="en-US" sz="2000" dirty="0" smtClean="0"/>
              <a:t>Linking &amp; attachments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26</a:t>
            </a:fld>
            <a:endParaRPr lang="en-US" dirty="0">
              <a:solidFill>
                <a:srgbClr val="90C226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61231"/>
              </p:ext>
            </p:extLst>
          </p:nvPr>
        </p:nvGraphicFramePr>
        <p:xfrm>
          <a:off x="7052225" y="1343017"/>
          <a:ext cx="5065378" cy="231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6759"/>
                <a:gridCol w="1353787"/>
                <a:gridCol w="1444832"/>
              </a:tblGrid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Linking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Attachment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 smtClean="0"/>
                        <a:t>Suppresses Audible Warnings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Yes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Yes</a:t>
                      </a:r>
                      <a:endParaRPr lang="en-US" sz="1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 smtClean="0"/>
                        <a:t>Suppresses Visual Warnings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Yes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Yes</a:t>
                      </a:r>
                      <a:endParaRPr lang="en-US" sz="1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 smtClean="0"/>
                        <a:t>Global or Local Feature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Local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Global</a:t>
                      </a:r>
                      <a:endParaRPr lang="en-US" sz="1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 smtClean="0"/>
                        <a:t>Suppression Intended For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External Objects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Occupants</a:t>
                      </a:r>
                      <a:endParaRPr lang="en-US" sz="1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0" dirty="0" smtClean="0"/>
                        <a:t>Remembered Across</a:t>
                      </a:r>
                      <a:r>
                        <a:rPr lang="en-US" sz="1200" b="0" baseline="0" dirty="0" smtClean="0"/>
                        <a:t> Power Cycles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No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/>
                        <a:t>No</a:t>
                      </a:r>
                      <a:endParaRPr lang="en-US" sz="12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635989" y="1285504"/>
            <a:ext cx="6287325" cy="4830288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Attachments 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RF </a:t>
            </a:r>
            <a:r>
              <a:rPr lang="en-US" sz="1600" dirty="0">
                <a:solidFill>
                  <a:schemeClr val="tx1"/>
                </a:solidFill>
              </a:rPr>
              <a:t>Bubble is set up around the PAS equipment (approx. </a:t>
            </a:r>
            <a:r>
              <a:rPr lang="en-US" sz="1600" dirty="0" smtClean="0">
                <a:solidFill>
                  <a:schemeClr val="tx1"/>
                </a:solidFill>
              </a:rPr>
              <a:t>1m max)</a:t>
            </a:r>
            <a:endParaRPr lang="en-US" sz="1600" dirty="0">
              <a:solidFill>
                <a:schemeClr val="tx1"/>
              </a:solidFill>
            </a:endParaRP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</a:rPr>
              <a:t>The driver “attaches” his tag to the vehicle by pressing the tag button twice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No </a:t>
            </a:r>
            <a:r>
              <a:rPr lang="en-US" sz="1600" dirty="0">
                <a:solidFill>
                  <a:schemeClr val="tx1"/>
                </a:solidFill>
              </a:rPr>
              <a:t>alarm will be generated by that machine for that tag (activity still recorded)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The driver </a:t>
            </a:r>
            <a:r>
              <a:rPr lang="en-US" sz="1600" dirty="0">
                <a:solidFill>
                  <a:schemeClr val="tx1"/>
                </a:solidFill>
              </a:rPr>
              <a:t>will then not set off other vehicle alarms because he is </a:t>
            </a:r>
            <a:r>
              <a:rPr lang="en-US" sz="1600" dirty="0" smtClean="0">
                <a:solidFill>
                  <a:schemeClr val="tx1"/>
                </a:solidFill>
              </a:rPr>
              <a:t>attached </a:t>
            </a:r>
            <a:r>
              <a:rPr lang="en-US" sz="1600" dirty="0">
                <a:solidFill>
                  <a:schemeClr val="tx1"/>
                </a:solidFill>
              </a:rPr>
              <a:t>to that v</a:t>
            </a:r>
            <a:r>
              <a:rPr lang="en-US" sz="1600" dirty="0" smtClean="0">
                <a:solidFill>
                  <a:schemeClr val="tx1"/>
                </a:solidFill>
              </a:rPr>
              <a:t>ehicle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Linking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The PAS </a:t>
            </a:r>
            <a:r>
              <a:rPr lang="en-US" sz="1600" dirty="0">
                <a:solidFill>
                  <a:schemeClr val="tx1"/>
                </a:solidFill>
              </a:rPr>
              <a:t>system can be linked to single or multiple tags (pre </a:t>
            </a:r>
            <a:r>
              <a:rPr lang="en-US" sz="1600" dirty="0" smtClean="0">
                <a:solidFill>
                  <a:schemeClr val="tx1"/>
                </a:solidFill>
              </a:rPr>
              <a:t>defined via the software)</a:t>
            </a:r>
            <a:endParaRPr lang="en-US" sz="1600" dirty="0">
              <a:solidFill>
                <a:schemeClr val="tx1"/>
              </a:solidFill>
            </a:endParaRP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</a:rPr>
              <a:t>Typical use </a:t>
            </a:r>
            <a:r>
              <a:rPr lang="en-US" sz="1600" dirty="0" smtClean="0">
                <a:solidFill>
                  <a:schemeClr val="tx1"/>
                </a:solidFill>
              </a:rPr>
              <a:t>is when one </a:t>
            </a:r>
            <a:r>
              <a:rPr lang="en-US" sz="1600" dirty="0">
                <a:solidFill>
                  <a:schemeClr val="tx1"/>
                </a:solidFill>
              </a:rPr>
              <a:t>vehicle loading </a:t>
            </a:r>
            <a:r>
              <a:rPr lang="en-US" sz="1600" dirty="0" smtClean="0">
                <a:solidFill>
                  <a:schemeClr val="tx1"/>
                </a:solidFill>
              </a:rPr>
              <a:t>another or banks man</a:t>
            </a:r>
            <a:endParaRPr lang="en-US" sz="1600" dirty="0">
              <a:solidFill>
                <a:schemeClr val="tx1"/>
              </a:solidFill>
            </a:endParaRP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</a:rPr>
              <a:t>Performed when TAG is in the </a:t>
            </a:r>
            <a:r>
              <a:rPr lang="en-US" sz="1600" dirty="0" smtClean="0">
                <a:solidFill>
                  <a:schemeClr val="tx1"/>
                </a:solidFill>
              </a:rPr>
              <a:t>urgent zone </a:t>
            </a:r>
            <a:endParaRPr lang="en-US" sz="1600" dirty="0">
              <a:solidFill>
                <a:schemeClr val="tx1"/>
              </a:solidFill>
            </a:endParaRP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Driver links tags </a:t>
            </a:r>
            <a:r>
              <a:rPr lang="en-US" sz="1600" dirty="0">
                <a:solidFill>
                  <a:schemeClr val="tx1"/>
                </a:solidFill>
              </a:rPr>
              <a:t>by </a:t>
            </a:r>
            <a:r>
              <a:rPr lang="en-US" sz="1600" dirty="0" smtClean="0">
                <a:solidFill>
                  <a:schemeClr val="tx1"/>
                </a:solidFill>
              </a:rPr>
              <a:t>tapping </a:t>
            </a:r>
            <a:r>
              <a:rPr lang="en-US" sz="1600" dirty="0">
                <a:solidFill>
                  <a:schemeClr val="tx1"/>
                </a:solidFill>
              </a:rPr>
              <a:t>on the top of the PAS </a:t>
            </a:r>
            <a:r>
              <a:rPr lang="en-US" sz="1600" dirty="0" smtClean="0">
                <a:solidFill>
                  <a:schemeClr val="tx1"/>
                </a:solidFill>
              </a:rPr>
              <a:t>Z &amp; ZR</a:t>
            </a:r>
            <a:endParaRPr lang="en-US" sz="1600" dirty="0">
              <a:solidFill>
                <a:schemeClr val="tx1"/>
              </a:solidFill>
            </a:endParaRPr>
          </a:p>
          <a:p>
            <a:pPr marL="1085850" lvl="1" indent="-342900">
              <a:buFont typeface="+mj-lt"/>
              <a:buAutoNum type="arabicPeriod"/>
            </a:pP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pic>
        <p:nvPicPr>
          <p:cNvPr id="9" name="Picture 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225" y="3916189"/>
            <a:ext cx="2389681" cy="187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65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PAS On-Site Testing Stations</a:t>
            </a:r>
            <a:br>
              <a:rPr lang="en-US" dirty="0" smtClean="0"/>
            </a:br>
            <a:r>
              <a:rPr lang="en-US" sz="2000" dirty="0" smtClean="0"/>
              <a:t>In field testing stations for tags and vehicle units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4525" y="1362074"/>
            <a:ext cx="10594975" cy="4600575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Independent units to provide on site verification of system performance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This is in addition to the PAS system having an internal start up procedure and fault diagnosis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The TAG </a:t>
            </a:r>
            <a:r>
              <a:rPr lang="en-US" dirty="0"/>
              <a:t>Testing Station </a:t>
            </a:r>
            <a:r>
              <a:rPr lang="en-US" dirty="0" smtClean="0"/>
              <a:t>verifies </a:t>
            </a:r>
            <a:r>
              <a:rPr lang="en-US" dirty="0"/>
              <a:t>all </a:t>
            </a:r>
            <a:r>
              <a:rPr lang="en-US" dirty="0" smtClean="0"/>
              <a:t>tag technologies </a:t>
            </a:r>
            <a:r>
              <a:rPr lang="en-US" dirty="0"/>
              <a:t>are fully functional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Tag presented within approx. 0.5m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Simplistic Green Pass/Red Fail indication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Vehicle Testing Station provides: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After </a:t>
            </a:r>
            <a:r>
              <a:rPr lang="en-US" sz="1600" dirty="0">
                <a:solidFill>
                  <a:schemeClr val="tx1"/>
                </a:solidFill>
              </a:rPr>
              <a:t>initial commissioning records Vehicle ID, Number of Sensors, </a:t>
            </a:r>
            <a:r>
              <a:rPr lang="en-US" sz="1600" dirty="0" smtClean="0">
                <a:solidFill>
                  <a:schemeClr val="tx1"/>
                </a:solidFill>
              </a:rPr>
              <a:t>Technologies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Vehicle </a:t>
            </a:r>
            <a:r>
              <a:rPr lang="en-US" sz="1600" dirty="0">
                <a:solidFill>
                  <a:schemeClr val="tx1"/>
                </a:solidFill>
              </a:rPr>
              <a:t>passes close to check station for verification vs. past </a:t>
            </a:r>
            <a:r>
              <a:rPr lang="en-US" sz="1600" dirty="0" smtClean="0">
                <a:solidFill>
                  <a:schemeClr val="tx1"/>
                </a:solidFill>
              </a:rPr>
              <a:t>configuration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>
                <a:solidFill>
                  <a:schemeClr val="tx1"/>
                </a:solidFill>
              </a:rPr>
              <a:t>Simplistic Green Pass/Red Fail </a:t>
            </a:r>
            <a:r>
              <a:rPr lang="en-US" sz="1600" dirty="0" smtClean="0">
                <a:solidFill>
                  <a:schemeClr val="tx1"/>
                </a:solidFill>
              </a:rPr>
              <a:t>indication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27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94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Wi-Fi Capability</a:t>
            </a:r>
            <a:br>
              <a:rPr lang="en-US" dirty="0" smtClean="0"/>
            </a:br>
            <a:r>
              <a:rPr lang="en-US" sz="2000" dirty="0" smtClean="0"/>
              <a:t>Simplistic data retrieval and configuration uploads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4525" y="1276350"/>
            <a:ext cx="5689600" cy="4705350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Wi-Fi provides a convenient way of uploading new configurations or downloading data from the vehicle for analysis via the reporting software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Local </a:t>
            </a:r>
            <a:r>
              <a:rPr lang="en-US" dirty="0"/>
              <a:t>Wi-Fi access </a:t>
            </a:r>
            <a:r>
              <a:rPr lang="en-US" dirty="0" smtClean="0"/>
              <a:t>points are established </a:t>
            </a:r>
            <a:r>
              <a:rPr lang="en-US" dirty="0"/>
              <a:t>that will allow for constant downloading of data to a computer located in the service </a:t>
            </a:r>
            <a:r>
              <a:rPr lang="en-US" dirty="0" smtClean="0"/>
              <a:t>hut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If </a:t>
            </a:r>
            <a:r>
              <a:rPr lang="en-US" dirty="0"/>
              <a:t>the service hut has LAN /WAN connectivity, then the data can be accessed externally for remote </a:t>
            </a:r>
            <a:r>
              <a:rPr lang="en-US" dirty="0" smtClean="0"/>
              <a:t>evaluation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This </a:t>
            </a:r>
            <a:r>
              <a:rPr lang="en-US" dirty="0"/>
              <a:t>can also be achieved using reliable 3G/4G connectivity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28</a:t>
            </a:fld>
            <a:endParaRPr lang="en-US" dirty="0">
              <a:solidFill>
                <a:srgbClr val="90C226"/>
              </a:solidFill>
            </a:endParaRPr>
          </a:p>
        </p:txBody>
      </p:sp>
      <p:pic>
        <p:nvPicPr>
          <p:cNvPr id="1026" name="Picture 2" descr="http://cms.ukintpress.com/UserFiles/web-C10460042_352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812" y="3972996"/>
            <a:ext cx="1304926" cy="97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160" y="2579965"/>
            <a:ext cx="619125" cy="721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8005758" y="2181225"/>
            <a:ext cx="1685928" cy="1714500"/>
          </a:xfrm>
          <a:prstGeom prst="ellipse">
            <a:avLst/>
          </a:prstGeom>
          <a:noFill/>
          <a:ln w="76200"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755726" y="1973460"/>
            <a:ext cx="2185992" cy="2130029"/>
          </a:xfrm>
          <a:prstGeom prst="ellipse">
            <a:avLst/>
          </a:prstGeom>
          <a:noFill/>
          <a:ln w="76200"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515225" y="1726167"/>
            <a:ext cx="2647949" cy="2655333"/>
          </a:xfrm>
          <a:prstGeom prst="ellipse">
            <a:avLst/>
          </a:prstGeom>
          <a:noFill/>
          <a:ln w="76200"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253283" y="1476375"/>
            <a:ext cx="3138492" cy="3152775"/>
          </a:xfrm>
          <a:prstGeom prst="ellipse">
            <a:avLst/>
          </a:prstGeom>
          <a:noFill/>
          <a:ln w="76200"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8227213" y="2382320"/>
            <a:ext cx="1243017" cy="1285876"/>
          </a:xfrm>
          <a:prstGeom prst="ellipse">
            <a:avLst/>
          </a:prstGeom>
          <a:noFill/>
          <a:ln w="76200"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9" name="Picture 5" descr="bolt sign symbol - color variation B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160" y="3363396"/>
            <a:ext cx="158338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13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592049" y="1276003"/>
            <a:ext cx="7783855" cy="4700847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Accurate provision of range accuracy and direction to all PAS LV, PAS LV-Z and personnel</a:t>
            </a:r>
            <a:endParaRPr lang="en-US" sz="400" dirty="0">
              <a:solidFill>
                <a:srgbClr val="0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RFID, GPS and 2-6* EM sensors (*depending on vehicle size)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In addition to the functionality of the PAS Z &amp; ZR, the PAS C offers: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</a:rPr>
              <a:t>Radar type representation of all vehicles, people and assets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rgbClr val="000000"/>
                </a:solidFill>
              </a:rPr>
              <a:t>Programming on the computer display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rgbClr val="000000"/>
                </a:solidFill>
              </a:rPr>
              <a:t>Interactive display</a:t>
            </a:r>
          </a:p>
          <a:p>
            <a:pPr marL="3371850" lvl="6" indent="-342900">
              <a:buFont typeface="+mj-lt"/>
              <a:buAutoNum type="arabicPeriod" startAt="4"/>
            </a:pPr>
            <a:r>
              <a:rPr lang="en-US" sz="1600" dirty="0" smtClean="0">
                <a:solidFill>
                  <a:srgbClr val="000000"/>
                </a:solidFill>
              </a:rPr>
              <a:t>Full local on site reporting (can be downloaded for external review)</a:t>
            </a:r>
          </a:p>
          <a:p>
            <a:pPr marL="3371850" lvl="6" indent="-342900">
              <a:buFont typeface="+mj-lt"/>
              <a:buAutoNum type="arabicPeriod" startAt="4"/>
            </a:pPr>
            <a:r>
              <a:rPr lang="en-US" sz="1600" dirty="0" smtClean="0">
                <a:solidFill>
                  <a:srgbClr val="000000"/>
                </a:solidFill>
              </a:rPr>
              <a:t>Optional </a:t>
            </a:r>
            <a:r>
              <a:rPr lang="en-US" sz="1600" dirty="0">
                <a:solidFill>
                  <a:srgbClr val="000000"/>
                </a:solidFill>
              </a:rPr>
              <a:t>cameras</a:t>
            </a:r>
          </a:p>
          <a:p>
            <a:pPr marL="3371850" lvl="6" indent="-342900">
              <a:buFont typeface="+mj-lt"/>
              <a:buAutoNum type="arabicPeriod" startAt="4"/>
            </a:pPr>
            <a:endParaRPr lang="en-US" sz="1400" dirty="0" smtClean="0">
              <a:solidFill>
                <a:srgbClr val="000000"/>
              </a:solidFill>
            </a:endParaRPr>
          </a:p>
          <a:p>
            <a:pPr marL="3257550" lvl="6">
              <a:buFont typeface="Arial" panose="020B0604020202020204" pitchFamily="34" charset="0"/>
              <a:buChar char="•"/>
            </a:pPr>
            <a:endParaRPr lang="en-US" sz="1400" dirty="0" smtClean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9599" y="362989"/>
            <a:ext cx="9232670" cy="1183178"/>
          </a:xfrm>
        </p:spPr>
        <p:txBody>
          <a:bodyPr>
            <a:normAutofit/>
          </a:bodyPr>
          <a:lstStyle/>
          <a:p>
            <a:r>
              <a:rPr lang="en-US" dirty="0" smtClean="0"/>
              <a:t>PAS C</a:t>
            </a:r>
            <a:br>
              <a:rPr lang="en-US" dirty="0" smtClean="0"/>
            </a:br>
            <a:r>
              <a:rPr lang="en-US" sz="2000" dirty="0"/>
              <a:t>S</a:t>
            </a:r>
            <a:r>
              <a:rPr lang="en-US" sz="2000" dirty="0" smtClean="0"/>
              <a:t>olution for large vehicles/machines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904" y="1289303"/>
            <a:ext cx="3751916" cy="4487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8375904" y="1417320"/>
            <a:ext cx="1100130" cy="576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C:\Local\Product\Concepts\CollisionAvoidance\PAS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114" y="3994669"/>
            <a:ext cx="1858695" cy="124443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29</a:t>
            </a:fld>
            <a:endParaRPr lang="en-US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1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304800"/>
            <a:ext cx="9031357" cy="1047926"/>
          </a:xfrm>
        </p:spPr>
        <p:txBody>
          <a:bodyPr>
            <a:normAutofit/>
          </a:bodyPr>
          <a:lstStyle/>
          <a:p>
            <a:r>
              <a:rPr lang="en-US" dirty="0" smtClean="0"/>
              <a:t>The Vision</a:t>
            </a:r>
            <a:br>
              <a:rPr lang="en-US" dirty="0" smtClean="0"/>
            </a:br>
            <a:r>
              <a:rPr lang="en-US" sz="2000" dirty="0" smtClean="0"/>
              <a:t>A complete solution to provide proximity awareness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8555" y="1461051"/>
            <a:ext cx="6820853" cy="4671391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Provide </a:t>
            </a:r>
            <a:r>
              <a:rPr lang="en-US" dirty="0"/>
              <a:t>proximity awareness and collision avoidance for personnel, machines, vehicles and danger zones 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Examples of usage: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Prevent collision between vehicle and personnel/vehicle 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Create safety zones around dangerous machinery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Create exclusion zone for hazardous areas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E</a:t>
            </a:r>
            <a:r>
              <a:rPr lang="en-US" dirty="0" smtClean="0"/>
              <a:t>ntry </a:t>
            </a:r>
            <a:r>
              <a:rPr lang="en-US" dirty="0"/>
              <a:t>control and </a:t>
            </a:r>
            <a:r>
              <a:rPr lang="en-US" dirty="0" smtClean="0"/>
              <a:t>tracking</a:t>
            </a:r>
            <a:endParaRPr lang="en-US" dirty="0"/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Tracking of all personnel, machines and assets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Entry and exit control on sites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chemeClr val="tx1"/>
                </a:solidFill>
              </a:rPr>
              <a:t>Electronic tally boards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 single monitoring and control software solution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7250445" y="1367284"/>
            <a:ext cx="1535756" cy="1276525"/>
            <a:chOff x="117192" y="4724400"/>
            <a:chExt cx="4572000" cy="2057400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192" y="4724400"/>
              <a:ext cx="4572000" cy="2057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Oval 10"/>
            <p:cNvSpPr/>
            <p:nvPr/>
          </p:nvSpPr>
          <p:spPr>
            <a:xfrm rot="934178">
              <a:off x="1336392" y="5295253"/>
              <a:ext cx="2133600" cy="1105692"/>
            </a:xfrm>
            <a:prstGeom prst="ellipse">
              <a:avLst/>
            </a:prstGeom>
            <a:solidFill>
              <a:schemeClr val="accent1">
                <a:alpha val="24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058" name="Picture 10" descr="Image result for tunnel electronic tag boar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416" y="4574774"/>
            <a:ext cx="1149785" cy="122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Image result for tunnel electronic tag boar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9805" y="4574774"/>
            <a:ext cx="1309897" cy="73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crossrail tunnel construc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0016" y="2981632"/>
            <a:ext cx="969475" cy="123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419408" y="2643809"/>
            <a:ext cx="1744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Vehicle/Loco safety </a:t>
            </a:r>
            <a:r>
              <a:rPr lang="en-US" sz="900" dirty="0"/>
              <a:t>z</a:t>
            </a:r>
            <a:r>
              <a:rPr lang="en-US" sz="900" dirty="0" smtClean="0"/>
              <a:t>ones</a:t>
            </a:r>
            <a:endParaRPr lang="en-US" sz="900" dirty="0"/>
          </a:p>
        </p:txBody>
      </p:sp>
      <p:sp>
        <p:nvSpPr>
          <p:cNvPr id="19" name="TextBox 18"/>
          <p:cNvSpPr txBox="1"/>
          <p:nvPr/>
        </p:nvSpPr>
        <p:spPr>
          <a:xfrm>
            <a:off x="10071488" y="2658518"/>
            <a:ext cx="21137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V</a:t>
            </a:r>
            <a:r>
              <a:rPr lang="en-US" sz="900" dirty="0" smtClean="0"/>
              <a:t>ehicle proximity awareness </a:t>
            </a:r>
            <a:endParaRPr lang="en-US" sz="900" dirty="0"/>
          </a:p>
        </p:txBody>
      </p:sp>
      <p:sp>
        <p:nvSpPr>
          <p:cNvPr id="20" name="TextBox 19"/>
          <p:cNvSpPr txBox="1"/>
          <p:nvPr/>
        </p:nvSpPr>
        <p:spPr>
          <a:xfrm>
            <a:off x="7250445" y="5813977"/>
            <a:ext cx="20236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Hazardous area protection zones</a:t>
            </a:r>
            <a:endParaRPr lang="en-US" sz="900" dirty="0"/>
          </a:p>
        </p:txBody>
      </p:sp>
      <p:sp>
        <p:nvSpPr>
          <p:cNvPr id="21" name="TextBox 20"/>
          <p:cNvSpPr txBox="1"/>
          <p:nvPr/>
        </p:nvSpPr>
        <p:spPr>
          <a:xfrm>
            <a:off x="10071488" y="4220836"/>
            <a:ext cx="20236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Dangerous working areas</a:t>
            </a:r>
            <a:endParaRPr lang="en-US" sz="900" dirty="0"/>
          </a:p>
        </p:txBody>
      </p:sp>
      <p:pic>
        <p:nvPicPr>
          <p:cNvPr id="2064" name="Picture 16" descr="Image result for crossrail tunnel constructi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676" y="2981633"/>
            <a:ext cx="1229264" cy="122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660572" y="4218064"/>
            <a:ext cx="20236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Personnel tracking</a:t>
            </a:r>
            <a:endParaRPr lang="en-US" sz="900" dirty="0"/>
          </a:p>
        </p:txBody>
      </p:sp>
      <p:sp>
        <p:nvSpPr>
          <p:cNvPr id="24" name="TextBox 23"/>
          <p:cNvSpPr txBox="1"/>
          <p:nvPr/>
        </p:nvSpPr>
        <p:spPr>
          <a:xfrm>
            <a:off x="10140110" y="5306133"/>
            <a:ext cx="151849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Centralized control and monitoring of personnel and assets/vehicles</a:t>
            </a:r>
            <a:endParaRPr lang="en-US" sz="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3</a:t>
            </a:fld>
            <a:endParaRPr lang="en-US" dirty="0">
              <a:solidFill>
                <a:srgbClr val="90C226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001" y="1421743"/>
            <a:ext cx="874712" cy="1167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407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Technologies</a:t>
            </a:r>
            <a:br>
              <a:rPr lang="en-US" dirty="0" smtClean="0"/>
            </a:br>
            <a:r>
              <a:rPr lang="en-US" sz="2000" dirty="0" smtClean="0"/>
              <a:t>Which is the right technology?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/>
              <a:t>4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633043" y="1225676"/>
            <a:ext cx="11408536" cy="4905990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M</a:t>
            </a:r>
            <a:r>
              <a:rPr lang="en-US" dirty="0" smtClean="0"/>
              <a:t>ultiple technologies have been used for collision avoidance such as banks man, RFID, reversing cameras, heat sensing technology, electromagnetics, pulse radar, bi-directional radar, GPS etc.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All technologies have restrictions but a combination can provide accuracy, range and direction</a:t>
            </a:r>
          </a:p>
          <a:p>
            <a:pPr marL="342900" indent="-342900">
              <a:buFont typeface="+mj-lt"/>
              <a:buAutoNum type="arabicPeriod"/>
            </a:pPr>
            <a:endParaRPr lang="en-US" dirty="0" smtClean="0">
              <a:solidFill>
                <a:schemeClr val="tx1"/>
              </a:solidFill>
            </a:endParaRPr>
          </a:p>
          <a:p>
            <a:pPr marL="1085850" lvl="1" indent="-342900">
              <a:buFont typeface="+mj-lt"/>
              <a:buAutoNum type="arabicPeriod"/>
            </a:pPr>
            <a:endParaRPr lang="en-US" sz="160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40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151269"/>
              </p:ext>
            </p:extLst>
          </p:nvPr>
        </p:nvGraphicFramePr>
        <p:xfrm>
          <a:off x="1654333" y="2517793"/>
          <a:ext cx="9116590" cy="3410122"/>
        </p:xfrm>
        <a:graphic>
          <a:graphicData uri="http://schemas.openxmlformats.org/drawingml/2006/table">
            <a:tbl>
              <a:tblPr firstRow="1" firstCol="1" bandRow="1"/>
              <a:tblGrid>
                <a:gridCol w="1793717"/>
                <a:gridCol w="1397085"/>
                <a:gridCol w="1258785"/>
                <a:gridCol w="4667003"/>
              </a:tblGrid>
              <a:tr h="2561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8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Range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Accuracy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Notes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4528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RFID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≈ 60m, 200ft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Zonal awareness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Accuracy limited,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can be configured to cover a small area protection with average range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5194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Bi-Directional Radar (Tag)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≈ 100m, 300ft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≈ 0.3m, 1ft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Requires partial line of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sight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0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Cameras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N/A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N/A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Requires driver interactions, informative only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Pulsed radar (Non Tag)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≈ 5m, 15ft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≈ 0.3m, 1ft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Detects everything, good</a:t>
                      </a:r>
                      <a:r>
                        <a:rPr lang="en-US" sz="14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for car reversing and 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requires line of sight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4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Electromagnetics 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≈ 10m, 30ft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≈ 0.3m, 1ft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None line of sight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GPS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Autonomous 2.5 m ( ≈ 8.2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) CEP; SBAS = 2.0 m ( ≈ 6.56 ft.) CEP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4" descr="Image result for SES Group doncas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6" y="6107531"/>
            <a:ext cx="1063624" cy="60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17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304800"/>
            <a:ext cx="8258175" cy="1185672"/>
          </a:xfrm>
        </p:spPr>
        <p:txBody>
          <a:bodyPr>
            <a:normAutofit/>
          </a:bodyPr>
          <a:lstStyle/>
          <a:p>
            <a:r>
              <a:rPr lang="en-US" dirty="0" smtClean="0"/>
              <a:t>Reporting</a:t>
            </a:r>
            <a:br>
              <a:rPr lang="en-US" dirty="0" smtClean="0"/>
            </a:br>
            <a:r>
              <a:rPr lang="en-US" sz="2000" dirty="0" smtClean="0"/>
              <a:t>The capability of a system is measured on the data is provides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2808" y="1267968"/>
            <a:ext cx="11483848" cy="4629912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Every </a:t>
            </a:r>
            <a:r>
              <a:rPr lang="en-US" dirty="0"/>
              <a:t>event </a:t>
            </a:r>
            <a:r>
              <a:rPr lang="en-US" dirty="0" smtClean="0"/>
              <a:t>needs to be </a:t>
            </a:r>
            <a:r>
              <a:rPr lang="en-US" dirty="0"/>
              <a:t>recorded, </a:t>
            </a:r>
            <a:r>
              <a:rPr lang="en-US" dirty="0" smtClean="0"/>
              <a:t>so that </a:t>
            </a:r>
            <a:r>
              <a:rPr lang="en-US" dirty="0"/>
              <a:t>can be replayed in real time or through reports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Flexible analysis e.g. incidents per shift, danger zone analysis, vehicle monitoring, individual </a:t>
            </a:r>
            <a:r>
              <a:rPr lang="en-US" dirty="0" smtClean="0"/>
              <a:t>worker </a:t>
            </a:r>
            <a:r>
              <a:rPr lang="en-US" dirty="0"/>
              <a:t>etc.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Predictive - identifies safety issues thus allowing training to increase safety, before an accident </a:t>
            </a:r>
            <a:r>
              <a:rPr lang="en-US" dirty="0" smtClean="0"/>
              <a:t>happens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Outputs: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rgbClr val="000000"/>
                </a:solidFill>
              </a:rPr>
              <a:t>Easy to use and flexible</a:t>
            </a:r>
          </a:p>
          <a:p>
            <a:pPr marL="1085850" lvl="1" indent="-342900">
              <a:buFont typeface="+mj-lt"/>
              <a:buAutoNum type="arabicPeriod"/>
            </a:pPr>
            <a:r>
              <a:rPr lang="en-US" sz="1600" dirty="0" smtClean="0">
                <a:solidFill>
                  <a:srgbClr val="000000"/>
                </a:solidFill>
              </a:rPr>
              <a:t>Simplistic graphs and charts</a:t>
            </a:r>
            <a:endParaRPr lang="en-US" dirty="0"/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240" y="2588966"/>
            <a:ext cx="3053025" cy="1830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219" y="3223481"/>
            <a:ext cx="3200400" cy="18288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9404" y="3979289"/>
            <a:ext cx="2999914" cy="180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742524" y="4572963"/>
            <a:ext cx="1941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Simplistic operation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7114084" y="5247095"/>
            <a:ext cx="1941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Multiple display type </a:t>
            </a: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/>
              <a:t>5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3827533"/>
            <a:ext cx="3670300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219765" y="5554873"/>
            <a:ext cx="1941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Tracking</a:t>
            </a:r>
            <a:endParaRPr lang="en-US" sz="1400" dirty="0"/>
          </a:p>
        </p:txBody>
      </p:sp>
      <p:pic>
        <p:nvPicPr>
          <p:cNvPr id="14" name="Picture 4" descr="Image result for SES Group doncast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6" y="6107531"/>
            <a:ext cx="1063624" cy="60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369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Sales Bit…..</a:t>
            </a:r>
            <a:br>
              <a:rPr lang="en-US" dirty="0" smtClean="0"/>
            </a:br>
            <a:r>
              <a:rPr lang="en-US" sz="2000" dirty="0" smtClean="0"/>
              <a:t>PBE’s Proximity Alerting System (PAS) Portfolio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6</a:t>
            </a:fld>
            <a:endParaRPr lang="en-US" dirty="0">
              <a:solidFill>
                <a:srgbClr val="90C226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160" y="1266330"/>
            <a:ext cx="2465665" cy="155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331" y="1537645"/>
            <a:ext cx="1579920" cy="10104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776" y="3196832"/>
            <a:ext cx="929029" cy="1116058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968" y="3364775"/>
            <a:ext cx="864325" cy="768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 descr="C:\Users\jstout\AppData\Local\Microsoft\Windows\Temporary Internet Files\Content.Outlook\WLFQJSHT\WP_20160219_09_21_39_Pro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642992" y="3363451"/>
            <a:ext cx="1173966" cy="77090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7984776" y="2835216"/>
            <a:ext cx="40482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PAS ZR                                                       PAS Z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73056" y="4412670"/>
            <a:ext cx="62939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 smtClean="0"/>
              <a:t>MiniTAG</a:t>
            </a:r>
            <a:r>
              <a:rPr lang="en-US" sz="1000" dirty="0" smtClean="0"/>
              <a:t>                            Obstacle Tag              </a:t>
            </a:r>
            <a:r>
              <a:rPr lang="en-US" sz="1000" dirty="0" err="1" smtClean="0"/>
              <a:t>Tag</a:t>
            </a:r>
            <a:r>
              <a:rPr lang="en-US" sz="1000" dirty="0" smtClean="0"/>
              <a:t> Charging Station</a:t>
            </a:r>
          </a:p>
        </p:txBody>
      </p:sp>
      <p:pic>
        <p:nvPicPr>
          <p:cNvPr id="3074" name="Picture 2" descr="Proximity Alert System (PAS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5318" y="4814950"/>
            <a:ext cx="1365838" cy="954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C:\Local\Product\Concepts\CollisionAvoidance\PAS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8919" y="4924425"/>
            <a:ext cx="1131726" cy="73513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9391595" y="5769029"/>
            <a:ext cx="8470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PAS C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sz="half" idx="1"/>
          </p:nvPr>
        </p:nvSpPr>
        <p:spPr>
          <a:xfrm>
            <a:off x="638526" y="1281057"/>
            <a:ext cx="6914799" cy="4905990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Multiple technologies </a:t>
            </a:r>
            <a:r>
              <a:rPr lang="en-US" dirty="0" smtClean="0"/>
              <a:t>(EM, GPS, Bi-Directional Radar and RFID)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U</a:t>
            </a:r>
            <a:r>
              <a:rPr lang="en-US" dirty="0" smtClean="0"/>
              <a:t>ser </a:t>
            </a:r>
            <a:r>
              <a:rPr lang="en-US" dirty="0"/>
              <a:t>definable </a:t>
            </a:r>
            <a:r>
              <a:rPr lang="en-US" dirty="0" smtClean="0"/>
              <a:t>ranges (Urgent, Mid and Far)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Customizable audio and visual </a:t>
            </a:r>
            <a:r>
              <a:rPr lang="en-US" dirty="0" smtClean="0"/>
              <a:t>warnings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Advanced </a:t>
            </a:r>
            <a:r>
              <a:rPr lang="en-US" dirty="0"/>
              <a:t>monitoring and reporting </a:t>
            </a:r>
            <a:r>
              <a:rPr lang="en-US" dirty="0" smtClean="0"/>
              <a:t>systems, Wi-Fi compatible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Geo-fencing capability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4 outputs and 4 inputs alarms allowing optional control and interaction with vehicle and machines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Recognizes </a:t>
            </a:r>
            <a:r>
              <a:rPr lang="en-US" dirty="0"/>
              <a:t>4 user definable groups, such as personnel, assets, vehicle types, visitors, obstacles etc.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Critical </a:t>
            </a:r>
            <a:r>
              <a:rPr lang="en-US" dirty="0"/>
              <a:t>reports for daily review and full data capture for offsite analysis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Compatible </a:t>
            </a:r>
            <a:r>
              <a:rPr lang="en-US" dirty="0"/>
              <a:t>with PBE’s tracking system and entry/exit system functionality for an integrated solution</a:t>
            </a:r>
          </a:p>
          <a:p>
            <a:pPr marL="342900" indent="-342900">
              <a:buFont typeface="+mj-lt"/>
              <a:buAutoNum type="arabicPeriod"/>
            </a:pP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endParaRPr lang="en-US" sz="40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7586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</a:t>
            </a:r>
            <a:r>
              <a:rPr lang="en-US" dirty="0" smtClean="0"/>
              <a:t>ollout Considerations</a:t>
            </a:r>
            <a:br>
              <a:rPr lang="en-US" dirty="0" smtClean="0"/>
            </a:br>
            <a:r>
              <a:rPr lang="en-US" sz="2000" dirty="0" smtClean="0"/>
              <a:t>Direct purchasing, rental, leasing and plant hire solutions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7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629002" y="1281057"/>
            <a:ext cx="5895623" cy="4905990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PBE offer leasing and rental options through an affiliated entity as an alternative to CAPEX cost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The solution is modular, providing a cost effective solution for all applications and vehicle types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PBE design, manufactures and supports it’s own products – enabling the most advanced and sophisticated portfolio at a very competitive cost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Complete solution from supply, installs to system management</a:t>
            </a:r>
          </a:p>
          <a:p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endParaRPr lang="en-US" sz="40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257" y="1295585"/>
            <a:ext cx="3805555" cy="22955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roup 8"/>
          <p:cNvGrpSpPr/>
          <p:nvPr/>
        </p:nvGrpSpPr>
        <p:grpSpPr>
          <a:xfrm>
            <a:off x="7490333" y="4052890"/>
            <a:ext cx="2404110" cy="1551305"/>
            <a:chOff x="0" y="0"/>
            <a:chExt cx="2404153" cy="1551398"/>
          </a:xfrm>
        </p:grpSpPr>
        <p:pic>
          <p:nvPicPr>
            <p:cNvPr id="10" name="Picture 9" descr="http://images.wisegeek.com/desktop-computer-with-mouse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04153" cy="15513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530" y="113016"/>
              <a:ext cx="1304818" cy="760287"/>
            </a:xfrm>
            <a:prstGeom prst="rect">
              <a:avLst/>
            </a:prstGeom>
            <a:noFill/>
          </p:spPr>
        </p:pic>
      </p:grpSp>
      <p:grpSp>
        <p:nvGrpSpPr>
          <p:cNvPr id="12" name="Group 11"/>
          <p:cNvGrpSpPr/>
          <p:nvPr/>
        </p:nvGrpSpPr>
        <p:grpSpPr>
          <a:xfrm>
            <a:off x="9894443" y="4073528"/>
            <a:ext cx="2270125" cy="1510030"/>
            <a:chOff x="0" y="0"/>
            <a:chExt cx="2270589" cy="1510301"/>
          </a:xfrm>
        </p:grpSpPr>
        <p:pic>
          <p:nvPicPr>
            <p:cNvPr id="13" name="Picture 12" descr="http://www.metrixgroup.com/wp-content/uploads/iPadScreen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70589" cy="15103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530" y="226031"/>
              <a:ext cx="1202077" cy="92467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</p:grpSp>
      <p:sp>
        <p:nvSpPr>
          <p:cNvPr id="15" name="TextBox 14"/>
          <p:cNvSpPr txBox="1"/>
          <p:nvPr/>
        </p:nvSpPr>
        <p:spPr>
          <a:xfrm>
            <a:off x="9127046" y="3593210"/>
            <a:ext cx="13559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Software Menus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216455" y="5716914"/>
            <a:ext cx="13559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Accessible data</a:t>
            </a:r>
          </a:p>
        </p:txBody>
      </p:sp>
    </p:spTree>
    <p:extLst>
      <p:ext uri="{BB962C8B-B14F-4D97-AF65-F5344CB8AC3E}">
        <p14:creationId xmlns:p14="http://schemas.microsoft.com/office/powerpoint/2010/main" val="371616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10267950" cy="10479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Who we are?</a:t>
            </a:r>
            <a:br>
              <a:rPr lang="en-US" dirty="0" smtClean="0"/>
            </a:br>
            <a:r>
              <a:rPr lang="en-US" sz="2000" dirty="0" smtClean="0"/>
              <a:t>A global manufacturer of safety and productivity solutions </a:t>
            </a:r>
            <a:br>
              <a:rPr lang="en-US" sz="2000" dirty="0" smtClean="0"/>
            </a:br>
            <a:r>
              <a:rPr lang="en-US" sz="2000" dirty="0" smtClean="0"/>
              <a:t>&amp; world class service provider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644240" y="1947248"/>
            <a:ext cx="4313154" cy="4700847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PBE have been a </a:t>
            </a:r>
            <a:r>
              <a:rPr lang="en-US" dirty="0"/>
              <a:t>leading manufacturer of safety, monitoring and communications </a:t>
            </a:r>
            <a:r>
              <a:rPr lang="en-US" dirty="0" smtClean="0"/>
              <a:t>equipment for 45 years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170 employees, </a:t>
            </a:r>
            <a:r>
              <a:rPr lang="en-US" dirty="0"/>
              <a:t>9 regional service centers and over 30 distributors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With </a:t>
            </a:r>
            <a:r>
              <a:rPr lang="en-US" dirty="0"/>
              <a:t>an estimated 850 </a:t>
            </a:r>
            <a:r>
              <a:rPr lang="en-US" dirty="0" smtClean="0"/>
              <a:t>tunnels and mines, </a:t>
            </a:r>
            <a:r>
              <a:rPr lang="en-US" dirty="0"/>
              <a:t>served by </a:t>
            </a:r>
            <a:r>
              <a:rPr lang="en-US" dirty="0" smtClean="0"/>
              <a:t>Over </a:t>
            </a:r>
            <a:r>
              <a:rPr lang="en-US" dirty="0"/>
              <a:t>70 proprietary </a:t>
            </a:r>
            <a:r>
              <a:rPr lang="en-US" dirty="0" smtClean="0"/>
              <a:t>products – all designed</a:t>
            </a:r>
            <a:r>
              <a:rPr lang="en-US" dirty="0"/>
              <a:t> </a:t>
            </a:r>
            <a:r>
              <a:rPr lang="en-US" dirty="0" smtClean="0"/>
              <a:t>and manufactured in house to form a total integrated solution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92486" y="5648385"/>
            <a:ext cx="71310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i="1" dirty="0" smtClean="0"/>
              <a:t>PDS - Environmental </a:t>
            </a:r>
            <a:r>
              <a:rPr lang="en-US" sz="800" i="1" dirty="0"/>
              <a:t>Monitoring </a:t>
            </a:r>
            <a:r>
              <a:rPr lang="en-US" sz="800" i="1" dirty="0" smtClean="0"/>
              <a:t> - Conveyor </a:t>
            </a:r>
            <a:r>
              <a:rPr lang="en-US" sz="800" i="1" dirty="0"/>
              <a:t>Belt Monitoring  </a:t>
            </a:r>
            <a:r>
              <a:rPr lang="en-US" sz="800" i="1" dirty="0" smtClean="0"/>
              <a:t>- Leaky Feeder Solutions  - </a:t>
            </a:r>
          </a:p>
          <a:p>
            <a:pPr algn="ctr"/>
            <a:r>
              <a:rPr lang="en-US" sz="800" i="1" dirty="0" smtClean="0"/>
              <a:t>Tagging &amp; Tracking - Complete Mine-wide Software Solutions</a:t>
            </a:r>
            <a:endParaRPr lang="en-US" sz="800" i="1" dirty="0"/>
          </a:p>
        </p:txBody>
      </p:sp>
      <p:grpSp>
        <p:nvGrpSpPr>
          <p:cNvPr id="4" name="Group 3"/>
          <p:cNvGrpSpPr/>
          <p:nvPr/>
        </p:nvGrpSpPr>
        <p:grpSpPr>
          <a:xfrm>
            <a:off x="5177730" y="1473474"/>
            <a:ext cx="2315295" cy="3946745"/>
            <a:chOff x="4815780" y="1115449"/>
            <a:chExt cx="2901085" cy="475217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8464" y="1115449"/>
              <a:ext cx="1192036" cy="1430443"/>
            </a:xfrm>
            <a:prstGeom prst="rect">
              <a:avLst/>
            </a:prstGeom>
          </p:spPr>
        </p:pic>
        <p:pic>
          <p:nvPicPr>
            <p:cNvPr id="11" name="Picture 4" descr="High Power Tag Reade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5780" y="4678810"/>
              <a:ext cx="1440983" cy="11888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7815" y="3632943"/>
              <a:ext cx="1180649" cy="6647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5285" y="3644210"/>
              <a:ext cx="1171580" cy="642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1"/>
            <p:cNvPicPr>
              <a:picLocks noChangeAspect="1" noChangeArrowheads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6545285" y="2644619"/>
              <a:ext cx="1046363" cy="292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7394" y="2557823"/>
              <a:ext cx="1281070" cy="7900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7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2998" y="3062737"/>
              <a:ext cx="947502" cy="570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2" descr="PBE 3700 - Mini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7918" y="1226416"/>
              <a:ext cx="934581" cy="12085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Local\Product\Concepts\CollisionAvoidance\Front.png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2998" y="4678810"/>
              <a:ext cx="1233867" cy="8107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/>
              <a:t>8</a:t>
            </a:fld>
            <a:endParaRPr lang="en-US" dirty="0"/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7825623" y="2099648"/>
            <a:ext cx="4185401" cy="470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en-US" dirty="0"/>
              <a:t>Provide services to </a:t>
            </a:r>
            <a:r>
              <a:rPr lang="en-US" dirty="0" err="1"/>
              <a:t>Tunnelling</a:t>
            </a:r>
            <a:r>
              <a:rPr lang="en-US" dirty="0"/>
              <a:t>, Civil Engineering and Rail Industries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400 </a:t>
            </a:r>
            <a:r>
              <a:rPr lang="en-US" dirty="0"/>
              <a:t>employees with offices throughout the UK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Privately </a:t>
            </a:r>
            <a:r>
              <a:rPr lang="en-US" dirty="0"/>
              <a:t>owned, founded in 1998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Experienced </a:t>
            </a:r>
            <a:r>
              <a:rPr lang="en-US" dirty="0"/>
              <a:t>and highly skilled and qualified workforce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UK </a:t>
            </a:r>
            <a:r>
              <a:rPr lang="en-US" dirty="0"/>
              <a:t>market leader in the Engineering sector</a:t>
            </a:r>
          </a:p>
          <a:p>
            <a:pPr marL="342900" indent="-342900">
              <a:buFont typeface="+mj-lt"/>
              <a:buAutoNum type="arabicPeriod"/>
            </a:pPr>
            <a:endParaRPr lang="en-US" dirty="0" smtClean="0"/>
          </a:p>
        </p:txBody>
      </p:sp>
      <p:pic>
        <p:nvPicPr>
          <p:cNvPr id="1026" name="Picture 2" descr="The PBE Group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" y="1387475"/>
            <a:ext cx="3038475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SES Group doncaste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26" y="1347417"/>
            <a:ext cx="1168400" cy="66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48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Thank You</a:t>
            </a:r>
            <a:endParaRPr lang="en-US" sz="4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81059E-293A-4F91-BE9C-C116091B7755}" type="slidenum">
              <a:rPr lang="en-US" smtClean="0">
                <a:solidFill>
                  <a:srgbClr val="90C226"/>
                </a:solidFill>
              </a:rPr>
              <a:pPr/>
              <a:t>9</a:t>
            </a:fld>
            <a:endParaRPr lang="en-US" dirty="0">
              <a:solidFill>
                <a:srgbClr val="90C22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2525" y="1438370"/>
            <a:ext cx="981075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rgbClr val="92D050"/>
                </a:solidFill>
              </a:rPr>
              <a:t>Jason Stout</a:t>
            </a:r>
          </a:p>
          <a:p>
            <a:pPr algn="r"/>
            <a:r>
              <a:rPr lang="en-GB" sz="3200" dirty="0" smtClean="0">
                <a:solidFill>
                  <a:srgbClr val="92D050"/>
                </a:solidFill>
              </a:rPr>
              <a:t>Vice President - Europe, Middle East and Africa </a:t>
            </a:r>
            <a:endParaRPr lang="en-GB" sz="3200" dirty="0">
              <a:solidFill>
                <a:srgbClr val="92D050"/>
              </a:solidFill>
            </a:endParaRPr>
          </a:p>
          <a:p>
            <a:pPr algn="r"/>
            <a:r>
              <a:rPr lang="en-GB" sz="3200" dirty="0" smtClean="0">
                <a:solidFill>
                  <a:srgbClr val="92D050"/>
                </a:solidFill>
              </a:rPr>
              <a:t>PBE European Headquarters</a:t>
            </a:r>
          </a:p>
          <a:p>
            <a:pPr algn="r"/>
            <a:r>
              <a:rPr lang="en-GB" sz="3200" dirty="0" smtClean="0">
                <a:solidFill>
                  <a:srgbClr val="92D050"/>
                </a:solidFill>
              </a:rPr>
              <a:t>Milton Keynes</a:t>
            </a:r>
          </a:p>
          <a:p>
            <a:pPr algn="r"/>
            <a:r>
              <a:rPr lang="en-GB" sz="3200" dirty="0" smtClean="0">
                <a:solidFill>
                  <a:srgbClr val="92D050"/>
                </a:solidFill>
              </a:rPr>
              <a:t>United Kingdom</a:t>
            </a:r>
          </a:p>
          <a:p>
            <a:pPr algn="r"/>
            <a:endParaRPr lang="en-GB" sz="3200" dirty="0">
              <a:solidFill>
                <a:srgbClr val="92D050"/>
              </a:solidFill>
            </a:endParaRPr>
          </a:p>
          <a:p>
            <a:pPr algn="r"/>
            <a:r>
              <a:rPr lang="en-GB" sz="3200" dirty="0" smtClean="0">
                <a:solidFill>
                  <a:srgbClr val="92D050"/>
                </a:solidFill>
                <a:hlinkClick r:id="rId2"/>
              </a:rPr>
              <a:t>jstout@pbegrp.com</a:t>
            </a:r>
            <a:endParaRPr lang="en-GB" sz="3200" dirty="0" smtClean="0">
              <a:solidFill>
                <a:srgbClr val="92D050"/>
              </a:solidFill>
            </a:endParaRPr>
          </a:p>
          <a:p>
            <a:pPr algn="r"/>
            <a:r>
              <a:rPr lang="en-GB" sz="3200" dirty="0" smtClean="0">
                <a:solidFill>
                  <a:srgbClr val="92D050"/>
                </a:solidFill>
              </a:rPr>
              <a:t>Tel: 07765 523230</a:t>
            </a:r>
          </a:p>
          <a:p>
            <a:pPr algn="r"/>
            <a:endParaRPr lang="en-GB" sz="3200" dirty="0" smtClean="0">
              <a:solidFill>
                <a:srgbClr val="92D050"/>
              </a:solidFill>
            </a:endParaRPr>
          </a:p>
          <a:p>
            <a:pPr algn="r"/>
            <a:endParaRPr lang="en-GB" sz="3200" dirty="0" smtClean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46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1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StockLayouts Computer &amp; Information Technology TC998">
  <a:themeElements>
    <a:clrScheme name="PBE">
      <a:dk1>
        <a:srgbClr val="2B2B2B"/>
      </a:dk1>
      <a:lt1>
        <a:sysClr val="window" lastClr="FFFFFF"/>
      </a:lt1>
      <a:dk2>
        <a:srgbClr val="626267"/>
      </a:dk2>
      <a:lt2>
        <a:srgbClr val="DEDDDC"/>
      </a:lt2>
      <a:accent1>
        <a:srgbClr val="E82683"/>
      </a:accent1>
      <a:accent2>
        <a:srgbClr val="EB632D"/>
      </a:accent2>
      <a:accent3>
        <a:srgbClr val="E5322C"/>
      </a:accent3>
      <a:accent4>
        <a:srgbClr val="009ED6"/>
      </a:accent4>
      <a:accent5>
        <a:srgbClr val="374B8C"/>
      </a:accent5>
      <a:accent6>
        <a:srgbClr val="6D2D7A"/>
      </a:accent6>
      <a:hlink>
        <a:srgbClr val="0000FF"/>
      </a:hlink>
      <a:folHlink>
        <a:srgbClr val="800080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1935026</TotalTime>
  <Words>2255</Words>
  <Application>Microsoft Office PowerPoint</Application>
  <PresentationFormat>Custom</PresentationFormat>
  <Paragraphs>377</Paragraphs>
  <Slides>29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Facet</vt:lpstr>
      <vt:lpstr>1_Facet</vt:lpstr>
      <vt:lpstr>StockLayouts Computer &amp; Information Technology TC998</vt:lpstr>
      <vt:lpstr>PowerPoint Presentation</vt:lpstr>
      <vt:lpstr>Agenda</vt:lpstr>
      <vt:lpstr>The Vision A complete solution to provide proximity awareness</vt:lpstr>
      <vt:lpstr>Technologies Which is the right technology?</vt:lpstr>
      <vt:lpstr>Reporting The capability of a system is measured on the data is provides</vt:lpstr>
      <vt:lpstr>The Sales Bit….. PBE’s Proximity Alerting System (PAS) Portfolio</vt:lpstr>
      <vt:lpstr>Rollout Considerations Direct purchasing, rental, leasing and plant hire solutions</vt:lpstr>
      <vt:lpstr>Who we are? A global manufacturer of safety and productivity solutions  &amp; world class service provider</vt:lpstr>
      <vt:lpstr>Thank You</vt:lpstr>
      <vt:lpstr>Additional Slides for reference only – None presentation</vt:lpstr>
      <vt:lpstr>PAS Z &amp; ZR Overview Benefits of the PAS System</vt:lpstr>
      <vt:lpstr>PAS Z &amp; ZR Features Overview of the features</vt:lpstr>
      <vt:lpstr>Technologies Used 4 technologies to provide redundancy and accuracy over long distances </vt:lpstr>
      <vt:lpstr>PAS Technology Overview Combining 4 technologies to provide all range protection and redundancy</vt:lpstr>
      <vt:lpstr>General Specifications High level specifications for the PAS Z &amp; ZR</vt:lpstr>
      <vt:lpstr>PAS Z Unit Compact solution designed for in vehicle/cab use</vt:lpstr>
      <vt:lpstr>PAS Z Connections Compact unit for quick deployment</vt:lpstr>
      <vt:lpstr>PAS ZR Ruggedized Unit IP65 unit for external mounting</vt:lpstr>
      <vt:lpstr>PAS Z Connections Compact unit for quick deployment</vt:lpstr>
      <vt:lpstr>Display Operation How range and direction is shown</vt:lpstr>
      <vt:lpstr>PAS MiniTags and Notifications Personnel tag functionality</vt:lpstr>
      <vt:lpstr>Cap Lamp Tag and PAS-O Convenient tag inserted into the cap lamp assembly and additional Obstacle tag </vt:lpstr>
      <vt:lpstr>Configuration, Control &amp; Monitoring</vt:lpstr>
      <vt:lpstr>Configuration – Set Up General vehicle and warning set up </vt:lpstr>
      <vt:lpstr>Configuration – Set Up  Further configuration options </vt:lpstr>
      <vt:lpstr>Additional Functional Linking &amp; attachments</vt:lpstr>
      <vt:lpstr>PAS On-Site Testing Stations In field testing stations for tags and vehicle units</vt:lpstr>
      <vt:lpstr>Wi-Fi Capability Simplistic data retrieval and configuration uploads</vt:lpstr>
      <vt:lpstr>PAS C Solution for large vehicles/machines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PBE Board Meeting</dc:title>
  <dc:creator>Dee.garratt</dc:creator>
  <cp:lastModifiedBy>Dave Greenwell</cp:lastModifiedBy>
  <cp:revision>290</cp:revision>
  <cp:lastPrinted>2016-06-13T09:28:02Z</cp:lastPrinted>
  <dcterms:created xsi:type="dcterms:W3CDTF">2015-04-28T12:04:01Z</dcterms:created>
  <dcterms:modified xsi:type="dcterms:W3CDTF">2016-06-13T12:34:31Z</dcterms:modified>
</cp:coreProperties>
</file>