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55" r:id="rId2"/>
    <p:sldId id="334" r:id="rId3"/>
    <p:sldId id="322" r:id="rId4"/>
    <p:sldId id="327" r:id="rId5"/>
    <p:sldId id="336" r:id="rId6"/>
    <p:sldId id="289" r:id="rId7"/>
    <p:sldId id="337" r:id="rId8"/>
    <p:sldId id="388" r:id="rId9"/>
    <p:sldId id="391" r:id="rId10"/>
    <p:sldId id="386" r:id="rId11"/>
    <p:sldId id="443" r:id="rId12"/>
    <p:sldId id="389" r:id="rId13"/>
    <p:sldId id="419" r:id="rId14"/>
    <p:sldId id="444" r:id="rId15"/>
    <p:sldId id="279" r:id="rId16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00"/>
    <a:srgbClr val="005844"/>
    <a:srgbClr val="00B140"/>
    <a:srgbClr val="00968E"/>
    <a:srgbClr val="006272"/>
    <a:srgbClr val="00A5E1"/>
    <a:srgbClr val="141B4D"/>
    <a:srgbClr val="EF3B24"/>
    <a:srgbClr val="FF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9587" autoAdjust="0"/>
  </p:normalViewPr>
  <p:slideViewPr>
    <p:cSldViewPr snapToGrid="0" showGuides="1">
      <p:cViewPr varScale="1">
        <p:scale>
          <a:sx n="47" d="100"/>
          <a:sy n="47" d="100"/>
        </p:scale>
        <p:origin x="114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4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19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EB462-98FC-4072-8633-C50B2CCEC85C}" type="datetimeFigureOut">
              <a:rPr lang="en-GB" smtClean="0"/>
              <a:t>09/06/2016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C4B86-80E6-4D44-A160-807F12D09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16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22AFE-A276-42FB-A93A-B0F7F521EF17}" type="datetimeFigureOut">
              <a:rPr lang="en-GB" smtClean="0"/>
              <a:t>09/06/2016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689CC-6958-4F62-A2B0-6289660D9B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6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_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6894000" y="4608000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6894000" y="2305226"/>
            <a:ext cx="2250000" cy="2250000"/>
          </a:xfrm>
          <a:prstGeom prst="rect">
            <a:avLst/>
          </a:prstGeom>
          <a:solidFill>
            <a:srgbClr val="009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4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and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817200"/>
          </a:xfrm>
        </p:spPr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2088000" cy="43513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44000" y="1620000"/>
            <a:ext cx="5688000" cy="4351338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842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 and 3 b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3320324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012000" y="2835961"/>
            <a:ext cx="1080000" cy="108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12000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20324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012000" y="4002985"/>
            <a:ext cx="2520000" cy="1980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785039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476714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7168390" y="3405810"/>
            <a:ext cx="1363610" cy="510554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0229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Intro and 6 b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540104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3305588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5997600" y="2231791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91969" y="2231791"/>
            <a:ext cx="1636649" cy="180809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612000" y="3206359"/>
            <a:ext cx="883351" cy="842178"/>
          </a:xfrm>
        </p:spPr>
        <p:txBody>
          <a:bodyPr anchor="t" anchorCtr="0"/>
          <a:lstStyle>
            <a:lvl1pPr marL="0" indent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19"/>
          </p:nvPr>
        </p:nvSpPr>
        <p:spPr>
          <a:xfrm>
            <a:off x="612000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3"/>
          <p:cNvSpPr>
            <a:spLocks noGrp="1"/>
          </p:cNvSpPr>
          <p:nvPr>
            <p:ph sz="half" idx="20"/>
          </p:nvPr>
        </p:nvSpPr>
        <p:spPr>
          <a:xfrm>
            <a:off x="3305588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Content Placeholder 3"/>
          <p:cNvSpPr>
            <a:spLocks noGrp="1"/>
          </p:cNvSpPr>
          <p:nvPr>
            <p:ph sz="half" idx="21"/>
          </p:nvPr>
        </p:nvSpPr>
        <p:spPr>
          <a:xfrm>
            <a:off x="5997600" y="4166608"/>
            <a:ext cx="900000" cy="90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1591969" y="4166608"/>
            <a:ext cx="1636649" cy="1843251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612000" y="5141177"/>
            <a:ext cx="883351" cy="868682"/>
          </a:xfrm>
        </p:spPr>
        <p:txBody>
          <a:bodyPr anchor="t" anchorCtr="0"/>
          <a:lstStyle>
            <a:lvl1pPr marL="0" indent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24"/>
          </p:nvPr>
        </p:nvSpPr>
        <p:spPr>
          <a:xfrm>
            <a:off x="4284000" y="4166608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3305588" y="5141177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26"/>
          </p:nvPr>
        </p:nvSpPr>
        <p:spPr>
          <a:xfrm>
            <a:off x="6976800" y="4166608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7"/>
          </p:nvPr>
        </p:nvSpPr>
        <p:spPr>
          <a:xfrm>
            <a:off x="5997600" y="5141177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28"/>
          </p:nvPr>
        </p:nvSpPr>
        <p:spPr>
          <a:xfrm>
            <a:off x="4284000" y="2231791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9"/>
          </p:nvPr>
        </p:nvSpPr>
        <p:spPr>
          <a:xfrm>
            <a:off x="3305588" y="3206360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30"/>
          </p:nvPr>
        </p:nvSpPr>
        <p:spPr>
          <a:xfrm>
            <a:off x="6976800" y="2231791"/>
            <a:ext cx="1636649" cy="1843251"/>
          </a:xfrm>
        </p:spPr>
        <p:txBody>
          <a:bodyPr/>
          <a:lstStyle>
            <a:lvl1pPr rtl="0">
              <a:defRPr sz="1200"/>
            </a:lvl1pPr>
            <a:lvl2pPr rtl="0"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5" name="Text Placeholder 15"/>
          <p:cNvSpPr>
            <a:spLocks noGrp="1"/>
          </p:cNvSpPr>
          <p:nvPr>
            <p:ph type="body" sz="quarter" idx="31"/>
          </p:nvPr>
        </p:nvSpPr>
        <p:spPr>
          <a:xfrm>
            <a:off x="5997600" y="3206360"/>
            <a:ext cx="883351" cy="868682"/>
          </a:xfrm>
        </p:spPr>
        <p:txBody>
          <a:bodyPr anchor="t" anchorCtr="0"/>
          <a:lstStyle>
            <a:lvl1pPr marL="0" indent="0" rtl="0">
              <a:buFontTx/>
              <a:buNone/>
              <a:defRPr sz="1200"/>
            </a:lvl1pPr>
            <a:lvl2pPr marL="288000" indent="0">
              <a:buFontTx/>
              <a:buNone/>
              <a:defRPr sz="1600"/>
            </a:lvl2pPr>
            <a:lvl3pPr marL="576000" indent="0">
              <a:buFontTx/>
              <a:buNone/>
              <a:defRPr sz="1600"/>
            </a:lvl3pPr>
            <a:lvl4pPr marL="864000" indent="0">
              <a:buFontTx/>
              <a:buNone/>
              <a:defRPr sz="1600"/>
            </a:lvl4pPr>
            <a:lvl5pPr marL="1152000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8192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4352400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432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653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64322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60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3888000" cy="43524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3225" y="1620000"/>
            <a:ext cx="3888000" cy="4351338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590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12775" y="1620000"/>
            <a:ext cx="7918450" cy="21240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2000" y="3855600"/>
            <a:ext cx="7919225" cy="2124000"/>
          </a:xfrm>
        </p:spPr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81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rgbClr val="141B4D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7920000" cy="3168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268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le + Subtitle + Text + Objec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rgbClr val="141B4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rgbClr val="141B4D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2088000" cy="43513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2844000" y="1620000"/>
            <a:ext cx="5688000" cy="4351338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790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fixed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6894000" y="4608000"/>
            <a:ext cx="2250000" cy="2250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8916" t="-80923" r="-11380" b="-19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 userDrawn="1"/>
        </p:nvSpPr>
        <p:spPr>
          <a:xfrm>
            <a:off x="6894000" y="2305226"/>
            <a:ext cx="2250000" cy="22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56" b="-497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40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12775" y="450850"/>
            <a:ext cx="7920000" cy="5519738"/>
          </a:xfrm>
          <a:solidFill>
            <a:schemeClr val="bg1"/>
          </a:solidFill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4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0" indent="0">
              <a:buFontTx/>
              <a:buNone/>
              <a:defRPr sz="2400"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80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10452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6909130" y="4610452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6909130" y="2305226"/>
            <a:ext cx="2250000" cy="2250000"/>
          </a:xfrm>
          <a:prstGeom prst="rect">
            <a:avLst/>
          </a:prstGeom>
          <a:solidFill>
            <a:srgbClr val="0096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329565" y="0"/>
            <a:ext cx="2250000" cy="2250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000" y="6336000"/>
            <a:ext cx="252000" cy="252000"/>
          </a:xfrm>
        </p:spPr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67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/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10452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6909130" y="4610452"/>
            <a:ext cx="2250000" cy="2250000"/>
          </a:xfrm>
          <a:prstGeom prst="rect">
            <a:avLst/>
          </a:prstGeom>
          <a:solidFill>
            <a:srgbClr val="005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9144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2890226"/>
            <a:ext cx="7920000" cy="1080000"/>
          </a:xfrm>
        </p:spPr>
        <p:txBody>
          <a:bodyPr anchor="ctr" anchorCtr="1">
            <a:noAutofit/>
          </a:bodyPr>
          <a:lstStyle>
            <a:lvl1pPr algn="ct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329565" y="0"/>
            <a:ext cx="2250000" cy="2250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0" y="4611757"/>
            <a:ext cx="4520870" cy="225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4659130" y="0"/>
            <a:ext cx="4500000" cy="2250000"/>
          </a:xfrm>
          <a:prstGeom prst="rect">
            <a:avLst/>
          </a:prstGeom>
          <a:solidFill>
            <a:srgbClr val="00B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12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add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90000" y="4608000"/>
            <a:ext cx="2250000" cy="2250000"/>
          </a:xfrm>
          <a:prstGeom prst="rect">
            <a:avLst/>
          </a:prstGeom>
          <a:solidFill>
            <a:srgbClr val="141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2305226"/>
            <a:ext cx="6840000" cy="2250000"/>
          </a:xfrm>
          <a:prstGeom prst="rect">
            <a:avLst/>
          </a:prstGeom>
          <a:solidFill>
            <a:srgbClr val="00A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50000" cy="225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000" y="2700000"/>
            <a:ext cx="6062348" cy="1384995"/>
          </a:xfrm>
        </p:spPr>
        <p:txBody>
          <a:bodyPr anchor="ctr" anchorCtr="0">
            <a:noAutofit/>
          </a:bodyPr>
          <a:lstStyle>
            <a:lvl1pPr algn="l"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0000" y="4610452"/>
            <a:ext cx="3600000" cy="555548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75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5125252"/>
            <a:ext cx="3601350" cy="28163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75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30000"/>
            <a:ext cx="1257333" cy="6984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6894000" y="2305049"/>
            <a:ext cx="2250000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6894000" y="4608513"/>
            <a:ext cx="2250000" cy="225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6706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13843"/>
          </a:xfrm>
        </p:spPr>
        <p:txBody>
          <a:bodyPr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775" y="874643"/>
            <a:ext cx="7918450" cy="420826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2"/>
                </a:solidFill>
              </a:defRPr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612775" y="3600000"/>
            <a:ext cx="1728000" cy="1728000"/>
          </a:xfrm>
          <a:solidFill>
            <a:srgbClr val="00968E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674800" y="3600000"/>
            <a:ext cx="1728000" cy="1728000"/>
          </a:xfrm>
          <a:solidFill>
            <a:srgbClr val="00B140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741200" y="3600000"/>
            <a:ext cx="1728000" cy="1728000"/>
          </a:xfrm>
          <a:solidFill>
            <a:schemeClr val="accent1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803225" y="3600000"/>
            <a:ext cx="1728000" cy="1728000"/>
          </a:xfrm>
          <a:solidFill>
            <a:srgbClr val="00A5E1"/>
          </a:solidFill>
          <a:ln>
            <a:noFill/>
          </a:ln>
        </p:spPr>
        <p:txBody>
          <a:bodyPr lIns="144000" tIns="144000" rIns="144000" bIns="144000">
            <a:noAutofit/>
          </a:bodyPr>
          <a:lstStyle>
            <a:lvl1pPr marL="144000" indent="-144000"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</a:defRPr>
            </a:lvl1pPr>
            <a:lvl2pPr marL="360000" indent="-144000">
              <a:buFont typeface="Calibri" panose="020F0502020204030204" pitchFamily="34" charset="0"/>
              <a:buChar char="‒"/>
              <a:defRPr sz="1400">
                <a:solidFill>
                  <a:schemeClr val="bg1"/>
                </a:solidFill>
              </a:defRPr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2" hasCustomPrompt="1"/>
          </p:nvPr>
        </p:nvSpPr>
        <p:spPr>
          <a:xfrm>
            <a:off x="6120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3" hasCustomPrompt="1"/>
          </p:nvPr>
        </p:nvSpPr>
        <p:spPr>
          <a:xfrm>
            <a:off x="26748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4" hasCustomPrompt="1"/>
          </p:nvPr>
        </p:nvSpPr>
        <p:spPr>
          <a:xfrm>
            <a:off x="47412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25" hasCustomPrompt="1"/>
          </p:nvPr>
        </p:nvSpPr>
        <p:spPr>
          <a:xfrm>
            <a:off x="6804000" y="1836000"/>
            <a:ext cx="1728000" cy="172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 sz="1400" baseline="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535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0" indent="0">
              <a:spcAft>
                <a:spcPts val="1200"/>
              </a:spcAft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672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153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3886200" cy="4351338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20000"/>
            <a:ext cx="3886200" cy="4351338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39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itle and image/chart/obje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2124000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3856380"/>
            <a:ext cx="7920000" cy="2124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20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and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00" y="1620000"/>
            <a:ext cx="7920000" cy="108000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00" y="2835961"/>
            <a:ext cx="7920000" cy="3168000"/>
          </a:xfrm>
        </p:spPr>
        <p:txBody>
          <a:bodyPr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00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8172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620000"/>
            <a:ext cx="7920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000" y="6336000"/>
            <a:ext cx="252000" cy="252000"/>
          </a:xfrm>
          <a:prstGeom prst="rect">
            <a:avLst/>
          </a:prstGeom>
          <a:solidFill>
            <a:schemeClr val="tx2"/>
          </a:solidFill>
        </p:spPr>
        <p:txBody>
          <a:bodyPr vert="horz" lIns="36000" tIns="36000" rIns="36000" bIns="36000" rtlCol="0" anchor="ctr" anchorCtr="1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1B3EF10-4E29-4F0C-9AB6-355B3A7B01AB}" type="slidenum">
              <a:rPr lang="en-GB" smtClean="0"/>
              <a:pPr/>
              <a:t>‹#›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13212918"/>
              </p:ext>
            </p:extLst>
          </p:nvPr>
        </p:nvGraphicFramePr>
        <p:xfrm>
          <a:off x="993911" y="6336000"/>
          <a:ext cx="4187688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5896"/>
                <a:gridCol w="1395896"/>
                <a:gridCol w="1395896"/>
              </a:tblGrid>
              <a:tr h="0">
                <a:tc>
                  <a:txBody>
                    <a:bodyPr/>
                    <a:lstStyle/>
                    <a:p>
                      <a:r>
                        <a:rPr lang="en-GB" sz="900" b="0" baseline="0" dirty="0" smtClean="0">
                          <a:solidFill>
                            <a:schemeClr val="tx1"/>
                          </a:solidFill>
                        </a:rPr>
                        <a:t>M&amp;EE Networking Conference 2016</a:t>
                      </a:r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 smtClean="0">
                          <a:solidFill>
                            <a:schemeClr val="tx1"/>
                          </a:solidFill>
                        </a:rPr>
                        <a:t>15 June 2016</a:t>
                      </a:r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/>
          <p:nvPr userDrawn="1"/>
        </p:nvCxnSpPr>
        <p:spPr>
          <a:xfrm>
            <a:off x="612000" y="1382400"/>
            <a:ext cx="7920000" cy="0"/>
          </a:xfrm>
          <a:prstGeom prst="line">
            <a:avLst/>
          </a:prstGeom>
          <a:ln w="762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000" y="594000"/>
            <a:ext cx="540000" cy="29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5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94" r:id="rId4"/>
    <p:sldLayoutId id="2147483674" r:id="rId5"/>
    <p:sldLayoutId id="2147483676" r:id="rId6"/>
    <p:sldLayoutId id="2147483664" r:id="rId7"/>
    <p:sldLayoutId id="2147483677" r:id="rId8"/>
    <p:sldLayoutId id="2147483678" r:id="rId9"/>
    <p:sldLayoutId id="2147483679" r:id="rId10"/>
    <p:sldLayoutId id="2147483689" r:id="rId11"/>
    <p:sldLayoutId id="2147483690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  <p:sldLayoutId id="2147483688" r:id="rId20"/>
    <p:sldLayoutId id="2147483687" r:id="rId21"/>
    <p:sldLayoutId id="2147483691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Calibri" panose="020F050202020403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000" indent="-144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Tx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388" y="2700000"/>
            <a:ext cx="6409960" cy="1384995"/>
          </a:xfrm>
        </p:spPr>
        <p:txBody>
          <a:bodyPr/>
          <a:lstStyle/>
          <a:p>
            <a:r>
              <a:rPr lang="en-GB" sz="4800" dirty="0" smtClean="0"/>
              <a:t>RIS-1710-PLT: The Role of Plant Assessment Bodies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</a:t>
            </a:fld>
            <a:endParaRPr lang="en-GB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44701" y="4777879"/>
            <a:ext cx="3979572" cy="555548"/>
          </a:xfrm>
          <a:prstGeom prst="rect">
            <a:avLst/>
          </a:prstGeom>
        </p:spPr>
        <p:txBody>
          <a:bodyPr/>
          <a:lstStyle>
            <a:lvl1pPr marL="14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/>
              <a:t>Presented by Neil Halliday, Professional Head of Plant RSSB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246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41B4D"/>
                </a:solidFill>
              </a:rPr>
              <a:t>RIS-1710-PLT</a:t>
            </a:r>
            <a:r>
              <a:rPr lang="en-GB" dirty="0">
                <a:solidFill>
                  <a:srgbClr val="141B4D"/>
                </a:solidFill>
              </a:rPr>
              <a:t/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 smtClean="0"/>
              <a:t>Plant Assessment Bodies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631331"/>
            <a:ext cx="792000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Certification by </a:t>
            </a:r>
            <a:r>
              <a:rPr lang="en-GB" sz="2400" dirty="0"/>
              <a:t>Plant Assessment Bodies (PAB) </a:t>
            </a:r>
            <a:endParaRPr lang="en-GB" sz="2400" dirty="0" smtClean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OTMs </a:t>
            </a:r>
            <a:r>
              <a:rPr lang="en-GB" sz="2200" dirty="0"/>
              <a:t>and OTPs in travelling and working modes </a:t>
            </a:r>
            <a:endParaRPr lang="en-GB" sz="2200" dirty="0" smtClean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OTM </a:t>
            </a:r>
            <a:r>
              <a:rPr lang="en-GB" sz="2200" dirty="0"/>
              <a:t>in running mode </a:t>
            </a:r>
            <a:r>
              <a:rPr lang="en-GB" sz="2200" dirty="0" smtClean="0"/>
              <a:t>when change is not </a:t>
            </a:r>
            <a:r>
              <a:rPr lang="en-GB" sz="2200" dirty="0"/>
              <a:t>in scope of the 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Interoperability Directive (not a significant modification)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Engineering Conformance Certificates to replace EACs </a:t>
            </a:r>
            <a:endParaRPr lang="en-GB" sz="22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PABs </a:t>
            </a:r>
            <a:r>
              <a:rPr lang="en-GB" sz="2400" dirty="0"/>
              <a:t>to be accredited by </a:t>
            </a:r>
            <a:r>
              <a:rPr lang="en-GB" sz="2400" dirty="0" smtClean="0"/>
              <a:t>UKAS</a:t>
            </a:r>
            <a:endParaRPr lang="en-GB" sz="22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Extension the ISO </a:t>
            </a:r>
            <a:r>
              <a:rPr lang="en-GB" sz="2200" dirty="0"/>
              <a:t>17065 accreditation of </a:t>
            </a:r>
            <a:r>
              <a:rPr lang="en-GB" sz="2200" dirty="0" err="1" smtClean="0"/>
              <a:t>NoBo</a:t>
            </a:r>
            <a:r>
              <a:rPr lang="en-GB" sz="2200" dirty="0" smtClean="0"/>
              <a:t>/</a:t>
            </a:r>
            <a:r>
              <a:rPr lang="en-GB" sz="2200" dirty="0" err="1" smtClean="0"/>
              <a:t>DeBos</a:t>
            </a:r>
            <a:r>
              <a:rPr lang="en-GB" sz="2200" dirty="0" smtClean="0"/>
              <a:t> </a:t>
            </a: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/>
              <a:t>to include </a:t>
            </a:r>
            <a:r>
              <a:rPr lang="en-GB" sz="2200" dirty="0" smtClean="0"/>
              <a:t>RIS-1710-PLT </a:t>
            </a:r>
            <a:r>
              <a:rPr lang="en-GB" sz="2200" dirty="0"/>
              <a:t>within scope of supply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Plant </a:t>
            </a:r>
            <a:r>
              <a:rPr lang="en-GB" sz="2200" dirty="0"/>
              <a:t>VABs </a:t>
            </a:r>
            <a:r>
              <a:rPr lang="en-GB" sz="2200" dirty="0" smtClean="0"/>
              <a:t>have ceased </a:t>
            </a:r>
            <a:r>
              <a:rPr lang="en-GB" sz="2200" dirty="0"/>
              <a:t>to be licenced by RSSB </a:t>
            </a: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87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41B4D"/>
                </a:solidFill>
              </a:rPr>
              <a:t>RIS-1710-PLT</a:t>
            </a:r>
            <a:r>
              <a:rPr lang="en-GB" dirty="0">
                <a:solidFill>
                  <a:srgbClr val="141B4D"/>
                </a:solidFill>
              </a:rPr>
              <a:t/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 smtClean="0"/>
              <a:t>Implementation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595120"/>
            <a:ext cx="7920000" cy="4387549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Network Rail published Infrastructure Plant Manual </a:t>
            </a:r>
            <a:r>
              <a:rPr lang="en-GB" sz="2400" dirty="0" smtClean="0">
                <a:latin typeface="+mj-lt"/>
                <a:ea typeface="+mj-ea"/>
                <a:cs typeface="+mj-cs"/>
              </a:rPr>
              <a:t>NR/Plant/0200 Issue 8</a:t>
            </a:r>
            <a:r>
              <a:rPr lang="en-GB" sz="2400" dirty="0" smtClean="0"/>
              <a:t>, 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June 2016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Module P300 mandates RIS-1710-PLT and </a:t>
            </a:r>
            <a:r>
              <a:rPr lang="en-GB" sz="2200" dirty="0"/>
              <a:t>RIS-1530-PLT (</a:t>
            </a:r>
            <a:r>
              <a:rPr lang="en-GB" sz="2200" dirty="0" err="1" smtClean="0"/>
              <a:t>Iss</a:t>
            </a:r>
            <a:r>
              <a:rPr lang="en-GB" sz="2200" dirty="0" smtClean="0"/>
              <a:t> </a:t>
            </a:r>
            <a:r>
              <a:rPr lang="en-GB" sz="2200" dirty="0"/>
              <a:t>6</a:t>
            </a:r>
            <a:r>
              <a:rPr lang="en-GB" sz="2400" dirty="0"/>
              <a:t>) </a:t>
            </a:r>
            <a:endParaRPr lang="en-GB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RIS-1530-PLT ‘Technical </a:t>
            </a:r>
            <a:r>
              <a:rPr lang="en-GB" sz="2400" dirty="0"/>
              <a:t>Requirements for On-Track Plant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and </a:t>
            </a:r>
            <a:r>
              <a:rPr lang="en-GB" sz="2400" dirty="0"/>
              <a:t>their associated Equipment and </a:t>
            </a:r>
            <a:r>
              <a:rPr lang="en-GB" sz="2400" dirty="0" smtClean="0"/>
              <a:t>Trolleys’</a:t>
            </a:r>
            <a:endParaRPr lang="en-GB" sz="24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Separation </a:t>
            </a:r>
            <a:r>
              <a:rPr lang="en-GB" sz="2200" dirty="0"/>
              <a:t>of technical requirements from assessment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Plant </a:t>
            </a:r>
            <a:r>
              <a:rPr lang="en-GB" sz="2200" dirty="0"/>
              <a:t>Gauge </a:t>
            </a:r>
            <a:r>
              <a:rPr lang="en-GB" sz="2200" dirty="0" smtClean="0"/>
              <a:t>(</a:t>
            </a:r>
            <a:r>
              <a:rPr lang="en-GB" sz="2200" dirty="0"/>
              <a:t>W6a, </a:t>
            </a:r>
            <a:r>
              <a:rPr lang="en-GB" sz="2200" dirty="0" smtClean="0"/>
              <a:t>LSVG </a:t>
            </a:r>
            <a:r>
              <a:rPr lang="en-GB" sz="2200" dirty="0"/>
              <a:t>and LUL sub-surface gauge)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Plant </a:t>
            </a:r>
            <a:r>
              <a:rPr lang="en-GB" sz="2200" dirty="0"/>
              <a:t>design risk assessment </a:t>
            </a:r>
            <a:r>
              <a:rPr lang="en-GB" sz="2200" dirty="0" smtClean="0"/>
              <a:t>- </a:t>
            </a:r>
            <a:r>
              <a:rPr lang="en-GB" sz="2000" dirty="0" smtClean="0"/>
              <a:t>Machinery </a:t>
            </a:r>
            <a:r>
              <a:rPr lang="en-GB" sz="2000" dirty="0"/>
              <a:t>Directive with </a:t>
            </a:r>
            <a:r>
              <a:rPr lang="en-GB" sz="2000" dirty="0" smtClean="0"/>
              <a:t>CSM(RA)</a:t>
            </a:r>
            <a:endParaRPr lang="en-GB" sz="20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Trolleys </a:t>
            </a:r>
            <a:r>
              <a:rPr lang="en-GB" sz="2200" dirty="0"/>
              <a:t>now within scope of RIS-1530-PLT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Retains </a:t>
            </a:r>
            <a:r>
              <a:rPr lang="en-GB" sz="2200" dirty="0"/>
              <a:t>seven year re-certification of OTP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82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41B4D"/>
                </a:solidFill>
              </a:rPr>
              <a:t>RIS-1710-PLT</a:t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 smtClean="0"/>
              <a:t>PAB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Strategy to create </a:t>
            </a:r>
            <a:r>
              <a:rPr lang="en-GB" sz="2400" dirty="0" smtClean="0"/>
              <a:t>Plant Assessment Bodies started to coincide with publication </a:t>
            </a:r>
            <a:r>
              <a:rPr lang="en-GB" sz="2400" dirty="0"/>
              <a:t>of </a:t>
            </a:r>
            <a:r>
              <a:rPr lang="en-GB" sz="2400" dirty="0" smtClean="0"/>
              <a:t>RIS-1710-PLT</a:t>
            </a:r>
            <a:endParaRPr lang="en-GB" sz="24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RSSB discussions </a:t>
            </a:r>
            <a:r>
              <a:rPr lang="en-GB" sz="2200" dirty="0"/>
              <a:t>with UKAS to manage the transition 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from Plant </a:t>
            </a:r>
            <a:r>
              <a:rPr lang="en-GB" sz="2200" dirty="0"/>
              <a:t>VABs to </a:t>
            </a:r>
            <a:r>
              <a:rPr lang="en-GB" sz="2200" dirty="0" smtClean="0"/>
              <a:t>Plant Assessment Bodies</a:t>
            </a:r>
            <a:endParaRPr lang="en-GB" sz="22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For this year – desktop review by </a:t>
            </a:r>
            <a:r>
              <a:rPr lang="en-GB" sz="2200" dirty="0" smtClean="0"/>
              <a:t>UKAS / RSSB</a:t>
            </a:r>
            <a:endParaRPr lang="en-GB" sz="2200" dirty="0"/>
          </a:p>
          <a:p>
            <a:pPr marL="980150" lvl="2" indent="-342900">
              <a:buFont typeface="Wingdings" panose="05000000000000000000" pitchFamily="2" charset="2"/>
              <a:buChar char="v"/>
            </a:pPr>
            <a:r>
              <a:rPr lang="en-GB" sz="2000" dirty="0" smtClean="0"/>
              <a:t>Building on evidence as existing supplier of services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Ongoing - normal UKAS accreditation processes </a:t>
            </a:r>
            <a:endParaRPr lang="en-GB" sz="22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New companies entering the market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Normal UKAS accreditation processes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RSSB to provide technical support</a:t>
            </a:r>
            <a:endParaRPr lang="en-GB" sz="2200" dirty="0"/>
          </a:p>
          <a:p>
            <a:pPr marL="774900" lvl="1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8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98" y="1620000"/>
            <a:ext cx="7920002" cy="447151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15</a:t>
            </a:r>
            <a:r>
              <a:rPr lang="en-GB" sz="2400" baseline="30000" dirty="0"/>
              <a:t>th</a:t>
            </a:r>
            <a:r>
              <a:rPr lang="en-GB" sz="2400" dirty="0"/>
              <a:t> February </a:t>
            </a:r>
            <a:r>
              <a:rPr lang="en-GB" sz="2400" dirty="0" smtClean="0"/>
              <a:t>2016 – RSSB formal notice of closure to existing VABs and Plant VABs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15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March 2016 – UKAS invitation letter to </a:t>
            </a:r>
            <a:r>
              <a:rPr lang="en-GB" sz="2400" dirty="0"/>
              <a:t>existing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GB </a:t>
            </a:r>
            <a:r>
              <a:rPr lang="en-GB" sz="2400" dirty="0" err="1" smtClean="0"/>
              <a:t>NoBos</a:t>
            </a:r>
            <a:r>
              <a:rPr lang="en-GB" sz="2400" dirty="0" smtClean="0"/>
              <a:t> / </a:t>
            </a:r>
            <a:r>
              <a:rPr lang="en-GB" sz="2400" dirty="0" err="1" smtClean="0"/>
              <a:t>DeBos</a:t>
            </a:r>
            <a:r>
              <a:rPr lang="en-GB" sz="2400" dirty="0" smtClean="0"/>
              <a:t> to apply for extension to scope to</a:t>
            </a:r>
            <a:br>
              <a:rPr lang="en-GB" sz="2400" dirty="0" smtClean="0"/>
            </a:br>
            <a:r>
              <a:rPr lang="en-GB" sz="2400" dirty="0" smtClean="0"/>
              <a:t>include RIS-2700-RST and RIS-1710-PLT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14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April 2016 – Deadline for applications in response </a:t>
            </a:r>
            <a:br>
              <a:rPr lang="en-GB" sz="2400" dirty="0" smtClean="0"/>
            </a:br>
            <a:r>
              <a:rPr lang="en-GB" sz="2400" dirty="0" smtClean="0"/>
              <a:t>to UKAS letter</a:t>
            </a:r>
            <a:endParaRPr lang="en-GB" sz="1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May 2016 – Joint UKAS / RSSB </a:t>
            </a:r>
            <a:r>
              <a:rPr lang="en-GB" sz="2400" dirty="0" smtClean="0"/>
              <a:t>desk </a:t>
            </a:r>
            <a:r>
              <a:rPr lang="en-GB" sz="2400" dirty="0" smtClean="0"/>
              <a:t>top review starts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smtClean="0"/>
              <a:t>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June 2016 </a:t>
            </a:r>
            <a:r>
              <a:rPr lang="en-GB" sz="2400" dirty="0"/>
              <a:t>– Successful applications </a:t>
            </a:r>
            <a:r>
              <a:rPr lang="en-GB" sz="2400" dirty="0" smtClean="0"/>
              <a:t>recommended </a:t>
            </a:r>
            <a:br>
              <a:rPr lang="en-GB" sz="2400" dirty="0" smtClean="0"/>
            </a:br>
            <a:r>
              <a:rPr lang="en-GB" sz="2400" dirty="0" smtClean="0"/>
              <a:t>for </a:t>
            </a:r>
            <a:r>
              <a:rPr lang="en-GB" sz="2400" dirty="0"/>
              <a:t>extension to </a:t>
            </a:r>
            <a:r>
              <a:rPr lang="en-GB" sz="2400" dirty="0" smtClean="0"/>
              <a:t>scope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plan enacted</a:t>
            </a:r>
            <a:endParaRPr lang="en-GB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2000" y="460800"/>
            <a:ext cx="7920000" cy="41384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141B4D"/>
                </a:solidFill>
              </a:rPr>
              <a:t>UKAS Accreditation Arrangements</a:t>
            </a:r>
          </a:p>
        </p:txBody>
      </p:sp>
    </p:spTree>
    <p:extLst>
      <p:ext uri="{BB962C8B-B14F-4D97-AF65-F5344CB8AC3E}">
        <p14:creationId xmlns:p14="http://schemas.microsoft.com/office/powerpoint/2010/main" val="426966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41B4D"/>
                </a:solidFill>
              </a:rPr>
              <a:t/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dirty="0">
                <a:solidFill>
                  <a:srgbClr val="141B4D"/>
                </a:solidFill>
              </a:rPr>
              <a:t>UKAS Accreditation Arrangements</a:t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 smtClean="0"/>
              <a:t>PAB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Plant Assessment Bodies now listed on the UKAS website</a:t>
            </a:r>
            <a:endParaRPr lang="en-GB" sz="2400" dirty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Atkins Notified </a:t>
            </a:r>
            <a:r>
              <a:rPr lang="en-GB" sz="2200" dirty="0" smtClean="0"/>
              <a:t>Body (</a:t>
            </a:r>
            <a:r>
              <a:rPr lang="en-GB" sz="2200" dirty="0" err="1" smtClean="0"/>
              <a:t>Faithful+Gould</a:t>
            </a:r>
            <a:r>
              <a:rPr lang="en-GB" sz="2200" dirty="0" smtClean="0"/>
              <a:t> Ltd)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SNC-Lavalin Rail &amp; Transit Verification </a:t>
            </a:r>
            <a:r>
              <a:rPr lang="en-GB" sz="2200" dirty="0" smtClean="0"/>
              <a:t>Ltd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Ongoing review and new companies seeking to be PABs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Network Rail Certification Body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Ricardo </a:t>
            </a:r>
            <a:r>
              <a:rPr lang="en-GB" sz="2200"/>
              <a:t>Certifications </a:t>
            </a:r>
            <a:r>
              <a:rPr lang="en-GB" sz="2200" smtClean="0"/>
              <a:t>[</a:t>
            </a:r>
            <a:r>
              <a:rPr lang="en-GB" sz="2200" dirty="0"/>
              <a:t>formerly Lloyds Register </a:t>
            </a:r>
            <a:r>
              <a:rPr lang="en-GB" sz="2200" dirty="0" smtClean="0"/>
              <a:t>Rail]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err="1" smtClean="0"/>
              <a:t>SconRail</a:t>
            </a:r>
            <a:endParaRPr lang="en-GB" sz="2200" dirty="0" smtClean="0"/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TUV </a:t>
            </a:r>
            <a:r>
              <a:rPr lang="en-GB" sz="2200" dirty="0" err="1" smtClean="0"/>
              <a:t>Rheinland</a:t>
            </a:r>
            <a:r>
              <a:rPr lang="en-GB" sz="2200" dirty="0" smtClean="0"/>
              <a:t> UK (TRUK)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774900" lvl="1" indent="-34290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94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Thank you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36360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807" y="438138"/>
            <a:ext cx="7920000" cy="817200"/>
          </a:xfrm>
        </p:spPr>
        <p:txBody>
          <a:bodyPr/>
          <a:lstStyle/>
          <a:p>
            <a:r>
              <a:rPr lang="en-GB" b="1" dirty="0" smtClean="0"/>
              <a:t>Introduction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99" y="1620000"/>
            <a:ext cx="8045617" cy="4351338"/>
          </a:xfrm>
        </p:spPr>
        <p:txBody>
          <a:bodyPr/>
          <a:lstStyle/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Certification Background 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Why change now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RIS-2700-RST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RIS-1710-PLT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Implementation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r>
              <a:rPr lang="en-GB" sz="2400" dirty="0" smtClean="0"/>
              <a:t>Role of UKAS</a:t>
            </a:r>
          </a:p>
          <a:p>
            <a:pPr marL="719138" lvl="1" indent="-430213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075" y="1464874"/>
            <a:ext cx="3468925" cy="48711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23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GM/RT2000 background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3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History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smtClean="0"/>
              <a:t>GM/RT2000 </a:t>
            </a:r>
            <a:r>
              <a:rPr lang="en-GB" sz="2400" dirty="0"/>
              <a:t>dates from June 1995 </a:t>
            </a:r>
            <a:r>
              <a:rPr lang="en-GB" sz="2400" dirty="0" smtClean="0"/>
              <a:t>(Issue </a:t>
            </a:r>
            <a:r>
              <a:rPr lang="en-GB" sz="2400" dirty="0"/>
              <a:t>1)</a:t>
            </a:r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Published </a:t>
            </a:r>
            <a:r>
              <a:rPr lang="en-GB" sz="2400" dirty="0"/>
              <a:t>by Railtrack Safety &amp; Standards </a:t>
            </a:r>
            <a:r>
              <a:rPr lang="en-GB" sz="2400" dirty="0" smtClean="0"/>
              <a:t>Directorate</a:t>
            </a:r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Recognised </a:t>
            </a:r>
            <a:r>
              <a:rPr lang="en-GB" sz="2400" dirty="0"/>
              <a:t>the split of </a:t>
            </a:r>
            <a:r>
              <a:rPr lang="en-GB" sz="2400" dirty="0" smtClean="0"/>
              <a:t>track </a:t>
            </a:r>
            <a:r>
              <a:rPr lang="en-GB" sz="2400" dirty="0"/>
              <a:t>and trains as a result of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rail </a:t>
            </a:r>
            <a:r>
              <a:rPr lang="en-GB" sz="2400" dirty="0"/>
              <a:t>privatisation in </a:t>
            </a:r>
            <a:r>
              <a:rPr lang="en-GB" sz="2400" dirty="0" smtClean="0"/>
              <a:t>1994  </a:t>
            </a:r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Railtrack </a:t>
            </a:r>
            <a:r>
              <a:rPr lang="en-GB" sz="2400" dirty="0"/>
              <a:t>were </a:t>
            </a:r>
            <a:r>
              <a:rPr lang="en-GB" sz="2400" dirty="0" smtClean="0"/>
              <a:t>then in </a:t>
            </a:r>
            <a:r>
              <a:rPr lang="en-GB" sz="2400" dirty="0"/>
              <a:t>charge of </a:t>
            </a:r>
            <a:r>
              <a:rPr lang="en-GB" sz="2400" dirty="0" smtClean="0"/>
              <a:t>assessing what was </a:t>
            </a:r>
            <a:br>
              <a:rPr lang="en-GB" sz="2400" dirty="0" smtClean="0"/>
            </a:br>
            <a:r>
              <a:rPr lang="en-GB" sz="2400" dirty="0" smtClean="0"/>
              <a:t>allowed </a:t>
            </a:r>
            <a:r>
              <a:rPr lang="en-GB" sz="2400" dirty="0"/>
              <a:t>to run on its </a:t>
            </a:r>
            <a:r>
              <a:rPr lang="en-GB" sz="2400" dirty="0" smtClean="0"/>
              <a:t>network</a:t>
            </a:r>
            <a:endParaRPr lang="en-GB" sz="2400" dirty="0"/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All </a:t>
            </a:r>
            <a:r>
              <a:rPr lang="en-GB" sz="2400" dirty="0"/>
              <a:t>new / modified vehicles </a:t>
            </a:r>
            <a:r>
              <a:rPr lang="en-GB" sz="2400" dirty="0" smtClean="0"/>
              <a:t>had to be certificated </a:t>
            </a:r>
            <a:r>
              <a:rPr lang="en-GB" sz="2400" dirty="0"/>
              <a:t>by a Vehicle Acceptance </a:t>
            </a:r>
            <a:r>
              <a:rPr lang="en-GB" sz="2400" dirty="0" smtClean="0"/>
              <a:t>Body (VABs)</a:t>
            </a:r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Plant </a:t>
            </a:r>
            <a:r>
              <a:rPr lang="en-GB" sz="2400" dirty="0" smtClean="0"/>
              <a:t>VABs introduced to assess On-Track </a:t>
            </a:r>
            <a:r>
              <a:rPr lang="en-GB" sz="2400" dirty="0"/>
              <a:t>Machines </a:t>
            </a:r>
            <a:r>
              <a:rPr lang="en-GB" sz="2400" dirty="0" smtClean="0"/>
              <a:t>and Plant when in travelling and working modes </a:t>
            </a:r>
          </a:p>
        </p:txBody>
      </p:sp>
    </p:spTree>
    <p:extLst>
      <p:ext uri="{BB962C8B-B14F-4D97-AF65-F5344CB8AC3E}">
        <p14:creationId xmlns:p14="http://schemas.microsoft.com/office/powerpoint/2010/main" val="47209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GM/RT2000 background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4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Rationale behind need for change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12774" y="1620000"/>
            <a:ext cx="8104505" cy="43524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GM/RT2000 affected </a:t>
            </a:r>
            <a:r>
              <a:rPr lang="en-GB" sz="2400" dirty="0"/>
              <a:t>by changes </a:t>
            </a:r>
            <a:r>
              <a:rPr lang="en-GB" sz="2400" dirty="0" smtClean="0"/>
              <a:t>to rail industry:-</a:t>
            </a:r>
            <a:endParaRPr lang="en-GB" sz="2400" dirty="0"/>
          </a:p>
          <a:p>
            <a:pPr marL="720725" lvl="2" indent="-3651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In </a:t>
            </a:r>
            <a:r>
              <a:rPr lang="en-GB" sz="2400" dirty="0"/>
              <a:t>2003, RSSB </a:t>
            </a:r>
            <a:r>
              <a:rPr lang="en-GB" sz="2400" dirty="0" smtClean="0"/>
              <a:t>takes over </a:t>
            </a:r>
            <a:r>
              <a:rPr lang="en-GB" sz="2400" dirty="0"/>
              <a:t>role of Railtrack </a:t>
            </a:r>
            <a:r>
              <a:rPr lang="en-GB" sz="2400" dirty="0" smtClean="0"/>
              <a:t>S&amp;SD</a:t>
            </a:r>
          </a:p>
          <a:p>
            <a:pPr marL="720725" lvl="2" indent="-3651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In </a:t>
            </a:r>
            <a:r>
              <a:rPr lang="en-GB" sz="2400" dirty="0"/>
              <a:t>2006, ROGS implemented </a:t>
            </a:r>
            <a:r>
              <a:rPr lang="en-GB" sz="2400" dirty="0" smtClean="0"/>
              <a:t>EU </a:t>
            </a:r>
            <a:r>
              <a:rPr lang="en-GB" sz="2400" dirty="0"/>
              <a:t>Rail Safety </a:t>
            </a:r>
            <a:r>
              <a:rPr lang="en-GB" sz="2400" dirty="0" smtClean="0"/>
              <a:t>Directive</a:t>
            </a:r>
          </a:p>
          <a:p>
            <a:pPr marL="1008725" lvl="3" indent="-365125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2000" dirty="0"/>
              <a:t>Roles of IM, RU and NSA formally </a:t>
            </a:r>
            <a:r>
              <a:rPr lang="en-GB" sz="2000" dirty="0" smtClean="0"/>
              <a:t>recognised</a:t>
            </a:r>
          </a:p>
          <a:p>
            <a:pPr marL="720725" lvl="2" indent="-3651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In </a:t>
            </a:r>
            <a:r>
              <a:rPr lang="en-GB" sz="2400" dirty="0"/>
              <a:t>2006, </a:t>
            </a:r>
            <a:r>
              <a:rPr lang="en-GB" sz="2400" dirty="0" smtClean="0"/>
              <a:t>RIR </a:t>
            </a:r>
            <a:r>
              <a:rPr lang="en-GB" sz="2400" dirty="0"/>
              <a:t>implemented </a:t>
            </a:r>
            <a:r>
              <a:rPr lang="en-GB" sz="2400" dirty="0" smtClean="0"/>
              <a:t>EU </a:t>
            </a:r>
            <a:r>
              <a:rPr lang="en-GB" sz="2400" dirty="0"/>
              <a:t>Rail </a:t>
            </a:r>
            <a:r>
              <a:rPr lang="en-GB" sz="2400" dirty="0" smtClean="0"/>
              <a:t>Interoperability </a:t>
            </a:r>
            <a:r>
              <a:rPr lang="en-GB" sz="2400" dirty="0"/>
              <a:t>Directive</a:t>
            </a:r>
          </a:p>
          <a:p>
            <a:pPr marL="1008725" lvl="3" indent="-365125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2000" dirty="0"/>
              <a:t>Notified Bodies established, certificating new vehicles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 smtClean="0"/>
              <a:t>GM/RT2000 has effectively been </a:t>
            </a:r>
            <a:r>
              <a:rPr lang="en-GB" sz="2400" dirty="0"/>
              <a:t>‘out of scope’ since </a:t>
            </a:r>
            <a:r>
              <a:rPr lang="en-GB" sz="2400" dirty="0" smtClean="0"/>
              <a:t>2006</a:t>
            </a:r>
          </a:p>
          <a:p>
            <a:pPr marL="720725" lvl="2" indent="-3651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In 2011, the </a:t>
            </a:r>
            <a:r>
              <a:rPr lang="en-GB" sz="2400" dirty="0"/>
              <a:t>establishment of </a:t>
            </a:r>
            <a:r>
              <a:rPr lang="en-GB" sz="2400" dirty="0" err="1"/>
              <a:t>DeBos</a:t>
            </a:r>
            <a:r>
              <a:rPr lang="en-GB" sz="2400" dirty="0"/>
              <a:t> </a:t>
            </a:r>
            <a:r>
              <a:rPr lang="en-GB" sz="2400" dirty="0" smtClean="0"/>
              <a:t>accredited </a:t>
            </a:r>
            <a:r>
              <a:rPr lang="en-GB" sz="2400" dirty="0"/>
              <a:t>by UKAS, </a:t>
            </a:r>
            <a:br>
              <a:rPr lang="en-GB" sz="2400" dirty="0"/>
            </a:br>
            <a:r>
              <a:rPr lang="en-GB" sz="2400" dirty="0"/>
              <a:t>has duplicated the ongoing RSSB </a:t>
            </a:r>
            <a:r>
              <a:rPr lang="en-GB" sz="2400" dirty="0" smtClean="0"/>
              <a:t>assessment of </a:t>
            </a:r>
            <a:r>
              <a:rPr lang="en-GB" sz="2400" dirty="0"/>
              <a:t>VABs</a:t>
            </a:r>
          </a:p>
          <a:p>
            <a:pPr marL="720725" lvl="2" indent="-3651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Trigger for </a:t>
            </a:r>
            <a:r>
              <a:rPr lang="en-GB" sz="2400" dirty="0"/>
              <a:t>the re-writing of GM/RT2000 </a:t>
            </a:r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6353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25565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RIS-2700-RST drafting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5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12775" y="1619999"/>
            <a:ext cx="7918450" cy="4484965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Document drafting work</a:t>
            </a:r>
          </a:p>
          <a:p>
            <a:pPr marL="363538" lvl="1" indent="-3317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Work commenced July 2012 – blank sheet of paper</a:t>
            </a:r>
          </a:p>
          <a:p>
            <a:pPr marL="363538" lvl="1" indent="-33178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63538" lvl="1" indent="-3317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Drafting principles:-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Recognise </a:t>
            </a:r>
            <a:r>
              <a:rPr lang="en-GB" sz="2200" dirty="0"/>
              <a:t>current legislation – RIR, ROGS, CSM-RA, ECM (</a:t>
            </a:r>
            <a:r>
              <a:rPr lang="en-GB" sz="2200" dirty="0" err="1"/>
              <a:t>etc</a:t>
            </a:r>
            <a:r>
              <a:rPr lang="en-GB" sz="2200" dirty="0"/>
              <a:t>)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Designed for use by a independent third party (eg NoBo </a:t>
            </a:r>
            <a:r>
              <a:rPr lang="en-GB" sz="2200" dirty="0"/>
              <a:t>/ </a:t>
            </a:r>
            <a:r>
              <a:rPr lang="en-GB" sz="2200" dirty="0" smtClean="0"/>
              <a:t>DeBo) or through SMS (</a:t>
            </a:r>
            <a:r>
              <a:rPr lang="en-GB" sz="2200" dirty="0" err="1" smtClean="0"/>
              <a:t>eg</a:t>
            </a:r>
            <a:r>
              <a:rPr lang="en-GB" sz="2200" dirty="0" smtClean="0"/>
              <a:t> RU / manufacturer / ROSCO / </a:t>
            </a:r>
            <a:r>
              <a:rPr lang="en-GB" sz="2200" dirty="0" err="1" smtClean="0"/>
              <a:t>etc</a:t>
            </a:r>
            <a:r>
              <a:rPr lang="en-GB" sz="2200" dirty="0" smtClean="0"/>
              <a:t>) 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Preserve established ‘good practice’ (largely as guidance)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Continue to advocate risk-based approach</a:t>
            </a:r>
            <a:endParaRPr lang="en-GB" sz="2200" dirty="0"/>
          </a:p>
          <a:p>
            <a:pPr marL="2880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03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60800"/>
            <a:ext cx="7920000" cy="426706"/>
          </a:xfrm>
        </p:spPr>
        <p:txBody>
          <a:bodyPr/>
          <a:lstStyle/>
          <a:p>
            <a:r>
              <a:rPr lang="en-GB" dirty="0">
                <a:solidFill>
                  <a:srgbClr val="141B4D"/>
                </a:solidFill>
              </a:rPr>
              <a:t>RIS-2700-RST drafting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2066945"/>
            <a:ext cx="4511330" cy="3995832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400" dirty="0" smtClean="0"/>
              <a:t>Principles of Verification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400" dirty="0" smtClean="0"/>
              <a:t>Role </a:t>
            </a:r>
            <a:r>
              <a:rPr lang="en-GB" sz="2400" dirty="0"/>
              <a:t>of Independent </a:t>
            </a:r>
            <a:r>
              <a:rPr lang="en-GB" sz="2400" dirty="0" smtClean="0"/>
              <a:t>Verification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en-GB" sz="2400" dirty="0"/>
              <a:t>Verification </a:t>
            </a:r>
            <a:r>
              <a:rPr lang="en-GB" sz="2400" dirty="0" smtClean="0"/>
              <a:t>Processes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GB" sz="2400" dirty="0"/>
              <a:t>Documentation and Records</a:t>
            </a:r>
          </a:p>
          <a:p>
            <a:pPr marL="457200" lvl="0" indent="-457200">
              <a:buFont typeface="+mj-lt"/>
              <a:buAutoNum type="arabicPeriod" startAt="5"/>
            </a:pPr>
            <a:r>
              <a:rPr lang="en-GB" sz="2400" dirty="0" smtClean="0"/>
              <a:t>Output </a:t>
            </a:r>
            <a:r>
              <a:rPr lang="en-GB" sz="2400" dirty="0"/>
              <a:t>from </a:t>
            </a:r>
            <a:r>
              <a:rPr lang="en-GB" sz="2400" dirty="0" smtClean="0"/>
              <a:t>Verification</a:t>
            </a:r>
          </a:p>
          <a:p>
            <a:pPr lvl="0"/>
            <a:r>
              <a:rPr lang="en-GB" sz="2400" dirty="0" smtClean="0"/>
              <a:t>Appendices</a:t>
            </a:r>
          </a:p>
          <a:p>
            <a:pPr lvl="0"/>
            <a:r>
              <a:rPr lang="en-GB" sz="2400" dirty="0" smtClean="0"/>
              <a:t>Definitions / References</a:t>
            </a:r>
            <a:endParaRPr lang="en-GB" sz="2400" dirty="0"/>
          </a:p>
          <a:p>
            <a:pPr marL="457200" lvl="0" indent="-457200">
              <a:buFont typeface="+mj-lt"/>
              <a:buAutoNum type="arabicPeriod" startAt="4"/>
            </a:pPr>
            <a:endParaRPr lang="en-GB" sz="2400" dirty="0"/>
          </a:p>
          <a:p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10988" y="874643"/>
            <a:ext cx="8020237" cy="420826"/>
          </a:xfrm>
          <a:prstGeom prst="rect">
            <a:avLst/>
          </a:prstGeom>
        </p:spPr>
        <p:txBody>
          <a:bodyPr/>
          <a:lstStyle>
            <a:lvl1pPr marL="144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20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Calibri" panose="020F050202020403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000" indent="-144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Content</a:t>
            </a:r>
            <a:endParaRPr lang="en-GB" sz="2400" b="1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5668486" y="2062480"/>
            <a:ext cx="2503636" cy="4020617"/>
            <a:chOff x="3227" y="918"/>
            <a:chExt cx="2209" cy="307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27" y="918"/>
              <a:ext cx="2209" cy="307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" y="918"/>
              <a:ext cx="2217" cy="308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510988" y="1513840"/>
            <a:ext cx="8358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‘Verification of Conformity of Engineering Change to Rail Vehicles’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7193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RIS-2700-RST </a:t>
            </a:r>
            <a:r>
              <a:rPr lang="en-GB" dirty="0" smtClean="0"/>
              <a:t>publication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7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Industry Workshops / Implementation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63538" lvl="1" indent="-3317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1067 individual comments </a:t>
            </a:r>
            <a:r>
              <a:rPr lang="en-GB" sz="2400" dirty="0" smtClean="0"/>
              <a:t>from </a:t>
            </a:r>
            <a:r>
              <a:rPr lang="en-GB" sz="2400" dirty="0"/>
              <a:t>27 separate respondents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Two </a:t>
            </a:r>
            <a:r>
              <a:rPr lang="en-GB" sz="2400" dirty="0"/>
              <a:t>industry workshops held June </a:t>
            </a:r>
            <a:r>
              <a:rPr lang="en-GB" sz="2400" dirty="0" smtClean="0"/>
              <a:t>2015 (to address </a:t>
            </a:r>
            <a:br>
              <a:rPr lang="en-GB" sz="2400" dirty="0" smtClean="0"/>
            </a:br>
            <a:r>
              <a:rPr lang="en-GB" sz="2400" dirty="0" smtClean="0"/>
              <a:t>the recurring ‘themes’ raised during the consultation)</a:t>
            </a:r>
            <a:endParaRPr lang="en-GB" sz="2400" dirty="0"/>
          </a:p>
          <a:p>
            <a:pPr marL="355600" indent="-355600">
              <a:buFont typeface="Arial" panose="020B0604020202020204" pitchFamily="34" charset="0"/>
              <a:buChar char="•"/>
            </a:pPr>
            <a:r>
              <a:rPr lang="en-GB" sz="2400" dirty="0" smtClean="0"/>
              <a:t>RSSB Standard Committees approval completed Jan 2016 </a:t>
            </a:r>
            <a:endParaRPr lang="en-GB" sz="2400" dirty="0"/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5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March </a:t>
            </a:r>
            <a:r>
              <a:rPr lang="en-GB" sz="2200" dirty="0"/>
              <a:t>2016 – RIS-2700-RST published</a:t>
            </a:r>
          </a:p>
          <a:p>
            <a:pPr marL="712788" lvl="1" indent="-363538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/>
              <a:t>4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June </a:t>
            </a:r>
            <a:r>
              <a:rPr lang="en-GB" sz="2200" dirty="0"/>
              <a:t>2016 – GM/RT2000 </a:t>
            </a:r>
            <a:r>
              <a:rPr lang="en-GB" sz="2200" dirty="0" smtClean="0"/>
              <a:t>withdrawn</a:t>
            </a:r>
          </a:p>
          <a:p>
            <a:pPr marL="1000788" lvl="2" indent="-36353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2000" dirty="0" smtClean="0"/>
              <a:t>VABs ceased </a:t>
            </a:r>
            <a:r>
              <a:rPr lang="en-GB" sz="2000" dirty="0"/>
              <a:t>to be licenced by RSSB </a:t>
            </a:r>
            <a:endParaRPr lang="en-GB" sz="2000" dirty="0" smtClean="0"/>
          </a:p>
          <a:p>
            <a:pPr marL="1000788" lvl="2" indent="-36353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2000" dirty="0" smtClean="0"/>
              <a:t>No more Engineering Acceptance Certs to be issued</a:t>
            </a:r>
          </a:p>
          <a:p>
            <a:pPr marL="424788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UKAS to extend ISO 17065 accreditation of </a:t>
            </a:r>
            <a:r>
              <a:rPr lang="en-GB" sz="2400" dirty="0" err="1" smtClean="0"/>
              <a:t>NoBo</a:t>
            </a:r>
            <a:r>
              <a:rPr lang="en-GB" sz="2400" dirty="0" smtClean="0"/>
              <a:t>/</a:t>
            </a:r>
            <a:r>
              <a:rPr lang="en-GB" sz="2400" dirty="0" err="1" smtClean="0"/>
              <a:t>DeBos</a:t>
            </a:r>
            <a:r>
              <a:rPr lang="en-GB" sz="2400" dirty="0" smtClean="0"/>
              <a:t> 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to include RIS-2700-RST within scope of supply</a:t>
            </a:r>
          </a:p>
          <a:p>
            <a:pPr marL="712788" lvl="1" indent="-363538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/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38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41B4D"/>
                </a:solidFill>
              </a:rPr>
              <a:t>RIS-1710-PLT drafting</a:t>
            </a:r>
            <a:r>
              <a:rPr lang="en-GB" dirty="0">
                <a:solidFill>
                  <a:srgbClr val="141B4D"/>
                </a:solidFill>
              </a:rPr>
              <a:t/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 smtClean="0"/>
              <a:t>Overview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RIS-1710-PLT </a:t>
            </a:r>
            <a:r>
              <a:rPr lang="en-GB" sz="2400" dirty="0" smtClean="0"/>
              <a:t>‘Engineering </a:t>
            </a:r>
            <a:r>
              <a:rPr lang="en-GB" sz="2400" dirty="0"/>
              <a:t>Certification of </a:t>
            </a:r>
            <a:r>
              <a:rPr lang="en-GB" sz="2400" dirty="0" smtClean="0"/>
              <a:t>Railborne Plant’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Project supported by PLT SC in June 2014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Need </a:t>
            </a:r>
            <a:r>
              <a:rPr lang="en-GB" sz="2200" dirty="0"/>
              <a:t>to retain </a:t>
            </a:r>
            <a:r>
              <a:rPr lang="en-GB" sz="2200" dirty="0" smtClean="0"/>
              <a:t>role of specialised </a:t>
            </a:r>
            <a:r>
              <a:rPr lang="en-GB" sz="2200" dirty="0" smtClean="0"/>
              <a:t>‘Plant VAB’ 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Supports </a:t>
            </a:r>
            <a:r>
              <a:rPr lang="en-GB" sz="2200" dirty="0"/>
              <a:t>withdrawal of </a:t>
            </a:r>
            <a:r>
              <a:rPr lang="en-GB" sz="2200" dirty="0" smtClean="0"/>
              <a:t>GM/RT2000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Published </a:t>
            </a:r>
            <a:r>
              <a:rPr lang="en-GB" sz="2200" dirty="0" smtClean="0"/>
              <a:t>on 5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December </a:t>
            </a:r>
            <a:r>
              <a:rPr lang="en-GB" sz="2200" dirty="0"/>
              <a:t>2015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Available for adoption by any GB infrastructure manager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OTPs and OTMs used on several networks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Benefit of a common approach to </a:t>
            </a:r>
            <a:r>
              <a:rPr lang="en-GB" sz="2200" dirty="0" smtClean="0"/>
              <a:t>assessment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National plant database hosted by Network </a:t>
            </a:r>
            <a:r>
              <a:rPr lang="en-GB" sz="2200" dirty="0" smtClean="0"/>
              <a:t>Rail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60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41B4D"/>
                </a:solidFill>
              </a:rPr>
              <a:t>RIS-1710-PLT drafting</a:t>
            </a:r>
            <a:br>
              <a:rPr lang="en-GB" dirty="0">
                <a:solidFill>
                  <a:srgbClr val="141B4D"/>
                </a:solidFill>
              </a:rPr>
            </a:br>
            <a:r>
              <a:rPr lang="en-GB" b="1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STATUTORY REQUIREMENTS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Manufacturer self </a:t>
            </a:r>
            <a:r>
              <a:rPr lang="en-GB" sz="2200" dirty="0"/>
              <a:t>certification to </a:t>
            </a:r>
            <a:r>
              <a:rPr lang="en-GB" sz="2200" dirty="0" smtClean="0"/>
              <a:t>the Machinery Directive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/>
              <a:t>OTM’s in running mode assessed by </a:t>
            </a:r>
            <a:r>
              <a:rPr lang="en-GB" sz="2200" dirty="0" err="1"/>
              <a:t>NoBo</a:t>
            </a:r>
            <a:r>
              <a:rPr lang="en-GB" sz="2200" dirty="0"/>
              <a:t> against TSIs, </a:t>
            </a:r>
            <a:br>
              <a:rPr lang="en-GB" sz="2200" dirty="0"/>
            </a:br>
            <a:r>
              <a:rPr lang="en-GB" sz="2200" dirty="0" err="1"/>
              <a:t>DeBo</a:t>
            </a:r>
            <a:r>
              <a:rPr lang="en-GB" sz="2200" dirty="0"/>
              <a:t> for NNTRs and </a:t>
            </a:r>
            <a:r>
              <a:rPr lang="en-GB" sz="2200" dirty="0" err="1" smtClean="0"/>
              <a:t>AsBo</a:t>
            </a:r>
            <a:r>
              <a:rPr lang="en-GB" sz="2200" dirty="0" smtClean="0"/>
              <a:t> </a:t>
            </a:r>
            <a:r>
              <a:rPr lang="en-GB" sz="2200" dirty="0"/>
              <a:t>for CSM(RA) </a:t>
            </a:r>
            <a:r>
              <a:rPr lang="en-GB" sz="2200" dirty="0" smtClean="0"/>
              <a:t>report</a:t>
            </a:r>
            <a:endParaRPr lang="en-GB" sz="220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ENGINEERING CONFORMANCE </a:t>
            </a:r>
            <a:r>
              <a:rPr lang="en-GB" sz="2400" dirty="0">
                <a:solidFill>
                  <a:srgbClr val="141B4D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en-GB" sz="22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covered by RIS-1710-PLT</a:t>
            </a:r>
            <a:endParaRPr lang="en-GB" sz="22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Railborne </a:t>
            </a:r>
            <a:r>
              <a:rPr lang="en-GB" sz="2200" dirty="0"/>
              <a:t>plant assessed for compliance to </a:t>
            </a:r>
            <a:r>
              <a:rPr lang="en-GB" sz="2200" dirty="0" smtClean="0"/>
              <a:t>standards by PAB </a:t>
            </a:r>
            <a:endParaRPr lang="en-GB" sz="2200" dirty="0"/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PRODUCT ACCEPTANCE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Acceptance </a:t>
            </a:r>
            <a:r>
              <a:rPr lang="en-GB" sz="2200" dirty="0"/>
              <a:t>of first of class by </a:t>
            </a:r>
            <a:r>
              <a:rPr lang="en-GB" sz="2200" dirty="0" smtClean="0"/>
              <a:t>each infrastructure manager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USE OF PLANT</a:t>
            </a:r>
          </a:p>
          <a:p>
            <a:pPr marL="712788" lvl="1" indent="-363538">
              <a:buFont typeface="Wingdings" panose="05000000000000000000" pitchFamily="2" charset="2"/>
              <a:buChar char="Ø"/>
            </a:pPr>
            <a:r>
              <a:rPr lang="en-GB" sz="2200" dirty="0" smtClean="0"/>
              <a:t>Assessed </a:t>
            </a:r>
            <a:r>
              <a:rPr lang="en-GB" sz="2200" dirty="0"/>
              <a:t>by the user to confirm it is </a:t>
            </a:r>
            <a:r>
              <a:rPr lang="en-GB" sz="2200" dirty="0" smtClean="0"/>
              <a:t>capable of </a:t>
            </a:r>
            <a:r>
              <a:rPr lang="en-GB" sz="2200" dirty="0"/>
              <a:t>delivering 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the </a:t>
            </a:r>
            <a:r>
              <a:rPr lang="en-GB" sz="2200" dirty="0"/>
              <a:t>safe work plan proposed</a:t>
            </a:r>
            <a:endParaRPr lang="en-GB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EF10-4E29-4F0C-9AB6-355B3A7B01A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36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resentation title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Presentation titl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esentation titl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Introduction&amp;quot;&quot;/&gt;&lt;property id=&quot;20307&quot; value=&quot;281&quot;/&gt;&lt;/object&gt;&lt;object type=&quot;3&quot; unique_id=&quot;10008&quot;&gt;&lt;property id=&quot;20148&quot; value=&quot;5&quot;/&gt;&lt;property id=&quot;20300&quot; value=&quot;Slide 5 - &amp;quot;Heading with text block&amp;quot;&quot;/&gt;&lt;property id=&quot;20307&quot; value=&quot;261&quot;/&gt;&lt;/object&gt;&lt;object type=&quot;3&quot; unique_id=&quot;10009&quot;&gt;&lt;property id=&quot;20148&quot; value=&quot;5&quot;/&gt;&lt;property id=&quot;20300&quot; value=&quot;Slide 6 - &amp;quot;Heading with bulleted text block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Heading with 2 columns of text&amp;quot;&quot;/&gt;&lt;property id=&quot;20307&quot; value=&quot;263&quot;/&gt;&lt;/object&gt;&lt;object type=&quot;3&quot; unique_id=&quot;10011&quot;&gt;&lt;property id=&quot;20148&quot; value=&quot;5&quot;/&gt;&lt;property id=&quot;20300&quot; value=&quot;Slide 8 - &amp;quot;Heading, text and image/chart/object&amp;quot;&quot;/&gt;&lt;property id=&quot;20307&quot; value=&quot;264&quot;/&gt;&lt;/object&gt;&lt;object type=&quot;3&quot; unique_id=&quot;10012&quot;&gt;&lt;property id=&quot;20148&quot; value=&quot;5&quot;/&gt;&lt;property id=&quot;20300&quot; value=&quot;Slide 9 - &amp;quot;Heading, text and image/chart/object&amp;quot;&quot;/&gt;&lt;property id=&quot;20307&quot; value=&quot;265&quot;/&gt;&lt;/object&gt;&lt;object type=&quot;3&quot; unique_id=&quot;10013&quot;&gt;&lt;property id=&quot;20148&quot; value=&quot;5&quot;/&gt;&lt;property id=&quot;20300&quot; value=&quot;Slide 10 - &amp;quot;Heading, text and image/chart/object&amp;quot;&quot;/&gt;&lt;property id=&quot;20307&quot; value=&quot;282&quot;/&gt;&lt;/object&gt;&lt;object type=&quot;3&quot; unique_id=&quot;10014&quot;&gt;&lt;property id=&quot;20148&quot; value=&quot;5&quot;/&gt;&lt;property id=&quot;20300&quot; value=&quot;Slide 11 - &amp;quot;Heading, text and image/chart/object&amp;quot;&quot;/&gt;&lt;property id=&quot;20307&quot; value=&quot;283&quot;/&gt;&lt;/object&gt;&lt;object type=&quot;3&quot; unique_id=&quot;10015&quot;&gt;&lt;property id=&quot;20148&quot; value=&quot;5&quot;/&gt;&lt;property id=&quot;20300&quot; value=&quot;Slide 12 - &amp;quot;Heading, small amount of text and table&amp;quot;&quot;/&gt;&lt;property id=&quot;20307&quot; value=&quot;266&quot;/&gt;&lt;/object&gt;&lt;object type=&quot;3&quot; unique_id=&quot;10016&quot;&gt;&lt;property id=&quot;20148&quot; value=&quot;5&quot;/&gt;&lt;property id=&quot;20300&quot; value=&quot;Slide 13 - &amp;quot;Heading, small amount of text and table&amp;quot;&quot;/&gt;&lt;property id=&quot;20307&quot; value=&quot;267&quot;/&gt;&lt;/object&gt;&lt;object type=&quot;3&quot; unique_id=&quot;10017&quot;&gt;&lt;property id=&quot;20148&quot; value=&quot;5&quot;/&gt;&lt;property id=&quot;20300&quot; value=&quot;Slide 14 - &amp;quot;Heading, intro text and 3 biographies&amp;quot;&quot;/&gt;&lt;property id=&quot;20307&quot; value=&quot;268&quot;/&gt;&lt;/object&gt;&lt;object type=&quot;3&quot; unique_id=&quot;10018&quot;&gt;&lt;property id=&quot;20148&quot; value=&quot;5&quot;/&gt;&lt;property id=&quot;20300&quot; value=&quot;Slide 15 - &amp;quot;Heading, intro text and 6 biographies&amp;quot;&quot;/&gt;&lt;property id=&quot;20307&quot; value=&quot;269&quot;/&gt;&lt;/object&gt;&lt;object type=&quot;3&quot; unique_id=&quot;10019&quot;&gt;&lt;property id=&quot;20148&quot; value=&quot;5&quot;/&gt;&lt;property id=&quot;20300&quot; value=&quot;Slide 16 - &amp;quot;Heading, subheading and text&amp;quot;&quot;/&gt;&lt;property id=&quot;20307&quot; value=&quot;270&quot;/&gt;&lt;/object&gt;&lt;object type=&quot;3&quot; unique_id=&quot;10020&quot;&gt;&lt;property id=&quot;20148&quot; value=&quot;5&quot;/&gt;&lt;property id=&quot;20300&quot; value=&quot;Slide 17 - &amp;quot;Heading, subheading and bulleted text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Heading, subheading and 2 columns of text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Heading, subheading and image/chart/object 1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Heading, subheading and image/chart/object 2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Heading, subheading, text and table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Heading, subheading, text and table&amp;quot;&quot;/&gt;&lt;property id=&quot;20307&quot; value=&quot;276&quot;/&gt;&lt;/object&gt;&lt;object type=&quot;3&quot; unique_id=&quot;10026&quot;&gt;&lt;property id=&quot;20148&quot; value=&quot;5&quot;/&gt;&lt;property id=&quot;20300&quot; value=&quot;Slide 23&quot;/&gt;&lt;property id=&quot;20307&quot; value=&quot;277&quot;/&gt;&lt;/object&gt;&lt;object type=&quot;3&quot; unique_id=&quot;10027&quot;&gt;&lt;property id=&quot;20148&quot; value=&quot;5&quot;/&gt;&lt;property id=&quot;20300&quot; value=&quot;Slide 24 - &amp;quot;Divider slide&amp;quot;&quot;/&gt;&lt;property id=&quot;20307&quot; value=&quot;278&quot;/&gt;&lt;/object&gt;&lt;object type=&quot;3&quot; unique_id=&quot;10028&quot;&gt;&lt;property id=&quot;20148&quot; value=&quot;5&quot;/&gt;&lt;property id=&quot;20300&quot; value=&quot;Slide 25 - &amp;quot;Thank you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RSSB">
      <a:dk1>
        <a:sysClr val="windowText" lastClr="000000"/>
      </a:dk1>
      <a:lt1>
        <a:sysClr val="window" lastClr="FFFFFF"/>
      </a:lt1>
      <a:dk2>
        <a:srgbClr val="7FC31C"/>
      </a:dk2>
      <a:lt2>
        <a:srgbClr val="00879B"/>
      </a:lt2>
      <a:accent1>
        <a:srgbClr val="005EB8"/>
      </a:accent1>
      <a:accent2>
        <a:srgbClr val="141B4D"/>
      </a:accent2>
      <a:accent3>
        <a:srgbClr val="FF7500"/>
      </a:accent3>
      <a:accent4>
        <a:srgbClr val="5F259F"/>
      </a:accent4>
      <a:accent5>
        <a:srgbClr val="FFD100"/>
      </a:accent5>
      <a:accent6>
        <a:srgbClr val="EF3B24"/>
      </a:accent6>
      <a:hlink>
        <a:srgbClr val="00A5E1"/>
      </a:hlink>
      <a:folHlink>
        <a:srgbClr val="00B140"/>
      </a:folHlink>
    </a:clrScheme>
    <a:fontScheme name="RSS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SSB 2015 blank template.potx" id="{6758B034-5FCC-4A41-BEE9-6A79EC3BFCC4}" vid="{0F445788-28B8-4DBA-AED8-407BD2E122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5503</TotalTime>
  <Words>537</Words>
  <Application>Microsoft Office PowerPoint</Application>
  <PresentationFormat>On-screen Show (4:3)</PresentationFormat>
  <Paragraphs>148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RIS-1710-PLT: The Role of Plant Assessment Bodies</vt:lpstr>
      <vt:lpstr>Introduction </vt:lpstr>
      <vt:lpstr>GM/RT2000 background</vt:lpstr>
      <vt:lpstr>GM/RT2000 background</vt:lpstr>
      <vt:lpstr>RIS-2700-RST drafting</vt:lpstr>
      <vt:lpstr>RIS-2700-RST drafting</vt:lpstr>
      <vt:lpstr>RIS-2700-RST publication</vt:lpstr>
      <vt:lpstr>RIS-1710-PLT drafting Overview</vt:lpstr>
      <vt:lpstr>RIS-1710-PLT drafting Overview</vt:lpstr>
      <vt:lpstr>RIS-1710-PLT Plant Assessment Bodies</vt:lpstr>
      <vt:lpstr>RIS-1710-PLT Implementation</vt:lpstr>
      <vt:lpstr>RIS-1710-PLT PAB Accreditation</vt:lpstr>
      <vt:lpstr>The plan enacted</vt:lpstr>
      <vt:lpstr> UKAS Accreditation Arrangements PAB Accreditation</vt:lpstr>
      <vt:lpstr>Thank you</vt:lpstr>
    </vt:vector>
  </TitlesOfParts>
  <Company>RSSB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RISAS: Communications requirements</dc:title>
  <dc:creator>Matt Clements</dc:creator>
  <cp:lastModifiedBy>Neil Halliday</cp:lastModifiedBy>
  <cp:revision>203</cp:revision>
  <dcterms:created xsi:type="dcterms:W3CDTF">2015-04-20T14:45:38Z</dcterms:created>
  <dcterms:modified xsi:type="dcterms:W3CDTF">2016-06-09T14:31:45Z</dcterms:modified>
</cp:coreProperties>
</file>