
<file path=[Content_Types].xml><?xml version="1.0" encoding="utf-8"?>
<Types xmlns="http://schemas.openxmlformats.org/package/2006/content-types">
  <Default Extension="png" ContentType="image/png"/>
  <Default Extension="tmp"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5"/>
    <p:sldMasterId id="2147483708" r:id="rId6"/>
    <p:sldMasterId id="2147483746" r:id="rId7"/>
    <p:sldMasterId id="2147483769" r:id="rId8"/>
    <p:sldMasterId id="2147483781" r:id="rId9"/>
    <p:sldMasterId id="2147483793" r:id="rId10"/>
  </p:sldMasterIdLst>
  <p:notesMasterIdLst>
    <p:notesMasterId r:id="rId66"/>
  </p:notesMasterIdLst>
  <p:sldIdLst>
    <p:sldId id="296" r:id="rId11"/>
    <p:sldId id="297" r:id="rId12"/>
    <p:sldId id="356" r:id="rId13"/>
    <p:sldId id="436" r:id="rId14"/>
    <p:sldId id="378" r:id="rId15"/>
    <p:sldId id="379" r:id="rId16"/>
    <p:sldId id="380" r:id="rId17"/>
    <p:sldId id="381" r:id="rId18"/>
    <p:sldId id="395" r:id="rId19"/>
    <p:sldId id="404" r:id="rId20"/>
    <p:sldId id="437" r:id="rId21"/>
    <p:sldId id="405" r:id="rId22"/>
    <p:sldId id="406" r:id="rId23"/>
    <p:sldId id="407" r:id="rId24"/>
    <p:sldId id="408" r:id="rId25"/>
    <p:sldId id="409" r:id="rId26"/>
    <p:sldId id="410" r:id="rId27"/>
    <p:sldId id="411" r:id="rId28"/>
    <p:sldId id="412" r:id="rId29"/>
    <p:sldId id="413" r:id="rId30"/>
    <p:sldId id="414" r:id="rId31"/>
    <p:sldId id="415" r:id="rId32"/>
    <p:sldId id="416" r:id="rId33"/>
    <p:sldId id="417" r:id="rId34"/>
    <p:sldId id="418" r:id="rId35"/>
    <p:sldId id="419" r:id="rId36"/>
    <p:sldId id="420" r:id="rId37"/>
    <p:sldId id="421" r:id="rId38"/>
    <p:sldId id="422" r:id="rId39"/>
    <p:sldId id="423" r:id="rId40"/>
    <p:sldId id="424" r:id="rId41"/>
    <p:sldId id="425" r:id="rId42"/>
    <p:sldId id="426" r:id="rId43"/>
    <p:sldId id="428" r:id="rId44"/>
    <p:sldId id="429" r:id="rId45"/>
    <p:sldId id="431" r:id="rId46"/>
    <p:sldId id="432" r:id="rId47"/>
    <p:sldId id="433" r:id="rId48"/>
    <p:sldId id="434" r:id="rId49"/>
    <p:sldId id="373" r:id="rId50"/>
    <p:sldId id="435" r:id="rId51"/>
    <p:sldId id="317" r:id="rId52"/>
    <p:sldId id="318" r:id="rId53"/>
    <p:sldId id="357" r:id="rId54"/>
    <p:sldId id="346" r:id="rId55"/>
    <p:sldId id="339" r:id="rId56"/>
    <p:sldId id="340" r:id="rId57"/>
    <p:sldId id="341" r:id="rId58"/>
    <p:sldId id="342" r:id="rId59"/>
    <p:sldId id="343" r:id="rId60"/>
    <p:sldId id="344" r:id="rId61"/>
    <p:sldId id="345" r:id="rId62"/>
    <p:sldId id="348" r:id="rId63"/>
    <p:sldId id="360" r:id="rId64"/>
    <p:sldId id="354"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59"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458"/>
    <a:srgbClr val="141B4D"/>
    <a:srgbClr val="FF3C3C"/>
    <a:srgbClr val="233E90"/>
    <a:srgbClr val="7FC300"/>
    <a:srgbClr val="A5DD00"/>
    <a:srgbClr val="74B34A"/>
    <a:srgbClr val="00A5E1"/>
    <a:srgbClr val="0B63A2"/>
    <a:srgbClr val="005D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5" autoAdjust="0"/>
    <p:restoredTop sz="71483" autoAdjust="0"/>
  </p:normalViewPr>
  <p:slideViewPr>
    <p:cSldViewPr snapToGrid="0" showGuides="1">
      <p:cViewPr varScale="1">
        <p:scale>
          <a:sx n="49" d="100"/>
          <a:sy n="49" d="100"/>
        </p:scale>
        <p:origin x="76" y="444"/>
      </p:cViewPr>
      <p:guideLst>
        <p:guide orient="horz" pos="265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viewProps" Target="viewProp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61" Type="http://schemas.openxmlformats.org/officeDocument/2006/relationships/slide" Target="slides/slide51.xml"/><Relationship Id="rId10" Type="http://schemas.openxmlformats.org/officeDocument/2006/relationships/slideMaster" Target="slideMasters/slideMaster6.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theme" Target="theme/theme1.xml"/><Relationship Id="rId8" Type="http://schemas.openxmlformats.org/officeDocument/2006/relationships/slideMaster" Target="slideMasters/slideMaster4.xml"/><Relationship Id="rId51" Type="http://schemas.openxmlformats.org/officeDocument/2006/relationships/slide" Target="slides/slide4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presProps" Target="presProps.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96CD93-36A1-411F-B0C1-1453EA3A84D9}" type="datetimeFigureOut">
              <a:rPr lang="en-GB" smtClean="0"/>
              <a:t>08/06/2016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A37E80-3306-4FC4-A3F9-D65F6A1B8829}" type="slidenum">
              <a:rPr lang="en-GB" smtClean="0"/>
              <a:t>‹#›</a:t>
            </a:fld>
            <a:endParaRPr lang="en-GB"/>
          </a:p>
        </p:txBody>
      </p:sp>
    </p:spTree>
    <p:extLst>
      <p:ext uri="{BB962C8B-B14F-4D97-AF65-F5344CB8AC3E}">
        <p14:creationId xmlns:p14="http://schemas.microsoft.com/office/powerpoint/2010/main" val="1889618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3473750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0" dirty="0" smtClean="0">
                <a:solidFill>
                  <a:prstClr val="black"/>
                </a:solidFill>
                <a:latin typeface="Arial" panose="020B0604020202020204" pitchFamily="34" charset="0"/>
                <a:cs typeface="Arial" panose="020B0604020202020204" pitchFamily="34" charset="0"/>
              </a:rPr>
              <a:t>On 1 January 1973 the UK joined the European Common Market, now called the European Union.</a:t>
            </a:r>
            <a:br>
              <a:rPr lang="en-GB" sz="1200" b="0" dirty="0" smtClean="0">
                <a:solidFill>
                  <a:prstClr val="black"/>
                </a:solidFill>
                <a:latin typeface="Arial" panose="020B0604020202020204" pitchFamily="34" charset="0"/>
                <a:cs typeface="Arial" panose="020B0604020202020204" pitchFamily="34" charset="0"/>
              </a:rPr>
            </a:br>
            <a:r>
              <a:rPr lang="en-GB" sz="1200" b="0" dirty="0" smtClean="0">
                <a:solidFill>
                  <a:prstClr val="black"/>
                </a:solidFill>
                <a:latin typeface="Arial" panose="020B0604020202020204" pitchFamily="34" charset="0"/>
                <a:cs typeface="Arial" panose="020B0604020202020204" pitchFamily="34" charset="0"/>
              </a:rPr>
              <a:t>This immediately introduced a new, superior tier of legislation in the form of European Directives and European Regulations.</a:t>
            </a:r>
          </a:p>
          <a:p>
            <a:pPr marL="0" marR="0" lvl="2" indent="0" algn="l" defTabSz="914400" rtl="0" eaLnBrk="1" fontAlgn="auto" latinLnBrk="0" hangingPunct="1">
              <a:lnSpc>
                <a:spcPct val="100000"/>
              </a:lnSpc>
              <a:spcBef>
                <a:spcPts val="0"/>
              </a:spcBef>
              <a:spcAft>
                <a:spcPts val="0"/>
              </a:spcAft>
              <a:buClrTx/>
              <a:buSzTx/>
              <a:buFontTx/>
              <a:buNone/>
              <a:tabLst/>
              <a:defRPr/>
            </a:pPr>
            <a:r>
              <a:rPr lang="en-GB" sz="1200" b="0" dirty="0" smtClean="0">
                <a:latin typeface="Arial" panose="020B0604020202020204" pitchFamily="34" charset="0"/>
                <a:cs typeface="Arial" panose="020B0604020202020204" pitchFamily="34" charset="0"/>
              </a:rPr>
              <a:t>The purpose of this new legislation is to ensure m</a:t>
            </a:r>
            <a:r>
              <a:rPr lang="en-GB" sz="2400" b="0" dirty="0" smtClean="0">
                <a:solidFill>
                  <a:schemeClr val="tx1"/>
                </a:solidFill>
                <a:cs typeface="Arial" panose="020B0604020202020204" pitchFamily="34" charset="0"/>
              </a:rPr>
              <a:t>arket opening for rail products and services, harmonising </a:t>
            </a:r>
            <a:r>
              <a:rPr kumimoji="0" lang="en-GB" sz="24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rPr>
              <a:t>approval process for authorisations, certifications, as well as t</a:t>
            </a:r>
            <a:r>
              <a:rPr lang="en-GB" sz="2400" b="0" dirty="0" err="1" smtClean="0">
                <a:solidFill>
                  <a:schemeClr val="tx1"/>
                </a:solidFill>
                <a:cs typeface="Arial" panose="020B0604020202020204" pitchFamily="34" charset="0"/>
              </a:rPr>
              <a:t>echnical</a:t>
            </a:r>
            <a:r>
              <a:rPr lang="en-GB" sz="2400" b="0" dirty="0" smtClean="0">
                <a:solidFill>
                  <a:schemeClr val="tx1"/>
                </a:solidFill>
                <a:cs typeface="Arial" panose="020B0604020202020204" pitchFamily="34" charset="0"/>
              </a:rPr>
              <a:t> and safety requirements.</a:t>
            </a:r>
          </a:p>
          <a:p>
            <a:pPr marL="0" marR="0" lvl="2"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rPr>
              <a:t>For some member states in Europe this has also had the effect of raising the standard of safety.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1743478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0" dirty="0" smtClean="0">
                <a:solidFill>
                  <a:prstClr val="black"/>
                </a:solidFill>
                <a:latin typeface="+mn-lt"/>
                <a:cs typeface="Arial" panose="020B0604020202020204" pitchFamily="34" charset="0"/>
              </a:rPr>
              <a:t>The European Union issues Directives which apply to all Member States</a:t>
            </a:r>
          </a:p>
          <a:p>
            <a:pPr algn="l"/>
            <a:r>
              <a:rPr lang="en-GB" sz="1200" b="0" dirty="0" smtClean="0">
                <a:solidFill>
                  <a:prstClr val="black"/>
                </a:solidFill>
                <a:latin typeface="+mn-lt"/>
                <a:cs typeface="Arial" panose="020B0604020202020204" pitchFamily="34" charset="0"/>
              </a:rPr>
              <a:t>These Directives</a:t>
            </a:r>
            <a:r>
              <a:rPr lang="en-GB" sz="1200" b="0" baseline="0" dirty="0" smtClean="0">
                <a:solidFill>
                  <a:prstClr val="black"/>
                </a:solidFill>
                <a:latin typeface="+mn-lt"/>
                <a:cs typeface="Arial" panose="020B0604020202020204" pitchFamily="34" charset="0"/>
              </a:rPr>
              <a:t> are high level documents and are only binding on governments in member states, not individuals or organisations. </a:t>
            </a:r>
            <a:endParaRPr lang="en-GB" sz="1200" b="0" dirty="0" smtClean="0">
              <a:solidFill>
                <a:prstClr val="black"/>
              </a:solidFill>
              <a:latin typeface="+mn-lt"/>
              <a:cs typeface="Arial" panose="020B0604020202020204" pitchFamily="34" charset="0"/>
            </a:endParaRPr>
          </a:p>
          <a:p>
            <a:pPr algn="l">
              <a:buFontTx/>
              <a:buChar char="•"/>
            </a:pPr>
            <a:endParaRPr lang="en-GB" sz="1200" b="0" dirty="0" smtClean="0">
              <a:solidFill>
                <a:prstClr val="black"/>
              </a:solidFill>
              <a:latin typeface="+mn-lt"/>
              <a:cs typeface="Arial" panose="020B0604020202020204" pitchFamily="34" charset="0"/>
            </a:endParaRPr>
          </a:p>
          <a:p>
            <a:pPr algn="l"/>
            <a:r>
              <a:rPr lang="en-GB" sz="1200" b="0" dirty="0" smtClean="0">
                <a:solidFill>
                  <a:prstClr val="black"/>
                </a:solidFill>
                <a:latin typeface="+mn-lt"/>
                <a:cs typeface="Arial" panose="020B0604020202020204" pitchFamily="34" charset="0"/>
              </a:rPr>
              <a:t>Each domestic government must ratify the directive within a certain timeframe by transposing it into national law. In the UK this can be done at Act or Regulation level, as deemed appropriate.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rPr>
              <a:t>Each country may transpose the directives slightly differently.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prstClr val="black"/>
                </a:solidFill>
                <a:latin typeface="Arial" panose="020B0604020202020204" pitchFamily="34" charset="0"/>
                <a:cs typeface="Arial" panose="020B0604020202020204" pitchFamily="34" charset="0"/>
              </a:rPr>
              <a:t/>
            </a:r>
            <a:br>
              <a:rPr lang="en-GB" sz="1200" b="0" dirty="0" smtClean="0">
                <a:solidFill>
                  <a:prstClr val="black"/>
                </a:solidFill>
                <a:latin typeface="Arial" panose="020B0604020202020204" pitchFamily="34" charset="0"/>
                <a:cs typeface="Arial" panose="020B0604020202020204" pitchFamily="34" charset="0"/>
              </a:rPr>
            </a:br>
            <a:r>
              <a:rPr lang="en-GB" sz="1200" b="0" dirty="0" smtClean="0">
                <a:solidFill>
                  <a:prstClr val="black"/>
                </a:solidFill>
                <a:latin typeface="Arial" panose="020B0604020202020204" pitchFamily="34" charset="0"/>
                <a:cs typeface="Arial" panose="020B0604020202020204" pitchFamily="34" charset="0"/>
              </a:rPr>
              <a:t/>
            </a:r>
            <a:br>
              <a:rPr lang="en-GB" sz="1200" b="0" dirty="0" smtClean="0">
                <a:solidFill>
                  <a:prstClr val="black"/>
                </a:solidFill>
                <a:latin typeface="Arial" panose="020B0604020202020204" pitchFamily="34" charset="0"/>
                <a:cs typeface="Arial" panose="020B0604020202020204" pitchFamily="34" charset="0"/>
              </a:rPr>
            </a:b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1265974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0" dirty="0" smtClean="0">
                <a:solidFill>
                  <a:prstClr val="black"/>
                </a:solidFill>
                <a:latin typeface="+mn-lt"/>
                <a:cs typeface="Arial" panose="020B0604020202020204" pitchFamily="34" charset="0"/>
              </a:rPr>
              <a:t>The European Union issues Directives which apply to all Member States</a:t>
            </a:r>
          </a:p>
          <a:p>
            <a:pPr algn="l"/>
            <a:r>
              <a:rPr lang="en-GB" sz="1200" b="0" dirty="0" smtClean="0">
                <a:solidFill>
                  <a:prstClr val="black"/>
                </a:solidFill>
                <a:latin typeface="+mn-lt"/>
                <a:cs typeface="Arial" panose="020B0604020202020204" pitchFamily="34" charset="0"/>
              </a:rPr>
              <a:t>These Directives</a:t>
            </a:r>
            <a:r>
              <a:rPr lang="en-GB" sz="1200" b="0" baseline="0" dirty="0" smtClean="0">
                <a:solidFill>
                  <a:prstClr val="black"/>
                </a:solidFill>
                <a:latin typeface="+mn-lt"/>
                <a:cs typeface="Arial" panose="020B0604020202020204" pitchFamily="34" charset="0"/>
              </a:rPr>
              <a:t> are high level documents and are only binding on governments in member states, not individuals or organisations. </a:t>
            </a:r>
            <a:endParaRPr lang="en-GB" sz="1200" b="0" dirty="0" smtClean="0">
              <a:solidFill>
                <a:prstClr val="black"/>
              </a:solidFill>
              <a:latin typeface="+mn-lt"/>
              <a:cs typeface="Arial" panose="020B0604020202020204" pitchFamily="34" charset="0"/>
            </a:endParaRPr>
          </a:p>
          <a:p>
            <a:pPr algn="l">
              <a:buFontTx/>
              <a:buChar char="•"/>
            </a:pPr>
            <a:endParaRPr lang="en-GB" sz="1200" b="0" dirty="0" smtClean="0">
              <a:solidFill>
                <a:prstClr val="black"/>
              </a:solidFill>
              <a:latin typeface="+mn-lt"/>
              <a:cs typeface="Arial" panose="020B0604020202020204" pitchFamily="34" charset="0"/>
            </a:endParaRPr>
          </a:p>
          <a:p>
            <a:pPr algn="l"/>
            <a:r>
              <a:rPr lang="en-GB" sz="1200" b="0" dirty="0" smtClean="0">
                <a:solidFill>
                  <a:prstClr val="black"/>
                </a:solidFill>
                <a:latin typeface="+mn-lt"/>
                <a:cs typeface="Arial" panose="020B0604020202020204" pitchFamily="34" charset="0"/>
              </a:rPr>
              <a:t>Each domestic government must ratify the directive within a certain timeframe by transposing it into national law. In the UK this can be done at Act or Regulation level, as deemed appropriate.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rPr>
              <a:t>Each country may transpose the directives slightly differently.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prstClr val="black"/>
                </a:solidFill>
                <a:latin typeface="Arial" panose="020B0604020202020204" pitchFamily="34" charset="0"/>
                <a:cs typeface="Arial" panose="020B0604020202020204" pitchFamily="34" charset="0"/>
              </a:rPr>
              <a:t/>
            </a:r>
            <a:br>
              <a:rPr lang="en-GB" sz="1200" b="0" dirty="0" smtClean="0">
                <a:solidFill>
                  <a:prstClr val="black"/>
                </a:solidFill>
                <a:latin typeface="Arial" panose="020B0604020202020204" pitchFamily="34" charset="0"/>
                <a:cs typeface="Arial" panose="020B0604020202020204" pitchFamily="34" charset="0"/>
              </a:rPr>
            </a:br>
            <a:r>
              <a:rPr lang="en-GB" sz="1200" b="0" dirty="0" smtClean="0">
                <a:solidFill>
                  <a:prstClr val="black"/>
                </a:solidFill>
                <a:latin typeface="Arial" panose="020B0604020202020204" pitchFamily="34" charset="0"/>
                <a:cs typeface="Arial" panose="020B0604020202020204" pitchFamily="34" charset="0"/>
              </a:rPr>
              <a:t/>
            </a:r>
            <a:br>
              <a:rPr lang="en-GB" sz="1200" b="0" dirty="0" smtClean="0">
                <a:solidFill>
                  <a:prstClr val="black"/>
                </a:solidFill>
                <a:latin typeface="Arial" panose="020B0604020202020204" pitchFamily="34" charset="0"/>
                <a:cs typeface="Arial" panose="020B0604020202020204" pitchFamily="34" charset="0"/>
              </a:rPr>
            </a:b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1602767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smtClean="0"/>
              <a:t>An example of this is the</a:t>
            </a:r>
            <a:r>
              <a:rPr lang="en-GB" b="0" baseline="0" dirty="0" smtClean="0"/>
              <a:t> </a:t>
            </a:r>
            <a:r>
              <a:rPr kumimoji="0" lang="en-GB" sz="2800" b="0" i="0" u="none" strike="noStrike" kern="1200" cap="none" spc="0" normalizeH="0" baseline="0" noProof="0" dirty="0" smtClean="0">
                <a:ln>
                  <a:noFill/>
                </a:ln>
                <a:solidFill>
                  <a:prstClr val="black"/>
                </a:solidFill>
                <a:effectLst/>
                <a:uLnTx/>
                <a:uFillTx/>
                <a:latin typeface="+mn-lt"/>
                <a:ea typeface="+mn-ea"/>
                <a:cs typeface="Arial" pitchFamily="34" charset="0"/>
              </a:rPr>
              <a:t>Railway Safety Directive 2004/49/EC.</a:t>
            </a:r>
          </a:p>
          <a:p>
            <a:pPr algn="l"/>
            <a:r>
              <a:rPr kumimoji="0" lang="en-GB" sz="2800" b="0" i="0" u="none" strike="noStrike" kern="1200" cap="none" spc="0" normalizeH="0" baseline="0" noProof="0" dirty="0" smtClean="0">
                <a:ln>
                  <a:noFill/>
                </a:ln>
                <a:solidFill>
                  <a:prstClr val="black"/>
                </a:solidFill>
                <a:effectLst/>
                <a:uLnTx/>
                <a:uFillTx/>
                <a:latin typeface="+mn-lt"/>
                <a:ea typeface="+mn-ea"/>
                <a:cs typeface="Arial" pitchFamily="34" charset="0"/>
              </a:rPr>
              <a:t>The UK government took 2 years to transpose it into the </a:t>
            </a:r>
            <a:r>
              <a:rPr lang="en-GB" sz="2800" b="0" dirty="0" smtClean="0">
                <a:solidFill>
                  <a:prstClr val="black"/>
                </a:solidFill>
                <a:cs typeface="Arial" pitchFamily="34" charset="0"/>
              </a:rPr>
              <a:t>Railways &amp; Other Guided Transport System (Safety) Regulations 2006.</a:t>
            </a:r>
          </a:p>
          <a:p>
            <a:pPr algn="l"/>
            <a:endParaRPr lang="en-GB" sz="2800" b="0" dirty="0" smtClean="0">
              <a:solidFill>
                <a:prstClr val="black"/>
              </a:solidFill>
              <a:cs typeface="Arial" pitchFamily="34" charset="0"/>
            </a:endParaRPr>
          </a:p>
          <a:p>
            <a:pPr algn="l"/>
            <a:r>
              <a:rPr lang="en-GB" sz="2800" b="0" dirty="0" smtClean="0">
                <a:solidFill>
                  <a:prstClr val="black"/>
                </a:solidFill>
                <a:cs typeface="Arial" pitchFamily="34" charset="0"/>
              </a:rPr>
              <a:t>Supporting the regulation</a:t>
            </a:r>
            <a:r>
              <a:rPr lang="en-GB" sz="2800" b="0" baseline="0" dirty="0" smtClean="0">
                <a:solidFill>
                  <a:prstClr val="black"/>
                </a:solidFill>
                <a:cs typeface="Arial" pitchFamily="34" charset="0"/>
              </a:rPr>
              <a:t> is a guidance note drafted by the Regulator </a:t>
            </a:r>
            <a:r>
              <a:rPr lang="en-GB" sz="2800" b="0" dirty="0" smtClean="0">
                <a:solidFill>
                  <a:prstClr val="black"/>
                </a:solidFill>
                <a:cs typeface="Arial" pitchFamily="34" charset="0"/>
              </a:rPr>
              <a:t> </a:t>
            </a:r>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13</a:t>
            </a:fld>
            <a:endParaRPr lang="en-GB">
              <a:solidFill>
                <a:prstClr val="black"/>
              </a:solidFill>
            </a:endParaRPr>
          </a:p>
        </p:txBody>
      </p:sp>
    </p:spTree>
    <p:extLst>
      <p:ext uri="{BB962C8B-B14F-4D97-AF65-F5344CB8AC3E}">
        <p14:creationId xmlns:p14="http://schemas.microsoft.com/office/powerpoint/2010/main" val="145278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spc="0" dirty="0" smtClean="0"/>
              <a:t>A third example is </a:t>
            </a:r>
            <a:r>
              <a:rPr kumimoji="0" lang="en-GB" sz="2800" b="0" i="0" u="none" strike="noStrike" kern="1200" cap="none" spc="0" normalizeH="0" baseline="0" noProof="0" dirty="0" smtClean="0">
                <a:ln>
                  <a:noFill/>
                </a:ln>
                <a:solidFill>
                  <a:prstClr val="black"/>
                </a:solidFill>
                <a:effectLst/>
                <a:uLnTx/>
                <a:uFillTx/>
                <a:latin typeface="+mn-lt"/>
                <a:ea typeface="+mn-ea"/>
                <a:cs typeface="Arial" pitchFamily="34" charset="0"/>
              </a:rPr>
              <a:t>Health &amp; Safety at Work Directive 89/391 EEC.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smtClean="0">
                <a:ln>
                  <a:noFill/>
                </a:ln>
                <a:solidFill>
                  <a:prstClr val="black"/>
                </a:solidFill>
                <a:effectLst/>
                <a:uLnTx/>
                <a:uFillTx/>
                <a:latin typeface="+mn-lt"/>
                <a:ea typeface="+mn-ea"/>
                <a:cs typeface="Arial" pitchFamily="34" charset="0"/>
              </a:rPr>
              <a:t>The UK government took 3 years to transpose it in to </a:t>
            </a:r>
            <a:r>
              <a:rPr lang="en-GB" sz="2800" b="0" dirty="0" smtClean="0">
                <a:solidFill>
                  <a:schemeClr val="tx1"/>
                </a:solidFill>
                <a:cs typeface="Arial" pitchFamily="34" charset="0"/>
              </a:rPr>
              <a:t>The Management of Health and Safety at Work Regulations 1992 (it was reissued in 1999), published under the Health and Safety at Work </a:t>
            </a:r>
            <a:r>
              <a:rPr lang="en-GB" sz="2800" b="0" dirty="0" err="1" smtClean="0">
                <a:solidFill>
                  <a:schemeClr val="tx1"/>
                </a:solidFill>
                <a:cs typeface="Arial" pitchFamily="34" charset="0"/>
              </a:rPr>
              <a:t>etc</a:t>
            </a:r>
            <a:r>
              <a:rPr lang="en-GB" sz="2800" b="0" dirty="0" smtClean="0">
                <a:solidFill>
                  <a:schemeClr val="tx1"/>
                </a:solidFill>
                <a:cs typeface="Arial" pitchFamily="34" charset="0"/>
              </a:rPr>
              <a:t> Act 1974.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800" b="0" dirty="0" smtClean="0">
              <a:solidFill>
                <a:schemeClr val="tx1"/>
              </a:solidFill>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800" b="0" dirty="0" smtClean="0">
                <a:solidFill>
                  <a:prstClr val="black"/>
                </a:solidFill>
                <a:cs typeface="Arial" pitchFamily="34" charset="0"/>
              </a:rPr>
              <a:t>Supporting the regulation</a:t>
            </a:r>
            <a:r>
              <a:rPr lang="en-GB" sz="2800" b="0" baseline="0" dirty="0" smtClean="0">
                <a:solidFill>
                  <a:prstClr val="black"/>
                </a:solidFill>
                <a:cs typeface="Arial" pitchFamily="34" charset="0"/>
              </a:rPr>
              <a:t> is a guidance note drafted by the Regulator </a:t>
            </a:r>
            <a:r>
              <a:rPr lang="en-GB" sz="2800" b="0" dirty="0" smtClean="0">
                <a:solidFill>
                  <a:prstClr val="black"/>
                </a:solidFill>
                <a:cs typeface="Arial"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800" b="0" dirty="0" smtClean="0">
              <a:solidFill>
                <a:schemeClr val="tx1"/>
              </a:solidFill>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smtClean="0">
              <a:ln>
                <a:noFill/>
              </a:ln>
              <a:solidFill>
                <a:prstClr val="black"/>
              </a:solidFill>
              <a:effectLst/>
              <a:uLnTx/>
              <a:uFillTx/>
              <a:latin typeface="+mn-lt"/>
              <a:ea typeface="+mn-ea"/>
              <a:cs typeface="Arial" pitchFamily="34" charset="0"/>
            </a:endParaRPr>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3399034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The European Commission can also issue European Regulations. </a:t>
            </a:r>
          </a:p>
          <a:p>
            <a:r>
              <a:rPr lang="en-GB" sz="1200" b="0" dirty="0" smtClean="0">
                <a:latin typeface="+mn-lt"/>
                <a:cs typeface="Arial" panose="020B0604020202020204" pitchFamily="34" charset="0"/>
              </a:rPr>
              <a:t>These do not need to be transposed and become law in all members states immediately.</a:t>
            </a:r>
          </a:p>
          <a:p>
            <a:endParaRPr lang="en-GB" sz="1200" b="0" dirty="0" smtClean="0">
              <a:latin typeface="+mn-lt"/>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3241930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Examples include the </a:t>
            </a:r>
          </a:p>
          <a:p>
            <a:r>
              <a:rPr lang="en-GB" sz="1200" b="0" dirty="0" smtClean="0">
                <a:latin typeface="+mn-lt"/>
                <a:cs typeface="Arial" panose="020B0604020202020204" pitchFamily="34" charset="0"/>
              </a:rPr>
              <a:t>EC Regulation No. 402/2013 Common Safety Method on Risk Evaluation and Assessment (CSM RA)</a:t>
            </a:r>
          </a:p>
          <a:p>
            <a:r>
              <a:rPr lang="en-GB" sz="1200" b="0" dirty="0" smtClean="0">
                <a:latin typeface="+mn-lt"/>
                <a:cs typeface="Arial" panose="020B0604020202020204" pitchFamily="34" charset="0"/>
              </a:rPr>
              <a:t>AND</a:t>
            </a:r>
          </a:p>
          <a:p>
            <a:pPr algn="l">
              <a:lnSpc>
                <a:spcPts val="2400"/>
              </a:lnSpc>
            </a:pPr>
            <a:r>
              <a:rPr lang="en-GB" sz="1200" b="0" dirty="0" smtClean="0">
                <a:solidFill>
                  <a:prstClr val="black"/>
                </a:solidFill>
                <a:latin typeface="+mn-lt"/>
                <a:cs typeface="Arial" charset="0"/>
              </a:rPr>
              <a:t>EC Regulation No. 1299/2014 Infrastructure Technical Specification for Interoperability (TSI)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3587255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Examples include the </a:t>
            </a:r>
          </a:p>
          <a:p>
            <a:r>
              <a:rPr lang="en-GB" sz="1200" b="0" dirty="0" smtClean="0">
                <a:latin typeface="+mn-lt"/>
                <a:cs typeface="Arial" panose="020B0604020202020204" pitchFamily="34" charset="0"/>
              </a:rPr>
              <a:t>EC Regulation No. 402/2013 Common Safety Method on Risk Evaluation and Assessment (CSM RA)</a:t>
            </a:r>
          </a:p>
          <a:p>
            <a:r>
              <a:rPr lang="en-GB" sz="1200" b="0" dirty="0" smtClean="0">
                <a:latin typeface="+mn-lt"/>
                <a:cs typeface="Arial" panose="020B0604020202020204" pitchFamily="34" charset="0"/>
              </a:rPr>
              <a:t>AND</a:t>
            </a:r>
          </a:p>
          <a:p>
            <a:pPr algn="l">
              <a:lnSpc>
                <a:spcPts val="2400"/>
              </a:lnSpc>
            </a:pPr>
            <a:r>
              <a:rPr lang="en-GB" sz="1200" b="0" dirty="0" smtClean="0">
                <a:solidFill>
                  <a:prstClr val="black"/>
                </a:solidFill>
                <a:latin typeface="+mn-lt"/>
                <a:cs typeface="Arial" charset="0"/>
              </a:rPr>
              <a:t>EC Regulation No. 1299/2014 Infrastructure Technical Specification for Interoperability (TSI)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1140716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Examples include the </a:t>
            </a:r>
          </a:p>
          <a:p>
            <a:r>
              <a:rPr lang="en-GB" sz="1200" b="0" dirty="0" smtClean="0">
                <a:latin typeface="+mn-lt"/>
                <a:cs typeface="Arial" panose="020B0604020202020204" pitchFamily="34" charset="0"/>
              </a:rPr>
              <a:t>EC Regulation No. 402/2013 Common Safety Method on Risk Evaluation and Assessment (CSM RA)</a:t>
            </a:r>
          </a:p>
          <a:p>
            <a:r>
              <a:rPr lang="en-GB" sz="1200" b="0" dirty="0" smtClean="0">
                <a:latin typeface="+mn-lt"/>
                <a:cs typeface="Arial" panose="020B0604020202020204" pitchFamily="34" charset="0"/>
              </a:rPr>
              <a:t>AND</a:t>
            </a:r>
          </a:p>
          <a:p>
            <a:pPr algn="l">
              <a:lnSpc>
                <a:spcPts val="2400"/>
              </a:lnSpc>
            </a:pPr>
            <a:r>
              <a:rPr lang="en-GB" sz="1200" b="0" dirty="0" smtClean="0">
                <a:solidFill>
                  <a:prstClr val="black"/>
                </a:solidFill>
                <a:latin typeface="+mn-lt"/>
                <a:cs typeface="Arial" charset="0"/>
              </a:rPr>
              <a:t>EC Regulation No. 1299/2014 Infrastructure Technical Specification for Interoperability (TSI)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18</a:t>
            </a:fld>
            <a:endParaRPr lang="en-GB">
              <a:solidFill>
                <a:prstClr val="black"/>
              </a:solidFill>
            </a:endParaRPr>
          </a:p>
        </p:txBody>
      </p:sp>
    </p:spTree>
    <p:extLst>
      <p:ext uri="{BB962C8B-B14F-4D97-AF65-F5344CB8AC3E}">
        <p14:creationId xmlns:p14="http://schemas.microsoft.com/office/powerpoint/2010/main" val="32961934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Examples include the </a:t>
            </a:r>
          </a:p>
          <a:p>
            <a:r>
              <a:rPr lang="en-GB" sz="1200" b="0" dirty="0" smtClean="0">
                <a:latin typeface="+mn-lt"/>
                <a:cs typeface="Arial" panose="020B0604020202020204" pitchFamily="34" charset="0"/>
              </a:rPr>
              <a:t>EC Regulation No. 402/2013 Common Safety Method on Risk Evaluation and Assessment (CSM RA)</a:t>
            </a:r>
          </a:p>
          <a:p>
            <a:r>
              <a:rPr lang="en-GB" sz="1200" b="0" dirty="0" smtClean="0">
                <a:latin typeface="+mn-lt"/>
                <a:cs typeface="Arial" panose="020B0604020202020204" pitchFamily="34" charset="0"/>
              </a:rPr>
              <a:t>AND</a:t>
            </a:r>
          </a:p>
          <a:p>
            <a:pPr algn="l">
              <a:lnSpc>
                <a:spcPts val="2400"/>
              </a:lnSpc>
            </a:pPr>
            <a:r>
              <a:rPr lang="en-GB" sz="1200" b="0" dirty="0" smtClean="0">
                <a:solidFill>
                  <a:prstClr val="black"/>
                </a:solidFill>
                <a:latin typeface="+mn-lt"/>
                <a:cs typeface="Arial" charset="0"/>
              </a:rPr>
              <a:t>EC Regulation No. 1299/2014 Infrastructure Technical Specification for Interoperability (TSI)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19</a:t>
            </a:fld>
            <a:endParaRPr lang="en-GB">
              <a:solidFill>
                <a:prstClr val="black"/>
              </a:solidFill>
            </a:endParaRPr>
          </a:p>
        </p:txBody>
      </p:sp>
    </p:spTree>
    <p:extLst>
      <p:ext uri="{BB962C8B-B14F-4D97-AF65-F5344CB8AC3E}">
        <p14:creationId xmlns:p14="http://schemas.microsoft.com/office/powerpoint/2010/main" val="3242019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4920130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Examples include the </a:t>
            </a:r>
          </a:p>
          <a:p>
            <a:r>
              <a:rPr lang="en-GB" sz="1200" b="0" dirty="0" smtClean="0">
                <a:latin typeface="+mn-lt"/>
                <a:cs typeface="Arial" panose="020B0604020202020204" pitchFamily="34" charset="0"/>
              </a:rPr>
              <a:t>EC Regulation No. 402/2013 Common Safety Method on Risk Evaluation and Assessment (CSM RA)</a:t>
            </a:r>
          </a:p>
          <a:p>
            <a:r>
              <a:rPr lang="en-GB" sz="1200" b="0" dirty="0" smtClean="0">
                <a:latin typeface="+mn-lt"/>
                <a:cs typeface="Arial" panose="020B0604020202020204" pitchFamily="34" charset="0"/>
              </a:rPr>
              <a:t>AND</a:t>
            </a:r>
          </a:p>
          <a:p>
            <a:pPr algn="l">
              <a:lnSpc>
                <a:spcPts val="2400"/>
              </a:lnSpc>
            </a:pPr>
            <a:r>
              <a:rPr lang="en-GB" sz="1200" b="0" dirty="0" smtClean="0">
                <a:solidFill>
                  <a:prstClr val="black"/>
                </a:solidFill>
                <a:latin typeface="+mn-lt"/>
                <a:cs typeface="Arial" charset="0"/>
              </a:rPr>
              <a:t>EC Regulation No. 1299/2014 Infrastructure Technical Specification for Interoperability (TSI)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20</a:t>
            </a:fld>
            <a:endParaRPr lang="en-GB">
              <a:solidFill>
                <a:prstClr val="black"/>
              </a:solidFill>
            </a:endParaRPr>
          </a:p>
        </p:txBody>
      </p:sp>
    </p:spTree>
    <p:extLst>
      <p:ext uri="{BB962C8B-B14F-4D97-AF65-F5344CB8AC3E}">
        <p14:creationId xmlns:p14="http://schemas.microsoft.com/office/powerpoint/2010/main" val="2894502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mn-lt"/>
                <a:cs typeface="Arial" panose="020B0604020202020204" pitchFamily="34" charset="0"/>
              </a:rPr>
              <a:t>Examples include the </a:t>
            </a:r>
          </a:p>
          <a:p>
            <a:r>
              <a:rPr lang="en-GB" sz="1200" b="0" dirty="0" smtClean="0">
                <a:latin typeface="+mn-lt"/>
                <a:cs typeface="Arial" panose="020B0604020202020204" pitchFamily="34" charset="0"/>
              </a:rPr>
              <a:t>EC Regulation No. 402/2013 Common Safety Method on Risk Evaluation and Assessment (CSM RA)</a:t>
            </a:r>
          </a:p>
          <a:p>
            <a:r>
              <a:rPr lang="en-GB" sz="1200" b="0" dirty="0" smtClean="0">
                <a:latin typeface="+mn-lt"/>
                <a:cs typeface="Arial" panose="020B0604020202020204" pitchFamily="34" charset="0"/>
              </a:rPr>
              <a:t>AND</a:t>
            </a:r>
          </a:p>
          <a:p>
            <a:pPr algn="l">
              <a:lnSpc>
                <a:spcPts val="2400"/>
              </a:lnSpc>
            </a:pPr>
            <a:r>
              <a:rPr lang="en-GB" sz="1200" b="0" dirty="0" smtClean="0">
                <a:solidFill>
                  <a:prstClr val="black"/>
                </a:solidFill>
                <a:latin typeface="+mn-lt"/>
                <a:cs typeface="Arial" charset="0"/>
              </a:rPr>
              <a:t>EC Regulation No. 1299/2014 Infrastructure Technical Specification for Interoperability (TSI) </a:t>
            </a: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21</a:t>
            </a:fld>
            <a:endParaRPr lang="en-GB">
              <a:solidFill>
                <a:prstClr val="black"/>
              </a:solidFill>
            </a:endParaRPr>
          </a:p>
        </p:txBody>
      </p:sp>
    </p:spTree>
    <p:extLst>
      <p:ext uri="{BB962C8B-B14F-4D97-AF65-F5344CB8AC3E}">
        <p14:creationId xmlns:p14="http://schemas.microsoft.com/office/powerpoint/2010/main" val="16645454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smtClean="0">
                <a:latin typeface="Arial" panose="020B0604020202020204" pitchFamily="34" charset="0"/>
                <a:cs typeface="Arial" panose="020B0604020202020204" pitchFamily="34" charset="0"/>
              </a:rPr>
              <a:t>EC Regulations are not binding on individuals or organisations on their own.</a:t>
            </a:r>
          </a:p>
          <a:p>
            <a:r>
              <a:rPr lang="en-GB" sz="1200" b="0" dirty="0" smtClean="0">
                <a:latin typeface="Arial" panose="020B0604020202020204" pitchFamily="34" charset="0"/>
                <a:cs typeface="Arial" panose="020B0604020202020204" pitchFamily="34" charset="0"/>
              </a:rPr>
              <a:t>Each</a:t>
            </a:r>
            <a:r>
              <a:rPr lang="en-GB" sz="1200" b="0" baseline="0" dirty="0" smtClean="0">
                <a:latin typeface="Arial" panose="020B0604020202020204" pitchFamily="34" charset="0"/>
                <a:cs typeface="Arial" panose="020B0604020202020204" pitchFamily="34" charset="0"/>
              </a:rPr>
              <a:t> Regulation is made binding in the UK by it being linked to an existing piece of UK legislation.</a:t>
            </a:r>
          </a:p>
          <a:p>
            <a:endParaRPr lang="en-GB" sz="1200" b="0" baseline="0" dirty="0" smtClean="0">
              <a:latin typeface="Arial" panose="020B0604020202020204" pitchFamily="34" charset="0"/>
              <a:cs typeface="Arial" panose="020B0604020202020204" pitchFamily="34" charset="0"/>
            </a:endParaRPr>
          </a:p>
          <a:p>
            <a:pPr>
              <a:spcAft>
                <a:spcPts val="1200"/>
              </a:spcAft>
            </a:pPr>
            <a:r>
              <a:rPr lang="en-GB" sz="1200" b="0" baseline="0" dirty="0" smtClean="0">
                <a:latin typeface="+mn-lt"/>
                <a:cs typeface="Arial" panose="020B0604020202020204" pitchFamily="34" charset="0"/>
              </a:rPr>
              <a:t>In the case of the </a:t>
            </a:r>
            <a:r>
              <a:rPr lang="en-GB" sz="1200" b="0" dirty="0" smtClean="0">
                <a:latin typeface="+mn-lt"/>
                <a:cs typeface="Arial" panose="020B0604020202020204" pitchFamily="34" charset="0"/>
              </a:rPr>
              <a:t>Common Safety Method on Risk Evaluation and Assessment, compliance</a:t>
            </a:r>
            <a:r>
              <a:rPr lang="en-GB" sz="1200" b="0" baseline="0" dirty="0" smtClean="0">
                <a:latin typeface="+mn-lt"/>
                <a:cs typeface="Arial" panose="020B0604020202020204" pitchFamily="34" charset="0"/>
              </a:rPr>
              <a:t> is made by referencing it in the Regulation 5(1) of the </a:t>
            </a:r>
            <a:r>
              <a:rPr lang="en-GB" sz="1200" b="0" dirty="0" smtClean="0">
                <a:solidFill>
                  <a:prstClr val="black"/>
                </a:solidFill>
                <a:latin typeface="+mn-lt"/>
                <a:cs typeface="Arial" pitchFamily="34" charset="0"/>
              </a:rPr>
              <a:t>Railways &amp; Other Guided Transport System (Safety) Regulations 2006. Where it states that </a:t>
            </a:r>
            <a:r>
              <a:rPr lang="en-GB" sz="1200" b="0" i="0" dirty="0" smtClean="0">
                <a:solidFill>
                  <a:prstClr val="black"/>
                </a:solidFill>
                <a:latin typeface="+mn-lt"/>
                <a:cs typeface="Arial" pitchFamily="34" charset="0"/>
              </a:rPr>
              <a:t>“</a:t>
            </a:r>
            <a:r>
              <a:rPr lang="en-GB" sz="1200" i="0" dirty="0" smtClean="0"/>
              <a:t>The requirements for a safety management system referred to in regulation 3(1)(a) are that it applies the relevant parts of CSMs”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dirty="0" smtClean="0">
              <a:solidFill>
                <a:prstClr val="black"/>
              </a:solidFill>
              <a:latin typeface="+mn-lt"/>
              <a:cs typeface="Arial" pitchFamily="34" charset="0"/>
            </a:endParaRPr>
          </a:p>
          <a:p>
            <a:r>
              <a:rPr lang="en-GB" sz="1200" b="0" baseline="0" dirty="0" smtClean="0">
                <a:latin typeface="Arial" panose="020B0604020202020204" pitchFamily="34" charset="0"/>
                <a:cs typeface="Arial" panose="020B0604020202020204" pitchFamily="34" charset="0"/>
              </a:rPr>
              <a:t> </a:t>
            </a:r>
            <a:r>
              <a:rPr lang="en-GB" sz="1200" b="0" dirty="0" smtClean="0">
                <a:latin typeface="Arial" panose="020B0604020202020204" pitchFamily="34" charset="0"/>
                <a:cs typeface="Arial" panose="020B0604020202020204" pitchFamily="34" charset="0"/>
              </a:rPr>
              <a:t> </a:t>
            </a: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22</a:t>
            </a:fld>
            <a:endParaRPr lang="en-GB">
              <a:solidFill>
                <a:prstClr val="black"/>
              </a:solidFill>
            </a:endParaRPr>
          </a:p>
        </p:txBody>
      </p:sp>
    </p:spTree>
    <p:extLst>
      <p:ext uri="{BB962C8B-B14F-4D97-AF65-F5344CB8AC3E}">
        <p14:creationId xmlns:p14="http://schemas.microsoft.com/office/powerpoint/2010/main" val="2297081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Arial" panose="020B0604020202020204" pitchFamily="34" charset="0"/>
              </a:rPr>
              <a:t>In the case of the </a:t>
            </a:r>
            <a:r>
              <a:rPr lang="en-GB" sz="1200" b="0" spc="0" dirty="0" smtClean="0">
                <a:solidFill>
                  <a:prstClr val="black"/>
                </a:solidFill>
                <a:latin typeface="+mn-lt"/>
                <a:cs typeface="Arial" charset="0"/>
              </a:rPr>
              <a:t>Infrastructure Technical Specification for Interoperability (TSI) </a:t>
            </a:r>
            <a:r>
              <a:rPr lang="en-GB" sz="1200" b="0" spc="0" dirty="0" smtClean="0">
                <a:latin typeface="+mn-lt"/>
                <a:cs typeface="Arial" panose="020B0604020202020204" pitchFamily="34" charset="0"/>
              </a:rPr>
              <a:t>compliance</a:t>
            </a:r>
            <a:r>
              <a:rPr lang="en-GB" sz="1200" b="0" spc="0" baseline="0" dirty="0" smtClean="0">
                <a:latin typeface="+mn-lt"/>
                <a:cs typeface="Arial" panose="020B0604020202020204" pitchFamily="34" charset="0"/>
              </a:rPr>
              <a:t> is made by referencing it in the Regulation 17(1) </a:t>
            </a:r>
            <a:r>
              <a:rPr lang="en-GB" sz="1200" b="0" spc="0" dirty="0" smtClean="0">
                <a:solidFill>
                  <a:prstClr val="black"/>
                </a:solidFill>
                <a:latin typeface="+mn-lt"/>
                <a:cs typeface="Arial" pitchFamily="34" charset="0"/>
              </a:rPr>
              <a:t>Railway (Interoperability) Regulations 2011, where it states that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prstClr val="black"/>
                </a:solidFill>
                <a:effectLst/>
                <a:uLnTx/>
                <a:uFillTx/>
                <a:latin typeface="+mn-lt"/>
                <a:ea typeface="+mn-ea"/>
                <a:cs typeface="+mn-cs"/>
              </a:rPr>
              <a:t>“… Subsystem is required to conform with all or part of a TSI, the procedures specified in the TSI or part of the TSI with which that subsystem is required to conform…”</a:t>
            </a:r>
            <a:endParaRPr lang="en-GB" sz="1200" b="0" i="0" dirty="0" smtClean="0">
              <a:solidFill>
                <a:prstClr val="black"/>
              </a:solidFill>
              <a:latin typeface="+mn-lt"/>
              <a:cs typeface="Arial" charset="0"/>
            </a:endParaRPr>
          </a:p>
          <a:p>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23</a:t>
            </a:fld>
            <a:endParaRPr lang="en-GB">
              <a:solidFill>
                <a:prstClr val="black"/>
              </a:solidFill>
            </a:endParaRPr>
          </a:p>
        </p:txBody>
      </p:sp>
    </p:spTree>
    <p:extLst>
      <p:ext uri="{BB962C8B-B14F-4D97-AF65-F5344CB8AC3E}">
        <p14:creationId xmlns:p14="http://schemas.microsoft.com/office/powerpoint/2010/main" val="329041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24</a:t>
            </a:fld>
            <a:endParaRPr lang="en-GB">
              <a:solidFill>
                <a:prstClr val="black"/>
              </a:solidFill>
            </a:endParaRPr>
          </a:p>
        </p:txBody>
      </p:sp>
    </p:spTree>
    <p:extLst>
      <p:ext uri="{BB962C8B-B14F-4D97-AF65-F5344CB8AC3E}">
        <p14:creationId xmlns:p14="http://schemas.microsoft.com/office/powerpoint/2010/main" val="31062848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chart shows the </a:t>
            </a:r>
            <a:r>
              <a:rPr lang="en-GB" baseline="0" dirty="0" smtClean="0"/>
              <a:t>scope </a:t>
            </a:r>
            <a:r>
              <a:rPr lang="en-GB" dirty="0" smtClean="0"/>
              <a:t>and force of different standards.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EC regulations compliance is imposed by law and is EU wide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UK</a:t>
            </a:r>
            <a:r>
              <a:rPr lang="en-GB" baseline="0" dirty="0" smtClean="0"/>
              <a:t> legislation</a:t>
            </a:r>
            <a:r>
              <a:rPr lang="en-GB" dirty="0" smtClean="0"/>
              <a:t> compliance is imposed by law, but the scope is</a:t>
            </a:r>
            <a:r>
              <a:rPr lang="en-GB" baseline="0" dirty="0" smtClean="0"/>
              <a:t> </a:t>
            </a:r>
            <a:r>
              <a:rPr lang="en-GB" dirty="0" smtClean="0"/>
              <a:t>only the GB railway system network</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Railway Group Standards are</a:t>
            </a:r>
            <a:r>
              <a:rPr lang="en-GB" baseline="0" dirty="0" smtClean="0"/>
              <a:t> mandated through having a licence</a:t>
            </a:r>
            <a:r>
              <a:rPr lang="en-GB" dirty="0" smtClean="0"/>
              <a:t>  to operate and through law</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a:t>
            </a:r>
            <a:r>
              <a:rPr lang="en-GB" baseline="0" dirty="0" smtClean="0"/>
              <a:t> Industry Standards are mandated by mutual acceptance through individuals SMS and with contracts with third parties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Compliance with RACOPS and Harmonised British Standard </a:t>
            </a:r>
            <a:r>
              <a:rPr lang="en-GB" baseline="0" dirty="0" err="1" smtClean="0"/>
              <a:t>Euronorms</a:t>
            </a:r>
            <a:r>
              <a:rPr lang="en-GB" baseline="0" dirty="0" smtClean="0"/>
              <a:t> grants a presumption of conformity with a TSI</a:t>
            </a:r>
          </a:p>
          <a:p>
            <a:r>
              <a:rPr lang="en-GB" dirty="0" smtClean="0"/>
              <a:t>British Standards</a:t>
            </a:r>
            <a:r>
              <a:rPr lang="en-GB" baseline="0" dirty="0" smtClean="0"/>
              <a:t> and non-Harmonised British Standard </a:t>
            </a:r>
            <a:r>
              <a:rPr lang="en-GB" baseline="0" dirty="0" err="1" smtClean="0"/>
              <a:t>Euronorms</a:t>
            </a:r>
            <a:r>
              <a:rPr lang="en-GB" baseline="0" dirty="0" smtClean="0"/>
              <a:t> are not legally binding and observation is voluntary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Guidance notes, issued by the regulatory or RSSB have no legal force, but it is assumed that if someone </a:t>
            </a:r>
            <a:r>
              <a:rPr kumimoji="0" lang="en-GB" sz="1200" b="0" i="0" u="none" strike="noStrike" kern="1200" cap="none" spc="0" normalizeH="0" baseline="0" noProof="0" dirty="0" smtClean="0">
                <a:ln>
                  <a:noFill/>
                </a:ln>
                <a:solidFill>
                  <a:prstClr val="black"/>
                </a:solidFill>
                <a:effectLst/>
                <a:uLnTx/>
                <a:uFillTx/>
                <a:latin typeface="+mn-lt"/>
                <a:ea typeface="+mn-ea"/>
                <a:cs typeface="+mn-cs"/>
              </a:rPr>
              <a:t>follows guidance they will normally be doing enough to comply with the piece of legislation they are supporting.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Individual railway companies issue there own standards, some are required by law (e.g. requirement to have an SMS), but others are just deemed as guidance.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Project standards can be viewed in the same way as company standards but their scope is limited to the project they are supporting. </a:t>
            </a:r>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25</a:t>
            </a:fld>
            <a:endParaRPr lang="en-GB">
              <a:solidFill>
                <a:prstClr val="black"/>
              </a:solidFill>
            </a:endParaRPr>
          </a:p>
        </p:txBody>
      </p:sp>
    </p:spTree>
    <p:extLst>
      <p:ext uri="{BB962C8B-B14F-4D97-AF65-F5344CB8AC3E}">
        <p14:creationId xmlns:p14="http://schemas.microsoft.com/office/powerpoint/2010/main" val="1553743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chart shows the </a:t>
            </a:r>
            <a:r>
              <a:rPr lang="en-GB" baseline="0" dirty="0" smtClean="0"/>
              <a:t>scope </a:t>
            </a:r>
            <a:r>
              <a:rPr lang="en-GB" dirty="0" smtClean="0"/>
              <a:t>and force of different standards.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EC regulations compliance is imposed by law and is EU wide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UK</a:t>
            </a:r>
            <a:r>
              <a:rPr lang="en-GB" baseline="0" dirty="0" smtClean="0"/>
              <a:t> legislation</a:t>
            </a:r>
            <a:r>
              <a:rPr lang="en-GB" dirty="0" smtClean="0"/>
              <a:t> compliance is imposed by law, but the scope is</a:t>
            </a:r>
            <a:r>
              <a:rPr lang="en-GB" baseline="0" dirty="0" smtClean="0"/>
              <a:t> </a:t>
            </a:r>
            <a:r>
              <a:rPr lang="en-GB" dirty="0" smtClean="0"/>
              <a:t>only the GB railway system network</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Railway Group Standards are</a:t>
            </a:r>
            <a:r>
              <a:rPr lang="en-GB" baseline="0" dirty="0" smtClean="0"/>
              <a:t> mandated through having a licence</a:t>
            </a:r>
            <a:r>
              <a:rPr lang="en-GB" dirty="0" smtClean="0"/>
              <a:t>  to operate and through law</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a:t>
            </a:r>
            <a:r>
              <a:rPr lang="en-GB" baseline="0" dirty="0" smtClean="0"/>
              <a:t> Industry Standards are mandated by mutual acceptance through individuals SMS and with contracts with third parties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Compliance with RACOPS and Harmonised British Standard </a:t>
            </a:r>
            <a:r>
              <a:rPr lang="en-GB" baseline="0" dirty="0" err="1" smtClean="0"/>
              <a:t>Euronorms</a:t>
            </a:r>
            <a:r>
              <a:rPr lang="en-GB" baseline="0" dirty="0" smtClean="0"/>
              <a:t> grants a presumption of conformity with a TSI</a:t>
            </a:r>
          </a:p>
          <a:p>
            <a:r>
              <a:rPr lang="en-GB" dirty="0" smtClean="0"/>
              <a:t>British Standards</a:t>
            </a:r>
            <a:r>
              <a:rPr lang="en-GB" baseline="0" dirty="0" smtClean="0"/>
              <a:t> and non-Harmonised British Standard </a:t>
            </a:r>
            <a:r>
              <a:rPr lang="en-GB" baseline="0" dirty="0" err="1" smtClean="0"/>
              <a:t>Euronorms</a:t>
            </a:r>
            <a:r>
              <a:rPr lang="en-GB" baseline="0" dirty="0" smtClean="0"/>
              <a:t> are not legally binding and observation is voluntary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Guidance notes, issued by the regulatory or RSSB have no legal force, but it is assumed that if someone </a:t>
            </a:r>
            <a:r>
              <a:rPr kumimoji="0" lang="en-GB" sz="1200" b="0" i="0" u="none" strike="noStrike" kern="1200" cap="none" spc="0" normalizeH="0" baseline="0" noProof="0" dirty="0" smtClean="0">
                <a:ln>
                  <a:noFill/>
                </a:ln>
                <a:solidFill>
                  <a:prstClr val="black"/>
                </a:solidFill>
                <a:effectLst/>
                <a:uLnTx/>
                <a:uFillTx/>
                <a:latin typeface="+mn-lt"/>
                <a:ea typeface="+mn-ea"/>
                <a:cs typeface="+mn-cs"/>
              </a:rPr>
              <a:t>follows guidance they will normally be doing enough to comply with the piece of legislation they are supporting.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Individual railway companies issue there own standards, some are required by law (e.g. requirement to have an SMS), but others are just deemed as guidance.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Project standards can be viewed in the same way as company standards but their scope is limited to the project they are supporting. </a:t>
            </a:r>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26</a:t>
            </a:fld>
            <a:endParaRPr lang="en-GB">
              <a:solidFill>
                <a:prstClr val="black"/>
              </a:solidFill>
            </a:endParaRPr>
          </a:p>
        </p:txBody>
      </p:sp>
    </p:spTree>
    <p:extLst>
      <p:ext uri="{BB962C8B-B14F-4D97-AF65-F5344CB8AC3E}">
        <p14:creationId xmlns:p14="http://schemas.microsoft.com/office/powerpoint/2010/main" val="16797236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chart shows the </a:t>
            </a:r>
            <a:r>
              <a:rPr lang="en-GB" baseline="0" dirty="0" smtClean="0"/>
              <a:t>scope </a:t>
            </a:r>
            <a:r>
              <a:rPr lang="en-GB" dirty="0" smtClean="0"/>
              <a:t>and force of different standards.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EC regulations compliance is imposed by law and is EU wide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UK</a:t>
            </a:r>
            <a:r>
              <a:rPr lang="en-GB" baseline="0" dirty="0" smtClean="0"/>
              <a:t> legislation</a:t>
            </a:r>
            <a:r>
              <a:rPr lang="en-GB" dirty="0" smtClean="0"/>
              <a:t> compliance is imposed by law, but the scope is</a:t>
            </a:r>
            <a:r>
              <a:rPr lang="en-GB" baseline="0" dirty="0" smtClean="0"/>
              <a:t> </a:t>
            </a:r>
            <a:r>
              <a:rPr lang="en-GB" dirty="0" smtClean="0"/>
              <a:t>only the GB railway system network</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Railway Group Standards are</a:t>
            </a:r>
            <a:r>
              <a:rPr lang="en-GB" baseline="0" dirty="0" smtClean="0"/>
              <a:t> mandated through having a licence</a:t>
            </a:r>
            <a:r>
              <a:rPr lang="en-GB" dirty="0" smtClean="0"/>
              <a:t>  to operate and through law</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a:t>
            </a:r>
            <a:r>
              <a:rPr lang="en-GB" baseline="0" dirty="0" smtClean="0"/>
              <a:t> Industry Standards are mandated by mutual acceptance through individuals SMS and with contracts with third parties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Compliance with RACOPS and Harmonised British Standard </a:t>
            </a:r>
            <a:r>
              <a:rPr lang="en-GB" baseline="0" dirty="0" err="1" smtClean="0"/>
              <a:t>Euronorms</a:t>
            </a:r>
            <a:r>
              <a:rPr lang="en-GB" baseline="0" dirty="0" smtClean="0"/>
              <a:t> grants a presumption of conformity with a TSI</a:t>
            </a:r>
          </a:p>
          <a:p>
            <a:r>
              <a:rPr lang="en-GB" dirty="0" smtClean="0"/>
              <a:t>British Standards</a:t>
            </a:r>
            <a:r>
              <a:rPr lang="en-GB" baseline="0" dirty="0" smtClean="0"/>
              <a:t> and non-Harmonised British Standard </a:t>
            </a:r>
            <a:r>
              <a:rPr lang="en-GB" baseline="0" dirty="0" err="1" smtClean="0"/>
              <a:t>Euronorms</a:t>
            </a:r>
            <a:r>
              <a:rPr lang="en-GB" baseline="0" dirty="0" smtClean="0"/>
              <a:t> are not legally binding and observation is voluntary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Guidance notes, issued by the regulatory or RSSB have no legal force, but it is assumed that if someone </a:t>
            </a:r>
            <a:r>
              <a:rPr kumimoji="0" lang="en-GB" sz="1200" b="0" i="0" u="none" strike="noStrike" kern="1200" cap="none" spc="0" normalizeH="0" baseline="0" noProof="0" dirty="0" smtClean="0">
                <a:ln>
                  <a:noFill/>
                </a:ln>
                <a:solidFill>
                  <a:prstClr val="black"/>
                </a:solidFill>
                <a:effectLst/>
                <a:uLnTx/>
                <a:uFillTx/>
                <a:latin typeface="+mn-lt"/>
                <a:ea typeface="+mn-ea"/>
                <a:cs typeface="+mn-cs"/>
              </a:rPr>
              <a:t>follows guidance they will normally be doing enough to comply with the piece of legislation they are supporting.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Individual railway companies issue there own standards, some are required by law (e.g. requirement to have an SMS), but others are just deemed as guidance.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Project standards can be viewed in the same way as company standards but their scope is limited to the project they are supporting. </a:t>
            </a:r>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27</a:t>
            </a:fld>
            <a:endParaRPr lang="en-GB">
              <a:solidFill>
                <a:prstClr val="black"/>
              </a:solidFill>
            </a:endParaRPr>
          </a:p>
        </p:txBody>
      </p:sp>
    </p:spTree>
    <p:extLst>
      <p:ext uri="{BB962C8B-B14F-4D97-AF65-F5344CB8AC3E}">
        <p14:creationId xmlns:p14="http://schemas.microsoft.com/office/powerpoint/2010/main" val="40860222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chart shows the </a:t>
            </a:r>
            <a:r>
              <a:rPr lang="en-GB" baseline="0" dirty="0" smtClean="0"/>
              <a:t>scope </a:t>
            </a:r>
            <a:r>
              <a:rPr lang="en-GB" dirty="0" smtClean="0"/>
              <a:t>and force of different standards.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EC regulations compliance is imposed by law and is EU wide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For UK</a:t>
            </a:r>
            <a:r>
              <a:rPr lang="en-GB" baseline="0" dirty="0" smtClean="0"/>
              <a:t> legislation</a:t>
            </a:r>
            <a:r>
              <a:rPr lang="en-GB" dirty="0" smtClean="0"/>
              <a:t> compliance is imposed by law, but the scope is</a:t>
            </a:r>
            <a:r>
              <a:rPr lang="en-GB" baseline="0" dirty="0" smtClean="0"/>
              <a:t> </a:t>
            </a:r>
            <a:r>
              <a:rPr lang="en-GB" dirty="0" smtClean="0"/>
              <a:t>only the GB railway system network</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Railway Group Standards are</a:t>
            </a:r>
            <a:r>
              <a:rPr lang="en-GB" baseline="0" dirty="0" smtClean="0"/>
              <a:t> mandated through having a licence</a:t>
            </a:r>
            <a:r>
              <a:rPr lang="en-GB" dirty="0" smtClean="0"/>
              <a:t>  to operate and through law</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Rail</a:t>
            </a:r>
            <a:r>
              <a:rPr lang="en-GB" baseline="0" dirty="0" smtClean="0"/>
              <a:t> Industry Standards are mandated by mutual acceptance through individuals SMS and with contracts with third parties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Compliance with RACOPS and Harmonised British Standard </a:t>
            </a:r>
            <a:r>
              <a:rPr lang="en-GB" baseline="0" dirty="0" err="1" smtClean="0"/>
              <a:t>Euronorms</a:t>
            </a:r>
            <a:r>
              <a:rPr lang="en-GB" baseline="0" dirty="0" smtClean="0"/>
              <a:t> grants a presumption of conformity with a TSI</a:t>
            </a:r>
          </a:p>
          <a:p>
            <a:r>
              <a:rPr lang="en-GB" dirty="0" smtClean="0"/>
              <a:t>British Standards</a:t>
            </a:r>
            <a:r>
              <a:rPr lang="en-GB" baseline="0" dirty="0" smtClean="0"/>
              <a:t> and non-Harmonised British Standard </a:t>
            </a:r>
            <a:r>
              <a:rPr lang="en-GB" baseline="0" dirty="0" err="1" smtClean="0"/>
              <a:t>Euronorms</a:t>
            </a:r>
            <a:r>
              <a:rPr lang="en-GB" baseline="0" dirty="0" smtClean="0"/>
              <a:t> are not legally binding and observation is voluntary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Guidance notes, issued by the regulatory or RSSB have no legal force, but it is assumed that if someone </a:t>
            </a:r>
            <a:r>
              <a:rPr kumimoji="0" lang="en-GB" sz="1200" b="0" i="0" u="none" strike="noStrike" kern="1200" cap="none" spc="0" normalizeH="0" baseline="0" noProof="0" dirty="0" smtClean="0">
                <a:ln>
                  <a:noFill/>
                </a:ln>
                <a:solidFill>
                  <a:prstClr val="black"/>
                </a:solidFill>
                <a:effectLst/>
                <a:uLnTx/>
                <a:uFillTx/>
                <a:latin typeface="+mn-lt"/>
                <a:ea typeface="+mn-ea"/>
                <a:cs typeface="+mn-cs"/>
              </a:rPr>
              <a:t>follows guidance they will normally be doing enough to comply with the piece of legislation they are supporting.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Individual railway companies issue there own standards, some are required by law (e.g. requirement to have an SMS), but others are just deemed as guidance.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Project standards can be viewed in the same way as company standards but their scope is limited to the project they are supporting. </a:t>
            </a:r>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28</a:t>
            </a:fld>
            <a:endParaRPr lang="en-GB">
              <a:solidFill>
                <a:prstClr val="black"/>
              </a:solidFill>
            </a:endParaRPr>
          </a:p>
        </p:txBody>
      </p:sp>
    </p:spTree>
    <p:extLst>
      <p:ext uri="{BB962C8B-B14F-4D97-AF65-F5344CB8AC3E}">
        <p14:creationId xmlns:p14="http://schemas.microsoft.com/office/powerpoint/2010/main" val="28903237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29</a:t>
            </a:fld>
            <a:endParaRPr lang="en-GB">
              <a:solidFill>
                <a:prstClr val="black"/>
              </a:solidFill>
            </a:endParaRPr>
          </a:p>
        </p:txBody>
      </p:sp>
    </p:spTree>
    <p:extLst>
      <p:ext uri="{BB962C8B-B14F-4D97-AF65-F5344CB8AC3E}">
        <p14:creationId xmlns:p14="http://schemas.microsoft.com/office/powerpoint/2010/main" val="4012969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3126927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30</a:t>
            </a:fld>
            <a:endParaRPr lang="en-GB">
              <a:solidFill>
                <a:prstClr val="black"/>
              </a:solidFill>
            </a:endParaRPr>
          </a:p>
        </p:txBody>
      </p:sp>
    </p:spTree>
    <p:extLst>
      <p:ext uri="{BB962C8B-B14F-4D97-AF65-F5344CB8AC3E}">
        <p14:creationId xmlns:p14="http://schemas.microsoft.com/office/powerpoint/2010/main" val="32294328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sysClr val="windowText" lastClr="000000"/>
                </a:solidFill>
                <a:latin typeface="+mn-lt"/>
              </a:rPr>
              <a:t>RGSs set out NTRs and NSRs for the GB mainline network and c</a:t>
            </a:r>
            <a:r>
              <a:rPr lang="en-GB" sz="1200" dirty="0" smtClean="0"/>
              <a:t>urrently RSSB on behalf of the industry manages the process of developing them</a:t>
            </a:r>
            <a:endParaRPr lang="en-GB" sz="1200" b="0" dirty="0" smtClean="0">
              <a:solidFill>
                <a:sysClr val="windowText" lastClr="000000"/>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31</a:t>
            </a:fld>
            <a:endParaRPr lang="en-GB">
              <a:solidFill>
                <a:prstClr val="black"/>
              </a:solidFill>
            </a:endParaRPr>
          </a:p>
        </p:txBody>
      </p:sp>
    </p:spTree>
    <p:extLst>
      <p:ext uri="{BB962C8B-B14F-4D97-AF65-F5344CB8AC3E}">
        <p14:creationId xmlns:p14="http://schemas.microsoft.com/office/powerpoint/2010/main" val="7083940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The Railway Safety Directive mandates on members states the requirement to produce NSRs, they are only permissible where there are no European Rules (</a:t>
            </a:r>
            <a:r>
              <a:rPr lang="en-GB" dirty="0" err="1" smtClean="0"/>
              <a:t>eg</a:t>
            </a:r>
            <a:r>
              <a:rPr lang="en-GB" dirty="0" smtClean="0"/>
              <a:t> TSI OPE, CSM RA </a:t>
            </a:r>
            <a:r>
              <a:rPr lang="en-GB" dirty="0" err="1" smtClean="0"/>
              <a:t>etc</a:t>
            </a:r>
            <a:r>
              <a:rPr lang="en-GB" dirty="0" smtClean="0"/>
              <a:t>) covering that subject area.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NSRs include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Common rules for RUs and IMs for operating trains and infrastructure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Safety Methods such as rules for assessing route compatibility; and  Some </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Requirements concerning staff undertaking safety critical tasks; and</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Rules concerning investigation of accidents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32</a:t>
            </a:fld>
            <a:endParaRPr lang="en-GB">
              <a:solidFill>
                <a:prstClr val="black"/>
              </a:solidFill>
            </a:endParaRPr>
          </a:p>
        </p:txBody>
      </p:sp>
    </p:spTree>
    <p:extLst>
      <p:ext uri="{BB962C8B-B14F-4D97-AF65-F5344CB8AC3E}">
        <p14:creationId xmlns:p14="http://schemas.microsoft.com/office/powerpoint/2010/main" val="22415646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smtClean="0"/>
              <a:t>The Railway Interoperability Directive mandates</a:t>
            </a:r>
            <a:r>
              <a:rPr lang="en-GB" sz="1100" baseline="0" dirty="0" smtClean="0"/>
              <a:t> on members states the requirement to produce NTRs, to fill </a:t>
            </a:r>
            <a:r>
              <a:rPr kumimoji="0" lang="en-GB" sz="1200" b="0" i="0" u="none" strike="noStrike" kern="1200" cap="none" spc="-30" normalizeH="0" baseline="0" noProof="0" dirty="0" smtClean="0">
                <a:ln>
                  <a:noFill/>
                </a:ln>
                <a:solidFill>
                  <a:sysClr val="windowText" lastClr="000000"/>
                </a:solidFill>
                <a:effectLst/>
                <a:uLnTx/>
                <a:uFillTx/>
                <a:latin typeface="+mn-lt"/>
                <a:ea typeface="+mn-ea"/>
                <a:cs typeface="+mn-cs"/>
              </a:rPr>
              <a:t>fill a TSI specific case or open point</a:t>
            </a:r>
          </a:p>
          <a:p>
            <a:r>
              <a:rPr lang="en-GB" sz="1200" baseline="0" dirty="0" smtClean="0"/>
              <a:t>NTRs include </a:t>
            </a:r>
            <a:endParaRPr kumimoji="0" lang="en-GB" sz="1200" b="0" i="0" u="none" strike="noStrike" kern="1200" cap="none" spc="-30" normalizeH="0" baseline="0" noProof="0" dirty="0" smtClean="0">
              <a:ln>
                <a:noFill/>
              </a:ln>
              <a:solidFill>
                <a:sysClr val="windowText" lastClr="000000"/>
              </a:solidFill>
              <a:effectLst/>
              <a:uLnTx/>
              <a:uFillTx/>
              <a:latin typeface="+mn-lt"/>
              <a:ea typeface="+mn-ea"/>
              <a:cs typeface="+mn-cs"/>
            </a:endParaRPr>
          </a:p>
          <a:p>
            <a:pPr marL="285750" marR="0" lvl="0" indent="-285750" algn="l" defTabSz="914400" rtl="0" eaLnBrk="1" fontAlgn="auto" latinLnBrk="0" hangingPunct="1">
              <a:lnSpc>
                <a:spcPts val="2600"/>
              </a:lnSpc>
              <a:spcBef>
                <a:spcPts val="0"/>
              </a:spcBef>
              <a:spcAft>
                <a:spcPts val="600"/>
              </a:spcAft>
              <a:buClrTx/>
              <a:buSzTx/>
              <a:buFont typeface="Arial" panose="020B0604020202020204" pitchFamily="34" charset="0"/>
              <a:buChar char="•"/>
              <a:tabLst/>
              <a:defRPr/>
            </a:pPr>
            <a:r>
              <a:rPr kumimoji="0" lang="en-GB" sz="1200" b="0" i="0" u="none" strike="noStrike" kern="1200" cap="none" spc="-30" normalizeH="0" baseline="0" noProof="0" dirty="0" smtClean="0">
                <a:ln>
                  <a:noFill/>
                </a:ln>
                <a:solidFill>
                  <a:sysClr val="windowText" lastClr="000000"/>
                </a:solidFill>
                <a:effectLst/>
                <a:uLnTx/>
                <a:uFillTx/>
                <a:latin typeface="+mn-lt"/>
                <a:ea typeface="+mn-ea"/>
                <a:cs typeface="+mn-cs"/>
              </a:rPr>
              <a:t>Additional requirements for technical compatibility with the GB network that structural subsystems and vehicles must meet before they receive authorisation for placing into service</a:t>
            </a:r>
          </a:p>
          <a:p>
            <a:pPr marL="285750" marR="0" lvl="0" indent="-285750" algn="l" defTabSz="914400" rtl="0" eaLnBrk="1" fontAlgn="auto" latinLnBrk="0" hangingPunct="1">
              <a:lnSpc>
                <a:spcPts val="2600"/>
              </a:lnSpc>
              <a:spcBef>
                <a:spcPts val="0"/>
              </a:spcBef>
              <a:spcAft>
                <a:spcPts val="600"/>
              </a:spcAft>
              <a:buClrTx/>
              <a:buSzTx/>
              <a:buFont typeface="Arial" panose="020B0604020202020204" pitchFamily="34" charset="0"/>
              <a:buChar char="•"/>
              <a:tabLst/>
              <a:defRPr/>
            </a:pPr>
            <a:r>
              <a:rPr kumimoji="0" lang="en-GB" sz="1200" b="0" i="0" u="none" strike="noStrike" kern="1200" cap="none" spc="-30" normalizeH="0" baseline="0" noProof="0" dirty="0" smtClean="0">
                <a:ln>
                  <a:noFill/>
                </a:ln>
                <a:solidFill>
                  <a:sysClr val="windowText" lastClr="000000"/>
                </a:solidFill>
                <a:effectLst/>
                <a:uLnTx/>
                <a:uFillTx/>
                <a:latin typeface="+mn-lt"/>
                <a:ea typeface="+mn-ea"/>
                <a:cs typeface="+mn-cs"/>
              </a:rPr>
              <a:t>Limits that structural subsystems and vehicles must be maintained at to remain in service</a:t>
            </a:r>
          </a:p>
          <a:p>
            <a:pPr marL="285750" marR="0" lvl="0" indent="-285750" algn="l" defTabSz="914400" rtl="0" eaLnBrk="1" fontAlgn="auto" latinLnBrk="0" hangingPunct="1">
              <a:lnSpc>
                <a:spcPts val="2600"/>
              </a:lnSpc>
              <a:spcBef>
                <a:spcPts val="0"/>
              </a:spcBef>
              <a:spcAft>
                <a:spcPts val="600"/>
              </a:spcAft>
              <a:buClrTx/>
              <a:buSzTx/>
              <a:buFont typeface="Arial" panose="020B0604020202020204" pitchFamily="34" charset="0"/>
              <a:buChar char="•"/>
              <a:tabLst/>
              <a:defRPr/>
            </a:pPr>
            <a:r>
              <a:rPr kumimoji="0" lang="en-GB" sz="1200" b="0" i="0" u="none" strike="noStrike" kern="1200" cap="none" spc="-30" normalizeH="0" baseline="0" noProof="0" dirty="0" smtClean="0">
                <a:ln>
                  <a:noFill/>
                </a:ln>
                <a:solidFill>
                  <a:sysClr val="windowText" lastClr="000000"/>
                </a:solidFill>
                <a:effectLst/>
                <a:uLnTx/>
                <a:uFillTx/>
                <a:latin typeface="+mn-lt"/>
                <a:ea typeface="+mn-ea"/>
                <a:cs typeface="+mn-cs"/>
              </a:rPr>
              <a:t>How structural subsystems and vehicles must be classified or described</a:t>
            </a:r>
          </a:p>
          <a:p>
            <a:endParaRPr lang="en-GB" sz="11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33</a:t>
            </a:fld>
            <a:endParaRPr lang="en-GB">
              <a:solidFill>
                <a:prstClr val="black"/>
              </a:solidFill>
            </a:endParaRPr>
          </a:p>
        </p:txBody>
      </p:sp>
    </p:spTree>
    <p:extLst>
      <p:ext uri="{BB962C8B-B14F-4D97-AF65-F5344CB8AC3E}">
        <p14:creationId xmlns:p14="http://schemas.microsoft.com/office/powerpoint/2010/main" val="30648257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the UK the requirement to comply with NSRs is defined in Schedule 1, of the </a:t>
            </a:r>
            <a:r>
              <a:rPr lang="en-GB" sz="1600" b="0" dirty="0" smtClean="0">
                <a:solidFill>
                  <a:prstClr val="black"/>
                </a:solidFill>
                <a:cs typeface="Arial" pitchFamily="34" charset="0"/>
              </a:rPr>
              <a:t>Railways &amp; Other Guided Transport System (Safety) Regulations 2006, which states that the </a:t>
            </a:r>
          </a:p>
          <a:p>
            <a:r>
              <a:rPr lang="en-GB" sz="1200" b="0" i="0" u="none" strike="noStrike" kern="1200" baseline="0" dirty="0" smtClean="0">
                <a:solidFill>
                  <a:schemeClr val="tx1"/>
                </a:solidFill>
                <a:latin typeface="+mn-lt"/>
                <a:ea typeface="+mn-ea"/>
                <a:cs typeface="+mn-cs"/>
              </a:rPr>
              <a:t>The basic elements of a safety management system are— </a:t>
            </a:r>
            <a:endParaRPr lang="en-GB" sz="1600" dirty="0" smtClean="0"/>
          </a:p>
          <a:p>
            <a:r>
              <a:rPr lang="en-GB" sz="1600" dirty="0" smtClean="0"/>
              <a:t>…..</a:t>
            </a:r>
            <a:r>
              <a:rPr lang="en-GB" sz="1200" b="0" i="0" u="none" strike="noStrike" kern="1200" baseline="0" dirty="0" smtClean="0">
                <a:solidFill>
                  <a:schemeClr val="tx1"/>
                </a:solidFill>
                <a:latin typeface="+mn-lt"/>
                <a:ea typeface="+mn-ea"/>
                <a:cs typeface="+mn-cs"/>
              </a:rPr>
              <a:t> procedures to meet relevant technical and operational standards or other requirements as set out in…. </a:t>
            </a:r>
          </a:p>
          <a:p>
            <a:r>
              <a:rPr lang="en-GB" sz="1200" b="0" i="0" u="none" strike="noStrike" kern="1200" baseline="0" dirty="0" smtClean="0">
                <a:solidFill>
                  <a:schemeClr val="tx1"/>
                </a:solidFill>
                <a:latin typeface="+mn-lt"/>
                <a:ea typeface="+mn-ea"/>
                <a:cs typeface="+mn-cs"/>
              </a:rPr>
              <a:t>TSIs and national safety rules; </a:t>
            </a:r>
            <a:endParaRPr lang="en-GB"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34</a:t>
            </a:fld>
            <a:endParaRPr lang="en-GB">
              <a:solidFill>
                <a:prstClr val="black"/>
              </a:solidFill>
            </a:endParaRPr>
          </a:p>
        </p:txBody>
      </p:sp>
    </p:spTree>
    <p:extLst>
      <p:ext uri="{BB962C8B-B14F-4D97-AF65-F5344CB8AC3E}">
        <p14:creationId xmlns:p14="http://schemas.microsoft.com/office/powerpoint/2010/main" val="12739300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the UK the requirement to comply with NTRs is defined in the Railway (Interoperability) Regulations 2011 Regulation 6, which states</a:t>
            </a:r>
            <a:r>
              <a:rPr lang="en-GB" sz="1600" b="0" baseline="0" dirty="0" smtClean="0"/>
              <a:t> </a:t>
            </a:r>
            <a:r>
              <a:rPr lang="en-GB" sz="1600" b="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order for the application to be valid the application must be made in writing to the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Safety Authority and accompanied by—</a:t>
            </a:r>
            <a:r>
              <a:rPr lang="en-GB" sz="1200" b="0" i="0" u="none" strike="noStrike" kern="1200" baseline="0" dirty="0" smtClean="0">
                <a:solidFill>
                  <a:schemeClr val="tx1"/>
                </a:solidFill>
                <a:latin typeface="+mn-lt"/>
                <a:ea typeface="+mn-ea"/>
                <a:cs typeface="+mn-cs"/>
              </a:rPr>
              <a:t>any certificate of verification in relation to notified national technical rules</a:t>
            </a:r>
            <a:endParaRPr lang="en-GB"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35</a:t>
            </a:fld>
            <a:endParaRPr lang="en-GB">
              <a:solidFill>
                <a:prstClr val="black"/>
              </a:solidFill>
            </a:endParaRPr>
          </a:p>
        </p:txBody>
      </p:sp>
    </p:spTree>
    <p:extLst>
      <p:ext uri="{BB962C8B-B14F-4D97-AF65-F5344CB8AC3E}">
        <p14:creationId xmlns:p14="http://schemas.microsoft.com/office/powerpoint/2010/main" val="26185123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the UK the requirement to comply with NTRs is defined in the Railway (Interoperability) Regulations 2011 Regulation 6, which states</a:t>
            </a:r>
            <a:r>
              <a:rPr lang="en-GB" sz="1600" b="0" baseline="0" dirty="0" smtClean="0"/>
              <a:t> </a:t>
            </a:r>
            <a:r>
              <a:rPr lang="en-GB" sz="1600" b="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order for the application to be valid the application must be made in writing to the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Safety Authority and accompanied by—</a:t>
            </a:r>
            <a:r>
              <a:rPr lang="en-GB" sz="1200" b="0" i="0" u="none" strike="noStrike" kern="1200" baseline="0" dirty="0" smtClean="0">
                <a:solidFill>
                  <a:schemeClr val="tx1"/>
                </a:solidFill>
                <a:latin typeface="+mn-lt"/>
                <a:ea typeface="+mn-ea"/>
                <a:cs typeface="+mn-cs"/>
              </a:rPr>
              <a:t>any certificate of verification in relation to notified national technical rules</a:t>
            </a:r>
            <a:endParaRPr lang="en-GB"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36</a:t>
            </a:fld>
            <a:endParaRPr lang="en-GB">
              <a:solidFill>
                <a:prstClr val="black"/>
              </a:solidFill>
            </a:endParaRPr>
          </a:p>
        </p:txBody>
      </p:sp>
    </p:spTree>
    <p:extLst>
      <p:ext uri="{BB962C8B-B14F-4D97-AF65-F5344CB8AC3E}">
        <p14:creationId xmlns:p14="http://schemas.microsoft.com/office/powerpoint/2010/main" val="4105952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the UK the requirement to comply with NTRs is defined in the Railway (Interoperability) Regulations 2011 Regulation 6, which states</a:t>
            </a:r>
            <a:r>
              <a:rPr lang="en-GB" sz="1600" b="0" baseline="0" dirty="0" smtClean="0"/>
              <a:t> </a:t>
            </a:r>
            <a:r>
              <a:rPr lang="en-GB" sz="1600" b="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order for the application to be valid the application must be made in writing to the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Safety Authority and accompanied by—</a:t>
            </a:r>
            <a:r>
              <a:rPr lang="en-GB" sz="1200" b="0" i="0" u="none" strike="noStrike" kern="1200" baseline="0" dirty="0" smtClean="0">
                <a:solidFill>
                  <a:schemeClr val="tx1"/>
                </a:solidFill>
                <a:latin typeface="+mn-lt"/>
                <a:ea typeface="+mn-ea"/>
                <a:cs typeface="+mn-cs"/>
              </a:rPr>
              <a:t>any certificate of verification in relation to notified national technical rules</a:t>
            </a:r>
            <a:endParaRPr lang="en-GB"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37</a:t>
            </a:fld>
            <a:endParaRPr lang="en-GB">
              <a:solidFill>
                <a:prstClr val="black"/>
              </a:solidFill>
            </a:endParaRPr>
          </a:p>
        </p:txBody>
      </p:sp>
    </p:spTree>
    <p:extLst>
      <p:ext uri="{BB962C8B-B14F-4D97-AF65-F5344CB8AC3E}">
        <p14:creationId xmlns:p14="http://schemas.microsoft.com/office/powerpoint/2010/main" val="41697113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the UK the requirement to comply with NTRs is defined in the Railway (Interoperability) Regulations 2011 Regulation 6, which states</a:t>
            </a:r>
            <a:r>
              <a:rPr lang="en-GB" sz="1600" b="0" baseline="0" dirty="0" smtClean="0"/>
              <a:t> </a:t>
            </a:r>
            <a:r>
              <a:rPr lang="en-GB" sz="1600" b="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order for the application to be valid the application must be made in writing to the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Safety Authority and accompanied by—</a:t>
            </a:r>
            <a:r>
              <a:rPr lang="en-GB" sz="1200" b="0" i="0" u="none" strike="noStrike" kern="1200" baseline="0" dirty="0" smtClean="0">
                <a:solidFill>
                  <a:schemeClr val="tx1"/>
                </a:solidFill>
                <a:latin typeface="+mn-lt"/>
                <a:ea typeface="+mn-ea"/>
                <a:cs typeface="+mn-cs"/>
              </a:rPr>
              <a:t>any certificate of verification in relation to notified national technical rules</a:t>
            </a:r>
            <a:endParaRPr lang="en-GB"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38</a:t>
            </a:fld>
            <a:endParaRPr lang="en-GB">
              <a:solidFill>
                <a:prstClr val="black"/>
              </a:solidFill>
            </a:endParaRPr>
          </a:p>
        </p:txBody>
      </p:sp>
    </p:spTree>
    <p:extLst>
      <p:ext uri="{BB962C8B-B14F-4D97-AF65-F5344CB8AC3E}">
        <p14:creationId xmlns:p14="http://schemas.microsoft.com/office/powerpoint/2010/main" val="22101549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the UK the requirement to comply with NTRs is defined in the Railway (Interoperability) Regulations 2011 Regulation 6, which states</a:t>
            </a:r>
            <a:r>
              <a:rPr lang="en-GB" sz="1600" b="0" baseline="0" dirty="0" smtClean="0"/>
              <a:t> </a:t>
            </a:r>
            <a:r>
              <a:rPr lang="en-GB" sz="1600" b="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In order for the application to be valid the application must be made in writing to the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smtClean="0"/>
              <a:t>Safety Authority and accompanied by—</a:t>
            </a:r>
            <a:r>
              <a:rPr lang="en-GB" sz="1200" b="0" i="0" u="none" strike="noStrike" kern="1200" baseline="0" dirty="0" smtClean="0">
                <a:solidFill>
                  <a:schemeClr val="tx1"/>
                </a:solidFill>
                <a:latin typeface="+mn-lt"/>
                <a:ea typeface="+mn-ea"/>
                <a:cs typeface="+mn-cs"/>
              </a:rPr>
              <a:t>any certificate of verification in relation to notified national technical rules</a:t>
            </a:r>
            <a:endParaRPr lang="en-GB"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4504F21-4255-48D0-B36E-A9B3750739BD}" type="slidenum">
              <a:rPr lang="en-GB" smtClean="0">
                <a:solidFill>
                  <a:prstClr val="black"/>
                </a:solidFill>
              </a:rPr>
              <a:pPr/>
              <a:t>39</a:t>
            </a:fld>
            <a:endParaRPr lang="en-GB">
              <a:solidFill>
                <a:prstClr val="black"/>
              </a:solidFill>
            </a:endParaRPr>
          </a:p>
        </p:txBody>
      </p:sp>
    </p:spTree>
    <p:extLst>
      <p:ext uri="{BB962C8B-B14F-4D97-AF65-F5344CB8AC3E}">
        <p14:creationId xmlns:p14="http://schemas.microsoft.com/office/powerpoint/2010/main" val="795349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0" dirty="0" smtClean="0">
                <a:solidFill>
                  <a:prstClr val="black"/>
                </a:solidFill>
                <a:effectLst>
                  <a:glow rad="101600">
                    <a:prstClr val="white">
                      <a:alpha val="60000"/>
                    </a:prstClr>
                  </a:glow>
                </a:effectLst>
                <a:latin typeface="+mn-lt"/>
                <a:cs typeface="Arial" panose="020B0604020202020204" pitchFamily="34" charset="0"/>
              </a:rPr>
              <a:t>In the UK the highest level of</a:t>
            </a:r>
            <a:r>
              <a:rPr lang="en-GB" sz="1200" b="0" baseline="0" dirty="0" smtClean="0">
                <a:solidFill>
                  <a:prstClr val="black"/>
                </a:solidFill>
                <a:effectLst>
                  <a:glow rad="101600">
                    <a:prstClr val="white">
                      <a:alpha val="60000"/>
                    </a:prstClr>
                  </a:glow>
                </a:effectLst>
                <a:latin typeface="+mn-lt"/>
                <a:cs typeface="Arial" panose="020B0604020202020204" pitchFamily="34" charset="0"/>
              </a:rPr>
              <a:t> statute law is an Act of Parliament</a:t>
            </a:r>
          </a:p>
          <a:p>
            <a:pPr algn="l"/>
            <a:endParaRPr lang="en-GB" sz="1200" b="0" baseline="0" dirty="0" smtClean="0">
              <a:solidFill>
                <a:prstClr val="black"/>
              </a:solidFill>
              <a:effectLst>
                <a:glow rad="101600">
                  <a:prstClr val="white">
                    <a:alpha val="60000"/>
                  </a:prstClr>
                </a:glow>
              </a:effectLst>
              <a:latin typeface="+mn-lt"/>
              <a:cs typeface="Arial" panose="020B0604020202020204" pitchFamily="34" charset="0"/>
            </a:endParaRPr>
          </a:p>
          <a:p>
            <a:pPr algn="l"/>
            <a:r>
              <a:rPr lang="en-GB" sz="1200" b="0" baseline="0" dirty="0" smtClean="0">
                <a:solidFill>
                  <a:prstClr val="black"/>
                </a:solidFill>
                <a:effectLst>
                  <a:glow rad="101600">
                    <a:prstClr val="white">
                      <a:alpha val="60000"/>
                    </a:prstClr>
                  </a:glow>
                </a:effectLst>
                <a:latin typeface="+mn-lt"/>
                <a:cs typeface="Arial" panose="020B0604020202020204" pitchFamily="34" charset="0"/>
              </a:rPr>
              <a:t>An Act is usually classified </a:t>
            </a:r>
            <a:r>
              <a:rPr lang="en-GB" sz="1200" b="0" dirty="0" smtClean="0">
                <a:solidFill>
                  <a:prstClr val="black"/>
                </a:solidFill>
                <a:effectLst>
                  <a:glow rad="101600">
                    <a:prstClr val="white">
                      <a:alpha val="60000"/>
                    </a:prstClr>
                  </a:glow>
                </a:effectLst>
                <a:latin typeface="+mn-lt"/>
                <a:cs typeface="Arial" panose="020B0604020202020204" pitchFamily="34" charset="0"/>
              </a:rPr>
              <a:t>as part of Criminal Law., breaking it can therefore result in prosecution, punishable by a large fine and/or imprisonment.</a:t>
            </a:r>
          </a:p>
          <a:p>
            <a:pPr algn="l"/>
            <a:endParaRPr lang="en-GB" sz="1200" b="0" dirty="0" smtClean="0">
              <a:solidFill>
                <a:prstClr val="black"/>
              </a:solidFill>
              <a:effectLst>
                <a:glow rad="101600">
                  <a:prstClr val="white">
                    <a:alpha val="60000"/>
                  </a:prstClr>
                </a:glow>
              </a:effectLst>
              <a:latin typeface="+mn-lt"/>
              <a:cs typeface="Arial" panose="020B0604020202020204" pitchFamily="34" charset="0"/>
            </a:endParaRPr>
          </a:p>
          <a:p>
            <a:pPr algn="l"/>
            <a:r>
              <a:rPr lang="en-GB" sz="1200" b="0" dirty="0" smtClean="0">
                <a:solidFill>
                  <a:prstClr val="black"/>
                </a:solidFill>
                <a:effectLst>
                  <a:glow rad="101600">
                    <a:prstClr val="white">
                      <a:alpha val="60000"/>
                    </a:prstClr>
                  </a:glow>
                </a:effectLst>
                <a:latin typeface="+mn-lt"/>
                <a:cs typeface="Arial" panose="020B0604020202020204" pitchFamily="34" charset="0"/>
              </a:rPr>
              <a:t>Acts can take along time to travel from</a:t>
            </a:r>
            <a:r>
              <a:rPr lang="en-GB" sz="1200" b="0" baseline="0" dirty="0" smtClean="0">
                <a:solidFill>
                  <a:prstClr val="black"/>
                </a:solidFill>
                <a:effectLst>
                  <a:glow rad="101600">
                    <a:prstClr val="white">
                      <a:alpha val="60000"/>
                    </a:prstClr>
                  </a:glow>
                </a:effectLst>
                <a:latin typeface="+mn-lt"/>
                <a:cs typeface="Arial" panose="020B0604020202020204" pitchFamily="34" charset="0"/>
              </a:rPr>
              <a:t> being initially as a Bill to becoming Law. It goes through multiple readings in the House of Commons and then the House of Lords, before gaining Royal assent and finally becoming law.</a:t>
            </a:r>
          </a:p>
          <a:p>
            <a:pPr algn="l"/>
            <a:endParaRPr lang="en-GB" sz="1200" b="0" baseline="0" dirty="0" smtClean="0">
              <a:solidFill>
                <a:prstClr val="black"/>
              </a:solidFill>
              <a:effectLst>
                <a:glow rad="101600">
                  <a:prstClr val="white">
                    <a:alpha val="60000"/>
                  </a:prstClr>
                </a:glow>
              </a:effectLst>
              <a:latin typeface="+mn-lt"/>
              <a:cs typeface="Arial" panose="020B0604020202020204" pitchFamily="34" charset="0"/>
            </a:endParaRPr>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8411614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GB" sz="1600" b="0" dirty="0" smtClean="0">
                <a:solidFill>
                  <a:prstClr val="black"/>
                </a:solidFill>
              </a:rPr>
              <a:t>The OPE TSI issued in 2015 places the responsibility for having operational rules and procedures directly on IMs and </a:t>
            </a:r>
            <a:r>
              <a:rPr lang="en-GB" sz="1600" b="0" dirty="0" err="1" smtClean="0">
                <a:solidFill>
                  <a:prstClr val="black"/>
                </a:solidFill>
              </a:rPr>
              <a:t>RUs.</a:t>
            </a:r>
            <a:r>
              <a:rPr lang="en-GB" sz="1600" b="0" dirty="0" smtClean="0">
                <a:solidFill>
                  <a:prstClr val="black"/>
                </a:solidFill>
              </a:rPr>
              <a:t> Member states will </a:t>
            </a:r>
            <a:r>
              <a:rPr lang="en-GB" sz="1600" b="0" dirty="0" smtClean="0">
                <a:solidFill>
                  <a:srgbClr val="C00000"/>
                </a:solidFill>
              </a:rPr>
              <a:t>no longer </a:t>
            </a:r>
            <a:r>
              <a:rPr lang="en-GB" sz="1600" b="0" dirty="0" smtClean="0">
                <a:solidFill>
                  <a:prstClr val="black"/>
                </a:solidFill>
              </a:rPr>
              <a:t>be responsible for developing or imposing operational rules and procedures.</a:t>
            </a:r>
          </a:p>
          <a:p>
            <a:pPr>
              <a:spcAft>
                <a:spcPts val="1200"/>
              </a:spcAft>
            </a:pPr>
            <a:endParaRPr lang="en-GB" sz="1600" b="0" dirty="0" smtClean="0">
              <a:solidFill>
                <a:prstClr val="black"/>
              </a:solidFill>
            </a:endParaRPr>
          </a:p>
          <a:p>
            <a:pPr>
              <a:spcAft>
                <a:spcPts val="1200"/>
              </a:spcAft>
            </a:pPr>
            <a:r>
              <a:rPr lang="en-GB" sz="1600" b="0" dirty="0" smtClean="0">
                <a:solidFill>
                  <a:prstClr val="black"/>
                </a:solidFill>
              </a:rPr>
              <a:t>Therefore NOPs cannot be NSRs, and so they cannot be RGSs</a:t>
            </a:r>
          </a:p>
          <a:p>
            <a:endParaRPr lang="en-GB" sz="1600" b="0" dirty="0" smtClean="0"/>
          </a:p>
          <a:p>
            <a:r>
              <a:rPr lang="en-GB" sz="1600" b="0" dirty="0" smtClean="0"/>
              <a:t>But the OPE TSI does not prevent RUs and IMs from using common industry rules, developed and managed collaboratively, so the industry can continue with the current rules, managed through Standards Committees</a:t>
            </a:r>
          </a:p>
          <a:p>
            <a:endParaRPr lang="en-GB" sz="1600" dirty="0"/>
          </a:p>
        </p:txBody>
      </p:sp>
      <p:sp>
        <p:nvSpPr>
          <p:cNvPr id="4" name="Slide Number Placeholder 3"/>
          <p:cNvSpPr>
            <a:spLocks noGrp="1"/>
          </p:cNvSpPr>
          <p:nvPr>
            <p:ph type="sldNum" sz="quarter" idx="10"/>
          </p:nvPr>
        </p:nvSpPr>
        <p:spPr/>
        <p:txBody>
          <a:bodyPr/>
          <a:lstStyle/>
          <a:p>
            <a:fld id="{A691A5A8-422D-47FD-9CE6-A8880E3F0AF9}" type="slidenum">
              <a:rPr lang="en-GB" smtClean="0">
                <a:solidFill>
                  <a:prstClr val="black"/>
                </a:solidFill>
              </a:rPr>
              <a:pPr/>
              <a:t>40</a:t>
            </a:fld>
            <a:endParaRPr lang="en-GB">
              <a:solidFill>
                <a:prstClr val="black"/>
              </a:solidFill>
            </a:endParaRPr>
          </a:p>
        </p:txBody>
      </p:sp>
    </p:spTree>
    <p:extLst>
      <p:ext uri="{BB962C8B-B14F-4D97-AF65-F5344CB8AC3E}">
        <p14:creationId xmlns:p14="http://schemas.microsoft.com/office/powerpoint/2010/main" val="20288224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GB" sz="1600" b="0" dirty="0" smtClean="0">
                <a:solidFill>
                  <a:prstClr val="black"/>
                </a:solidFill>
              </a:rPr>
              <a:t>The OPE TSI issued in 2015 places the responsibility for having operational rules and procedures directly on IMs and </a:t>
            </a:r>
            <a:r>
              <a:rPr lang="en-GB" sz="1600" b="0" dirty="0" err="1" smtClean="0">
                <a:solidFill>
                  <a:prstClr val="black"/>
                </a:solidFill>
              </a:rPr>
              <a:t>RUs.</a:t>
            </a:r>
            <a:r>
              <a:rPr lang="en-GB" sz="1600" b="0" dirty="0" smtClean="0">
                <a:solidFill>
                  <a:prstClr val="black"/>
                </a:solidFill>
              </a:rPr>
              <a:t> Member states will </a:t>
            </a:r>
            <a:r>
              <a:rPr lang="en-GB" sz="1600" b="0" dirty="0" smtClean="0">
                <a:solidFill>
                  <a:srgbClr val="C00000"/>
                </a:solidFill>
              </a:rPr>
              <a:t>no longer </a:t>
            </a:r>
            <a:r>
              <a:rPr lang="en-GB" sz="1600" b="0" dirty="0" smtClean="0">
                <a:solidFill>
                  <a:prstClr val="black"/>
                </a:solidFill>
              </a:rPr>
              <a:t>be responsible for developing or imposing operational rules and procedures.</a:t>
            </a:r>
          </a:p>
          <a:p>
            <a:pPr>
              <a:spcAft>
                <a:spcPts val="1200"/>
              </a:spcAft>
            </a:pPr>
            <a:endParaRPr lang="en-GB" sz="1600" b="0" dirty="0" smtClean="0">
              <a:solidFill>
                <a:prstClr val="black"/>
              </a:solidFill>
            </a:endParaRPr>
          </a:p>
          <a:p>
            <a:pPr>
              <a:spcAft>
                <a:spcPts val="1200"/>
              </a:spcAft>
            </a:pPr>
            <a:r>
              <a:rPr lang="en-GB" sz="1600" b="0" dirty="0" smtClean="0">
                <a:solidFill>
                  <a:prstClr val="black"/>
                </a:solidFill>
              </a:rPr>
              <a:t>Therefore NOPs cannot be NSRs, and so they cannot be RGSs</a:t>
            </a:r>
          </a:p>
          <a:p>
            <a:endParaRPr lang="en-GB" sz="1600" b="0" dirty="0" smtClean="0"/>
          </a:p>
          <a:p>
            <a:r>
              <a:rPr lang="en-GB" sz="1600" b="0" dirty="0" smtClean="0"/>
              <a:t>But the OPE TSI does not prevent RUs and IMs from using common industry rules, developed and managed collaboratively, so the industry can continue with the current rules, managed through Standards Committees</a:t>
            </a:r>
          </a:p>
          <a:p>
            <a:endParaRPr lang="en-GB" sz="1600" dirty="0"/>
          </a:p>
        </p:txBody>
      </p:sp>
      <p:sp>
        <p:nvSpPr>
          <p:cNvPr id="4" name="Slide Number Placeholder 3"/>
          <p:cNvSpPr>
            <a:spLocks noGrp="1"/>
          </p:cNvSpPr>
          <p:nvPr>
            <p:ph type="sldNum" sz="quarter" idx="10"/>
          </p:nvPr>
        </p:nvSpPr>
        <p:spPr/>
        <p:txBody>
          <a:bodyPr/>
          <a:lstStyle/>
          <a:p>
            <a:fld id="{A691A5A8-422D-47FD-9CE6-A8880E3F0AF9}" type="slidenum">
              <a:rPr lang="en-GB" smtClean="0">
                <a:solidFill>
                  <a:prstClr val="black"/>
                </a:solidFill>
              </a:rPr>
              <a:pPr/>
              <a:t>41</a:t>
            </a:fld>
            <a:endParaRPr lang="en-GB">
              <a:solidFill>
                <a:prstClr val="black"/>
              </a:solidFill>
            </a:endParaRPr>
          </a:p>
        </p:txBody>
      </p:sp>
    </p:spTree>
    <p:extLst>
      <p:ext uri="{BB962C8B-B14F-4D97-AF65-F5344CB8AC3E}">
        <p14:creationId xmlns:p14="http://schemas.microsoft.com/office/powerpoint/2010/main" val="28532979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t>The formal reason:</a:t>
            </a:r>
          </a:p>
          <a:p>
            <a:pPr marL="285750" indent="-285750">
              <a:buFont typeface="Arial" panose="020B0604020202020204" pitchFamily="34" charset="0"/>
              <a:buChar char="•"/>
            </a:pPr>
            <a:r>
              <a:rPr lang="en-GB" sz="1200" dirty="0" smtClean="0"/>
              <a:t>Safety, Standards, Health and Sustainability</a:t>
            </a:r>
          </a:p>
          <a:p>
            <a:pPr marL="285750" indent="-285750">
              <a:buFont typeface="Arial" panose="020B0604020202020204" pitchFamily="34" charset="0"/>
              <a:buChar char="•"/>
            </a:pPr>
            <a:r>
              <a:rPr lang="en-GB" sz="1200" dirty="0" smtClean="0"/>
              <a:t>The </a:t>
            </a:r>
            <a:r>
              <a:rPr lang="en-GB" sz="1200" dirty="0"/>
              <a:t>RSSB </a:t>
            </a:r>
            <a:r>
              <a:rPr lang="en-GB" sz="1200" dirty="0" smtClean="0"/>
              <a:t>Bo </a:t>
            </a:r>
            <a:r>
              <a:rPr lang="en-GB" sz="1200" dirty="0" err="1" smtClean="0"/>
              <a:t>ard</a:t>
            </a:r>
            <a:r>
              <a:rPr lang="en-GB" sz="1200" dirty="0"/>
              <a:t>, responding to a paper on standards presented to them in January 2015, requested ISCC to develop an industry strategy for standards</a:t>
            </a:r>
          </a:p>
          <a:p>
            <a:pPr marL="285750" indent="-285750">
              <a:buFont typeface="Arial" panose="020B0604020202020204" pitchFamily="34" charset="0"/>
              <a:buChar char="•"/>
            </a:pPr>
            <a:r>
              <a:rPr lang="en-GB" sz="1200" dirty="0"/>
              <a:t>ISCC (who already have their own strategy) in turn requested RSSB to develop a wider industry standards strategy for their consideration and </a:t>
            </a:r>
            <a:r>
              <a:rPr lang="en-GB" sz="1200" dirty="0" smtClean="0"/>
              <a:t>support</a:t>
            </a:r>
          </a:p>
          <a:p>
            <a:pPr marL="285750" indent="-285750">
              <a:buFont typeface="Arial" panose="020B0604020202020204" pitchFamily="34" charset="0"/>
              <a:buChar char="•"/>
            </a:pPr>
            <a:r>
              <a:rPr lang="en-GB" sz="1200" dirty="0" smtClean="0"/>
              <a:t>Mention ISCC and Board</a:t>
            </a:r>
            <a:endParaRPr lang="en-GB" sz="1200" dirty="0"/>
          </a:p>
          <a:p>
            <a:endParaRPr lang="en-GB" dirty="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42</a:t>
            </a:fld>
            <a:endParaRPr lang="en-GB">
              <a:solidFill>
                <a:prstClr val="black"/>
              </a:solidFill>
            </a:endParaRPr>
          </a:p>
        </p:txBody>
      </p:sp>
    </p:spTree>
    <p:extLst>
      <p:ext uri="{BB962C8B-B14F-4D97-AF65-F5344CB8AC3E}">
        <p14:creationId xmlns:p14="http://schemas.microsoft.com/office/powerpoint/2010/main" val="39293170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dirty="0" smtClean="0"/>
              <a:t>Why </a:t>
            </a:r>
            <a:r>
              <a:rPr lang="en-GB" sz="1400" b="1" dirty="0"/>
              <a:t>might a wider industry strategy be useful?  It can:</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smtClean="0"/>
              <a:t>The fourth railway package is a package</a:t>
            </a:r>
            <a:r>
              <a:rPr lang="en-GB" sz="1400" baseline="0" dirty="0" smtClean="0"/>
              <a:t> of EU legislative changes which includes revisions to the Railway Interoperability Directive and the Railway Safety Directive</a:t>
            </a:r>
            <a:endParaRPr lang="en-GB" sz="140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smtClean="0"/>
          </a:p>
          <a:p>
            <a:pPr marL="285750" indent="-285750">
              <a:buFont typeface="Arial" panose="020B0604020202020204" pitchFamily="34" charset="0"/>
              <a:buChar char="•"/>
            </a:pPr>
            <a:r>
              <a:rPr lang="en-GB" sz="1400" dirty="0" smtClean="0"/>
              <a:t>provide </a:t>
            </a:r>
            <a:r>
              <a:rPr lang="en-GB" sz="1400" dirty="0"/>
              <a:t>a </a:t>
            </a:r>
            <a:r>
              <a:rPr lang="en-GB" sz="1400" b="1" dirty="0"/>
              <a:t>common direction of travel </a:t>
            </a:r>
            <a:r>
              <a:rPr lang="en-GB" sz="1400" dirty="0"/>
              <a:t>for the future development of all railway standards</a:t>
            </a:r>
          </a:p>
          <a:p>
            <a:endParaRPr lang="en-GB" dirty="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43</a:t>
            </a:fld>
            <a:endParaRPr lang="en-GB">
              <a:solidFill>
                <a:prstClr val="black"/>
              </a:solidFill>
            </a:endParaRPr>
          </a:p>
        </p:txBody>
      </p:sp>
    </p:spTree>
    <p:extLst>
      <p:ext uri="{BB962C8B-B14F-4D97-AF65-F5344CB8AC3E}">
        <p14:creationId xmlns:p14="http://schemas.microsoft.com/office/powerpoint/2010/main" val="479061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44</a:t>
            </a:fld>
            <a:endParaRPr lang="en-GB">
              <a:solidFill>
                <a:prstClr val="black"/>
              </a:solidFill>
            </a:endParaRPr>
          </a:p>
        </p:txBody>
      </p:sp>
    </p:spTree>
    <p:extLst>
      <p:ext uri="{BB962C8B-B14F-4D97-AF65-F5344CB8AC3E}">
        <p14:creationId xmlns:p14="http://schemas.microsoft.com/office/powerpoint/2010/main" val="80567012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Given the standards landscape, the principle types of standards that need to be considered in a strategy for standards for the GB mainline railway are:……….</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There are other standards used within the industry, produced by various bodies (for example, the International </a:t>
            </a:r>
            <a:r>
              <a:rPr lang="en-GB" sz="1200" kern="1200" dirty="0" err="1" smtClean="0">
                <a:solidFill>
                  <a:schemeClr val="tx1"/>
                </a:solidFill>
                <a:effectLst/>
                <a:latin typeface="+mn-lt"/>
                <a:ea typeface="+mn-ea"/>
                <a:cs typeface="+mn-cs"/>
              </a:rPr>
              <a:t>Electrotechnical</a:t>
            </a:r>
            <a:r>
              <a:rPr lang="en-GB" sz="1200" kern="1200" dirty="0" smtClean="0">
                <a:solidFill>
                  <a:schemeClr val="tx1"/>
                </a:solidFill>
                <a:effectLst/>
                <a:latin typeface="+mn-lt"/>
                <a:ea typeface="+mn-ea"/>
                <a:cs typeface="+mn-cs"/>
              </a:rPr>
              <a:t> Commission).  However, these are not railway-specific, and therefore should fall outside the scope of an industry strategy for standards.</a:t>
            </a:r>
          </a:p>
          <a:p>
            <a:pPr lvl="1"/>
            <a:endParaRPr lang="en-GB" dirty="0" smtClean="0"/>
          </a:p>
          <a:p>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45</a:t>
            </a:fld>
            <a:endParaRPr lang="en-GB">
              <a:solidFill>
                <a:prstClr val="black"/>
              </a:solidFill>
            </a:endParaRPr>
          </a:p>
        </p:txBody>
      </p:sp>
    </p:spTree>
    <p:extLst>
      <p:ext uri="{BB962C8B-B14F-4D97-AF65-F5344CB8AC3E}">
        <p14:creationId xmlns:p14="http://schemas.microsoft.com/office/powerpoint/2010/main" val="41485568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46</a:t>
            </a:fld>
            <a:endParaRPr lang="en-GB">
              <a:solidFill>
                <a:prstClr val="black"/>
              </a:solidFill>
            </a:endParaRPr>
          </a:p>
        </p:txBody>
      </p:sp>
    </p:spTree>
    <p:extLst>
      <p:ext uri="{BB962C8B-B14F-4D97-AF65-F5344CB8AC3E}">
        <p14:creationId xmlns:p14="http://schemas.microsoft.com/office/powerpoint/2010/main" val="27433176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47</a:t>
            </a:fld>
            <a:endParaRPr lang="en-GB">
              <a:solidFill>
                <a:prstClr val="black"/>
              </a:solidFill>
            </a:endParaRPr>
          </a:p>
        </p:txBody>
      </p:sp>
    </p:spTree>
    <p:extLst>
      <p:ext uri="{BB962C8B-B14F-4D97-AF65-F5344CB8AC3E}">
        <p14:creationId xmlns:p14="http://schemas.microsoft.com/office/powerpoint/2010/main" val="12722751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48</a:t>
            </a:fld>
            <a:endParaRPr lang="en-GB">
              <a:solidFill>
                <a:prstClr val="black"/>
              </a:solidFill>
            </a:endParaRPr>
          </a:p>
        </p:txBody>
      </p:sp>
    </p:spTree>
    <p:extLst>
      <p:ext uri="{BB962C8B-B14F-4D97-AF65-F5344CB8AC3E}">
        <p14:creationId xmlns:p14="http://schemas.microsoft.com/office/powerpoint/2010/main" val="42149810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smtClean="0"/>
              <a:t>A</a:t>
            </a:r>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49</a:t>
            </a:fld>
            <a:endParaRPr lang="en-GB">
              <a:solidFill>
                <a:prstClr val="black"/>
              </a:solidFill>
            </a:endParaRPr>
          </a:p>
        </p:txBody>
      </p:sp>
    </p:spTree>
    <p:extLst>
      <p:ext uri="{BB962C8B-B14F-4D97-AF65-F5344CB8AC3E}">
        <p14:creationId xmlns:p14="http://schemas.microsoft.com/office/powerpoint/2010/main" val="2267648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0" baseline="0" dirty="0" smtClean="0">
                <a:solidFill>
                  <a:prstClr val="black"/>
                </a:solidFill>
                <a:effectLst>
                  <a:glow rad="101600">
                    <a:prstClr val="white">
                      <a:alpha val="60000"/>
                    </a:prstClr>
                  </a:glow>
                </a:effectLst>
                <a:latin typeface="+mn-lt"/>
                <a:cs typeface="Arial" panose="020B0604020202020204" pitchFamily="34" charset="0"/>
              </a:rPr>
              <a:t>Acts contain only general requirements, but m</a:t>
            </a:r>
            <a:r>
              <a:rPr lang="en-GB" dirty="0" smtClean="0"/>
              <a:t>any of them allow Ministers to make Regulations Orders</a:t>
            </a:r>
            <a:r>
              <a:rPr lang="en-GB" baseline="0" dirty="0" smtClean="0"/>
              <a:t> and Rules </a:t>
            </a:r>
            <a:r>
              <a:rPr lang="en-GB" dirty="0" smtClean="0"/>
              <a:t>for specific circumstances under them, These Acts are often referred to as Enabling or Umbrella</a:t>
            </a:r>
            <a:r>
              <a:rPr lang="en-GB" baseline="0" dirty="0" smtClean="0"/>
              <a:t> Acts. </a:t>
            </a:r>
          </a:p>
          <a:p>
            <a:endParaRPr lang="en-GB" baseline="0" dirty="0" smtClean="0"/>
          </a:p>
          <a:p>
            <a:r>
              <a:rPr lang="en-GB" dirty="0" smtClean="0"/>
              <a:t>Regulations made under these Acts require a fraction of Parliamentary time to gain approval and have</a:t>
            </a:r>
            <a:r>
              <a:rPr lang="en-GB" baseline="0" dirty="0" smtClean="0"/>
              <a:t> much more </a:t>
            </a:r>
            <a:r>
              <a:rPr lang="en-GB" dirty="0" smtClean="0"/>
              <a:t>detailed requirements in them than the enabling Act will.</a:t>
            </a:r>
            <a:br>
              <a:rPr lang="en-GB" dirty="0" smtClean="0"/>
            </a:br>
            <a:r>
              <a:rPr lang="en-GB" dirty="0" smtClean="0"/>
              <a:t/>
            </a:r>
            <a:br>
              <a:rPr lang="en-GB" dirty="0" smtClean="0"/>
            </a:br>
            <a:r>
              <a:rPr lang="en-GB" dirty="0" smtClean="0"/>
              <a:t>An Order can also be made under an Act, by an authorised Official on behalf of Ministers. On the Railway an Order is often</a:t>
            </a:r>
            <a:r>
              <a:rPr lang="en-GB" baseline="0" dirty="0" smtClean="0"/>
              <a:t> location specific, </a:t>
            </a:r>
            <a:r>
              <a:rPr lang="en-GB" baseline="0" dirty="0" err="1" smtClean="0"/>
              <a:t>e.g</a:t>
            </a:r>
            <a:r>
              <a:rPr lang="en-GB" baseline="0" dirty="0" smtClean="0"/>
              <a:t> made against a named level crossing</a:t>
            </a:r>
            <a:r>
              <a:rPr lang="en-GB" dirty="0" smtClean="0"/>
              <a:t> </a:t>
            </a:r>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smtClean="0"/>
              <a:t>5</a:t>
            </a:fld>
            <a:endParaRPr lang="en-GB"/>
          </a:p>
        </p:txBody>
      </p:sp>
    </p:spTree>
    <p:extLst>
      <p:ext uri="{BB962C8B-B14F-4D97-AF65-F5344CB8AC3E}">
        <p14:creationId xmlns:p14="http://schemas.microsoft.com/office/powerpoint/2010/main" val="22154226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50</a:t>
            </a:fld>
            <a:endParaRPr lang="en-GB">
              <a:solidFill>
                <a:prstClr val="black"/>
              </a:solidFill>
            </a:endParaRPr>
          </a:p>
        </p:txBody>
      </p:sp>
    </p:spTree>
    <p:extLst>
      <p:ext uri="{BB962C8B-B14F-4D97-AF65-F5344CB8AC3E}">
        <p14:creationId xmlns:p14="http://schemas.microsoft.com/office/powerpoint/2010/main" val="3097396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51</a:t>
            </a:fld>
            <a:endParaRPr lang="en-GB">
              <a:solidFill>
                <a:prstClr val="black"/>
              </a:solidFill>
            </a:endParaRPr>
          </a:p>
        </p:txBody>
      </p:sp>
    </p:spTree>
    <p:extLst>
      <p:ext uri="{BB962C8B-B14F-4D97-AF65-F5344CB8AC3E}">
        <p14:creationId xmlns:p14="http://schemas.microsoft.com/office/powerpoint/2010/main" val="1461315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Aspirational</a:t>
            </a:r>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52</a:t>
            </a:fld>
            <a:endParaRPr lang="en-GB">
              <a:solidFill>
                <a:prstClr val="black"/>
              </a:solidFill>
            </a:endParaRPr>
          </a:p>
        </p:txBody>
      </p:sp>
    </p:spTree>
    <p:extLst>
      <p:ext uri="{BB962C8B-B14F-4D97-AF65-F5344CB8AC3E}">
        <p14:creationId xmlns:p14="http://schemas.microsoft.com/office/powerpoint/2010/main" val="41182608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*TOM </a:t>
            </a:r>
            <a:r>
              <a:rPr lang="en-GB" dirty="0" smtClean="0"/>
              <a:t>SC are trying to organise an</a:t>
            </a:r>
            <a:r>
              <a:rPr lang="en-GB" baseline="0" dirty="0" smtClean="0"/>
              <a:t> operations conference </a:t>
            </a:r>
            <a:r>
              <a:rPr lang="en-GB" baseline="0" smtClean="0"/>
              <a:t>this summer </a:t>
            </a:r>
            <a:endParaRPr lang="en-GB" dirty="0"/>
          </a:p>
        </p:txBody>
      </p:sp>
      <p:sp>
        <p:nvSpPr>
          <p:cNvPr id="4" name="Slide Number Placeholder 3"/>
          <p:cNvSpPr>
            <a:spLocks noGrp="1"/>
          </p:cNvSpPr>
          <p:nvPr>
            <p:ph type="sldNum" sz="quarter" idx="10"/>
          </p:nvPr>
        </p:nvSpPr>
        <p:spPr/>
        <p:txBody>
          <a:bodyPr/>
          <a:lstStyle/>
          <a:p>
            <a:fld id="{5BA37E80-3306-4FC4-A3F9-D65F6A1B8829}" type="slidenum">
              <a:rPr lang="en-GB" smtClean="0"/>
              <a:t>53</a:t>
            </a:fld>
            <a:endParaRPr lang="en-GB"/>
          </a:p>
        </p:txBody>
      </p:sp>
    </p:spTree>
    <p:extLst>
      <p:ext uri="{BB962C8B-B14F-4D97-AF65-F5344CB8AC3E}">
        <p14:creationId xmlns:p14="http://schemas.microsoft.com/office/powerpoint/2010/main" val="372003186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and the monkey</a:t>
            </a:r>
            <a:r>
              <a:rPr lang="en-GB" baseline="0" dirty="0" smtClean="0"/>
              <a:t> bar we need to let go of to move forward is RGS status for NOPs and NSRs</a:t>
            </a:r>
            <a:endParaRPr lang="en-GB" dirty="0"/>
          </a:p>
        </p:txBody>
      </p:sp>
      <p:sp>
        <p:nvSpPr>
          <p:cNvPr id="4" name="Slide Number Placeholder 3"/>
          <p:cNvSpPr>
            <a:spLocks noGrp="1"/>
          </p:cNvSpPr>
          <p:nvPr>
            <p:ph type="sldNum" sz="quarter" idx="10"/>
          </p:nvPr>
        </p:nvSpPr>
        <p:spPr/>
        <p:txBody>
          <a:bodyPr/>
          <a:lstStyle/>
          <a:p>
            <a:fld id="{55F689CC-6958-4F62-A2B0-6289660D9B22}" type="slidenum">
              <a:rPr lang="en-GB" smtClean="0">
                <a:solidFill>
                  <a:prstClr val="black"/>
                </a:solidFill>
              </a:rPr>
              <a:pPr/>
              <a:t>54</a:t>
            </a:fld>
            <a:endParaRPr lang="en-GB">
              <a:solidFill>
                <a:prstClr val="black"/>
              </a:solidFill>
            </a:endParaRPr>
          </a:p>
        </p:txBody>
      </p:sp>
    </p:spTree>
    <p:extLst>
      <p:ext uri="{BB962C8B-B14F-4D97-AF65-F5344CB8AC3E}">
        <p14:creationId xmlns:p14="http://schemas.microsoft.com/office/powerpoint/2010/main" val="378122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example of this relationship between an Act and subordinate Regulation is in the –</a:t>
            </a:r>
          </a:p>
          <a:p>
            <a:endParaRPr lang="en-GB" dirty="0" smtClean="0"/>
          </a:p>
          <a:p>
            <a:r>
              <a:rPr lang="en-GB" b="1" dirty="0" smtClean="0"/>
              <a:t>Health and Safety at work </a:t>
            </a:r>
            <a:r>
              <a:rPr lang="en-GB" b="1" dirty="0" err="1" smtClean="0"/>
              <a:t>etc</a:t>
            </a:r>
            <a:r>
              <a:rPr lang="en-GB" b="1" dirty="0" smtClean="0"/>
              <a:t> Act 1974</a:t>
            </a:r>
            <a:r>
              <a:rPr lang="en-GB" dirty="0" smtClean="0"/>
              <a:t>, where in Section 2 it states “It shall be the duty of every employer to ensure so far as is reasonably practicable the health and safety and welfare at work of all his employees”.</a:t>
            </a:r>
          </a:p>
          <a:p>
            <a:endParaRPr lang="en-GB" dirty="0" smtClean="0"/>
          </a:p>
          <a:p>
            <a:pPr>
              <a:spcAft>
                <a:spcPts val="1200"/>
              </a:spcAft>
            </a:pPr>
            <a:r>
              <a:rPr lang="en-GB" dirty="0" smtClean="0"/>
              <a:t>More detail on how to achieve this can be found in the </a:t>
            </a:r>
            <a:r>
              <a:rPr lang="en-GB" b="1" dirty="0" smtClean="0"/>
              <a:t>Management of Health and Safety at Work Regulations 1999, </a:t>
            </a:r>
            <a:r>
              <a:rPr lang="en-GB" b="0" dirty="0" smtClean="0"/>
              <a:t>where in Regulation 3 it </a:t>
            </a:r>
            <a:r>
              <a:rPr lang="en-GB" dirty="0" smtClean="0"/>
              <a:t>states “</a:t>
            </a:r>
            <a:r>
              <a:rPr lang="en-GB" sz="1200" i="0" dirty="0" smtClean="0"/>
              <a:t>Every employer shall make a suitable and sufficient assessment of the risks to the health and safety of his employees to which they are exposed whilst they are at work”.</a:t>
            </a:r>
          </a:p>
          <a:p>
            <a:endParaRPr lang="en-GB" dirty="0" smtClean="0"/>
          </a:p>
          <a:p>
            <a:r>
              <a:rPr lang="en-GB" dirty="0" smtClean="0"/>
              <a:t>   </a:t>
            </a:r>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smtClean="0"/>
              <a:t>6</a:t>
            </a:fld>
            <a:endParaRPr lang="en-GB"/>
          </a:p>
        </p:txBody>
      </p:sp>
    </p:spTree>
    <p:extLst>
      <p:ext uri="{BB962C8B-B14F-4D97-AF65-F5344CB8AC3E}">
        <p14:creationId xmlns:p14="http://schemas.microsoft.com/office/powerpoint/2010/main" val="3828587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GB" sz="1200" b="0" dirty="0" smtClean="0">
                <a:latin typeface="Arial" panose="020B0604020202020204" pitchFamily="34" charset="0"/>
                <a:cs typeface="Arial" panose="020B0604020202020204" pitchFamily="34" charset="0"/>
              </a:rPr>
              <a:t>HASAWA is non industry specific piece of legislation, It applies to all industries,</a:t>
            </a:r>
            <a:r>
              <a:rPr lang="en-GB" sz="1200" b="0" baseline="0" dirty="0" smtClean="0">
                <a:latin typeface="Arial" panose="020B0604020202020204" pitchFamily="34" charset="0"/>
                <a:cs typeface="Arial" panose="020B0604020202020204" pitchFamily="34" charset="0"/>
              </a:rPr>
              <a:t> not just railways and the same can be said of many of its subordinate regulations. B</a:t>
            </a:r>
            <a:r>
              <a:rPr lang="en-GB" sz="1200" b="0" dirty="0" smtClean="0">
                <a:latin typeface="Arial" panose="020B0604020202020204" pitchFamily="34" charset="0"/>
                <a:cs typeface="Arial" panose="020B0604020202020204" pitchFamily="34" charset="0"/>
              </a:rPr>
              <a:t>ut there are also some industry specific regulations made under the Act.</a:t>
            </a:r>
          </a:p>
          <a:p>
            <a:pPr>
              <a:spcBef>
                <a:spcPct val="0"/>
              </a:spcBef>
            </a:pPr>
            <a:r>
              <a:rPr lang="en-GB" sz="1200" b="0" dirty="0" smtClean="0">
                <a:latin typeface="Arial" panose="020B0604020202020204" pitchFamily="34" charset="0"/>
                <a:cs typeface="Arial" panose="020B0604020202020204" pitchFamily="34" charset="0"/>
              </a:rPr>
              <a:t>An</a:t>
            </a:r>
            <a:r>
              <a:rPr lang="en-GB" sz="1200" b="0" baseline="0" dirty="0" smtClean="0">
                <a:latin typeface="Arial" panose="020B0604020202020204" pitchFamily="34" charset="0"/>
                <a:cs typeface="Arial" panose="020B0604020202020204" pitchFamily="34" charset="0"/>
              </a:rPr>
              <a:t> example being the Railways and Other Guided Transport System (Safety) Regulations 2006 </a:t>
            </a:r>
            <a:endParaRPr lang="en-GB" sz="1200" b="0" dirty="0" smtClean="0">
              <a:latin typeface="Arial" panose="020B0604020202020204" pitchFamily="34" charset="0"/>
              <a:cs typeface="Arial" panose="020B0604020202020204" pitchFamily="34" charset="0"/>
            </a:endParaRPr>
          </a:p>
          <a:p>
            <a:pPr>
              <a:spcBef>
                <a:spcPct val="0"/>
              </a:spcBef>
            </a:pPr>
            <a:endParaRPr lang="en-GB" sz="1200"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475873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Many of the regulations made</a:t>
            </a:r>
            <a:r>
              <a:rPr lang="en-GB" baseline="0" dirty="0" smtClean="0"/>
              <a:t> under the Act, although not all are supported by Approved Codes of Practice, known as </a:t>
            </a:r>
            <a:r>
              <a:rPr lang="en-GB" baseline="0" dirty="0" err="1" smtClean="0"/>
              <a:t>ACoPs</a:t>
            </a:r>
            <a:r>
              <a:rPr lang="en-GB" baseline="0" dirty="0" smtClean="0"/>
              <a:t> and or guidance notes drafted by the regulator..</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Usefully the </a:t>
            </a:r>
            <a:r>
              <a:rPr lang="en-GB" baseline="0" dirty="0" err="1" smtClean="0"/>
              <a:t>ACoPs</a:t>
            </a:r>
            <a:r>
              <a:rPr lang="en-GB" baseline="0" dirty="0" smtClean="0"/>
              <a:t> and guidance notes are often published together with the regulation they support in one document.    </a:t>
            </a:r>
            <a:endParaRPr lang="en-GB" dirty="0" smtClean="0"/>
          </a:p>
          <a:p>
            <a:endParaRPr lang="en-GB" dirty="0"/>
          </a:p>
        </p:txBody>
      </p:sp>
      <p:sp>
        <p:nvSpPr>
          <p:cNvPr id="4" name="Slide Number Placeholder 3"/>
          <p:cNvSpPr>
            <a:spLocks noGrp="1"/>
          </p:cNvSpPr>
          <p:nvPr>
            <p:ph type="sldNum" sz="quarter" idx="10"/>
          </p:nvPr>
        </p:nvSpPr>
        <p:spPr/>
        <p:txBody>
          <a:bodyPr/>
          <a:lstStyle/>
          <a:p>
            <a:fld id="{C6C37359-7FD6-412C-9E01-FCC4E458A3F9}"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3209219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600" dirty="0" smtClean="0"/>
              <a:t>In</a:t>
            </a:r>
            <a:r>
              <a:rPr lang="en-GB" sz="1600" baseline="0" dirty="0" smtClean="0"/>
              <a:t> </a:t>
            </a:r>
            <a:r>
              <a:rPr lang="en-GB" sz="1600" dirty="0" smtClean="0"/>
              <a:t>1973 UK joined the European Common Market.</a:t>
            </a:r>
            <a:r>
              <a:rPr lang="en-GB" sz="1600" baseline="0" dirty="0" smtClean="0"/>
              <a:t> This introduced a new superior tier of legislation. The drive behind this new legislation wasn’t to improve safety, it was </a:t>
            </a:r>
            <a:r>
              <a:rPr lang="en-GB" sz="1600" baseline="0" smtClean="0"/>
              <a:t>to ensure - </a:t>
            </a:r>
            <a:endParaRPr lang="en-GB" sz="1600" dirty="0" smtClean="0"/>
          </a:p>
          <a:p>
            <a:pPr marL="285750" indent="-285750">
              <a:buFont typeface="Arial" panose="020B0604020202020204" pitchFamily="34" charset="0"/>
              <a:buChar char="•"/>
            </a:pPr>
            <a:r>
              <a:rPr lang="en-GB" sz="1600" dirty="0" smtClean="0"/>
              <a:t>Market opening for rail products and services.</a:t>
            </a:r>
          </a:p>
          <a:p>
            <a:pPr marL="285750" indent="-285750">
              <a:buFont typeface="Arial" panose="020B0604020202020204" pitchFamily="34" charset="0"/>
              <a:buChar char="•"/>
            </a:pPr>
            <a:r>
              <a:rPr lang="en-GB" sz="1600" dirty="0" smtClean="0"/>
              <a:t>Harmonise approval process for authorisations and certifications + Harmonise Technical and Safety requirements – simply tools</a:t>
            </a:r>
            <a:r>
              <a:rPr lang="en-GB" sz="1600" baseline="0" dirty="0" smtClean="0"/>
              <a:t> to achieve market opening</a:t>
            </a:r>
          </a:p>
          <a:p>
            <a:pPr marL="285750" indent="-285750">
              <a:buFont typeface="Arial" panose="020B0604020202020204" pitchFamily="34" charset="0"/>
              <a:buChar char="•"/>
            </a:pPr>
            <a:r>
              <a:rPr lang="en-GB" sz="1600" dirty="0" smtClean="0"/>
              <a:t>Facilitate cross-border train operations, only of secondary concern to GB </a:t>
            </a:r>
          </a:p>
          <a:p>
            <a:pPr marL="285750" indent="-285750">
              <a:buFont typeface="Arial" panose="020B0604020202020204" pitchFamily="34" charset="0"/>
              <a:buChar char="•"/>
            </a:pPr>
            <a:endParaRPr lang="en-GB" sz="1600" dirty="0" smtClean="0"/>
          </a:p>
          <a:p>
            <a:endParaRPr lang="en-GB" sz="1600" dirty="0" smtClean="0"/>
          </a:p>
          <a:p>
            <a:endParaRPr lang="en-GB" sz="1600" dirty="0"/>
          </a:p>
        </p:txBody>
      </p:sp>
      <p:sp>
        <p:nvSpPr>
          <p:cNvPr id="4" name="Slide Number Placeholder 3"/>
          <p:cNvSpPr>
            <a:spLocks noGrp="1"/>
          </p:cNvSpPr>
          <p:nvPr>
            <p:ph type="sldNum" sz="quarter" idx="10"/>
          </p:nvPr>
        </p:nvSpPr>
        <p:spPr/>
        <p:txBody>
          <a:bodyPr/>
          <a:lstStyle/>
          <a:p>
            <a:fld id="{A691A5A8-422D-47FD-9CE6-A8880E3F0AF9}"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3250238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46360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2002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79044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25270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5848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19004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60096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7778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6685724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Presentation3 - PowerPoint"/>
          <p:cNvPicPr>
            <a:picLocks noChangeAspect="1"/>
          </p:cNvPicPr>
          <p:nvPr userDrawn="1"/>
        </p:nvPicPr>
        <p:blipFill rotWithShape="1">
          <a:blip r:embed="rId2" cstate="print">
            <a:extLs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p:spPr>
      </p:pic>
    </p:spTree>
    <p:extLst>
      <p:ext uri="{BB962C8B-B14F-4D97-AF65-F5344CB8AC3E}">
        <p14:creationId xmlns:p14="http://schemas.microsoft.com/office/powerpoint/2010/main" val="138151296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11701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785875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56686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301631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831260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_no photos">
    <p:spTree>
      <p:nvGrpSpPr>
        <p:cNvPr id="1" name=""/>
        <p:cNvGrpSpPr/>
        <p:nvPr/>
      </p:nvGrpSpPr>
      <p:grpSpPr>
        <a:xfrm>
          <a:off x="0" y="0"/>
          <a:ext cx="0" cy="0"/>
          <a:chOff x="0" y="0"/>
          <a:chExt cx="0" cy="0"/>
        </a:xfrm>
      </p:grpSpPr>
      <p:sp>
        <p:nvSpPr>
          <p:cNvPr id="9" name="Rectangle 8"/>
          <p:cNvSpPr/>
          <p:nvPr userDrawn="1"/>
        </p:nvSpPr>
        <p:spPr>
          <a:xfrm>
            <a:off x="6120000" y="4608000"/>
            <a:ext cx="3000000" cy="2250000"/>
          </a:xfrm>
          <a:prstGeom prst="rect">
            <a:avLst/>
          </a:prstGeom>
          <a:solidFill>
            <a:srgbClr val="141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userDrawn="1"/>
        </p:nvSpPr>
        <p:spPr>
          <a:xfrm>
            <a:off x="9192000" y="4608000"/>
            <a:ext cx="3000000" cy="2250000"/>
          </a:xfrm>
          <a:prstGeom prst="rect">
            <a:avLst/>
          </a:prstGeom>
          <a:solidFill>
            <a:srgbClr val="0058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a:xfrm>
            <a:off x="9192000" y="2305226"/>
            <a:ext cx="3000000" cy="2250000"/>
          </a:xfrm>
          <a:prstGeom prst="rect">
            <a:avLst/>
          </a:prstGeom>
          <a:solidFill>
            <a:srgbClr val="0096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Rectangle 7"/>
          <p:cNvSpPr/>
          <p:nvPr userDrawn="1"/>
        </p:nvSpPr>
        <p:spPr>
          <a:xfrm>
            <a:off x="0" y="2305226"/>
            <a:ext cx="9120000" cy="2250000"/>
          </a:xfrm>
          <a:prstGeom prst="rect">
            <a:avLst/>
          </a:prstGeom>
          <a:solidFill>
            <a:srgbClr val="00A5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0" y="0"/>
            <a:ext cx="3000000" cy="225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840000" y="2700001"/>
            <a:ext cx="8083131" cy="1384995"/>
          </a:xfrm>
        </p:spPr>
        <p:txBody>
          <a:bodyPr anchor="ctr" anchorCtr="0">
            <a:noAutofit/>
          </a:bodyPr>
          <a:lstStyle>
            <a:lvl1pPr algn="l">
              <a:defRPr sz="45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40000" y="4610452"/>
            <a:ext cx="4800000" cy="555548"/>
          </a:xfrm>
        </p:spPr>
        <p:txBody>
          <a:bodyPr anchor="b" anchorCtr="0">
            <a:noAutofit/>
          </a:bodyPr>
          <a:lstStyle>
            <a:lvl1pPr marL="0" indent="0" algn="l">
              <a:buNone/>
              <a:defRPr sz="175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3" name="Date Placeholder 3"/>
          <p:cNvSpPr>
            <a:spLocks noGrp="1"/>
          </p:cNvSpPr>
          <p:nvPr>
            <p:ph type="dt" sz="half" idx="10"/>
          </p:nvPr>
        </p:nvSpPr>
        <p:spPr>
          <a:xfrm>
            <a:off x="838200" y="5125253"/>
            <a:ext cx="4801800" cy="281635"/>
          </a:xfrm>
          <a:prstGeom prst="rect">
            <a:avLst/>
          </a:prstGeom>
        </p:spPr>
        <p:txBody>
          <a:bodyPr lIns="0" tIns="0" rIns="0" bIns="0">
            <a:noAutofit/>
          </a:bodyPr>
          <a:lstStyle>
            <a:lvl1pPr>
              <a:defRPr sz="1750" b="1">
                <a:solidFill>
                  <a:schemeClr val="tx1"/>
                </a:solidFill>
              </a:defRPr>
            </a:lvl1pPr>
          </a:lstStyle>
          <a:p>
            <a:endParaRPr lang="en-GB" dirty="0">
              <a:solidFill>
                <a:prstClr val="black"/>
              </a:solidFill>
            </a:endParaRP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00001" y="630000"/>
            <a:ext cx="1676444" cy="698400"/>
          </a:xfrm>
          <a:prstGeom prst="rect">
            <a:avLst/>
          </a:prstGeom>
        </p:spPr>
      </p:pic>
    </p:spTree>
    <p:extLst>
      <p:ext uri="{BB962C8B-B14F-4D97-AF65-F5344CB8AC3E}">
        <p14:creationId xmlns:p14="http://schemas.microsoft.com/office/powerpoint/2010/main" val="291100440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_fixed photos">
    <p:spTree>
      <p:nvGrpSpPr>
        <p:cNvPr id="1" name=""/>
        <p:cNvGrpSpPr/>
        <p:nvPr/>
      </p:nvGrpSpPr>
      <p:grpSpPr>
        <a:xfrm>
          <a:off x="0" y="0"/>
          <a:ext cx="0" cy="0"/>
          <a:chOff x="0" y="0"/>
          <a:chExt cx="0" cy="0"/>
        </a:xfrm>
      </p:grpSpPr>
      <p:sp>
        <p:nvSpPr>
          <p:cNvPr id="9" name="Rectangle 8"/>
          <p:cNvSpPr/>
          <p:nvPr userDrawn="1"/>
        </p:nvSpPr>
        <p:spPr>
          <a:xfrm>
            <a:off x="6120000" y="4608000"/>
            <a:ext cx="3000000" cy="2250000"/>
          </a:xfrm>
          <a:prstGeom prst="rect">
            <a:avLst/>
          </a:prstGeom>
          <a:solidFill>
            <a:srgbClr val="141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Rectangle 7"/>
          <p:cNvSpPr/>
          <p:nvPr userDrawn="1"/>
        </p:nvSpPr>
        <p:spPr>
          <a:xfrm>
            <a:off x="0" y="2305226"/>
            <a:ext cx="9120000" cy="2250000"/>
          </a:xfrm>
          <a:prstGeom prst="rect">
            <a:avLst/>
          </a:prstGeom>
          <a:solidFill>
            <a:srgbClr val="00A5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0" y="0"/>
            <a:ext cx="3000000" cy="225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840000" y="2700001"/>
            <a:ext cx="8083131" cy="1384995"/>
          </a:xfrm>
        </p:spPr>
        <p:txBody>
          <a:bodyPr anchor="ctr" anchorCtr="0">
            <a:noAutofit/>
          </a:bodyPr>
          <a:lstStyle>
            <a:lvl1pPr algn="l">
              <a:defRPr sz="45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40000" y="4610452"/>
            <a:ext cx="4800000" cy="555548"/>
          </a:xfrm>
        </p:spPr>
        <p:txBody>
          <a:bodyPr anchor="b" anchorCtr="0">
            <a:noAutofit/>
          </a:bodyPr>
          <a:lstStyle>
            <a:lvl1pPr marL="0" indent="0" algn="l">
              <a:buNone/>
              <a:defRPr sz="175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3" name="Date Placeholder 3"/>
          <p:cNvSpPr>
            <a:spLocks noGrp="1"/>
          </p:cNvSpPr>
          <p:nvPr>
            <p:ph type="dt" sz="half" idx="10"/>
          </p:nvPr>
        </p:nvSpPr>
        <p:spPr>
          <a:xfrm>
            <a:off x="838200" y="5125253"/>
            <a:ext cx="4801800" cy="281635"/>
          </a:xfrm>
          <a:prstGeom prst="rect">
            <a:avLst/>
          </a:prstGeom>
        </p:spPr>
        <p:txBody>
          <a:bodyPr lIns="0" tIns="0" rIns="0" bIns="0">
            <a:noAutofit/>
          </a:bodyPr>
          <a:lstStyle>
            <a:lvl1pPr>
              <a:defRPr sz="1750" b="1">
                <a:solidFill>
                  <a:schemeClr val="tx1"/>
                </a:solidFill>
              </a:defRPr>
            </a:lvl1pPr>
          </a:lstStyle>
          <a:p>
            <a:endParaRPr lang="en-GB" dirty="0">
              <a:solidFill>
                <a:prstClr val="black"/>
              </a:solidFill>
            </a:endParaRP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00001" y="630000"/>
            <a:ext cx="1676444" cy="698400"/>
          </a:xfrm>
          <a:prstGeom prst="rect">
            <a:avLst/>
          </a:prstGeom>
        </p:spPr>
      </p:pic>
      <p:sp>
        <p:nvSpPr>
          <p:cNvPr id="15" name="Rectangle 14"/>
          <p:cNvSpPr/>
          <p:nvPr userDrawn="1"/>
        </p:nvSpPr>
        <p:spPr>
          <a:xfrm>
            <a:off x="9192000" y="4608000"/>
            <a:ext cx="3000000" cy="2250000"/>
          </a:xfrm>
          <a:prstGeom prst="rect">
            <a:avLst/>
          </a:prstGeom>
          <a:blipFill dpi="0" rotWithShape="1">
            <a:blip r:embed="rId3" cstate="print">
              <a:extLst>
                <a:ext uri="{28A0092B-C50C-407E-A947-70E740481C1C}">
                  <a14:useLocalDpi xmlns:a14="http://schemas.microsoft.com/office/drawing/2010/main" val="0"/>
                </a:ext>
              </a:extLst>
            </a:blip>
            <a:srcRect/>
            <a:stretch>
              <a:fillRect l="-8916" t="-80923" r="-11380" b="-19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6" name="Rectangle 15"/>
          <p:cNvSpPr/>
          <p:nvPr userDrawn="1"/>
        </p:nvSpPr>
        <p:spPr>
          <a:xfrm>
            <a:off x="9192000" y="2305226"/>
            <a:ext cx="3000000" cy="2250000"/>
          </a:xfrm>
          <a:prstGeom prst="rect">
            <a:avLst/>
          </a:prstGeom>
          <a:blipFill dpi="0" rotWithShape="1">
            <a:blip r:embed="rId4" cstate="print">
              <a:extLst>
                <a:ext uri="{28A0092B-C50C-407E-A947-70E740481C1C}">
                  <a14:useLocalDpi xmlns:a14="http://schemas.microsoft.com/office/drawing/2010/main" val="0"/>
                </a:ext>
              </a:extLst>
            </a:blip>
            <a:srcRect/>
            <a:stretch>
              <a:fillRect t="-156" b="-497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3344327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_add photos">
    <p:spTree>
      <p:nvGrpSpPr>
        <p:cNvPr id="1" name=""/>
        <p:cNvGrpSpPr/>
        <p:nvPr/>
      </p:nvGrpSpPr>
      <p:grpSpPr>
        <a:xfrm>
          <a:off x="0" y="0"/>
          <a:ext cx="0" cy="0"/>
          <a:chOff x="0" y="0"/>
          <a:chExt cx="0" cy="0"/>
        </a:xfrm>
      </p:grpSpPr>
      <p:sp>
        <p:nvSpPr>
          <p:cNvPr id="9" name="Rectangle 8"/>
          <p:cNvSpPr/>
          <p:nvPr userDrawn="1"/>
        </p:nvSpPr>
        <p:spPr>
          <a:xfrm>
            <a:off x="6120000" y="4608000"/>
            <a:ext cx="3000000" cy="2250000"/>
          </a:xfrm>
          <a:prstGeom prst="rect">
            <a:avLst/>
          </a:prstGeom>
          <a:solidFill>
            <a:srgbClr val="141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Rectangle 7"/>
          <p:cNvSpPr/>
          <p:nvPr userDrawn="1"/>
        </p:nvSpPr>
        <p:spPr>
          <a:xfrm>
            <a:off x="0" y="2305226"/>
            <a:ext cx="9120000" cy="2250000"/>
          </a:xfrm>
          <a:prstGeom prst="rect">
            <a:avLst/>
          </a:prstGeom>
          <a:solidFill>
            <a:srgbClr val="00A5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0" y="0"/>
            <a:ext cx="3000000" cy="225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840000" y="2700001"/>
            <a:ext cx="8083131" cy="1384995"/>
          </a:xfrm>
        </p:spPr>
        <p:txBody>
          <a:bodyPr anchor="ctr" anchorCtr="0">
            <a:noAutofit/>
          </a:bodyPr>
          <a:lstStyle>
            <a:lvl1pPr algn="l">
              <a:defRPr sz="45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40000" y="4610452"/>
            <a:ext cx="4800000" cy="555548"/>
          </a:xfrm>
        </p:spPr>
        <p:txBody>
          <a:bodyPr anchor="b" anchorCtr="0">
            <a:noAutofit/>
          </a:bodyPr>
          <a:lstStyle>
            <a:lvl1pPr marL="0" indent="0" algn="l">
              <a:buNone/>
              <a:defRPr sz="175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3" name="Date Placeholder 3"/>
          <p:cNvSpPr>
            <a:spLocks noGrp="1"/>
          </p:cNvSpPr>
          <p:nvPr>
            <p:ph type="dt" sz="half" idx="10"/>
          </p:nvPr>
        </p:nvSpPr>
        <p:spPr>
          <a:xfrm>
            <a:off x="838200" y="5125253"/>
            <a:ext cx="4801800" cy="281635"/>
          </a:xfrm>
          <a:prstGeom prst="rect">
            <a:avLst/>
          </a:prstGeom>
        </p:spPr>
        <p:txBody>
          <a:bodyPr lIns="0" tIns="0" rIns="0" bIns="0">
            <a:noAutofit/>
          </a:bodyPr>
          <a:lstStyle>
            <a:lvl1pPr>
              <a:defRPr sz="1750" b="1">
                <a:solidFill>
                  <a:schemeClr val="tx1"/>
                </a:solidFill>
              </a:defRPr>
            </a:lvl1pPr>
          </a:lstStyle>
          <a:p>
            <a:endParaRPr lang="en-GB" dirty="0">
              <a:solidFill>
                <a:prstClr val="black"/>
              </a:solidFill>
            </a:endParaRP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00001" y="630000"/>
            <a:ext cx="1676444" cy="698400"/>
          </a:xfrm>
          <a:prstGeom prst="rect">
            <a:avLst/>
          </a:prstGeom>
        </p:spPr>
      </p:pic>
      <p:sp>
        <p:nvSpPr>
          <p:cNvPr id="6" name="Content Placeholder 5"/>
          <p:cNvSpPr>
            <a:spLocks noGrp="1"/>
          </p:cNvSpPr>
          <p:nvPr>
            <p:ph sz="quarter" idx="13" hasCustomPrompt="1"/>
          </p:nvPr>
        </p:nvSpPr>
        <p:spPr>
          <a:xfrm>
            <a:off x="9192000" y="2305049"/>
            <a:ext cx="3000000" cy="2250000"/>
          </a:xfrm>
          <a:solidFill>
            <a:schemeClr val="bg1">
              <a:lumMod val="95000"/>
            </a:schemeClr>
          </a:solidFill>
        </p:spPr>
        <p:txBody>
          <a:bodyPr/>
          <a:lstStyle>
            <a:lvl1pPr marL="0" indent="0">
              <a:buFontTx/>
              <a:buNone/>
              <a:defRPr sz="1600"/>
            </a:lvl1pPr>
            <a:lvl2pPr>
              <a:defRPr sz="1600"/>
            </a:lvl2pPr>
            <a:lvl3pPr>
              <a:defRPr sz="1600"/>
            </a:lvl3pPr>
            <a:lvl4pPr>
              <a:defRPr sz="1600"/>
            </a:lvl4pPr>
            <a:lvl5pPr>
              <a:defRPr sz="1600"/>
            </a:lvl5pPr>
          </a:lstStyle>
          <a:p>
            <a:pPr lvl="0"/>
            <a:r>
              <a:rPr lang="en-US" dirty="0" smtClean="0"/>
              <a:t>Image</a:t>
            </a:r>
            <a:endParaRPr lang="en-GB" dirty="0"/>
          </a:p>
        </p:txBody>
      </p:sp>
      <p:sp>
        <p:nvSpPr>
          <p:cNvPr id="11" name="Content Placeholder 10"/>
          <p:cNvSpPr>
            <a:spLocks noGrp="1"/>
          </p:cNvSpPr>
          <p:nvPr>
            <p:ph sz="quarter" idx="14" hasCustomPrompt="1"/>
          </p:nvPr>
        </p:nvSpPr>
        <p:spPr>
          <a:xfrm>
            <a:off x="9192000" y="4608513"/>
            <a:ext cx="3000000" cy="2250000"/>
          </a:xfrm>
          <a:solidFill>
            <a:schemeClr val="bg1">
              <a:lumMod val="95000"/>
            </a:schemeClr>
          </a:solidFill>
        </p:spPr>
        <p:txBody>
          <a:bodyPr/>
          <a:lstStyle>
            <a:lvl1pPr marL="0" indent="0">
              <a:buFontTx/>
              <a:buNone/>
              <a:defRPr sz="1600"/>
            </a:lvl1pPr>
            <a:lvl2pPr>
              <a:defRPr sz="1600"/>
            </a:lvl2pPr>
            <a:lvl3pPr>
              <a:defRPr sz="1600"/>
            </a:lvl3pPr>
            <a:lvl4pPr>
              <a:defRPr sz="1600"/>
            </a:lvl4pPr>
            <a:lvl5pPr>
              <a:defRPr sz="1600"/>
            </a:lvl5pPr>
          </a:lstStyle>
          <a:p>
            <a:pPr lvl="0"/>
            <a:r>
              <a:rPr lang="en-US" dirty="0" smtClean="0"/>
              <a:t>Image</a:t>
            </a:r>
            <a:endParaRPr lang="en-GB" dirty="0"/>
          </a:p>
        </p:txBody>
      </p:sp>
    </p:spTree>
    <p:extLst>
      <p:ext uri="{BB962C8B-B14F-4D97-AF65-F5344CB8AC3E}">
        <p14:creationId xmlns:p14="http://schemas.microsoft.com/office/powerpoint/2010/main" val="301083708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troduction_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chemeClr val="tx2"/>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chemeClr val="tx2"/>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4" name="Text Placeholder 3"/>
          <p:cNvSpPr>
            <a:spLocks noGrp="1"/>
          </p:cNvSpPr>
          <p:nvPr>
            <p:ph type="body" sz="quarter" idx="18"/>
          </p:nvPr>
        </p:nvSpPr>
        <p:spPr>
          <a:xfrm>
            <a:off x="817033" y="3600000"/>
            <a:ext cx="2304000" cy="1728000"/>
          </a:xfrm>
          <a:solidFill>
            <a:srgbClr val="00968E"/>
          </a:solidFill>
          <a:ln>
            <a:noFill/>
          </a:ln>
        </p:spPr>
        <p:txBody>
          <a:bodyPr lIns="144000" tIns="144000" rIns="144000" bIns="144000">
            <a:noAutofit/>
          </a:bodyPr>
          <a:lstStyle>
            <a:lvl1pPr marL="144000" indent="-144000">
              <a:buFont typeface="Wingdings" panose="05000000000000000000" pitchFamily="2" charset="2"/>
              <a:buChar char="§"/>
              <a:defRPr sz="1400">
                <a:solidFill>
                  <a:schemeClr val="bg1"/>
                </a:solidFill>
              </a:defRPr>
            </a:lvl1pPr>
            <a:lvl2pPr marL="360000" indent="-144000">
              <a:buFont typeface="Calibri" panose="020F0502020204030204" pitchFamily="34" charset="0"/>
              <a:buChar char="‒"/>
              <a:defRPr sz="1400">
                <a:solidFill>
                  <a:schemeClr val="bg1"/>
                </a:solidFill>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a:p>
            <a:pPr lvl="1"/>
            <a:r>
              <a:rPr lang="en-US" smtClean="0"/>
              <a:t>Second level</a:t>
            </a:r>
          </a:p>
        </p:txBody>
      </p:sp>
      <p:sp>
        <p:nvSpPr>
          <p:cNvPr id="19" name="Text Placeholder 3"/>
          <p:cNvSpPr>
            <a:spLocks noGrp="1"/>
          </p:cNvSpPr>
          <p:nvPr>
            <p:ph type="body" sz="quarter" idx="19"/>
          </p:nvPr>
        </p:nvSpPr>
        <p:spPr>
          <a:xfrm>
            <a:off x="3566400" y="3600000"/>
            <a:ext cx="2304000" cy="1728000"/>
          </a:xfrm>
          <a:solidFill>
            <a:srgbClr val="00B140"/>
          </a:solidFill>
          <a:ln>
            <a:noFill/>
          </a:ln>
        </p:spPr>
        <p:txBody>
          <a:bodyPr lIns="144000" tIns="144000" rIns="144000" bIns="144000">
            <a:noAutofit/>
          </a:bodyPr>
          <a:lstStyle>
            <a:lvl1pPr marL="144000" indent="-144000">
              <a:buFont typeface="Wingdings" panose="05000000000000000000" pitchFamily="2" charset="2"/>
              <a:buChar char="§"/>
              <a:defRPr sz="1400">
                <a:solidFill>
                  <a:schemeClr val="bg1"/>
                </a:solidFill>
              </a:defRPr>
            </a:lvl1pPr>
            <a:lvl2pPr marL="360000" indent="-144000">
              <a:buFont typeface="Calibri" panose="020F0502020204030204" pitchFamily="34" charset="0"/>
              <a:buChar char="‒"/>
              <a:defRPr sz="1400">
                <a:solidFill>
                  <a:schemeClr val="bg1"/>
                </a:solidFill>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a:p>
            <a:pPr lvl="1"/>
            <a:r>
              <a:rPr lang="en-US" smtClean="0"/>
              <a:t>Second level</a:t>
            </a:r>
          </a:p>
        </p:txBody>
      </p:sp>
      <p:sp>
        <p:nvSpPr>
          <p:cNvPr id="20" name="Text Placeholder 3"/>
          <p:cNvSpPr>
            <a:spLocks noGrp="1"/>
          </p:cNvSpPr>
          <p:nvPr>
            <p:ph type="body" sz="quarter" idx="20"/>
          </p:nvPr>
        </p:nvSpPr>
        <p:spPr>
          <a:xfrm>
            <a:off x="6321600" y="3600000"/>
            <a:ext cx="2304000" cy="1728000"/>
          </a:xfrm>
          <a:solidFill>
            <a:schemeClr val="accent1"/>
          </a:solidFill>
          <a:ln>
            <a:noFill/>
          </a:ln>
        </p:spPr>
        <p:txBody>
          <a:bodyPr lIns="144000" tIns="144000" rIns="144000" bIns="144000">
            <a:noAutofit/>
          </a:bodyPr>
          <a:lstStyle>
            <a:lvl1pPr marL="144000" indent="-144000">
              <a:buFont typeface="Wingdings" panose="05000000000000000000" pitchFamily="2" charset="2"/>
              <a:buChar char="§"/>
              <a:defRPr sz="1400">
                <a:solidFill>
                  <a:schemeClr val="bg1"/>
                </a:solidFill>
              </a:defRPr>
            </a:lvl1pPr>
            <a:lvl2pPr marL="360000" indent="-144000">
              <a:buFont typeface="Calibri" panose="020F0502020204030204" pitchFamily="34" charset="0"/>
              <a:buChar char="‒"/>
              <a:defRPr sz="1400">
                <a:solidFill>
                  <a:schemeClr val="bg1"/>
                </a:solidFill>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a:p>
            <a:pPr lvl="1"/>
            <a:r>
              <a:rPr lang="en-US" smtClean="0"/>
              <a:t>Second level</a:t>
            </a:r>
          </a:p>
        </p:txBody>
      </p:sp>
      <p:sp>
        <p:nvSpPr>
          <p:cNvPr id="21" name="Text Placeholder 3"/>
          <p:cNvSpPr>
            <a:spLocks noGrp="1"/>
          </p:cNvSpPr>
          <p:nvPr>
            <p:ph type="body" sz="quarter" idx="21"/>
          </p:nvPr>
        </p:nvSpPr>
        <p:spPr>
          <a:xfrm>
            <a:off x="9070967" y="3600000"/>
            <a:ext cx="2304000" cy="1728000"/>
          </a:xfrm>
          <a:solidFill>
            <a:srgbClr val="00A5E1"/>
          </a:solidFill>
          <a:ln>
            <a:noFill/>
          </a:ln>
        </p:spPr>
        <p:txBody>
          <a:bodyPr lIns="144000" tIns="144000" rIns="144000" bIns="144000">
            <a:noAutofit/>
          </a:bodyPr>
          <a:lstStyle>
            <a:lvl1pPr marL="144000" indent="-144000">
              <a:buFont typeface="Wingdings" panose="05000000000000000000" pitchFamily="2" charset="2"/>
              <a:buChar char="§"/>
              <a:defRPr sz="1400">
                <a:solidFill>
                  <a:schemeClr val="bg1"/>
                </a:solidFill>
              </a:defRPr>
            </a:lvl1pPr>
            <a:lvl2pPr marL="360000" indent="-144000">
              <a:buFont typeface="Calibri" panose="020F0502020204030204" pitchFamily="34" charset="0"/>
              <a:buChar char="‒"/>
              <a:defRPr sz="1400">
                <a:solidFill>
                  <a:schemeClr val="bg1"/>
                </a:solidFill>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a:p>
            <a:pPr lvl="1"/>
            <a:r>
              <a:rPr lang="en-US" smtClean="0"/>
              <a:t>Second level</a:t>
            </a:r>
          </a:p>
        </p:txBody>
      </p:sp>
      <p:sp>
        <p:nvSpPr>
          <p:cNvPr id="9" name="Content Placeholder 8"/>
          <p:cNvSpPr>
            <a:spLocks noGrp="1"/>
          </p:cNvSpPr>
          <p:nvPr>
            <p:ph sz="quarter" idx="22" hasCustomPrompt="1"/>
          </p:nvPr>
        </p:nvSpPr>
        <p:spPr>
          <a:xfrm>
            <a:off x="816000" y="1836000"/>
            <a:ext cx="2304000" cy="1728000"/>
          </a:xfrm>
          <a:solidFill>
            <a:schemeClr val="bg1">
              <a:lumMod val="95000"/>
            </a:schemeClr>
          </a:solidFill>
        </p:spPr>
        <p:txBody>
          <a:bodyPr/>
          <a:lstStyle>
            <a:lvl1pPr marL="0" indent="0">
              <a:buFontTx/>
              <a:buNone/>
              <a:defRPr sz="1400"/>
            </a:lvl1pPr>
            <a:lvl2pPr>
              <a:defRPr sz="1400"/>
            </a:lvl2pPr>
            <a:lvl3pPr>
              <a:defRPr sz="1400"/>
            </a:lvl3pPr>
            <a:lvl4pPr>
              <a:defRPr sz="1400"/>
            </a:lvl4pPr>
            <a:lvl5pPr>
              <a:defRPr sz="1400"/>
            </a:lvl5pPr>
          </a:lstStyle>
          <a:p>
            <a:pPr lvl="0"/>
            <a:r>
              <a:rPr lang="en-US" dirty="0" smtClean="0"/>
              <a:t>Image</a:t>
            </a:r>
            <a:endParaRPr lang="en-GB" dirty="0"/>
          </a:p>
        </p:txBody>
      </p:sp>
      <p:sp>
        <p:nvSpPr>
          <p:cNvPr id="7" name="Content Placeholder 6"/>
          <p:cNvSpPr>
            <a:spLocks noGrp="1"/>
          </p:cNvSpPr>
          <p:nvPr>
            <p:ph sz="quarter" idx="23" hasCustomPrompt="1"/>
          </p:nvPr>
        </p:nvSpPr>
        <p:spPr>
          <a:xfrm>
            <a:off x="3566400" y="1836000"/>
            <a:ext cx="2304000" cy="1728000"/>
          </a:xfrm>
          <a:solidFill>
            <a:schemeClr val="bg1">
              <a:lumMod val="95000"/>
            </a:schemeClr>
          </a:solidFill>
        </p:spPr>
        <p:txBody>
          <a:bodyPr/>
          <a:lstStyle>
            <a:lvl1pPr marL="0" indent="0">
              <a:buFontTx/>
              <a:buNone/>
              <a:defRPr sz="1400"/>
            </a:lvl1pPr>
            <a:lvl2pPr>
              <a:defRPr sz="1400"/>
            </a:lvl2pPr>
            <a:lvl3pPr>
              <a:defRPr sz="1400"/>
            </a:lvl3pPr>
            <a:lvl4pPr>
              <a:defRPr sz="1400"/>
            </a:lvl4pPr>
            <a:lvl5pPr>
              <a:defRPr sz="1400"/>
            </a:lvl5pPr>
          </a:lstStyle>
          <a:p>
            <a:pPr lvl="0"/>
            <a:r>
              <a:rPr lang="en-US" dirty="0" smtClean="0"/>
              <a:t>Image</a:t>
            </a:r>
            <a:endParaRPr lang="en-GB" dirty="0"/>
          </a:p>
        </p:txBody>
      </p:sp>
      <p:sp>
        <p:nvSpPr>
          <p:cNvPr id="13" name="Content Placeholder 12"/>
          <p:cNvSpPr>
            <a:spLocks noGrp="1"/>
          </p:cNvSpPr>
          <p:nvPr>
            <p:ph sz="quarter" idx="24" hasCustomPrompt="1"/>
          </p:nvPr>
        </p:nvSpPr>
        <p:spPr>
          <a:xfrm>
            <a:off x="6321600" y="1836000"/>
            <a:ext cx="2304000" cy="1728000"/>
          </a:xfrm>
          <a:solidFill>
            <a:schemeClr val="bg1">
              <a:lumMod val="95000"/>
            </a:schemeClr>
          </a:solidFill>
        </p:spPr>
        <p:txBody>
          <a:bodyPr/>
          <a:lstStyle>
            <a:lvl1pPr marL="0" indent="0">
              <a:buFontTx/>
              <a:buNone/>
              <a:defRPr sz="1400"/>
            </a:lvl1pPr>
            <a:lvl2pPr>
              <a:defRPr sz="1400"/>
            </a:lvl2pPr>
            <a:lvl3pPr>
              <a:defRPr sz="1400"/>
            </a:lvl3pPr>
            <a:lvl4pPr>
              <a:defRPr sz="1400"/>
            </a:lvl4pPr>
            <a:lvl5pPr>
              <a:defRPr sz="1400"/>
            </a:lvl5pPr>
          </a:lstStyle>
          <a:p>
            <a:pPr lvl="0"/>
            <a:r>
              <a:rPr lang="en-US" dirty="0" smtClean="0"/>
              <a:t>Image</a:t>
            </a:r>
            <a:endParaRPr lang="en-GB" dirty="0"/>
          </a:p>
        </p:txBody>
      </p:sp>
      <p:sp>
        <p:nvSpPr>
          <p:cNvPr id="16" name="Content Placeholder 15"/>
          <p:cNvSpPr>
            <a:spLocks noGrp="1"/>
          </p:cNvSpPr>
          <p:nvPr>
            <p:ph sz="quarter" idx="25" hasCustomPrompt="1"/>
          </p:nvPr>
        </p:nvSpPr>
        <p:spPr>
          <a:xfrm>
            <a:off x="9072000" y="1836000"/>
            <a:ext cx="2304000" cy="1728000"/>
          </a:xfrm>
          <a:solidFill>
            <a:schemeClr val="bg1">
              <a:lumMod val="95000"/>
            </a:schemeClr>
          </a:solidFill>
        </p:spPr>
        <p:txBody>
          <a:bodyPr/>
          <a:lstStyle>
            <a:lvl1pPr marL="0" indent="0">
              <a:buFontTx/>
              <a:buNone/>
              <a:defRPr sz="1400" baseline="0"/>
            </a:lvl1pPr>
            <a:lvl2pPr>
              <a:defRPr sz="1400"/>
            </a:lvl2pPr>
            <a:lvl3pPr>
              <a:defRPr sz="1400"/>
            </a:lvl3pPr>
            <a:lvl4pPr>
              <a:defRPr sz="1400"/>
            </a:lvl4pPr>
            <a:lvl5pPr>
              <a:defRPr sz="1400"/>
            </a:lvl5pPr>
          </a:lstStyle>
          <a:p>
            <a:pPr lvl="0"/>
            <a:r>
              <a:rPr lang="en-US" dirty="0" smtClean="0"/>
              <a:t>Image</a:t>
            </a:r>
            <a:endParaRPr lang="en-GB" dirty="0"/>
          </a:p>
        </p:txBody>
      </p:sp>
    </p:spTree>
    <p:extLst>
      <p:ext uri="{BB962C8B-B14F-4D97-AF65-F5344CB8AC3E}">
        <p14:creationId xmlns:p14="http://schemas.microsoft.com/office/powerpoint/2010/main" val="52411393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marL="0" indent="0">
              <a:spcAft>
                <a:spcPts val="1200"/>
              </a:spcAft>
              <a:buFontTx/>
              <a:buNone/>
              <a:defRPr/>
            </a:lvl1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521764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2_Title and 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Content Placeholder 2"/>
          <p:cNvSpPr>
            <a:spLocks noGrp="1"/>
          </p:cNvSpPr>
          <p:nvPr>
            <p:ph idx="1"/>
          </p:nvPr>
        </p:nvSpPr>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295667690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itle and 2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Content Placeholder 2"/>
          <p:cNvSpPr>
            <a:spLocks noGrp="1"/>
          </p:cNvSpPr>
          <p:nvPr>
            <p:ph sz="half" idx="1"/>
          </p:nvPr>
        </p:nvSpPr>
        <p:spPr>
          <a:xfrm>
            <a:off x="816000" y="1620000"/>
            <a:ext cx="5181600" cy="4351338"/>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620000"/>
            <a:ext cx="5181600" cy="4351338"/>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393852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540379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1_Title and image/chart/object 2">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Content Placeholder 2"/>
          <p:cNvSpPr>
            <a:spLocks noGrp="1"/>
          </p:cNvSpPr>
          <p:nvPr>
            <p:ph sz="half" idx="1"/>
          </p:nvPr>
        </p:nvSpPr>
        <p:spPr>
          <a:xfrm>
            <a:off x="816000" y="1620000"/>
            <a:ext cx="10560000" cy="2124000"/>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816000" y="3856380"/>
            <a:ext cx="10560000" cy="2124000"/>
          </a:xfrm>
        </p:spPr>
        <p:txBody>
          <a:bodyPr>
            <a:noAutofit/>
          </a:bodyPr>
          <a:lstStyle>
            <a:lvl1pPr marL="0" indent="0">
              <a:buFontTx/>
              <a:buNone/>
              <a:defRPr/>
            </a:lvl1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393545805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ext and Table 1">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lang="en-US" dirty="0"/>
          </a:p>
        </p:txBody>
      </p:sp>
      <p:sp>
        <p:nvSpPr>
          <p:cNvPr id="3" name="Content Placeholder 2"/>
          <p:cNvSpPr>
            <a:spLocks noGrp="1"/>
          </p:cNvSpPr>
          <p:nvPr>
            <p:ph sz="half" idx="1"/>
          </p:nvPr>
        </p:nvSpPr>
        <p:spPr>
          <a:xfrm>
            <a:off x="816000" y="1620000"/>
            <a:ext cx="10560000" cy="1080000"/>
          </a:xfrm>
        </p:spPr>
        <p:txBody>
          <a:bodyPr>
            <a:noAutofit/>
          </a:bodyPr>
          <a:lstStyle>
            <a:lvl1pPr>
              <a:defRPr sz="1600"/>
            </a:lvl1pPr>
            <a:lvl2pPr>
              <a:defRPr sz="1600"/>
            </a:lvl2pPr>
          </a:lstStyle>
          <a:p>
            <a:pPr lvl="0"/>
            <a:r>
              <a:rPr lang="en-US" smtClean="0"/>
              <a:t>Click to edit Master text styles</a:t>
            </a:r>
          </a:p>
          <a:p>
            <a:pPr lvl="1"/>
            <a:r>
              <a:rPr lang="en-US" smtClean="0"/>
              <a:t>Second level</a:t>
            </a:r>
          </a:p>
        </p:txBody>
      </p:sp>
      <p:sp>
        <p:nvSpPr>
          <p:cNvPr id="4" name="Content Placeholder 3"/>
          <p:cNvSpPr>
            <a:spLocks noGrp="1"/>
          </p:cNvSpPr>
          <p:nvPr>
            <p:ph sz="half" idx="2"/>
          </p:nvPr>
        </p:nvSpPr>
        <p:spPr>
          <a:xfrm>
            <a:off x="816000" y="2835961"/>
            <a:ext cx="10560000" cy="3168000"/>
          </a:xfrm>
        </p:spPr>
        <p:txBody>
          <a:bodyPr>
            <a:noAutofit/>
          </a:bodyPr>
          <a:lstStyle>
            <a:lvl1pPr marL="0" indent="0">
              <a:buFontTx/>
              <a:buNone/>
              <a:defRPr/>
            </a:lvl1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103479485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ext and Table 2">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0"/>
            <a:ext cx="10560000" cy="817200"/>
          </a:xfrm>
        </p:spPr>
        <p:txBody>
          <a:bodyPr>
            <a:noAutofit/>
          </a:bodyPr>
          <a:lstStyle/>
          <a:p>
            <a:r>
              <a:rPr lang="en-US" smtClean="0"/>
              <a:t>Click to edit Master title style</a:t>
            </a:r>
            <a:endParaRPr lang="en-US" dirty="0"/>
          </a:p>
        </p:txBody>
      </p:sp>
      <p:sp>
        <p:nvSpPr>
          <p:cNvPr id="3" name="Content Placeholder 2"/>
          <p:cNvSpPr>
            <a:spLocks noGrp="1"/>
          </p:cNvSpPr>
          <p:nvPr>
            <p:ph sz="half" idx="1"/>
          </p:nvPr>
        </p:nvSpPr>
        <p:spPr>
          <a:xfrm>
            <a:off x="816000" y="1620000"/>
            <a:ext cx="2784000" cy="4351338"/>
          </a:xfrm>
        </p:spPr>
        <p:txBody>
          <a:bodyPr>
            <a:no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792000" y="1620000"/>
            <a:ext cx="7584000" cy="4351338"/>
          </a:xfrm>
        </p:spPr>
        <p:txBody>
          <a:bodyPr>
            <a:noAutofit/>
          </a:bodyPr>
          <a:lstStyle>
            <a:lvl1pPr marL="0" indent="0">
              <a:buFontTx/>
              <a:buNone/>
              <a:defRPr/>
            </a:lvl1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144006686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Intro and 3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Slide Number Placeholder 2"/>
          <p:cNvSpPr>
            <a:spLocks noGrp="1"/>
          </p:cNvSpPr>
          <p:nvPr>
            <p:ph type="sldNum" sz="quarter" idx="10"/>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4" name="Content Placeholder 2"/>
          <p:cNvSpPr>
            <a:spLocks noGrp="1"/>
          </p:cNvSpPr>
          <p:nvPr>
            <p:ph sz="half" idx="1"/>
          </p:nvPr>
        </p:nvSpPr>
        <p:spPr>
          <a:xfrm>
            <a:off x="816000" y="1620000"/>
            <a:ext cx="10560000" cy="1080000"/>
          </a:xfrm>
        </p:spPr>
        <p:txBody>
          <a:bodyPr>
            <a:noAutofit/>
          </a:bodyPr>
          <a:lstStyle>
            <a:lvl1pPr>
              <a:defRPr sz="1600"/>
            </a:lvl1pPr>
            <a:lvl2pPr>
              <a:defRPr sz="1600"/>
            </a:lvl2pPr>
          </a:lstStyle>
          <a:p>
            <a:pPr lvl="0"/>
            <a:r>
              <a:rPr lang="en-US" smtClean="0"/>
              <a:t>Click to edit Master text styles</a:t>
            </a:r>
          </a:p>
          <a:p>
            <a:pPr lvl="1"/>
            <a:r>
              <a:rPr lang="en-US" smtClean="0"/>
              <a:t>Second level</a:t>
            </a:r>
          </a:p>
        </p:txBody>
      </p:sp>
      <p:sp>
        <p:nvSpPr>
          <p:cNvPr id="5" name="Content Placeholder 3"/>
          <p:cNvSpPr>
            <a:spLocks noGrp="1"/>
          </p:cNvSpPr>
          <p:nvPr>
            <p:ph sz="half" idx="2"/>
          </p:nvPr>
        </p:nvSpPr>
        <p:spPr>
          <a:xfrm>
            <a:off x="816000" y="2835961"/>
            <a:ext cx="1440000" cy="1080000"/>
          </a:xfrm>
          <a:solidFill>
            <a:schemeClr val="bg1">
              <a:lumMod val="95000"/>
            </a:schemeClr>
          </a:solidFill>
        </p:spPr>
        <p:txBody>
          <a:bodyPr>
            <a:noAutofit/>
          </a:bodyPr>
          <a:lstStyle>
            <a:lvl1pPr marL="0" indent="0">
              <a:buFontTx/>
              <a:buNone/>
              <a:defRPr sz="1400"/>
            </a:lvl1pPr>
          </a:lstStyle>
          <a:p>
            <a:pPr lvl="0"/>
            <a:r>
              <a:rPr lang="en-US" smtClean="0"/>
              <a:t>Click to edit Master text styles</a:t>
            </a:r>
          </a:p>
        </p:txBody>
      </p:sp>
      <p:sp>
        <p:nvSpPr>
          <p:cNvPr id="8" name="Content Placeholder 3"/>
          <p:cNvSpPr>
            <a:spLocks noGrp="1"/>
          </p:cNvSpPr>
          <p:nvPr>
            <p:ph sz="half" idx="11"/>
          </p:nvPr>
        </p:nvSpPr>
        <p:spPr>
          <a:xfrm>
            <a:off x="4427099" y="2835961"/>
            <a:ext cx="1440000" cy="1080000"/>
          </a:xfrm>
          <a:solidFill>
            <a:schemeClr val="bg1">
              <a:lumMod val="95000"/>
            </a:schemeClr>
          </a:solidFill>
        </p:spPr>
        <p:txBody>
          <a:bodyPr>
            <a:noAutofit/>
          </a:bodyPr>
          <a:lstStyle>
            <a:lvl1pPr marL="0" indent="0">
              <a:buFontTx/>
              <a:buNone/>
              <a:defRPr sz="1400"/>
            </a:lvl1pPr>
          </a:lstStyle>
          <a:p>
            <a:pPr lvl="0"/>
            <a:r>
              <a:rPr lang="en-US" smtClean="0"/>
              <a:t>Click to edit Master text styles</a:t>
            </a:r>
          </a:p>
        </p:txBody>
      </p:sp>
      <p:sp>
        <p:nvSpPr>
          <p:cNvPr id="9" name="Content Placeholder 3"/>
          <p:cNvSpPr>
            <a:spLocks noGrp="1"/>
          </p:cNvSpPr>
          <p:nvPr>
            <p:ph sz="half" idx="12"/>
          </p:nvPr>
        </p:nvSpPr>
        <p:spPr>
          <a:xfrm>
            <a:off x="8016000" y="2835961"/>
            <a:ext cx="1440000" cy="1080000"/>
          </a:xfrm>
          <a:solidFill>
            <a:schemeClr val="bg1">
              <a:lumMod val="95000"/>
            </a:schemeClr>
          </a:solidFill>
        </p:spPr>
        <p:txBody>
          <a:bodyPr>
            <a:noAutofit/>
          </a:bodyPr>
          <a:lstStyle>
            <a:lvl1pPr marL="0" indent="0">
              <a:buFontTx/>
              <a:buNone/>
              <a:defRPr sz="1400"/>
            </a:lvl1pPr>
          </a:lstStyle>
          <a:p>
            <a:pPr lvl="0"/>
            <a:r>
              <a:rPr lang="en-US" smtClean="0"/>
              <a:t>Click to edit Master text styles</a:t>
            </a:r>
          </a:p>
        </p:txBody>
      </p:sp>
      <p:sp>
        <p:nvSpPr>
          <p:cNvPr id="11" name="Text Placeholder 10"/>
          <p:cNvSpPr>
            <a:spLocks noGrp="1"/>
          </p:cNvSpPr>
          <p:nvPr>
            <p:ph type="body" sz="quarter" idx="13"/>
          </p:nvPr>
        </p:nvSpPr>
        <p:spPr>
          <a:xfrm>
            <a:off x="816000" y="4002985"/>
            <a:ext cx="3360000" cy="1980000"/>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Text Placeholder 10"/>
          <p:cNvSpPr>
            <a:spLocks noGrp="1"/>
          </p:cNvSpPr>
          <p:nvPr>
            <p:ph type="body" sz="quarter" idx="14"/>
          </p:nvPr>
        </p:nvSpPr>
        <p:spPr>
          <a:xfrm>
            <a:off x="4427099" y="4002985"/>
            <a:ext cx="3360000" cy="1980000"/>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4" name="Text Placeholder 10"/>
          <p:cNvSpPr>
            <a:spLocks noGrp="1"/>
          </p:cNvSpPr>
          <p:nvPr>
            <p:ph type="body" sz="quarter" idx="15"/>
          </p:nvPr>
        </p:nvSpPr>
        <p:spPr>
          <a:xfrm>
            <a:off x="8016000" y="4002985"/>
            <a:ext cx="3360000" cy="1980000"/>
          </a:xfrm>
        </p:spPr>
        <p:txBody>
          <a:bodyPr/>
          <a:lstStyle>
            <a:lvl1pPr>
              <a:defRPr sz="1400"/>
            </a:lvl1pPr>
            <a:lvl2pPr>
              <a:defRPr sz="1400"/>
            </a:lvl2pPr>
            <a:lvl3pPr>
              <a:defRPr sz="1400"/>
            </a:lvl3pPr>
            <a:lvl4pPr>
              <a:defRPr sz="14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Text Placeholder 15"/>
          <p:cNvSpPr>
            <a:spLocks noGrp="1"/>
          </p:cNvSpPr>
          <p:nvPr>
            <p:ph type="body" sz="quarter" idx="16"/>
          </p:nvPr>
        </p:nvSpPr>
        <p:spPr>
          <a:xfrm>
            <a:off x="2380052" y="3405810"/>
            <a:ext cx="1818147" cy="510554"/>
          </a:xfrm>
        </p:spPr>
        <p:txBody>
          <a:bodyPr anchor="b" anchorCtr="0"/>
          <a:lstStyle>
            <a:lvl1pPr marL="0" indent="0">
              <a:buFontTx/>
              <a:buNone/>
              <a:defRPr sz="14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17" name="Text Placeholder 15"/>
          <p:cNvSpPr>
            <a:spLocks noGrp="1"/>
          </p:cNvSpPr>
          <p:nvPr>
            <p:ph type="body" sz="quarter" idx="17"/>
          </p:nvPr>
        </p:nvSpPr>
        <p:spPr>
          <a:xfrm>
            <a:off x="5968952" y="3405810"/>
            <a:ext cx="1818147" cy="510554"/>
          </a:xfrm>
        </p:spPr>
        <p:txBody>
          <a:bodyPr anchor="b" anchorCtr="0"/>
          <a:lstStyle>
            <a:lvl1pPr marL="0" indent="0">
              <a:buFontTx/>
              <a:buNone/>
              <a:defRPr sz="14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18" name="Text Placeholder 15"/>
          <p:cNvSpPr>
            <a:spLocks noGrp="1"/>
          </p:cNvSpPr>
          <p:nvPr>
            <p:ph type="body" sz="quarter" idx="18"/>
          </p:nvPr>
        </p:nvSpPr>
        <p:spPr>
          <a:xfrm>
            <a:off x="9557853" y="3405810"/>
            <a:ext cx="1818147" cy="510554"/>
          </a:xfrm>
        </p:spPr>
        <p:txBody>
          <a:bodyPr anchor="b" anchorCtr="0"/>
          <a:lstStyle>
            <a:lvl1pPr marL="0" indent="0">
              <a:buFontTx/>
              <a:buNone/>
              <a:defRPr sz="14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Tree>
    <p:extLst>
      <p:ext uri="{BB962C8B-B14F-4D97-AF65-F5344CB8AC3E}">
        <p14:creationId xmlns:p14="http://schemas.microsoft.com/office/powerpoint/2010/main" val="142361698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Intro and 6 bi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Slide Number Placeholder 2"/>
          <p:cNvSpPr>
            <a:spLocks noGrp="1"/>
          </p:cNvSpPr>
          <p:nvPr>
            <p:ph type="sldNum" sz="quarter" idx="10"/>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4" name="Content Placeholder 2"/>
          <p:cNvSpPr>
            <a:spLocks noGrp="1"/>
          </p:cNvSpPr>
          <p:nvPr>
            <p:ph sz="half" idx="1"/>
          </p:nvPr>
        </p:nvSpPr>
        <p:spPr>
          <a:xfrm>
            <a:off x="816000" y="1620000"/>
            <a:ext cx="10560000" cy="540104"/>
          </a:xfrm>
        </p:spPr>
        <p:txBody>
          <a:bodyPr>
            <a:noAutofit/>
          </a:bodyPr>
          <a:lstStyle>
            <a:lvl1pPr>
              <a:defRPr sz="1400"/>
            </a:lvl1pPr>
            <a:lvl2pPr>
              <a:defRPr sz="1600"/>
            </a:lvl2pPr>
          </a:lstStyle>
          <a:p>
            <a:pPr lvl="0"/>
            <a:r>
              <a:rPr lang="en-US" smtClean="0"/>
              <a:t>Click to edit Master text styles</a:t>
            </a:r>
          </a:p>
        </p:txBody>
      </p:sp>
      <p:sp>
        <p:nvSpPr>
          <p:cNvPr id="5" name="Content Placeholder 3"/>
          <p:cNvSpPr>
            <a:spLocks noGrp="1"/>
          </p:cNvSpPr>
          <p:nvPr>
            <p:ph sz="half" idx="2"/>
          </p:nvPr>
        </p:nvSpPr>
        <p:spPr>
          <a:xfrm>
            <a:off x="816000" y="2231791"/>
            <a:ext cx="1200000" cy="900000"/>
          </a:xfrm>
          <a:solidFill>
            <a:schemeClr val="bg1">
              <a:lumMod val="95000"/>
            </a:schemeClr>
          </a:solidFill>
        </p:spPr>
        <p:txBody>
          <a:bodyPr>
            <a:noAutofit/>
          </a:bodyPr>
          <a:lstStyle>
            <a:lvl1pPr marL="0" indent="0">
              <a:buFontTx/>
              <a:buNone/>
              <a:defRPr sz="1200"/>
            </a:lvl1pPr>
          </a:lstStyle>
          <a:p>
            <a:pPr lvl="0"/>
            <a:r>
              <a:rPr lang="en-US" smtClean="0"/>
              <a:t>Click to edit Master text styles</a:t>
            </a:r>
          </a:p>
        </p:txBody>
      </p:sp>
      <p:sp>
        <p:nvSpPr>
          <p:cNvPr id="8" name="Content Placeholder 3"/>
          <p:cNvSpPr>
            <a:spLocks noGrp="1"/>
          </p:cNvSpPr>
          <p:nvPr>
            <p:ph sz="half" idx="11"/>
          </p:nvPr>
        </p:nvSpPr>
        <p:spPr>
          <a:xfrm>
            <a:off x="4407451" y="2231791"/>
            <a:ext cx="1200000" cy="900000"/>
          </a:xfrm>
          <a:solidFill>
            <a:schemeClr val="bg1">
              <a:lumMod val="95000"/>
            </a:schemeClr>
          </a:solidFill>
        </p:spPr>
        <p:txBody>
          <a:bodyPr>
            <a:noAutofit/>
          </a:bodyPr>
          <a:lstStyle>
            <a:lvl1pPr marL="0" indent="0">
              <a:buFontTx/>
              <a:buNone/>
              <a:defRPr sz="1200"/>
            </a:lvl1pPr>
          </a:lstStyle>
          <a:p>
            <a:pPr lvl="0"/>
            <a:r>
              <a:rPr lang="en-US" smtClean="0"/>
              <a:t>Click to edit Master text styles</a:t>
            </a:r>
          </a:p>
        </p:txBody>
      </p:sp>
      <p:sp>
        <p:nvSpPr>
          <p:cNvPr id="9" name="Content Placeholder 3"/>
          <p:cNvSpPr>
            <a:spLocks noGrp="1"/>
          </p:cNvSpPr>
          <p:nvPr>
            <p:ph sz="half" idx="12"/>
          </p:nvPr>
        </p:nvSpPr>
        <p:spPr>
          <a:xfrm>
            <a:off x="7996800" y="2231791"/>
            <a:ext cx="1200000" cy="900000"/>
          </a:xfrm>
          <a:solidFill>
            <a:schemeClr val="bg1">
              <a:lumMod val="95000"/>
            </a:schemeClr>
          </a:solidFill>
        </p:spPr>
        <p:txBody>
          <a:bodyPr>
            <a:noAutofit/>
          </a:bodyPr>
          <a:lstStyle>
            <a:lvl1pPr marL="0" indent="0">
              <a:buFontTx/>
              <a:buNone/>
              <a:defRPr sz="1200"/>
            </a:lvl1pPr>
          </a:lstStyle>
          <a:p>
            <a:pPr lvl="0"/>
            <a:r>
              <a:rPr lang="en-US" smtClean="0"/>
              <a:t>Click to edit Master text styles</a:t>
            </a:r>
          </a:p>
        </p:txBody>
      </p:sp>
      <p:sp>
        <p:nvSpPr>
          <p:cNvPr id="11" name="Text Placeholder 10"/>
          <p:cNvSpPr>
            <a:spLocks noGrp="1"/>
          </p:cNvSpPr>
          <p:nvPr>
            <p:ph type="body" sz="quarter" idx="13"/>
          </p:nvPr>
        </p:nvSpPr>
        <p:spPr>
          <a:xfrm>
            <a:off x="2122626" y="2231791"/>
            <a:ext cx="2182199" cy="1808092"/>
          </a:xfrm>
        </p:spPr>
        <p:txBody>
          <a:bodyPr/>
          <a:lstStyle>
            <a:lvl1pPr>
              <a:defRPr sz="1200"/>
            </a:lvl1pPr>
            <a:lvl2pPr>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p:txBody>
      </p:sp>
      <p:sp>
        <p:nvSpPr>
          <p:cNvPr id="16" name="Text Placeholder 15"/>
          <p:cNvSpPr>
            <a:spLocks noGrp="1"/>
          </p:cNvSpPr>
          <p:nvPr>
            <p:ph type="body" sz="quarter" idx="16"/>
          </p:nvPr>
        </p:nvSpPr>
        <p:spPr>
          <a:xfrm>
            <a:off x="816001" y="3206359"/>
            <a:ext cx="1177801" cy="842178"/>
          </a:xfrm>
        </p:spPr>
        <p:txBody>
          <a:bodyPr anchor="t" anchorCtr="0"/>
          <a:lstStyle>
            <a:lvl1pPr marL="0" indent="0">
              <a:buFontTx/>
              <a:buNone/>
              <a:defRPr sz="12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21" name="Content Placeholder 3"/>
          <p:cNvSpPr>
            <a:spLocks noGrp="1"/>
          </p:cNvSpPr>
          <p:nvPr>
            <p:ph sz="half" idx="19"/>
          </p:nvPr>
        </p:nvSpPr>
        <p:spPr>
          <a:xfrm>
            <a:off x="816000" y="4166608"/>
            <a:ext cx="1200000" cy="900000"/>
          </a:xfrm>
          <a:solidFill>
            <a:schemeClr val="bg1">
              <a:lumMod val="95000"/>
            </a:schemeClr>
          </a:solidFill>
        </p:spPr>
        <p:txBody>
          <a:bodyPr>
            <a:noAutofit/>
          </a:bodyPr>
          <a:lstStyle>
            <a:lvl1pPr marL="0" indent="0">
              <a:buFontTx/>
              <a:buNone/>
              <a:defRPr sz="1200"/>
            </a:lvl1pPr>
          </a:lstStyle>
          <a:p>
            <a:pPr lvl="0"/>
            <a:r>
              <a:rPr lang="en-US" smtClean="0"/>
              <a:t>Click to edit Master text styles</a:t>
            </a:r>
          </a:p>
        </p:txBody>
      </p:sp>
      <p:sp>
        <p:nvSpPr>
          <p:cNvPr id="22" name="Content Placeholder 3"/>
          <p:cNvSpPr>
            <a:spLocks noGrp="1"/>
          </p:cNvSpPr>
          <p:nvPr>
            <p:ph sz="half" idx="20"/>
          </p:nvPr>
        </p:nvSpPr>
        <p:spPr>
          <a:xfrm>
            <a:off x="4407451" y="4166608"/>
            <a:ext cx="1200000" cy="900000"/>
          </a:xfrm>
          <a:solidFill>
            <a:schemeClr val="bg1">
              <a:lumMod val="95000"/>
            </a:schemeClr>
          </a:solidFill>
        </p:spPr>
        <p:txBody>
          <a:bodyPr>
            <a:noAutofit/>
          </a:bodyPr>
          <a:lstStyle>
            <a:lvl1pPr marL="0" indent="0">
              <a:buFontTx/>
              <a:buNone/>
              <a:defRPr sz="1200"/>
            </a:lvl1pPr>
          </a:lstStyle>
          <a:p>
            <a:pPr lvl="0"/>
            <a:r>
              <a:rPr lang="en-US" smtClean="0"/>
              <a:t>Click to edit Master text styles</a:t>
            </a:r>
          </a:p>
        </p:txBody>
      </p:sp>
      <p:sp>
        <p:nvSpPr>
          <p:cNvPr id="23" name="Content Placeholder 3"/>
          <p:cNvSpPr>
            <a:spLocks noGrp="1"/>
          </p:cNvSpPr>
          <p:nvPr>
            <p:ph sz="half" idx="21"/>
          </p:nvPr>
        </p:nvSpPr>
        <p:spPr>
          <a:xfrm>
            <a:off x="7996800" y="4166608"/>
            <a:ext cx="1200000" cy="900000"/>
          </a:xfrm>
          <a:solidFill>
            <a:schemeClr val="bg1">
              <a:lumMod val="95000"/>
            </a:schemeClr>
          </a:solidFill>
        </p:spPr>
        <p:txBody>
          <a:bodyPr>
            <a:noAutofit/>
          </a:bodyPr>
          <a:lstStyle>
            <a:lvl1pPr marL="0" indent="0">
              <a:buFontTx/>
              <a:buNone/>
              <a:defRPr sz="1200"/>
            </a:lvl1pPr>
          </a:lstStyle>
          <a:p>
            <a:pPr lvl="0"/>
            <a:r>
              <a:rPr lang="en-US" smtClean="0"/>
              <a:t>Click to edit Master text styles</a:t>
            </a:r>
          </a:p>
        </p:txBody>
      </p:sp>
      <p:sp>
        <p:nvSpPr>
          <p:cNvPr id="24" name="Text Placeholder 10"/>
          <p:cNvSpPr>
            <a:spLocks noGrp="1"/>
          </p:cNvSpPr>
          <p:nvPr>
            <p:ph type="body" sz="quarter" idx="22"/>
          </p:nvPr>
        </p:nvSpPr>
        <p:spPr>
          <a:xfrm>
            <a:off x="2122626" y="4166609"/>
            <a:ext cx="2182199" cy="1843251"/>
          </a:xfrm>
        </p:spPr>
        <p:txBody>
          <a:bodyPr/>
          <a:lstStyle>
            <a:lvl1pPr>
              <a:defRPr sz="1200"/>
            </a:lvl1pPr>
            <a:lvl2pPr>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p:txBody>
      </p:sp>
      <p:sp>
        <p:nvSpPr>
          <p:cNvPr id="27" name="Text Placeholder 15"/>
          <p:cNvSpPr>
            <a:spLocks noGrp="1"/>
          </p:cNvSpPr>
          <p:nvPr>
            <p:ph type="body" sz="quarter" idx="23"/>
          </p:nvPr>
        </p:nvSpPr>
        <p:spPr>
          <a:xfrm>
            <a:off x="816001" y="5141177"/>
            <a:ext cx="1177801" cy="868682"/>
          </a:xfrm>
        </p:spPr>
        <p:txBody>
          <a:bodyPr anchor="t" anchorCtr="0"/>
          <a:lstStyle>
            <a:lvl1pPr marL="0" indent="0">
              <a:buFontTx/>
              <a:buNone/>
              <a:defRPr sz="12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28" name="Text Placeholder 10"/>
          <p:cNvSpPr>
            <a:spLocks noGrp="1"/>
          </p:cNvSpPr>
          <p:nvPr>
            <p:ph type="body" sz="quarter" idx="24"/>
          </p:nvPr>
        </p:nvSpPr>
        <p:spPr>
          <a:xfrm>
            <a:off x="5712001" y="4166609"/>
            <a:ext cx="2182199" cy="1843251"/>
          </a:xfrm>
        </p:spPr>
        <p:txBody>
          <a:bodyPr/>
          <a:lstStyle>
            <a:lvl1pPr rtl="0">
              <a:defRPr sz="1200"/>
            </a:lvl1pPr>
            <a:lvl2pPr rtl="0">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p:txBody>
      </p:sp>
      <p:sp>
        <p:nvSpPr>
          <p:cNvPr id="29" name="Text Placeholder 15"/>
          <p:cNvSpPr>
            <a:spLocks noGrp="1"/>
          </p:cNvSpPr>
          <p:nvPr>
            <p:ph type="body" sz="quarter" idx="25"/>
          </p:nvPr>
        </p:nvSpPr>
        <p:spPr>
          <a:xfrm>
            <a:off x="4407452" y="5141177"/>
            <a:ext cx="1177801" cy="868682"/>
          </a:xfrm>
        </p:spPr>
        <p:txBody>
          <a:bodyPr anchor="t" anchorCtr="0"/>
          <a:lstStyle>
            <a:lvl1pPr marL="0" indent="0" rtl="0">
              <a:buFontTx/>
              <a:buNone/>
              <a:defRPr sz="12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30" name="Text Placeholder 10"/>
          <p:cNvSpPr>
            <a:spLocks noGrp="1"/>
          </p:cNvSpPr>
          <p:nvPr>
            <p:ph type="body" sz="quarter" idx="26"/>
          </p:nvPr>
        </p:nvSpPr>
        <p:spPr>
          <a:xfrm>
            <a:off x="9302401" y="4166609"/>
            <a:ext cx="2182199" cy="1843251"/>
          </a:xfrm>
        </p:spPr>
        <p:txBody>
          <a:bodyPr/>
          <a:lstStyle>
            <a:lvl1pPr rtl="0">
              <a:defRPr sz="1200"/>
            </a:lvl1pPr>
            <a:lvl2pPr rtl="0">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p:txBody>
      </p:sp>
      <p:sp>
        <p:nvSpPr>
          <p:cNvPr id="31" name="Text Placeholder 15"/>
          <p:cNvSpPr>
            <a:spLocks noGrp="1"/>
          </p:cNvSpPr>
          <p:nvPr>
            <p:ph type="body" sz="quarter" idx="27"/>
          </p:nvPr>
        </p:nvSpPr>
        <p:spPr>
          <a:xfrm>
            <a:off x="7996801" y="5141177"/>
            <a:ext cx="1177801" cy="868682"/>
          </a:xfrm>
        </p:spPr>
        <p:txBody>
          <a:bodyPr anchor="t" anchorCtr="0"/>
          <a:lstStyle>
            <a:lvl1pPr marL="0" indent="0" rtl="0">
              <a:buFontTx/>
              <a:buNone/>
              <a:defRPr sz="12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32" name="Text Placeholder 10"/>
          <p:cNvSpPr>
            <a:spLocks noGrp="1"/>
          </p:cNvSpPr>
          <p:nvPr>
            <p:ph type="body" sz="quarter" idx="28"/>
          </p:nvPr>
        </p:nvSpPr>
        <p:spPr>
          <a:xfrm>
            <a:off x="5712001" y="2231792"/>
            <a:ext cx="2182199" cy="1843251"/>
          </a:xfrm>
        </p:spPr>
        <p:txBody>
          <a:bodyPr/>
          <a:lstStyle>
            <a:lvl1pPr rtl="0">
              <a:defRPr sz="1200"/>
            </a:lvl1pPr>
            <a:lvl2pPr rtl="0">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p:txBody>
      </p:sp>
      <p:sp>
        <p:nvSpPr>
          <p:cNvPr id="33" name="Text Placeholder 15"/>
          <p:cNvSpPr>
            <a:spLocks noGrp="1"/>
          </p:cNvSpPr>
          <p:nvPr>
            <p:ph type="body" sz="quarter" idx="29"/>
          </p:nvPr>
        </p:nvSpPr>
        <p:spPr>
          <a:xfrm>
            <a:off x="4407452" y="3206360"/>
            <a:ext cx="1177801" cy="868682"/>
          </a:xfrm>
        </p:spPr>
        <p:txBody>
          <a:bodyPr anchor="t" anchorCtr="0"/>
          <a:lstStyle>
            <a:lvl1pPr marL="0" indent="0" rtl="0">
              <a:buFontTx/>
              <a:buNone/>
              <a:defRPr sz="12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
        <p:nvSpPr>
          <p:cNvPr id="34" name="Text Placeholder 10"/>
          <p:cNvSpPr>
            <a:spLocks noGrp="1"/>
          </p:cNvSpPr>
          <p:nvPr>
            <p:ph type="body" sz="quarter" idx="30"/>
          </p:nvPr>
        </p:nvSpPr>
        <p:spPr>
          <a:xfrm>
            <a:off x="9302401" y="2231792"/>
            <a:ext cx="2182199" cy="1843251"/>
          </a:xfrm>
        </p:spPr>
        <p:txBody>
          <a:bodyPr/>
          <a:lstStyle>
            <a:lvl1pPr rtl="0">
              <a:defRPr sz="1200"/>
            </a:lvl1pPr>
            <a:lvl2pPr rtl="0">
              <a:defRPr sz="1200"/>
            </a:lvl2pPr>
            <a:lvl3pPr>
              <a:defRPr sz="1200"/>
            </a:lvl3pPr>
            <a:lvl4pPr>
              <a:defRPr sz="1200"/>
            </a:lvl4pPr>
            <a:lvl5pPr>
              <a:defRPr sz="1200"/>
            </a:lvl5pPr>
          </a:lstStyle>
          <a:p>
            <a:pPr lvl="0"/>
            <a:r>
              <a:rPr lang="en-US" smtClean="0"/>
              <a:t>Click to edit Master text styles</a:t>
            </a:r>
          </a:p>
          <a:p>
            <a:pPr lvl="1"/>
            <a:r>
              <a:rPr lang="en-US" smtClean="0"/>
              <a:t>Second level</a:t>
            </a:r>
          </a:p>
        </p:txBody>
      </p:sp>
      <p:sp>
        <p:nvSpPr>
          <p:cNvPr id="35" name="Text Placeholder 15"/>
          <p:cNvSpPr>
            <a:spLocks noGrp="1"/>
          </p:cNvSpPr>
          <p:nvPr>
            <p:ph type="body" sz="quarter" idx="31"/>
          </p:nvPr>
        </p:nvSpPr>
        <p:spPr>
          <a:xfrm>
            <a:off x="7996801" y="3206360"/>
            <a:ext cx="1177801" cy="868682"/>
          </a:xfrm>
        </p:spPr>
        <p:txBody>
          <a:bodyPr anchor="t" anchorCtr="0"/>
          <a:lstStyle>
            <a:lvl1pPr marL="0" indent="0" rtl="0">
              <a:buFontTx/>
              <a:buNone/>
              <a:defRPr sz="1200"/>
            </a:lvl1pPr>
            <a:lvl2pPr marL="288000" indent="0">
              <a:buFontTx/>
              <a:buNone/>
              <a:defRPr sz="1600"/>
            </a:lvl2pPr>
            <a:lvl3pPr marL="576000" indent="0">
              <a:buFontTx/>
              <a:buNone/>
              <a:defRPr sz="1600"/>
            </a:lvl3pPr>
            <a:lvl4pPr marL="864000" indent="0">
              <a:buFontTx/>
              <a:buNone/>
              <a:defRPr sz="1600"/>
            </a:lvl4pPr>
            <a:lvl5pPr marL="1152000" indent="0">
              <a:buFontTx/>
              <a:buNone/>
              <a:defRPr sz="1600"/>
            </a:lvl5pPr>
          </a:lstStyle>
          <a:p>
            <a:pPr lvl="0"/>
            <a:r>
              <a:rPr lang="en-US" smtClean="0"/>
              <a:t>Click to edit Master text styles</a:t>
            </a:r>
          </a:p>
        </p:txBody>
      </p:sp>
    </p:spTree>
    <p:extLst>
      <p:ext uri="{BB962C8B-B14F-4D97-AF65-F5344CB8AC3E}">
        <p14:creationId xmlns:p14="http://schemas.microsoft.com/office/powerpoint/2010/main" val="290377536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le + Subtitle + Text">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chemeClr val="tx1"/>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7" name="Text Placeholder 6"/>
          <p:cNvSpPr>
            <a:spLocks noGrp="1"/>
          </p:cNvSpPr>
          <p:nvPr>
            <p:ph type="body" sz="quarter" idx="14"/>
          </p:nvPr>
        </p:nvSpPr>
        <p:spPr>
          <a:xfrm>
            <a:off x="817034" y="1620000"/>
            <a:ext cx="10557933" cy="4352400"/>
          </a:xfrm>
        </p:spPr>
        <p:txBody>
          <a:bodyPr>
            <a:noAutofit/>
          </a:bodyPr>
          <a:lstStyle>
            <a:lvl1pPr marL="0" indent="0">
              <a:spcAft>
                <a:spcPts val="1200"/>
              </a:spcAft>
              <a:buFontTx/>
              <a:buNone/>
              <a:defRPr/>
            </a:lvl1pPr>
          </a:lstStyle>
          <a:p>
            <a:pPr lvl="0"/>
            <a:r>
              <a:rPr lang="en-US" smtClean="0"/>
              <a:t>Click to edit Master text styles</a:t>
            </a:r>
          </a:p>
        </p:txBody>
      </p:sp>
    </p:spTree>
    <p:extLst>
      <p:ext uri="{BB962C8B-B14F-4D97-AF65-F5344CB8AC3E}">
        <p14:creationId xmlns:p14="http://schemas.microsoft.com/office/powerpoint/2010/main" val="62135873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le + Subtitle + 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chemeClr val="tx1"/>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7" name="Text Placeholder 6"/>
          <p:cNvSpPr>
            <a:spLocks noGrp="1"/>
          </p:cNvSpPr>
          <p:nvPr>
            <p:ph type="body" sz="quarter" idx="14"/>
          </p:nvPr>
        </p:nvSpPr>
        <p:spPr>
          <a:xfrm>
            <a:off x="817034" y="1620000"/>
            <a:ext cx="10557933" cy="4352400"/>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81106366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le + Subtitle +2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chemeClr val="tx1"/>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7" name="Text Placeholder 6"/>
          <p:cNvSpPr>
            <a:spLocks noGrp="1"/>
          </p:cNvSpPr>
          <p:nvPr>
            <p:ph type="body" sz="quarter" idx="14"/>
          </p:nvPr>
        </p:nvSpPr>
        <p:spPr>
          <a:xfrm>
            <a:off x="817033" y="1620000"/>
            <a:ext cx="5184000" cy="4352400"/>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ext Placeholder 6"/>
          <p:cNvSpPr>
            <a:spLocks noGrp="1"/>
          </p:cNvSpPr>
          <p:nvPr>
            <p:ph type="body" sz="quarter" idx="15"/>
          </p:nvPr>
        </p:nvSpPr>
        <p:spPr>
          <a:xfrm>
            <a:off x="6190967" y="1620000"/>
            <a:ext cx="5184000" cy="4352400"/>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38441311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le + Subtitle + Text + Object 1">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chemeClr val="tx1"/>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7" name="Text Placeholder 6"/>
          <p:cNvSpPr>
            <a:spLocks noGrp="1"/>
          </p:cNvSpPr>
          <p:nvPr>
            <p:ph type="body" sz="quarter" idx="14"/>
          </p:nvPr>
        </p:nvSpPr>
        <p:spPr>
          <a:xfrm>
            <a:off x="817033" y="1620000"/>
            <a:ext cx="5184000" cy="4352400"/>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3"/>
          <p:cNvSpPr>
            <a:spLocks noGrp="1"/>
          </p:cNvSpPr>
          <p:nvPr>
            <p:ph sz="half" idx="2"/>
          </p:nvPr>
        </p:nvSpPr>
        <p:spPr>
          <a:xfrm>
            <a:off x="6190967" y="1620000"/>
            <a:ext cx="5184000" cy="4351338"/>
          </a:xfrm>
        </p:spPr>
        <p:txBody>
          <a:bodyPr>
            <a:noAutofit/>
          </a:bodyPr>
          <a:lstStyle>
            <a:lvl1pPr marL="0" indent="0">
              <a:spcAft>
                <a:spcPts val="1200"/>
              </a:spcAft>
              <a:buFontTx/>
              <a:buNone/>
              <a:defRPr/>
            </a:lvl1pPr>
          </a:lstStyle>
          <a:p>
            <a:pPr lvl="0"/>
            <a:r>
              <a:rPr lang="en-US" smtClean="0"/>
              <a:t>Click to edit Master text styles</a:t>
            </a:r>
          </a:p>
        </p:txBody>
      </p:sp>
    </p:spTree>
    <p:extLst>
      <p:ext uri="{BB962C8B-B14F-4D97-AF65-F5344CB8AC3E}">
        <p14:creationId xmlns:p14="http://schemas.microsoft.com/office/powerpoint/2010/main" val="374216826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le + Subtitle + Text + Object 2">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chemeClr val="tx1"/>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7" name="Text Placeholder 6"/>
          <p:cNvSpPr>
            <a:spLocks noGrp="1"/>
          </p:cNvSpPr>
          <p:nvPr>
            <p:ph type="body" sz="quarter" idx="14"/>
          </p:nvPr>
        </p:nvSpPr>
        <p:spPr>
          <a:xfrm>
            <a:off x="817034" y="1620000"/>
            <a:ext cx="10557933" cy="2124000"/>
          </a:xfrm>
        </p:spPr>
        <p:txBody>
          <a:bodyPr>
            <a:noAutofit/>
          </a:bodyPr>
          <a:lstStyle>
            <a:lvl1pPr>
              <a:spcAft>
                <a:spcPts val="1200"/>
              </a:spcAft>
              <a:defRPr/>
            </a:lvl1pPr>
            <a:lvl2pPr>
              <a:spcAft>
                <a:spcPts val="1200"/>
              </a:spcAft>
              <a:defRPr/>
            </a:lvl2pPr>
            <a:lvl3pPr>
              <a:spcAft>
                <a:spcPts val="1200"/>
              </a:spcAft>
              <a:defRPr/>
            </a:lvl3pPr>
            <a:lvl4pPr>
              <a:spcAft>
                <a:spcPts val="1200"/>
              </a:spcAft>
              <a:defRPr/>
            </a:lvl4pPr>
            <a:lvl5pPr>
              <a:spcAft>
                <a:spcPts val="12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3"/>
          <p:cNvSpPr>
            <a:spLocks noGrp="1"/>
          </p:cNvSpPr>
          <p:nvPr>
            <p:ph sz="half" idx="2"/>
          </p:nvPr>
        </p:nvSpPr>
        <p:spPr>
          <a:xfrm>
            <a:off x="816001" y="3855600"/>
            <a:ext cx="10558967" cy="2124000"/>
          </a:xfrm>
        </p:spPr>
        <p:txBody>
          <a:bodyPr>
            <a:noAutofit/>
          </a:bodyPr>
          <a:lstStyle>
            <a:lvl1pPr marL="0" indent="0">
              <a:spcAft>
                <a:spcPts val="1200"/>
              </a:spcAft>
              <a:buFontTx/>
              <a:buNone/>
              <a:defRPr/>
            </a:lvl1pPr>
          </a:lstStyle>
          <a:p>
            <a:pPr lvl="0"/>
            <a:r>
              <a:rPr lang="en-US" smtClean="0"/>
              <a:t>Click to edit Master text styles</a:t>
            </a:r>
          </a:p>
        </p:txBody>
      </p:sp>
    </p:spTree>
    <p:extLst>
      <p:ext uri="{BB962C8B-B14F-4D97-AF65-F5344CB8AC3E}">
        <p14:creationId xmlns:p14="http://schemas.microsoft.com/office/powerpoint/2010/main" val="41111900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067431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le + Subtitle + Text + Object 3">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rgbClr val="141B4D"/>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8" name="Content Placeholder 2"/>
          <p:cNvSpPr>
            <a:spLocks noGrp="1"/>
          </p:cNvSpPr>
          <p:nvPr>
            <p:ph sz="half" idx="1"/>
          </p:nvPr>
        </p:nvSpPr>
        <p:spPr>
          <a:xfrm>
            <a:off x="816000" y="1620000"/>
            <a:ext cx="10560000" cy="1080000"/>
          </a:xfrm>
        </p:spPr>
        <p:txBody>
          <a:bodyPr>
            <a:noAutofit/>
          </a:bodyPr>
          <a:lstStyle>
            <a:lvl1pPr>
              <a:defRPr sz="1600"/>
            </a:lvl1pPr>
            <a:lvl2pPr>
              <a:defRPr sz="1600"/>
            </a:lvl2pPr>
          </a:lstStyle>
          <a:p>
            <a:pPr lvl="0"/>
            <a:r>
              <a:rPr lang="en-US" smtClean="0"/>
              <a:t>Click to edit Master text styles</a:t>
            </a:r>
          </a:p>
          <a:p>
            <a:pPr lvl="1"/>
            <a:r>
              <a:rPr lang="en-US" smtClean="0"/>
              <a:t>Second level</a:t>
            </a:r>
          </a:p>
        </p:txBody>
      </p:sp>
      <p:sp>
        <p:nvSpPr>
          <p:cNvPr id="10" name="Content Placeholder 3"/>
          <p:cNvSpPr>
            <a:spLocks noGrp="1"/>
          </p:cNvSpPr>
          <p:nvPr>
            <p:ph sz="half" idx="2"/>
          </p:nvPr>
        </p:nvSpPr>
        <p:spPr>
          <a:xfrm>
            <a:off x="816000" y="2835961"/>
            <a:ext cx="10560000" cy="3168000"/>
          </a:xfrm>
        </p:spPr>
        <p:txBody>
          <a:bodyPr>
            <a:noAutofit/>
          </a:bodyPr>
          <a:lstStyle>
            <a:lvl1pPr marL="0" indent="0">
              <a:buFontTx/>
              <a:buNone/>
              <a:defRPr/>
            </a:lvl1pPr>
          </a:lstStyle>
          <a:p>
            <a:pPr lvl="0"/>
            <a:r>
              <a:rPr lang="en-US" smtClean="0"/>
              <a:t>Click to edit Master text styles</a:t>
            </a:r>
          </a:p>
        </p:txBody>
      </p:sp>
    </p:spTree>
    <p:extLst>
      <p:ext uri="{BB962C8B-B14F-4D97-AF65-F5344CB8AC3E}">
        <p14:creationId xmlns:p14="http://schemas.microsoft.com/office/powerpoint/2010/main" val="197703341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le + Subtitle + Text + Object 4">
    <p:spTree>
      <p:nvGrpSpPr>
        <p:cNvPr id="1" name=""/>
        <p:cNvGrpSpPr/>
        <p:nvPr/>
      </p:nvGrpSpPr>
      <p:grpSpPr>
        <a:xfrm>
          <a:off x="0" y="0"/>
          <a:ext cx="0" cy="0"/>
          <a:chOff x="0" y="0"/>
          <a:chExt cx="0" cy="0"/>
        </a:xfrm>
      </p:grpSpPr>
      <p:sp>
        <p:nvSpPr>
          <p:cNvPr id="2" name="Title 1"/>
          <p:cNvSpPr>
            <a:spLocks noGrp="1"/>
          </p:cNvSpPr>
          <p:nvPr>
            <p:ph type="title"/>
          </p:nvPr>
        </p:nvSpPr>
        <p:spPr>
          <a:xfrm>
            <a:off x="816000" y="460801"/>
            <a:ext cx="10560000" cy="413843"/>
          </a:xfrm>
        </p:spPr>
        <p:txBody>
          <a:bodyPr>
            <a:noAutofit/>
          </a:bodyPr>
          <a:lstStyle>
            <a:lvl1pPr>
              <a:defRPr>
                <a:solidFill>
                  <a:srgbClr val="141B4D"/>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C1B3EF10-4E29-4F0C-9AB6-355B3A7B01AB}" type="slidenum">
              <a:rPr lang="en-GB" smtClean="0">
                <a:solidFill>
                  <a:prstClr val="white"/>
                </a:solidFill>
              </a:rPr>
              <a:pPr/>
              <a:t>‹#›</a:t>
            </a:fld>
            <a:endParaRPr lang="en-GB">
              <a:solidFill>
                <a:prstClr val="white"/>
              </a:solidFill>
            </a:endParaRPr>
          </a:p>
        </p:txBody>
      </p:sp>
      <p:sp>
        <p:nvSpPr>
          <p:cNvPr id="5" name="Text Placeholder 4"/>
          <p:cNvSpPr>
            <a:spLocks noGrp="1"/>
          </p:cNvSpPr>
          <p:nvPr>
            <p:ph type="body" sz="quarter" idx="13"/>
          </p:nvPr>
        </p:nvSpPr>
        <p:spPr>
          <a:xfrm>
            <a:off x="817034" y="874643"/>
            <a:ext cx="10557933" cy="420826"/>
          </a:xfrm>
        </p:spPr>
        <p:txBody>
          <a:bodyPr anchor="b" anchorCtr="0">
            <a:noAutofit/>
          </a:bodyPr>
          <a:lstStyle>
            <a:lvl1pPr marL="0" indent="0">
              <a:buFontTx/>
              <a:buNone/>
              <a:defRPr sz="2400" b="1">
                <a:solidFill>
                  <a:srgbClr val="141B4D"/>
                </a:solidFill>
              </a:defRPr>
            </a:lvl1pPr>
            <a:lvl2pPr marL="288000" indent="0">
              <a:buFontTx/>
              <a:buNone/>
              <a:defRPr/>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p:txBody>
      </p:sp>
      <p:sp>
        <p:nvSpPr>
          <p:cNvPr id="8" name="Content Placeholder 2"/>
          <p:cNvSpPr>
            <a:spLocks noGrp="1"/>
          </p:cNvSpPr>
          <p:nvPr>
            <p:ph sz="half" idx="1"/>
          </p:nvPr>
        </p:nvSpPr>
        <p:spPr>
          <a:xfrm>
            <a:off x="816000" y="1620000"/>
            <a:ext cx="2784000" cy="4351338"/>
          </a:xfrm>
        </p:spPr>
        <p:txBody>
          <a:bodyPr>
            <a:no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3"/>
          <p:cNvSpPr>
            <a:spLocks noGrp="1"/>
          </p:cNvSpPr>
          <p:nvPr>
            <p:ph sz="half" idx="2"/>
          </p:nvPr>
        </p:nvSpPr>
        <p:spPr>
          <a:xfrm>
            <a:off x="3792000" y="1620000"/>
            <a:ext cx="7584000" cy="4351338"/>
          </a:xfrm>
        </p:spPr>
        <p:txBody>
          <a:bodyPr>
            <a:noAutofit/>
          </a:bodyPr>
          <a:lstStyle>
            <a:lvl1pPr marL="0" indent="0">
              <a:buFontTx/>
              <a:buNone/>
              <a:defRPr/>
            </a:lvl1pPr>
          </a:lstStyle>
          <a:p>
            <a:pPr lvl="0"/>
            <a:r>
              <a:rPr lang="en-US" smtClean="0"/>
              <a:t>Click to edit Master text styles</a:t>
            </a:r>
          </a:p>
        </p:txBody>
      </p:sp>
    </p:spTree>
    <p:extLst>
      <p:ext uri="{BB962C8B-B14F-4D97-AF65-F5344CB8AC3E}">
        <p14:creationId xmlns:p14="http://schemas.microsoft.com/office/powerpoint/2010/main" val="1187749596"/>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817033" y="450850"/>
            <a:ext cx="10560000" cy="5519738"/>
          </a:xfrm>
          <a:solidFill>
            <a:schemeClr val="bg1"/>
          </a:solidFill>
        </p:spPr>
        <p:txBody>
          <a:bodyPr anchor="ctr" anchorCtr="0">
            <a:noAutofit/>
          </a:bodyPr>
          <a:lstStyle>
            <a:lvl1pPr marL="0" indent="0">
              <a:buFontTx/>
              <a:buNone/>
              <a:defRPr sz="4000">
                <a:solidFill>
                  <a:schemeClr val="tx2"/>
                </a:solidFill>
                <a:latin typeface="Calibri Light" panose="020F0302020204030204" pitchFamily="34" charset="0"/>
              </a:defRPr>
            </a:lvl1pPr>
            <a:lvl2pPr marL="0" indent="0">
              <a:buFontTx/>
              <a:buNone/>
              <a:defRPr sz="2400"/>
            </a:lvl2pPr>
            <a:lvl3pPr marL="576000" indent="0">
              <a:buFontTx/>
              <a:buNone/>
              <a:defRPr/>
            </a:lvl3pPr>
            <a:lvl4pPr marL="864000" indent="0">
              <a:buFontTx/>
              <a:buNone/>
              <a:defRPr/>
            </a:lvl4pPr>
            <a:lvl5pPr marL="1152000" indent="0">
              <a:buFontTx/>
              <a:buNone/>
              <a:defRPr/>
            </a:lvl5pPr>
          </a:lstStyle>
          <a:p>
            <a:pPr lvl="0"/>
            <a:r>
              <a:rPr lang="en-US" smtClean="0"/>
              <a:t>Click to edit Master text styles</a:t>
            </a:r>
          </a:p>
          <a:p>
            <a:pPr lvl="1"/>
            <a:r>
              <a:rPr lang="en-US" smtClean="0"/>
              <a:t>Second level</a:t>
            </a:r>
          </a:p>
        </p:txBody>
      </p:sp>
      <p:sp>
        <p:nvSpPr>
          <p:cNvPr id="3" name="Slide Number Placeholder 2"/>
          <p:cNvSpPr>
            <a:spLocks noGrp="1"/>
          </p:cNvSpPr>
          <p:nvPr>
            <p:ph type="sldNum" sz="quarter" idx="10"/>
          </p:nvPr>
        </p:nvSpPr>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85702334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9" name="Rectangle 8"/>
          <p:cNvSpPr/>
          <p:nvPr userDrawn="1"/>
        </p:nvSpPr>
        <p:spPr>
          <a:xfrm>
            <a:off x="6120000" y="4610452"/>
            <a:ext cx="3000000" cy="2250000"/>
          </a:xfrm>
          <a:prstGeom prst="rect">
            <a:avLst/>
          </a:prstGeom>
          <a:solidFill>
            <a:srgbClr val="141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userDrawn="1"/>
        </p:nvSpPr>
        <p:spPr>
          <a:xfrm>
            <a:off x="9212173" y="4610452"/>
            <a:ext cx="3000000" cy="2250000"/>
          </a:xfrm>
          <a:prstGeom prst="rect">
            <a:avLst/>
          </a:prstGeom>
          <a:solidFill>
            <a:srgbClr val="0058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Rectangle 10"/>
          <p:cNvSpPr/>
          <p:nvPr userDrawn="1"/>
        </p:nvSpPr>
        <p:spPr>
          <a:xfrm>
            <a:off x="9212173" y="2305226"/>
            <a:ext cx="3000000" cy="2250000"/>
          </a:xfrm>
          <a:prstGeom prst="rect">
            <a:avLst/>
          </a:prstGeom>
          <a:solidFill>
            <a:srgbClr val="0096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Rectangle 7"/>
          <p:cNvSpPr/>
          <p:nvPr userDrawn="1"/>
        </p:nvSpPr>
        <p:spPr>
          <a:xfrm>
            <a:off x="0" y="2305226"/>
            <a:ext cx="9120000" cy="2250000"/>
          </a:xfrm>
          <a:prstGeom prst="rect">
            <a:avLst/>
          </a:prstGeom>
          <a:solidFill>
            <a:srgbClr val="00A5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0" y="0"/>
            <a:ext cx="3000000" cy="225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840000" y="2700001"/>
            <a:ext cx="8083131" cy="1384995"/>
          </a:xfrm>
        </p:spPr>
        <p:txBody>
          <a:bodyPr anchor="ctr" anchorCtr="0">
            <a:noAutofit/>
          </a:bodyPr>
          <a:lstStyle>
            <a:lvl1pPr algn="l">
              <a:defRPr sz="4500">
                <a:solidFill>
                  <a:schemeClr val="bg1"/>
                </a:solidFill>
              </a:defRPr>
            </a:lvl1pPr>
          </a:lstStyle>
          <a:p>
            <a:r>
              <a:rPr lang="en-US" smtClean="0"/>
              <a:t>Click to edit Master title style</a:t>
            </a:r>
            <a:endParaRPr lang="en-US" dirty="0"/>
          </a:p>
        </p:txBody>
      </p:sp>
      <p:sp>
        <p:nvSpPr>
          <p:cNvPr id="15" name="Rectangle 14"/>
          <p:cNvSpPr/>
          <p:nvPr userDrawn="1"/>
        </p:nvSpPr>
        <p:spPr>
          <a:xfrm>
            <a:off x="3106087" y="0"/>
            <a:ext cx="3000000" cy="2250000"/>
          </a:xfrm>
          <a:prstGeom prst="rect">
            <a:avLst/>
          </a:prstGeom>
          <a:solidFill>
            <a:srgbClr val="0062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Slide Number Placeholder 5"/>
          <p:cNvSpPr>
            <a:spLocks noGrp="1"/>
          </p:cNvSpPr>
          <p:nvPr>
            <p:ph type="sldNum" sz="quarter" idx="12"/>
          </p:nvPr>
        </p:nvSpPr>
        <p:spPr>
          <a:xfrm>
            <a:off x="816000" y="6336000"/>
            <a:ext cx="336000" cy="252000"/>
          </a:xfrm>
        </p:spPr>
        <p:txBody>
          <a:bodyPr/>
          <a:lstStyle/>
          <a:p>
            <a:fld id="{C1B3EF10-4E29-4F0C-9AB6-355B3A7B01AB}" type="slidenum">
              <a:rPr lang="en-GB" smtClean="0">
                <a:solidFill>
                  <a:prstClr val="white"/>
                </a:solidFill>
              </a:rPr>
              <a:pPr/>
              <a:t>‹#›</a:t>
            </a:fld>
            <a:endParaRPr lang="en-GB">
              <a:solidFill>
                <a:prstClr val="white"/>
              </a:solidFill>
            </a:endParaRPr>
          </a:p>
        </p:txBody>
      </p:sp>
    </p:spTree>
    <p:extLst>
      <p:ext uri="{BB962C8B-B14F-4D97-AF65-F5344CB8AC3E}">
        <p14:creationId xmlns:p14="http://schemas.microsoft.com/office/powerpoint/2010/main" val="402736269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hank you/end slide">
    <p:spTree>
      <p:nvGrpSpPr>
        <p:cNvPr id="1" name=""/>
        <p:cNvGrpSpPr/>
        <p:nvPr/>
      </p:nvGrpSpPr>
      <p:grpSpPr>
        <a:xfrm>
          <a:off x="0" y="0"/>
          <a:ext cx="0" cy="0"/>
          <a:chOff x="0" y="0"/>
          <a:chExt cx="0" cy="0"/>
        </a:xfrm>
      </p:grpSpPr>
      <p:sp>
        <p:nvSpPr>
          <p:cNvPr id="9" name="Rectangle 8"/>
          <p:cNvSpPr/>
          <p:nvPr userDrawn="1"/>
        </p:nvSpPr>
        <p:spPr>
          <a:xfrm>
            <a:off x="6120000" y="4610452"/>
            <a:ext cx="3000000" cy="2250000"/>
          </a:xfrm>
          <a:prstGeom prst="rect">
            <a:avLst/>
          </a:prstGeom>
          <a:solidFill>
            <a:srgbClr val="141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userDrawn="1"/>
        </p:nvSpPr>
        <p:spPr>
          <a:xfrm>
            <a:off x="9212173" y="4610452"/>
            <a:ext cx="3000000" cy="2250000"/>
          </a:xfrm>
          <a:prstGeom prst="rect">
            <a:avLst/>
          </a:prstGeom>
          <a:solidFill>
            <a:srgbClr val="0058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Rectangle 7"/>
          <p:cNvSpPr/>
          <p:nvPr userDrawn="1"/>
        </p:nvSpPr>
        <p:spPr>
          <a:xfrm>
            <a:off x="0" y="2305226"/>
            <a:ext cx="12192000" cy="2250000"/>
          </a:xfrm>
          <a:prstGeom prst="rect">
            <a:avLst/>
          </a:prstGeom>
          <a:solidFill>
            <a:srgbClr val="00A5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userDrawn="1"/>
        </p:nvSpPr>
        <p:spPr>
          <a:xfrm>
            <a:off x="0" y="0"/>
            <a:ext cx="3000000" cy="225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Title 1"/>
          <p:cNvSpPr>
            <a:spLocks noGrp="1"/>
          </p:cNvSpPr>
          <p:nvPr>
            <p:ph type="ctrTitle"/>
          </p:nvPr>
        </p:nvSpPr>
        <p:spPr>
          <a:xfrm>
            <a:off x="816000" y="2890226"/>
            <a:ext cx="10560000" cy="1080000"/>
          </a:xfrm>
        </p:spPr>
        <p:txBody>
          <a:bodyPr anchor="ctr" anchorCtr="1">
            <a:noAutofit/>
          </a:bodyPr>
          <a:lstStyle>
            <a:lvl1pPr algn="ctr">
              <a:defRPr sz="4500">
                <a:solidFill>
                  <a:schemeClr val="bg1"/>
                </a:solidFill>
              </a:defRPr>
            </a:lvl1pPr>
          </a:lstStyle>
          <a:p>
            <a:r>
              <a:rPr lang="en-US" smtClean="0"/>
              <a:t>Click to edit Master title style</a:t>
            </a:r>
            <a:endParaRPr lang="en-US" dirty="0"/>
          </a:p>
        </p:txBody>
      </p:sp>
      <p:sp>
        <p:nvSpPr>
          <p:cNvPr id="15" name="Rectangle 14"/>
          <p:cNvSpPr/>
          <p:nvPr userDrawn="1"/>
        </p:nvSpPr>
        <p:spPr>
          <a:xfrm>
            <a:off x="3106087" y="0"/>
            <a:ext cx="3000000" cy="2250000"/>
          </a:xfrm>
          <a:prstGeom prst="rect">
            <a:avLst/>
          </a:prstGeom>
          <a:solidFill>
            <a:srgbClr val="0062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Rectangle 11"/>
          <p:cNvSpPr/>
          <p:nvPr userDrawn="1"/>
        </p:nvSpPr>
        <p:spPr>
          <a:xfrm>
            <a:off x="0" y="4611757"/>
            <a:ext cx="6027827" cy="225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Rectangle 12"/>
          <p:cNvSpPr/>
          <p:nvPr userDrawn="1"/>
        </p:nvSpPr>
        <p:spPr>
          <a:xfrm>
            <a:off x="6212173" y="0"/>
            <a:ext cx="6000000" cy="2250000"/>
          </a:xfrm>
          <a:prstGeom prst="rect">
            <a:avLst/>
          </a:prstGeom>
          <a:solidFill>
            <a:srgbClr val="00B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34498026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734801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735152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807112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75928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79756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218632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8849096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Presentation3 - PowerPoint"/>
          <p:cNvPicPr>
            <a:picLocks noChangeAspect="1"/>
          </p:cNvPicPr>
          <p:nvPr userDrawn="1"/>
        </p:nvPicPr>
        <p:blipFill rotWithShape="1">
          <a:blip r:embed="rId2" cstate="print">
            <a:extLs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p:spPr>
      </p:pic>
    </p:spTree>
    <p:extLst>
      <p:ext uri="{BB962C8B-B14F-4D97-AF65-F5344CB8AC3E}">
        <p14:creationId xmlns:p14="http://schemas.microsoft.com/office/powerpoint/2010/main" val="390319992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83522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294348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779146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928609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407982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58616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702052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0686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324805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9287776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3208516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Presentation3 - PowerPoint"/>
          <p:cNvPicPr>
            <a:picLocks noChangeAspect="1"/>
          </p:cNvPicPr>
          <p:nvPr userDrawn="1"/>
        </p:nvPicPr>
        <p:blipFill rotWithShape="1">
          <a:blip r:embed="rId2" cstate="print">
            <a:extLs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p:spPr>
      </p:pic>
    </p:spTree>
    <p:extLst>
      <p:ext uri="{BB962C8B-B14F-4D97-AF65-F5344CB8AC3E}">
        <p14:creationId xmlns:p14="http://schemas.microsoft.com/office/powerpoint/2010/main" val="210585631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019267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776469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78775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907310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492404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2649643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19991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73555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589235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3538376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15697931"/>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Presentation3 - PowerPoint"/>
          <p:cNvPicPr>
            <a:picLocks noChangeAspect="1"/>
          </p:cNvPicPr>
          <p:nvPr userDrawn="1"/>
        </p:nvPicPr>
        <p:blipFill rotWithShape="1">
          <a:blip r:embed="rId2" cstate="print">
            <a:extLs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p:spPr>
      </p:pic>
    </p:spTree>
    <p:extLst>
      <p:ext uri="{BB962C8B-B14F-4D97-AF65-F5344CB8AC3E}">
        <p14:creationId xmlns:p14="http://schemas.microsoft.com/office/powerpoint/2010/main" val="1009874987"/>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2689172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5971727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973561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15182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24676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1200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image" Target="../media/image2.png"/><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theme" Target="../theme/theme3.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4.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5.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6.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408EDE-8EAC-49E9-A15D-D3E419C990A6}"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54434A-C8F1-4A43-BD45-9DF56C676C92}"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5690951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8091886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6000" y="460800"/>
            <a:ext cx="10560000" cy="817200"/>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6000" y="1620000"/>
            <a:ext cx="10560000" cy="4351338"/>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16000" y="6336000"/>
            <a:ext cx="336000" cy="252000"/>
          </a:xfrm>
          <a:prstGeom prst="rect">
            <a:avLst/>
          </a:prstGeom>
          <a:solidFill>
            <a:schemeClr val="tx2"/>
          </a:solidFill>
        </p:spPr>
        <p:txBody>
          <a:bodyPr vert="horz" lIns="36000" tIns="36000" rIns="36000" bIns="36000" rtlCol="0" anchor="ctr" anchorCtr="1"/>
          <a:lstStyle>
            <a:lvl1pPr algn="r">
              <a:defRPr sz="900">
                <a:solidFill>
                  <a:schemeClr val="bg1"/>
                </a:solidFill>
              </a:defRPr>
            </a:lvl1pPr>
          </a:lstStyle>
          <a:p>
            <a:fld id="{C1B3EF10-4E29-4F0C-9AB6-355B3A7B01AB}" type="slidenum">
              <a:rPr lang="en-GB" smtClean="0">
                <a:solidFill>
                  <a:prstClr val="white"/>
                </a:solidFill>
              </a:rPr>
              <a:pPr/>
              <a:t>‹#›</a:t>
            </a:fld>
            <a:endParaRPr lang="en-GB">
              <a:solidFill>
                <a:prstClr val="white"/>
              </a:solidFill>
            </a:endParaRPr>
          </a:p>
        </p:txBody>
      </p:sp>
      <p:graphicFrame>
        <p:nvGraphicFramePr>
          <p:cNvPr id="8" name="Table 7"/>
          <p:cNvGraphicFramePr>
            <a:graphicFrameLocks noGrp="1"/>
          </p:cNvGraphicFramePr>
          <p:nvPr userDrawn="1">
            <p:extLst/>
          </p:nvPr>
        </p:nvGraphicFramePr>
        <p:xfrm>
          <a:off x="1325215" y="6336000"/>
          <a:ext cx="5583585" cy="365760"/>
        </p:xfrm>
        <a:graphic>
          <a:graphicData uri="http://schemas.openxmlformats.org/drawingml/2006/table">
            <a:tbl>
              <a:tblPr firstRow="1" bandRow="1">
                <a:tableStyleId>{2D5ABB26-0587-4C30-8999-92F81FD0307C}</a:tableStyleId>
              </a:tblPr>
              <a:tblGrid>
                <a:gridCol w="1861195"/>
                <a:gridCol w="1861195"/>
                <a:gridCol w="1861195"/>
              </a:tblGrid>
              <a:tr h="0">
                <a:tc>
                  <a:txBody>
                    <a:bodyPr/>
                    <a:lstStyle/>
                    <a:p>
                      <a:r>
                        <a:rPr lang="en-GB" sz="900" b="0" dirty="0" smtClean="0">
                          <a:solidFill>
                            <a:schemeClr val="tx1"/>
                          </a:solidFill>
                        </a:rPr>
                        <a:t>Standards</a:t>
                      </a:r>
                      <a:r>
                        <a:rPr lang="en-GB" sz="900" b="0" baseline="0" dirty="0" smtClean="0">
                          <a:solidFill>
                            <a:schemeClr val="tx1"/>
                          </a:solidFill>
                        </a:rPr>
                        <a:t> Strategy: </a:t>
                      </a:r>
                      <a:r>
                        <a:rPr lang="en-GB" sz="900" b="0" baseline="0" dirty="0" err="1" smtClean="0">
                          <a:solidFill>
                            <a:schemeClr val="tx1"/>
                          </a:solidFill>
                        </a:rPr>
                        <a:t>NOPs</a:t>
                      </a:r>
                      <a:r>
                        <a:rPr lang="en-GB" sz="900" b="0" baseline="0" dirty="0" smtClean="0">
                          <a:solidFill>
                            <a:schemeClr val="tx1"/>
                          </a:solidFill>
                        </a:rPr>
                        <a:t> and </a:t>
                      </a:r>
                      <a:r>
                        <a:rPr lang="en-GB" sz="900" b="0" baseline="0" dirty="0" err="1" smtClean="0">
                          <a:solidFill>
                            <a:schemeClr val="tx1"/>
                          </a:solidFill>
                        </a:rPr>
                        <a:t>NSRs</a:t>
                      </a:r>
                      <a:endParaRPr lang="en-GB" sz="900" b="0" dirty="0">
                        <a:solidFill>
                          <a:schemeClr val="tx1"/>
                        </a:solidFill>
                      </a:endParaRPr>
                    </a:p>
                  </a:txBody>
                  <a:tcPr marL="121920" marR="121920" anchor="ctr">
                    <a:lnR w="12700" cap="flat" cmpd="sng" algn="ctr">
                      <a:solidFill>
                        <a:schemeClr val="tx1"/>
                      </a:solidFill>
                      <a:prstDash val="solid"/>
                      <a:round/>
                      <a:headEnd type="none" w="med" len="med"/>
                      <a:tailEnd type="none" w="med" len="med"/>
                    </a:lnR>
                  </a:tcPr>
                </a:tc>
                <a:tc>
                  <a:txBody>
                    <a:bodyPr/>
                    <a:lstStyle/>
                    <a:p>
                      <a:pPr algn="ctr"/>
                      <a:fld id="{3F467EA6-A169-4466-ADAF-6BDEFED2FB9B}" type="datetime4">
                        <a:rPr lang="en-GB" sz="900" b="0" smtClean="0">
                          <a:solidFill>
                            <a:schemeClr val="tx1"/>
                          </a:solidFill>
                        </a:rPr>
                        <a:pPr algn="ctr"/>
                        <a:t>08 June 2016</a:t>
                      </a:fld>
                      <a:endParaRPr lang="en-GB" sz="900" b="0" dirty="0">
                        <a:solidFill>
                          <a:schemeClr val="tx1"/>
                        </a:solidFill>
                      </a:endParaRP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GB" sz="900" b="0" dirty="0" smtClean="0">
                          <a:solidFill>
                            <a:schemeClr val="tx1"/>
                          </a:solidFill>
                        </a:rPr>
                        <a:t>Jon</a:t>
                      </a:r>
                      <a:r>
                        <a:rPr lang="en-GB" sz="900" b="0" baseline="0" dirty="0" smtClean="0">
                          <a:solidFill>
                            <a:schemeClr val="tx1"/>
                          </a:solidFill>
                        </a:rPr>
                        <a:t> Taylor</a:t>
                      </a:r>
                      <a:endParaRPr lang="en-GB" sz="900" b="0" dirty="0">
                        <a:solidFill>
                          <a:schemeClr val="tx1"/>
                        </a:solidFill>
                      </a:endParaRPr>
                    </a:p>
                  </a:txBody>
                  <a:tcPr marL="121920" marR="121920" anchor="ctr">
                    <a:lnL w="12700" cap="flat" cmpd="sng" algn="ctr">
                      <a:solidFill>
                        <a:schemeClr val="tx1"/>
                      </a:solidFill>
                      <a:prstDash val="solid"/>
                      <a:round/>
                      <a:headEnd type="none" w="med" len="med"/>
                      <a:tailEnd type="none" w="med" len="med"/>
                    </a:lnL>
                  </a:tcPr>
                </a:tc>
              </a:tr>
            </a:tbl>
          </a:graphicData>
        </a:graphic>
      </p:graphicFrame>
      <p:cxnSp>
        <p:nvCxnSpPr>
          <p:cNvPr id="10" name="Straight Connector 9"/>
          <p:cNvCxnSpPr/>
          <p:nvPr userDrawn="1"/>
        </p:nvCxnSpPr>
        <p:spPr>
          <a:xfrm>
            <a:off x="816000" y="1382400"/>
            <a:ext cx="10560000"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0656000" y="594001"/>
            <a:ext cx="720000" cy="299949"/>
          </a:xfrm>
          <a:prstGeom prst="rect">
            <a:avLst/>
          </a:prstGeom>
        </p:spPr>
      </p:pic>
    </p:spTree>
    <p:extLst>
      <p:ext uri="{BB962C8B-B14F-4D97-AF65-F5344CB8AC3E}">
        <p14:creationId xmlns:p14="http://schemas.microsoft.com/office/powerpoint/2010/main" val="2180830332"/>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Lst>
  <p:timing>
    <p:tnLst>
      <p:par>
        <p:cTn id="1" dur="indefinite" restart="never" nodeType="tmRoot"/>
      </p:par>
    </p:tnLst>
  </p:timing>
  <p:hf hdr="0" ftr="0" dt="0"/>
  <p:txStyles>
    <p:titleStyle>
      <a:lvl1pPr algn="l" defTabSz="914400" rtl="0" eaLnBrk="1" latinLnBrk="0" hangingPunct="1">
        <a:lnSpc>
          <a:spcPct val="100000"/>
        </a:lnSpc>
        <a:spcBef>
          <a:spcPct val="0"/>
        </a:spcBef>
        <a:buNone/>
        <a:defRPr sz="2400" kern="1200">
          <a:solidFill>
            <a:schemeClr val="tx1"/>
          </a:solidFill>
          <a:latin typeface="+mj-lt"/>
          <a:ea typeface="+mj-ea"/>
          <a:cs typeface="+mj-cs"/>
        </a:defRPr>
      </a:lvl1pPr>
    </p:titleStyle>
    <p:bodyStyle>
      <a:lvl1pPr marL="144000" indent="-144000" algn="l" defTabSz="914400" rtl="0" eaLnBrk="1" latinLnBrk="0" hangingPunct="1">
        <a:lnSpc>
          <a:spcPct val="100000"/>
        </a:lnSpc>
        <a:spcBef>
          <a:spcPts val="0"/>
        </a:spcBef>
        <a:spcAft>
          <a:spcPts val="600"/>
        </a:spcAft>
        <a:buClrTx/>
        <a:buFont typeface="Wingdings" panose="05000000000000000000" pitchFamily="2" charset="2"/>
        <a:buChar char="§"/>
        <a:defRPr sz="2000" kern="1200">
          <a:solidFill>
            <a:schemeClr val="tx1"/>
          </a:solidFill>
          <a:latin typeface="+mn-lt"/>
          <a:ea typeface="+mn-ea"/>
          <a:cs typeface="+mn-cs"/>
        </a:defRPr>
      </a:lvl1pPr>
      <a:lvl2pPr marL="432000" indent="-144000" algn="l" defTabSz="914400" rtl="0" eaLnBrk="1" latinLnBrk="0" hangingPunct="1">
        <a:lnSpc>
          <a:spcPct val="100000"/>
        </a:lnSpc>
        <a:spcBef>
          <a:spcPts val="0"/>
        </a:spcBef>
        <a:spcAft>
          <a:spcPts val="600"/>
        </a:spcAft>
        <a:buClrTx/>
        <a:buFont typeface="Calibri" panose="020F0502020204030204" pitchFamily="34" charset="0"/>
        <a:buChar char="–"/>
        <a:defRPr sz="1800" kern="1200">
          <a:solidFill>
            <a:schemeClr val="tx1"/>
          </a:solidFill>
          <a:latin typeface="+mn-lt"/>
          <a:ea typeface="+mn-ea"/>
          <a:cs typeface="+mn-cs"/>
        </a:defRPr>
      </a:lvl2pPr>
      <a:lvl3pPr marL="720000" indent="-144000" algn="l" defTabSz="914400" rtl="0" eaLnBrk="1" latinLnBrk="0" hangingPunct="1">
        <a:lnSpc>
          <a:spcPct val="100000"/>
        </a:lnSpc>
        <a:spcBef>
          <a:spcPts val="0"/>
        </a:spcBef>
        <a:spcAft>
          <a:spcPts val="600"/>
        </a:spcAft>
        <a:buClrTx/>
        <a:buFont typeface="Wingdings" panose="05000000000000000000" pitchFamily="2" charset="2"/>
        <a:buChar char="§"/>
        <a:defRPr sz="1800" kern="1200">
          <a:solidFill>
            <a:schemeClr val="tx1"/>
          </a:solidFill>
          <a:latin typeface="+mn-lt"/>
          <a:ea typeface="+mn-ea"/>
          <a:cs typeface="+mn-cs"/>
        </a:defRPr>
      </a:lvl3pPr>
      <a:lvl4pPr marL="1008000" indent="-144000" algn="l" defTabSz="914400" rtl="0" eaLnBrk="1" latinLnBrk="0" hangingPunct="1">
        <a:lnSpc>
          <a:spcPct val="100000"/>
        </a:lnSpc>
        <a:spcBef>
          <a:spcPts val="0"/>
        </a:spcBef>
        <a:spcAft>
          <a:spcPts val="600"/>
        </a:spcAft>
        <a:buClrTx/>
        <a:buFont typeface="Calibri" panose="020F0502020204030204" pitchFamily="34" charset="0"/>
        <a:buChar char="–"/>
        <a:defRPr sz="1600" kern="1200">
          <a:solidFill>
            <a:schemeClr val="tx1"/>
          </a:solidFill>
          <a:latin typeface="+mn-lt"/>
          <a:ea typeface="+mn-ea"/>
          <a:cs typeface="+mn-cs"/>
        </a:defRPr>
      </a:lvl4pPr>
      <a:lvl5pPr marL="1296000" indent="-144000" algn="l" defTabSz="914400" rtl="0" eaLnBrk="1" latinLnBrk="0" hangingPunct="1">
        <a:lnSpc>
          <a:spcPct val="100000"/>
        </a:lnSpc>
        <a:spcBef>
          <a:spcPts val="0"/>
        </a:spcBef>
        <a:spcAft>
          <a:spcPts val="600"/>
        </a:spcAft>
        <a:buClrTx/>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75165154"/>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41144395"/>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0640A-D1FC-4667-BDA8-0D1A20E57578}" type="datetimeFigureOut">
              <a:rPr lang="en-GB" smtClean="0">
                <a:solidFill>
                  <a:prstClr val="black">
                    <a:tint val="75000"/>
                  </a:prstClr>
                </a:solidFill>
              </a:rPr>
              <a:pPr/>
              <a:t>08/06/2016</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7FB0E0-EA9E-4B8C-8D57-A8999865864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35902692"/>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6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6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7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7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microsoft.com/office/2007/relationships/hdphoto" Target="../media/hdphoto1.wdp"/><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3.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3.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7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73.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73.xml"/><Relationship Id="rId5" Type="http://schemas.openxmlformats.org/officeDocument/2006/relationships/image" Target="../media/image1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1.xml"/><Relationship Id="rId1" Type="http://schemas.openxmlformats.org/officeDocument/2006/relationships/customXml" Target="../../customXml/item3.xml"/><Relationship Id="rId5" Type="http://schemas.openxmlformats.org/officeDocument/2006/relationships/image" Target="../media/image9.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51.xml"/><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51.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xml"/><Relationship Id="rId1" Type="http://schemas.openxmlformats.org/officeDocument/2006/relationships/customXml" Target="../../customXml/item2.xml"/><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png"/><Relationship Id="rId7"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18.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3.xml"/><Relationship Id="rId1" Type="http://schemas.openxmlformats.org/officeDocument/2006/relationships/customXml" Target="../../customXml/item1.xml"/><Relationship Id="rId5" Type="http://schemas.openxmlformats.org/officeDocument/2006/relationships/image" Target="../media/image9.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712" y="2700001"/>
            <a:ext cx="8888818" cy="1384995"/>
          </a:xfrm>
        </p:spPr>
        <p:txBody>
          <a:bodyPr/>
          <a:lstStyle/>
          <a:p>
            <a:r>
              <a:rPr lang="en-GB" b="1" dirty="0" smtClean="0"/>
              <a:t>Railway Standards</a:t>
            </a:r>
            <a:endParaRPr lang="en-GB" sz="3200" b="1" i="1" dirty="0"/>
          </a:p>
        </p:txBody>
      </p:sp>
      <p:sp>
        <p:nvSpPr>
          <p:cNvPr id="3" name="Subtitle 2"/>
          <p:cNvSpPr>
            <a:spLocks noGrp="1"/>
          </p:cNvSpPr>
          <p:nvPr>
            <p:ph type="subTitle" idx="1"/>
          </p:nvPr>
        </p:nvSpPr>
        <p:spPr>
          <a:xfrm>
            <a:off x="297712" y="5098132"/>
            <a:ext cx="5798288" cy="796436"/>
          </a:xfrm>
        </p:spPr>
        <p:txBody>
          <a:bodyPr/>
          <a:lstStyle/>
          <a:p>
            <a:r>
              <a:rPr lang="en-GB" sz="2400" dirty="0" smtClean="0"/>
              <a:t>Presented by</a:t>
            </a:r>
          </a:p>
          <a:p>
            <a:r>
              <a:rPr lang="en-GB" sz="2400" b="1" dirty="0" smtClean="0"/>
              <a:t>Wayne Murphy</a:t>
            </a:r>
          </a:p>
          <a:p>
            <a:r>
              <a:rPr lang="en-GB" sz="2400" b="1" dirty="0" smtClean="0"/>
              <a:t>Standards Policy Manager </a:t>
            </a:r>
            <a:endParaRPr lang="en-GB" sz="2400" b="1" dirty="0"/>
          </a:p>
        </p:txBody>
      </p:sp>
      <p:sp>
        <p:nvSpPr>
          <p:cNvPr id="5" name="Date Placeholder 4"/>
          <p:cNvSpPr>
            <a:spLocks noGrp="1"/>
          </p:cNvSpPr>
          <p:nvPr>
            <p:ph type="dt" sz="half" idx="10"/>
          </p:nvPr>
        </p:nvSpPr>
        <p:spPr>
          <a:xfrm>
            <a:off x="297712" y="6258540"/>
            <a:ext cx="4801800" cy="281635"/>
          </a:xfrm>
        </p:spPr>
        <p:txBody>
          <a:bodyPr/>
          <a:lstStyle/>
          <a:p>
            <a:r>
              <a:rPr lang="en-US" sz="2400" b="0" smtClean="0">
                <a:solidFill>
                  <a:prstClr val="black"/>
                </a:solidFill>
              </a:rPr>
              <a:t>15 </a:t>
            </a:r>
            <a:r>
              <a:rPr lang="en-US" sz="2400" b="0" dirty="0" smtClean="0">
                <a:solidFill>
                  <a:prstClr val="black"/>
                </a:solidFill>
              </a:rPr>
              <a:t>June 2016</a:t>
            </a:r>
            <a:endParaRPr lang="en-GB" sz="2400" b="0" dirty="0">
              <a:solidFill>
                <a:prstClr val="black"/>
              </a:solidFill>
            </a:endParaRPr>
          </a:p>
        </p:txBody>
      </p:sp>
      <p:pic>
        <p:nvPicPr>
          <p:cNvPr id="4" name="Picture 3" descr="Presentation3 - PowerPoint"/>
          <p:cNvPicPr>
            <a:picLocks noChangeAspect="1"/>
          </p:cNvPicPr>
          <p:nvPr/>
        </p:nvPicPr>
        <p:blipFill rotWithShape="1">
          <a:blip r:embed="rId3" cstate="print">
            <a:extLst>
              <a:ext uri="{28A0092B-C50C-407E-A947-70E740481C1C}">
                <a14:useLocalDpi xmlns:a14="http://schemas.microsoft.com/office/drawing/2010/main" val="0"/>
              </a:ext>
            </a:extLst>
          </a:blip>
          <a:srcRect l="33396" t="39593" r="26537" b="32350"/>
          <a:stretch/>
        </p:blipFill>
        <p:spPr>
          <a:xfrm>
            <a:off x="9575905" y="525780"/>
            <a:ext cx="1747293" cy="982980"/>
          </a:xfrm>
          <a:prstGeom prst="rect">
            <a:avLst/>
          </a:prstGeom>
        </p:spPr>
      </p:pic>
    </p:spTree>
    <p:extLst>
      <p:ext uri="{BB962C8B-B14F-4D97-AF65-F5344CB8AC3E}">
        <p14:creationId xmlns:p14="http://schemas.microsoft.com/office/powerpoint/2010/main" val="1905502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Directives</a:t>
            </a:r>
            <a:endParaRPr lang="en-GB" sz="2800" dirty="0">
              <a:solidFill>
                <a:prstClr val="black"/>
              </a:solidFill>
              <a:cs typeface="Arial" pitchFamily="34" charset="0"/>
            </a:endParaRPr>
          </a:p>
        </p:txBody>
      </p:sp>
      <p:sp>
        <p:nvSpPr>
          <p:cNvPr id="59" name="Rounded Rectangle 58"/>
          <p:cNvSpPr/>
          <p:nvPr/>
        </p:nvSpPr>
        <p:spPr>
          <a:xfrm>
            <a:off x="6928000" y="915125"/>
            <a:ext cx="3600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Regulations</a:t>
            </a:r>
            <a:endParaRPr lang="en-GB" sz="2800" dirty="0">
              <a:solidFill>
                <a:prstClr val="black"/>
              </a:solidFill>
              <a:cs typeface="Arial" pitchFamily="34" charset="0"/>
            </a:endParaRPr>
          </a:p>
        </p:txBody>
      </p:sp>
      <p:pic>
        <p:nvPicPr>
          <p:cNvPr id="6" name="Picture 5"/>
          <p:cNvPicPr preferRelativeResize="0">
            <a:picLocks/>
          </p:cNvPicPr>
          <p:nvPr/>
        </p:nvPicPr>
        <p:blipFill>
          <a:blip r:embed="rId3"/>
          <a:stretch>
            <a:fillRect/>
          </a:stretch>
        </p:blipFill>
        <p:spPr>
          <a:xfrm>
            <a:off x="0" y="0"/>
            <a:ext cx="1371719" cy="813600"/>
          </a:xfrm>
          <a:prstGeom prst="rect">
            <a:avLst/>
          </a:prstGeom>
        </p:spPr>
      </p:pic>
      <p:sp>
        <p:nvSpPr>
          <p:cNvPr id="7"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231502395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referRelativeResize="0">
            <a:picLocks/>
          </p:cNvPicPr>
          <p:nvPr/>
        </p:nvPicPr>
        <p:blipFill>
          <a:blip r:embed="rId3"/>
          <a:stretch>
            <a:fillRect/>
          </a:stretch>
        </p:blipFill>
        <p:spPr>
          <a:xfrm>
            <a:off x="0" y="0"/>
            <a:ext cx="1371719" cy="813600"/>
          </a:xfrm>
          <a:prstGeom prst="rect">
            <a:avLst/>
          </a:prstGeom>
        </p:spPr>
      </p:pic>
      <p:sp>
        <p:nvSpPr>
          <p:cNvPr id="59" name="Rounded Rectangle 58"/>
          <p:cNvSpPr/>
          <p:nvPr/>
        </p:nvSpPr>
        <p:spPr>
          <a:xfrm>
            <a:off x="6928000" y="915125"/>
            <a:ext cx="3600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Regulations</a:t>
            </a:r>
            <a:endParaRPr lang="en-GB" sz="2800" dirty="0">
              <a:solidFill>
                <a:prstClr val="black"/>
              </a:solidFill>
              <a:cs typeface="Arial" pitchFamily="34" charset="0"/>
            </a:endParaRPr>
          </a:p>
        </p:txBody>
      </p:sp>
      <p:sp>
        <p:nvSpPr>
          <p:cNvPr id="63" name="Rectangle 62"/>
          <p:cNvSpPr/>
          <p:nvPr/>
        </p:nvSpPr>
        <p:spPr>
          <a:xfrm>
            <a:off x="6707958" y="728000"/>
            <a:ext cx="3949490" cy="128865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prstClr val="white"/>
              </a:solidFill>
            </a:endParaRPr>
          </a:p>
        </p:txBody>
      </p:sp>
      <p:sp>
        <p:nvSpPr>
          <p:cNvPr id="3"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
        <p:nvSpPr>
          <p:cNvPr id="21" name="Rectangle 5"/>
          <p:cNvSpPr>
            <a:spLocks noChangeArrowheads="1"/>
          </p:cNvSpPr>
          <p:nvPr/>
        </p:nvSpPr>
        <p:spPr bwMode="auto">
          <a:xfrm>
            <a:off x="6200036" y="2049553"/>
            <a:ext cx="5055928" cy="4571999"/>
          </a:xfrm>
          <a:prstGeom prst="rect">
            <a:avLst/>
          </a:prstGeom>
          <a:noFill/>
          <a:ln w="9525">
            <a:noFill/>
            <a:miter lim="800000"/>
            <a:headEnd/>
            <a:tailEnd/>
          </a:ln>
        </p:spPr>
        <p:txBody>
          <a:bodyPr anchor="t" anchorCtr="0"/>
          <a:lstStyle/>
          <a:p>
            <a:pPr algn="ctr"/>
            <a:r>
              <a:rPr lang="en-GB" sz="2800" b="1" dirty="0">
                <a:solidFill>
                  <a:prstClr val="black"/>
                </a:solidFill>
                <a:cs typeface="Arial" panose="020B0604020202020204" pitchFamily="34" charset="0"/>
              </a:rPr>
              <a:t>The European Union issues Directives which apply to all Member States</a:t>
            </a:r>
          </a:p>
          <a:p>
            <a:pPr algn="ctr">
              <a:buFontTx/>
              <a:buChar char="•"/>
            </a:pPr>
            <a:endParaRPr lang="en-GB" sz="2800" b="1" dirty="0">
              <a:solidFill>
                <a:prstClr val="black"/>
              </a:solidFill>
              <a:cs typeface="Arial" panose="020B0604020202020204" pitchFamily="34" charset="0"/>
            </a:endParaRPr>
          </a:p>
        </p:txBody>
      </p: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Directives</a:t>
            </a:r>
            <a:endParaRPr lang="en-GB" sz="2800" dirty="0">
              <a:solidFill>
                <a:prstClr val="black"/>
              </a:solidFill>
              <a:cs typeface="Arial" pitchFamily="34" charset="0"/>
            </a:endParaRPr>
          </a:p>
        </p:txBody>
      </p:sp>
      <p:grpSp>
        <p:nvGrpSpPr>
          <p:cNvPr id="19" name="Group 18"/>
          <p:cNvGrpSpPr/>
          <p:nvPr/>
        </p:nvGrpSpPr>
        <p:grpSpPr>
          <a:xfrm>
            <a:off x="86014" y="4862125"/>
            <a:ext cx="11583972" cy="274320"/>
            <a:chOff x="316646" y="4762796"/>
            <a:chExt cx="11583972" cy="274320"/>
          </a:xfrm>
        </p:grpSpPr>
        <p:sp>
          <p:nvSpPr>
            <p:cNvPr id="20" name="Chevron 19"/>
            <p:cNvSpPr/>
            <p:nvPr/>
          </p:nvSpPr>
          <p:spPr>
            <a:xfrm>
              <a:off x="316646"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2" name="Chevron 21"/>
            <p:cNvSpPr/>
            <p:nvPr/>
          </p:nvSpPr>
          <p:spPr>
            <a:xfrm>
              <a:off x="1144899"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3" name="Chevron 22"/>
            <p:cNvSpPr/>
            <p:nvPr/>
          </p:nvSpPr>
          <p:spPr>
            <a:xfrm>
              <a:off x="1973152"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4" name="Chevron 23"/>
            <p:cNvSpPr/>
            <p:nvPr/>
          </p:nvSpPr>
          <p:spPr>
            <a:xfrm>
              <a:off x="2801405"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5" name="Chevron 24"/>
            <p:cNvSpPr/>
            <p:nvPr/>
          </p:nvSpPr>
          <p:spPr>
            <a:xfrm>
              <a:off x="3629658"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6" name="Chevron 25"/>
            <p:cNvSpPr/>
            <p:nvPr/>
          </p:nvSpPr>
          <p:spPr>
            <a:xfrm>
              <a:off x="4457911"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7" name="Chevron 26"/>
            <p:cNvSpPr/>
            <p:nvPr/>
          </p:nvSpPr>
          <p:spPr>
            <a:xfrm>
              <a:off x="5286164"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9" name="Chevron 28"/>
            <p:cNvSpPr/>
            <p:nvPr/>
          </p:nvSpPr>
          <p:spPr>
            <a:xfrm>
              <a:off x="6114417"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30" name="Chevron 29"/>
            <p:cNvSpPr/>
            <p:nvPr/>
          </p:nvSpPr>
          <p:spPr>
            <a:xfrm>
              <a:off x="6942670"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31" name="Chevron 30"/>
            <p:cNvSpPr/>
            <p:nvPr/>
          </p:nvSpPr>
          <p:spPr>
            <a:xfrm>
              <a:off x="7770923"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32" name="Chevron 31"/>
            <p:cNvSpPr/>
            <p:nvPr/>
          </p:nvSpPr>
          <p:spPr>
            <a:xfrm>
              <a:off x="8599176"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33" name="Chevron 32"/>
            <p:cNvSpPr/>
            <p:nvPr/>
          </p:nvSpPr>
          <p:spPr>
            <a:xfrm>
              <a:off x="9427429"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34" name="Chevron 33"/>
            <p:cNvSpPr/>
            <p:nvPr/>
          </p:nvSpPr>
          <p:spPr>
            <a:xfrm>
              <a:off x="10255682"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35" name="Chevron 34"/>
            <p:cNvSpPr/>
            <p:nvPr/>
          </p:nvSpPr>
          <p:spPr>
            <a:xfrm>
              <a:off x="11083930"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grpSp>
      <p:sp>
        <p:nvSpPr>
          <p:cNvPr id="36" name="Rounded Rectangle 35"/>
          <p:cNvSpPr/>
          <p:nvPr/>
        </p:nvSpPr>
        <p:spPr>
          <a:xfrm>
            <a:off x="8440911" y="4337128"/>
            <a:ext cx="1908000" cy="1358587"/>
          </a:xfrm>
          <a:prstGeom prst="roundRect">
            <a:avLst>
              <a:gd name="adj" fmla="val 11858"/>
            </a:avLst>
          </a:prstGeom>
          <a:solidFill>
            <a:srgbClr val="141B4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European Parliament</a:t>
            </a:r>
            <a:endParaRPr lang="en-GB" sz="2400" b="1" dirty="0">
              <a:solidFill>
                <a:prstClr val="black"/>
              </a:solidFill>
            </a:endParaRPr>
          </a:p>
        </p:txBody>
      </p:sp>
      <p:sp>
        <p:nvSpPr>
          <p:cNvPr id="37" name="Rounded Rectangle 36"/>
          <p:cNvSpPr/>
          <p:nvPr/>
        </p:nvSpPr>
        <p:spPr>
          <a:xfrm>
            <a:off x="1731122" y="4337128"/>
            <a:ext cx="1908000" cy="1358587"/>
          </a:xfrm>
          <a:prstGeom prst="roundRect">
            <a:avLst>
              <a:gd name="adj" fmla="val 11858"/>
            </a:avLst>
          </a:prstGeom>
          <a:solidFill>
            <a:srgbClr val="00968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European Commission </a:t>
            </a:r>
            <a:endParaRPr lang="en-GB" sz="2400" b="1" dirty="0">
              <a:solidFill>
                <a:prstClr val="black"/>
              </a:solidFill>
            </a:endParaRPr>
          </a:p>
        </p:txBody>
      </p:sp>
      <p:sp>
        <p:nvSpPr>
          <p:cNvPr id="38" name="Rounded Rectangle 37"/>
          <p:cNvSpPr/>
          <p:nvPr/>
        </p:nvSpPr>
        <p:spPr>
          <a:xfrm>
            <a:off x="3967718" y="3541542"/>
            <a:ext cx="1908000" cy="1358587"/>
          </a:xfrm>
          <a:prstGeom prst="roundRect">
            <a:avLst>
              <a:gd name="adj" fmla="val 11858"/>
            </a:avLst>
          </a:prstGeom>
          <a:solidFill>
            <a:srgbClr val="141B4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European Parliament</a:t>
            </a:r>
            <a:endParaRPr lang="en-GB" sz="2400" b="1" dirty="0">
              <a:solidFill>
                <a:prstClr val="black"/>
              </a:solidFill>
            </a:endParaRPr>
          </a:p>
        </p:txBody>
      </p:sp>
      <p:sp>
        <p:nvSpPr>
          <p:cNvPr id="39" name="Rounded Rectangle 38"/>
          <p:cNvSpPr/>
          <p:nvPr/>
        </p:nvSpPr>
        <p:spPr>
          <a:xfrm>
            <a:off x="3967718" y="5106836"/>
            <a:ext cx="1908000" cy="1358587"/>
          </a:xfrm>
          <a:prstGeom prst="roundRect">
            <a:avLst>
              <a:gd name="adj" fmla="val 11858"/>
            </a:avLst>
          </a:prstGeom>
          <a:solidFill>
            <a:srgbClr val="005844">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European Council</a:t>
            </a:r>
            <a:endParaRPr lang="en-GB" sz="2400" b="1" dirty="0">
              <a:solidFill>
                <a:prstClr val="black"/>
              </a:solidFill>
            </a:endParaRPr>
          </a:p>
        </p:txBody>
      </p:sp>
      <p:sp>
        <p:nvSpPr>
          <p:cNvPr id="40" name="Rounded Rectangle 39"/>
          <p:cNvSpPr/>
          <p:nvPr/>
        </p:nvSpPr>
        <p:spPr>
          <a:xfrm>
            <a:off x="6204314" y="4112018"/>
            <a:ext cx="1908000" cy="1750405"/>
          </a:xfrm>
          <a:prstGeom prst="roundRect">
            <a:avLst>
              <a:gd name="adj" fmla="val 11858"/>
            </a:avLst>
          </a:prstGeom>
          <a:gradFill>
            <a:gsLst>
              <a:gs pos="45000">
                <a:srgbClr val="141B4D">
                  <a:alpha val="40000"/>
                </a:srgbClr>
              </a:gs>
              <a:gs pos="55000">
                <a:srgbClr val="004458">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400"/>
              </a:lnSpc>
            </a:pPr>
            <a:r>
              <a:rPr lang="en-GB" sz="2400" b="1" dirty="0" smtClean="0">
                <a:solidFill>
                  <a:prstClr val="black"/>
                </a:solidFill>
              </a:rPr>
              <a:t>European Parliament</a:t>
            </a:r>
          </a:p>
          <a:p>
            <a:pPr algn="ctr">
              <a:lnSpc>
                <a:spcPts val="2400"/>
              </a:lnSpc>
            </a:pPr>
            <a:r>
              <a:rPr lang="en-GB" sz="2400" b="1" dirty="0" smtClean="0">
                <a:solidFill>
                  <a:prstClr val="black"/>
                </a:solidFill>
              </a:rPr>
              <a:t>  &amp; European  Council</a:t>
            </a:r>
            <a:endParaRPr lang="en-GB" sz="2400" b="1" dirty="0">
              <a:solidFill>
                <a:prstClr val="black"/>
              </a:solidFill>
            </a:endParaRPr>
          </a:p>
        </p:txBody>
      </p:sp>
      <p:sp>
        <p:nvSpPr>
          <p:cNvPr id="41" name="TextBox 40"/>
          <p:cNvSpPr txBox="1"/>
          <p:nvPr/>
        </p:nvSpPr>
        <p:spPr>
          <a:xfrm>
            <a:off x="1486121" y="3916962"/>
            <a:ext cx="2379013" cy="461665"/>
          </a:xfrm>
          <a:prstGeom prst="rect">
            <a:avLst/>
          </a:prstGeom>
          <a:noFill/>
        </p:spPr>
        <p:txBody>
          <a:bodyPr wrap="square" rtlCol="0">
            <a:spAutoFit/>
          </a:bodyPr>
          <a:lstStyle/>
          <a:p>
            <a:pPr algn="ctr">
              <a:spcAft>
                <a:spcPts val="1200"/>
              </a:spcAft>
            </a:pPr>
            <a:r>
              <a:rPr lang="en-GB" sz="2400" b="1" dirty="0" smtClean="0">
                <a:solidFill>
                  <a:prstClr val="black"/>
                </a:solidFill>
              </a:rPr>
              <a:t>Produced by</a:t>
            </a:r>
          </a:p>
        </p:txBody>
      </p:sp>
      <p:sp>
        <p:nvSpPr>
          <p:cNvPr id="42" name="Oval 41"/>
          <p:cNvSpPr/>
          <p:nvPr/>
        </p:nvSpPr>
        <p:spPr>
          <a:xfrm>
            <a:off x="494358" y="4714741"/>
            <a:ext cx="576000" cy="576000"/>
          </a:xfrm>
          <a:prstGeom prst="ellipse">
            <a:avLst/>
          </a:prstGeom>
          <a:gradFill flip="none" rotWithShape="1">
            <a:gsLst>
              <a:gs pos="69000">
                <a:srgbClr val="141B4D">
                  <a:alpha val="0"/>
                </a:srgbClr>
              </a:gs>
              <a:gs pos="28000">
                <a:srgbClr val="141B4D">
                  <a:alpha val="96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3" name="Rounded Rectangle 42"/>
          <p:cNvSpPr/>
          <p:nvPr/>
        </p:nvSpPr>
        <p:spPr>
          <a:xfrm>
            <a:off x="81239" y="4742101"/>
            <a:ext cx="1368000" cy="548640"/>
          </a:xfrm>
          <a:prstGeom prst="roundRect">
            <a:avLst>
              <a:gd name="adj" fmla="val 23221"/>
            </a:avLst>
          </a:prstGeom>
          <a:solidFill>
            <a:srgbClr val="7FC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Proposal</a:t>
            </a:r>
            <a:endParaRPr lang="en-GB" sz="2400" b="1" dirty="0">
              <a:solidFill>
                <a:prstClr val="black"/>
              </a:solidFill>
            </a:endParaRPr>
          </a:p>
        </p:txBody>
      </p:sp>
      <p:sp>
        <p:nvSpPr>
          <p:cNvPr id="45" name="TextBox 44"/>
          <p:cNvSpPr txBox="1"/>
          <p:nvPr/>
        </p:nvSpPr>
        <p:spPr>
          <a:xfrm>
            <a:off x="3159293" y="3131128"/>
            <a:ext cx="3541180" cy="461665"/>
          </a:xfrm>
          <a:prstGeom prst="rect">
            <a:avLst/>
          </a:prstGeom>
          <a:noFill/>
        </p:spPr>
        <p:txBody>
          <a:bodyPr wrap="square" rtlCol="0">
            <a:spAutoFit/>
          </a:bodyPr>
          <a:lstStyle/>
          <a:p>
            <a:pPr algn="ctr">
              <a:spcAft>
                <a:spcPts val="1200"/>
              </a:spcAft>
            </a:pPr>
            <a:r>
              <a:rPr lang="en-GB" sz="2400" b="1" dirty="0" smtClean="0">
                <a:solidFill>
                  <a:prstClr val="black"/>
                </a:solidFill>
              </a:rPr>
              <a:t>Amend and adopt</a:t>
            </a:r>
          </a:p>
        </p:txBody>
      </p:sp>
      <p:sp>
        <p:nvSpPr>
          <p:cNvPr id="46" name="TextBox 45"/>
          <p:cNvSpPr txBox="1"/>
          <p:nvPr/>
        </p:nvSpPr>
        <p:spPr>
          <a:xfrm>
            <a:off x="3159294" y="6458968"/>
            <a:ext cx="3548664" cy="461665"/>
          </a:xfrm>
          <a:prstGeom prst="rect">
            <a:avLst/>
          </a:prstGeom>
          <a:noFill/>
        </p:spPr>
        <p:txBody>
          <a:bodyPr wrap="square" rtlCol="0">
            <a:spAutoFit/>
          </a:bodyPr>
          <a:lstStyle/>
          <a:p>
            <a:pPr algn="ctr">
              <a:spcAft>
                <a:spcPts val="1200"/>
              </a:spcAft>
            </a:pPr>
            <a:r>
              <a:rPr lang="en-GB" sz="2400" b="1" dirty="0" smtClean="0">
                <a:solidFill>
                  <a:prstClr val="black"/>
                </a:solidFill>
              </a:rPr>
              <a:t>Amend and adopt</a:t>
            </a:r>
          </a:p>
        </p:txBody>
      </p:sp>
      <p:sp>
        <p:nvSpPr>
          <p:cNvPr id="47" name="TextBox 46"/>
          <p:cNvSpPr txBox="1"/>
          <p:nvPr/>
        </p:nvSpPr>
        <p:spPr>
          <a:xfrm>
            <a:off x="5960247" y="3698654"/>
            <a:ext cx="2379013" cy="461665"/>
          </a:xfrm>
          <a:prstGeom prst="rect">
            <a:avLst/>
          </a:prstGeom>
          <a:noFill/>
        </p:spPr>
        <p:txBody>
          <a:bodyPr wrap="square" rtlCol="0">
            <a:spAutoFit/>
          </a:bodyPr>
          <a:lstStyle/>
          <a:p>
            <a:pPr algn="ctr">
              <a:spcAft>
                <a:spcPts val="1200"/>
              </a:spcAft>
            </a:pPr>
            <a:r>
              <a:rPr lang="en-GB" sz="2400" b="1" dirty="0" smtClean="0">
                <a:solidFill>
                  <a:prstClr val="black"/>
                </a:solidFill>
              </a:rPr>
              <a:t>Agree final text</a:t>
            </a:r>
          </a:p>
        </p:txBody>
      </p:sp>
      <p:sp>
        <p:nvSpPr>
          <p:cNvPr id="48" name="TextBox 47"/>
          <p:cNvSpPr txBox="1"/>
          <p:nvPr/>
        </p:nvSpPr>
        <p:spPr>
          <a:xfrm>
            <a:off x="8194518" y="3916962"/>
            <a:ext cx="2379013" cy="461665"/>
          </a:xfrm>
          <a:prstGeom prst="rect">
            <a:avLst/>
          </a:prstGeom>
          <a:noFill/>
        </p:spPr>
        <p:txBody>
          <a:bodyPr wrap="square" rtlCol="0">
            <a:spAutoFit/>
          </a:bodyPr>
          <a:lstStyle/>
          <a:p>
            <a:pPr algn="ctr">
              <a:spcAft>
                <a:spcPts val="1200"/>
              </a:spcAft>
            </a:pPr>
            <a:r>
              <a:rPr lang="en-GB" sz="2400" b="1" dirty="0" smtClean="0">
                <a:solidFill>
                  <a:prstClr val="black"/>
                </a:solidFill>
              </a:rPr>
              <a:t>Vote on final text</a:t>
            </a:r>
          </a:p>
        </p:txBody>
      </p:sp>
      <p:sp>
        <p:nvSpPr>
          <p:cNvPr id="49" name="Oval 48"/>
          <p:cNvSpPr/>
          <p:nvPr/>
        </p:nvSpPr>
        <p:spPr>
          <a:xfrm>
            <a:off x="2559208" y="4723228"/>
            <a:ext cx="576000" cy="576000"/>
          </a:xfrm>
          <a:prstGeom prst="ellipse">
            <a:avLst/>
          </a:prstGeom>
          <a:gradFill flip="none" rotWithShape="1">
            <a:gsLst>
              <a:gs pos="69000">
                <a:srgbClr val="141B4D">
                  <a:alpha val="0"/>
                </a:srgbClr>
              </a:gs>
              <a:gs pos="28000">
                <a:srgbClr val="141B4D">
                  <a:alpha val="96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0" name="Oval 49"/>
          <p:cNvSpPr/>
          <p:nvPr/>
        </p:nvSpPr>
        <p:spPr>
          <a:xfrm flipV="1">
            <a:off x="2559208" y="4723228"/>
            <a:ext cx="576000" cy="576000"/>
          </a:xfrm>
          <a:prstGeom prst="ellipse">
            <a:avLst/>
          </a:prstGeom>
          <a:gradFill flip="none" rotWithShape="1">
            <a:gsLst>
              <a:gs pos="69000">
                <a:srgbClr val="141B4D">
                  <a:alpha val="0"/>
                </a:srgbClr>
              </a:gs>
              <a:gs pos="28000">
                <a:srgbClr val="141B4D">
                  <a:alpha val="96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1" name="Oval 50"/>
          <p:cNvSpPr/>
          <p:nvPr/>
        </p:nvSpPr>
        <p:spPr>
          <a:xfrm>
            <a:off x="6933685" y="4692976"/>
            <a:ext cx="576000" cy="576000"/>
          </a:xfrm>
          <a:prstGeom prst="ellipse">
            <a:avLst/>
          </a:prstGeom>
          <a:gradFill flip="none" rotWithShape="1">
            <a:gsLst>
              <a:gs pos="69000">
                <a:srgbClr val="141B4D">
                  <a:alpha val="0"/>
                </a:srgbClr>
              </a:gs>
              <a:gs pos="28000">
                <a:srgbClr val="141B4D">
                  <a:alpha val="96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4" name="Rounded Rectangle 43"/>
          <p:cNvSpPr/>
          <p:nvPr/>
        </p:nvSpPr>
        <p:spPr>
          <a:xfrm>
            <a:off x="10476489" y="4742101"/>
            <a:ext cx="1404000" cy="548640"/>
          </a:xfrm>
          <a:prstGeom prst="roundRect">
            <a:avLst>
              <a:gd name="adj" fmla="val 23221"/>
            </a:avLst>
          </a:prstGeom>
          <a:solidFill>
            <a:srgbClr val="7FC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Directive</a:t>
            </a:r>
            <a:endParaRPr lang="en-GB" sz="2400" b="1" dirty="0">
              <a:solidFill>
                <a:prstClr val="black"/>
              </a:solidFill>
            </a:endParaRPr>
          </a:p>
        </p:txBody>
      </p:sp>
    </p:spTree>
    <p:extLst>
      <p:ext uri="{BB962C8B-B14F-4D97-AF65-F5344CB8AC3E}">
        <p14:creationId xmlns:p14="http://schemas.microsoft.com/office/powerpoint/2010/main" val="377483045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2500"/>
                                        <p:tgtEl>
                                          <p:spTgt spid="21">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1000"/>
                                        <p:tgtEl>
                                          <p:spTgt spid="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10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10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1000"/>
                                        <p:tgtEl>
                                          <p:spTgt spid="4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1000"/>
                                        <p:tgtEl>
                                          <p:spTgt spid="43"/>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childTnLst>
                                </p:cTn>
                              </p:par>
                              <p:par>
                                <p:cTn id="44" presetID="1" presetClass="entr" presetSubtype="0" fill="hold" grpId="1" nodeType="withEffect">
                                  <p:stCondLst>
                                    <p:cond delay="750"/>
                                  </p:stCondLst>
                                  <p:childTnLst>
                                    <p:set>
                                      <p:cBhvr>
                                        <p:cTn id="45" dur="1" fill="hold">
                                          <p:stCondLst>
                                            <p:cond delay="0"/>
                                          </p:stCondLst>
                                        </p:cTn>
                                        <p:tgtEl>
                                          <p:spTgt spid="42"/>
                                        </p:tgtEl>
                                        <p:attrNameLst>
                                          <p:attrName>style.visibility</p:attrName>
                                        </p:attrNameLst>
                                      </p:cBhvr>
                                      <p:to>
                                        <p:strVal val="visible"/>
                                      </p:to>
                                    </p:set>
                                  </p:childTnLst>
                                </p:cTn>
                              </p:par>
                              <p:par>
                                <p:cTn id="46" presetID="42" presetClass="path" presetSubtype="0" fill="hold" grpId="0" nodeType="withEffect">
                                  <p:stCondLst>
                                    <p:cond delay="1000"/>
                                  </p:stCondLst>
                                  <p:childTnLst>
                                    <p:animMotion origin="layout" path="M -2.5E-6 1.85185E-6 L 0.16992 -0.0007 " pathEditMode="relative" rAng="0" ptsTypes="AA">
                                      <p:cBhvr>
                                        <p:cTn id="47" dur="2750" fill="hold"/>
                                        <p:tgtEl>
                                          <p:spTgt spid="42"/>
                                        </p:tgtEl>
                                        <p:attrNameLst>
                                          <p:attrName>ppt_x</p:attrName>
                                          <p:attrName>ppt_y</p:attrName>
                                        </p:attrNameLst>
                                      </p:cBhvr>
                                      <p:rCtr x="8490" y="-46"/>
                                    </p:animMotion>
                                  </p:childTnLst>
                                  <p:subTnLst>
                                    <p:set>
                                      <p:cBhvr override="childStyle">
                                        <p:cTn dur="1" fill="hold" display="0" masterRel="sameClick" afterEffect="1">
                                          <p:stCondLst>
                                            <p:cond evt="end" delay="0">
                                              <p:tn val="46"/>
                                            </p:cond>
                                          </p:stCondLst>
                                        </p:cTn>
                                        <p:tgtEl>
                                          <p:spTgt spid="42"/>
                                        </p:tgtEl>
                                        <p:attrNameLst>
                                          <p:attrName>style.visibility</p:attrName>
                                        </p:attrNameLst>
                                      </p:cBhvr>
                                      <p:to>
                                        <p:strVal val="hidden"/>
                                      </p:to>
                                    </p:set>
                                  </p:subTnLst>
                                </p:cTn>
                              </p:par>
                              <p:par>
                                <p:cTn id="48" presetID="1" presetClass="entr" presetSubtype="0" fill="hold" grpId="1" nodeType="withEffect">
                                  <p:stCondLst>
                                    <p:cond delay="3750"/>
                                  </p:stCondLst>
                                  <p:childTnLst>
                                    <p:set>
                                      <p:cBhvr>
                                        <p:cTn id="49" dur="1" fill="hold">
                                          <p:stCondLst>
                                            <p:cond delay="0"/>
                                          </p:stCondLst>
                                        </p:cTn>
                                        <p:tgtEl>
                                          <p:spTgt spid="49"/>
                                        </p:tgtEl>
                                        <p:attrNameLst>
                                          <p:attrName>style.visibility</p:attrName>
                                        </p:attrNameLst>
                                      </p:cBhvr>
                                      <p:to>
                                        <p:strVal val="visible"/>
                                      </p:to>
                                    </p:set>
                                  </p:childTnLst>
                                </p:cTn>
                              </p:par>
                              <p:par>
                                <p:cTn id="50" presetID="1" presetClass="entr" presetSubtype="0" fill="hold" grpId="1" nodeType="withEffect">
                                  <p:stCondLst>
                                    <p:cond delay="3750"/>
                                  </p:stCondLst>
                                  <p:childTnLst>
                                    <p:set>
                                      <p:cBhvr>
                                        <p:cTn id="51" dur="1" fill="hold">
                                          <p:stCondLst>
                                            <p:cond delay="0"/>
                                          </p:stCondLst>
                                        </p:cTn>
                                        <p:tgtEl>
                                          <p:spTgt spid="50"/>
                                        </p:tgtEl>
                                        <p:attrNameLst>
                                          <p:attrName>style.visibility</p:attrName>
                                        </p:attrNameLst>
                                      </p:cBhvr>
                                      <p:to>
                                        <p:strVal val="visible"/>
                                      </p:to>
                                    </p:set>
                                  </p:childTnLst>
                                </p:cTn>
                              </p:par>
                              <p:par>
                                <p:cTn id="52" presetID="0" presetClass="path" presetSubtype="0" fill="hold" grpId="0" nodeType="withEffect">
                                  <p:stCondLst>
                                    <p:cond delay="3750"/>
                                  </p:stCondLst>
                                  <p:childTnLst>
                                    <p:animMotion origin="layout" path="M 0.00052 -0.00116 L 0.17032 -0.13565 C 0.23516 -0.09491 0.29349 -0.04607 0.3586 -0.0051 " pathEditMode="relative" rAng="0" ptsTypes="AAA">
                                      <p:cBhvr>
                                        <p:cTn id="53" dur="3750" fill="hold"/>
                                        <p:tgtEl>
                                          <p:spTgt spid="49"/>
                                        </p:tgtEl>
                                        <p:attrNameLst>
                                          <p:attrName>ppt_x</p:attrName>
                                          <p:attrName>ppt_y</p:attrName>
                                        </p:attrNameLst>
                                      </p:cBhvr>
                                      <p:rCtr x="17904" y="-6736"/>
                                    </p:animMotion>
                                  </p:childTnLst>
                                  <p:subTnLst>
                                    <p:set>
                                      <p:cBhvr override="childStyle">
                                        <p:cTn dur="1" fill="hold" display="0" masterRel="sameClick" afterEffect="1">
                                          <p:stCondLst>
                                            <p:cond evt="end" delay="0">
                                              <p:tn val="52"/>
                                            </p:cond>
                                          </p:stCondLst>
                                        </p:cTn>
                                        <p:tgtEl>
                                          <p:spTgt spid="49"/>
                                        </p:tgtEl>
                                        <p:attrNameLst>
                                          <p:attrName>style.visibility</p:attrName>
                                        </p:attrNameLst>
                                      </p:cBhvr>
                                      <p:to>
                                        <p:strVal val="hidden"/>
                                      </p:to>
                                    </p:set>
                                  </p:subTnLst>
                                </p:cTn>
                              </p:par>
                              <p:par>
                                <p:cTn id="54" presetID="0" presetClass="path" presetSubtype="0" fill="hold" grpId="0" nodeType="withEffect">
                                  <p:stCondLst>
                                    <p:cond delay="3750"/>
                                  </p:stCondLst>
                                  <p:childTnLst>
                                    <p:animMotion origin="layout" path="M -3.54167E-6 -0.00047 L 0.16875 0.15185 L 0.35808 -0.00417 " pathEditMode="relative" rAng="0" ptsTypes="AAA">
                                      <p:cBhvr>
                                        <p:cTn id="55" dur="3750" fill="hold"/>
                                        <p:tgtEl>
                                          <p:spTgt spid="50"/>
                                        </p:tgtEl>
                                        <p:attrNameLst>
                                          <p:attrName>ppt_x</p:attrName>
                                          <p:attrName>ppt_y</p:attrName>
                                        </p:attrNameLst>
                                      </p:cBhvr>
                                      <p:rCtr x="17904" y="7431"/>
                                    </p:animMotion>
                                  </p:childTnLst>
                                  <p:subTnLst>
                                    <p:set>
                                      <p:cBhvr override="childStyle">
                                        <p:cTn dur="1" fill="hold" display="0" masterRel="sameClick" afterEffect="1">
                                          <p:stCondLst>
                                            <p:cond evt="end" delay="0">
                                              <p:tn val="54"/>
                                            </p:cond>
                                          </p:stCondLst>
                                        </p:cTn>
                                        <p:tgtEl>
                                          <p:spTgt spid="50"/>
                                        </p:tgtEl>
                                        <p:attrNameLst>
                                          <p:attrName>style.visibility</p:attrName>
                                        </p:attrNameLst>
                                      </p:cBhvr>
                                      <p:to>
                                        <p:strVal val="hidden"/>
                                      </p:to>
                                    </p:set>
                                  </p:subTnLst>
                                </p:cTn>
                              </p:par>
                              <p:par>
                                <p:cTn id="56" presetID="1" presetClass="entr" presetSubtype="0" fill="hold" grpId="1" nodeType="withEffect">
                                  <p:stCondLst>
                                    <p:cond delay="7500"/>
                                  </p:stCondLst>
                                  <p:childTnLst>
                                    <p:set>
                                      <p:cBhvr>
                                        <p:cTn id="57" dur="1" fill="hold">
                                          <p:stCondLst>
                                            <p:cond delay="0"/>
                                          </p:stCondLst>
                                        </p:cTn>
                                        <p:tgtEl>
                                          <p:spTgt spid="51"/>
                                        </p:tgtEl>
                                        <p:attrNameLst>
                                          <p:attrName>style.visibility</p:attrName>
                                        </p:attrNameLst>
                                      </p:cBhvr>
                                      <p:to>
                                        <p:strVal val="visible"/>
                                      </p:to>
                                    </p:set>
                                  </p:childTnLst>
                                </p:cTn>
                              </p:par>
                              <p:par>
                                <p:cTn id="58" presetID="42" presetClass="path" presetSubtype="0" fill="hold" grpId="0" nodeType="withEffect">
                                  <p:stCondLst>
                                    <p:cond delay="7500"/>
                                  </p:stCondLst>
                                  <p:childTnLst>
                                    <p:animMotion origin="layout" path="M 2.29167E-6 2.59259E-6 L 0.32383 2.59259E-6 " pathEditMode="relative" rAng="0" ptsTypes="AA">
                                      <p:cBhvr>
                                        <p:cTn id="59" dur="2750" fill="hold"/>
                                        <p:tgtEl>
                                          <p:spTgt spid="51"/>
                                        </p:tgtEl>
                                        <p:attrNameLst>
                                          <p:attrName>ppt_x</p:attrName>
                                          <p:attrName>ppt_y</p:attrName>
                                        </p:attrNameLst>
                                      </p:cBhvr>
                                      <p:rCtr x="16185" y="0"/>
                                    </p:animMotion>
                                  </p:childTnLst>
                                  <p:subTnLst>
                                    <p:set>
                                      <p:cBhvr override="childStyle">
                                        <p:cTn dur="1" fill="hold" display="0" masterRel="sameClick" afterEffect="1">
                                          <p:stCondLst>
                                            <p:cond evt="end" delay="0">
                                              <p:tn val="58"/>
                                            </p:cond>
                                          </p:stCondLst>
                                        </p:cTn>
                                        <p:tgtEl>
                                          <p:spTgt spid="51"/>
                                        </p:tgtEl>
                                        <p:attrNameLst>
                                          <p:attrName>style.visibility</p:attrName>
                                        </p:attrNameLst>
                                      </p:cBhvr>
                                      <p:to>
                                        <p:strVal val="hidden"/>
                                      </p:to>
                                    </p:set>
                                  </p:subTnLst>
                                </p:cTn>
                              </p:par>
                              <p:par>
                                <p:cTn id="60" presetID="22" presetClass="entr" presetSubtype="8" fill="hold" grpId="0" nodeType="withEffect">
                                  <p:stCondLst>
                                    <p:cond delay="9500"/>
                                  </p:stCondLst>
                                  <p:childTnLst>
                                    <p:set>
                                      <p:cBhvr>
                                        <p:cTn id="61" dur="1" fill="hold">
                                          <p:stCondLst>
                                            <p:cond delay="0"/>
                                          </p:stCondLst>
                                        </p:cTn>
                                        <p:tgtEl>
                                          <p:spTgt spid="44"/>
                                        </p:tgtEl>
                                        <p:attrNameLst>
                                          <p:attrName>style.visibility</p:attrName>
                                        </p:attrNameLst>
                                      </p:cBhvr>
                                      <p:to>
                                        <p:strVal val="visible"/>
                                      </p:to>
                                    </p:set>
                                    <p:animEffect transition="in" filter="wipe(left)">
                                      <p:cBhvr>
                                        <p:cTn id="62" dur="1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36" grpId="0" animBg="1"/>
      <p:bldP spid="37" grpId="0" animBg="1"/>
      <p:bldP spid="38" grpId="0" animBg="1"/>
      <p:bldP spid="39" grpId="0" animBg="1"/>
      <p:bldP spid="40" grpId="0" animBg="1"/>
      <p:bldP spid="41" grpId="0"/>
      <p:bldP spid="42" grpId="0" animBg="1"/>
      <p:bldP spid="42" grpId="1" animBg="1"/>
      <p:bldP spid="43" grpId="0" animBg="1"/>
      <p:bldP spid="45" grpId="0"/>
      <p:bldP spid="46" grpId="0"/>
      <p:bldP spid="47" grpId="0"/>
      <p:bldP spid="48" grpId="0"/>
      <p:bldP spid="49" grpId="0" animBg="1"/>
      <p:bldP spid="49" grpId="1" animBg="1"/>
      <p:bldP spid="50" grpId="0" animBg="1"/>
      <p:bldP spid="50" grpId="1" animBg="1"/>
      <p:bldP spid="51" grpId="0" animBg="1"/>
      <p:bldP spid="51" grpId="1" animBg="1"/>
      <p:bldP spid="4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referRelativeResize="0">
            <a:picLocks/>
          </p:cNvPicPr>
          <p:nvPr/>
        </p:nvPicPr>
        <p:blipFill>
          <a:blip r:embed="rId3"/>
          <a:stretch>
            <a:fillRect/>
          </a:stretch>
        </p:blipFill>
        <p:spPr>
          <a:xfrm>
            <a:off x="0" y="0"/>
            <a:ext cx="1371719" cy="813600"/>
          </a:xfrm>
          <a:prstGeom prst="rect">
            <a:avLst/>
          </a:prstGeom>
        </p:spPr>
      </p:pic>
      <p:sp>
        <p:nvSpPr>
          <p:cNvPr id="59" name="Rounded Rectangle 58"/>
          <p:cNvSpPr/>
          <p:nvPr/>
        </p:nvSpPr>
        <p:spPr>
          <a:xfrm>
            <a:off x="6928000" y="915125"/>
            <a:ext cx="3600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Regulations</a:t>
            </a:r>
            <a:endParaRPr lang="en-GB" sz="2800" dirty="0">
              <a:solidFill>
                <a:prstClr val="black"/>
              </a:solidFill>
              <a:cs typeface="Arial" pitchFamily="34" charset="0"/>
            </a:endParaRPr>
          </a:p>
        </p:txBody>
      </p:sp>
      <p:sp>
        <p:nvSpPr>
          <p:cNvPr id="63" name="Rectangle 62"/>
          <p:cNvSpPr/>
          <p:nvPr/>
        </p:nvSpPr>
        <p:spPr>
          <a:xfrm>
            <a:off x="6707958" y="728000"/>
            <a:ext cx="3949490" cy="128865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prstClr val="white"/>
              </a:solidFill>
            </a:endParaRPr>
          </a:p>
        </p:txBody>
      </p:sp>
      <p:sp>
        <p:nvSpPr>
          <p:cNvPr id="3"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cxnSp>
        <p:nvCxnSpPr>
          <p:cNvPr id="7" name="Straight Connector 6"/>
          <p:cNvCxnSpPr>
            <a:stCxn id="15" idx="0"/>
          </p:cNvCxnSpPr>
          <p:nvPr/>
        </p:nvCxnSpPr>
        <p:spPr>
          <a:xfrm flipV="1">
            <a:off x="3464000" y="1867373"/>
            <a:ext cx="1" cy="1022190"/>
          </a:xfrm>
          <a:prstGeom prst="line">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16" idx="0"/>
            <a:endCxn id="15"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016000" y="1829525"/>
            <a:ext cx="2448000" cy="3439091"/>
            <a:chOff x="835832" y="1695791"/>
            <a:chExt cx="1999458" cy="2981156"/>
          </a:xfrm>
        </p:grpSpPr>
        <p:cxnSp>
          <p:nvCxnSpPr>
            <p:cNvPr id="13" name="Elbow Connector 12"/>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5" name="Rounded Rectangle 14"/>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Acts</a:t>
            </a:r>
          </a:p>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(of Parliament)</a:t>
            </a:r>
            <a:endParaRPr lang="en-GB" sz="2800" b="1" dirty="0">
              <a:solidFill>
                <a:prstClr val="black"/>
              </a:solidFill>
              <a:cs typeface="Arial" panose="020B0604020202020204" pitchFamily="34" charset="0"/>
            </a:endParaRPr>
          </a:p>
        </p:txBody>
      </p:sp>
      <p:sp>
        <p:nvSpPr>
          <p:cNvPr id="16" name="Rounded Rectangle 15"/>
          <p:cNvSpPr/>
          <p:nvPr/>
        </p:nvSpPr>
        <p:spPr bwMode="auto">
          <a:xfrm>
            <a:off x="1664000" y="4807191"/>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Regulations</a:t>
            </a:r>
            <a:endParaRPr lang="en-GB" sz="2800" b="1" dirty="0">
              <a:solidFill>
                <a:prstClr val="black"/>
              </a:solidFill>
              <a:cs typeface="Arial" panose="020B0604020202020204" pitchFamily="34" charset="0"/>
            </a:endParaRPr>
          </a:p>
        </p:txBody>
      </p:sp>
      <p:sp>
        <p:nvSpPr>
          <p:cNvPr id="21" name="Rectangle 5"/>
          <p:cNvSpPr>
            <a:spLocks noChangeArrowheads="1"/>
          </p:cNvSpPr>
          <p:nvPr/>
        </p:nvSpPr>
        <p:spPr bwMode="auto">
          <a:xfrm>
            <a:off x="6200036" y="2049553"/>
            <a:ext cx="5055928" cy="4571999"/>
          </a:xfrm>
          <a:prstGeom prst="rect">
            <a:avLst/>
          </a:prstGeom>
          <a:noFill/>
          <a:ln w="9525">
            <a:noFill/>
            <a:miter lim="800000"/>
            <a:headEnd/>
            <a:tailEnd/>
          </a:ln>
        </p:spPr>
        <p:txBody>
          <a:bodyPr anchor="t" anchorCtr="0"/>
          <a:lstStyle/>
          <a:p>
            <a:pPr algn="ctr"/>
            <a:r>
              <a:rPr lang="en-GB" sz="2800" b="1" dirty="0">
                <a:solidFill>
                  <a:prstClr val="black"/>
                </a:solidFill>
                <a:cs typeface="Arial" panose="020B0604020202020204" pitchFamily="34" charset="0"/>
              </a:rPr>
              <a:t>The European Union issues Directives which apply to all Member States</a:t>
            </a:r>
          </a:p>
          <a:p>
            <a:pPr algn="ctr">
              <a:buFontTx/>
              <a:buChar char="•"/>
            </a:pPr>
            <a:endParaRPr lang="en-GB" sz="2800" b="1" dirty="0">
              <a:solidFill>
                <a:prstClr val="black"/>
              </a:solidFill>
              <a:cs typeface="Arial" panose="020B0604020202020204" pitchFamily="34" charset="0"/>
            </a:endParaRPr>
          </a:p>
          <a:p>
            <a:pPr algn="ctr"/>
            <a:r>
              <a:rPr lang="en-GB" sz="2800" b="1" dirty="0">
                <a:solidFill>
                  <a:prstClr val="black"/>
                </a:solidFill>
                <a:cs typeface="Arial" panose="020B0604020202020204" pitchFamily="34" charset="0"/>
              </a:rPr>
              <a:t>Each domestic government must ratify the directive by transposing it into national law. In the UK this can be done at Act or Regulation level, as deemed appropriate</a:t>
            </a:r>
            <a:r>
              <a:rPr lang="en-GB" sz="2800" dirty="0">
                <a:solidFill>
                  <a:prstClr val="black"/>
                </a:solidFill>
                <a:cs typeface="Arial" panose="020B0604020202020204" pitchFamily="34" charset="0"/>
              </a:rPr>
              <a:t>.</a:t>
            </a:r>
          </a:p>
        </p:txBody>
      </p: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Directives</a:t>
            </a:r>
            <a:endParaRPr lang="en-GB" sz="2800" dirty="0">
              <a:solidFill>
                <a:prstClr val="black"/>
              </a:solidFill>
              <a:cs typeface="Arial" pitchFamily="34" charset="0"/>
            </a:endParaRPr>
          </a:p>
        </p:txBody>
      </p:sp>
      <p:sp>
        <p:nvSpPr>
          <p:cNvPr id="28" name="Rounded Rectangle 2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Tree>
    <p:extLst>
      <p:ext uri="{BB962C8B-B14F-4D97-AF65-F5344CB8AC3E}">
        <p14:creationId xmlns:p14="http://schemas.microsoft.com/office/powerpoint/2010/main" val="141971674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1">
                                            <p:txEl>
                                              <p:pRg st="2" end="2"/>
                                            </p:txEl>
                                          </p:spTgt>
                                        </p:tgtEl>
                                        <p:attrNameLst>
                                          <p:attrName>style.visibility</p:attrName>
                                        </p:attrNameLst>
                                      </p:cBhvr>
                                      <p:to>
                                        <p:strVal val="visible"/>
                                      </p:to>
                                    </p:set>
                                    <p:animEffect transition="in" filter="wipe(up)">
                                      <p:cBhvr>
                                        <p:cTn id="7" dur="2000"/>
                                        <p:tgtEl>
                                          <p:spTgt spid="21">
                                            <p:txEl>
                                              <p:pRg st="2" end="2"/>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1500"/>
                                        <p:tgtEl>
                                          <p:spTgt spid="7"/>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childTnLst>
                                </p:cTn>
                              </p:par>
                            </p:childTnLst>
                          </p:cTn>
                        </p:par>
                        <p:par>
                          <p:cTn id="14" fill="hold">
                            <p:stCondLst>
                              <p:cond delay="2500"/>
                            </p:stCondLst>
                            <p:childTnLst>
                              <p:par>
                                <p:cTn id="15" presetID="10" presetClass="exit" presetSubtype="0" fill="hold" nodeType="afterEffect">
                                  <p:stCondLst>
                                    <p:cond delay="1500"/>
                                  </p:stCondLst>
                                  <p:childTnLst>
                                    <p:animEffect transition="out" filter="fade">
                                      <p:cBhvr>
                                        <p:cTn id="16" dur="1000"/>
                                        <p:tgtEl>
                                          <p:spTgt spid="7"/>
                                        </p:tgtEl>
                                      </p:cBhvr>
                                    </p:animEffect>
                                    <p:set>
                                      <p:cBhvr>
                                        <p:cTn id="17" dur="1" fill="hold">
                                          <p:stCondLst>
                                            <p:cond delay="999"/>
                                          </p:stCondLst>
                                        </p:cTn>
                                        <p:tgtEl>
                                          <p:spTgt spid="7"/>
                                        </p:tgtEl>
                                        <p:attrNameLst>
                                          <p:attrName>style.visibility</p:attrName>
                                        </p:attrNameLst>
                                      </p:cBhvr>
                                      <p:to>
                                        <p:strVal val="hidden"/>
                                      </p:to>
                                    </p:set>
                                  </p:childTnLst>
                                </p:cTn>
                              </p:par>
                            </p:childTnLst>
                          </p:cTn>
                        </p:par>
                        <p:par>
                          <p:cTn id="18" fill="hold">
                            <p:stCondLst>
                              <p:cond delay="5000"/>
                            </p:stCondLst>
                            <p:childTnLst>
                              <p:par>
                                <p:cTn id="19" presetID="22" presetClass="entr" presetSubtype="1"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2000"/>
                                        <p:tgtEl>
                                          <p:spTgt spid="12"/>
                                        </p:tgtEl>
                                      </p:cBhvr>
                                    </p:animEffect>
                                  </p:childTnLst>
                                </p:cTn>
                              </p:par>
                              <p:par>
                                <p:cTn id="22" presetID="22" presetClass="entr" presetSubtype="1" fill="hold" nodeType="withEffect">
                                  <p:stCondLst>
                                    <p:cond delay="100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1000"/>
                                        <p:tgtEl>
                                          <p:spTgt spid="11"/>
                                        </p:tgtEl>
                                      </p:cBhvr>
                                    </p:animEffect>
                                  </p:childTnLst>
                                </p:cTn>
                              </p:par>
                            </p:childTnLst>
                          </p:cTn>
                        </p:par>
                        <p:par>
                          <p:cTn id="25" fill="hold">
                            <p:stCondLst>
                              <p:cond delay="70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1"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a:endCxn id="15"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Health &amp; Safety at Work </a:t>
            </a:r>
            <a:r>
              <a:rPr lang="en-GB" sz="2800" b="1" dirty="0" err="1">
                <a:solidFill>
                  <a:prstClr val="black"/>
                </a:solidFill>
                <a:cs typeface="Arial" panose="020B0604020202020204" pitchFamily="34" charset="0"/>
              </a:rPr>
              <a:t>etc</a:t>
            </a:r>
            <a:r>
              <a:rPr lang="en-GB" sz="2800" b="1" dirty="0">
                <a:solidFill>
                  <a:prstClr val="black"/>
                </a:solidFill>
                <a:cs typeface="Arial" panose="020B0604020202020204" pitchFamily="34" charset="0"/>
              </a:rPr>
              <a:t> Act 1974</a:t>
            </a:r>
          </a:p>
        </p:txBody>
      </p:sp>
      <p:sp>
        <p:nvSpPr>
          <p:cNvPr id="27" name="Rounded Rectangle 26"/>
          <p:cNvSpPr/>
          <p:nvPr/>
        </p:nvSpPr>
        <p:spPr>
          <a:xfrm>
            <a:off x="6928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Regulations</a:t>
            </a:r>
            <a:endParaRPr lang="en-GB" sz="2800" dirty="0">
              <a:solidFill>
                <a:prstClr val="black"/>
              </a:solidFill>
              <a:cs typeface="Arial" pitchFamily="34" charset="0"/>
            </a:endParaRPr>
          </a:p>
        </p:txBody>
      </p:sp>
      <p:sp>
        <p:nvSpPr>
          <p:cNvPr id="28" name="Rectangle 27"/>
          <p:cNvSpPr/>
          <p:nvPr/>
        </p:nvSpPr>
        <p:spPr>
          <a:xfrm>
            <a:off x="6707958" y="592736"/>
            <a:ext cx="3949490" cy="128865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prstClr val="white"/>
              </a:solidFill>
            </a:endParaRPr>
          </a:p>
        </p:txBody>
      </p:sp>
      <p:grpSp>
        <p:nvGrpSpPr>
          <p:cNvPr id="29" name="Group 28"/>
          <p:cNvGrpSpPr/>
          <p:nvPr/>
        </p:nvGrpSpPr>
        <p:grpSpPr>
          <a:xfrm>
            <a:off x="1016000" y="1829525"/>
            <a:ext cx="2448000" cy="3439091"/>
            <a:chOff x="835832" y="1695791"/>
            <a:chExt cx="1999458" cy="2981156"/>
          </a:xfrm>
        </p:grpSpPr>
        <p:cxnSp>
          <p:nvCxnSpPr>
            <p:cNvPr id="30" name="Elbow Connector 29"/>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Elbow Connector 30"/>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7" name="Rounded Rectangle 16"/>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Railways &amp; Other Guided Transport System (Safety) Regulations 2006</a:t>
            </a:r>
            <a:endParaRPr lang="en-GB" sz="2800" dirty="0">
              <a:solidFill>
                <a:prstClr val="black"/>
              </a:solidFill>
              <a:cs typeface="Arial" pitchFamily="34" charset="0"/>
            </a:endParaRPr>
          </a:p>
        </p:txBody>
      </p: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16" name="Rounded Rectangle 15"/>
          <p:cNvSpPr/>
          <p:nvPr/>
        </p:nvSpPr>
        <p:spPr bwMode="auto">
          <a:xfrm>
            <a:off x="340193" y="5801744"/>
            <a:ext cx="1673697" cy="828000"/>
          </a:xfrm>
          <a:prstGeom prst="roundRect">
            <a:avLst/>
          </a:prstGeom>
          <a:solidFill>
            <a:schemeClr val="accent2">
              <a:lumMod val="40000"/>
              <a:lumOff val="60000"/>
            </a:schemeClr>
          </a:solidFill>
          <a:ln w="57150">
            <a:solidFill>
              <a:schemeClr val="accent2"/>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ORR Guidance</a:t>
            </a:r>
            <a:endParaRPr lang="en-GB" sz="2800" b="1" dirty="0">
              <a:solidFill>
                <a:prstClr val="black"/>
              </a:solidFill>
              <a:cs typeface="Arial" panose="020B0604020202020204" pitchFamily="34" charset="0"/>
            </a:endParaRPr>
          </a:p>
        </p:txBody>
      </p:sp>
      <p:pic>
        <p:nvPicPr>
          <p:cNvPr id="18" name="Picture 17"/>
          <p:cNvPicPr preferRelativeResize="0">
            <a:picLocks/>
          </p:cNvPicPr>
          <p:nvPr/>
        </p:nvPicPr>
        <p:blipFill>
          <a:blip r:embed="rId3"/>
          <a:stretch>
            <a:fillRect/>
          </a:stretch>
        </p:blipFill>
        <p:spPr>
          <a:xfrm>
            <a:off x="0" y="0"/>
            <a:ext cx="1371719" cy="813600"/>
          </a:xfrm>
          <a:prstGeom prst="rect">
            <a:avLst/>
          </a:prstGeom>
        </p:spPr>
      </p:pic>
      <p:sp>
        <p:nvSpPr>
          <p:cNvPr id="19"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grpSp>
        <p:nvGrpSpPr>
          <p:cNvPr id="22" name="Group 21"/>
          <p:cNvGrpSpPr/>
          <p:nvPr/>
        </p:nvGrpSpPr>
        <p:grpSpPr>
          <a:xfrm>
            <a:off x="6280000" y="915125"/>
            <a:ext cx="4248000" cy="5300619"/>
            <a:chOff x="1016000" y="915125"/>
            <a:chExt cx="4248000" cy="5300619"/>
          </a:xfrm>
        </p:grpSpPr>
        <p:cxnSp>
          <p:nvCxnSpPr>
            <p:cNvPr id="23" name="Straight Connector 22"/>
            <p:cNvCxnSpPr>
              <a:endCxn id="24"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a:r>
                <a:rPr lang="en-GB" sz="2800" b="1" dirty="0">
                  <a:solidFill>
                    <a:prstClr val="black"/>
                  </a:solidFill>
                  <a:cs typeface="Arial" pitchFamily="34" charset="0"/>
                </a:rPr>
                <a:t>The Transport Act 2000</a:t>
              </a:r>
              <a:endParaRPr lang="en-GB" sz="2800" dirty="0">
                <a:solidFill>
                  <a:prstClr val="black"/>
                </a:solidFill>
                <a:cs typeface="Arial" pitchFamily="34" charset="0"/>
              </a:endParaRPr>
            </a:p>
          </p:txBody>
        </p:sp>
        <p:grpSp>
          <p:nvGrpSpPr>
            <p:cNvPr id="25" name="Group 24"/>
            <p:cNvGrpSpPr/>
            <p:nvPr/>
          </p:nvGrpSpPr>
          <p:grpSpPr>
            <a:xfrm>
              <a:off x="1016000" y="1829525"/>
              <a:ext cx="2448000" cy="3439091"/>
              <a:chOff x="835832" y="1695791"/>
              <a:chExt cx="1999458" cy="2981156"/>
            </a:xfrm>
          </p:grpSpPr>
          <p:cxnSp>
            <p:nvCxnSpPr>
              <p:cNvPr id="33" name="Elbow Connector 32"/>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4" name="Elbow Connector 33"/>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26" name="Rounded Rectangle 25"/>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32" name="Rounded Rectangle 31"/>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grpSp>
    </p:spTree>
    <p:extLst>
      <p:ext uri="{BB962C8B-B14F-4D97-AF65-F5344CB8AC3E}">
        <p14:creationId xmlns:p14="http://schemas.microsoft.com/office/powerpoint/2010/main" val="386256021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preferRelativeResize="0">
            <a:picLocks/>
          </p:cNvPicPr>
          <p:nvPr/>
        </p:nvPicPr>
        <p:blipFill>
          <a:blip r:embed="rId3"/>
          <a:stretch>
            <a:fillRect/>
          </a:stretch>
        </p:blipFill>
        <p:spPr>
          <a:xfrm>
            <a:off x="0" y="0"/>
            <a:ext cx="1371719" cy="813600"/>
          </a:xfrm>
          <a:prstGeom prst="rect">
            <a:avLst/>
          </a:prstGeom>
        </p:spPr>
      </p:pic>
      <p:sp>
        <p:nvSpPr>
          <p:cNvPr id="33"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grpSp>
        <p:nvGrpSpPr>
          <p:cNvPr id="35" name="Group 34"/>
          <p:cNvGrpSpPr/>
          <p:nvPr/>
        </p:nvGrpSpPr>
        <p:grpSpPr>
          <a:xfrm>
            <a:off x="340193" y="915125"/>
            <a:ext cx="20747808" cy="5716288"/>
            <a:chOff x="340193" y="915125"/>
            <a:chExt cx="20747808" cy="5716288"/>
          </a:xfrm>
        </p:grpSpPr>
        <p:grpSp>
          <p:nvGrpSpPr>
            <p:cNvPr id="36" name="Group 35"/>
            <p:cNvGrpSpPr/>
            <p:nvPr/>
          </p:nvGrpSpPr>
          <p:grpSpPr>
            <a:xfrm>
              <a:off x="340193" y="915125"/>
              <a:ext cx="15467807" cy="5716288"/>
              <a:chOff x="340193" y="915125"/>
              <a:chExt cx="15467807" cy="5716288"/>
            </a:xfrm>
          </p:grpSpPr>
          <p:grpSp>
            <p:nvGrpSpPr>
              <p:cNvPr id="46" name="Group 45"/>
              <p:cNvGrpSpPr/>
              <p:nvPr/>
            </p:nvGrpSpPr>
            <p:grpSpPr>
              <a:xfrm>
                <a:off x="340193" y="915125"/>
                <a:ext cx="10187807" cy="5714619"/>
                <a:chOff x="340193" y="915125"/>
                <a:chExt cx="10187807" cy="5714619"/>
              </a:xfrm>
            </p:grpSpPr>
            <p:grpSp>
              <p:nvGrpSpPr>
                <p:cNvPr id="65" name="Group 64"/>
                <p:cNvGrpSpPr/>
                <p:nvPr/>
              </p:nvGrpSpPr>
              <p:grpSpPr>
                <a:xfrm>
                  <a:off x="6279999" y="915125"/>
                  <a:ext cx="4248001" cy="5300619"/>
                  <a:chOff x="1015999" y="915125"/>
                  <a:chExt cx="4248001" cy="5300619"/>
                </a:xfrm>
              </p:grpSpPr>
              <p:cxnSp>
                <p:nvCxnSpPr>
                  <p:cNvPr id="75" name="Straight Connector 74"/>
                  <p:cNvCxnSpPr>
                    <a:endCxn id="76"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Rounded Rectangle 75"/>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a:r>
                      <a:rPr lang="en-GB" sz="2800" b="1" dirty="0">
                        <a:solidFill>
                          <a:prstClr val="black"/>
                        </a:solidFill>
                        <a:cs typeface="Arial" pitchFamily="34" charset="0"/>
                      </a:rPr>
                      <a:t>The Transport Act 2000</a:t>
                    </a:r>
                    <a:endParaRPr lang="en-GB" sz="2800" dirty="0">
                      <a:solidFill>
                        <a:prstClr val="black"/>
                      </a:solidFill>
                      <a:cs typeface="Arial" pitchFamily="34" charset="0"/>
                    </a:endParaRPr>
                  </a:p>
                </p:txBody>
              </p:sp>
              <p:grpSp>
                <p:nvGrpSpPr>
                  <p:cNvPr id="77" name="Group 76"/>
                  <p:cNvGrpSpPr/>
                  <p:nvPr/>
                </p:nvGrpSpPr>
                <p:grpSpPr>
                  <a:xfrm>
                    <a:off x="1015999" y="1829525"/>
                    <a:ext cx="2447998" cy="3439091"/>
                    <a:chOff x="835832" y="1695791"/>
                    <a:chExt cx="1999458" cy="2981156"/>
                  </a:xfrm>
                </p:grpSpPr>
                <p:cxnSp>
                  <p:nvCxnSpPr>
                    <p:cNvPr id="80" name="Elbow Connector 79"/>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1" name="Elbow Connector 80"/>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78" name="Rounded Rectangle 77"/>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79" name="Rounded Rectangle 78"/>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grpSp>
            <p:grpSp>
              <p:nvGrpSpPr>
                <p:cNvPr id="66" name="Group 65"/>
                <p:cNvGrpSpPr/>
                <p:nvPr/>
              </p:nvGrpSpPr>
              <p:grpSpPr>
                <a:xfrm>
                  <a:off x="1016000" y="915125"/>
                  <a:ext cx="4248000" cy="5300619"/>
                  <a:chOff x="1016000" y="915125"/>
                  <a:chExt cx="4248000" cy="5300619"/>
                </a:xfrm>
              </p:grpSpPr>
              <p:cxnSp>
                <p:nvCxnSpPr>
                  <p:cNvPr id="68" name="Straight Connector 67"/>
                  <p:cNvCxnSpPr>
                    <a:endCxn id="69"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Rounded Rectangle 68"/>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Health &amp; Safety at Work </a:t>
                    </a:r>
                    <a:r>
                      <a:rPr lang="en-GB" sz="2800" b="1" dirty="0" err="1">
                        <a:solidFill>
                          <a:prstClr val="black"/>
                        </a:solidFill>
                        <a:cs typeface="Arial" panose="020B0604020202020204" pitchFamily="34" charset="0"/>
                      </a:rPr>
                      <a:t>etc</a:t>
                    </a:r>
                    <a:r>
                      <a:rPr lang="en-GB" sz="2800" b="1" dirty="0">
                        <a:solidFill>
                          <a:prstClr val="black"/>
                        </a:solidFill>
                        <a:cs typeface="Arial" panose="020B0604020202020204" pitchFamily="34" charset="0"/>
                      </a:rPr>
                      <a:t> Act 1974</a:t>
                    </a:r>
                  </a:p>
                </p:txBody>
              </p:sp>
              <p:grpSp>
                <p:nvGrpSpPr>
                  <p:cNvPr id="70" name="Group 69"/>
                  <p:cNvGrpSpPr/>
                  <p:nvPr/>
                </p:nvGrpSpPr>
                <p:grpSpPr>
                  <a:xfrm>
                    <a:off x="1016000" y="1829525"/>
                    <a:ext cx="2448000" cy="3439091"/>
                    <a:chOff x="835832" y="1695791"/>
                    <a:chExt cx="1999458" cy="2981156"/>
                  </a:xfrm>
                </p:grpSpPr>
                <p:cxnSp>
                  <p:nvCxnSpPr>
                    <p:cNvPr id="73" name="Elbow Connector 72"/>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4" name="Elbow Connector 73"/>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71" name="Rounded Rectangle 70"/>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Railways &amp; Other Guided Transport System (Safety) Regulations 2006</a:t>
                    </a:r>
                    <a:endParaRPr lang="en-GB" sz="2800" dirty="0">
                      <a:solidFill>
                        <a:prstClr val="black"/>
                      </a:solidFill>
                      <a:cs typeface="Arial" pitchFamily="34" charset="0"/>
                    </a:endParaRPr>
                  </a:p>
                </p:txBody>
              </p:sp>
              <p:sp>
                <p:nvSpPr>
                  <p:cNvPr id="72" name="Rounded Rectangle 71"/>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grpSp>
            <p:sp>
              <p:nvSpPr>
                <p:cNvPr id="67" name="Rounded Rectangle 66"/>
                <p:cNvSpPr/>
                <p:nvPr/>
              </p:nvSpPr>
              <p:spPr bwMode="auto">
                <a:xfrm>
                  <a:off x="340193" y="5801744"/>
                  <a:ext cx="1673697" cy="828000"/>
                </a:xfrm>
                <a:prstGeom prst="roundRect">
                  <a:avLst/>
                </a:prstGeom>
                <a:solidFill>
                  <a:schemeClr val="accent2">
                    <a:lumMod val="40000"/>
                    <a:lumOff val="60000"/>
                  </a:schemeClr>
                </a:solidFill>
                <a:ln w="57150">
                  <a:solidFill>
                    <a:schemeClr val="accent2"/>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ORR Guidance</a:t>
                  </a:r>
                </a:p>
              </p:txBody>
            </p:sp>
          </p:grpSp>
          <p:grpSp>
            <p:nvGrpSpPr>
              <p:cNvPr id="47" name="Group 46"/>
              <p:cNvGrpSpPr/>
              <p:nvPr/>
            </p:nvGrpSpPr>
            <p:grpSpPr>
              <a:xfrm>
                <a:off x="11560000" y="916794"/>
                <a:ext cx="4248000" cy="5300619"/>
                <a:chOff x="1016000" y="915125"/>
                <a:chExt cx="4248000" cy="5300619"/>
              </a:xfrm>
            </p:grpSpPr>
            <p:cxnSp>
              <p:nvCxnSpPr>
                <p:cNvPr id="57" name="Straight Connector 56"/>
                <p:cNvCxnSpPr>
                  <a:endCxn id="59"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Rounded Rectangle 58"/>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itchFamily="34" charset="0"/>
                    </a:rPr>
                    <a:t>Health &amp; Safety at Work </a:t>
                  </a:r>
                  <a:r>
                    <a:rPr lang="en-GB" sz="2800" b="1" dirty="0" err="1">
                      <a:solidFill>
                        <a:prstClr val="black"/>
                      </a:solidFill>
                      <a:cs typeface="Arial" pitchFamily="34" charset="0"/>
                    </a:rPr>
                    <a:t>etc</a:t>
                  </a:r>
                  <a:r>
                    <a:rPr lang="en-GB" sz="2800" b="1" dirty="0">
                      <a:solidFill>
                        <a:prstClr val="black"/>
                      </a:solidFill>
                      <a:cs typeface="Arial" pitchFamily="34" charset="0"/>
                    </a:rPr>
                    <a:t> Act 1974</a:t>
                  </a:r>
                </a:p>
              </p:txBody>
            </p:sp>
            <p:grpSp>
              <p:nvGrpSpPr>
                <p:cNvPr id="60" name="Group 59"/>
                <p:cNvGrpSpPr/>
                <p:nvPr/>
              </p:nvGrpSpPr>
              <p:grpSpPr>
                <a:xfrm>
                  <a:off x="1016000" y="1829525"/>
                  <a:ext cx="2448000" cy="3439091"/>
                  <a:chOff x="835832" y="1695791"/>
                  <a:chExt cx="1999458" cy="2981156"/>
                </a:xfrm>
              </p:grpSpPr>
              <p:cxnSp>
                <p:nvCxnSpPr>
                  <p:cNvPr id="63" name="Elbow Connector 62"/>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4" name="Elbow Connector 63"/>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1" name="Rounded Rectangle 60"/>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Management of Health and Safety at Work Regulations 1999</a:t>
                  </a:r>
                  <a:endParaRPr lang="en-GB" sz="2800" dirty="0">
                    <a:solidFill>
                      <a:prstClr val="black"/>
                    </a:solidFill>
                    <a:cs typeface="Arial" pitchFamily="34" charset="0"/>
                  </a:endParaRPr>
                </a:p>
              </p:txBody>
            </p:sp>
            <p:sp>
              <p:nvSpPr>
                <p:cNvPr id="62" name="Rounded Rectangle 61"/>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50" dirty="0">
                      <a:solidFill>
                        <a:prstClr val="black"/>
                      </a:solidFill>
                      <a:cs typeface="Arial" pitchFamily="34" charset="0"/>
                    </a:rPr>
                    <a:t>Health &amp; Safety at Work Directive 89/391 EEC</a:t>
                  </a:r>
                </a:p>
              </p:txBody>
            </p:sp>
          </p:grpSp>
          <p:sp>
            <p:nvSpPr>
              <p:cNvPr id="56" name="Rounded Rectangle 55"/>
              <p:cNvSpPr/>
              <p:nvPr/>
            </p:nvSpPr>
            <p:spPr bwMode="auto">
              <a:xfrm>
                <a:off x="10970192" y="5803413"/>
                <a:ext cx="1673697" cy="828000"/>
              </a:xfrm>
              <a:prstGeom prst="roundRect">
                <a:avLst/>
              </a:prstGeom>
              <a:solidFill>
                <a:schemeClr val="accent2">
                  <a:lumMod val="40000"/>
                  <a:lumOff val="60000"/>
                </a:schemeClr>
              </a:solidFill>
              <a:ln w="57150">
                <a:solidFill>
                  <a:schemeClr val="accent2"/>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HSE Guidance</a:t>
                </a:r>
              </a:p>
            </p:txBody>
          </p:sp>
        </p:grpSp>
        <p:grpSp>
          <p:nvGrpSpPr>
            <p:cNvPr id="37" name="Group 36"/>
            <p:cNvGrpSpPr/>
            <p:nvPr/>
          </p:nvGrpSpPr>
          <p:grpSpPr>
            <a:xfrm>
              <a:off x="16840001" y="915125"/>
              <a:ext cx="4248000" cy="5300619"/>
              <a:chOff x="1016000" y="915125"/>
              <a:chExt cx="4248000" cy="5300619"/>
            </a:xfrm>
          </p:grpSpPr>
          <p:cxnSp>
            <p:nvCxnSpPr>
              <p:cNvPr id="39" name="Straight Connector 38"/>
              <p:cNvCxnSpPr>
                <a:endCxn id="40"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itchFamily="34" charset="0"/>
                  </a:rPr>
                  <a:t>Health &amp; Safety at Work </a:t>
                </a:r>
                <a:r>
                  <a:rPr lang="en-GB" sz="2800" b="1" dirty="0" err="1">
                    <a:solidFill>
                      <a:prstClr val="black"/>
                    </a:solidFill>
                    <a:cs typeface="Arial" pitchFamily="34" charset="0"/>
                  </a:rPr>
                  <a:t>etc</a:t>
                </a:r>
                <a:r>
                  <a:rPr lang="en-GB" sz="2800" b="1" dirty="0">
                    <a:solidFill>
                      <a:prstClr val="black"/>
                    </a:solidFill>
                    <a:cs typeface="Arial" pitchFamily="34" charset="0"/>
                  </a:rPr>
                  <a:t> Act 1974</a:t>
                </a:r>
              </a:p>
            </p:txBody>
          </p:sp>
          <p:grpSp>
            <p:nvGrpSpPr>
              <p:cNvPr id="41" name="Group 40"/>
              <p:cNvGrpSpPr/>
              <p:nvPr/>
            </p:nvGrpSpPr>
            <p:grpSpPr>
              <a:xfrm>
                <a:off x="1016000" y="1829525"/>
                <a:ext cx="2448000" cy="3439091"/>
                <a:chOff x="835832" y="1695791"/>
                <a:chExt cx="1999458" cy="2981156"/>
              </a:xfrm>
            </p:grpSpPr>
            <p:cxnSp>
              <p:nvCxnSpPr>
                <p:cNvPr id="44" name="Elbow Connector 43"/>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42" name="Rounded Rectangle 41"/>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defRPr/>
                </a:pPr>
                <a:r>
                  <a:rPr lang="en-GB" sz="2800" b="1" dirty="0">
                    <a:solidFill>
                      <a:prstClr val="black"/>
                    </a:solidFill>
                    <a:cs typeface="Arial" pitchFamily="34" charset="0"/>
                  </a:rPr>
                  <a:t>Supply of Machinery (Safety)</a:t>
                </a:r>
              </a:p>
              <a:p>
                <a:pPr algn="ctr" fontAlgn="base">
                  <a:spcBef>
                    <a:spcPct val="0"/>
                  </a:spcBef>
                  <a:spcAft>
                    <a:spcPct val="0"/>
                  </a:spcAft>
                  <a:defRPr/>
                </a:pPr>
                <a:r>
                  <a:rPr lang="en-GB" sz="2800" b="1" dirty="0">
                    <a:solidFill>
                      <a:prstClr val="black"/>
                    </a:solidFill>
                    <a:cs typeface="Arial" pitchFamily="34" charset="0"/>
                  </a:rPr>
                  <a:t> Regulation 2008</a:t>
                </a:r>
              </a:p>
            </p:txBody>
          </p:sp>
          <p:sp>
            <p:nvSpPr>
              <p:cNvPr id="43" name="Rounded Rectangle 42"/>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fontAlgn="base">
                  <a:spcBef>
                    <a:spcPct val="0"/>
                  </a:spcBef>
                  <a:spcAft>
                    <a:spcPct val="0"/>
                  </a:spcAft>
                  <a:defRPr/>
                </a:pPr>
                <a:r>
                  <a:rPr lang="en-GB" sz="2800" b="1" dirty="0">
                    <a:solidFill>
                      <a:prstClr val="black"/>
                    </a:solidFill>
                    <a:cs typeface="Arial" pitchFamily="34" charset="0"/>
                  </a:rPr>
                  <a:t>Machinery Directive 2006/42/EC</a:t>
                </a:r>
              </a:p>
            </p:txBody>
          </p:sp>
        </p:grpSp>
      </p:grpSp>
    </p:spTree>
    <p:extLst>
      <p:ext uri="{BB962C8B-B14F-4D97-AF65-F5344CB8AC3E}">
        <p14:creationId xmlns:p14="http://schemas.microsoft.com/office/powerpoint/2010/main" val="364329075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nodeType="withEffect">
                                  <p:stCondLst>
                                    <p:cond delay="0"/>
                                  </p:stCondLst>
                                  <p:childTnLst>
                                    <p:animMotion origin="layout" path="M 3.95833E-6 0 L -0.86758 0.00301 " pathEditMode="relative" rAng="0" ptsTypes="AA">
                                      <p:cBhvr>
                                        <p:cTn id="6" dur="4000" fill="hold"/>
                                        <p:tgtEl>
                                          <p:spTgt spid="35"/>
                                        </p:tgtEl>
                                        <p:attrNameLst>
                                          <p:attrName>ppt_x</p:attrName>
                                          <p:attrName>ppt_y</p:attrName>
                                        </p:attrNameLst>
                                      </p:cBhvr>
                                      <p:rCtr x="-43385" y="13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Directives</a:t>
            </a:r>
            <a:endParaRPr lang="en-GB" sz="2800" dirty="0">
              <a:solidFill>
                <a:prstClr val="black"/>
              </a:solidFill>
              <a:cs typeface="Arial" pitchFamily="34" charset="0"/>
            </a:endParaRPr>
          </a:p>
        </p:txBody>
      </p:sp>
      <p:sp>
        <p:nvSpPr>
          <p:cNvPr id="59" name="Rounded Rectangle 58"/>
          <p:cNvSpPr/>
          <p:nvPr/>
        </p:nvSpPr>
        <p:spPr>
          <a:xfrm>
            <a:off x="6928000" y="915125"/>
            <a:ext cx="3600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Regulations</a:t>
            </a:r>
            <a:endParaRPr lang="en-GB" sz="2800" dirty="0">
              <a:solidFill>
                <a:prstClr val="black"/>
              </a:solidFill>
              <a:cs typeface="Arial" pitchFamily="34" charset="0"/>
            </a:endParaRPr>
          </a:p>
        </p:txBody>
      </p:sp>
      <p:sp>
        <p:nvSpPr>
          <p:cNvPr id="7" name="Rectangle 5"/>
          <p:cNvSpPr>
            <a:spLocks noChangeArrowheads="1"/>
          </p:cNvSpPr>
          <p:nvPr/>
        </p:nvSpPr>
        <p:spPr bwMode="auto">
          <a:xfrm>
            <a:off x="1172063" y="2286725"/>
            <a:ext cx="4583873" cy="3039021"/>
          </a:xfrm>
          <a:prstGeom prst="rect">
            <a:avLst/>
          </a:prstGeom>
          <a:noFill/>
          <a:ln w="9525">
            <a:noFill/>
            <a:miter lim="800000"/>
            <a:headEnd/>
            <a:tailEnd/>
          </a:ln>
        </p:spPr>
        <p:txBody>
          <a:bodyPr anchor="t" anchorCtr="0"/>
          <a:lstStyle/>
          <a:p>
            <a:pPr algn="ctr"/>
            <a:r>
              <a:rPr lang="en-GB" sz="2800" b="1" dirty="0">
                <a:solidFill>
                  <a:prstClr val="black"/>
                </a:solidFill>
                <a:cs typeface="Arial" panose="020B0604020202020204" pitchFamily="34" charset="0"/>
              </a:rPr>
              <a:t>The European Commission can also issue European Regulations. These need no ratification and become law in all Member States </a:t>
            </a:r>
            <a:r>
              <a:rPr lang="en-GB" sz="2800" b="1" dirty="0">
                <a:solidFill>
                  <a:srgbClr val="C00000"/>
                </a:solidFill>
                <a:cs typeface="Arial" panose="020B0604020202020204" pitchFamily="34" charset="0"/>
              </a:rPr>
              <a:t>immediately</a:t>
            </a:r>
          </a:p>
        </p:txBody>
      </p:sp>
      <p:pic>
        <p:nvPicPr>
          <p:cNvPr id="8" name="Picture 7"/>
          <p:cNvPicPr preferRelativeResize="0">
            <a:picLocks/>
          </p:cNvPicPr>
          <p:nvPr/>
        </p:nvPicPr>
        <p:blipFill>
          <a:blip r:embed="rId3"/>
          <a:stretch>
            <a:fillRect/>
          </a:stretch>
        </p:blipFill>
        <p:spPr>
          <a:xfrm>
            <a:off x="0" y="0"/>
            <a:ext cx="1371719" cy="813600"/>
          </a:xfrm>
          <a:prstGeom prst="rect">
            <a:avLst/>
          </a:prstGeom>
        </p:spPr>
      </p:pic>
      <p:sp>
        <p:nvSpPr>
          <p:cNvPr id="10"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282561378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1667325"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Directives</a:t>
            </a:r>
            <a:endParaRPr lang="en-GB" sz="2800" dirty="0">
              <a:solidFill>
                <a:prstClr val="black"/>
              </a:solidFill>
              <a:cs typeface="Arial" pitchFamily="34" charset="0"/>
            </a:endParaRPr>
          </a:p>
        </p:txBody>
      </p:sp>
      <p:sp>
        <p:nvSpPr>
          <p:cNvPr id="17" name="Rounded Rectangle 16"/>
          <p:cNvSpPr/>
          <p:nvPr/>
        </p:nvSpPr>
        <p:spPr>
          <a:xfrm>
            <a:off x="6928000" y="915125"/>
            <a:ext cx="3600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European Regulations</a:t>
            </a:r>
            <a:endParaRPr lang="en-GB" sz="2800" dirty="0">
              <a:solidFill>
                <a:prstClr val="black"/>
              </a:solidFill>
              <a:cs typeface="Arial" pitchFamily="34" charset="0"/>
            </a:endParaRPr>
          </a:p>
        </p:txBody>
      </p:sp>
      <p:sp>
        <p:nvSpPr>
          <p:cNvPr id="14" name="Rounded Rectangle 13"/>
          <p:cNvSpPr/>
          <p:nvPr/>
        </p:nvSpPr>
        <p:spPr>
          <a:xfrm>
            <a:off x="1664000" y="3700928"/>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sp>
        <p:nvSpPr>
          <p:cNvPr id="10" name="Rounded Rectangle 9"/>
          <p:cNvSpPr/>
          <p:nvPr/>
        </p:nvSpPr>
        <p:spPr>
          <a:xfrm>
            <a:off x="6928000"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No.402/2013 Common Safety Method on Risk Evaluation and Assessment (CSM RA)</a:t>
            </a:r>
          </a:p>
        </p:txBody>
      </p:sp>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p>
        </p:txBody>
      </p:sp>
      <p:sp>
        <p:nvSpPr>
          <p:cNvPr id="11" name="Rounded Rectangle 10"/>
          <p:cNvSpPr/>
          <p:nvPr/>
        </p:nvSpPr>
        <p:spPr>
          <a:xfrm>
            <a:off x="6928000" y="3358662"/>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a:t>
            </a:r>
            <a:r>
              <a:rPr lang="en-GB" sz="2800" b="1" dirty="0" smtClean="0">
                <a:solidFill>
                  <a:prstClr val="black"/>
                </a:solidFill>
                <a:cs typeface="Arial" charset="0"/>
              </a:rPr>
              <a:t/>
            </a:r>
            <a:br>
              <a:rPr lang="en-GB" sz="2800" b="1" dirty="0" smtClean="0">
                <a:solidFill>
                  <a:prstClr val="black"/>
                </a:solidFill>
                <a:cs typeface="Arial" charset="0"/>
              </a:rPr>
            </a:br>
            <a:r>
              <a:rPr lang="en-GB" sz="2800" b="1" dirty="0" smtClean="0">
                <a:solidFill>
                  <a:prstClr val="black"/>
                </a:solidFill>
                <a:cs typeface="Arial" charset="0"/>
              </a:rPr>
              <a:t>No</a:t>
            </a:r>
            <a:r>
              <a:rPr lang="en-GB" sz="2800" b="1" dirty="0">
                <a:solidFill>
                  <a:prstClr val="black"/>
                </a:solidFill>
                <a:cs typeface="Arial" charset="0"/>
              </a:rPr>
              <a:t>. 1299/2014</a:t>
            </a:r>
          </a:p>
          <a:p>
            <a:pPr algn="ctr">
              <a:lnSpc>
                <a:spcPts val="2600"/>
              </a:lnSpc>
            </a:pPr>
            <a:r>
              <a:rPr lang="en-GB" sz="2800" b="1" dirty="0">
                <a:solidFill>
                  <a:prstClr val="black"/>
                </a:solidFill>
                <a:cs typeface="Arial" charset="0"/>
              </a:rPr>
              <a:t>Infrastructure Technical Specification for Interoperability (TSI) </a:t>
            </a:r>
          </a:p>
        </p:txBody>
      </p:sp>
      <p:cxnSp>
        <p:nvCxnSpPr>
          <p:cNvPr id="12" name="Straight Arrow Connector 11"/>
          <p:cNvCxnSpPr/>
          <p:nvPr/>
        </p:nvCxnSpPr>
        <p:spPr>
          <a:xfrm>
            <a:off x="5264000" y="4158128"/>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pic>
        <p:nvPicPr>
          <p:cNvPr id="13" name="Picture 12"/>
          <p:cNvPicPr preferRelativeResize="0">
            <a:picLocks/>
          </p:cNvPicPr>
          <p:nvPr/>
        </p:nvPicPr>
        <p:blipFill>
          <a:blip r:embed="rId3"/>
          <a:stretch>
            <a:fillRect/>
          </a:stretch>
        </p:blipFill>
        <p:spPr>
          <a:xfrm>
            <a:off x="0" y="0"/>
            <a:ext cx="1371719" cy="813600"/>
          </a:xfrm>
          <a:prstGeom prst="rect">
            <a:avLst/>
          </a:prstGeom>
        </p:spPr>
      </p:pic>
      <p:sp>
        <p:nvSpPr>
          <p:cNvPr id="15"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2641995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1000"/>
                                        <p:tgtEl>
                                          <p:spTgt spid="58"/>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animBg="1"/>
      <p:bldP spid="58"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Arrow Connector 17"/>
          <p:cNvCxnSpPr/>
          <p:nvPr/>
        </p:nvCxnSpPr>
        <p:spPr>
          <a:xfrm>
            <a:off x="10600408" y="4168882"/>
            <a:ext cx="1591592" cy="0"/>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6928000"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No.402/2013 Common Safety Method on Risk Evaluation and Assessment (CSM RA)</a:t>
            </a:r>
          </a:p>
        </p:txBody>
      </p:sp>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p>
        </p:txBody>
      </p:sp>
      <p:grpSp>
        <p:nvGrpSpPr>
          <p:cNvPr id="2" name="Group 1"/>
          <p:cNvGrpSpPr/>
          <p:nvPr/>
        </p:nvGrpSpPr>
        <p:grpSpPr>
          <a:xfrm>
            <a:off x="1664000" y="3358662"/>
            <a:ext cx="8936408" cy="1677329"/>
            <a:chOff x="1664000" y="3358662"/>
            <a:chExt cx="8936408" cy="1677329"/>
          </a:xfrm>
        </p:grpSpPr>
        <p:cxnSp>
          <p:nvCxnSpPr>
            <p:cNvPr id="12" name="Straight Arrow Connector 11"/>
            <p:cNvCxnSpPr/>
            <p:nvPr/>
          </p:nvCxnSpPr>
          <p:spPr>
            <a:xfrm>
              <a:off x="5264000" y="4158128"/>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1664000" y="3700928"/>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sp>
          <p:nvSpPr>
            <p:cNvPr id="11" name="Rounded Rectangle 10"/>
            <p:cNvSpPr/>
            <p:nvPr/>
          </p:nvSpPr>
          <p:spPr>
            <a:xfrm>
              <a:off x="6928000" y="3358662"/>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a:t>
              </a:r>
              <a:r>
                <a:rPr lang="en-GB" sz="2800" b="1" dirty="0" smtClean="0">
                  <a:solidFill>
                    <a:prstClr val="black"/>
                  </a:solidFill>
                  <a:cs typeface="Arial" charset="0"/>
                </a:rPr>
                <a:t>Regulation</a:t>
              </a:r>
              <a:br>
                <a:rPr lang="en-GB" sz="2800" b="1" dirty="0" smtClean="0">
                  <a:solidFill>
                    <a:prstClr val="black"/>
                  </a:solidFill>
                  <a:cs typeface="Arial" charset="0"/>
                </a:rPr>
              </a:br>
              <a:r>
                <a:rPr lang="en-GB" sz="2800" b="1" dirty="0" smtClean="0">
                  <a:solidFill>
                    <a:prstClr val="black"/>
                  </a:solidFill>
                  <a:cs typeface="Arial" charset="0"/>
                </a:rPr>
                <a:t>No</a:t>
              </a:r>
              <a:r>
                <a:rPr lang="en-GB" sz="2800" b="1" dirty="0">
                  <a:solidFill>
                    <a:prstClr val="black"/>
                  </a:solidFill>
                  <a:cs typeface="Arial" charset="0"/>
                </a:rPr>
                <a:t>. 1299/2014</a:t>
              </a:r>
            </a:p>
            <a:p>
              <a:pPr algn="ctr">
                <a:lnSpc>
                  <a:spcPts val="2600"/>
                </a:lnSpc>
              </a:pPr>
              <a:r>
                <a:rPr lang="en-GB" sz="2800" b="1" dirty="0">
                  <a:solidFill>
                    <a:prstClr val="black"/>
                  </a:solidFill>
                  <a:cs typeface="Arial" charset="0"/>
                </a:rPr>
                <a:t>Infrastructure Technical Specification for Interoperability (TSI) </a:t>
              </a:r>
            </a:p>
          </p:txBody>
        </p:sp>
      </p:grpSp>
      <p:pic>
        <p:nvPicPr>
          <p:cNvPr id="13" name="Picture 12"/>
          <p:cNvPicPr preferRelativeResize="0">
            <a:picLocks/>
          </p:cNvPicPr>
          <p:nvPr/>
        </p:nvPicPr>
        <p:blipFill>
          <a:blip r:embed="rId3"/>
          <a:stretch>
            <a:fillRect/>
          </a:stretch>
        </p:blipFill>
        <p:spPr>
          <a:xfrm>
            <a:off x="0" y="0"/>
            <a:ext cx="1371719" cy="813600"/>
          </a:xfrm>
          <a:prstGeom prst="rect">
            <a:avLst/>
          </a:prstGeom>
        </p:spPr>
      </p:pic>
      <p:sp>
        <p:nvSpPr>
          <p:cNvPr id="15"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127292068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1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Arrow Connector 30"/>
          <p:cNvCxnSpPr/>
          <p:nvPr/>
        </p:nvCxnSpPr>
        <p:spPr>
          <a:xfrm>
            <a:off x="789405" y="329184"/>
            <a:ext cx="0" cy="6150282"/>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92143" y="329184"/>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792143" y="947669"/>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792143" y="2782332"/>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789158" y="4039094"/>
            <a:ext cx="822210"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789158" y="5255930"/>
            <a:ext cx="806842" cy="4569"/>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789158" y="6479466"/>
            <a:ext cx="806842"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792143" y="1560927"/>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807511" y="2175403"/>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807511" y="3417159"/>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807511" y="4628426"/>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807511" y="5880905"/>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1596000" y="1095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dirty="0">
                <a:solidFill>
                  <a:prstClr val="black"/>
                </a:solidFill>
                <a:latin typeface="Arial" panose="020B0604020202020204" pitchFamily="34" charset="0"/>
                <a:cs typeface="Arial" pitchFamily="34" charset="0"/>
              </a:rPr>
              <a:t>Infrastructure TSI</a:t>
            </a:r>
            <a:endParaRPr lang="en-GB" sz="2800" b="1" dirty="0">
              <a:solidFill>
                <a:prstClr val="black"/>
              </a:solidFill>
              <a:latin typeface="Arial" charset="0"/>
              <a:cs typeface="Arial" charset="0"/>
            </a:endParaRPr>
          </a:p>
        </p:txBody>
      </p:sp>
      <p:sp>
        <p:nvSpPr>
          <p:cNvPr id="23" name="Rounded Rectangle 22"/>
          <p:cNvSpPr/>
          <p:nvPr/>
        </p:nvSpPr>
        <p:spPr>
          <a:xfrm>
            <a:off x="1596000" y="7230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lnSpc>
                <a:spcPts val="2000"/>
              </a:lnSpc>
            </a:pPr>
            <a:r>
              <a:rPr lang="en-GB" sz="2800" b="1" spc="-100" dirty="0">
                <a:solidFill>
                  <a:prstClr val="black"/>
                </a:solidFill>
                <a:latin typeface="Arial" panose="020B0604020202020204" pitchFamily="34" charset="0"/>
                <a:cs typeface="Arial" panose="020B0604020202020204" pitchFamily="34" charset="0"/>
              </a:rPr>
              <a:t>Persons with reduced mobility TSI</a:t>
            </a:r>
          </a:p>
        </p:txBody>
      </p:sp>
      <p:sp>
        <p:nvSpPr>
          <p:cNvPr id="24" name="Rounded Rectangle 23"/>
          <p:cNvSpPr/>
          <p:nvPr/>
        </p:nvSpPr>
        <p:spPr>
          <a:xfrm>
            <a:off x="1596000" y="19500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spc="-100" dirty="0">
                <a:solidFill>
                  <a:prstClr val="black"/>
                </a:solidFill>
                <a:latin typeface="Arial" charset="0"/>
                <a:cs typeface="Arial" charset="0"/>
              </a:rPr>
              <a:t>Energy TSI</a:t>
            </a:r>
          </a:p>
        </p:txBody>
      </p:sp>
      <p:sp>
        <p:nvSpPr>
          <p:cNvPr id="25" name="Rounded Rectangle 24"/>
          <p:cNvSpPr/>
          <p:nvPr/>
        </p:nvSpPr>
        <p:spPr>
          <a:xfrm>
            <a:off x="1596000" y="25635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spc="-100" dirty="0">
                <a:solidFill>
                  <a:prstClr val="black"/>
                </a:solidFill>
                <a:latin typeface="Arial" panose="020B0604020202020204" pitchFamily="34" charset="0"/>
                <a:cs typeface="Arial" panose="020B0604020202020204" pitchFamily="34" charset="0"/>
              </a:rPr>
              <a:t>Locomotives and passenger rolling stock TSI</a:t>
            </a:r>
            <a:endParaRPr lang="en-GB" sz="2800" b="1" spc="-100" dirty="0">
              <a:solidFill>
                <a:prstClr val="black"/>
              </a:solidFill>
              <a:latin typeface="Arial" charset="0"/>
              <a:cs typeface="Arial" charset="0"/>
            </a:endParaRPr>
          </a:p>
        </p:txBody>
      </p:sp>
      <p:sp>
        <p:nvSpPr>
          <p:cNvPr id="26" name="Rounded Rectangle 25"/>
          <p:cNvSpPr/>
          <p:nvPr/>
        </p:nvSpPr>
        <p:spPr>
          <a:xfrm>
            <a:off x="1596000" y="37905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spc="-100" dirty="0" err="1">
                <a:solidFill>
                  <a:prstClr val="black"/>
                </a:solidFill>
                <a:latin typeface="Arial" charset="0"/>
                <a:cs typeface="Arial" charset="0"/>
              </a:rPr>
              <a:t>Telematic</a:t>
            </a:r>
            <a:r>
              <a:rPr lang="en-GB" sz="2800" b="1" spc="-100" dirty="0">
                <a:solidFill>
                  <a:prstClr val="black"/>
                </a:solidFill>
                <a:latin typeface="Arial" charset="0"/>
                <a:cs typeface="Arial" charset="0"/>
              </a:rPr>
              <a:t> application for passenger services TSI </a:t>
            </a:r>
          </a:p>
        </p:txBody>
      </p:sp>
      <p:sp>
        <p:nvSpPr>
          <p:cNvPr id="27" name="Rounded Rectangle 26"/>
          <p:cNvSpPr/>
          <p:nvPr/>
        </p:nvSpPr>
        <p:spPr>
          <a:xfrm>
            <a:off x="1596000" y="50175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spc="-100">
                <a:solidFill>
                  <a:prstClr val="black"/>
                </a:solidFill>
                <a:latin typeface="Arial" panose="020B0604020202020204" pitchFamily="34" charset="0"/>
                <a:cs typeface="Arial" panose="020B0604020202020204" pitchFamily="34" charset="0"/>
              </a:rPr>
              <a:t>Noise TSI </a:t>
            </a:r>
            <a:endParaRPr lang="en-GB" sz="2800" b="1" spc="-100" dirty="0">
              <a:solidFill>
                <a:prstClr val="black"/>
              </a:solidFill>
              <a:latin typeface="Arial" panose="020B0604020202020204" pitchFamily="34" charset="0"/>
              <a:cs typeface="Arial" panose="020B0604020202020204" pitchFamily="34" charset="0"/>
            </a:endParaRPr>
          </a:p>
        </p:txBody>
      </p:sp>
      <p:sp>
        <p:nvSpPr>
          <p:cNvPr id="28" name="Rounded Rectangle 27"/>
          <p:cNvSpPr/>
          <p:nvPr/>
        </p:nvSpPr>
        <p:spPr>
          <a:xfrm>
            <a:off x="1596000" y="31770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spc="-100" dirty="0" err="1">
                <a:solidFill>
                  <a:prstClr val="black"/>
                </a:solidFill>
                <a:latin typeface="Arial" charset="0"/>
                <a:cs typeface="Arial" charset="0"/>
              </a:rPr>
              <a:t>Telematic</a:t>
            </a:r>
            <a:r>
              <a:rPr lang="en-GB" sz="2800" b="1" spc="-100" dirty="0">
                <a:solidFill>
                  <a:prstClr val="black"/>
                </a:solidFill>
                <a:latin typeface="Arial" charset="0"/>
                <a:cs typeface="Arial" charset="0"/>
              </a:rPr>
              <a:t> application for freight TSI </a:t>
            </a:r>
          </a:p>
        </p:txBody>
      </p:sp>
      <p:sp>
        <p:nvSpPr>
          <p:cNvPr id="29" name="Rounded Rectangle 28"/>
          <p:cNvSpPr/>
          <p:nvPr/>
        </p:nvSpPr>
        <p:spPr>
          <a:xfrm>
            <a:off x="1596000" y="44040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spc="-100" dirty="0">
                <a:solidFill>
                  <a:prstClr val="black"/>
                </a:solidFill>
                <a:latin typeface="Arial" charset="0"/>
                <a:cs typeface="Arial" charset="0"/>
              </a:rPr>
              <a:t>Safety in tunnels TSI</a:t>
            </a:r>
          </a:p>
        </p:txBody>
      </p:sp>
      <p:sp>
        <p:nvSpPr>
          <p:cNvPr id="30" name="Rounded Rectangle 29"/>
          <p:cNvSpPr/>
          <p:nvPr/>
        </p:nvSpPr>
        <p:spPr>
          <a:xfrm>
            <a:off x="1596000" y="56310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dirty="0">
                <a:solidFill>
                  <a:prstClr val="black"/>
                </a:solidFill>
                <a:latin typeface="Arial" panose="020B0604020202020204" pitchFamily="34" charset="0"/>
                <a:cs typeface="Arial" panose="020B0604020202020204" pitchFamily="34" charset="0"/>
              </a:rPr>
              <a:t>Rolling Stock (Freight Wagons) </a:t>
            </a:r>
            <a:r>
              <a:rPr lang="en-GB" sz="2800" b="1" spc="-100" dirty="0">
                <a:solidFill>
                  <a:prstClr val="black"/>
                </a:solidFill>
                <a:latin typeface="Arial" panose="020B0604020202020204" pitchFamily="34" charset="0"/>
                <a:cs typeface="Arial" panose="020B0604020202020204" pitchFamily="34" charset="0"/>
              </a:rPr>
              <a:t>TSI </a:t>
            </a:r>
          </a:p>
        </p:txBody>
      </p:sp>
      <p:sp>
        <p:nvSpPr>
          <p:cNvPr id="32" name="Rounded Rectangle 31"/>
          <p:cNvSpPr/>
          <p:nvPr/>
        </p:nvSpPr>
        <p:spPr>
          <a:xfrm>
            <a:off x="1596000" y="62445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fontAlgn="base">
              <a:lnSpc>
                <a:spcPts val="2400"/>
              </a:lnSpc>
              <a:spcBef>
                <a:spcPct val="0"/>
              </a:spcBef>
              <a:spcAft>
                <a:spcPct val="0"/>
              </a:spcAft>
            </a:pPr>
            <a:r>
              <a:rPr lang="en-GB" sz="2800" b="1" dirty="0">
                <a:solidFill>
                  <a:prstClr val="black"/>
                </a:solidFill>
                <a:latin typeface="Arial" panose="020B0604020202020204" pitchFamily="34" charset="0"/>
                <a:cs typeface="Arial" panose="020B0604020202020204" pitchFamily="34" charset="0"/>
              </a:rPr>
              <a:t>Control Command and Signalling </a:t>
            </a:r>
            <a:r>
              <a:rPr lang="en-GB" sz="2800" b="1" spc="-100" dirty="0">
                <a:solidFill>
                  <a:prstClr val="black"/>
                </a:solidFill>
                <a:latin typeface="Arial" panose="020B0604020202020204" pitchFamily="34" charset="0"/>
                <a:cs typeface="Arial" panose="020B0604020202020204" pitchFamily="34" charset="0"/>
              </a:rPr>
              <a:t>TSI </a:t>
            </a:r>
          </a:p>
        </p:txBody>
      </p:sp>
      <p:sp>
        <p:nvSpPr>
          <p:cNvPr id="33" name="Rounded Rectangle 32"/>
          <p:cNvSpPr/>
          <p:nvPr/>
        </p:nvSpPr>
        <p:spPr>
          <a:xfrm>
            <a:off x="1596000" y="1336500"/>
            <a:ext cx="9000000" cy="504000"/>
          </a:xfrm>
          <a:prstGeom prst="roundRect">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lnSpc>
                <a:spcPts val="2000"/>
              </a:lnSpc>
            </a:pPr>
            <a:r>
              <a:rPr lang="en-GB" sz="2800" b="1" spc="-100" dirty="0">
                <a:solidFill>
                  <a:prstClr val="black"/>
                </a:solidFill>
                <a:latin typeface="Arial" panose="020B0604020202020204" pitchFamily="34" charset="0"/>
                <a:cs typeface="Arial" panose="020B0604020202020204" pitchFamily="34" charset="0"/>
              </a:rPr>
              <a:t>Operation &amp; traffic management TSI</a:t>
            </a:r>
          </a:p>
        </p:txBody>
      </p:sp>
      <p:cxnSp>
        <p:nvCxnSpPr>
          <p:cNvPr id="44" name="Straight Arrow Connector 43"/>
          <p:cNvCxnSpPr/>
          <p:nvPr/>
        </p:nvCxnSpPr>
        <p:spPr>
          <a:xfrm>
            <a:off x="-803331" y="4168882"/>
            <a:ext cx="1591592" cy="0"/>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759664"/>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p:cNvCxnSpPr/>
          <p:nvPr/>
        </p:nvCxnSpPr>
        <p:spPr>
          <a:xfrm>
            <a:off x="10600408" y="1284818"/>
            <a:ext cx="1591592" cy="0"/>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600408" y="4168882"/>
            <a:ext cx="1591592" cy="0"/>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6928000"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No.402/2013 Common Safety Method on Risk Evaluation and Assessment (CSM RA)</a:t>
            </a:r>
          </a:p>
        </p:txBody>
      </p:sp>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p>
        </p:txBody>
      </p:sp>
      <p:grpSp>
        <p:nvGrpSpPr>
          <p:cNvPr id="2" name="Group 1"/>
          <p:cNvGrpSpPr/>
          <p:nvPr/>
        </p:nvGrpSpPr>
        <p:grpSpPr>
          <a:xfrm>
            <a:off x="1664000" y="3358662"/>
            <a:ext cx="8936408" cy="1677329"/>
            <a:chOff x="1664000" y="3358662"/>
            <a:chExt cx="8936408" cy="1677329"/>
          </a:xfrm>
        </p:grpSpPr>
        <p:cxnSp>
          <p:nvCxnSpPr>
            <p:cNvPr id="12" name="Straight Arrow Connector 11"/>
            <p:cNvCxnSpPr/>
            <p:nvPr/>
          </p:nvCxnSpPr>
          <p:spPr>
            <a:xfrm>
              <a:off x="5264000" y="4158128"/>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1664000" y="3700928"/>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sp>
          <p:nvSpPr>
            <p:cNvPr id="11" name="Rounded Rectangle 10"/>
            <p:cNvSpPr/>
            <p:nvPr/>
          </p:nvSpPr>
          <p:spPr>
            <a:xfrm>
              <a:off x="6928000" y="3358662"/>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a:t>
              </a:r>
              <a:r>
                <a:rPr lang="en-GB" sz="2800" b="1" dirty="0" smtClean="0">
                  <a:solidFill>
                    <a:prstClr val="black"/>
                  </a:solidFill>
                  <a:cs typeface="Arial" charset="0"/>
                </a:rPr>
                <a:t>Regulation</a:t>
              </a:r>
              <a:br>
                <a:rPr lang="en-GB" sz="2800" b="1" dirty="0" smtClean="0">
                  <a:solidFill>
                    <a:prstClr val="black"/>
                  </a:solidFill>
                  <a:cs typeface="Arial" charset="0"/>
                </a:rPr>
              </a:br>
              <a:r>
                <a:rPr lang="en-GB" sz="2800" b="1" dirty="0" smtClean="0">
                  <a:solidFill>
                    <a:prstClr val="black"/>
                  </a:solidFill>
                  <a:cs typeface="Arial" charset="0"/>
                </a:rPr>
                <a:t>No</a:t>
              </a:r>
              <a:r>
                <a:rPr lang="en-GB" sz="2800" b="1" dirty="0">
                  <a:solidFill>
                    <a:prstClr val="black"/>
                  </a:solidFill>
                  <a:cs typeface="Arial" charset="0"/>
                </a:rPr>
                <a:t>. 1299/2014</a:t>
              </a:r>
            </a:p>
            <a:p>
              <a:pPr algn="ctr">
                <a:lnSpc>
                  <a:spcPts val="2600"/>
                </a:lnSpc>
              </a:pPr>
              <a:r>
                <a:rPr lang="en-GB" sz="2800" b="1" dirty="0">
                  <a:solidFill>
                    <a:prstClr val="black"/>
                  </a:solidFill>
                  <a:cs typeface="Arial" charset="0"/>
                </a:rPr>
                <a:t>Infrastructure Technical Specification for Interoperability (TSI) </a:t>
              </a:r>
            </a:p>
          </p:txBody>
        </p:sp>
      </p:grpSp>
      <p:pic>
        <p:nvPicPr>
          <p:cNvPr id="13" name="Picture 12"/>
          <p:cNvPicPr preferRelativeResize="0">
            <a:picLocks/>
          </p:cNvPicPr>
          <p:nvPr/>
        </p:nvPicPr>
        <p:blipFill>
          <a:blip r:embed="rId3"/>
          <a:stretch>
            <a:fillRect/>
          </a:stretch>
        </p:blipFill>
        <p:spPr>
          <a:xfrm>
            <a:off x="0" y="0"/>
            <a:ext cx="1371719" cy="813600"/>
          </a:xfrm>
          <a:prstGeom prst="rect">
            <a:avLst/>
          </a:prstGeom>
        </p:spPr>
      </p:pic>
      <p:sp>
        <p:nvSpPr>
          <p:cNvPr id="17"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1004989469"/>
      </p:ext>
    </p:extLst>
  </p:cSld>
  <p:clrMapOvr>
    <a:masterClrMapping/>
  </p:clrMapOvr>
  <mc:AlternateContent xmlns:mc="http://schemas.openxmlformats.org/markup-compatibility/2006" xmlns:p14="http://schemas.microsoft.com/office/powerpoint/2010/main">
    <mc:Choice Requires="p14">
      <p:transition spd="slow" p14:dur="200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2" fill="hold" nodeType="afterEffect">
                                  <p:stCondLst>
                                    <p:cond delay="0"/>
                                  </p:stCondLst>
                                  <p:childTnLst>
                                    <p:animEffect transition="out" filter="wipe(right)">
                                      <p:cBhvr>
                                        <p:cTn id="6" dur="1500"/>
                                        <p:tgtEl>
                                          <p:spTgt spid="18"/>
                                        </p:tgtEl>
                                      </p:cBhvr>
                                    </p:animEffect>
                                    <p:set>
                                      <p:cBhvr>
                                        <p:cTn id="7" dur="1" fill="hold">
                                          <p:stCondLst>
                                            <p:cond delay="1499"/>
                                          </p:stCondLst>
                                        </p:cTn>
                                        <p:tgtEl>
                                          <p:spTgt spid="18"/>
                                        </p:tgtEl>
                                        <p:attrNameLst>
                                          <p:attrName>style.visibility</p:attrName>
                                        </p:attrNameLst>
                                      </p:cBhvr>
                                      <p:to>
                                        <p:strVal val="hidden"/>
                                      </p:to>
                                    </p:set>
                                  </p:childTnLst>
                                </p:cTn>
                              </p:par>
                              <p:par>
                                <p:cTn id="8" presetID="22" presetClass="entr" presetSubtype="8" fill="hold" nodeType="withEffect">
                                  <p:stCondLst>
                                    <p:cond delay="125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
          <p:cNvSpPr txBox="1">
            <a:spLocks/>
          </p:cNvSpPr>
          <p:nvPr/>
        </p:nvSpPr>
        <p:spPr>
          <a:xfrm>
            <a:off x="348552" y="0"/>
            <a:ext cx="3814886" cy="75354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smtClean="0">
                <a:solidFill>
                  <a:prstClr val="black"/>
                </a:solidFill>
                <a:latin typeface="Arial" panose="020B0604020202020204" pitchFamily="34" charset="0"/>
                <a:cs typeface="Arial" panose="020B0604020202020204" pitchFamily="34" charset="0"/>
              </a:rPr>
              <a:t>Contents</a:t>
            </a:r>
            <a:endParaRPr lang="en-GB" b="1" dirty="0">
              <a:solidFill>
                <a:prstClr val="black"/>
              </a:solidFill>
              <a:latin typeface="Arial" panose="020B0604020202020204" pitchFamily="34" charset="0"/>
              <a:cs typeface="Arial" panose="020B0604020202020204" pitchFamily="34" charset="0"/>
            </a:endParaRPr>
          </a:p>
        </p:txBody>
      </p:sp>
      <p:sp>
        <p:nvSpPr>
          <p:cNvPr id="17" name="Text Placeholder 8"/>
          <p:cNvSpPr txBox="1">
            <a:spLocks/>
          </p:cNvSpPr>
          <p:nvPr/>
        </p:nvSpPr>
        <p:spPr>
          <a:xfrm>
            <a:off x="0" y="-2"/>
            <a:ext cx="3003480" cy="2250774"/>
          </a:xfrm>
          <a:prstGeom prst="rect">
            <a:avLst/>
          </a:prstGeom>
          <a:solidFill>
            <a:srgbClr val="7FC31C"/>
          </a:solidFill>
          <a:ln>
            <a:noFill/>
          </a:ln>
        </p:spPr>
        <p:txBody>
          <a:bodyPr vert="horz" lIns="144000" tIns="144000" rIns="144000" bIns="144000" rtlCol="0">
            <a:noAutofit/>
          </a:bodyPr>
          <a:lstStyle>
            <a:lvl1pPr marL="144000" indent="-144000" algn="l" defTabSz="914400" rtl="0" eaLnBrk="1" latinLnBrk="0" hangingPunct="1">
              <a:lnSpc>
                <a:spcPct val="100000"/>
              </a:lnSpc>
              <a:spcBef>
                <a:spcPts val="0"/>
              </a:spcBef>
              <a:spcAft>
                <a:spcPts val="600"/>
              </a:spcAft>
              <a:buClrTx/>
              <a:buFont typeface="Wingdings" panose="05000000000000000000" pitchFamily="2" charset="2"/>
              <a:buChar char="§"/>
              <a:defRPr sz="1400" kern="1200">
                <a:solidFill>
                  <a:schemeClr val="bg1"/>
                </a:solidFill>
                <a:latin typeface="+mn-lt"/>
                <a:ea typeface="+mn-ea"/>
                <a:cs typeface="+mn-cs"/>
              </a:defRPr>
            </a:lvl1pPr>
            <a:lvl2pPr marL="360000" indent="-144000" algn="l" defTabSz="914400" rtl="0" eaLnBrk="1" latinLnBrk="0" hangingPunct="1">
              <a:lnSpc>
                <a:spcPct val="100000"/>
              </a:lnSpc>
              <a:spcBef>
                <a:spcPts val="0"/>
              </a:spcBef>
              <a:spcAft>
                <a:spcPts val="600"/>
              </a:spcAft>
              <a:buClrTx/>
              <a:buFont typeface="Calibri" panose="020F0502020204030204" pitchFamily="34" charset="0"/>
              <a:buChar char="‒"/>
              <a:defRPr sz="1400" kern="1200">
                <a:solidFill>
                  <a:schemeClr val="bg1"/>
                </a:solidFill>
                <a:latin typeface="+mn-lt"/>
                <a:ea typeface="+mn-ea"/>
                <a:cs typeface="+mn-cs"/>
              </a:defRPr>
            </a:lvl2pPr>
            <a:lvl3pPr marL="576000" indent="0" algn="l" defTabSz="914400" rtl="0" eaLnBrk="1" latinLnBrk="0" hangingPunct="1">
              <a:lnSpc>
                <a:spcPct val="100000"/>
              </a:lnSpc>
              <a:spcBef>
                <a:spcPts val="0"/>
              </a:spcBef>
              <a:spcAft>
                <a:spcPts val="600"/>
              </a:spcAft>
              <a:buClrTx/>
              <a:buFontTx/>
              <a:buNone/>
              <a:defRPr sz="1800" kern="1200">
                <a:solidFill>
                  <a:schemeClr val="tx1"/>
                </a:solidFill>
                <a:latin typeface="+mn-lt"/>
                <a:ea typeface="+mn-ea"/>
                <a:cs typeface="+mn-cs"/>
              </a:defRPr>
            </a:lvl3pPr>
            <a:lvl4pPr marL="864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4pPr>
            <a:lvl5pPr marL="1152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defRPr/>
            </a:pPr>
            <a:endParaRPr lang="en-GB" dirty="0">
              <a:solidFill>
                <a:sysClr val="window" lastClr="FFFFFF"/>
              </a:solidFill>
            </a:endParaRPr>
          </a:p>
        </p:txBody>
      </p:sp>
      <p:sp>
        <p:nvSpPr>
          <p:cNvPr id="18" name="Text Placeholder 8"/>
          <p:cNvSpPr txBox="1">
            <a:spLocks/>
          </p:cNvSpPr>
          <p:nvPr/>
        </p:nvSpPr>
        <p:spPr>
          <a:xfrm>
            <a:off x="6115955" y="4607226"/>
            <a:ext cx="3003480" cy="2250774"/>
          </a:xfrm>
          <a:prstGeom prst="rect">
            <a:avLst/>
          </a:prstGeom>
          <a:solidFill>
            <a:srgbClr val="141B4D"/>
          </a:solidFill>
          <a:ln>
            <a:noFill/>
          </a:ln>
        </p:spPr>
        <p:txBody>
          <a:bodyPr vert="horz" lIns="144000" tIns="144000" rIns="144000" bIns="144000" rtlCol="0">
            <a:noAutofit/>
          </a:bodyPr>
          <a:lstStyle>
            <a:lvl1pPr marL="144000" indent="-144000" algn="l" defTabSz="914400" rtl="0" eaLnBrk="1" latinLnBrk="0" hangingPunct="1">
              <a:lnSpc>
                <a:spcPct val="100000"/>
              </a:lnSpc>
              <a:spcBef>
                <a:spcPts val="0"/>
              </a:spcBef>
              <a:spcAft>
                <a:spcPts val="600"/>
              </a:spcAft>
              <a:buClrTx/>
              <a:buFont typeface="Wingdings" panose="05000000000000000000" pitchFamily="2" charset="2"/>
              <a:buChar char="§"/>
              <a:defRPr sz="1400" kern="1200">
                <a:solidFill>
                  <a:schemeClr val="bg1"/>
                </a:solidFill>
                <a:latin typeface="+mn-lt"/>
                <a:ea typeface="+mn-ea"/>
                <a:cs typeface="+mn-cs"/>
              </a:defRPr>
            </a:lvl1pPr>
            <a:lvl2pPr marL="360000" indent="-144000" algn="l" defTabSz="914400" rtl="0" eaLnBrk="1" latinLnBrk="0" hangingPunct="1">
              <a:lnSpc>
                <a:spcPct val="100000"/>
              </a:lnSpc>
              <a:spcBef>
                <a:spcPts val="0"/>
              </a:spcBef>
              <a:spcAft>
                <a:spcPts val="600"/>
              </a:spcAft>
              <a:buClrTx/>
              <a:buFont typeface="Calibri" panose="020F0502020204030204" pitchFamily="34" charset="0"/>
              <a:buChar char="‒"/>
              <a:defRPr sz="1400" kern="1200">
                <a:solidFill>
                  <a:schemeClr val="bg1"/>
                </a:solidFill>
                <a:latin typeface="+mn-lt"/>
                <a:ea typeface="+mn-ea"/>
                <a:cs typeface="+mn-cs"/>
              </a:defRPr>
            </a:lvl2pPr>
            <a:lvl3pPr marL="576000" indent="0" algn="l" defTabSz="914400" rtl="0" eaLnBrk="1" latinLnBrk="0" hangingPunct="1">
              <a:lnSpc>
                <a:spcPct val="100000"/>
              </a:lnSpc>
              <a:spcBef>
                <a:spcPts val="0"/>
              </a:spcBef>
              <a:spcAft>
                <a:spcPts val="600"/>
              </a:spcAft>
              <a:buClrTx/>
              <a:buFontTx/>
              <a:buNone/>
              <a:defRPr sz="1800" kern="1200">
                <a:solidFill>
                  <a:schemeClr val="tx1"/>
                </a:solidFill>
                <a:latin typeface="+mn-lt"/>
                <a:ea typeface="+mn-ea"/>
                <a:cs typeface="+mn-cs"/>
              </a:defRPr>
            </a:lvl3pPr>
            <a:lvl4pPr marL="864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4pPr>
            <a:lvl5pPr marL="1152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defRPr/>
            </a:pPr>
            <a:endParaRPr lang="en-GB" dirty="0">
              <a:solidFill>
                <a:sysClr val="window" lastClr="FFFFFF"/>
              </a:solidFill>
            </a:endParaRPr>
          </a:p>
        </p:txBody>
      </p:sp>
      <p:sp>
        <p:nvSpPr>
          <p:cNvPr id="19" name="Text Placeholder 8"/>
          <p:cNvSpPr txBox="1">
            <a:spLocks/>
          </p:cNvSpPr>
          <p:nvPr/>
        </p:nvSpPr>
        <p:spPr>
          <a:xfrm>
            <a:off x="9188520" y="4607226"/>
            <a:ext cx="3003480" cy="2250774"/>
          </a:xfrm>
          <a:prstGeom prst="rect">
            <a:avLst/>
          </a:prstGeom>
          <a:solidFill>
            <a:srgbClr val="005844"/>
          </a:solidFill>
          <a:ln>
            <a:noFill/>
          </a:ln>
        </p:spPr>
        <p:txBody>
          <a:bodyPr vert="horz" lIns="144000" tIns="144000" rIns="144000" bIns="144000" rtlCol="0">
            <a:noAutofit/>
          </a:bodyPr>
          <a:lstStyle>
            <a:lvl1pPr marL="144000" indent="-144000" algn="l" defTabSz="914400" rtl="0" eaLnBrk="1" latinLnBrk="0" hangingPunct="1">
              <a:lnSpc>
                <a:spcPct val="100000"/>
              </a:lnSpc>
              <a:spcBef>
                <a:spcPts val="0"/>
              </a:spcBef>
              <a:spcAft>
                <a:spcPts val="600"/>
              </a:spcAft>
              <a:buClrTx/>
              <a:buFont typeface="Wingdings" panose="05000000000000000000" pitchFamily="2" charset="2"/>
              <a:buChar char="§"/>
              <a:defRPr sz="1400" kern="1200">
                <a:solidFill>
                  <a:schemeClr val="bg1"/>
                </a:solidFill>
                <a:latin typeface="+mn-lt"/>
                <a:ea typeface="+mn-ea"/>
                <a:cs typeface="+mn-cs"/>
              </a:defRPr>
            </a:lvl1pPr>
            <a:lvl2pPr marL="360000" indent="-144000" algn="l" defTabSz="914400" rtl="0" eaLnBrk="1" latinLnBrk="0" hangingPunct="1">
              <a:lnSpc>
                <a:spcPct val="100000"/>
              </a:lnSpc>
              <a:spcBef>
                <a:spcPts val="0"/>
              </a:spcBef>
              <a:spcAft>
                <a:spcPts val="600"/>
              </a:spcAft>
              <a:buClrTx/>
              <a:buFont typeface="Calibri" panose="020F0502020204030204" pitchFamily="34" charset="0"/>
              <a:buChar char="‒"/>
              <a:defRPr sz="1400" kern="1200">
                <a:solidFill>
                  <a:schemeClr val="bg1"/>
                </a:solidFill>
                <a:latin typeface="+mn-lt"/>
                <a:ea typeface="+mn-ea"/>
                <a:cs typeface="+mn-cs"/>
              </a:defRPr>
            </a:lvl2pPr>
            <a:lvl3pPr marL="576000" indent="0" algn="l" defTabSz="914400" rtl="0" eaLnBrk="1" latinLnBrk="0" hangingPunct="1">
              <a:lnSpc>
                <a:spcPct val="100000"/>
              </a:lnSpc>
              <a:spcBef>
                <a:spcPts val="0"/>
              </a:spcBef>
              <a:spcAft>
                <a:spcPts val="600"/>
              </a:spcAft>
              <a:buClrTx/>
              <a:buFontTx/>
              <a:buNone/>
              <a:defRPr sz="1800" kern="1200">
                <a:solidFill>
                  <a:schemeClr val="tx1"/>
                </a:solidFill>
                <a:latin typeface="+mn-lt"/>
                <a:ea typeface="+mn-ea"/>
                <a:cs typeface="+mn-cs"/>
              </a:defRPr>
            </a:lvl3pPr>
            <a:lvl4pPr marL="864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4pPr>
            <a:lvl5pPr marL="1152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defRPr/>
            </a:pPr>
            <a:endParaRPr lang="en-GB" dirty="0">
              <a:solidFill>
                <a:sysClr val="window" lastClr="FFFFFF"/>
              </a:solidFill>
            </a:endParaRPr>
          </a:p>
        </p:txBody>
      </p:sp>
      <p:sp>
        <p:nvSpPr>
          <p:cNvPr id="28" name="Text Placeholder 8"/>
          <p:cNvSpPr txBox="1">
            <a:spLocks/>
          </p:cNvSpPr>
          <p:nvPr/>
        </p:nvSpPr>
        <p:spPr>
          <a:xfrm>
            <a:off x="9188520" y="2303613"/>
            <a:ext cx="3003480" cy="2250774"/>
          </a:xfrm>
          <a:prstGeom prst="rect">
            <a:avLst/>
          </a:prstGeom>
          <a:solidFill>
            <a:srgbClr val="00968E"/>
          </a:solidFill>
          <a:ln>
            <a:noFill/>
          </a:ln>
        </p:spPr>
        <p:txBody>
          <a:bodyPr vert="horz" lIns="144000" tIns="144000" rIns="144000" bIns="144000" rtlCol="0">
            <a:noAutofit/>
          </a:bodyPr>
          <a:lstStyle>
            <a:lvl1pPr marL="144000" indent="-144000" algn="l" defTabSz="914400" rtl="0" eaLnBrk="1" latinLnBrk="0" hangingPunct="1">
              <a:lnSpc>
                <a:spcPct val="100000"/>
              </a:lnSpc>
              <a:spcBef>
                <a:spcPts val="0"/>
              </a:spcBef>
              <a:spcAft>
                <a:spcPts val="600"/>
              </a:spcAft>
              <a:buClrTx/>
              <a:buFont typeface="Wingdings" panose="05000000000000000000" pitchFamily="2" charset="2"/>
              <a:buChar char="§"/>
              <a:defRPr sz="1400" kern="1200">
                <a:solidFill>
                  <a:schemeClr val="bg1"/>
                </a:solidFill>
                <a:latin typeface="+mn-lt"/>
                <a:ea typeface="+mn-ea"/>
                <a:cs typeface="+mn-cs"/>
              </a:defRPr>
            </a:lvl1pPr>
            <a:lvl2pPr marL="360000" indent="-144000" algn="l" defTabSz="914400" rtl="0" eaLnBrk="1" latinLnBrk="0" hangingPunct="1">
              <a:lnSpc>
                <a:spcPct val="100000"/>
              </a:lnSpc>
              <a:spcBef>
                <a:spcPts val="0"/>
              </a:spcBef>
              <a:spcAft>
                <a:spcPts val="600"/>
              </a:spcAft>
              <a:buClrTx/>
              <a:buFont typeface="Calibri" panose="020F0502020204030204" pitchFamily="34" charset="0"/>
              <a:buChar char="‒"/>
              <a:defRPr sz="1400" kern="1200">
                <a:solidFill>
                  <a:schemeClr val="bg1"/>
                </a:solidFill>
                <a:latin typeface="+mn-lt"/>
                <a:ea typeface="+mn-ea"/>
                <a:cs typeface="+mn-cs"/>
              </a:defRPr>
            </a:lvl2pPr>
            <a:lvl3pPr marL="576000" indent="0" algn="l" defTabSz="914400" rtl="0" eaLnBrk="1" latinLnBrk="0" hangingPunct="1">
              <a:lnSpc>
                <a:spcPct val="100000"/>
              </a:lnSpc>
              <a:spcBef>
                <a:spcPts val="0"/>
              </a:spcBef>
              <a:spcAft>
                <a:spcPts val="600"/>
              </a:spcAft>
              <a:buClrTx/>
              <a:buFontTx/>
              <a:buNone/>
              <a:defRPr sz="1800" kern="1200">
                <a:solidFill>
                  <a:schemeClr val="tx1"/>
                </a:solidFill>
                <a:latin typeface="+mn-lt"/>
                <a:ea typeface="+mn-ea"/>
                <a:cs typeface="+mn-cs"/>
              </a:defRPr>
            </a:lvl3pPr>
            <a:lvl4pPr marL="864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4pPr>
            <a:lvl5pPr marL="1152000" indent="0" algn="l" defTabSz="914400" rtl="0" eaLnBrk="1" latinLnBrk="0" hangingPunct="1">
              <a:lnSpc>
                <a:spcPct val="100000"/>
              </a:lnSpc>
              <a:spcBef>
                <a:spcPts val="0"/>
              </a:spcBef>
              <a:spcAft>
                <a:spcPts val="600"/>
              </a:spcAft>
              <a:buClrTx/>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defRPr/>
            </a:pPr>
            <a:endParaRPr lang="en-GB" dirty="0">
              <a:solidFill>
                <a:sysClr val="window" lastClr="FFFFFF"/>
              </a:solidFill>
            </a:endParaRPr>
          </a:p>
        </p:txBody>
      </p:sp>
      <p:sp>
        <p:nvSpPr>
          <p:cNvPr id="29" name="TextBox 28"/>
          <p:cNvSpPr txBox="1"/>
          <p:nvPr/>
        </p:nvSpPr>
        <p:spPr>
          <a:xfrm>
            <a:off x="171778" y="2828837"/>
            <a:ext cx="2833277" cy="1200329"/>
          </a:xfrm>
          <a:prstGeom prst="rect">
            <a:avLst/>
          </a:prstGeom>
          <a:noFill/>
        </p:spPr>
        <p:txBody>
          <a:bodyPr wrap="square" rtlCol="0" anchor="ctr" anchorCtr="0">
            <a:spAutoFit/>
          </a:bodyPr>
          <a:lstStyle/>
          <a:p>
            <a:pPr algn="ctr"/>
            <a:r>
              <a:rPr lang="en-GB" sz="2400" b="1" dirty="0" smtClean="0">
                <a:solidFill>
                  <a:schemeClr val="bg1"/>
                </a:solidFill>
              </a:rPr>
              <a:t>The legal framework surrounding standards</a:t>
            </a:r>
            <a:endParaRPr lang="en-GB" sz="2400" b="1" dirty="0">
              <a:solidFill>
                <a:schemeClr val="bg1"/>
              </a:solidFill>
            </a:endParaRPr>
          </a:p>
        </p:txBody>
      </p:sp>
      <p:sp>
        <p:nvSpPr>
          <p:cNvPr id="30" name="TextBox 29"/>
          <p:cNvSpPr txBox="1"/>
          <p:nvPr/>
        </p:nvSpPr>
        <p:spPr>
          <a:xfrm>
            <a:off x="3176833" y="2828836"/>
            <a:ext cx="2833277" cy="1200329"/>
          </a:xfrm>
          <a:prstGeom prst="rect">
            <a:avLst/>
          </a:prstGeom>
          <a:noFill/>
        </p:spPr>
        <p:txBody>
          <a:bodyPr wrap="square" rtlCol="0" anchor="ctr" anchorCtr="0">
            <a:spAutoFit/>
          </a:bodyPr>
          <a:lstStyle/>
          <a:p>
            <a:pPr algn="ctr"/>
            <a:r>
              <a:rPr lang="en-GB" sz="2400" b="1" dirty="0" smtClean="0">
                <a:solidFill>
                  <a:schemeClr val="bg1"/>
                </a:solidFill>
              </a:rPr>
              <a:t>The scope and force of different standards</a:t>
            </a:r>
            <a:endParaRPr lang="en-GB" sz="2400" b="1" dirty="0">
              <a:solidFill>
                <a:schemeClr val="bg1"/>
              </a:solidFill>
            </a:endParaRPr>
          </a:p>
        </p:txBody>
      </p:sp>
      <p:sp>
        <p:nvSpPr>
          <p:cNvPr id="31" name="TextBox 30"/>
          <p:cNvSpPr txBox="1"/>
          <p:nvPr/>
        </p:nvSpPr>
        <p:spPr>
          <a:xfrm>
            <a:off x="6181888" y="3013503"/>
            <a:ext cx="2833277" cy="830997"/>
          </a:xfrm>
          <a:prstGeom prst="rect">
            <a:avLst/>
          </a:prstGeom>
          <a:noFill/>
        </p:spPr>
        <p:txBody>
          <a:bodyPr wrap="square" rtlCol="0" anchor="ctr" anchorCtr="0">
            <a:spAutoFit/>
          </a:bodyPr>
          <a:lstStyle/>
          <a:p>
            <a:pPr algn="ctr"/>
            <a:r>
              <a:rPr lang="en-GB" sz="2400" b="1" dirty="0" smtClean="0">
                <a:solidFill>
                  <a:schemeClr val="bg1"/>
                </a:solidFill>
              </a:rPr>
              <a:t>The future direction of standards </a:t>
            </a:r>
            <a:endParaRPr lang="en-GB" sz="2400" b="1" dirty="0">
              <a:solidFill>
                <a:schemeClr val="bg1"/>
              </a:solidFill>
            </a:endParaRPr>
          </a:p>
        </p:txBody>
      </p:sp>
      <p:sp>
        <p:nvSpPr>
          <p:cNvPr id="32" name="TextBox 31"/>
          <p:cNvSpPr txBox="1"/>
          <p:nvPr/>
        </p:nvSpPr>
        <p:spPr>
          <a:xfrm>
            <a:off x="9307773" y="2828836"/>
            <a:ext cx="2712447" cy="1200329"/>
          </a:xfrm>
          <a:prstGeom prst="rect">
            <a:avLst/>
          </a:prstGeom>
          <a:noFill/>
        </p:spPr>
        <p:txBody>
          <a:bodyPr wrap="square" rtlCol="0" anchor="ctr" anchorCtr="0">
            <a:spAutoFit/>
          </a:bodyPr>
          <a:lstStyle/>
          <a:p>
            <a:pPr algn="ctr"/>
            <a:r>
              <a:rPr lang="en-GB" sz="2400" b="1" dirty="0" smtClean="0">
                <a:solidFill>
                  <a:schemeClr val="bg1"/>
                </a:solidFill>
              </a:rPr>
              <a:t>The Standards Strategy modules overview</a:t>
            </a:r>
            <a:endParaRPr lang="en-GB" sz="2400" b="1" dirty="0">
              <a:solidFill>
                <a:schemeClr val="bg1"/>
              </a:solidFill>
            </a:endParaRPr>
          </a:p>
        </p:txBody>
      </p:sp>
      <p:pic>
        <p:nvPicPr>
          <p:cNvPr id="33" name="Picture 32" descr="Presentation3 - PowerPoint"/>
          <p:cNvPicPr>
            <a:picLocks noChangeAspect="1"/>
          </p:cNvPicPr>
          <p:nvPr/>
        </p:nvPicPr>
        <p:blipFill rotWithShape="1">
          <a:blip r:embed="rId3" cstate="print">
            <a:extLst>
              <a:ext uri="{28A0092B-C50C-407E-A947-70E740481C1C}">
                <a14:useLocalDpi xmlns:a14="http://schemas.microsoft.com/office/drawing/2010/main" val="0"/>
              </a:ext>
            </a:extLst>
          </a:blip>
          <a:srcRect l="33396" t="39593" r="26537" b="32350"/>
          <a:stretch/>
        </p:blipFill>
        <p:spPr>
          <a:xfrm>
            <a:off x="9591450" y="450925"/>
            <a:ext cx="1723367" cy="965736"/>
          </a:xfrm>
          <a:prstGeom prst="rect">
            <a:avLst/>
          </a:prstGeom>
        </p:spPr>
      </p:pic>
    </p:spTree>
    <p:extLst>
      <p:ext uri="{BB962C8B-B14F-4D97-AF65-F5344CB8AC3E}">
        <p14:creationId xmlns:p14="http://schemas.microsoft.com/office/powerpoint/2010/main" val="13174962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6667" decel="6667" fill="hold" nodeType="withEffect">
                                  <p:stCondLst>
                                    <p:cond delay="0"/>
                                  </p:stCondLst>
                                  <p:childTnLst>
                                    <p:animScale>
                                      <p:cBhvr>
                                        <p:cTn id="6" dur="1500" fill="hold"/>
                                        <p:tgtEl>
                                          <p:spTgt spid="33"/>
                                        </p:tgtEl>
                                      </p:cBhvr>
                                      <p:by x="78000" y="78000"/>
                                    </p:animScale>
                                  </p:childTnLst>
                                </p:cTn>
                              </p:par>
                              <p:par>
                                <p:cTn id="7" presetID="42" presetClass="path" presetSubtype="0" accel="6667" decel="6667" fill="hold" nodeType="withEffect">
                                  <p:stCondLst>
                                    <p:cond delay="0"/>
                                  </p:stCondLst>
                                  <p:childTnLst>
                                    <p:animMotion origin="layout" path="M -1.66667E-6 -1.11111E-6 L 0.08841 -0.08194 " pathEditMode="relative" rAng="0" ptsTypes="AA">
                                      <p:cBhvr>
                                        <p:cTn id="8" dur="1500" fill="hold"/>
                                        <p:tgtEl>
                                          <p:spTgt spid="33"/>
                                        </p:tgtEl>
                                        <p:attrNameLst>
                                          <p:attrName>ppt_x</p:attrName>
                                          <p:attrName>ppt_y</p:attrName>
                                        </p:attrNameLst>
                                      </p:cBhvr>
                                      <p:rCtr x="4414" y="-4097"/>
                                    </p:animMotion>
                                  </p:childTnLst>
                                </p:cTn>
                              </p:par>
                              <p:par>
                                <p:cTn id="9" presetID="6" presetClass="emph" presetSubtype="0" accel="6667" decel="6667" fill="hold" grpId="0" nodeType="withEffect">
                                  <p:stCondLst>
                                    <p:cond delay="0"/>
                                  </p:stCondLst>
                                  <p:childTnLst>
                                    <p:animScale>
                                      <p:cBhvr>
                                        <p:cTn id="10" dur="1500" fill="hold"/>
                                        <p:tgtEl>
                                          <p:spTgt spid="17"/>
                                        </p:tgtEl>
                                      </p:cBhvr>
                                      <p:by x="95000" y="95000"/>
                                    </p:animScale>
                                  </p:childTnLst>
                                </p:cTn>
                              </p:par>
                              <p:par>
                                <p:cTn id="11" presetID="42" presetClass="path" presetSubtype="0" accel="6667" decel="6667" fill="hold" grpId="1" nodeType="withEffect">
                                  <p:stCondLst>
                                    <p:cond delay="0"/>
                                  </p:stCondLst>
                                  <p:childTnLst>
                                    <p:animMotion origin="layout" path="M 2.91667E-6 -3.7037E-7 L 0.00521 0.33588 " pathEditMode="relative" rAng="0" ptsTypes="AA">
                                      <p:cBhvr>
                                        <p:cTn id="12" dur="1500" fill="hold"/>
                                        <p:tgtEl>
                                          <p:spTgt spid="17"/>
                                        </p:tgtEl>
                                        <p:attrNameLst>
                                          <p:attrName>ppt_x</p:attrName>
                                          <p:attrName>ppt_y</p:attrName>
                                        </p:attrNameLst>
                                      </p:cBhvr>
                                      <p:rCtr x="260" y="16782"/>
                                    </p:animMotion>
                                  </p:childTnLst>
                                </p:cTn>
                              </p:par>
                              <p:par>
                                <p:cTn id="13" presetID="6" presetClass="emph" presetSubtype="0" accel="6667" decel="6667" fill="hold" grpId="0" nodeType="withEffect">
                                  <p:stCondLst>
                                    <p:cond delay="0"/>
                                  </p:stCondLst>
                                  <p:childTnLst>
                                    <p:animScale>
                                      <p:cBhvr>
                                        <p:cTn id="14" dur="1500" fill="hold"/>
                                        <p:tgtEl>
                                          <p:spTgt spid="18"/>
                                        </p:tgtEl>
                                      </p:cBhvr>
                                      <p:by x="95000" y="95000"/>
                                    </p:animScale>
                                  </p:childTnLst>
                                </p:cTn>
                              </p:par>
                              <p:par>
                                <p:cTn id="15" presetID="42" presetClass="path" presetSubtype="0" accel="6667" decel="6667" fill="hold" grpId="1" nodeType="withEffect">
                                  <p:stCondLst>
                                    <p:cond delay="0"/>
                                  </p:stCondLst>
                                  <p:childTnLst>
                                    <p:animMotion origin="layout" path="M 2.08333E-7 3.7037E-7 L -0.24857 -0.33588 " pathEditMode="relative" rAng="0" ptsTypes="AA">
                                      <p:cBhvr>
                                        <p:cTn id="16" dur="1500" fill="hold"/>
                                        <p:tgtEl>
                                          <p:spTgt spid="18"/>
                                        </p:tgtEl>
                                        <p:attrNameLst>
                                          <p:attrName>ppt_x</p:attrName>
                                          <p:attrName>ppt_y</p:attrName>
                                        </p:attrNameLst>
                                      </p:cBhvr>
                                      <p:rCtr x="-12435" y="-16806"/>
                                    </p:animMotion>
                                  </p:childTnLst>
                                </p:cTn>
                              </p:par>
                              <p:par>
                                <p:cTn id="17" presetID="6" presetClass="emph" presetSubtype="0" accel="6667" decel="6667" fill="hold" grpId="0" nodeType="withEffect">
                                  <p:stCondLst>
                                    <p:cond delay="0"/>
                                  </p:stCondLst>
                                  <p:childTnLst>
                                    <p:animScale>
                                      <p:cBhvr>
                                        <p:cTn id="18" dur="1500" fill="hold"/>
                                        <p:tgtEl>
                                          <p:spTgt spid="19"/>
                                        </p:tgtEl>
                                      </p:cBhvr>
                                      <p:by x="95000" y="95000"/>
                                    </p:animScale>
                                  </p:childTnLst>
                                </p:cTn>
                              </p:par>
                              <p:par>
                                <p:cTn id="19" presetID="42" presetClass="path" presetSubtype="0" accel="6667" decel="6667" fill="hold" grpId="1" nodeType="withEffect">
                                  <p:stCondLst>
                                    <p:cond delay="0"/>
                                  </p:stCondLst>
                                  <p:childTnLst>
                                    <p:animMotion origin="layout" path="M -2.91667E-6 3.7037E-7 L -0.00664 -0.33588 " pathEditMode="relative" rAng="0" ptsTypes="AA">
                                      <p:cBhvr>
                                        <p:cTn id="20" dur="1500" fill="hold"/>
                                        <p:tgtEl>
                                          <p:spTgt spid="19"/>
                                        </p:tgtEl>
                                        <p:attrNameLst>
                                          <p:attrName>ppt_x</p:attrName>
                                          <p:attrName>ppt_y</p:attrName>
                                        </p:attrNameLst>
                                      </p:cBhvr>
                                      <p:rCtr x="-339" y="-16806"/>
                                    </p:animMotion>
                                  </p:childTnLst>
                                </p:cTn>
                              </p:par>
                              <p:par>
                                <p:cTn id="21" presetID="6" presetClass="emph" presetSubtype="0" accel="6667" decel="6667" fill="hold" grpId="0" nodeType="withEffect">
                                  <p:stCondLst>
                                    <p:cond delay="0"/>
                                  </p:stCondLst>
                                  <p:childTnLst>
                                    <p:animScale>
                                      <p:cBhvr>
                                        <p:cTn id="22" dur="1500" fill="hold"/>
                                        <p:tgtEl>
                                          <p:spTgt spid="28"/>
                                        </p:tgtEl>
                                      </p:cBhvr>
                                      <p:by x="95000" y="95000"/>
                                    </p:animScale>
                                  </p:childTnLst>
                                </p:cTn>
                              </p:par>
                              <p:par>
                                <p:cTn id="23" presetID="42" presetClass="path" presetSubtype="0" accel="6667" decel="6667" fill="hold" grpId="1" nodeType="withEffect">
                                  <p:stCondLst>
                                    <p:cond delay="0"/>
                                  </p:stCondLst>
                                  <p:childTnLst>
                                    <p:animMotion origin="layout" path="M -2.91667E-6 0 L -0.25299 0 " pathEditMode="relative" rAng="0" ptsTypes="AA">
                                      <p:cBhvr>
                                        <p:cTn id="24" dur="1500" fill="hold"/>
                                        <p:tgtEl>
                                          <p:spTgt spid="28"/>
                                        </p:tgtEl>
                                        <p:attrNameLst>
                                          <p:attrName>ppt_x</p:attrName>
                                          <p:attrName>ppt_y</p:attrName>
                                        </p:attrNameLst>
                                      </p:cBhvr>
                                      <p:rCtr x="-12656" y="0"/>
                                    </p:animMotion>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500"/>
                                        <p:tgtEl>
                                          <p:spTgt spid="2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1500"/>
                                        <p:tgtEl>
                                          <p:spTgt spid="30"/>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500"/>
                                        <p:tgtEl>
                                          <p:spTgt spid="31"/>
                                        </p:tgtEl>
                                      </p:cBhvr>
                                    </p:animEffect>
                                  </p:childTnLst>
                                </p:cTn>
                              </p:par>
                            </p:childTnLst>
                          </p:cTn>
                        </p:par>
                        <p:par>
                          <p:cTn id="37" fill="hold">
                            <p:stCondLst>
                              <p:cond delay="6000"/>
                            </p:stCondLst>
                            <p:childTnLst>
                              <p:par>
                                <p:cTn id="38" presetID="10"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1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8" grpId="0" animBg="1"/>
      <p:bldP spid="28" grpId="1" animBg="1"/>
      <p:bldP spid="29" grpId="0"/>
      <p:bldP spid="30" grpId="0"/>
      <p:bldP spid="31"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p:cNvCxnSpPr/>
          <p:nvPr/>
        </p:nvCxnSpPr>
        <p:spPr>
          <a:xfrm>
            <a:off x="-2345571" y="1284818"/>
            <a:ext cx="3119361" cy="0"/>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89405" y="671142"/>
            <a:ext cx="0" cy="5515716"/>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92143" y="671142"/>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8" idx="1"/>
          </p:cNvCxnSpPr>
          <p:nvPr/>
        </p:nvCxnSpPr>
        <p:spPr>
          <a:xfrm flipH="1">
            <a:off x="792143" y="1774286"/>
            <a:ext cx="803857"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9" idx="1"/>
          </p:cNvCxnSpPr>
          <p:nvPr/>
        </p:nvCxnSpPr>
        <p:spPr>
          <a:xfrm flipH="1">
            <a:off x="792144" y="2877429"/>
            <a:ext cx="803856"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789158" y="3980572"/>
            <a:ext cx="822210"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21" idx="1"/>
          </p:cNvCxnSpPr>
          <p:nvPr/>
        </p:nvCxnSpPr>
        <p:spPr>
          <a:xfrm flipH="1" flipV="1">
            <a:off x="789158" y="5079146"/>
            <a:ext cx="806842" cy="4569"/>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2" idx="1"/>
          </p:cNvCxnSpPr>
          <p:nvPr/>
        </p:nvCxnSpPr>
        <p:spPr>
          <a:xfrm flipH="1">
            <a:off x="789158" y="6186858"/>
            <a:ext cx="806842" cy="0"/>
          </a:xfrm>
          <a:prstGeom prst="line">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1596000" y="239143"/>
            <a:ext cx="9000000" cy="8640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lnSpc>
                <a:spcPts val="3200"/>
              </a:lnSpc>
              <a:spcBef>
                <a:spcPct val="0"/>
              </a:spcBef>
              <a:spcAft>
                <a:spcPct val="0"/>
              </a:spcAft>
            </a:pPr>
            <a:r>
              <a:rPr lang="en-GB" sz="2800" b="1" dirty="0">
                <a:solidFill>
                  <a:prstClr val="black"/>
                </a:solidFill>
                <a:latin typeface="Arial" panose="020B0604020202020204" pitchFamily="34" charset="0"/>
                <a:cs typeface="Arial" pitchFamily="34" charset="0"/>
              </a:rPr>
              <a:t>CSM </a:t>
            </a:r>
            <a:r>
              <a:rPr lang="en-GB" sz="2800" b="1" dirty="0">
                <a:solidFill>
                  <a:prstClr val="black"/>
                </a:solidFill>
                <a:latin typeface="Arial" charset="0"/>
                <a:cs typeface="Arial" charset="0"/>
              </a:rPr>
              <a:t>Risk Evaluation and Assessment</a:t>
            </a:r>
          </a:p>
        </p:txBody>
      </p:sp>
      <p:sp>
        <p:nvSpPr>
          <p:cNvPr id="18" name="Rounded Rectangle 17"/>
          <p:cNvSpPr/>
          <p:nvPr/>
        </p:nvSpPr>
        <p:spPr>
          <a:xfrm>
            <a:off x="1596000" y="1342286"/>
            <a:ext cx="9000000" cy="8640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3200"/>
              </a:lnSpc>
            </a:pPr>
            <a:r>
              <a:rPr lang="en-GB" sz="2800" b="1" dirty="0">
                <a:solidFill>
                  <a:prstClr val="black"/>
                </a:solidFill>
                <a:latin typeface="Arial" panose="020B0604020202020204" pitchFamily="34" charset="0"/>
                <a:cs typeface="Arial" pitchFamily="34" charset="0"/>
              </a:rPr>
              <a:t>CSM on Monitoring</a:t>
            </a:r>
            <a:endParaRPr lang="en-GB" sz="2800" dirty="0">
              <a:solidFill>
                <a:prstClr val="black"/>
              </a:solidFill>
              <a:latin typeface="Arial" pitchFamily="34" charset="0"/>
              <a:cs typeface="Arial" pitchFamily="34" charset="0"/>
            </a:endParaRPr>
          </a:p>
        </p:txBody>
      </p:sp>
      <p:sp>
        <p:nvSpPr>
          <p:cNvPr id="19" name="Rounded Rectangle 18"/>
          <p:cNvSpPr/>
          <p:nvPr/>
        </p:nvSpPr>
        <p:spPr>
          <a:xfrm>
            <a:off x="1596000" y="2445429"/>
            <a:ext cx="9000000" cy="8640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lnSpc>
                <a:spcPts val="3200"/>
              </a:lnSpc>
              <a:spcBef>
                <a:spcPct val="0"/>
              </a:spcBef>
              <a:spcAft>
                <a:spcPct val="0"/>
              </a:spcAft>
            </a:pPr>
            <a:r>
              <a:rPr lang="en-GB" sz="2800" b="1" spc="-100" dirty="0">
                <a:solidFill>
                  <a:prstClr val="black"/>
                </a:solidFill>
                <a:latin typeface="Arial" charset="0"/>
                <a:cs typeface="Arial" charset="0"/>
              </a:rPr>
              <a:t>CSM Assessing conformity with the requirements for obtaining Safety Certificates</a:t>
            </a:r>
          </a:p>
        </p:txBody>
      </p:sp>
      <p:sp>
        <p:nvSpPr>
          <p:cNvPr id="20" name="Rounded Rectangle 19"/>
          <p:cNvSpPr/>
          <p:nvPr/>
        </p:nvSpPr>
        <p:spPr>
          <a:xfrm>
            <a:off x="1596000" y="3548572"/>
            <a:ext cx="9000000" cy="8640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lnSpc>
                <a:spcPts val="3200"/>
              </a:lnSpc>
              <a:spcBef>
                <a:spcPct val="0"/>
              </a:spcBef>
              <a:spcAft>
                <a:spcPct val="0"/>
              </a:spcAft>
            </a:pPr>
            <a:r>
              <a:rPr lang="en-GB" sz="2800" b="1" spc="-100" dirty="0">
                <a:solidFill>
                  <a:prstClr val="black"/>
                </a:solidFill>
                <a:latin typeface="Arial" charset="0"/>
                <a:cs typeface="Arial" charset="0"/>
              </a:rPr>
              <a:t>CSM Assessing conformity with the requirements for obtaining Safety Authorisations</a:t>
            </a:r>
          </a:p>
        </p:txBody>
      </p:sp>
      <p:sp>
        <p:nvSpPr>
          <p:cNvPr id="21" name="Rounded Rectangle 20"/>
          <p:cNvSpPr/>
          <p:nvPr/>
        </p:nvSpPr>
        <p:spPr>
          <a:xfrm>
            <a:off x="1596000" y="4651715"/>
            <a:ext cx="9000000" cy="8640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lnSpc>
                <a:spcPts val="3200"/>
              </a:lnSpc>
              <a:spcBef>
                <a:spcPct val="0"/>
              </a:spcBef>
              <a:spcAft>
                <a:spcPct val="0"/>
              </a:spcAft>
            </a:pPr>
            <a:r>
              <a:rPr lang="en-GB" sz="2800" b="1" spc="-100" dirty="0">
                <a:solidFill>
                  <a:prstClr val="black"/>
                </a:solidFill>
                <a:latin typeface="Arial" charset="0"/>
                <a:cs typeface="Arial" charset="0"/>
              </a:rPr>
              <a:t>CSM on Supervision</a:t>
            </a:r>
          </a:p>
        </p:txBody>
      </p:sp>
      <p:sp>
        <p:nvSpPr>
          <p:cNvPr id="22" name="Rounded Rectangle 21"/>
          <p:cNvSpPr/>
          <p:nvPr/>
        </p:nvSpPr>
        <p:spPr>
          <a:xfrm>
            <a:off x="1596000" y="5754858"/>
            <a:ext cx="9000000" cy="8640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lnSpc>
                <a:spcPts val="3200"/>
              </a:lnSpc>
              <a:spcBef>
                <a:spcPct val="0"/>
              </a:spcBef>
              <a:spcAft>
                <a:spcPct val="0"/>
              </a:spcAft>
            </a:pPr>
            <a:r>
              <a:rPr lang="en-GB" sz="2800" b="1" spc="-100" dirty="0">
                <a:solidFill>
                  <a:prstClr val="black"/>
                </a:solidFill>
                <a:latin typeface="Arial" charset="0"/>
                <a:cs typeface="Arial" charset="0"/>
              </a:rPr>
              <a:t>CSM on Assessment of achievement of Safety Targets </a:t>
            </a:r>
          </a:p>
        </p:txBody>
      </p:sp>
      <p:sp>
        <p:nvSpPr>
          <p:cNvPr id="2" name="Rectangle 1"/>
          <p:cNvSpPr/>
          <p:nvPr/>
        </p:nvSpPr>
        <p:spPr>
          <a:xfrm>
            <a:off x="1556244" y="2325556"/>
            <a:ext cx="9178017" cy="441257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37555017"/>
      </p:ext>
    </p:extLst>
  </p:cSld>
  <p:clrMapOvr>
    <a:masterClrMapping/>
  </p:clrMapOvr>
  <mc:AlternateContent xmlns:mc="http://schemas.openxmlformats.org/markup-compatibility/2006" xmlns:p14="http://schemas.microsoft.com/office/powerpoint/2010/main">
    <mc:Choice Requires="p14">
      <p:transition spd="slow" p14:dur="2000">
        <p:push/>
      </p:transition>
    </mc:Choice>
    <mc:Fallback xmlns="">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Arrow Connector 16"/>
          <p:cNvCxnSpPr/>
          <p:nvPr/>
        </p:nvCxnSpPr>
        <p:spPr>
          <a:xfrm>
            <a:off x="10600408" y="1284818"/>
            <a:ext cx="1591592" cy="0"/>
          </a:xfrm>
          <a:prstGeom prst="straightConnector1">
            <a:avLst/>
          </a:prstGeom>
          <a:ln w="63500" cap="rnd">
            <a:solidFill>
              <a:schemeClr val="tx1"/>
            </a:solidFill>
            <a:prstDash val="solid"/>
            <a:headEnd w="sm" len="sm"/>
            <a:tailEnd type="none" w="sm" len="sm"/>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6928000"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No.402/2013 Common Safety Method on Risk Evaluation and Assessment (CSM RA)</a:t>
            </a:r>
          </a:p>
        </p:txBody>
      </p:sp>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p>
        </p:txBody>
      </p:sp>
      <p:grpSp>
        <p:nvGrpSpPr>
          <p:cNvPr id="2" name="Group 1"/>
          <p:cNvGrpSpPr/>
          <p:nvPr/>
        </p:nvGrpSpPr>
        <p:grpSpPr>
          <a:xfrm>
            <a:off x="1664000" y="3358662"/>
            <a:ext cx="8936408" cy="1677329"/>
            <a:chOff x="1664000" y="3358662"/>
            <a:chExt cx="8936408" cy="1677329"/>
          </a:xfrm>
        </p:grpSpPr>
        <p:cxnSp>
          <p:nvCxnSpPr>
            <p:cNvPr id="12" name="Straight Arrow Connector 11"/>
            <p:cNvCxnSpPr/>
            <p:nvPr/>
          </p:nvCxnSpPr>
          <p:spPr>
            <a:xfrm>
              <a:off x="5264000" y="4158128"/>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1664000" y="3700928"/>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sp>
          <p:nvSpPr>
            <p:cNvPr id="11" name="Rounded Rectangle 10"/>
            <p:cNvSpPr/>
            <p:nvPr/>
          </p:nvSpPr>
          <p:spPr>
            <a:xfrm>
              <a:off x="6928000" y="3358662"/>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a:t>
              </a:r>
              <a:r>
                <a:rPr lang="en-GB" sz="2800" b="1" dirty="0" smtClean="0">
                  <a:solidFill>
                    <a:prstClr val="black"/>
                  </a:solidFill>
                  <a:cs typeface="Arial" charset="0"/>
                </a:rPr>
                <a:t>Regulation</a:t>
              </a:r>
              <a:br>
                <a:rPr lang="en-GB" sz="2800" b="1" dirty="0" smtClean="0">
                  <a:solidFill>
                    <a:prstClr val="black"/>
                  </a:solidFill>
                  <a:cs typeface="Arial" charset="0"/>
                </a:rPr>
              </a:br>
              <a:r>
                <a:rPr lang="en-GB" sz="2800" b="1" dirty="0" smtClean="0">
                  <a:solidFill>
                    <a:prstClr val="black"/>
                  </a:solidFill>
                  <a:cs typeface="Arial" charset="0"/>
                </a:rPr>
                <a:t>No</a:t>
              </a:r>
              <a:r>
                <a:rPr lang="en-GB" sz="2800" b="1" dirty="0">
                  <a:solidFill>
                    <a:prstClr val="black"/>
                  </a:solidFill>
                  <a:cs typeface="Arial" charset="0"/>
                </a:rPr>
                <a:t>. 1299/2014</a:t>
              </a:r>
            </a:p>
            <a:p>
              <a:pPr algn="ctr">
                <a:lnSpc>
                  <a:spcPts val="2600"/>
                </a:lnSpc>
              </a:pPr>
              <a:r>
                <a:rPr lang="en-GB" sz="2800" b="1" dirty="0">
                  <a:solidFill>
                    <a:prstClr val="black"/>
                  </a:solidFill>
                  <a:cs typeface="Arial" charset="0"/>
                </a:rPr>
                <a:t>Infrastructure Technical Specification for Interoperability (TSI) </a:t>
              </a:r>
            </a:p>
          </p:txBody>
        </p:sp>
      </p:grpSp>
      <p:pic>
        <p:nvPicPr>
          <p:cNvPr id="13" name="Picture 12"/>
          <p:cNvPicPr preferRelativeResize="0">
            <a:picLocks/>
          </p:cNvPicPr>
          <p:nvPr/>
        </p:nvPicPr>
        <p:blipFill>
          <a:blip r:embed="rId3"/>
          <a:stretch>
            <a:fillRect/>
          </a:stretch>
        </p:blipFill>
        <p:spPr>
          <a:xfrm>
            <a:off x="0" y="0"/>
            <a:ext cx="1371719" cy="813600"/>
          </a:xfrm>
          <a:prstGeom prst="rect">
            <a:avLst/>
          </a:prstGeom>
        </p:spPr>
      </p:pic>
      <p:sp>
        <p:nvSpPr>
          <p:cNvPr id="15"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795596954"/>
      </p:ext>
    </p:extLst>
  </p:cSld>
  <p:clrMapOvr>
    <a:masterClrMapping/>
  </p:clrMapOvr>
  <mc:AlternateContent xmlns:mc="http://schemas.openxmlformats.org/markup-compatibility/2006" xmlns:p14="http://schemas.microsoft.com/office/powerpoint/2010/main">
    <mc:Choice Requires="p14">
      <p:transition spd="slow" p14:dur="2000">
        <p:push dir="r"/>
      </p:transition>
    </mc:Choice>
    <mc:Fallback xmlns="">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2" fill="hold" nodeType="afterEffect">
                                  <p:stCondLst>
                                    <p:cond delay="0"/>
                                  </p:stCondLst>
                                  <p:childTnLst>
                                    <p:animEffect transition="out" filter="wipe(right)">
                                      <p:cBhvr>
                                        <p:cTn id="6" dur="1000"/>
                                        <p:tgtEl>
                                          <p:spTgt spid="17"/>
                                        </p:tgtEl>
                                      </p:cBhvr>
                                    </p:animEffect>
                                    <p:set>
                                      <p:cBhvr>
                                        <p:cTn id="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016000" y="1829525"/>
            <a:ext cx="4248000" cy="4386219"/>
            <a:chOff x="1016000" y="1829525"/>
            <a:chExt cx="4248000" cy="4386219"/>
          </a:xfrm>
        </p:grpSpPr>
        <p:cxnSp>
          <p:nvCxnSpPr>
            <p:cNvPr id="15" name="Straight Connector 14"/>
            <p:cNvCxnSpPr>
              <a:endCxn id="16"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Health &amp; Safety at Work </a:t>
              </a:r>
              <a:r>
                <a:rPr lang="en-GB" sz="2800" b="1" dirty="0" err="1">
                  <a:solidFill>
                    <a:prstClr val="black"/>
                  </a:solidFill>
                  <a:cs typeface="Arial" panose="020B0604020202020204" pitchFamily="34" charset="0"/>
                </a:rPr>
                <a:t>etc</a:t>
              </a:r>
              <a:r>
                <a:rPr lang="en-GB" sz="2800" b="1" dirty="0">
                  <a:solidFill>
                    <a:prstClr val="black"/>
                  </a:solidFill>
                  <a:cs typeface="Arial" panose="020B0604020202020204" pitchFamily="34" charset="0"/>
                </a:rPr>
                <a:t> Act 1974</a:t>
              </a:r>
            </a:p>
          </p:txBody>
        </p:sp>
        <p:grpSp>
          <p:nvGrpSpPr>
            <p:cNvPr id="18" name="Group 17"/>
            <p:cNvGrpSpPr/>
            <p:nvPr/>
          </p:nvGrpSpPr>
          <p:grpSpPr>
            <a:xfrm>
              <a:off x="1016000" y="1829525"/>
              <a:ext cx="2448000" cy="3439091"/>
              <a:chOff x="835832" y="1695791"/>
              <a:chExt cx="1999458" cy="2981156"/>
            </a:xfrm>
          </p:grpSpPr>
          <p:cxnSp>
            <p:nvCxnSpPr>
              <p:cNvPr id="20" name="Elbow Connector 19"/>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Elbow Connector 20"/>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9" name="Rounded Rectangle 18"/>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Railways &amp; Other Guided Transport System (Safety) Regulations 2006</a:t>
              </a:r>
              <a:endParaRPr lang="en-GB" sz="2800" dirty="0">
                <a:solidFill>
                  <a:prstClr val="black"/>
                </a:solidFill>
                <a:cs typeface="Arial" pitchFamily="34" charset="0"/>
              </a:endParaRPr>
            </a:p>
          </p:txBody>
        </p:sp>
      </p:grpSp>
      <p:sp>
        <p:nvSpPr>
          <p:cNvPr id="17" name="Rounded Rectangle 16"/>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10" name="Rounded Rectangle 9"/>
          <p:cNvSpPr/>
          <p:nvPr/>
        </p:nvSpPr>
        <p:spPr>
          <a:xfrm>
            <a:off x="6928000"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No.402/2013 Common Safety Method on Risk Evaluation and Assessment (CSM RA)</a:t>
            </a:r>
          </a:p>
        </p:txBody>
      </p:sp>
      <p:cxnSp>
        <p:nvCxnSpPr>
          <p:cNvPr id="22" name="Elbow Connector 21"/>
          <p:cNvCxnSpPr>
            <a:stCxn id="19" idx="3"/>
          </p:cNvCxnSpPr>
          <p:nvPr/>
        </p:nvCxnSpPr>
        <p:spPr>
          <a:xfrm flipV="1">
            <a:off x="5264000" y="2225997"/>
            <a:ext cx="3464000" cy="3161747"/>
          </a:xfrm>
          <a:prstGeom prst="bentConnector3">
            <a:avLst>
              <a:gd name="adj1" fmla="val 100206"/>
            </a:avLst>
          </a:prstGeom>
          <a:ln w="63500" cap="rnd">
            <a:solidFill>
              <a:schemeClr val="tx1"/>
            </a:solidFill>
            <a:prstDash val="solid"/>
            <a:headEnd type="triangle"/>
            <a:tailEnd type="triangle"/>
          </a:ln>
          <a:effectLst/>
        </p:spPr>
        <p:style>
          <a:lnRef idx="1">
            <a:schemeClr val="accent1"/>
          </a:lnRef>
          <a:fillRef idx="0">
            <a:schemeClr val="accent1"/>
          </a:fillRef>
          <a:effectRef idx="0">
            <a:schemeClr val="accent1"/>
          </a:effectRef>
          <a:fontRef idx="minor">
            <a:schemeClr val="tx1"/>
          </a:fontRef>
        </p:style>
      </p:cxnSp>
      <p:sp>
        <p:nvSpPr>
          <p:cNvPr id="23" name="Rectangle 5"/>
          <p:cNvSpPr>
            <a:spLocks noChangeArrowheads="1"/>
          </p:cNvSpPr>
          <p:nvPr/>
        </p:nvSpPr>
        <p:spPr bwMode="auto">
          <a:xfrm>
            <a:off x="5374380" y="2752397"/>
            <a:ext cx="6707239" cy="2301858"/>
          </a:xfrm>
          <a:prstGeom prst="rect">
            <a:avLst/>
          </a:prstGeom>
          <a:solidFill>
            <a:schemeClr val="bg1">
              <a:alpha val="50000"/>
            </a:schemeClr>
          </a:solidFill>
          <a:ln w="9525">
            <a:noFill/>
            <a:miter lim="800000"/>
            <a:headEnd/>
            <a:tailEnd/>
          </a:ln>
        </p:spPr>
        <p:txBody>
          <a:bodyPr anchor="t" anchorCtr="0"/>
          <a:lstStyle/>
          <a:p>
            <a:pPr>
              <a:spcAft>
                <a:spcPts val="1200"/>
              </a:spcAft>
            </a:pPr>
            <a:r>
              <a:rPr lang="en-GB" sz="2400" b="1" dirty="0" smtClean="0">
                <a:solidFill>
                  <a:prstClr val="black"/>
                </a:solidFill>
              </a:rPr>
              <a:t>Regulation 5(1) </a:t>
            </a:r>
            <a:r>
              <a:rPr lang="en-GB" sz="2400" b="1" dirty="0">
                <a:solidFill>
                  <a:prstClr val="black"/>
                </a:solidFill>
                <a:cs typeface="Arial" pitchFamily="34" charset="0"/>
              </a:rPr>
              <a:t>Railways &amp; Other Guided Transport System (Safety) Regulations </a:t>
            </a:r>
            <a:r>
              <a:rPr lang="en-GB" sz="2400" b="1" dirty="0" smtClean="0">
                <a:solidFill>
                  <a:prstClr val="black"/>
                </a:solidFill>
                <a:cs typeface="Arial" pitchFamily="34" charset="0"/>
              </a:rPr>
              <a:t>2006 </a:t>
            </a:r>
            <a:r>
              <a:rPr lang="en-GB" sz="2400" b="1" dirty="0" smtClean="0">
                <a:solidFill>
                  <a:prstClr val="black"/>
                </a:solidFill>
              </a:rPr>
              <a:t>states – </a:t>
            </a:r>
          </a:p>
          <a:p>
            <a:pPr>
              <a:spcAft>
                <a:spcPts val="1200"/>
              </a:spcAft>
            </a:pPr>
            <a:r>
              <a:rPr lang="en-GB" sz="2400" i="1" dirty="0">
                <a:solidFill>
                  <a:prstClr val="black"/>
                </a:solidFill>
              </a:rPr>
              <a:t>The requirements for a safety management system referred to in regulation 3(1)(a) are that </a:t>
            </a:r>
            <a:r>
              <a:rPr lang="en-GB" sz="2400" i="1" dirty="0" smtClean="0">
                <a:solidFill>
                  <a:prstClr val="black"/>
                </a:solidFill>
              </a:rPr>
              <a:t>–</a:t>
            </a:r>
          </a:p>
          <a:p>
            <a:pPr>
              <a:spcAft>
                <a:spcPts val="1200"/>
              </a:spcAft>
            </a:pPr>
            <a:r>
              <a:rPr lang="en-GB" sz="2400" i="1" dirty="0" smtClean="0">
                <a:solidFill>
                  <a:prstClr val="black"/>
                </a:solidFill>
              </a:rPr>
              <a:t>(</a:t>
            </a:r>
            <a:r>
              <a:rPr lang="en-GB" sz="2400" i="1" dirty="0">
                <a:solidFill>
                  <a:prstClr val="black"/>
                </a:solidFill>
              </a:rPr>
              <a:t>b) it applies the relevant parts of CSMs;</a:t>
            </a:r>
          </a:p>
          <a:p>
            <a:endParaRPr lang="en-GB" sz="2800" b="1" dirty="0">
              <a:solidFill>
                <a:prstClr val="black"/>
              </a:solidFill>
              <a:cs typeface="Arial" panose="020B0604020202020204" pitchFamily="34" charset="0"/>
            </a:endParaRPr>
          </a:p>
        </p:txBody>
      </p:sp>
      <p:pic>
        <p:nvPicPr>
          <p:cNvPr id="24" name="Picture 23"/>
          <p:cNvPicPr preferRelativeResize="0">
            <a:picLocks/>
          </p:cNvPicPr>
          <p:nvPr/>
        </p:nvPicPr>
        <p:blipFill>
          <a:blip r:embed="rId3"/>
          <a:stretch>
            <a:fillRect/>
          </a:stretch>
        </p:blipFill>
        <p:spPr>
          <a:xfrm>
            <a:off x="0" y="0"/>
            <a:ext cx="1371719" cy="813600"/>
          </a:xfrm>
          <a:prstGeom prst="rect">
            <a:avLst/>
          </a:prstGeom>
        </p:spPr>
      </p:pic>
      <p:sp>
        <p:nvSpPr>
          <p:cNvPr id="25"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336467292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1000"/>
                                        <p:tgtEl>
                                          <p:spTgt spid="2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3">
                                            <p:bg/>
                                          </p:spTgt>
                                        </p:tgtEl>
                                        <p:attrNameLst>
                                          <p:attrName>style.visibility</p:attrName>
                                        </p:attrNameLst>
                                      </p:cBhvr>
                                      <p:to>
                                        <p:strVal val="visible"/>
                                      </p:to>
                                    </p:set>
                                    <p:animEffect transition="in" filter="fade">
                                      <p:cBhvr>
                                        <p:cTn id="14" dur="1000"/>
                                        <p:tgtEl>
                                          <p:spTgt spid="23">
                                            <p:bg/>
                                          </p:spTgt>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3">
                                            <p:txEl>
                                              <p:pRg st="0" end="0"/>
                                            </p:txEl>
                                          </p:spTgt>
                                        </p:tgtEl>
                                        <p:attrNameLst>
                                          <p:attrName>style.visibility</p:attrName>
                                        </p:attrNameLst>
                                      </p:cBhvr>
                                      <p:to>
                                        <p:strVal val="visible"/>
                                      </p:to>
                                    </p:set>
                                    <p:animEffect transition="in" filter="fade">
                                      <p:cBhvr>
                                        <p:cTn id="18" dur="1000"/>
                                        <p:tgtEl>
                                          <p:spTgt spid="23">
                                            <p:txEl>
                                              <p:pRg st="0" end="0"/>
                                            </p:txEl>
                                          </p:spTgt>
                                        </p:tgtEl>
                                      </p:cBhvr>
                                    </p:animEffect>
                                  </p:childTnLst>
                                </p:cTn>
                              </p:par>
                            </p:childTnLst>
                          </p:cTn>
                        </p:par>
                        <p:par>
                          <p:cTn id="19" fill="hold">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23">
                                            <p:txEl>
                                              <p:pRg st="1" end="1"/>
                                            </p:txEl>
                                          </p:spTgt>
                                        </p:tgtEl>
                                        <p:attrNameLst>
                                          <p:attrName>style.visibility</p:attrName>
                                        </p:attrNameLst>
                                      </p:cBhvr>
                                      <p:to>
                                        <p:strVal val="visible"/>
                                      </p:to>
                                    </p:set>
                                    <p:animEffect transition="in" filter="fade">
                                      <p:cBhvr>
                                        <p:cTn id="22" dur="1000"/>
                                        <p:tgtEl>
                                          <p:spTgt spid="23">
                                            <p:txEl>
                                              <p:pRg st="1" end="1"/>
                                            </p:txEl>
                                          </p:spTgt>
                                        </p:tgtEl>
                                      </p:cBhvr>
                                    </p:animEffect>
                                  </p:childTnLst>
                                </p:cTn>
                              </p:par>
                            </p:childTnLst>
                          </p:cTn>
                        </p:par>
                        <p:par>
                          <p:cTn id="23" fill="hold">
                            <p:stCondLst>
                              <p:cond delay="4000"/>
                            </p:stCondLst>
                            <p:childTnLst>
                              <p:par>
                                <p:cTn id="24" presetID="10" presetClass="entr" presetSubtype="0" fill="hold" grpId="0" nodeType="afterEffect">
                                  <p:stCondLst>
                                    <p:cond delay="0"/>
                                  </p:stCondLst>
                                  <p:childTnLst>
                                    <p:set>
                                      <p:cBhvr>
                                        <p:cTn id="25" dur="1" fill="hold">
                                          <p:stCondLst>
                                            <p:cond delay="0"/>
                                          </p:stCondLst>
                                        </p:cTn>
                                        <p:tgtEl>
                                          <p:spTgt spid="23">
                                            <p:txEl>
                                              <p:pRg st="2" end="2"/>
                                            </p:txEl>
                                          </p:spTgt>
                                        </p:tgtEl>
                                        <p:attrNameLst>
                                          <p:attrName>style.visibility</p:attrName>
                                        </p:attrNameLst>
                                      </p:cBhvr>
                                      <p:to>
                                        <p:strVal val="visible"/>
                                      </p:to>
                                    </p:set>
                                    <p:animEffect transition="in" filter="fade">
                                      <p:cBhvr>
                                        <p:cTn id="26" dur="1000"/>
                                        <p:tgtEl>
                                          <p:spTgt spid="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uiExpand="1" build="p" bldLvl="2"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1016000" y="1829525"/>
            <a:ext cx="4248000" cy="4386219"/>
            <a:chOff x="1016000" y="1829525"/>
            <a:chExt cx="4248000" cy="4386219"/>
          </a:xfrm>
        </p:grpSpPr>
        <p:cxnSp>
          <p:nvCxnSpPr>
            <p:cNvPr id="15" name="Straight Connector 14"/>
            <p:cNvCxnSpPr>
              <a:endCxn id="16" idx="2"/>
            </p:cNvCxnSpPr>
            <p:nvPr/>
          </p:nvCxnSpPr>
          <p:spPr>
            <a:xfrm flipV="1">
              <a:off x="3464000" y="3792393"/>
              <a:ext cx="0" cy="101479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bwMode="auto">
            <a:xfrm>
              <a:off x="1664000" y="2889563"/>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a:r>
                <a:rPr lang="en-GB" sz="2800" b="1" dirty="0">
                  <a:solidFill>
                    <a:prstClr val="black"/>
                  </a:solidFill>
                  <a:cs typeface="Arial" pitchFamily="34" charset="0"/>
                </a:rPr>
                <a:t>The Transport Act 2000</a:t>
              </a:r>
              <a:endParaRPr lang="en-GB" sz="2800" dirty="0">
                <a:solidFill>
                  <a:prstClr val="black"/>
                </a:solidFill>
                <a:cs typeface="Arial" pitchFamily="34" charset="0"/>
              </a:endParaRPr>
            </a:p>
          </p:txBody>
        </p:sp>
        <p:grpSp>
          <p:nvGrpSpPr>
            <p:cNvPr id="18" name="Group 17"/>
            <p:cNvGrpSpPr/>
            <p:nvPr/>
          </p:nvGrpSpPr>
          <p:grpSpPr>
            <a:xfrm>
              <a:off x="1016000" y="1829525"/>
              <a:ext cx="2448000" cy="3439091"/>
              <a:chOff x="835832" y="1695791"/>
              <a:chExt cx="1999458" cy="2981156"/>
            </a:xfrm>
          </p:grpSpPr>
          <p:cxnSp>
            <p:nvCxnSpPr>
              <p:cNvPr id="20" name="Elbow Connector 19"/>
              <p:cNvCxnSpPr/>
              <p:nvPr/>
            </p:nvCxnSpPr>
            <p:spPr>
              <a:xfrm rot="5400000">
                <a:off x="1644831" y="886792"/>
                <a:ext cx="381460" cy="199945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Elbow Connector 20"/>
              <p:cNvCxnSpPr/>
              <p:nvPr/>
            </p:nvCxnSpPr>
            <p:spPr>
              <a:xfrm rot="10800000">
                <a:off x="835834" y="2085929"/>
                <a:ext cx="529267" cy="2591018"/>
              </a:xfrm>
              <a:prstGeom prst="bentConnector2">
                <a:avLst/>
              </a:prstGeom>
              <a:ln w="63500" cap="rnd">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9" name="Rounded Rectangle 18"/>
            <p:cNvSpPr/>
            <p:nvPr/>
          </p:nvSpPr>
          <p:spPr>
            <a:xfrm>
              <a:off x="1664000" y="4559744"/>
              <a:ext cx="3600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en-GB" sz="2800" b="1" dirty="0">
                  <a:solidFill>
                    <a:prstClr val="black"/>
                  </a:solidFill>
                  <a:cs typeface="Arial" pitchFamily="34" charset="0"/>
                </a:rPr>
                <a:t>Railway (Interoperability) Regulations 2011</a:t>
              </a:r>
              <a:endParaRPr lang="en-GB" sz="2800" dirty="0">
                <a:solidFill>
                  <a:prstClr val="black"/>
                </a:solidFill>
                <a:cs typeface="Arial" pitchFamily="34" charset="0"/>
              </a:endParaRPr>
            </a:p>
          </p:txBody>
        </p:sp>
      </p:grpSp>
      <p:sp>
        <p:nvSpPr>
          <p:cNvPr id="17" name="Rounded Rectangle 16"/>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sp>
        <p:nvSpPr>
          <p:cNvPr id="10" name="Rounded Rectangle 9"/>
          <p:cNvSpPr/>
          <p:nvPr/>
        </p:nvSpPr>
        <p:spPr>
          <a:xfrm>
            <a:off x="6928000"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 1299/2014</a:t>
            </a:r>
          </a:p>
          <a:p>
            <a:pPr algn="ctr">
              <a:lnSpc>
                <a:spcPts val="2600"/>
              </a:lnSpc>
            </a:pPr>
            <a:r>
              <a:rPr lang="en-GB" sz="2800" b="1" dirty="0">
                <a:solidFill>
                  <a:prstClr val="black"/>
                </a:solidFill>
                <a:cs typeface="Arial" charset="0"/>
              </a:rPr>
              <a:t>Infrastructure Technical Specification for Interoperability (TSI) </a:t>
            </a:r>
          </a:p>
        </p:txBody>
      </p:sp>
      <p:cxnSp>
        <p:nvCxnSpPr>
          <p:cNvPr id="22" name="Elbow Connector 21"/>
          <p:cNvCxnSpPr>
            <a:stCxn id="19" idx="3"/>
          </p:cNvCxnSpPr>
          <p:nvPr/>
        </p:nvCxnSpPr>
        <p:spPr>
          <a:xfrm flipV="1">
            <a:off x="5264000" y="2225997"/>
            <a:ext cx="3464000" cy="3161747"/>
          </a:xfrm>
          <a:prstGeom prst="bentConnector3">
            <a:avLst>
              <a:gd name="adj1" fmla="val 100206"/>
            </a:avLst>
          </a:prstGeom>
          <a:ln w="63500" cap="rnd">
            <a:solidFill>
              <a:schemeClr val="tx1"/>
            </a:solidFill>
            <a:prstDash val="solid"/>
            <a:headEnd type="triangle"/>
            <a:tailEnd type="triangle"/>
          </a:ln>
          <a:effectLst/>
        </p:spPr>
        <p:style>
          <a:lnRef idx="1">
            <a:schemeClr val="accent1"/>
          </a:lnRef>
          <a:fillRef idx="0">
            <a:schemeClr val="accent1"/>
          </a:fillRef>
          <a:effectRef idx="0">
            <a:schemeClr val="accent1"/>
          </a:effectRef>
          <a:fontRef idx="minor">
            <a:schemeClr val="tx1"/>
          </a:fontRef>
        </p:style>
      </p:cxnSp>
      <p:sp>
        <p:nvSpPr>
          <p:cNvPr id="23" name="Rectangle 5"/>
          <p:cNvSpPr>
            <a:spLocks noChangeArrowheads="1"/>
          </p:cNvSpPr>
          <p:nvPr/>
        </p:nvSpPr>
        <p:spPr bwMode="auto">
          <a:xfrm>
            <a:off x="5374380" y="2752397"/>
            <a:ext cx="6707239" cy="2301858"/>
          </a:xfrm>
          <a:prstGeom prst="rect">
            <a:avLst/>
          </a:prstGeom>
          <a:solidFill>
            <a:schemeClr val="bg1">
              <a:alpha val="50000"/>
            </a:schemeClr>
          </a:solidFill>
          <a:ln w="9525">
            <a:noFill/>
            <a:miter lim="800000"/>
            <a:headEnd/>
            <a:tailEnd/>
          </a:ln>
        </p:spPr>
        <p:txBody>
          <a:bodyPr anchor="t" anchorCtr="0"/>
          <a:lstStyle/>
          <a:p>
            <a:pPr>
              <a:spcAft>
                <a:spcPts val="1200"/>
              </a:spcAft>
            </a:pPr>
            <a:r>
              <a:rPr lang="en-GB" sz="2400" b="1" dirty="0" smtClean="0">
                <a:solidFill>
                  <a:prstClr val="black"/>
                </a:solidFill>
              </a:rPr>
              <a:t>Regulation 17(1)(a) </a:t>
            </a:r>
            <a:r>
              <a:rPr lang="en-GB" sz="2400" b="1" dirty="0">
                <a:solidFill>
                  <a:prstClr val="black"/>
                </a:solidFill>
                <a:cs typeface="Arial" pitchFamily="34" charset="0"/>
              </a:rPr>
              <a:t>Railways </a:t>
            </a:r>
            <a:r>
              <a:rPr lang="en-GB" sz="2400" b="1" spc="-100" dirty="0">
                <a:solidFill>
                  <a:prstClr val="black"/>
                </a:solidFill>
                <a:cs typeface="Arial" pitchFamily="34" charset="0"/>
              </a:rPr>
              <a:t>(Interoperability) Regulations </a:t>
            </a:r>
            <a:r>
              <a:rPr lang="en-GB" sz="2400" b="1" spc="-100" dirty="0" smtClean="0">
                <a:solidFill>
                  <a:prstClr val="black"/>
                </a:solidFill>
                <a:cs typeface="Arial" pitchFamily="34" charset="0"/>
              </a:rPr>
              <a:t>2011 </a:t>
            </a:r>
            <a:r>
              <a:rPr lang="en-GB" sz="2400" b="1" dirty="0" smtClean="0">
                <a:solidFill>
                  <a:prstClr val="black"/>
                </a:solidFill>
              </a:rPr>
              <a:t>states – </a:t>
            </a:r>
          </a:p>
          <a:p>
            <a:pPr>
              <a:spcAft>
                <a:spcPts val="1200"/>
              </a:spcAft>
            </a:pPr>
            <a:r>
              <a:rPr lang="en-GB" sz="2400" i="1" dirty="0" smtClean="0">
                <a:solidFill>
                  <a:prstClr val="black"/>
                </a:solidFill>
              </a:rPr>
              <a:t>… </a:t>
            </a:r>
            <a:r>
              <a:rPr lang="en-GB" sz="2400" i="1" dirty="0">
                <a:solidFill>
                  <a:prstClr val="black"/>
                </a:solidFill>
              </a:rPr>
              <a:t>Subsystem is required to conform with all or part of a TSI, the procedures specified in the TSI or part of the TSI with which that subsystem is required to conform….. </a:t>
            </a:r>
            <a:endParaRPr lang="en-GB" sz="2800" b="1" dirty="0">
              <a:solidFill>
                <a:prstClr val="black"/>
              </a:solidFill>
              <a:cs typeface="Arial" panose="020B0604020202020204" pitchFamily="34" charset="0"/>
            </a:endParaRPr>
          </a:p>
        </p:txBody>
      </p:sp>
      <p:pic>
        <p:nvPicPr>
          <p:cNvPr id="24" name="Picture 23"/>
          <p:cNvPicPr preferRelativeResize="0">
            <a:picLocks/>
          </p:cNvPicPr>
          <p:nvPr/>
        </p:nvPicPr>
        <p:blipFill>
          <a:blip r:embed="rId3"/>
          <a:stretch>
            <a:fillRect/>
          </a:stretch>
        </p:blipFill>
        <p:spPr>
          <a:xfrm>
            <a:off x="0" y="0"/>
            <a:ext cx="1371719" cy="813600"/>
          </a:xfrm>
          <a:prstGeom prst="rect">
            <a:avLst/>
          </a:prstGeom>
        </p:spPr>
      </p:pic>
      <p:sp>
        <p:nvSpPr>
          <p:cNvPr id="25"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Tree>
    <p:extLst>
      <p:ext uri="{BB962C8B-B14F-4D97-AF65-F5344CB8AC3E}">
        <p14:creationId xmlns:p14="http://schemas.microsoft.com/office/powerpoint/2010/main" val="108464534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3">
                                            <p:bg/>
                                          </p:spTgt>
                                        </p:tgtEl>
                                        <p:attrNameLst>
                                          <p:attrName>style.visibility</p:attrName>
                                        </p:attrNameLst>
                                      </p:cBhvr>
                                      <p:to>
                                        <p:strVal val="visible"/>
                                      </p:to>
                                    </p:set>
                                    <p:animEffect transition="in" filter="fade">
                                      <p:cBhvr>
                                        <p:cTn id="14" dur="1000"/>
                                        <p:tgtEl>
                                          <p:spTgt spid="23">
                                            <p:bg/>
                                          </p:spTgt>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3">
                                            <p:txEl>
                                              <p:pRg st="0" end="0"/>
                                            </p:txEl>
                                          </p:spTgt>
                                        </p:tgtEl>
                                        <p:attrNameLst>
                                          <p:attrName>style.visibility</p:attrName>
                                        </p:attrNameLst>
                                      </p:cBhvr>
                                      <p:to>
                                        <p:strVal val="visible"/>
                                      </p:to>
                                    </p:set>
                                    <p:animEffect transition="in" filter="fade">
                                      <p:cBhvr>
                                        <p:cTn id="18" dur="1000"/>
                                        <p:tgtEl>
                                          <p:spTgt spid="23">
                                            <p:txEl>
                                              <p:pRg st="0" end="0"/>
                                            </p:txEl>
                                          </p:spTgt>
                                        </p:tgtEl>
                                      </p:cBhvr>
                                    </p:animEffect>
                                  </p:childTnLst>
                                </p:cTn>
                              </p:par>
                            </p:childTnLst>
                          </p:cTn>
                        </p:par>
                        <p:par>
                          <p:cTn id="19" fill="hold">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23">
                                            <p:txEl>
                                              <p:pRg st="1" end="1"/>
                                            </p:txEl>
                                          </p:spTgt>
                                        </p:tgtEl>
                                        <p:attrNameLst>
                                          <p:attrName>style.visibility</p:attrName>
                                        </p:attrNameLst>
                                      </p:cBhvr>
                                      <p:to>
                                        <p:strVal val="visible"/>
                                      </p:to>
                                    </p:set>
                                    <p:animEffect transition="in" filter="fade">
                                      <p:cBhvr>
                                        <p:cTn id="22" dur="10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bldLvl="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Arrow Connector 21"/>
          <p:cNvCxnSpPr/>
          <p:nvPr/>
        </p:nvCxnSpPr>
        <p:spPr>
          <a:xfrm>
            <a:off x="5264000" y="1372325"/>
            <a:ext cx="1664000" cy="0"/>
          </a:xfrm>
          <a:prstGeom prst="straightConnector1">
            <a:avLst/>
          </a:prstGeom>
          <a:ln w="63500" cap="rnd">
            <a:solidFill>
              <a:schemeClr val="tx1"/>
            </a:solidFill>
            <a:prstDash val="sysDash"/>
            <a:headEnd w="sm" len="sm"/>
            <a:tailEnd type="arrow" w="sm" len="sm"/>
          </a:ln>
        </p:spPr>
        <p:style>
          <a:lnRef idx="1">
            <a:schemeClr val="accent1"/>
          </a:lnRef>
          <a:fillRef idx="0">
            <a:schemeClr val="accent1"/>
          </a:fillRef>
          <a:effectRef idx="0">
            <a:schemeClr val="accent1"/>
          </a:effectRef>
          <a:fontRef idx="minor">
            <a:schemeClr val="tx1"/>
          </a:fontRef>
        </p:style>
      </p:cxnSp>
      <p:sp>
        <p:nvSpPr>
          <p:cNvPr id="179" name="Rectangle 178"/>
          <p:cNvSpPr/>
          <p:nvPr/>
        </p:nvSpPr>
        <p:spPr>
          <a:xfrm>
            <a:off x="228063" y="521315"/>
            <a:ext cx="3824257" cy="1010598"/>
          </a:xfrm>
          <a:prstGeom prst="rect">
            <a:avLst/>
          </a:pr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8" name="Content Placeholder 2"/>
          <p:cNvSpPr txBox="1">
            <a:spLocks/>
          </p:cNvSpPr>
          <p:nvPr/>
        </p:nvSpPr>
        <p:spPr bwMode="auto">
          <a:xfrm>
            <a:off x="296535" y="2171792"/>
            <a:ext cx="6631461" cy="3856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Font typeface="Arial" charset="0"/>
              <a:buNone/>
              <a:defRPr/>
            </a:pPr>
            <a:r>
              <a:rPr lang="en-GB" b="1" dirty="0">
                <a:solidFill>
                  <a:sysClr val="windowText" lastClr="000000"/>
                </a:solidFill>
                <a:latin typeface="Calibri" panose="020F0502020204030204"/>
              </a:rPr>
              <a:t>Article 4(1) of the Interoperability </a:t>
            </a:r>
            <a:r>
              <a:rPr lang="en-GB" b="1" dirty="0" smtClean="0">
                <a:solidFill>
                  <a:sysClr val="windowText" lastClr="000000"/>
                </a:solidFill>
                <a:latin typeface="Calibri" panose="020F0502020204030204"/>
              </a:rPr>
              <a:t>Directive</a:t>
            </a:r>
            <a:br>
              <a:rPr lang="en-GB" b="1" dirty="0" smtClean="0">
                <a:solidFill>
                  <a:sysClr val="windowText" lastClr="000000"/>
                </a:solidFill>
                <a:latin typeface="Calibri" panose="020F0502020204030204"/>
              </a:rPr>
            </a:br>
            <a:r>
              <a:rPr lang="en-GB" b="1" dirty="0" smtClean="0">
                <a:solidFill>
                  <a:sysClr val="windowText" lastClr="000000"/>
                </a:solidFill>
                <a:latin typeface="Calibri" panose="020F0502020204030204"/>
              </a:rPr>
              <a:t>states </a:t>
            </a:r>
            <a:r>
              <a:rPr lang="en-GB" b="1" dirty="0">
                <a:solidFill>
                  <a:sysClr val="windowText" lastClr="000000"/>
                </a:solidFill>
                <a:latin typeface="Calibri" panose="020F0502020204030204"/>
              </a:rPr>
              <a:t>that:</a:t>
            </a:r>
            <a:br>
              <a:rPr lang="en-GB" b="1" dirty="0">
                <a:solidFill>
                  <a:sysClr val="windowText" lastClr="000000"/>
                </a:solidFill>
                <a:latin typeface="Calibri" panose="020F0502020204030204"/>
              </a:rPr>
            </a:br>
            <a:r>
              <a:rPr lang="en-GB" i="1" dirty="0">
                <a:solidFill>
                  <a:sysClr val="windowText" lastClr="000000"/>
                </a:solidFill>
                <a:latin typeface="Calibri" panose="020F0502020204030204"/>
              </a:rPr>
              <a:t>The rail system, subsystems and interoperability constituents shall meet the </a:t>
            </a:r>
            <a:r>
              <a:rPr lang="en-GB" i="1" u="sng" dirty="0">
                <a:solidFill>
                  <a:sysClr val="windowText" lastClr="000000"/>
                </a:solidFill>
                <a:latin typeface="Calibri" panose="020F0502020204030204"/>
              </a:rPr>
              <a:t>relevant essential requirements</a:t>
            </a:r>
            <a:r>
              <a:rPr lang="en-GB" i="1" dirty="0">
                <a:solidFill>
                  <a:sysClr val="windowText" lastClr="000000"/>
                </a:solidFill>
                <a:latin typeface="Calibri" panose="020F0502020204030204"/>
              </a:rPr>
              <a:t>.</a:t>
            </a:r>
          </a:p>
          <a:p>
            <a:pPr marL="0" indent="0">
              <a:spcBef>
                <a:spcPts val="0"/>
              </a:spcBef>
              <a:spcAft>
                <a:spcPts val="600"/>
              </a:spcAft>
              <a:buFont typeface="Arial" charset="0"/>
              <a:buNone/>
              <a:defRPr/>
            </a:pPr>
            <a:r>
              <a:rPr lang="en-GB" b="1" i="1" dirty="0" smtClean="0">
                <a:solidFill>
                  <a:sysClr val="windowText" lastClr="000000"/>
                </a:solidFill>
                <a:latin typeface="Calibri" panose="020F0502020204030204"/>
              </a:rPr>
              <a:t>‘</a:t>
            </a:r>
            <a:r>
              <a:rPr lang="en-GB" b="1" i="1" dirty="0">
                <a:solidFill>
                  <a:sysClr val="windowText" lastClr="000000"/>
                </a:solidFill>
                <a:latin typeface="Calibri" panose="020F0502020204030204"/>
              </a:rPr>
              <a:t>Essential requirements’ </a:t>
            </a:r>
            <a:r>
              <a:rPr lang="en-GB" i="1" dirty="0">
                <a:solidFill>
                  <a:sysClr val="windowText" lastClr="000000"/>
                </a:solidFill>
                <a:latin typeface="Calibri" panose="020F0502020204030204"/>
              </a:rPr>
              <a:t>means all the conditions set out in Annex III which must be met by the rail system……..</a:t>
            </a:r>
          </a:p>
          <a:p>
            <a:pPr marL="0" indent="0">
              <a:spcBef>
                <a:spcPts val="0"/>
              </a:spcBef>
              <a:spcAft>
                <a:spcPts val="600"/>
              </a:spcAft>
              <a:buFont typeface="Arial" charset="0"/>
              <a:buNone/>
              <a:defRPr/>
            </a:pPr>
            <a:r>
              <a:rPr lang="en-GB" b="1" dirty="0" smtClean="0">
                <a:solidFill>
                  <a:sysClr val="windowText" lastClr="000000"/>
                </a:solidFill>
                <a:latin typeface="Calibri" panose="020F0502020204030204"/>
              </a:rPr>
              <a:t>Annex </a:t>
            </a:r>
            <a:r>
              <a:rPr lang="en-GB" b="1" dirty="0">
                <a:solidFill>
                  <a:sysClr val="windowText" lastClr="000000"/>
                </a:solidFill>
                <a:latin typeface="Calibri" panose="020F0502020204030204"/>
              </a:rPr>
              <a:t>III sets out </a:t>
            </a:r>
            <a:r>
              <a:rPr lang="en-GB" b="1" dirty="0" smtClean="0">
                <a:solidFill>
                  <a:sysClr val="windowText" lastClr="000000"/>
                </a:solidFill>
                <a:latin typeface="Calibri" panose="020F0502020204030204"/>
              </a:rPr>
              <a:t>these </a:t>
            </a:r>
            <a:r>
              <a:rPr lang="en-GB" b="1" dirty="0">
                <a:solidFill>
                  <a:sysClr val="windowText" lastClr="000000"/>
                </a:solidFill>
                <a:latin typeface="Calibri" panose="020F0502020204030204"/>
              </a:rPr>
              <a:t>Essential </a:t>
            </a:r>
            <a:r>
              <a:rPr lang="en-GB" b="1" dirty="0" smtClean="0">
                <a:solidFill>
                  <a:sysClr val="windowText" lastClr="000000"/>
                </a:solidFill>
                <a:latin typeface="Calibri" panose="020F0502020204030204"/>
              </a:rPr>
              <a:t>Requirements</a:t>
            </a:r>
            <a:r>
              <a:rPr lang="en-GB" b="1" dirty="0">
                <a:solidFill>
                  <a:sysClr val="windowText" lastClr="000000"/>
                </a:solidFill>
                <a:latin typeface="Calibri" panose="020F0502020204030204"/>
              </a:rPr>
              <a:t> </a:t>
            </a:r>
            <a:r>
              <a:rPr lang="en-GB" b="1" dirty="0" smtClean="0">
                <a:solidFill>
                  <a:sysClr val="windowText" lastClr="000000"/>
                </a:solidFill>
                <a:latin typeface="Calibri" panose="020F0502020204030204"/>
                <a:sym typeface="Wingdings" panose="05000000000000000000" pitchFamily="2" charset="2"/>
              </a:rPr>
              <a:t></a:t>
            </a:r>
            <a:endParaRPr lang="en-GB" b="1" dirty="0">
              <a:solidFill>
                <a:sysClr val="windowText" lastClr="000000"/>
              </a:solidFill>
              <a:latin typeface="Calibri" panose="020F0502020204030204"/>
            </a:endParaRPr>
          </a:p>
          <a:p>
            <a:pPr marL="914400" lvl="2" indent="0">
              <a:buFont typeface="Arial" charset="0"/>
              <a:buNone/>
              <a:defRPr/>
            </a:pPr>
            <a:endParaRPr lang="en-GB" dirty="0">
              <a:solidFill>
                <a:sysClr val="windowText" lastClr="000000"/>
              </a:solidFill>
              <a:latin typeface="Calibri" panose="020F0502020204030204"/>
            </a:endParaRPr>
          </a:p>
          <a:p>
            <a:pPr marL="914400" lvl="2" indent="0">
              <a:buFont typeface="Arial" charset="0"/>
              <a:buNone/>
              <a:defRPr/>
            </a:pPr>
            <a:endParaRPr lang="en-GB" dirty="0">
              <a:solidFill>
                <a:sysClr val="windowText" lastClr="000000"/>
              </a:solidFill>
              <a:latin typeface="Calibri" panose="020F0502020204030204"/>
            </a:endParaRPr>
          </a:p>
        </p:txBody>
      </p:sp>
      <p:cxnSp>
        <p:nvCxnSpPr>
          <p:cNvPr id="17" name="Straight Connector 16"/>
          <p:cNvCxnSpPr>
            <a:stCxn id="88" idx="0"/>
            <a:endCxn id="21" idx="2"/>
          </p:cNvCxnSpPr>
          <p:nvPr/>
        </p:nvCxnSpPr>
        <p:spPr>
          <a:xfrm flipV="1">
            <a:off x="8764201" y="2250188"/>
            <a:ext cx="0" cy="3962586"/>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Rounded Rectangle 78"/>
          <p:cNvSpPr>
            <a:spLocks/>
          </p:cNvSpPr>
          <p:nvPr/>
        </p:nvSpPr>
        <p:spPr>
          <a:xfrm>
            <a:off x="6928200" y="2588577"/>
            <a:ext cx="3672002" cy="540000"/>
          </a:xfrm>
          <a:prstGeom prst="roundRect">
            <a:avLst>
              <a:gd name="adj" fmla="val 13709"/>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GB" sz="2800" b="1" spc="-100" dirty="0">
                <a:solidFill>
                  <a:prstClr val="black"/>
                </a:solidFill>
                <a:cs typeface="Arial" panose="020B0604020202020204" pitchFamily="34" charset="0"/>
              </a:rPr>
              <a:t>Safety</a:t>
            </a:r>
            <a:endParaRPr lang="en-GB" sz="2800" spc="-100" dirty="0">
              <a:solidFill>
                <a:prstClr val="black"/>
              </a:solidFill>
              <a:cs typeface="Arial" panose="020B0604020202020204" pitchFamily="34" charset="0"/>
            </a:endParaRPr>
          </a:p>
        </p:txBody>
      </p:sp>
      <p:sp>
        <p:nvSpPr>
          <p:cNvPr id="83" name="Rounded Rectangle 82"/>
          <p:cNvSpPr>
            <a:spLocks/>
          </p:cNvSpPr>
          <p:nvPr/>
        </p:nvSpPr>
        <p:spPr>
          <a:xfrm>
            <a:off x="6928200" y="4763094"/>
            <a:ext cx="3672002" cy="540000"/>
          </a:xfrm>
          <a:prstGeom prst="roundRect">
            <a:avLst>
              <a:gd name="adj" fmla="val 13709"/>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400"/>
              </a:lnSpc>
            </a:pPr>
            <a:r>
              <a:rPr lang="en-GB" sz="2800" b="1" spc="-100" dirty="0">
                <a:solidFill>
                  <a:prstClr val="black"/>
                </a:solidFill>
                <a:cs typeface="Arial" panose="020B0604020202020204" pitchFamily="34" charset="0"/>
              </a:rPr>
              <a:t>Technical Compatibility</a:t>
            </a:r>
          </a:p>
        </p:txBody>
      </p:sp>
      <p:sp>
        <p:nvSpPr>
          <p:cNvPr id="84" name="Rounded Rectangle 83"/>
          <p:cNvSpPr>
            <a:spLocks/>
          </p:cNvSpPr>
          <p:nvPr/>
        </p:nvSpPr>
        <p:spPr>
          <a:xfrm>
            <a:off x="6928200" y="3313416"/>
            <a:ext cx="3672002" cy="540000"/>
          </a:xfrm>
          <a:prstGeom prst="roundRect">
            <a:avLst>
              <a:gd name="adj" fmla="val 13709"/>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400"/>
              </a:lnSpc>
            </a:pPr>
            <a:r>
              <a:rPr lang="en-GB" sz="2800" b="1" spc="-100" dirty="0">
                <a:solidFill>
                  <a:prstClr val="black"/>
                </a:solidFill>
                <a:cs typeface="Arial" panose="020B0604020202020204" pitchFamily="34" charset="0"/>
              </a:rPr>
              <a:t>Reliability &amp; Availability</a:t>
            </a:r>
          </a:p>
        </p:txBody>
      </p:sp>
      <p:sp>
        <p:nvSpPr>
          <p:cNvPr id="85" name="Rounded Rectangle 84"/>
          <p:cNvSpPr>
            <a:spLocks/>
          </p:cNvSpPr>
          <p:nvPr/>
        </p:nvSpPr>
        <p:spPr>
          <a:xfrm>
            <a:off x="6928200" y="5487933"/>
            <a:ext cx="3672002" cy="540000"/>
          </a:xfrm>
          <a:prstGeom prst="roundRect">
            <a:avLst>
              <a:gd name="adj" fmla="val 13709"/>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GB" sz="2800" b="1" spc="-100" dirty="0">
                <a:solidFill>
                  <a:prstClr val="black"/>
                </a:solidFill>
                <a:cs typeface="Arial" panose="020B0604020202020204" pitchFamily="34" charset="0"/>
              </a:rPr>
              <a:t>Health</a:t>
            </a:r>
            <a:endParaRPr lang="en-GB" sz="2800" spc="-100" dirty="0">
              <a:solidFill>
                <a:prstClr val="black"/>
              </a:solidFill>
              <a:cs typeface="Arial" panose="020B0604020202020204" pitchFamily="34" charset="0"/>
            </a:endParaRPr>
          </a:p>
        </p:txBody>
      </p:sp>
      <p:sp>
        <p:nvSpPr>
          <p:cNvPr id="86" name="Rounded Rectangle 85"/>
          <p:cNvSpPr>
            <a:spLocks/>
          </p:cNvSpPr>
          <p:nvPr/>
        </p:nvSpPr>
        <p:spPr>
          <a:xfrm>
            <a:off x="6928200" y="4038255"/>
            <a:ext cx="3672002" cy="540000"/>
          </a:xfrm>
          <a:prstGeom prst="roundRect">
            <a:avLst>
              <a:gd name="adj" fmla="val 13709"/>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lnSpc>
                <a:spcPts val="2400"/>
              </a:lnSpc>
            </a:pPr>
            <a:r>
              <a:rPr lang="en-GB" sz="2800" b="1" spc="-100" dirty="0" err="1">
                <a:solidFill>
                  <a:prstClr val="black"/>
                </a:solidFill>
                <a:cs typeface="Arial" panose="020B0604020202020204" pitchFamily="34" charset="0"/>
              </a:rPr>
              <a:t>Env</a:t>
            </a:r>
            <a:r>
              <a:rPr lang="en-GB" sz="2800" b="1" spc="-100" dirty="0">
                <a:solidFill>
                  <a:prstClr val="black"/>
                </a:solidFill>
                <a:cs typeface="Arial" panose="020B0604020202020204" pitchFamily="34" charset="0"/>
              </a:rPr>
              <a:t>. Protection</a:t>
            </a:r>
          </a:p>
        </p:txBody>
      </p:sp>
      <p:sp>
        <p:nvSpPr>
          <p:cNvPr id="88" name="Rounded Rectangle 87"/>
          <p:cNvSpPr>
            <a:spLocks/>
          </p:cNvSpPr>
          <p:nvPr/>
        </p:nvSpPr>
        <p:spPr>
          <a:xfrm>
            <a:off x="6928200" y="6212774"/>
            <a:ext cx="3672002" cy="540000"/>
          </a:xfrm>
          <a:prstGeom prst="roundRect">
            <a:avLst>
              <a:gd name="adj" fmla="val 13709"/>
            </a:avLst>
          </a:prstGeom>
          <a:solidFill>
            <a:srgbClr val="FF3C3C"/>
          </a:solidFill>
          <a:ln>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GB" sz="2800" b="1" spc="-100" dirty="0">
                <a:solidFill>
                  <a:prstClr val="black"/>
                </a:solidFill>
                <a:cs typeface="Arial" panose="020B0604020202020204" pitchFamily="34" charset="0"/>
              </a:rPr>
              <a:t>Accessibility</a:t>
            </a:r>
            <a:endParaRPr lang="en-GB" sz="2800" spc="-100" dirty="0">
              <a:solidFill>
                <a:prstClr val="black"/>
              </a:solidFill>
              <a:cs typeface="Arial" panose="020B0604020202020204" pitchFamily="34" charset="0"/>
            </a:endParaRPr>
          </a:p>
        </p:txBody>
      </p:sp>
      <p:pic>
        <p:nvPicPr>
          <p:cNvPr id="18" name="Picture 17"/>
          <p:cNvPicPr preferRelativeResize="0">
            <a:picLocks/>
          </p:cNvPicPr>
          <p:nvPr/>
        </p:nvPicPr>
        <p:blipFill>
          <a:blip r:embed="rId3"/>
          <a:stretch>
            <a:fillRect/>
          </a:stretch>
        </p:blipFill>
        <p:spPr>
          <a:xfrm>
            <a:off x="0" y="0"/>
            <a:ext cx="1371719" cy="813600"/>
          </a:xfrm>
          <a:prstGeom prst="rect">
            <a:avLst/>
          </a:prstGeom>
        </p:spPr>
      </p:pic>
      <p:sp>
        <p:nvSpPr>
          <p:cNvPr id="19"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EU wide</a:t>
            </a:r>
            <a:endParaRPr lang="en-GB" sz="2800" b="1" dirty="0">
              <a:solidFill>
                <a:prstClr val="black"/>
              </a:solidFill>
              <a:latin typeface="Calibri" panose="020F0502020204030204"/>
            </a:endParaRPr>
          </a:p>
        </p:txBody>
      </p:sp>
      <p:sp>
        <p:nvSpPr>
          <p:cNvPr id="20" name="Rounded Rectangle 19"/>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30" dirty="0">
                <a:solidFill>
                  <a:prstClr val="black"/>
                </a:solidFill>
                <a:cs typeface="Arial" pitchFamily="34" charset="0"/>
              </a:rPr>
              <a:t>Railway Interoperability Directive 2008/57/EC</a:t>
            </a:r>
            <a:endParaRPr lang="en-GB" sz="2800" spc="-30" dirty="0">
              <a:solidFill>
                <a:prstClr val="black"/>
              </a:solidFill>
              <a:cs typeface="Arial" pitchFamily="34" charset="0"/>
            </a:endParaRPr>
          </a:p>
        </p:txBody>
      </p:sp>
      <p:sp>
        <p:nvSpPr>
          <p:cNvPr id="21" name="Rounded Rectangle 20"/>
          <p:cNvSpPr/>
          <p:nvPr/>
        </p:nvSpPr>
        <p:spPr>
          <a:xfrm>
            <a:off x="6927997"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r>
              <a:rPr lang="en-GB" sz="2800" b="1" dirty="0">
                <a:solidFill>
                  <a:prstClr val="black"/>
                </a:solidFill>
                <a:cs typeface="Arial" charset="0"/>
              </a:rPr>
              <a:t>EC Regulation No. 1299/2014</a:t>
            </a:r>
          </a:p>
          <a:p>
            <a:pPr algn="ctr">
              <a:lnSpc>
                <a:spcPts val="2600"/>
              </a:lnSpc>
            </a:pPr>
            <a:r>
              <a:rPr lang="en-GB" sz="2800" b="1" dirty="0">
                <a:solidFill>
                  <a:prstClr val="black"/>
                </a:solidFill>
                <a:cs typeface="Arial" charset="0"/>
              </a:rPr>
              <a:t>Infrastructure Technical Specification for Interoperability (TSI) </a:t>
            </a:r>
          </a:p>
        </p:txBody>
      </p:sp>
    </p:spTree>
    <p:extLst>
      <p:ext uri="{BB962C8B-B14F-4D97-AF65-F5344CB8AC3E}">
        <p14:creationId xmlns:p14="http://schemas.microsoft.com/office/powerpoint/2010/main" val="236861772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8">
                                            <p:txEl>
                                              <p:pRg st="0" end="0"/>
                                            </p:txEl>
                                          </p:spTgt>
                                        </p:tgtEl>
                                        <p:attrNameLst>
                                          <p:attrName>style.visibility</p:attrName>
                                        </p:attrNameLst>
                                      </p:cBhvr>
                                      <p:to>
                                        <p:strVal val="visible"/>
                                      </p:to>
                                    </p:set>
                                    <p:animEffect transition="in" filter="fade">
                                      <p:cBhvr>
                                        <p:cTn id="7" dur="1000"/>
                                        <p:tgtEl>
                                          <p:spTgt spid="78">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8">
                                            <p:txEl>
                                              <p:pRg st="1" end="1"/>
                                            </p:txEl>
                                          </p:spTgt>
                                        </p:tgtEl>
                                        <p:attrNameLst>
                                          <p:attrName>style.visibility</p:attrName>
                                        </p:attrNameLst>
                                      </p:cBhvr>
                                      <p:to>
                                        <p:strVal val="visible"/>
                                      </p:to>
                                    </p:set>
                                    <p:animEffect transition="in" filter="fade">
                                      <p:cBhvr>
                                        <p:cTn id="11" dur="1000"/>
                                        <p:tgtEl>
                                          <p:spTgt spid="78">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8">
                                            <p:txEl>
                                              <p:pRg st="2" end="2"/>
                                            </p:txEl>
                                          </p:spTgt>
                                        </p:tgtEl>
                                        <p:attrNameLst>
                                          <p:attrName>style.visibility</p:attrName>
                                        </p:attrNameLst>
                                      </p:cBhvr>
                                      <p:to>
                                        <p:strVal val="visible"/>
                                      </p:to>
                                    </p:set>
                                    <p:animEffect transition="in" filter="fade">
                                      <p:cBhvr>
                                        <p:cTn id="15" dur="1000"/>
                                        <p:tgtEl>
                                          <p:spTgt spid="78">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500"/>
                                        <p:tgtEl>
                                          <p:spTgt spid="17"/>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1000"/>
                                        <p:tgtEl>
                                          <p:spTgt spid="79"/>
                                        </p:tgtEl>
                                      </p:cBhvr>
                                    </p:animEffect>
                                  </p:childTnLst>
                                </p:cTn>
                              </p:par>
                              <p:par>
                                <p:cTn id="24" presetID="10" presetClass="entr" presetSubtype="0" fill="hold" grpId="0" nodeType="withEffect">
                                  <p:stCondLst>
                                    <p:cond delay="1500"/>
                                  </p:stCondLst>
                                  <p:childTnLst>
                                    <p:set>
                                      <p:cBhvr>
                                        <p:cTn id="25" dur="1" fill="hold">
                                          <p:stCondLst>
                                            <p:cond delay="0"/>
                                          </p:stCondLst>
                                        </p:cTn>
                                        <p:tgtEl>
                                          <p:spTgt spid="84"/>
                                        </p:tgtEl>
                                        <p:attrNameLst>
                                          <p:attrName>style.visibility</p:attrName>
                                        </p:attrNameLst>
                                      </p:cBhvr>
                                      <p:to>
                                        <p:strVal val="visible"/>
                                      </p:to>
                                    </p:set>
                                    <p:animEffect transition="in" filter="fade">
                                      <p:cBhvr>
                                        <p:cTn id="26" dur="1000"/>
                                        <p:tgtEl>
                                          <p:spTgt spid="84"/>
                                        </p:tgtEl>
                                      </p:cBhvr>
                                    </p:animEffect>
                                  </p:childTnLst>
                                </p:cTn>
                              </p:par>
                              <p:par>
                                <p:cTn id="27" presetID="10" presetClass="entr" presetSubtype="0" fill="hold" grpId="0" nodeType="withEffect">
                                  <p:stCondLst>
                                    <p:cond delay="250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1000"/>
                                        <p:tgtEl>
                                          <p:spTgt spid="86"/>
                                        </p:tgtEl>
                                      </p:cBhvr>
                                    </p:animEffect>
                                  </p:childTnLst>
                                </p:cTn>
                              </p:par>
                              <p:par>
                                <p:cTn id="30" presetID="10" presetClass="entr" presetSubtype="0" fill="hold" grpId="0" nodeType="withEffect">
                                  <p:stCondLst>
                                    <p:cond delay="350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childTnLst>
                                </p:cTn>
                              </p:par>
                              <p:par>
                                <p:cTn id="33" presetID="10" presetClass="entr" presetSubtype="0" fill="hold" grpId="0" nodeType="withEffect">
                                  <p:stCondLst>
                                    <p:cond delay="450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1000"/>
                                        <p:tgtEl>
                                          <p:spTgt spid="85"/>
                                        </p:tgtEl>
                                      </p:cBhvr>
                                    </p:animEffect>
                                  </p:childTnLst>
                                </p:cTn>
                              </p:par>
                              <p:par>
                                <p:cTn id="36" presetID="10" presetClass="entr" presetSubtype="0" fill="hold" grpId="0" nodeType="withEffect">
                                  <p:stCondLst>
                                    <p:cond delay="5500"/>
                                  </p:stCondLst>
                                  <p:childTnLst>
                                    <p:set>
                                      <p:cBhvr>
                                        <p:cTn id="37" dur="1" fill="hold">
                                          <p:stCondLst>
                                            <p:cond delay="0"/>
                                          </p:stCondLst>
                                        </p:cTn>
                                        <p:tgtEl>
                                          <p:spTgt spid="88"/>
                                        </p:tgtEl>
                                        <p:attrNameLst>
                                          <p:attrName>style.visibility</p:attrName>
                                        </p:attrNameLst>
                                      </p:cBhvr>
                                      <p:to>
                                        <p:strVal val="visible"/>
                                      </p:to>
                                    </p:set>
                                    <p:animEffect transition="in" filter="fade">
                                      <p:cBhvr>
                                        <p:cTn id="38" dur="10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3" grpId="0" animBg="1"/>
      <p:bldP spid="84" grpId="0" animBg="1"/>
      <p:bldP spid="85" grpId="0" animBg="1"/>
      <p:bldP spid="86" grpId="0" animBg="1"/>
      <p:bldP spid="8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itle 1"/>
          <p:cNvSpPr txBox="1">
            <a:spLocks/>
          </p:cNvSpPr>
          <p:nvPr/>
        </p:nvSpPr>
        <p:spPr>
          <a:xfrm>
            <a:off x="340193"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a:solidFill>
                  <a:prstClr val="black"/>
                </a:solidFill>
                <a:latin typeface="Calibri" panose="020F0502020204030204"/>
              </a:rPr>
              <a:t>The scope and force and standards</a:t>
            </a:r>
          </a:p>
        </p:txBody>
      </p:sp>
      <p:sp>
        <p:nvSpPr>
          <p:cNvPr id="65" name="Rounded Rectangle 64"/>
          <p:cNvSpPr/>
          <p:nvPr/>
        </p:nvSpPr>
        <p:spPr>
          <a:xfrm>
            <a:off x="1664000" y="915125"/>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endParaRPr lang="en-GB" sz="2800" spc="-30" dirty="0">
              <a:solidFill>
                <a:prstClr val="black"/>
              </a:solidFill>
              <a:cs typeface="Arial" pitchFamily="34" charset="0"/>
            </a:endParaRPr>
          </a:p>
        </p:txBody>
      </p:sp>
      <p:sp>
        <p:nvSpPr>
          <p:cNvPr id="66" name="Rounded Rectangle 65"/>
          <p:cNvSpPr/>
          <p:nvPr/>
        </p:nvSpPr>
        <p:spPr>
          <a:xfrm>
            <a:off x="6927997" y="572859"/>
            <a:ext cx="3672408" cy="1677329"/>
          </a:xfrm>
          <a:prstGeom prst="roundRect">
            <a:avLst>
              <a:gd name="adj" fmla="val 7076"/>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lnSpc>
                <a:spcPts val="2600"/>
              </a:lnSpc>
            </a:pPr>
            <a:endParaRPr lang="en-GB" sz="2800" b="1" dirty="0">
              <a:solidFill>
                <a:prstClr val="black"/>
              </a:solidFill>
              <a:cs typeface="Arial" charset="0"/>
            </a:endParaRPr>
          </a:p>
        </p:txBody>
      </p:sp>
      <p:sp>
        <p:nvSpPr>
          <p:cNvPr id="11" name="Rounded Rectangle 10"/>
          <p:cNvSpPr/>
          <p:nvPr/>
        </p:nvSpPr>
        <p:spPr bwMode="auto">
          <a:xfrm>
            <a:off x="2047644" y="518611"/>
            <a:ext cx="8027999" cy="648000"/>
          </a:xfrm>
          <a:prstGeom prst="roundRect">
            <a:avLst/>
          </a:prstGeom>
          <a:solidFill>
            <a:schemeClr val="accent1">
              <a:lumMod val="75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9" name="Rounded Rectangle 18"/>
          <p:cNvSpPr/>
          <p:nvPr/>
        </p:nvSpPr>
        <p:spPr bwMode="auto">
          <a:xfrm>
            <a:off x="2047643" y="1522908"/>
            <a:ext cx="8027999" cy="648000"/>
          </a:xfrm>
          <a:prstGeom prst="roundRect">
            <a:avLst/>
          </a:prstGeom>
          <a:solidFill>
            <a:srgbClr val="FF3C3C"/>
          </a:solidFill>
          <a:ln w="571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Tree>
    <p:extLst>
      <p:ext uri="{BB962C8B-B14F-4D97-AF65-F5344CB8AC3E}">
        <p14:creationId xmlns:p14="http://schemas.microsoft.com/office/powerpoint/2010/main" val="170082303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 decel="5000" fill="hold" grpId="0" nodeType="withEffect">
                                  <p:stCondLst>
                                    <p:cond delay="0"/>
                                  </p:stCondLst>
                                  <p:childTnLst>
                                    <p:animMotion origin="layout" path="M -4.58333E-6 0 L 0.2129 -0.07801 " pathEditMode="relative" rAng="0" ptsTypes="AA">
                                      <p:cBhvr>
                                        <p:cTn id="6" dur="1250" fill="hold"/>
                                        <p:tgtEl>
                                          <p:spTgt spid="65"/>
                                        </p:tgtEl>
                                        <p:attrNameLst>
                                          <p:attrName>ppt_x</p:attrName>
                                          <p:attrName>ppt_y</p:attrName>
                                        </p:attrNameLst>
                                      </p:cBhvr>
                                      <p:rCtr x="10638" y="-3912"/>
                                    </p:animMotion>
                                  </p:childTnLst>
                                </p:cTn>
                              </p:par>
                              <p:par>
                                <p:cTn id="7" presetID="6" presetClass="emph" presetSubtype="0" accel="5000" decel="5000" fill="hold" grpId="1" nodeType="withEffect">
                                  <p:stCondLst>
                                    <p:cond delay="0"/>
                                  </p:stCondLst>
                                  <p:childTnLst>
                                    <p:animScale>
                                      <p:cBhvr>
                                        <p:cTn id="8" dur="1250" fill="hold"/>
                                        <p:tgtEl>
                                          <p:spTgt spid="65"/>
                                        </p:tgtEl>
                                      </p:cBhvr>
                                      <p:by x="215000" y="100000"/>
                                    </p:animScale>
                                  </p:childTnLst>
                                </p:cTn>
                              </p:par>
                              <p:par>
                                <p:cTn id="9" presetID="6" presetClass="emph" presetSubtype="0" accel="5000" decel="5000" fill="hold" grpId="2" nodeType="withEffect">
                                  <p:stCondLst>
                                    <p:cond delay="0"/>
                                  </p:stCondLst>
                                  <p:childTnLst>
                                    <p:animScale>
                                      <p:cBhvr>
                                        <p:cTn id="10" dur="1250" fill="hold"/>
                                        <p:tgtEl>
                                          <p:spTgt spid="65"/>
                                        </p:tgtEl>
                                      </p:cBhvr>
                                      <p:by x="100000" y="78000"/>
                                    </p:animScale>
                                  </p:childTnLst>
                                </p:cTn>
                              </p:par>
                              <p:par>
                                <p:cTn id="11" presetID="42" presetClass="path" presetSubtype="0" accel="5000" decel="5000" fill="hold" grpId="0" nodeType="withEffect">
                                  <p:stCondLst>
                                    <p:cond delay="0"/>
                                  </p:stCondLst>
                                  <p:childTnLst>
                                    <p:animMotion origin="layout" path="M 1.11022E-16 2.96296E-6 L -0.22174 0.06088 " pathEditMode="relative" rAng="0" ptsTypes="AA">
                                      <p:cBhvr>
                                        <p:cTn id="12" dur="1250" fill="hold"/>
                                        <p:tgtEl>
                                          <p:spTgt spid="66"/>
                                        </p:tgtEl>
                                        <p:attrNameLst>
                                          <p:attrName>ppt_x</p:attrName>
                                          <p:attrName>ppt_y</p:attrName>
                                        </p:attrNameLst>
                                      </p:cBhvr>
                                      <p:rCtr x="-11094" y="3032"/>
                                    </p:animMotion>
                                  </p:childTnLst>
                                </p:cTn>
                              </p:par>
                              <p:par>
                                <p:cTn id="13" presetID="6" presetClass="emph" presetSubtype="0" accel="5000" decel="5000" fill="hold" grpId="1" nodeType="withEffect">
                                  <p:stCondLst>
                                    <p:cond delay="0"/>
                                  </p:stCondLst>
                                  <p:childTnLst>
                                    <p:animScale>
                                      <p:cBhvr>
                                        <p:cTn id="14" dur="1250" fill="hold"/>
                                        <p:tgtEl>
                                          <p:spTgt spid="66"/>
                                        </p:tgtEl>
                                      </p:cBhvr>
                                      <p:by x="215000" y="100000"/>
                                    </p:animScale>
                                  </p:childTnLst>
                                </p:cTn>
                              </p:par>
                              <p:par>
                                <p:cTn id="15" presetID="6" presetClass="emph" presetSubtype="0" accel="5000" decel="5000" fill="hold" grpId="2" nodeType="withEffect">
                                  <p:stCondLst>
                                    <p:cond delay="0"/>
                                  </p:stCondLst>
                                  <p:childTnLst>
                                    <p:animScale>
                                      <p:cBhvr>
                                        <p:cTn id="16" dur="1250" fill="hold"/>
                                        <p:tgtEl>
                                          <p:spTgt spid="66"/>
                                        </p:tgtEl>
                                      </p:cBhvr>
                                      <p:by x="100000" y="43000"/>
                                    </p:animScale>
                                  </p:childTnLst>
                                </p:cTn>
                              </p:par>
                              <p:par>
                                <p:cTn id="17" presetID="16" presetClass="entr" presetSubtype="37"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50"/>
                                        <p:tgtEl>
                                          <p:spTgt spid="11"/>
                                        </p:tgtEl>
                                      </p:cBhvr>
                                    </p:animEffect>
                                  </p:childTnLst>
                                </p:cTn>
                              </p:par>
                              <p:par>
                                <p:cTn id="20" presetID="16" presetClass="entr" presetSubtype="37" fill="hold" grpId="0" nodeType="withEffect">
                                  <p:stCondLst>
                                    <p:cond delay="750"/>
                                  </p:stCondLst>
                                  <p:childTnLst>
                                    <p:set>
                                      <p:cBhvr>
                                        <p:cTn id="21" dur="1" fill="hold">
                                          <p:stCondLst>
                                            <p:cond delay="0"/>
                                          </p:stCondLst>
                                        </p:cTn>
                                        <p:tgtEl>
                                          <p:spTgt spid="19"/>
                                        </p:tgtEl>
                                        <p:attrNameLst>
                                          <p:attrName>style.visibility</p:attrName>
                                        </p:attrNameLst>
                                      </p:cBhvr>
                                      <p:to>
                                        <p:strVal val="visible"/>
                                      </p:to>
                                    </p:set>
                                    <p:animEffect transition="in" filter="barn(outVertical)">
                                      <p:cBhvr>
                                        <p:cTn id="22" dur="750"/>
                                        <p:tgtEl>
                                          <p:spTgt spid="19"/>
                                        </p:tgtEl>
                                      </p:cBhvr>
                                    </p:animEffect>
                                  </p:childTnLst>
                                </p:cTn>
                              </p:par>
                              <p:par>
                                <p:cTn id="23" presetID="10" presetClass="exit" presetSubtype="0" fill="hold" grpId="3" nodeType="withEffect">
                                  <p:stCondLst>
                                    <p:cond delay="1000"/>
                                  </p:stCondLst>
                                  <p:childTnLst>
                                    <p:animEffect transition="out" filter="fade">
                                      <p:cBhvr>
                                        <p:cTn id="24" dur="500"/>
                                        <p:tgtEl>
                                          <p:spTgt spid="66"/>
                                        </p:tgtEl>
                                      </p:cBhvr>
                                    </p:animEffect>
                                    <p:set>
                                      <p:cBhvr>
                                        <p:cTn id="25" dur="1" fill="hold">
                                          <p:stCondLst>
                                            <p:cond delay="499"/>
                                          </p:stCondLst>
                                        </p:cTn>
                                        <p:tgtEl>
                                          <p:spTgt spid="66"/>
                                        </p:tgtEl>
                                        <p:attrNameLst>
                                          <p:attrName>style.visibility</p:attrName>
                                        </p:attrNameLst>
                                      </p:cBhvr>
                                      <p:to>
                                        <p:strVal val="hidden"/>
                                      </p:to>
                                    </p:set>
                                  </p:childTnLst>
                                </p:cTn>
                              </p:par>
                              <p:par>
                                <p:cTn id="26" presetID="10" presetClass="exit" presetSubtype="0" fill="hold" grpId="3" nodeType="withEffect">
                                  <p:stCondLst>
                                    <p:cond delay="1000"/>
                                  </p:stCondLst>
                                  <p:childTnLst>
                                    <p:animEffect transition="out" filter="fade">
                                      <p:cBhvr>
                                        <p:cTn id="27" dur="500"/>
                                        <p:tgtEl>
                                          <p:spTgt spid="65"/>
                                        </p:tgtEl>
                                      </p:cBhvr>
                                    </p:animEffect>
                                    <p:set>
                                      <p:cBhvr>
                                        <p:cTn id="28" dur="1" fill="hold">
                                          <p:stCondLst>
                                            <p:cond delay="499"/>
                                          </p:stCondLst>
                                        </p:cTn>
                                        <p:tgtEl>
                                          <p:spTgt spid="6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5" grpId="1" animBg="1"/>
      <p:bldP spid="65" grpId="2" animBg="1"/>
      <p:bldP spid="65" grpId="3" animBg="1"/>
      <p:bldP spid="66" grpId="0" animBg="1"/>
      <p:bldP spid="66" grpId="1" animBg="1"/>
      <p:bldP spid="66" grpId="2" animBg="1"/>
      <p:bldP spid="66" grpId="3" animBg="1"/>
      <p:bldP spid="11"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Rounded Rectangle 113"/>
          <p:cNvSpPr/>
          <p:nvPr/>
        </p:nvSpPr>
        <p:spPr bwMode="auto">
          <a:xfrm>
            <a:off x="2019657" y="5325753"/>
            <a:ext cx="8027999" cy="648000"/>
          </a:xfrm>
          <a:prstGeom prst="roundRect">
            <a:avLst/>
          </a:prstGeom>
          <a:solidFill>
            <a:schemeClr val="accent2"/>
          </a:solidFill>
          <a:ln w="57150">
            <a:solidFill>
              <a:schemeClr val="accent2">
                <a:lumMod val="75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19" name="TextBox 118"/>
          <p:cNvSpPr txBox="1"/>
          <p:nvPr/>
        </p:nvSpPr>
        <p:spPr>
          <a:xfrm>
            <a:off x="6825497" y="5419220"/>
            <a:ext cx="3222156" cy="467436"/>
          </a:xfrm>
          <a:prstGeom prst="rect">
            <a:avLst/>
          </a:prstGeom>
          <a:noFill/>
          <a:scene3d>
            <a:camera prst="orthographicFront"/>
            <a:lightRig rig="threePt" dir="t"/>
          </a:scene3d>
          <a:sp3d>
            <a:bevelT/>
          </a:sp3d>
        </p:spPr>
        <p:txBody>
          <a:bodyPr wrap="square" rtlCol="0" anchor="ctr" anchorCtr="0">
            <a:spAutoFit/>
          </a:bodyPr>
          <a:lstStyle/>
          <a:p>
            <a:pPr algn="r">
              <a:lnSpc>
                <a:spcPts val="1425"/>
              </a:lnSpc>
            </a:pPr>
            <a:r>
              <a:rPr lang="en-GB" b="1" dirty="0">
                <a:solidFill>
                  <a:prstClr val="black"/>
                </a:solidFill>
                <a:cs typeface="Arial" panose="020B0604020202020204" pitchFamily="34" charset="0"/>
              </a:rPr>
              <a:t>Guidance issued </a:t>
            </a:r>
            <a:br>
              <a:rPr lang="en-GB" b="1" dirty="0">
                <a:solidFill>
                  <a:prstClr val="black"/>
                </a:solidFill>
                <a:cs typeface="Arial" panose="020B0604020202020204" pitchFamily="34" charset="0"/>
              </a:rPr>
            </a:br>
            <a:r>
              <a:rPr lang="en-GB" b="1" dirty="0">
                <a:solidFill>
                  <a:prstClr val="black"/>
                </a:solidFill>
                <a:cs typeface="Arial" panose="020B0604020202020204" pitchFamily="34" charset="0"/>
              </a:rPr>
              <a:t>by EU wide orgs.</a:t>
            </a:r>
          </a:p>
        </p:txBody>
      </p:sp>
      <p:sp>
        <p:nvSpPr>
          <p:cNvPr id="64" name="Title 1"/>
          <p:cNvSpPr txBox="1">
            <a:spLocks/>
          </p:cNvSpPr>
          <p:nvPr/>
        </p:nvSpPr>
        <p:spPr>
          <a:xfrm>
            <a:off x="340193"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a:solidFill>
                  <a:prstClr val="black"/>
                </a:solidFill>
                <a:latin typeface="Calibri" panose="020F0502020204030204"/>
              </a:rPr>
              <a:t>The scope and force and standards</a:t>
            </a:r>
          </a:p>
        </p:txBody>
      </p:sp>
      <p:grpSp>
        <p:nvGrpSpPr>
          <p:cNvPr id="10" name="Group 9"/>
          <p:cNvGrpSpPr/>
          <p:nvPr/>
        </p:nvGrpSpPr>
        <p:grpSpPr>
          <a:xfrm>
            <a:off x="2055835" y="4335804"/>
            <a:ext cx="10002351" cy="720000"/>
            <a:chOff x="2055835" y="4335804"/>
            <a:chExt cx="10002351" cy="720000"/>
          </a:xfrm>
        </p:grpSpPr>
        <p:sp>
          <p:nvSpPr>
            <p:cNvPr id="66" name="Rounded Rectangle 65"/>
            <p:cNvSpPr/>
            <p:nvPr/>
          </p:nvSpPr>
          <p:spPr bwMode="auto">
            <a:xfrm>
              <a:off x="2055835" y="4335804"/>
              <a:ext cx="9985755" cy="720000"/>
            </a:xfrm>
            <a:prstGeom prst="roundRect">
              <a:avLst>
                <a:gd name="adj" fmla="val 19019"/>
              </a:avLst>
            </a:prstGeom>
            <a:solidFill>
              <a:schemeClr val="accent4">
                <a:lumMod val="5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sz="1600">
                <a:solidFill>
                  <a:prstClr val="black"/>
                </a:solidFill>
                <a:cs typeface="Arial" panose="020B0604020202020204" pitchFamily="34" charset="0"/>
              </a:endParaRPr>
            </a:p>
          </p:txBody>
        </p:sp>
        <p:sp>
          <p:nvSpPr>
            <p:cNvPr id="67" name="TextBox 66"/>
            <p:cNvSpPr txBox="1"/>
            <p:nvPr/>
          </p:nvSpPr>
          <p:spPr>
            <a:xfrm>
              <a:off x="9437505" y="4410282"/>
              <a:ext cx="2620681"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spc="-70" dirty="0" smtClean="0">
                  <a:solidFill>
                    <a:prstClr val="white"/>
                  </a:solidFill>
                  <a:cs typeface="Arial" panose="020B0604020202020204" pitchFamily="34" charset="0"/>
                </a:rPr>
                <a:t>International</a:t>
              </a:r>
              <a:br>
                <a:rPr lang="en-GB" b="1" spc="-70" dirty="0" smtClean="0">
                  <a:solidFill>
                    <a:prstClr val="white"/>
                  </a:solidFill>
                  <a:cs typeface="Arial" panose="020B0604020202020204" pitchFamily="34" charset="0"/>
                </a:rPr>
              </a:br>
              <a:r>
                <a:rPr lang="en-GB" b="1" spc="-70" dirty="0" smtClean="0">
                  <a:solidFill>
                    <a:prstClr val="white"/>
                  </a:solidFill>
                  <a:cs typeface="Arial" panose="020B0604020202020204" pitchFamily="34" charset="0"/>
                </a:rPr>
                <a:t>Standards (</a:t>
              </a:r>
              <a:r>
                <a:rPr lang="en-GB" b="1" spc="-70" dirty="0" err="1" smtClean="0">
                  <a:solidFill>
                    <a:prstClr val="white"/>
                  </a:solidFill>
                  <a:cs typeface="Arial" panose="020B0604020202020204" pitchFamily="34" charset="0"/>
                </a:rPr>
                <a:t>Inc</a:t>
              </a:r>
              <a:r>
                <a:rPr lang="en-GB" b="1" spc="-70" dirty="0" smtClean="0">
                  <a:solidFill>
                    <a:prstClr val="white"/>
                  </a:solidFill>
                  <a:cs typeface="Arial" panose="020B0604020202020204" pitchFamily="34" charset="0"/>
                </a:rPr>
                <a:t> ISO)</a:t>
              </a:r>
              <a:endParaRPr lang="en-GB" b="1" spc="-70" dirty="0">
                <a:solidFill>
                  <a:prstClr val="white"/>
                </a:solidFill>
                <a:cs typeface="Arial" panose="020B0604020202020204" pitchFamily="34" charset="0"/>
              </a:endParaRPr>
            </a:p>
          </p:txBody>
        </p:sp>
      </p:grpSp>
      <p:sp>
        <p:nvSpPr>
          <p:cNvPr id="74" name="Rounded Rectangle 73"/>
          <p:cNvSpPr/>
          <p:nvPr/>
        </p:nvSpPr>
        <p:spPr bwMode="auto">
          <a:xfrm>
            <a:off x="2055835" y="5351173"/>
            <a:ext cx="6011408" cy="576000"/>
          </a:xfrm>
          <a:prstGeom prst="roundRect">
            <a:avLst/>
          </a:prstGeom>
          <a:solidFill>
            <a:schemeClr val="accent2">
              <a:lumMod val="60000"/>
              <a:lumOff val="40000"/>
            </a:schemeClr>
          </a:solidFill>
          <a:ln w="57150">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grpSp>
        <p:nvGrpSpPr>
          <p:cNvPr id="11" name="Group 10"/>
          <p:cNvGrpSpPr/>
          <p:nvPr/>
        </p:nvGrpSpPr>
        <p:grpSpPr>
          <a:xfrm>
            <a:off x="2067362" y="4379006"/>
            <a:ext cx="8069757" cy="651553"/>
            <a:chOff x="2067362" y="4379006"/>
            <a:chExt cx="8069757" cy="651553"/>
          </a:xfrm>
        </p:grpSpPr>
        <p:sp>
          <p:nvSpPr>
            <p:cNvPr id="71" name="Rounded Rectangle 70"/>
            <p:cNvSpPr/>
            <p:nvPr/>
          </p:nvSpPr>
          <p:spPr bwMode="auto">
            <a:xfrm>
              <a:off x="2067362" y="4379006"/>
              <a:ext cx="8006459" cy="640058"/>
            </a:xfrm>
            <a:prstGeom prst="roundRect">
              <a:avLst>
                <a:gd name="adj" fmla="val 19019"/>
              </a:avLst>
            </a:prstGeom>
            <a:solidFill>
              <a:schemeClr val="accent4">
                <a:lumMod val="75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72" name="TextBox 71"/>
            <p:cNvSpPr txBox="1"/>
            <p:nvPr/>
          </p:nvSpPr>
          <p:spPr>
            <a:xfrm>
              <a:off x="7979243" y="4450912"/>
              <a:ext cx="2157876" cy="579647"/>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spc="-70" dirty="0" smtClean="0">
                  <a:solidFill>
                    <a:prstClr val="black"/>
                  </a:solidFill>
                  <a:cs typeface="Arial" panose="020B0604020202020204" pitchFamily="34" charset="0"/>
                </a:rPr>
                <a:t>European Standards  (</a:t>
              </a:r>
              <a:r>
                <a:rPr lang="en-GB" b="1" spc="-70" dirty="0" err="1" smtClean="0">
                  <a:solidFill>
                    <a:prstClr val="black"/>
                  </a:solidFill>
                  <a:cs typeface="Arial" panose="020B0604020202020204" pitchFamily="34" charset="0"/>
                </a:rPr>
                <a:t>inc</a:t>
              </a:r>
              <a:r>
                <a:rPr lang="en-GB" b="1" spc="-70" dirty="0" smtClean="0">
                  <a:solidFill>
                    <a:prstClr val="black"/>
                  </a:solidFill>
                  <a:cs typeface="Arial" panose="020B0604020202020204" pitchFamily="34" charset="0"/>
                </a:rPr>
                <a:t> BS EN)</a:t>
              </a:r>
              <a:endParaRPr lang="en-GB" b="1" spc="-70" dirty="0">
                <a:solidFill>
                  <a:prstClr val="black"/>
                </a:solidFill>
                <a:cs typeface="Arial" panose="020B0604020202020204" pitchFamily="34" charset="0"/>
              </a:endParaRPr>
            </a:p>
          </p:txBody>
        </p:sp>
      </p:grpSp>
      <p:sp>
        <p:nvSpPr>
          <p:cNvPr id="77" name="Rounded Rectangle 76"/>
          <p:cNvSpPr/>
          <p:nvPr/>
        </p:nvSpPr>
        <p:spPr bwMode="auto">
          <a:xfrm>
            <a:off x="2047643" y="4418875"/>
            <a:ext cx="6020194" cy="576000"/>
          </a:xfrm>
          <a:prstGeom prst="roundRect">
            <a:avLst/>
          </a:prstGeom>
          <a:solidFill>
            <a:schemeClr val="accent4">
              <a:lumMod val="40000"/>
              <a:lumOff val="6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white"/>
              </a:solidFill>
            </a:endParaRPr>
          </a:p>
        </p:txBody>
      </p:sp>
      <p:sp>
        <p:nvSpPr>
          <p:cNvPr id="78" name="TextBox 77"/>
          <p:cNvSpPr txBox="1"/>
          <p:nvPr/>
        </p:nvSpPr>
        <p:spPr>
          <a:xfrm>
            <a:off x="5496347" y="4404117"/>
            <a:ext cx="2609447"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dirty="0">
                <a:solidFill>
                  <a:prstClr val="black"/>
                </a:solidFill>
                <a:cs typeface="Arial" panose="020B0604020202020204" pitchFamily="34" charset="0"/>
              </a:rPr>
              <a:t>British</a:t>
            </a:r>
          </a:p>
          <a:p>
            <a:pPr algn="r">
              <a:lnSpc>
                <a:spcPts val="1900"/>
              </a:lnSpc>
            </a:pPr>
            <a:r>
              <a:rPr lang="en-GB" b="1" dirty="0">
                <a:solidFill>
                  <a:prstClr val="black"/>
                </a:solidFill>
                <a:cs typeface="Arial" panose="020B0604020202020204" pitchFamily="34" charset="0"/>
              </a:rPr>
              <a:t>Standards (BS)</a:t>
            </a:r>
          </a:p>
        </p:txBody>
      </p:sp>
      <p:sp>
        <p:nvSpPr>
          <p:cNvPr id="80" name="Rounded Rectangle 79"/>
          <p:cNvSpPr/>
          <p:nvPr/>
        </p:nvSpPr>
        <p:spPr bwMode="auto">
          <a:xfrm>
            <a:off x="2055835" y="2527205"/>
            <a:ext cx="6012000" cy="576000"/>
          </a:xfrm>
          <a:prstGeom prst="roundRect">
            <a:avLst/>
          </a:prstGeom>
          <a:solidFill>
            <a:schemeClr val="accent4">
              <a:lumMod val="40000"/>
              <a:lumOff val="6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81" name="TextBox 80"/>
          <p:cNvSpPr txBox="1"/>
          <p:nvPr/>
        </p:nvSpPr>
        <p:spPr>
          <a:xfrm>
            <a:off x="5398690" y="2529718"/>
            <a:ext cx="2698275"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dirty="0">
                <a:solidFill>
                  <a:prstClr val="black"/>
                </a:solidFill>
                <a:cs typeface="Arial" panose="020B0604020202020204" pitchFamily="34" charset="0"/>
              </a:rPr>
              <a:t>Rail Industry</a:t>
            </a:r>
          </a:p>
          <a:p>
            <a:pPr algn="r">
              <a:lnSpc>
                <a:spcPts val="1900"/>
              </a:lnSpc>
            </a:pPr>
            <a:r>
              <a:rPr lang="en-GB" b="1" dirty="0">
                <a:solidFill>
                  <a:prstClr val="black"/>
                </a:solidFill>
                <a:cs typeface="Arial" panose="020B0604020202020204" pitchFamily="34" charset="0"/>
              </a:rPr>
              <a:t>Standards (RIS)</a:t>
            </a:r>
          </a:p>
        </p:txBody>
      </p:sp>
      <p:sp>
        <p:nvSpPr>
          <p:cNvPr id="82" name="TextBox 81"/>
          <p:cNvSpPr txBox="1"/>
          <p:nvPr/>
        </p:nvSpPr>
        <p:spPr>
          <a:xfrm>
            <a:off x="8079939" y="6187040"/>
            <a:ext cx="1975553" cy="335989"/>
          </a:xfrm>
          <a:prstGeom prst="rect">
            <a:avLst/>
          </a:prstGeom>
          <a:noFill/>
        </p:spPr>
        <p:txBody>
          <a:bodyPr wrap="square" rtlCol="0">
            <a:spAutoFit/>
          </a:bodyPr>
          <a:lstStyle/>
          <a:p>
            <a:pPr algn="ctr">
              <a:lnSpc>
                <a:spcPts val="1900"/>
              </a:lnSpc>
            </a:pPr>
            <a:r>
              <a:rPr lang="en-GB" b="1" dirty="0" smtClean="0">
                <a:solidFill>
                  <a:prstClr val="black"/>
                </a:solidFill>
                <a:cs typeface="Arial" panose="020B0604020202020204" pitchFamily="34" charset="0"/>
              </a:rPr>
              <a:t>European  </a:t>
            </a:r>
            <a:r>
              <a:rPr lang="en-GB" b="1" dirty="0">
                <a:solidFill>
                  <a:prstClr val="black"/>
                </a:solidFill>
                <a:cs typeface="Arial" panose="020B0604020202020204" pitchFamily="34" charset="0"/>
              </a:rPr>
              <a:t>wide </a:t>
            </a:r>
          </a:p>
        </p:txBody>
      </p:sp>
      <p:sp>
        <p:nvSpPr>
          <p:cNvPr id="83" name="TextBox 82"/>
          <p:cNvSpPr txBox="1"/>
          <p:nvPr/>
        </p:nvSpPr>
        <p:spPr>
          <a:xfrm>
            <a:off x="4016830" y="6190041"/>
            <a:ext cx="1975555" cy="335989"/>
          </a:xfrm>
          <a:prstGeom prst="rect">
            <a:avLst/>
          </a:prstGeom>
          <a:noFill/>
        </p:spPr>
        <p:txBody>
          <a:bodyPr wrap="square" rtlCol="0">
            <a:spAutoFit/>
          </a:bodyPr>
          <a:lstStyle/>
          <a:p>
            <a:pPr algn="ctr">
              <a:lnSpc>
                <a:spcPts val="1900"/>
              </a:lnSpc>
            </a:pPr>
            <a:r>
              <a:rPr lang="en-GB" b="1" dirty="0">
                <a:solidFill>
                  <a:prstClr val="black"/>
                </a:solidFill>
                <a:cs typeface="Arial" panose="020B0604020202020204" pitchFamily="34" charset="0"/>
              </a:rPr>
              <a:t>Company</a:t>
            </a:r>
          </a:p>
        </p:txBody>
      </p:sp>
      <p:sp>
        <p:nvSpPr>
          <p:cNvPr id="84" name="TextBox 83"/>
          <p:cNvSpPr txBox="1"/>
          <p:nvPr/>
        </p:nvSpPr>
        <p:spPr>
          <a:xfrm>
            <a:off x="6048386" y="6190041"/>
            <a:ext cx="1975553" cy="335989"/>
          </a:xfrm>
          <a:prstGeom prst="rect">
            <a:avLst/>
          </a:prstGeom>
          <a:noFill/>
        </p:spPr>
        <p:txBody>
          <a:bodyPr wrap="square" rtlCol="0">
            <a:spAutoFit/>
          </a:bodyPr>
          <a:lstStyle/>
          <a:p>
            <a:pPr algn="ctr">
              <a:lnSpc>
                <a:spcPts val="1900"/>
              </a:lnSpc>
            </a:pPr>
            <a:r>
              <a:rPr lang="en-GB" b="1" dirty="0">
                <a:solidFill>
                  <a:prstClr val="black"/>
                </a:solidFill>
                <a:cs typeface="Arial" panose="020B0604020202020204" pitchFamily="34" charset="0"/>
              </a:rPr>
              <a:t>GB railway system</a:t>
            </a:r>
          </a:p>
        </p:txBody>
      </p:sp>
      <p:sp>
        <p:nvSpPr>
          <p:cNvPr id="85" name="TextBox 84"/>
          <p:cNvSpPr txBox="1"/>
          <p:nvPr/>
        </p:nvSpPr>
        <p:spPr>
          <a:xfrm>
            <a:off x="1970152" y="6190041"/>
            <a:ext cx="2003556" cy="335989"/>
          </a:xfrm>
          <a:prstGeom prst="rect">
            <a:avLst/>
          </a:prstGeom>
          <a:noFill/>
        </p:spPr>
        <p:txBody>
          <a:bodyPr wrap="square" rtlCol="0">
            <a:spAutoFit/>
          </a:bodyPr>
          <a:lstStyle/>
          <a:p>
            <a:pPr algn="ctr">
              <a:lnSpc>
                <a:spcPts val="1900"/>
              </a:lnSpc>
            </a:pPr>
            <a:r>
              <a:rPr lang="en-GB" b="1" dirty="0">
                <a:solidFill>
                  <a:prstClr val="black"/>
                </a:solidFill>
                <a:cs typeface="Arial" panose="020B0604020202020204" pitchFamily="34" charset="0"/>
              </a:rPr>
              <a:t>Project</a:t>
            </a:r>
          </a:p>
        </p:txBody>
      </p:sp>
      <p:sp>
        <p:nvSpPr>
          <p:cNvPr id="86" name="TextBox 85"/>
          <p:cNvSpPr txBox="1"/>
          <p:nvPr/>
        </p:nvSpPr>
        <p:spPr>
          <a:xfrm>
            <a:off x="4308015" y="6478285"/>
            <a:ext cx="4112785" cy="461665"/>
          </a:xfrm>
          <a:prstGeom prst="rect">
            <a:avLst/>
          </a:prstGeom>
          <a:noFill/>
        </p:spPr>
        <p:txBody>
          <a:bodyPr wrap="square" rtlCol="0">
            <a:spAutoFit/>
          </a:bodyPr>
          <a:lstStyle/>
          <a:p>
            <a:pPr algn="ctr"/>
            <a:r>
              <a:rPr lang="en-GB" sz="2400" b="1" dirty="0">
                <a:solidFill>
                  <a:prstClr val="black"/>
                </a:solidFill>
                <a:cs typeface="Arial" panose="020B0604020202020204" pitchFamily="34" charset="0"/>
              </a:rPr>
              <a:t>Scope of Standards</a:t>
            </a:r>
          </a:p>
        </p:txBody>
      </p:sp>
      <p:cxnSp>
        <p:nvCxnSpPr>
          <p:cNvPr id="87" name="Straight Connector 86"/>
          <p:cNvCxnSpPr/>
          <p:nvPr/>
        </p:nvCxnSpPr>
        <p:spPr>
          <a:xfrm flipH="1">
            <a:off x="1741273" y="6177546"/>
            <a:ext cx="10450727" cy="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3988829" y="6177546"/>
            <a:ext cx="0" cy="324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020385" y="6177546"/>
            <a:ext cx="0" cy="324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8051941" y="6177546"/>
            <a:ext cx="0" cy="324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10083497" y="6177546"/>
            <a:ext cx="0" cy="324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257938" y="470595"/>
            <a:ext cx="1744521" cy="861774"/>
          </a:xfrm>
          <a:prstGeom prst="rect">
            <a:avLst/>
          </a:prstGeom>
          <a:noFill/>
        </p:spPr>
        <p:txBody>
          <a:bodyPr wrap="square" rtlCol="0">
            <a:spAutoFit/>
          </a:bodyPr>
          <a:lstStyle/>
          <a:p>
            <a:pPr algn="r">
              <a:lnSpc>
                <a:spcPts val="2000"/>
              </a:lnSpc>
            </a:pPr>
            <a:r>
              <a:rPr lang="en-GB" b="1" dirty="0">
                <a:solidFill>
                  <a:prstClr val="black"/>
                </a:solidFill>
                <a:cs typeface="Arial" panose="020B0604020202020204" pitchFamily="34" charset="0"/>
              </a:rPr>
              <a:t>Legal obligations applying to you</a:t>
            </a:r>
          </a:p>
        </p:txBody>
      </p:sp>
      <p:sp>
        <p:nvSpPr>
          <p:cNvPr id="93" name="TextBox 92"/>
          <p:cNvSpPr txBox="1"/>
          <p:nvPr/>
        </p:nvSpPr>
        <p:spPr>
          <a:xfrm>
            <a:off x="143172" y="2703864"/>
            <a:ext cx="1813275" cy="1887696"/>
          </a:xfrm>
          <a:prstGeom prst="rect">
            <a:avLst/>
          </a:prstGeom>
          <a:noFill/>
        </p:spPr>
        <p:txBody>
          <a:bodyPr wrap="square" rtlCol="0">
            <a:spAutoFit/>
          </a:bodyPr>
          <a:lstStyle/>
          <a:p>
            <a:pPr algn="r">
              <a:lnSpc>
                <a:spcPts val="2000"/>
              </a:lnSpc>
            </a:pPr>
            <a:r>
              <a:rPr lang="en-GB" b="1" dirty="0" err="1">
                <a:solidFill>
                  <a:prstClr val="black"/>
                </a:solidFill>
                <a:cs typeface="Arial" panose="020B0604020202020204" pitchFamily="34" charset="0"/>
              </a:rPr>
              <a:t>Reqs</a:t>
            </a:r>
            <a:r>
              <a:rPr lang="en-GB" b="1" dirty="0">
                <a:solidFill>
                  <a:prstClr val="black"/>
                </a:solidFill>
                <a:cs typeface="Arial" panose="020B0604020202020204" pitchFamily="34" charset="0"/>
              </a:rPr>
              <a:t>. </a:t>
            </a:r>
            <a:r>
              <a:rPr lang="en-GB" b="1" dirty="0" smtClean="0">
                <a:solidFill>
                  <a:prstClr val="black"/>
                </a:solidFill>
                <a:cs typeface="Arial" panose="020B0604020202020204" pitchFamily="34" charset="0"/>
              </a:rPr>
              <a:t>adopted  </a:t>
            </a:r>
            <a:r>
              <a:rPr lang="en-GB" b="1" dirty="0">
                <a:solidFill>
                  <a:prstClr val="black"/>
                </a:solidFill>
                <a:cs typeface="Arial" panose="020B0604020202020204" pitchFamily="34" charset="0"/>
              </a:rPr>
              <a:t>by </a:t>
            </a:r>
            <a:r>
              <a:rPr lang="en-GB" b="1" dirty="0" smtClean="0">
                <a:solidFill>
                  <a:prstClr val="black"/>
                </a:solidFill>
                <a:cs typeface="Arial" panose="020B0604020202020204" pitchFamily="34" charset="0"/>
              </a:rPr>
              <a:t>you </a:t>
            </a:r>
            <a:r>
              <a:rPr lang="en-GB" b="1" dirty="0">
                <a:solidFill>
                  <a:prstClr val="black"/>
                </a:solidFill>
                <a:cs typeface="Arial" panose="020B0604020202020204" pitchFamily="34" charset="0"/>
              </a:rPr>
              <a:t>or </a:t>
            </a:r>
            <a:endParaRPr lang="en-GB" b="1" dirty="0" smtClean="0">
              <a:solidFill>
                <a:prstClr val="black"/>
              </a:solidFill>
              <a:cs typeface="Arial" panose="020B0604020202020204" pitchFamily="34" charset="0"/>
            </a:endParaRPr>
          </a:p>
          <a:p>
            <a:pPr algn="r">
              <a:lnSpc>
                <a:spcPts val="2000"/>
              </a:lnSpc>
            </a:pPr>
            <a:r>
              <a:rPr lang="en-GB" b="1" dirty="0" smtClean="0">
                <a:solidFill>
                  <a:prstClr val="black"/>
                </a:solidFill>
                <a:cs typeface="Arial" panose="020B0604020202020204" pitchFamily="34" charset="0"/>
              </a:rPr>
              <a:t>others via</a:t>
            </a:r>
          </a:p>
          <a:p>
            <a:pPr algn="r">
              <a:lnSpc>
                <a:spcPts val="2000"/>
              </a:lnSpc>
            </a:pPr>
            <a:r>
              <a:rPr lang="en-GB" b="1" dirty="0" smtClean="0">
                <a:solidFill>
                  <a:prstClr val="black"/>
                </a:solidFill>
                <a:cs typeface="Arial" panose="020B0604020202020204" pitchFamily="34" charset="0"/>
              </a:rPr>
              <a:t>your </a:t>
            </a:r>
            <a:r>
              <a:rPr lang="en-GB" b="1" dirty="0">
                <a:solidFill>
                  <a:prstClr val="black"/>
                </a:solidFill>
                <a:cs typeface="Arial" panose="020B0604020202020204" pitchFamily="34" charset="0"/>
              </a:rPr>
              <a:t>SMSs</a:t>
            </a:r>
            <a:r>
              <a:rPr lang="en-GB" b="1" dirty="0" smtClean="0">
                <a:solidFill>
                  <a:prstClr val="black"/>
                </a:solidFill>
                <a:cs typeface="Arial" panose="020B0604020202020204" pitchFamily="34" charset="0"/>
              </a:rPr>
              <a:t>, contracts, </a:t>
            </a:r>
            <a:r>
              <a:rPr lang="en-GB" b="1" dirty="0" err="1" smtClean="0">
                <a:solidFill>
                  <a:prstClr val="black"/>
                </a:solidFill>
                <a:cs typeface="Arial" panose="020B0604020202020204" pitchFamily="34" charset="0"/>
              </a:rPr>
              <a:t>etc</a:t>
            </a:r>
            <a:r>
              <a:rPr lang="en-GB" b="1" dirty="0" smtClean="0">
                <a:solidFill>
                  <a:prstClr val="black"/>
                </a:solidFill>
                <a:cs typeface="Arial" panose="020B0604020202020204" pitchFamily="34" charset="0"/>
              </a:rPr>
              <a:t> </a:t>
            </a:r>
            <a:r>
              <a:rPr lang="en-GB" b="1" dirty="0">
                <a:solidFill>
                  <a:prstClr val="black"/>
                </a:solidFill>
                <a:cs typeface="Arial" panose="020B0604020202020204" pitchFamily="34" charset="0"/>
              </a:rPr>
              <a:t/>
            </a:r>
            <a:br>
              <a:rPr lang="en-GB" b="1" dirty="0">
                <a:solidFill>
                  <a:prstClr val="black"/>
                </a:solidFill>
                <a:cs typeface="Arial" panose="020B0604020202020204" pitchFamily="34" charset="0"/>
              </a:rPr>
            </a:br>
            <a:r>
              <a:rPr lang="en-GB" b="1" dirty="0">
                <a:solidFill>
                  <a:prstClr val="black"/>
                </a:solidFill>
                <a:cs typeface="Arial" panose="020B0604020202020204" pitchFamily="34" charset="0"/>
              </a:rPr>
              <a:t>to meet your</a:t>
            </a:r>
            <a:br>
              <a:rPr lang="en-GB" b="1" dirty="0">
                <a:solidFill>
                  <a:prstClr val="black"/>
                </a:solidFill>
                <a:cs typeface="Arial" panose="020B0604020202020204" pitchFamily="34" charset="0"/>
              </a:rPr>
            </a:br>
            <a:r>
              <a:rPr lang="en-GB" b="1" dirty="0">
                <a:solidFill>
                  <a:prstClr val="black"/>
                </a:solidFill>
                <a:cs typeface="Arial" panose="020B0604020202020204" pitchFamily="34" charset="0"/>
              </a:rPr>
              <a:t>obligations</a:t>
            </a:r>
          </a:p>
        </p:txBody>
      </p:sp>
      <p:sp>
        <p:nvSpPr>
          <p:cNvPr id="94" name="TextBox 93"/>
          <p:cNvSpPr txBox="1"/>
          <p:nvPr/>
        </p:nvSpPr>
        <p:spPr>
          <a:xfrm>
            <a:off x="-203383" y="1451593"/>
            <a:ext cx="2217937" cy="861774"/>
          </a:xfrm>
          <a:prstGeom prst="rect">
            <a:avLst/>
          </a:prstGeom>
          <a:noFill/>
        </p:spPr>
        <p:txBody>
          <a:bodyPr wrap="square" rtlCol="0" anchor="ctr" anchorCtr="0">
            <a:spAutoFit/>
          </a:bodyPr>
          <a:lstStyle/>
          <a:p>
            <a:pPr algn="r">
              <a:lnSpc>
                <a:spcPts val="2000"/>
              </a:lnSpc>
            </a:pPr>
            <a:r>
              <a:rPr lang="en-GB" b="1" dirty="0" err="1">
                <a:solidFill>
                  <a:prstClr val="black"/>
                </a:solidFill>
                <a:cs typeface="Arial" panose="020B0604020202020204" pitchFamily="34" charset="0"/>
              </a:rPr>
              <a:t>Reqs</a:t>
            </a:r>
            <a:r>
              <a:rPr lang="en-GB" b="1" dirty="0" smtClean="0">
                <a:solidFill>
                  <a:prstClr val="black"/>
                </a:solidFill>
                <a:cs typeface="Arial" panose="020B0604020202020204" pitchFamily="34" charset="0"/>
              </a:rPr>
              <a:t>. compulsory  </a:t>
            </a:r>
            <a:r>
              <a:rPr lang="en-GB" b="1" dirty="0">
                <a:solidFill>
                  <a:prstClr val="black"/>
                </a:solidFill>
                <a:cs typeface="Arial" panose="020B0604020202020204" pitchFamily="34" charset="0"/>
              </a:rPr>
              <a:t/>
            </a:r>
            <a:br>
              <a:rPr lang="en-GB" b="1" dirty="0">
                <a:solidFill>
                  <a:prstClr val="black"/>
                </a:solidFill>
                <a:cs typeface="Arial" panose="020B0604020202020204" pitchFamily="34" charset="0"/>
              </a:rPr>
            </a:br>
            <a:r>
              <a:rPr lang="en-GB" b="1" dirty="0" smtClean="0">
                <a:solidFill>
                  <a:prstClr val="black"/>
                </a:solidFill>
                <a:cs typeface="Arial" panose="020B0604020202020204" pitchFamily="34" charset="0"/>
              </a:rPr>
              <a:t>in certain </a:t>
            </a:r>
            <a:r>
              <a:rPr lang="en-GB" b="1" dirty="0">
                <a:solidFill>
                  <a:prstClr val="black"/>
                </a:solidFill>
                <a:cs typeface="Arial" panose="020B0604020202020204" pitchFamily="34" charset="0"/>
              </a:rPr>
              <a:t>circumstances</a:t>
            </a:r>
          </a:p>
        </p:txBody>
      </p:sp>
      <p:sp>
        <p:nvSpPr>
          <p:cNvPr id="96" name="TextBox 95"/>
          <p:cNvSpPr txBox="1"/>
          <p:nvPr/>
        </p:nvSpPr>
        <p:spPr>
          <a:xfrm>
            <a:off x="-203383" y="5083455"/>
            <a:ext cx="2173535" cy="1118255"/>
          </a:xfrm>
          <a:prstGeom prst="rect">
            <a:avLst/>
          </a:prstGeom>
          <a:noFill/>
        </p:spPr>
        <p:txBody>
          <a:bodyPr wrap="square" rtlCol="0">
            <a:spAutoFit/>
          </a:bodyPr>
          <a:lstStyle/>
          <a:p>
            <a:pPr algn="r">
              <a:lnSpc>
                <a:spcPts val="2000"/>
              </a:lnSpc>
            </a:pPr>
            <a:r>
              <a:rPr lang="en-GB" b="1" dirty="0" smtClean="0">
                <a:solidFill>
                  <a:prstClr val="black"/>
                </a:solidFill>
                <a:cs typeface="Arial" panose="020B0604020202020204" pitchFamily="34" charset="0"/>
              </a:rPr>
              <a:t>You </a:t>
            </a:r>
            <a:r>
              <a:rPr lang="en-GB" b="1" dirty="0">
                <a:solidFill>
                  <a:prstClr val="black"/>
                </a:solidFill>
                <a:cs typeface="Arial" panose="020B0604020202020204" pitchFamily="34" charset="0"/>
              </a:rPr>
              <a:t>can derive and/or interpret </a:t>
            </a:r>
            <a:r>
              <a:rPr lang="en-GB" b="1" dirty="0" err="1">
                <a:solidFill>
                  <a:prstClr val="black"/>
                </a:solidFill>
                <a:cs typeface="Arial" panose="020B0604020202020204" pitchFamily="34" charset="0"/>
              </a:rPr>
              <a:t>reqs</a:t>
            </a:r>
            <a:r>
              <a:rPr lang="en-GB" b="1" dirty="0">
                <a:solidFill>
                  <a:prstClr val="black"/>
                </a:solidFill>
                <a:cs typeface="Arial" panose="020B0604020202020204" pitchFamily="34" charset="0"/>
              </a:rPr>
              <a:t>. to meet your obligations</a:t>
            </a:r>
          </a:p>
        </p:txBody>
      </p:sp>
      <p:sp>
        <p:nvSpPr>
          <p:cNvPr id="97" name="TextBox 96"/>
          <p:cNvSpPr txBox="1"/>
          <p:nvPr/>
        </p:nvSpPr>
        <p:spPr>
          <a:xfrm rot="16200000">
            <a:off x="-1492074" y="3261006"/>
            <a:ext cx="3424014" cy="335989"/>
          </a:xfrm>
          <a:prstGeom prst="rect">
            <a:avLst/>
          </a:prstGeom>
          <a:noFill/>
        </p:spPr>
        <p:txBody>
          <a:bodyPr wrap="square" rtlCol="0">
            <a:spAutoFit/>
          </a:bodyPr>
          <a:lstStyle/>
          <a:p>
            <a:pPr algn="ctr">
              <a:lnSpc>
                <a:spcPts val="1900"/>
              </a:lnSpc>
            </a:pPr>
            <a:r>
              <a:rPr lang="en-GB" sz="2400" b="1" dirty="0">
                <a:solidFill>
                  <a:prstClr val="black"/>
                </a:solidFill>
                <a:cs typeface="Arial" panose="020B0604020202020204" pitchFamily="34" charset="0"/>
              </a:rPr>
              <a:t>Force behind Standards</a:t>
            </a:r>
          </a:p>
        </p:txBody>
      </p:sp>
      <p:cxnSp>
        <p:nvCxnSpPr>
          <p:cNvPr id="98" name="Straight Connector 97"/>
          <p:cNvCxnSpPr/>
          <p:nvPr/>
        </p:nvCxnSpPr>
        <p:spPr>
          <a:xfrm>
            <a:off x="1957273" y="470596"/>
            <a:ext cx="0" cy="603095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a:off x="1849273" y="5052392"/>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1849273" y="362596"/>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05" name="Rounded Rectangle 104"/>
          <p:cNvSpPr/>
          <p:nvPr/>
        </p:nvSpPr>
        <p:spPr bwMode="auto">
          <a:xfrm>
            <a:off x="2047644" y="518611"/>
            <a:ext cx="8027999" cy="648000"/>
          </a:xfrm>
          <a:prstGeom prst="roundRect">
            <a:avLst/>
          </a:prstGeom>
          <a:solidFill>
            <a:schemeClr val="accent1">
              <a:lumMod val="75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06" name="TextBox 105"/>
          <p:cNvSpPr txBox="1"/>
          <p:nvPr/>
        </p:nvSpPr>
        <p:spPr>
          <a:xfrm>
            <a:off x="6853484" y="555973"/>
            <a:ext cx="3222156"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spc="-70" dirty="0" smtClean="0">
                <a:solidFill>
                  <a:prstClr val="black"/>
                </a:solidFill>
                <a:cs typeface="Arial" panose="020B0604020202020204" pitchFamily="34" charset="0"/>
              </a:rPr>
              <a:t>EU Legislation</a:t>
            </a:r>
            <a:r>
              <a:rPr lang="en-GB" b="1" spc="-70" dirty="0">
                <a:solidFill>
                  <a:prstClr val="black"/>
                </a:solidFill>
                <a:cs typeface="Arial" panose="020B0604020202020204" pitchFamily="34" charset="0"/>
              </a:rPr>
              <a:t/>
            </a:r>
            <a:br>
              <a:rPr lang="en-GB" b="1" spc="-70" dirty="0">
                <a:solidFill>
                  <a:prstClr val="black"/>
                </a:solidFill>
                <a:cs typeface="Arial" panose="020B0604020202020204" pitchFamily="34" charset="0"/>
              </a:rPr>
            </a:br>
            <a:r>
              <a:rPr lang="en-GB" b="1" spc="-70" dirty="0" err="1" smtClean="0">
                <a:solidFill>
                  <a:prstClr val="black"/>
                </a:solidFill>
                <a:cs typeface="Arial" panose="020B0604020202020204" pitchFamily="34" charset="0"/>
              </a:rPr>
              <a:t>e.g</a:t>
            </a:r>
            <a:r>
              <a:rPr lang="en-GB" b="1" spc="-70" dirty="0" smtClean="0">
                <a:solidFill>
                  <a:prstClr val="black"/>
                </a:solidFill>
                <a:cs typeface="Arial" panose="020B0604020202020204" pitchFamily="34" charset="0"/>
              </a:rPr>
              <a:t> Directive</a:t>
            </a:r>
            <a:endParaRPr lang="en-GB" b="1" spc="-70" dirty="0">
              <a:solidFill>
                <a:prstClr val="black"/>
              </a:solidFill>
              <a:cs typeface="Arial" panose="020B0604020202020204" pitchFamily="34" charset="0"/>
            </a:endParaRPr>
          </a:p>
        </p:txBody>
      </p:sp>
      <p:grpSp>
        <p:nvGrpSpPr>
          <p:cNvPr id="2" name="Group 1"/>
          <p:cNvGrpSpPr/>
          <p:nvPr/>
        </p:nvGrpSpPr>
        <p:grpSpPr>
          <a:xfrm>
            <a:off x="2055835" y="554611"/>
            <a:ext cx="6032568" cy="587410"/>
            <a:chOff x="2055835" y="554611"/>
            <a:chExt cx="6032568" cy="587410"/>
          </a:xfrm>
        </p:grpSpPr>
        <p:sp>
          <p:nvSpPr>
            <p:cNvPr id="108" name="Rounded Rectangle 107"/>
            <p:cNvSpPr/>
            <p:nvPr/>
          </p:nvSpPr>
          <p:spPr bwMode="auto">
            <a:xfrm>
              <a:off x="2055835" y="554611"/>
              <a:ext cx="6012000" cy="576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09" name="TextBox 108"/>
            <p:cNvSpPr txBox="1"/>
            <p:nvPr/>
          </p:nvSpPr>
          <p:spPr>
            <a:xfrm>
              <a:off x="4991980" y="562375"/>
              <a:ext cx="3096423" cy="579646"/>
            </a:xfrm>
            <a:prstGeom prst="rect">
              <a:avLst/>
            </a:prstGeom>
            <a:noFill/>
            <a:scene3d>
              <a:camera prst="orthographicFront"/>
              <a:lightRig rig="threePt" dir="t"/>
            </a:scene3d>
            <a:sp3d prstMaterial="matte">
              <a:bevelT/>
            </a:sp3d>
          </p:spPr>
          <p:txBody>
            <a:bodyPr wrap="square" rtlCol="0" anchor="ctr" anchorCtr="0">
              <a:spAutoFit/>
            </a:bodyPr>
            <a:lstStyle/>
            <a:p>
              <a:pPr algn="r">
                <a:lnSpc>
                  <a:spcPts val="1900"/>
                </a:lnSpc>
              </a:pPr>
              <a:r>
                <a:rPr lang="en-GB" b="1" dirty="0">
                  <a:solidFill>
                    <a:prstClr val="black"/>
                  </a:solidFill>
                  <a:cs typeface="Arial" panose="020B0604020202020204" pitchFamily="34" charset="0"/>
                </a:rPr>
                <a:t>UK Legislation – </a:t>
              </a:r>
            </a:p>
            <a:p>
              <a:pPr algn="r">
                <a:lnSpc>
                  <a:spcPts val="1900"/>
                </a:lnSpc>
              </a:pPr>
              <a:r>
                <a:rPr lang="en-GB" b="1" dirty="0">
                  <a:solidFill>
                    <a:prstClr val="black"/>
                  </a:solidFill>
                  <a:cs typeface="Arial" panose="020B0604020202020204" pitchFamily="34" charset="0"/>
                </a:rPr>
                <a:t>Acts and Regulations</a:t>
              </a:r>
            </a:p>
          </p:txBody>
        </p:sp>
      </p:grpSp>
      <p:sp>
        <p:nvSpPr>
          <p:cNvPr id="134" name="Rounded Rectangle 133"/>
          <p:cNvSpPr/>
          <p:nvPr/>
        </p:nvSpPr>
        <p:spPr bwMode="auto">
          <a:xfrm>
            <a:off x="2047643" y="1522908"/>
            <a:ext cx="8027999" cy="648000"/>
          </a:xfrm>
          <a:prstGeom prst="roundRect">
            <a:avLst/>
          </a:prstGeom>
          <a:solidFill>
            <a:srgbClr val="FF3C3C"/>
          </a:solidFill>
          <a:ln w="571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35" name="TextBox 134"/>
          <p:cNvSpPr txBox="1"/>
          <p:nvPr/>
        </p:nvSpPr>
        <p:spPr>
          <a:xfrm>
            <a:off x="6853483" y="1560270"/>
            <a:ext cx="3222156"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spc="-70" dirty="0">
                <a:solidFill>
                  <a:prstClr val="black"/>
                </a:solidFill>
                <a:cs typeface="Arial" panose="020B0604020202020204" pitchFamily="34" charset="0"/>
              </a:rPr>
              <a:t>EC Regulations</a:t>
            </a:r>
            <a:br>
              <a:rPr lang="en-GB" b="1" spc="-70" dirty="0">
                <a:solidFill>
                  <a:prstClr val="black"/>
                </a:solidFill>
                <a:cs typeface="Arial" panose="020B0604020202020204" pitchFamily="34" charset="0"/>
              </a:rPr>
            </a:br>
            <a:r>
              <a:rPr lang="en-GB" b="1" spc="-70" dirty="0" smtClean="0">
                <a:solidFill>
                  <a:prstClr val="black"/>
                </a:solidFill>
                <a:cs typeface="Arial" panose="020B0604020202020204" pitchFamily="34" charset="0"/>
              </a:rPr>
              <a:t>CSMs &amp; TSIs</a:t>
            </a:r>
            <a:endParaRPr lang="en-GB" b="1" spc="-70" dirty="0">
              <a:solidFill>
                <a:prstClr val="black"/>
              </a:solidFill>
              <a:cs typeface="Arial" panose="020B0604020202020204" pitchFamily="34" charset="0"/>
            </a:endParaRPr>
          </a:p>
        </p:txBody>
      </p:sp>
      <p:grpSp>
        <p:nvGrpSpPr>
          <p:cNvPr id="5" name="Group 4"/>
          <p:cNvGrpSpPr/>
          <p:nvPr/>
        </p:nvGrpSpPr>
        <p:grpSpPr>
          <a:xfrm>
            <a:off x="2025584" y="1555017"/>
            <a:ext cx="6058017" cy="593180"/>
            <a:chOff x="2025584" y="1555017"/>
            <a:chExt cx="6058017" cy="593180"/>
          </a:xfrm>
        </p:grpSpPr>
        <p:grpSp>
          <p:nvGrpSpPr>
            <p:cNvPr id="101" name="Group 100"/>
            <p:cNvGrpSpPr/>
            <p:nvPr/>
          </p:nvGrpSpPr>
          <p:grpSpPr>
            <a:xfrm>
              <a:off x="2055835" y="1555017"/>
              <a:ext cx="6027766" cy="593180"/>
              <a:chOff x="2369786" y="1344626"/>
              <a:chExt cx="6211164" cy="880000"/>
            </a:xfrm>
          </p:grpSpPr>
          <p:sp>
            <p:nvSpPr>
              <p:cNvPr id="102" name="Rounded Rectangle 101"/>
              <p:cNvSpPr/>
              <p:nvPr/>
            </p:nvSpPr>
            <p:spPr bwMode="auto">
              <a:xfrm>
                <a:off x="2369786" y="1344626"/>
                <a:ext cx="6183727" cy="880000"/>
              </a:xfrm>
              <a:prstGeom prst="roundRect">
                <a:avLst/>
              </a:prstGeom>
              <a:solidFill>
                <a:srgbClr val="FFB9B9"/>
              </a:solidFill>
              <a:ln w="57150">
                <a:solidFill>
                  <a:srgbClr val="FF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03" name="TextBox 102"/>
              <p:cNvSpPr txBox="1"/>
              <p:nvPr/>
            </p:nvSpPr>
            <p:spPr>
              <a:xfrm>
                <a:off x="5644508" y="1358381"/>
                <a:ext cx="2936442" cy="859922"/>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dirty="0">
                    <a:solidFill>
                      <a:prstClr val="black"/>
                    </a:solidFill>
                    <a:cs typeface="Arial" panose="020B0604020202020204" pitchFamily="34" charset="0"/>
                  </a:rPr>
                  <a:t>Railway </a:t>
                </a:r>
                <a:r>
                  <a:rPr lang="en-GB" b="1" dirty="0" smtClean="0">
                    <a:solidFill>
                      <a:prstClr val="black"/>
                    </a:solidFill>
                    <a:cs typeface="Arial" panose="020B0604020202020204" pitchFamily="34" charset="0"/>
                  </a:rPr>
                  <a:t>Group</a:t>
                </a:r>
                <a:br>
                  <a:rPr lang="en-GB" b="1" dirty="0" smtClean="0">
                    <a:solidFill>
                      <a:prstClr val="black"/>
                    </a:solidFill>
                    <a:cs typeface="Arial" panose="020B0604020202020204" pitchFamily="34" charset="0"/>
                  </a:rPr>
                </a:br>
                <a:r>
                  <a:rPr lang="en-GB" b="1" dirty="0" smtClean="0">
                    <a:solidFill>
                      <a:prstClr val="black"/>
                    </a:solidFill>
                    <a:cs typeface="Arial" panose="020B0604020202020204" pitchFamily="34" charset="0"/>
                  </a:rPr>
                  <a:t>Standards </a:t>
                </a:r>
                <a:r>
                  <a:rPr lang="en-GB" b="1" dirty="0">
                    <a:solidFill>
                      <a:prstClr val="black"/>
                    </a:solidFill>
                    <a:cs typeface="Arial" panose="020B0604020202020204" pitchFamily="34" charset="0"/>
                  </a:rPr>
                  <a:t>(RGS)</a:t>
                </a:r>
              </a:p>
            </p:txBody>
          </p:sp>
        </p:grpSp>
        <p:sp>
          <p:nvSpPr>
            <p:cNvPr id="110" name="TextBox 109"/>
            <p:cNvSpPr txBox="1"/>
            <p:nvPr/>
          </p:nvSpPr>
          <p:spPr>
            <a:xfrm>
              <a:off x="2025584" y="1558668"/>
              <a:ext cx="3431348" cy="579646"/>
            </a:xfrm>
            <a:prstGeom prst="rect">
              <a:avLst/>
            </a:prstGeom>
            <a:noFill/>
          </p:spPr>
          <p:txBody>
            <a:bodyPr wrap="square" rtlCol="0" anchor="ctr" anchorCtr="0">
              <a:spAutoFit/>
            </a:bodyPr>
            <a:lstStyle/>
            <a:p>
              <a:pPr>
                <a:lnSpc>
                  <a:spcPts val="1900"/>
                </a:lnSpc>
              </a:pPr>
              <a:r>
                <a:rPr lang="en-GB" b="1" dirty="0" smtClean="0">
                  <a:solidFill>
                    <a:prstClr val="black"/>
                  </a:solidFill>
                  <a:cs typeface="Arial" panose="020B0604020202020204" pitchFamily="34" charset="0"/>
                </a:rPr>
                <a:t>Containing National </a:t>
              </a:r>
              <a:r>
                <a:rPr lang="en-GB" b="1" dirty="0">
                  <a:solidFill>
                    <a:prstClr val="black"/>
                  </a:solidFill>
                  <a:cs typeface="Arial" panose="020B0604020202020204" pitchFamily="34" charset="0"/>
                </a:rPr>
                <a:t>Safety </a:t>
              </a:r>
              <a:r>
                <a:rPr lang="en-GB" b="1" dirty="0" smtClean="0">
                  <a:solidFill>
                    <a:prstClr val="black"/>
                  </a:solidFill>
                  <a:cs typeface="Arial" panose="020B0604020202020204" pitchFamily="34" charset="0"/>
                </a:rPr>
                <a:t>Rules and National Technical Rules</a:t>
              </a:r>
              <a:endParaRPr lang="en-GB" b="1" dirty="0">
                <a:solidFill>
                  <a:prstClr val="black"/>
                </a:solidFill>
                <a:cs typeface="Arial" panose="020B0604020202020204" pitchFamily="34" charset="0"/>
              </a:endParaRPr>
            </a:p>
          </p:txBody>
        </p:sp>
      </p:grpSp>
      <p:sp>
        <p:nvSpPr>
          <p:cNvPr id="116" name="Rounded Rectangle 115"/>
          <p:cNvSpPr/>
          <p:nvPr/>
        </p:nvSpPr>
        <p:spPr bwMode="auto">
          <a:xfrm>
            <a:off x="2055835" y="3465661"/>
            <a:ext cx="6012000" cy="576000"/>
          </a:xfrm>
          <a:prstGeom prst="roundRect">
            <a:avLst/>
          </a:prstGeom>
          <a:solidFill>
            <a:schemeClr val="accent4">
              <a:lumMod val="40000"/>
              <a:lumOff val="6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17" name="TextBox 116"/>
          <p:cNvSpPr txBox="1"/>
          <p:nvPr/>
        </p:nvSpPr>
        <p:spPr>
          <a:xfrm>
            <a:off x="5406573" y="3468174"/>
            <a:ext cx="2698275"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dirty="0" smtClean="0">
                <a:solidFill>
                  <a:prstClr val="black"/>
                </a:solidFill>
                <a:cs typeface="Arial" panose="020B0604020202020204" pitchFamily="34" charset="0"/>
              </a:rPr>
              <a:t>National Operations  Publications </a:t>
            </a:r>
            <a:endParaRPr lang="en-GB" b="1" dirty="0">
              <a:solidFill>
                <a:prstClr val="black"/>
              </a:solidFill>
              <a:cs typeface="Arial" panose="020B0604020202020204" pitchFamily="34" charset="0"/>
            </a:endParaRPr>
          </a:p>
        </p:txBody>
      </p:sp>
      <p:grpSp>
        <p:nvGrpSpPr>
          <p:cNvPr id="3" name="Group 2"/>
          <p:cNvGrpSpPr/>
          <p:nvPr/>
        </p:nvGrpSpPr>
        <p:grpSpPr>
          <a:xfrm>
            <a:off x="2000804" y="5337064"/>
            <a:ext cx="6106446" cy="622348"/>
            <a:chOff x="2000804" y="5337064"/>
            <a:chExt cx="6106446" cy="622348"/>
          </a:xfrm>
        </p:grpSpPr>
        <p:sp>
          <p:nvSpPr>
            <p:cNvPr id="75" name="TextBox 74"/>
            <p:cNvSpPr txBox="1"/>
            <p:nvPr/>
          </p:nvSpPr>
          <p:spPr>
            <a:xfrm>
              <a:off x="5814824" y="5337064"/>
              <a:ext cx="2292426" cy="579646"/>
            </a:xfrm>
            <a:prstGeom prst="rect">
              <a:avLst/>
            </a:prstGeom>
            <a:noFill/>
            <a:scene3d>
              <a:camera prst="orthographicFront"/>
              <a:lightRig rig="threePt" dir="t"/>
            </a:scene3d>
            <a:sp3d>
              <a:bevelT/>
            </a:sp3d>
          </p:spPr>
          <p:txBody>
            <a:bodyPr wrap="square" rtlCol="0" anchor="ctr" anchorCtr="0">
              <a:spAutoFit/>
            </a:bodyPr>
            <a:lstStyle/>
            <a:p>
              <a:pPr algn="r">
                <a:lnSpc>
                  <a:spcPts val="1900"/>
                </a:lnSpc>
              </a:pPr>
              <a:r>
                <a:rPr lang="en-GB" b="1" dirty="0" smtClean="0">
                  <a:solidFill>
                    <a:prstClr val="black"/>
                  </a:solidFill>
                  <a:cs typeface="Arial" panose="020B0604020202020204" pitchFamily="34" charset="0"/>
                </a:rPr>
                <a:t>Guidance</a:t>
              </a:r>
            </a:p>
            <a:p>
              <a:pPr algn="r">
                <a:lnSpc>
                  <a:spcPts val="1900"/>
                </a:lnSpc>
              </a:pPr>
              <a:r>
                <a:rPr lang="en-GB" b="1" dirty="0" smtClean="0">
                  <a:solidFill>
                    <a:prstClr val="black"/>
                  </a:solidFill>
                  <a:cs typeface="Arial" panose="020B0604020202020204" pitchFamily="34" charset="0"/>
                </a:rPr>
                <a:t>(</a:t>
              </a:r>
              <a:r>
                <a:rPr lang="en-GB" b="1" dirty="0" err="1" smtClean="0">
                  <a:solidFill>
                    <a:prstClr val="black"/>
                  </a:solidFill>
                  <a:cs typeface="Arial" panose="020B0604020202020204" pitchFamily="34" charset="0"/>
                </a:rPr>
                <a:t>Inc</a:t>
              </a:r>
              <a:r>
                <a:rPr lang="en-GB" b="1" dirty="0" smtClean="0">
                  <a:solidFill>
                    <a:prstClr val="black"/>
                  </a:solidFill>
                  <a:cs typeface="Arial" panose="020B0604020202020204" pitchFamily="34" charset="0"/>
                </a:rPr>
                <a:t> GNs) </a:t>
              </a:r>
              <a:endParaRPr lang="en-GB" b="1" dirty="0">
                <a:solidFill>
                  <a:prstClr val="black"/>
                </a:solidFill>
                <a:cs typeface="Arial" panose="020B0604020202020204" pitchFamily="34" charset="0"/>
              </a:endParaRPr>
            </a:p>
          </p:txBody>
        </p:sp>
        <p:sp>
          <p:nvSpPr>
            <p:cNvPr id="118" name="TextBox 117"/>
            <p:cNvSpPr txBox="1"/>
            <p:nvPr/>
          </p:nvSpPr>
          <p:spPr>
            <a:xfrm>
              <a:off x="2000804" y="5379766"/>
              <a:ext cx="3324355" cy="579646"/>
            </a:xfrm>
            <a:prstGeom prst="rect">
              <a:avLst/>
            </a:prstGeom>
            <a:noFill/>
          </p:spPr>
          <p:txBody>
            <a:bodyPr wrap="square" rtlCol="0" anchor="ctr" anchorCtr="0">
              <a:spAutoFit/>
            </a:bodyPr>
            <a:lstStyle/>
            <a:p>
              <a:pPr>
                <a:lnSpc>
                  <a:spcPts val="1900"/>
                </a:lnSpc>
              </a:pPr>
              <a:r>
                <a:rPr lang="en-GB" b="1" dirty="0" smtClean="0">
                  <a:solidFill>
                    <a:prstClr val="black"/>
                  </a:solidFill>
                  <a:cs typeface="Arial" panose="020B0604020202020204" pitchFamily="34" charset="0"/>
                </a:rPr>
                <a:t>Issued by the Regulator, </a:t>
              </a:r>
              <a:r>
                <a:rPr lang="en-GB" b="1" dirty="0">
                  <a:solidFill>
                    <a:prstClr val="black"/>
                  </a:solidFill>
                  <a:cs typeface="Arial" panose="020B0604020202020204" pitchFamily="34" charset="0"/>
                </a:rPr>
                <a:t>RSSB </a:t>
              </a:r>
            </a:p>
            <a:p>
              <a:pPr>
                <a:lnSpc>
                  <a:spcPts val="1900"/>
                </a:lnSpc>
              </a:pPr>
              <a:r>
                <a:rPr lang="en-GB" b="1" dirty="0" smtClean="0">
                  <a:solidFill>
                    <a:prstClr val="black"/>
                  </a:solidFill>
                  <a:cs typeface="Arial" panose="020B0604020202020204" pitchFamily="34" charset="0"/>
                </a:rPr>
                <a:t>Industry associations and bodies </a:t>
              </a:r>
              <a:endParaRPr lang="en-GB" b="1" dirty="0">
                <a:solidFill>
                  <a:prstClr val="black"/>
                </a:solidFill>
                <a:cs typeface="Arial" panose="020B0604020202020204" pitchFamily="34" charset="0"/>
              </a:endParaRPr>
            </a:p>
          </p:txBody>
        </p:sp>
      </p:grpSp>
      <p:cxnSp>
        <p:nvCxnSpPr>
          <p:cNvPr id="120" name="Straight Connector 119"/>
          <p:cNvCxnSpPr/>
          <p:nvPr/>
        </p:nvCxnSpPr>
        <p:spPr>
          <a:xfrm rot="5400000">
            <a:off x="1830604" y="2276425"/>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22" name="Rounded Rectangle 121"/>
          <p:cNvSpPr/>
          <p:nvPr/>
        </p:nvSpPr>
        <p:spPr bwMode="auto">
          <a:xfrm>
            <a:off x="2058806" y="2573678"/>
            <a:ext cx="3952410" cy="2380356"/>
          </a:xfrm>
          <a:prstGeom prst="roundRect">
            <a:avLst>
              <a:gd name="adj" fmla="val 4521"/>
            </a:avLst>
          </a:prstGeom>
          <a:solidFill>
            <a:schemeClr val="accent6">
              <a:lumMod val="40000"/>
              <a:lumOff val="60000"/>
              <a:alpha val="90000"/>
            </a:schemeClr>
          </a:solidFill>
          <a:ln w="57150">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defRPr/>
            </a:pPr>
            <a:endParaRPr lang="en-GB">
              <a:solidFill>
                <a:prstClr val="black"/>
              </a:solidFill>
              <a:cs typeface="Arial" panose="020B0604020202020204" pitchFamily="34" charset="0"/>
            </a:endParaRPr>
          </a:p>
        </p:txBody>
      </p:sp>
      <p:sp>
        <p:nvSpPr>
          <p:cNvPr id="123" name="TextBox 122"/>
          <p:cNvSpPr txBox="1"/>
          <p:nvPr/>
        </p:nvSpPr>
        <p:spPr>
          <a:xfrm>
            <a:off x="4423788" y="3243091"/>
            <a:ext cx="1351719" cy="1091000"/>
          </a:xfrm>
          <a:prstGeom prst="rect">
            <a:avLst/>
          </a:prstGeom>
          <a:noFill/>
          <a:effectLst>
            <a:glow rad="228600">
              <a:schemeClr val="accent6">
                <a:satMod val="175000"/>
                <a:alpha val="40000"/>
              </a:schemeClr>
            </a:glow>
          </a:effectLst>
          <a:scene3d>
            <a:camera prst="orthographicFront"/>
            <a:lightRig rig="threePt" dir="t"/>
          </a:scene3d>
          <a:sp3d>
            <a:bevelT/>
          </a:sp3d>
        </p:spPr>
        <p:txBody>
          <a:bodyPr wrap="square" rtlCol="0" anchor="ctr" anchorCtr="0">
            <a:spAutoFit/>
          </a:bodyPr>
          <a:lstStyle/>
          <a:p>
            <a:pPr algn="ctr">
              <a:lnSpc>
                <a:spcPts val="1900"/>
              </a:lnSpc>
            </a:pPr>
            <a:r>
              <a:rPr lang="en-GB" b="1" dirty="0">
                <a:solidFill>
                  <a:prstClr val="black"/>
                </a:solidFill>
                <a:cs typeface="Arial" panose="020B0604020202020204" pitchFamily="34" charset="0"/>
              </a:rPr>
              <a:t>Company</a:t>
            </a:r>
          </a:p>
          <a:p>
            <a:pPr algn="ctr">
              <a:lnSpc>
                <a:spcPts val="1900"/>
              </a:lnSpc>
            </a:pPr>
            <a:r>
              <a:rPr lang="en-GB" b="1" dirty="0">
                <a:solidFill>
                  <a:prstClr val="black"/>
                </a:solidFill>
                <a:cs typeface="Arial" panose="020B0604020202020204" pitchFamily="34" charset="0"/>
              </a:rPr>
              <a:t> standards</a:t>
            </a:r>
          </a:p>
        </p:txBody>
      </p:sp>
      <p:sp>
        <p:nvSpPr>
          <p:cNvPr id="125" name="Rounded Rectangle 124"/>
          <p:cNvSpPr/>
          <p:nvPr/>
        </p:nvSpPr>
        <p:spPr bwMode="auto">
          <a:xfrm>
            <a:off x="2058805" y="2658318"/>
            <a:ext cx="2008173" cy="2198692"/>
          </a:xfrm>
          <a:prstGeom prst="roundRect">
            <a:avLst>
              <a:gd name="adj" fmla="val 7751"/>
            </a:avLst>
          </a:prstGeom>
          <a:solidFill>
            <a:srgbClr val="92D050">
              <a:alpha val="0"/>
            </a:srgbClr>
          </a:solidFill>
          <a:ln w="57150">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defRPr/>
            </a:pPr>
            <a:endParaRPr lang="en-GB">
              <a:solidFill>
                <a:prstClr val="black"/>
              </a:solidFill>
              <a:cs typeface="Arial" panose="020B0604020202020204" pitchFamily="34" charset="0"/>
            </a:endParaRPr>
          </a:p>
        </p:txBody>
      </p:sp>
      <p:sp>
        <p:nvSpPr>
          <p:cNvPr id="126" name="TextBox 125"/>
          <p:cNvSpPr txBox="1"/>
          <p:nvPr/>
        </p:nvSpPr>
        <p:spPr>
          <a:xfrm>
            <a:off x="2428083" y="3260630"/>
            <a:ext cx="1272165" cy="1055922"/>
          </a:xfrm>
          <a:prstGeom prst="rect">
            <a:avLst/>
          </a:prstGeom>
          <a:solidFill>
            <a:srgbClr val="92D050">
              <a:alpha val="0"/>
            </a:srgbClr>
          </a:solidFill>
          <a:effectLst>
            <a:glow rad="139700">
              <a:schemeClr val="accent6">
                <a:satMod val="175000"/>
                <a:alpha val="40000"/>
              </a:schemeClr>
            </a:glow>
          </a:effectLst>
          <a:scene3d>
            <a:camera prst="orthographicFront"/>
            <a:lightRig rig="threePt" dir="t"/>
          </a:scene3d>
          <a:sp3d>
            <a:bevelT/>
          </a:sp3d>
        </p:spPr>
        <p:txBody>
          <a:bodyPr wrap="square" rtlCol="0" anchor="ctr" anchorCtr="0">
            <a:spAutoFit/>
          </a:bodyPr>
          <a:lstStyle/>
          <a:p>
            <a:pPr algn="ctr">
              <a:lnSpc>
                <a:spcPts val="1900"/>
              </a:lnSpc>
            </a:pPr>
            <a:r>
              <a:rPr lang="en-GB" b="1" dirty="0">
                <a:solidFill>
                  <a:prstClr val="black"/>
                </a:solidFill>
                <a:cs typeface="Arial" panose="020B0604020202020204" pitchFamily="34" charset="0"/>
              </a:rPr>
              <a:t>Project</a:t>
            </a:r>
          </a:p>
          <a:p>
            <a:pPr algn="ctr">
              <a:lnSpc>
                <a:spcPts val="1900"/>
              </a:lnSpc>
            </a:pPr>
            <a:r>
              <a:rPr lang="en-GB" b="1" dirty="0">
                <a:solidFill>
                  <a:prstClr val="black"/>
                </a:solidFill>
                <a:cs typeface="Arial" panose="020B0604020202020204" pitchFamily="34" charset="0"/>
              </a:rPr>
              <a:t>standards</a:t>
            </a:r>
          </a:p>
        </p:txBody>
      </p:sp>
      <p:cxnSp>
        <p:nvCxnSpPr>
          <p:cNvPr id="127" name="Straight Connector 126"/>
          <p:cNvCxnSpPr/>
          <p:nvPr/>
        </p:nvCxnSpPr>
        <p:spPr>
          <a:xfrm rot="5400000">
            <a:off x="1830604" y="1292858"/>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2115052" y="6177546"/>
            <a:ext cx="0" cy="324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10111492" y="6187040"/>
            <a:ext cx="1975554" cy="335989"/>
          </a:xfrm>
          <a:prstGeom prst="rect">
            <a:avLst/>
          </a:prstGeom>
          <a:noFill/>
        </p:spPr>
        <p:txBody>
          <a:bodyPr wrap="square" rtlCol="0">
            <a:spAutoFit/>
          </a:bodyPr>
          <a:lstStyle/>
          <a:p>
            <a:pPr algn="ctr">
              <a:lnSpc>
                <a:spcPts val="1900"/>
              </a:lnSpc>
            </a:pPr>
            <a:r>
              <a:rPr lang="en-GB" sz="1700" b="1" dirty="0" smtClean="0">
                <a:solidFill>
                  <a:prstClr val="black"/>
                </a:solidFill>
                <a:cs typeface="Arial" panose="020B0604020202020204" pitchFamily="34" charset="0"/>
              </a:rPr>
              <a:t>International</a:t>
            </a:r>
            <a:endParaRPr lang="en-GB" sz="1700" b="1" dirty="0">
              <a:solidFill>
                <a:prstClr val="black"/>
              </a:solidFill>
              <a:cs typeface="Arial" panose="020B0604020202020204" pitchFamily="34" charset="0"/>
            </a:endParaRPr>
          </a:p>
        </p:txBody>
      </p:sp>
    </p:spTree>
    <p:extLst>
      <p:ext uri="{BB962C8B-B14F-4D97-AF65-F5344CB8AC3E}">
        <p14:creationId xmlns:p14="http://schemas.microsoft.com/office/powerpoint/2010/main" val="241689068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1000"/>
                                        <p:tgtEl>
                                          <p:spTgt spid="9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1000"/>
                                        <p:tgtEl>
                                          <p:spTgt spid="9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1000"/>
                                        <p:tgtEl>
                                          <p:spTgt spid="93"/>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1000"/>
                                        <p:tgtEl>
                                          <p:spTgt spid="9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6"/>
                                        </p:tgtEl>
                                        <p:attrNameLst>
                                          <p:attrName>style.visibility</p:attrName>
                                        </p:attrNameLst>
                                      </p:cBhvr>
                                      <p:to>
                                        <p:strVal val="visible"/>
                                      </p:to>
                                    </p:set>
                                    <p:animEffect transition="in" filter="fade">
                                      <p:cBhvr>
                                        <p:cTn id="24" dur="1000"/>
                                        <p:tgtEl>
                                          <p:spTgt spid="106"/>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5"/>
                                        </p:tgtEl>
                                        <p:attrNameLst>
                                          <p:attrName>style.visibility</p:attrName>
                                        </p:attrNameLst>
                                      </p:cBhvr>
                                      <p:to>
                                        <p:strVal val="visible"/>
                                      </p:to>
                                    </p:set>
                                    <p:animEffect transition="in" filter="fade">
                                      <p:cBhvr>
                                        <p:cTn id="33" dur="1000"/>
                                        <p:tgtEl>
                                          <p:spTgt spid="135"/>
                                        </p:tgtEl>
                                      </p:cBhvr>
                                    </p:animEffect>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1000"/>
                                        <p:tgtEl>
                                          <p:spTgt spid="8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6"/>
                                        </p:tgtEl>
                                        <p:attrNameLst>
                                          <p:attrName>style.visibility</p:attrName>
                                        </p:attrNameLst>
                                      </p:cBhvr>
                                      <p:to>
                                        <p:strVal val="visible"/>
                                      </p:to>
                                    </p:set>
                                    <p:animEffect transition="in" filter="fade">
                                      <p:cBhvr>
                                        <p:cTn id="45" dur="1000"/>
                                        <p:tgtEl>
                                          <p:spTgt spid="1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1000"/>
                                        <p:tgtEl>
                                          <p:spTgt spid="77"/>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1000"/>
                                        <p:tgtEl>
                                          <p:spTgt spid="81"/>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117"/>
                                        </p:tgtEl>
                                        <p:attrNameLst>
                                          <p:attrName>style.visibility</p:attrName>
                                        </p:attrNameLst>
                                      </p:cBhvr>
                                      <p:to>
                                        <p:strVal val="visible"/>
                                      </p:to>
                                    </p:set>
                                    <p:animEffect transition="in" filter="fade">
                                      <p:cBhvr>
                                        <p:cTn id="56" dur="1000"/>
                                        <p:tgtEl>
                                          <p:spTgt spid="117"/>
                                        </p:tgtEl>
                                      </p:cBhvr>
                                    </p:animEffect>
                                  </p:childTnLst>
                                </p:cTn>
                              </p:par>
                            </p:childTnLst>
                          </p:cTn>
                        </p:par>
                        <p:par>
                          <p:cTn id="57" fill="hold">
                            <p:stCondLst>
                              <p:cond delay="3000"/>
                            </p:stCondLst>
                            <p:childTnLst>
                              <p:par>
                                <p:cTn id="58" presetID="10" presetClass="entr" presetSubtype="0"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fade">
                                      <p:cBhvr>
                                        <p:cTn id="60" dur="1000"/>
                                        <p:tgtEl>
                                          <p:spTgt spid="78"/>
                                        </p:tgtEl>
                                      </p:cBhvr>
                                    </p:animEffect>
                                  </p:childTnLst>
                                </p:cTn>
                              </p:par>
                            </p:childTnLst>
                          </p:cTn>
                        </p:par>
                        <p:par>
                          <p:cTn id="61" fill="hold">
                            <p:stCondLst>
                              <p:cond delay="4000"/>
                            </p:stCondLst>
                            <p:childTnLst>
                              <p:par>
                                <p:cTn id="62" presetID="10"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1000"/>
                                        <p:tgtEl>
                                          <p:spTgt spid="11"/>
                                        </p:tgtEl>
                                      </p:cBhvr>
                                    </p:animEffect>
                                  </p:childTnLst>
                                </p:cTn>
                              </p:par>
                            </p:childTnLst>
                          </p:cTn>
                        </p:par>
                        <p:par>
                          <p:cTn id="65" fill="hold">
                            <p:stCondLst>
                              <p:cond delay="5000"/>
                            </p:stCondLst>
                            <p:childTnLst>
                              <p:par>
                                <p:cTn id="66" presetID="10" presetClass="entr" presetSubtype="0" fill="hold" nodeType="after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10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1000"/>
                                        <p:tgtEl>
                                          <p:spTgt spid="7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fade">
                                      <p:cBhvr>
                                        <p:cTn id="76" dur="1000"/>
                                        <p:tgtEl>
                                          <p:spTgt spid="114"/>
                                        </p:tgtEl>
                                      </p:cBhvr>
                                    </p:animEffect>
                                  </p:childTnLst>
                                </p:cTn>
                              </p:par>
                            </p:childTnLst>
                          </p:cTn>
                        </p:par>
                        <p:par>
                          <p:cTn id="77" fill="hold">
                            <p:stCondLst>
                              <p:cond delay="1000"/>
                            </p:stCondLst>
                            <p:childTnLst>
                              <p:par>
                                <p:cTn id="78" presetID="10" presetClass="entr" presetSubtype="0" fill="hold" nodeType="after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fade">
                                      <p:cBhvr>
                                        <p:cTn id="80" dur="1000"/>
                                        <p:tgtEl>
                                          <p:spTgt spid="3"/>
                                        </p:tgtEl>
                                      </p:cBhvr>
                                    </p:animEffect>
                                  </p:childTnLst>
                                </p:cTn>
                              </p:par>
                            </p:childTnLst>
                          </p:cTn>
                        </p:par>
                        <p:par>
                          <p:cTn id="81" fill="hold">
                            <p:stCondLst>
                              <p:cond delay="2000"/>
                            </p:stCondLst>
                            <p:childTnLst>
                              <p:par>
                                <p:cTn id="82" presetID="10" presetClass="entr" presetSubtype="0" fill="hold" grpId="0" nodeType="afterEffect">
                                  <p:stCondLst>
                                    <p:cond delay="0"/>
                                  </p:stCondLst>
                                  <p:childTnLst>
                                    <p:set>
                                      <p:cBhvr>
                                        <p:cTn id="83" dur="1" fill="hold">
                                          <p:stCondLst>
                                            <p:cond delay="0"/>
                                          </p:stCondLst>
                                        </p:cTn>
                                        <p:tgtEl>
                                          <p:spTgt spid="119"/>
                                        </p:tgtEl>
                                        <p:attrNameLst>
                                          <p:attrName>style.visibility</p:attrName>
                                        </p:attrNameLst>
                                      </p:cBhvr>
                                      <p:to>
                                        <p:strVal val="visible"/>
                                      </p:to>
                                    </p:set>
                                    <p:animEffect transition="in" filter="fade">
                                      <p:cBhvr>
                                        <p:cTn id="84" dur="1000"/>
                                        <p:tgtEl>
                                          <p:spTgt spid="119"/>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125"/>
                                        </p:tgtEl>
                                        <p:attrNameLst>
                                          <p:attrName>style.visibility</p:attrName>
                                        </p:attrNameLst>
                                      </p:cBhvr>
                                      <p:to>
                                        <p:strVal val="visible"/>
                                      </p:to>
                                    </p:set>
                                    <p:animEffect transition="in" filter="fade">
                                      <p:cBhvr>
                                        <p:cTn id="89" dur="1000"/>
                                        <p:tgtEl>
                                          <p:spTgt spid="12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22"/>
                                        </p:tgtEl>
                                        <p:attrNameLst>
                                          <p:attrName>style.visibility</p:attrName>
                                        </p:attrNameLst>
                                      </p:cBhvr>
                                      <p:to>
                                        <p:strVal val="visible"/>
                                      </p:to>
                                    </p:set>
                                    <p:animEffect transition="in" filter="fade">
                                      <p:cBhvr>
                                        <p:cTn id="92" dur="1000"/>
                                        <p:tgtEl>
                                          <p:spTgt spid="122"/>
                                        </p:tgtEl>
                                      </p:cBhvr>
                                    </p:animEffect>
                                  </p:childTnLst>
                                </p:cTn>
                              </p:par>
                            </p:childTnLst>
                          </p:cTn>
                        </p:par>
                        <p:par>
                          <p:cTn id="93" fill="hold">
                            <p:stCondLst>
                              <p:cond delay="1000"/>
                            </p:stCondLst>
                            <p:childTnLst>
                              <p:par>
                                <p:cTn id="94" presetID="10" presetClass="entr" presetSubtype="0" fill="hold" grpId="0" nodeType="afterEffect">
                                  <p:stCondLst>
                                    <p:cond delay="0"/>
                                  </p:stCondLst>
                                  <p:childTnLst>
                                    <p:set>
                                      <p:cBhvr>
                                        <p:cTn id="95" dur="1" fill="hold">
                                          <p:stCondLst>
                                            <p:cond delay="0"/>
                                          </p:stCondLst>
                                        </p:cTn>
                                        <p:tgtEl>
                                          <p:spTgt spid="123"/>
                                        </p:tgtEl>
                                        <p:attrNameLst>
                                          <p:attrName>style.visibility</p:attrName>
                                        </p:attrNameLst>
                                      </p:cBhvr>
                                      <p:to>
                                        <p:strVal val="visible"/>
                                      </p:to>
                                    </p:set>
                                    <p:animEffect transition="in" filter="fade">
                                      <p:cBhvr>
                                        <p:cTn id="96" dur="1000"/>
                                        <p:tgtEl>
                                          <p:spTgt spid="123"/>
                                        </p:tgtEl>
                                      </p:cBhvr>
                                    </p:animEffect>
                                  </p:childTnLst>
                                </p:cTn>
                              </p:par>
                            </p:childTnLst>
                          </p:cTn>
                        </p:par>
                        <p:par>
                          <p:cTn id="97" fill="hold">
                            <p:stCondLst>
                              <p:cond delay="2000"/>
                            </p:stCondLst>
                            <p:childTnLst>
                              <p:par>
                                <p:cTn id="98" presetID="10" presetClass="entr" presetSubtype="0" fill="hold" grpId="0" nodeType="after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10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9" grpId="0"/>
      <p:bldP spid="74" grpId="0" animBg="1"/>
      <p:bldP spid="77" grpId="0" animBg="1"/>
      <p:bldP spid="78" grpId="0"/>
      <p:bldP spid="80" grpId="0" animBg="1"/>
      <p:bldP spid="81" grpId="0"/>
      <p:bldP spid="92" grpId="0"/>
      <p:bldP spid="93" grpId="0"/>
      <p:bldP spid="94" grpId="0"/>
      <p:bldP spid="96" grpId="0"/>
      <p:bldP spid="106" grpId="0"/>
      <p:bldP spid="135" grpId="0"/>
      <p:bldP spid="116" grpId="0" animBg="1"/>
      <p:bldP spid="117" grpId="0"/>
      <p:bldP spid="122" grpId="0" animBg="1"/>
      <p:bldP spid="123" grpId="0"/>
      <p:bldP spid="125" grpId="0" animBg="1"/>
      <p:bldP spid="1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55"/>
          <p:cNvSpPr/>
          <p:nvPr/>
        </p:nvSpPr>
        <p:spPr bwMode="auto">
          <a:xfrm>
            <a:off x="2047643" y="1522908"/>
            <a:ext cx="8027999" cy="648000"/>
          </a:xfrm>
          <a:prstGeom prst="roundRect">
            <a:avLst/>
          </a:prstGeom>
          <a:solidFill>
            <a:srgbClr val="FF3C3C"/>
          </a:solidFill>
          <a:ln w="571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77" name="Rounded Rectangle 76"/>
          <p:cNvSpPr/>
          <p:nvPr/>
        </p:nvSpPr>
        <p:spPr bwMode="auto">
          <a:xfrm>
            <a:off x="2047643" y="4418876"/>
            <a:ext cx="6020194" cy="576000"/>
          </a:xfrm>
          <a:prstGeom prst="roundRect">
            <a:avLst/>
          </a:prstGeom>
          <a:solidFill>
            <a:schemeClr val="accent4">
              <a:lumMod val="40000"/>
              <a:lumOff val="6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white"/>
              </a:solidFill>
            </a:endParaRPr>
          </a:p>
        </p:txBody>
      </p:sp>
      <p:cxnSp>
        <p:nvCxnSpPr>
          <p:cNvPr id="99" name="Straight Connector 98"/>
          <p:cNvCxnSpPr/>
          <p:nvPr/>
        </p:nvCxnSpPr>
        <p:spPr>
          <a:xfrm rot="5400000">
            <a:off x="1849273" y="5052392"/>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16" name="Rounded Rectangle 115"/>
          <p:cNvSpPr/>
          <p:nvPr/>
        </p:nvSpPr>
        <p:spPr bwMode="auto">
          <a:xfrm>
            <a:off x="2055835" y="3465662"/>
            <a:ext cx="6012000" cy="576000"/>
          </a:xfrm>
          <a:prstGeom prst="roundRect">
            <a:avLst/>
          </a:prstGeom>
          <a:solidFill>
            <a:schemeClr val="accent4">
              <a:lumMod val="40000"/>
              <a:lumOff val="6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13" name="Isosceles Triangle 1"/>
          <p:cNvSpPr/>
          <p:nvPr/>
        </p:nvSpPr>
        <p:spPr>
          <a:xfrm>
            <a:off x="3077808" y="2514709"/>
            <a:ext cx="5994402" cy="3538221"/>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69994 h 1278458"/>
              <a:gd name="connsiteX1" fmla="*/ 15981 w 1931766"/>
              <a:gd name="connsiteY1" fmla="*/ 1217036 h 1278458"/>
              <a:gd name="connsiteX2" fmla="*/ 623576 w 1931766"/>
              <a:gd name="connsiteY2" fmla="*/ 4823 h 1278458"/>
              <a:gd name="connsiteX3" fmla="*/ 647294 w 1931766"/>
              <a:gd name="connsiteY3" fmla="*/ 1105 h 1278458"/>
              <a:gd name="connsiteX4" fmla="*/ 1281877 w 1931766"/>
              <a:gd name="connsiteY4" fmla="*/ 46 h 1278458"/>
              <a:gd name="connsiteX5" fmla="*/ 1310961 w 1931766"/>
              <a:gd name="connsiteY5" fmla="*/ 17615 h 1278458"/>
              <a:gd name="connsiteX6" fmla="*/ 1919804 w 1931766"/>
              <a:gd name="connsiteY6" fmla="*/ 1229049 h 1278458"/>
              <a:gd name="connsiteX7" fmla="*/ 1888961 w 1931766"/>
              <a:gd name="connsiteY7" fmla="*/ 1278035 h 1278458"/>
              <a:gd name="connsiteX8" fmla="*/ 58347 w 1931766"/>
              <a:gd name="connsiteY8" fmla="*/ 1269994 h 1278458"/>
              <a:gd name="connsiteX0" fmla="*/ 58347 w 1931766"/>
              <a:gd name="connsiteY0" fmla="*/ 1269994 h 1278458"/>
              <a:gd name="connsiteX1" fmla="*/ 15981 w 1931766"/>
              <a:gd name="connsiteY1" fmla="*/ 1217036 h 1278458"/>
              <a:gd name="connsiteX2" fmla="*/ 623576 w 1931766"/>
              <a:gd name="connsiteY2" fmla="*/ 4823 h 1278458"/>
              <a:gd name="connsiteX3" fmla="*/ 647294 w 1931766"/>
              <a:gd name="connsiteY3" fmla="*/ 1105 h 1278458"/>
              <a:gd name="connsiteX4" fmla="*/ 1281877 w 1931766"/>
              <a:gd name="connsiteY4" fmla="*/ 46 h 1278458"/>
              <a:gd name="connsiteX5" fmla="*/ 1310961 w 1931766"/>
              <a:gd name="connsiteY5" fmla="*/ 17615 h 1278458"/>
              <a:gd name="connsiteX6" fmla="*/ 1919804 w 1931766"/>
              <a:gd name="connsiteY6" fmla="*/ 1229049 h 1278458"/>
              <a:gd name="connsiteX7" fmla="*/ 1888961 w 1931766"/>
              <a:gd name="connsiteY7" fmla="*/ 1278035 h 1278458"/>
              <a:gd name="connsiteX8" fmla="*/ 58347 w 1931766"/>
              <a:gd name="connsiteY8" fmla="*/ 1269994 h 1278458"/>
              <a:gd name="connsiteX0" fmla="*/ 58347 w 1931766"/>
              <a:gd name="connsiteY0" fmla="*/ 1270704 h 1279168"/>
              <a:gd name="connsiteX1" fmla="*/ 15981 w 1931766"/>
              <a:gd name="connsiteY1" fmla="*/ 1217746 h 1279168"/>
              <a:gd name="connsiteX2" fmla="*/ 623576 w 1931766"/>
              <a:gd name="connsiteY2" fmla="*/ 5533 h 1279168"/>
              <a:gd name="connsiteX3" fmla="*/ 647294 w 1931766"/>
              <a:gd name="connsiteY3" fmla="*/ 199 h 1279168"/>
              <a:gd name="connsiteX4" fmla="*/ 1281877 w 1931766"/>
              <a:gd name="connsiteY4" fmla="*/ 756 h 1279168"/>
              <a:gd name="connsiteX5" fmla="*/ 1310961 w 1931766"/>
              <a:gd name="connsiteY5" fmla="*/ 18325 h 1279168"/>
              <a:gd name="connsiteX6" fmla="*/ 1919804 w 1931766"/>
              <a:gd name="connsiteY6" fmla="*/ 1229759 h 1279168"/>
              <a:gd name="connsiteX7" fmla="*/ 1888961 w 1931766"/>
              <a:gd name="connsiteY7" fmla="*/ 1278745 h 1279168"/>
              <a:gd name="connsiteX8" fmla="*/ 58347 w 1931766"/>
              <a:gd name="connsiteY8" fmla="*/ 1270704 h 1279168"/>
              <a:gd name="connsiteX0" fmla="*/ 58347 w 1931766"/>
              <a:gd name="connsiteY0" fmla="*/ 1270505 h 1278969"/>
              <a:gd name="connsiteX1" fmla="*/ 15981 w 1931766"/>
              <a:gd name="connsiteY1" fmla="*/ 1217547 h 1278969"/>
              <a:gd name="connsiteX2" fmla="*/ 621958 w 1931766"/>
              <a:gd name="connsiteY2" fmla="*/ 8566 h 1278969"/>
              <a:gd name="connsiteX3" fmla="*/ 647294 w 1931766"/>
              <a:gd name="connsiteY3" fmla="*/ 0 h 1278969"/>
              <a:gd name="connsiteX4" fmla="*/ 1281877 w 1931766"/>
              <a:gd name="connsiteY4" fmla="*/ 557 h 1278969"/>
              <a:gd name="connsiteX5" fmla="*/ 1310961 w 1931766"/>
              <a:gd name="connsiteY5" fmla="*/ 18126 h 1278969"/>
              <a:gd name="connsiteX6" fmla="*/ 1919804 w 1931766"/>
              <a:gd name="connsiteY6" fmla="*/ 1229560 h 1278969"/>
              <a:gd name="connsiteX7" fmla="*/ 1888961 w 1931766"/>
              <a:gd name="connsiteY7" fmla="*/ 1278546 h 1278969"/>
              <a:gd name="connsiteX8" fmla="*/ 58347 w 1931766"/>
              <a:gd name="connsiteY8" fmla="*/ 1270505 h 1278969"/>
              <a:gd name="connsiteX0" fmla="*/ 58347 w 1932623"/>
              <a:gd name="connsiteY0" fmla="*/ 1270505 h 1274493"/>
              <a:gd name="connsiteX1" fmla="*/ 15981 w 1932623"/>
              <a:gd name="connsiteY1" fmla="*/ 1217547 h 1274493"/>
              <a:gd name="connsiteX2" fmla="*/ 621958 w 1932623"/>
              <a:gd name="connsiteY2" fmla="*/ 8566 h 1274493"/>
              <a:gd name="connsiteX3" fmla="*/ 647294 w 1932623"/>
              <a:gd name="connsiteY3" fmla="*/ 0 h 1274493"/>
              <a:gd name="connsiteX4" fmla="*/ 1281877 w 1932623"/>
              <a:gd name="connsiteY4" fmla="*/ 557 h 1274493"/>
              <a:gd name="connsiteX5" fmla="*/ 1310961 w 1932623"/>
              <a:gd name="connsiteY5" fmla="*/ 18126 h 1274493"/>
              <a:gd name="connsiteX6" fmla="*/ 1919804 w 1932623"/>
              <a:gd name="connsiteY6" fmla="*/ 1229560 h 1274493"/>
              <a:gd name="connsiteX7" fmla="*/ 1891251 w 1932623"/>
              <a:gd name="connsiteY7" fmla="*/ 1273972 h 1274493"/>
              <a:gd name="connsiteX8" fmla="*/ 58347 w 1932623"/>
              <a:gd name="connsiteY8" fmla="*/ 1270505 h 1274493"/>
              <a:gd name="connsiteX0" fmla="*/ 58347 w 1932623"/>
              <a:gd name="connsiteY0" fmla="*/ 1270505 h 1270751"/>
              <a:gd name="connsiteX1" fmla="*/ 15981 w 1932623"/>
              <a:gd name="connsiteY1" fmla="*/ 1217547 h 1270751"/>
              <a:gd name="connsiteX2" fmla="*/ 621958 w 1932623"/>
              <a:gd name="connsiteY2" fmla="*/ 8566 h 1270751"/>
              <a:gd name="connsiteX3" fmla="*/ 647294 w 1932623"/>
              <a:gd name="connsiteY3" fmla="*/ 0 h 1270751"/>
              <a:gd name="connsiteX4" fmla="*/ 1281877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21958 w 1932623"/>
              <a:gd name="connsiteY2" fmla="*/ 8566 h 1270751"/>
              <a:gd name="connsiteX3" fmla="*/ 647294 w 1932623"/>
              <a:gd name="connsiteY3" fmla="*/ 0 h 1270751"/>
              <a:gd name="connsiteX4" fmla="*/ 1281877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21958 w 1932623"/>
              <a:gd name="connsiteY2" fmla="*/ 8566 h 1270751"/>
              <a:gd name="connsiteX3" fmla="*/ 647294 w 1932623"/>
              <a:gd name="connsiteY3" fmla="*/ 0 h 1270751"/>
              <a:gd name="connsiteX4" fmla="*/ 1245560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21958 w 1932623"/>
              <a:gd name="connsiteY2" fmla="*/ 8566 h 1270751"/>
              <a:gd name="connsiteX3" fmla="*/ 698565 w 1932623"/>
              <a:gd name="connsiteY3" fmla="*/ 0 h 1270751"/>
              <a:gd name="connsiteX4" fmla="*/ 1245560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64683 w 1932623"/>
              <a:gd name="connsiteY2" fmla="*/ 12971 h 1270751"/>
              <a:gd name="connsiteX3" fmla="*/ 698565 w 1932623"/>
              <a:gd name="connsiteY3" fmla="*/ 0 h 1270751"/>
              <a:gd name="connsiteX4" fmla="*/ 1245560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64683 w 1932623"/>
              <a:gd name="connsiteY2" fmla="*/ 12971 h 1270751"/>
              <a:gd name="connsiteX3" fmla="*/ 698565 w 1932623"/>
              <a:gd name="connsiteY3" fmla="*/ 0 h 1270751"/>
              <a:gd name="connsiteX4" fmla="*/ 1245560 w 1932623"/>
              <a:gd name="connsiteY4" fmla="*/ 557 h 1270751"/>
              <a:gd name="connsiteX5" fmla="*/ 1281053 w 1932623"/>
              <a:gd name="connsiteY5" fmla="*/ 19227 h 1270751"/>
              <a:gd name="connsiteX6" fmla="*/ 1919804 w 1932623"/>
              <a:gd name="connsiteY6" fmla="*/ 1229560 h 1270751"/>
              <a:gd name="connsiteX7" fmla="*/ 1891251 w 1932623"/>
              <a:gd name="connsiteY7" fmla="*/ 1269372 h 1270751"/>
              <a:gd name="connsiteX8" fmla="*/ 58347 w 1932623"/>
              <a:gd name="connsiteY8" fmla="*/ 1270505 h 12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2623" h="1270751">
                <a:moveTo>
                  <a:pt x="58347" y="1270505"/>
                </a:moveTo>
                <a:cubicBezTo>
                  <a:pt x="-15646" y="1270995"/>
                  <a:pt x="-6182" y="1275113"/>
                  <a:pt x="15981" y="1217547"/>
                </a:cubicBezTo>
                <a:lnTo>
                  <a:pt x="664683" y="12971"/>
                </a:lnTo>
                <a:cubicBezTo>
                  <a:pt x="670078" y="5744"/>
                  <a:pt x="683637" y="55"/>
                  <a:pt x="698565" y="0"/>
                </a:cubicBezTo>
                <a:lnTo>
                  <a:pt x="1245560" y="557"/>
                </a:lnTo>
                <a:cubicBezTo>
                  <a:pt x="1269648" y="22"/>
                  <a:pt x="1271886" y="5221"/>
                  <a:pt x="1281053" y="19227"/>
                </a:cubicBezTo>
                <a:lnTo>
                  <a:pt x="1919804" y="1229560"/>
                </a:lnTo>
                <a:cubicBezTo>
                  <a:pt x="1936736" y="1262218"/>
                  <a:pt x="1945075" y="1273001"/>
                  <a:pt x="1891251" y="1269372"/>
                </a:cubicBezTo>
                <a:lnTo>
                  <a:pt x="58347" y="1270505"/>
                </a:lnTo>
                <a:close/>
              </a:path>
            </a:pathLst>
          </a:custGeom>
          <a:solidFill>
            <a:schemeClr val="accent4">
              <a:lumMod val="40000"/>
              <a:lumOff val="60000"/>
            </a:schemeClr>
          </a:solidFill>
          <a:ln w="444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1" name="Rounded Rectangle 40"/>
          <p:cNvSpPr/>
          <p:nvPr/>
        </p:nvSpPr>
        <p:spPr bwMode="auto">
          <a:xfrm>
            <a:off x="2019657" y="5325753"/>
            <a:ext cx="8027999" cy="648000"/>
          </a:xfrm>
          <a:prstGeom prst="roundRect">
            <a:avLst/>
          </a:prstGeom>
          <a:solidFill>
            <a:schemeClr val="accent2"/>
          </a:solidFill>
          <a:ln w="57150">
            <a:solidFill>
              <a:schemeClr val="accent2">
                <a:lumMod val="75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39" name="Rounded Rectangle 38"/>
          <p:cNvSpPr/>
          <p:nvPr/>
        </p:nvSpPr>
        <p:spPr bwMode="auto">
          <a:xfrm>
            <a:off x="2055835" y="4335804"/>
            <a:ext cx="9985755" cy="720000"/>
          </a:xfrm>
          <a:prstGeom prst="roundRect">
            <a:avLst>
              <a:gd name="adj" fmla="val 19019"/>
            </a:avLst>
          </a:prstGeom>
          <a:solidFill>
            <a:schemeClr val="accent4">
              <a:lumMod val="5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sz="1600">
              <a:solidFill>
                <a:prstClr val="black"/>
              </a:solidFill>
              <a:cs typeface="Arial" panose="020B0604020202020204" pitchFamily="34" charset="0"/>
            </a:endParaRPr>
          </a:p>
        </p:txBody>
      </p:sp>
      <p:sp>
        <p:nvSpPr>
          <p:cNvPr id="80" name="Rounded Rectangle 79"/>
          <p:cNvSpPr/>
          <p:nvPr/>
        </p:nvSpPr>
        <p:spPr bwMode="auto">
          <a:xfrm>
            <a:off x="2055835" y="2527206"/>
            <a:ext cx="6012000" cy="576000"/>
          </a:xfrm>
          <a:prstGeom prst="roundRect">
            <a:avLst/>
          </a:prstGeom>
          <a:solidFill>
            <a:schemeClr val="accent4">
              <a:lumMod val="40000"/>
              <a:lumOff val="60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64" name="Title 1"/>
          <p:cNvSpPr txBox="1">
            <a:spLocks/>
          </p:cNvSpPr>
          <p:nvPr/>
        </p:nvSpPr>
        <p:spPr>
          <a:xfrm>
            <a:off x="340193"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a:solidFill>
                  <a:prstClr val="black"/>
                </a:solidFill>
                <a:latin typeface="Calibri" panose="020F0502020204030204"/>
              </a:rPr>
              <a:t>The scope and force and standards</a:t>
            </a:r>
          </a:p>
        </p:txBody>
      </p:sp>
      <p:sp>
        <p:nvSpPr>
          <p:cNvPr id="71" name="Rounded Rectangle 70"/>
          <p:cNvSpPr/>
          <p:nvPr/>
        </p:nvSpPr>
        <p:spPr bwMode="auto">
          <a:xfrm>
            <a:off x="2067362" y="4379006"/>
            <a:ext cx="8006459" cy="640058"/>
          </a:xfrm>
          <a:prstGeom prst="roundRect">
            <a:avLst>
              <a:gd name="adj" fmla="val 19019"/>
            </a:avLst>
          </a:prstGeom>
          <a:solidFill>
            <a:schemeClr val="accent4">
              <a:lumMod val="75000"/>
            </a:schemeClr>
          </a:solidFill>
          <a:ln w="571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74" name="Rounded Rectangle 73"/>
          <p:cNvSpPr/>
          <p:nvPr/>
        </p:nvSpPr>
        <p:spPr bwMode="auto">
          <a:xfrm>
            <a:off x="2055836" y="5351173"/>
            <a:ext cx="6011409" cy="576000"/>
          </a:xfrm>
          <a:prstGeom prst="roundRect">
            <a:avLst/>
          </a:prstGeom>
          <a:solidFill>
            <a:schemeClr val="accent2">
              <a:lumMod val="60000"/>
              <a:lumOff val="40000"/>
            </a:schemeClr>
          </a:solidFill>
          <a:ln w="57150">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cxnSp>
        <p:nvCxnSpPr>
          <p:cNvPr id="87" name="Straight Connector 86"/>
          <p:cNvCxnSpPr/>
          <p:nvPr/>
        </p:nvCxnSpPr>
        <p:spPr>
          <a:xfrm flipH="1">
            <a:off x="1741273" y="6177546"/>
            <a:ext cx="10450727" cy="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rot="16200000">
            <a:off x="-1492074" y="3261006"/>
            <a:ext cx="3424014" cy="335989"/>
          </a:xfrm>
          <a:prstGeom prst="rect">
            <a:avLst/>
          </a:prstGeom>
          <a:noFill/>
        </p:spPr>
        <p:txBody>
          <a:bodyPr wrap="square" rtlCol="0">
            <a:spAutoFit/>
          </a:bodyPr>
          <a:lstStyle/>
          <a:p>
            <a:pPr algn="ctr">
              <a:lnSpc>
                <a:spcPts val="1900"/>
              </a:lnSpc>
            </a:pPr>
            <a:r>
              <a:rPr lang="en-GB" sz="2400" b="1" dirty="0">
                <a:solidFill>
                  <a:prstClr val="black"/>
                </a:solidFill>
                <a:cs typeface="Arial" panose="020B0604020202020204" pitchFamily="34" charset="0"/>
              </a:rPr>
              <a:t>Force behind Standards</a:t>
            </a:r>
          </a:p>
        </p:txBody>
      </p:sp>
      <p:cxnSp>
        <p:nvCxnSpPr>
          <p:cNvPr id="98" name="Straight Connector 97"/>
          <p:cNvCxnSpPr/>
          <p:nvPr/>
        </p:nvCxnSpPr>
        <p:spPr>
          <a:xfrm>
            <a:off x="1957273" y="470596"/>
            <a:ext cx="0" cy="603095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1849273" y="362596"/>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05" name="Rounded Rectangle 104"/>
          <p:cNvSpPr/>
          <p:nvPr/>
        </p:nvSpPr>
        <p:spPr bwMode="auto">
          <a:xfrm>
            <a:off x="2047644" y="518611"/>
            <a:ext cx="8027999" cy="648000"/>
          </a:xfrm>
          <a:prstGeom prst="roundRect">
            <a:avLst/>
          </a:prstGeom>
          <a:solidFill>
            <a:schemeClr val="accent1">
              <a:lumMod val="75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08" name="Rounded Rectangle 107"/>
          <p:cNvSpPr/>
          <p:nvPr/>
        </p:nvSpPr>
        <p:spPr bwMode="auto">
          <a:xfrm>
            <a:off x="2055835" y="554611"/>
            <a:ext cx="6012000" cy="576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sp>
        <p:nvSpPr>
          <p:cNvPr id="102" name="Rounded Rectangle 101"/>
          <p:cNvSpPr/>
          <p:nvPr/>
        </p:nvSpPr>
        <p:spPr bwMode="auto">
          <a:xfrm>
            <a:off x="2055835" y="1555017"/>
            <a:ext cx="6001139" cy="593180"/>
          </a:xfrm>
          <a:prstGeom prst="roundRect">
            <a:avLst/>
          </a:prstGeom>
          <a:solidFill>
            <a:srgbClr val="FFB9B9"/>
          </a:solidFill>
          <a:ln w="57150">
            <a:solidFill>
              <a:srgbClr val="FF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spcBef>
                <a:spcPct val="0"/>
              </a:spcBef>
              <a:spcAft>
                <a:spcPct val="0"/>
              </a:spcAft>
              <a:defRPr/>
            </a:pPr>
            <a:endParaRPr lang="en-GB">
              <a:solidFill>
                <a:prstClr val="black"/>
              </a:solidFill>
              <a:cs typeface="Arial" panose="020B0604020202020204" pitchFamily="34" charset="0"/>
            </a:endParaRPr>
          </a:p>
        </p:txBody>
      </p:sp>
      <p:cxnSp>
        <p:nvCxnSpPr>
          <p:cNvPr id="120" name="Straight Connector 119"/>
          <p:cNvCxnSpPr/>
          <p:nvPr/>
        </p:nvCxnSpPr>
        <p:spPr>
          <a:xfrm rot="5400000">
            <a:off x="1830604" y="2276425"/>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38" name="Isosceles Triangle 1"/>
          <p:cNvSpPr>
            <a:spLocks/>
          </p:cNvSpPr>
          <p:nvPr/>
        </p:nvSpPr>
        <p:spPr>
          <a:xfrm>
            <a:off x="4326708" y="3261007"/>
            <a:ext cx="3486063" cy="826093"/>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9 h 1394645"/>
              <a:gd name="connsiteX1" fmla="*/ 2637 w 1907849"/>
              <a:gd name="connsiteY1" fmla="*/ 1339810 h 1394645"/>
              <a:gd name="connsiteX2" fmla="*/ 202049 w 1907849"/>
              <a:gd name="connsiteY2" fmla="*/ 47219 h 1394645"/>
              <a:gd name="connsiteX3" fmla="*/ 286968 w 1907849"/>
              <a:gd name="connsiteY3" fmla="*/ 1103 h 1394645"/>
              <a:gd name="connsiteX4" fmla="*/ 1659539 w 1907849"/>
              <a:gd name="connsiteY4" fmla="*/ 13093 h 1394645"/>
              <a:gd name="connsiteX5" fmla="*/ 1707184 w 1907849"/>
              <a:gd name="connsiteY5" fmla="*/ 63522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222392 w 1907849"/>
              <a:gd name="connsiteY2" fmla="*/ 47218 h 1394645"/>
              <a:gd name="connsiteX3" fmla="*/ 286968 w 1907849"/>
              <a:gd name="connsiteY3" fmla="*/ 1103 h 1394645"/>
              <a:gd name="connsiteX4" fmla="*/ 1659539 w 1907849"/>
              <a:gd name="connsiteY4" fmla="*/ 13093 h 1394645"/>
              <a:gd name="connsiteX5" fmla="*/ 1707184 w 1907849"/>
              <a:gd name="connsiteY5" fmla="*/ 63522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3064 h 1394940"/>
              <a:gd name="connsiteX1" fmla="*/ 2637 w 1907849"/>
              <a:gd name="connsiteY1" fmla="*/ 1340105 h 1394940"/>
              <a:gd name="connsiteX2" fmla="*/ 222392 w 1907849"/>
              <a:gd name="connsiteY2" fmla="*/ 47513 h 1394940"/>
              <a:gd name="connsiteX3" fmla="*/ 286968 w 1907849"/>
              <a:gd name="connsiteY3" fmla="*/ 1398 h 1394940"/>
              <a:gd name="connsiteX4" fmla="*/ 1631059 w 1907849"/>
              <a:gd name="connsiteY4" fmla="*/ 11 h 1394940"/>
              <a:gd name="connsiteX5" fmla="*/ 1707184 w 1907849"/>
              <a:gd name="connsiteY5" fmla="*/ 63817 h 1394940"/>
              <a:gd name="connsiteX6" fmla="*/ 1906460 w 1907849"/>
              <a:gd name="connsiteY6" fmla="*/ 1352118 h 1394940"/>
              <a:gd name="connsiteX7" fmla="*/ 1889971 w 1907849"/>
              <a:gd name="connsiteY7" fmla="*/ 1393562 h 1394940"/>
              <a:gd name="connsiteX8" fmla="*/ 26552 w 1907849"/>
              <a:gd name="connsiteY8" fmla="*/ 1393064 h 1394940"/>
              <a:gd name="connsiteX0" fmla="*/ 26552 w 1907849"/>
              <a:gd name="connsiteY0" fmla="*/ 1393060 h 1394936"/>
              <a:gd name="connsiteX1" fmla="*/ 2637 w 1907849"/>
              <a:gd name="connsiteY1" fmla="*/ 1340101 h 1394936"/>
              <a:gd name="connsiteX2" fmla="*/ 222392 w 1907849"/>
              <a:gd name="connsiteY2" fmla="*/ 47509 h 1394936"/>
              <a:gd name="connsiteX3" fmla="*/ 286968 w 1907849"/>
              <a:gd name="connsiteY3" fmla="*/ 1394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3060 h 1394936"/>
              <a:gd name="connsiteX1" fmla="*/ 2637 w 1907849"/>
              <a:gd name="connsiteY1" fmla="*/ 1340101 h 1394936"/>
              <a:gd name="connsiteX2" fmla="*/ 222392 w 1907849"/>
              <a:gd name="connsiteY2" fmla="*/ 47509 h 1394936"/>
              <a:gd name="connsiteX3" fmla="*/ 311379 w 1907849"/>
              <a:gd name="connsiteY3" fmla="*/ 13897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3060 h 1394936"/>
              <a:gd name="connsiteX1" fmla="*/ 2637 w 1907849"/>
              <a:gd name="connsiteY1" fmla="*/ 1340101 h 1394936"/>
              <a:gd name="connsiteX2" fmla="*/ 222392 w 1907849"/>
              <a:gd name="connsiteY2" fmla="*/ 47509 h 1394936"/>
              <a:gd name="connsiteX3" fmla="*/ 311379 w 1907849"/>
              <a:gd name="connsiteY3" fmla="*/ 5540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6977 h 1398853"/>
              <a:gd name="connsiteX1" fmla="*/ 2637 w 1907849"/>
              <a:gd name="connsiteY1" fmla="*/ 1344018 h 1398853"/>
              <a:gd name="connsiteX2" fmla="*/ 246869 w 1907849"/>
              <a:gd name="connsiteY2" fmla="*/ 34709 h 1398853"/>
              <a:gd name="connsiteX3" fmla="*/ 311379 w 1907849"/>
              <a:gd name="connsiteY3" fmla="*/ 9457 h 1398853"/>
              <a:gd name="connsiteX4" fmla="*/ 1631059 w 1907849"/>
              <a:gd name="connsiteY4" fmla="*/ 3924 h 1398853"/>
              <a:gd name="connsiteX5" fmla="*/ 1690910 w 1907849"/>
              <a:gd name="connsiteY5" fmla="*/ 81106 h 1398853"/>
              <a:gd name="connsiteX6" fmla="*/ 1906460 w 1907849"/>
              <a:gd name="connsiteY6" fmla="*/ 1356031 h 1398853"/>
              <a:gd name="connsiteX7" fmla="*/ 1889971 w 1907849"/>
              <a:gd name="connsiteY7" fmla="*/ 1397475 h 1398853"/>
              <a:gd name="connsiteX8" fmla="*/ 26552 w 1907849"/>
              <a:gd name="connsiteY8" fmla="*/ 1396977 h 1398853"/>
              <a:gd name="connsiteX0" fmla="*/ 26552 w 1907849"/>
              <a:gd name="connsiteY0" fmla="*/ 1396977 h 1398853"/>
              <a:gd name="connsiteX1" fmla="*/ 2637 w 1907849"/>
              <a:gd name="connsiteY1" fmla="*/ 1344018 h 1398853"/>
              <a:gd name="connsiteX2" fmla="*/ 246869 w 1907849"/>
              <a:gd name="connsiteY2" fmla="*/ 34709 h 1398853"/>
              <a:gd name="connsiteX3" fmla="*/ 311379 w 1907849"/>
              <a:gd name="connsiteY3" fmla="*/ 9457 h 1398853"/>
              <a:gd name="connsiteX4" fmla="*/ 1631059 w 1907849"/>
              <a:gd name="connsiteY4" fmla="*/ 3924 h 1398853"/>
              <a:gd name="connsiteX5" fmla="*/ 1690910 w 1907849"/>
              <a:gd name="connsiteY5" fmla="*/ 81106 h 1398853"/>
              <a:gd name="connsiteX6" fmla="*/ 1906460 w 1907849"/>
              <a:gd name="connsiteY6" fmla="*/ 1356031 h 1398853"/>
              <a:gd name="connsiteX7" fmla="*/ 1889971 w 1907849"/>
              <a:gd name="connsiteY7" fmla="*/ 1397475 h 1398853"/>
              <a:gd name="connsiteX8" fmla="*/ 26552 w 1907849"/>
              <a:gd name="connsiteY8" fmla="*/ 1396977 h 1398853"/>
              <a:gd name="connsiteX0" fmla="*/ 26552 w 1907849"/>
              <a:gd name="connsiteY0" fmla="*/ 1393060 h 1394936"/>
              <a:gd name="connsiteX1" fmla="*/ 2637 w 1907849"/>
              <a:gd name="connsiteY1" fmla="*/ 1340101 h 1394936"/>
              <a:gd name="connsiteX2" fmla="*/ 246869 w 1907849"/>
              <a:gd name="connsiteY2" fmla="*/ 72582 h 1394936"/>
              <a:gd name="connsiteX3" fmla="*/ 311379 w 1907849"/>
              <a:gd name="connsiteY3" fmla="*/ 5540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3060 h 1394936"/>
              <a:gd name="connsiteX1" fmla="*/ 2637 w 1907849"/>
              <a:gd name="connsiteY1" fmla="*/ 1340101 h 1394936"/>
              <a:gd name="connsiteX2" fmla="*/ 238709 w 1907849"/>
              <a:gd name="connsiteY2" fmla="*/ 72582 h 1394936"/>
              <a:gd name="connsiteX3" fmla="*/ 311379 w 1907849"/>
              <a:gd name="connsiteY3" fmla="*/ 5540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87520 h 1389396"/>
              <a:gd name="connsiteX1" fmla="*/ 2637 w 1907849"/>
              <a:gd name="connsiteY1" fmla="*/ 1334561 h 1389396"/>
              <a:gd name="connsiteX2" fmla="*/ 238709 w 1907849"/>
              <a:gd name="connsiteY2" fmla="*/ 67042 h 1389396"/>
              <a:gd name="connsiteX3" fmla="*/ 311379 w 1907849"/>
              <a:gd name="connsiteY3" fmla="*/ 0 h 1389396"/>
              <a:gd name="connsiteX4" fmla="*/ 1631059 w 1907849"/>
              <a:gd name="connsiteY4" fmla="*/ 2824 h 1389396"/>
              <a:gd name="connsiteX5" fmla="*/ 1690910 w 1907849"/>
              <a:gd name="connsiteY5" fmla="*/ 71649 h 1389396"/>
              <a:gd name="connsiteX6" fmla="*/ 1906460 w 1907849"/>
              <a:gd name="connsiteY6" fmla="*/ 1346574 h 1389396"/>
              <a:gd name="connsiteX7" fmla="*/ 1889971 w 1907849"/>
              <a:gd name="connsiteY7" fmla="*/ 1388018 h 1389396"/>
              <a:gd name="connsiteX8" fmla="*/ 26552 w 1907849"/>
              <a:gd name="connsiteY8" fmla="*/ 1387520 h 1389396"/>
              <a:gd name="connsiteX0" fmla="*/ 26552 w 1907849"/>
              <a:gd name="connsiteY0" fmla="*/ 1387520 h 1389396"/>
              <a:gd name="connsiteX1" fmla="*/ 2637 w 1907849"/>
              <a:gd name="connsiteY1" fmla="*/ 1334561 h 1389396"/>
              <a:gd name="connsiteX2" fmla="*/ 238709 w 1907849"/>
              <a:gd name="connsiteY2" fmla="*/ 67042 h 1389396"/>
              <a:gd name="connsiteX3" fmla="*/ 311379 w 1907849"/>
              <a:gd name="connsiteY3" fmla="*/ 0 h 1389396"/>
              <a:gd name="connsiteX4" fmla="*/ 1631059 w 1907849"/>
              <a:gd name="connsiteY4" fmla="*/ 27899 h 1389396"/>
              <a:gd name="connsiteX5" fmla="*/ 1690910 w 1907849"/>
              <a:gd name="connsiteY5" fmla="*/ 71649 h 1389396"/>
              <a:gd name="connsiteX6" fmla="*/ 1906460 w 1907849"/>
              <a:gd name="connsiteY6" fmla="*/ 1346574 h 1389396"/>
              <a:gd name="connsiteX7" fmla="*/ 1889971 w 1907849"/>
              <a:gd name="connsiteY7" fmla="*/ 1388018 h 1389396"/>
              <a:gd name="connsiteX8" fmla="*/ 26552 w 1907849"/>
              <a:gd name="connsiteY8" fmla="*/ 1387520 h 1389396"/>
              <a:gd name="connsiteX0" fmla="*/ 26552 w 1907849"/>
              <a:gd name="connsiteY0" fmla="*/ 1387520 h 1389396"/>
              <a:gd name="connsiteX1" fmla="*/ 2637 w 1907849"/>
              <a:gd name="connsiteY1" fmla="*/ 1334561 h 1389396"/>
              <a:gd name="connsiteX2" fmla="*/ 238709 w 1907849"/>
              <a:gd name="connsiteY2" fmla="*/ 67042 h 1389396"/>
              <a:gd name="connsiteX3" fmla="*/ 311379 w 1907849"/>
              <a:gd name="connsiteY3" fmla="*/ 0 h 1389396"/>
              <a:gd name="connsiteX4" fmla="*/ 1631059 w 1907849"/>
              <a:gd name="connsiteY4" fmla="*/ 19540 h 1389396"/>
              <a:gd name="connsiteX5" fmla="*/ 1690910 w 1907849"/>
              <a:gd name="connsiteY5" fmla="*/ 71649 h 1389396"/>
              <a:gd name="connsiteX6" fmla="*/ 1906460 w 1907849"/>
              <a:gd name="connsiteY6" fmla="*/ 1346574 h 1389396"/>
              <a:gd name="connsiteX7" fmla="*/ 1889971 w 1907849"/>
              <a:gd name="connsiteY7" fmla="*/ 1388018 h 1389396"/>
              <a:gd name="connsiteX8" fmla="*/ 26552 w 1907849"/>
              <a:gd name="connsiteY8" fmla="*/ 1387520 h 1389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89396">
                <a:moveTo>
                  <a:pt x="26552" y="1387520"/>
                </a:moveTo>
                <a:cubicBezTo>
                  <a:pt x="-546" y="1388009"/>
                  <a:pt x="-3382" y="1388130"/>
                  <a:pt x="2637" y="1334561"/>
                </a:cubicBezTo>
                <a:lnTo>
                  <a:pt x="238709" y="67042"/>
                </a:lnTo>
                <a:cubicBezTo>
                  <a:pt x="243279" y="8372"/>
                  <a:pt x="296451" y="55"/>
                  <a:pt x="311379" y="0"/>
                </a:cubicBezTo>
                <a:lnTo>
                  <a:pt x="1631059" y="19540"/>
                </a:lnTo>
                <a:cubicBezTo>
                  <a:pt x="1655147" y="19005"/>
                  <a:pt x="1690167" y="24808"/>
                  <a:pt x="1690910" y="71649"/>
                </a:cubicBezTo>
                <a:lnTo>
                  <a:pt x="1906460" y="1346574"/>
                </a:lnTo>
                <a:cubicBezTo>
                  <a:pt x="1908786" y="1391216"/>
                  <a:pt x="1910738" y="1391646"/>
                  <a:pt x="1889971" y="1388018"/>
                </a:cubicBezTo>
                <a:lnTo>
                  <a:pt x="26552" y="1387520"/>
                </a:lnTo>
                <a:close/>
              </a:path>
            </a:pathLst>
          </a:custGeom>
          <a:solidFill>
            <a:schemeClr val="accent4">
              <a:lumMod val="50000"/>
            </a:schemeClr>
          </a:solidFill>
          <a:ln w="444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1" name="Isosceles Triangle 1"/>
          <p:cNvSpPr>
            <a:spLocks/>
          </p:cNvSpPr>
          <p:nvPr/>
        </p:nvSpPr>
        <p:spPr>
          <a:xfrm>
            <a:off x="4508009" y="3365570"/>
            <a:ext cx="3160079" cy="635274"/>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94643">
                <a:moveTo>
                  <a:pt x="26552" y="1392767"/>
                </a:moveTo>
                <a:cubicBezTo>
                  <a:pt x="-546" y="1393256"/>
                  <a:pt x="-3382" y="1393377"/>
                  <a:pt x="2637" y="1339808"/>
                </a:cubicBezTo>
                <a:lnTo>
                  <a:pt x="202049" y="47217"/>
                </a:lnTo>
                <a:cubicBezTo>
                  <a:pt x="206619" y="-11453"/>
                  <a:pt x="243560" y="1157"/>
                  <a:pt x="258488" y="1102"/>
                </a:cubicBezTo>
                <a:lnTo>
                  <a:pt x="1659539" y="13091"/>
                </a:lnTo>
                <a:cubicBezTo>
                  <a:pt x="1683627" y="12556"/>
                  <a:pt x="1706441" y="16679"/>
                  <a:pt x="1707184" y="63520"/>
                </a:cubicBezTo>
                <a:lnTo>
                  <a:pt x="1906460" y="1351821"/>
                </a:lnTo>
                <a:cubicBezTo>
                  <a:pt x="1908786" y="1396463"/>
                  <a:pt x="1910738" y="1396893"/>
                  <a:pt x="1889971" y="1393265"/>
                </a:cubicBezTo>
                <a:lnTo>
                  <a:pt x="26552" y="1392767"/>
                </a:lnTo>
                <a:close/>
              </a:path>
            </a:pathLst>
          </a:custGeom>
          <a:solidFill>
            <a:srgbClr val="CB9B05"/>
          </a:solidFill>
          <a:ln w="44450">
            <a:solidFill>
              <a:srgbClr val="FFD807"/>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2" name="Rounded Rectangle 121"/>
          <p:cNvSpPr/>
          <p:nvPr/>
        </p:nvSpPr>
        <p:spPr bwMode="auto">
          <a:xfrm>
            <a:off x="2058806" y="2573678"/>
            <a:ext cx="3952410" cy="2380356"/>
          </a:xfrm>
          <a:prstGeom prst="roundRect">
            <a:avLst>
              <a:gd name="adj" fmla="val 4521"/>
            </a:avLst>
          </a:prstGeom>
          <a:solidFill>
            <a:schemeClr val="accent6">
              <a:lumMod val="40000"/>
              <a:lumOff val="60000"/>
              <a:alpha val="90000"/>
            </a:schemeClr>
          </a:solidFill>
          <a:ln w="57150">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1900"/>
              </a:lnSpc>
              <a:defRPr/>
            </a:pPr>
            <a:endParaRPr lang="en-GB">
              <a:solidFill>
                <a:prstClr val="black"/>
              </a:solidFill>
              <a:cs typeface="Arial" panose="020B0604020202020204" pitchFamily="34" charset="0"/>
            </a:endParaRPr>
          </a:p>
        </p:txBody>
      </p:sp>
      <p:sp>
        <p:nvSpPr>
          <p:cNvPr id="57" name="Isosceles Triangle 1"/>
          <p:cNvSpPr/>
          <p:nvPr/>
        </p:nvSpPr>
        <p:spPr>
          <a:xfrm>
            <a:off x="5169249" y="1479953"/>
            <a:ext cx="1836000" cy="75600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3C3C"/>
          </a:solidFill>
          <a:ln w="444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0" name="Isosceles Triangle 1"/>
          <p:cNvSpPr>
            <a:spLocks/>
          </p:cNvSpPr>
          <p:nvPr/>
        </p:nvSpPr>
        <p:spPr>
          <a:xfrm>
            <a:off x="3277794" y="5318781"/>
            <a:ext cx="5585594" cy="597433"/>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94908">
                <a:moveTo>
                  <a:pt x="26552" y="1393032"/>
                </a:moveTo>
                <a:cubicBezTo>
                  <a:pt x="-546" y="1393521"/>
                  <a:pt x="-3382" y="1393642"/>
                  <a:pt x="2637" y="1340073"/>
                </a:cubicBezTo>
                <a:lnTo>
                  <a:pt x="118006" y="46328"/>
                </a:lnTo>
                <a:cubicBezTo>
                  <a:pt x="122576" y="-12342"/>
                  <a:pt x="133787" y="1421"/>
                  <a:pt x="148715" y="1366"/>
                </a:cubicBezTo>
                <a:lnTo>
                  <a:pt x="1764583" y="13126"/>
                </a:lnTo>
                <a:cubicBezTo>
                  <a:pt x="1788671" y="12591"/>
                  <a:pt x="1793167" y="29648"/>
                  <a:pt x="1793910" y="76489"/>
                </a:cubicBezTo>
                <a:lnTo>
                  <a:pt x="1906460" y="1352086"/>
                </a:lnTo>
                <a:cubicBezTo>
                  <a:pt x="1908786" y="1396728"/>
                  <a:pt x="1910738" y="1397158"/>
                  <a:pt x="1889971" y="1393530"/>
                </a:cubicBezTo>
                <a:lnTo>
                  <a:pt x="26552" y="1393032"/>
                </a:lnTo>
                <a:close/>
              </a:path>
            </a:pathLst>
          </a:custGeom>
          <a:solidFill>
            <a:schemeClr val="accent6">
              <a:lumMod val="40000"/>
              <a:lumOff val="60000"/>
            </a:schemeClr>
          </a:solidFill>
          <a:ln w="44450">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2" name="Isosceles Triangle 1"/>
          <p:cNvSpPr/>
          <p:nvPr/>
        </p:nvSpPr>
        <p:spPr>
          <a:xfrm>
            <a:off x="5276270" y="1545315"/>
            <a:ext cx="1623363" cy="62093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B9B9"/>
          </a:solidFill>
          <a:ln w="44450">
            <a:solidFill>
              <a:srgbClr val="FF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1" name="Isosceles Triangle 1"/>
          <p:cNvSpPr/>
          <p:nvPr/>
        </p:nvSpPr>
        <p:spPr>
          <a:xfrm>
            <a:off x="5655879" y="431376"/>
            <a:ext cx="864000" cy="792002"/>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3231" h="1937487">
                <a:moveTo>
                  <a:pt x="58347" y="1934633"/>
                </a:moveTo>
                <a:cubicBezTo>
                  <a:pt x="-15646" y="1935123"/>
                  <a:pt x="-6182" y="1939241"/>
                  <a:pt x="15981" y="1881675"/>
                </a:cubicBezTo>
                <a:lnTo>
                  <a:pt x="949161" y="14088"/>
                </a:lnTo>
                <a:cubicBezTo>
                  <a:pt x="962012" y="-2392"/>
                  <a:pt x="963751" y="-6171"/>
                  <a:pt x="978190" y="12274"/>
                </a:cubicBezTo>
                <a:lnTo>
                  <a:pt x="1919804" y="1893688"/>
                </a:lnTo>
                <a:cubicBezTo>
                  <a:pt x="1936736" y="1926346"/>
                  <a:pt x="1946611" y="1940564"/>
                  <a:pt x="1892787" y="1936935"/>
                </a:cubicBezTo>
                <a:lnTo>
                  <a:pt x="58347" y="1934633"/>
                </a:lnTo>
                <a:close/>
              </a:path>
            </a:pathLst>
          </a:custGeom>
          <a:solidFill>
            <a:schemeClr val="accent1">
              <a:lumMod val="75000"/>
            </a:schemeClr>
          </a:solidFill>
          <a:ln w="444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2" name="Isosceles Triangle 1"/>
          <p:cNvSpPr>
            <a:spLocks/>
          </p:cNvSpPr>
          <p:nvPr/>
        </p:nvSpPr>
        <p:spPr>
          <a:xfrm>
            <a:off x="5762955" y="538922"/>
            <a:ext cx="648000" cy="613627"/>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3231" h="1937487">
                <a:moveTo>
                  <a:pt x="58347" y="1934633"/>
                </a:moveTo>
                <a:cubicBezTo>
                  <a:pt x="-15646" y="1935123"/>
                  <a:pt x="-6182" y="1939241"/>
                  <a:pt x="15981" y="1881675"/>
                </a:cubicBezTo>
                <a:lnTo>
                  <a:pt x="949161" y="14088"/>
                </a:lnTo>
                <a:cubicBezTo>
                  <a:pt x="962012" y="-2392"/>
                  <a:pt x="963751" y="-6171"/>
                  <a:pt x="978190" y="12274"/>
                </a:cubicBezTo>
                <a:lnTo>
                  <a:pt x="1919804" y="1893688"/>
                </a:lnTo>
                <a:cubicBezTo>
                  <a:pt x="1936736" y="1926346"/>
                  <a:pt x="1946611" y="1940564"/>
                  <a:pt x="1892787" y="1936935"/>
                </a:cubicBezTo>
                <a:lnTo>
                  <a:pt x="58347" y="1934633"/>
                </a:lnTo>
                <a:close/>
              </a:path>
            </a:pathLst>
          </a:custGeom>
          <a:solidFill>
            <a:srgbClr val="C4DFF7"/>
          </a:solidFill>
          <a:ln w="444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7" name="Isosceles Triangle 1"/>
          <p:cNvSpPr>
            <a:spLocks/>
          </p:cNvSpPr>
          <p:nvPr/>
        </p:nvSpPr>
        <p:spPr>
          <a:xfrm>
            <a:off x="3796068" y="4216993"/>
            <a:ext cx="4569855" cy="82800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4975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198750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9 h 1394645"/>
              <a:gd name="connsiteX1" fmla="*/ 2637 w 1907849"/>
              <a:gd name="connsiteY1" fmla="*/ 1339810 h 1394645"/>
              <a:gd name="connsiteX2" fmla="*/ 151271 w 1907849"/>
              <a:gd name="connsiteY2" fmla="*/ 47219 h 1394645"/>
              <a:gd name="connsiteX3" fmla="*/ 198750 w 1907849"/>
              <a:gd name="connsiteY3" fmla="*/ 1104 h 1394645"/>
              <a:gd name="connsiteX4" fmla="*/ 1687701 w 1907849"/>
              <a:gd name="connsiteY4" fmla="*/ 13093 h 1394645"/>
              <a:gd name="connsiteX5" fmla="*/ 1757962 w 1907849"/>
              <a:gd name="connsiteY5" fmla="*/ 63522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151271 w 1907849"/>
              <a:gd name="connsiteY2" fmla="*/ 47219 h 1394645"/>
              <a:gd name="connsiteX3" fmla="*/ 198750 w 1907849"/>
              <a:gd name="connsiteY3" fmla="*/ 1104 h 1394645"/>
              <a:gd name="connsiteX4" fmla="*/ 1687701 w 1907849"/>
              <a:gd name="connsiteY4" fmla="*/ 13093 h 1394645"/>
              <a:gd name="connsiteX5" fmla="*/ 1739187 w 1907849"/>
              <a:gd name="connsiteY5" fmla="*/ 63521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151271 w 1907849"/>
              <a:gd name="connsiteY2" fmla="*/ 47219 h 1394645"/>
              <a:gd name="connsiteX3" fmla="*/ 198750 w 1907849"/>
              <a:gd name="connsiteY3" fmla="*/ 1104 h 1394645"/>
              <a:gd name="connsiteX4" fmla="*/ 1687701 w 1907849"/>
              <a:gd name="connsiteY4" fmla="*/ 13093 h 1394645"/>
              <a:gd name="connsiteX5" fmla="*/ 1739187 w 1907849"/>
              <a:gd name="connsiteY5" fmla="*/ 63521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163218 w 1907849"/>
              <a:gd name="connsiteY2" fmla="*/ 47218 h 1394645"/>
              <a:gd name="connsiteX3" fmla="*/ 198750 w 1907849"/>
              <a:gd name="connsiteY3" fmla="*/ 1104 h 1394645"/>
              <a:gd name="connsiteX4" fmla="*/ 1687701 w 1907849"/>
              <a:gd name="connsiteY4" fmla="*/ 13093 h 1394645"/>
              <a:gd name="connsiteX5" fmla="*/ 1739187 w 1907849"/>
              <a:gd name="connsiteY5" fmla="*/ 63521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9430 w 1910727"/>
              <a:gd name="connsiteY0" fmla="*/ 1392769 h 1394645"/>
              <a:gd name="connsiteX1" fmla="*/ 2102 w 1910727"/>
              <a:gd name="connsiteY1" fmla="*/ 1339809 h 1394645"/>
              <a:gd name="connsiteX2" fmla="*/ 166096 w 1910727"/>
              <a:gd name="connsiteY2" fmla="*/ 47218 h 1394645"/>
              <a:gd name="connsiteX3" fmla="*/ 201628 w 1910727"/>
              <a:gd name="connsiteY3" fmla="*/ 1104 h 1394645"/>
              <a:gd name="connsiteX4" fmla="*/ 1690579 w 1910727"/>
              <a:gd name="connsiteY4" fmla="*/ 13093 h 1394645"/>
              <a:gd name="connsiteX5" fmla="*/ 1742065 w 1910727"/>
              <a:gd name="connsiteY5" fmla="*/ 63521 h 1394645"/>
              <a:gd name="connsiteX6" fmla="*/ 1909338 w 1910727"/>
              <a:gd name="connsiteY6" fmla="*/ 1351823 h 1394645"/>
              <a:gd name="connsiteX7" fmla="*/ 1892849 w 1910727"/>
              <a:gd name="connsiteY7" fmla="*/ 1393267 h 1394645"/>
              <a:gd name="connsiteX8" fmla="*/ 29430 w 1910727"/>
              <a:gd name="connsiteY8" fmla="*/ 1392769 h 1394645"/>
              <a:gd name="connsiteX0" fmla="*/ 29430 w 1910727"/>
              <a:gd name="connsiteY0" fmla="*/ 1392767 h 1394643"/>
              <a:gd name="connsiteX1" fmla="*/ 2102 w 1910727"/>
              <a:gd name="connsiteY1" fmla="*/ 1339807 h 1394643"/>
              <a:gd name="connsiteX2" fmla="*/ 166096 w 1910727"/>
              <a:gd name="connsiteY2" fmla="*/ 47216 h 1394643"/>
              <a:gd name="connsiteX3" fmla="*/ 205041 w 1910727"/>
              <a:gd name="connsiteY3" fmla="*/ 1103 h 1394643"/>
              <a:gd name="connsiteX4" fmla="*/ 1690579 w 1910727"/>
              <a:gd name="connsiteY4" fmla="*/ 13091 h 1394643"/>
              <a:gd name="connsiteX5" fmla="*/ 1742065 w 1910727"/>
              <a:gd name="connsiteY5" fmla="*/ 63519 h 1394643"/>
              <a:gd name="connsiteX6" fmla="*/ 1909338 w 1910727"/>
              <a:gd name="connsiteY6" fmla="*/ 1351821 h 1394643"/>
              <a:gd name="connsiteX7" fmla="*/ 1892849 w 1910727"/>
              <a:gd name="connsiteY7" fmla="*/ 1393265 h 1394643"/>
              <a:gd name="connsiteX8" fmla="*/ 29430 w 1910727"/>
              <a:gd name="connsiteY8" fmla="*/ 1392767 h 139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0727" h="1394643">
                <a:moveTo>
                  <a:pt x="29430" y="1392767"/>
                </a:moveTo>
                <a:cubicBezTo>
                  <a:pt x="2332" y="1393256"/>
                  <a:pt x="-3917" y="1393376"/>
                  <a:pt x="2102" y="1339807"/>
                </a:cubicBezTo>
                <a:lnTo>
                  <a:pt x="166096" y="47216"/>
                </a:lnTo>
                <a:cubicBezTo>
                  <a:pt x="170666" y="-11454"/>
                  <a:pt x="190113" y="1158"/>
                  <a:pt x="205041" y="1103"/>
                </a:cubicBezTo>
                <a:lnTo>
                  <a:pt x="1690579" y="13091"/>
                </a:lnTo>
                <a:cubicBezTo>
                  <a:pt x="1714667" y="12556"/>
                  <a:pt x="1741322" y="16678"/>
                  <a:pt x="1742065" y="63519"/>
                </a:cubicBezTo>
                <a:lnTo>
                  <a:pt x="1909338" y="1351821"/>
                </a:lnTo>
                <a:cubicBezTo>
                  <a:pt x="1911664" y="1396463"/>
                  <a:pt x="1913616" y="1396893"/>
                  <a:pt x="1892849" y="1393265"/>
                </a:cubicBezTo>
                <a:lnTo>
                  <a:pt x="29430" y="1392767"/>
                </a:lnTo>
                <a:close/>
              </a:path>
            </a:pathLst>
          </a:custGeom>
          <a:solidFill>
            <a:schemeClr val="accent2"/>
          </a:solidFill>
          <a:ln w="44450">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0" name="Isosceles Triangle 1"/>
          <p:cNvSpPr>
            <a:spLocks/>
          </p:cNvSpPr>
          <p:nvPr/>
        </p:nvSpPr>
        <p:spPr>
          <a:xfrm>
            <a:off x="3975106" y="4311983"/>
            <a:ext cx="4248000" cy="635274"/>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4975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198750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198750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94643">
                <a:moveTo>
                  <a:pt x="26552" y="1392767"/>
                </a:moveTo>
                <a:cubicBezTo>
                  <a:pt x="-546" y="1393256"/>
                  <a:pt x="-3382" y="1393377"/>
                  <a:pt x="2637" y="1339808"/>
                </a:cubicBezTo>
                <a:lnTo>
                  <a:pt x="151271" y="47217"/>
                </a:lnTo>
                <a:cubicBezTo>
                  <a:pt x="155841" y="-11453"/>
                  <a:pt x="183822" y="1157"/>
                  <a:pt x="198750" y="1102"/>
                </a:cubicBezTo>
                <a:lnTo>
                  <a:pt x="1713303" y="13091"/>
                </a:lnTo>
                <a:cubicBezTo>
                  <a:pt x="1737391" y="12556"/>
                  <a:pt x="1757219" y="16679"/>
                  <a:pt x="1757962" y="63520"/>
                </a:cubicBezTo>
                <a:lnTo>
                  <a:pt x="1906460" y="1351821"/>
                </a:lnTo>
                <a:cubicBezTo>
                  <a:pt x="1908786" y="1396463"/>
                  <a:pt x="1910738" y="1396893"/>
                  <a:pt x="1889971" y="1393265"/>
                </a:cubicBezTo>
                <a:lnTo>
                  <a:pt x="26552" y="1392767"/>
                </a:lnTo>
                <a:close/>
              </a:path>
            </a:pathLst>
          </a:custGeom>
          <a:solidFill>
            <a:schemeClr val="accent2">
              <a:lumMod val="60000"/>
              <a:lumOff val="40000"/>
            </a:schemeClr>
          </a:solidFill>
          <a:ln w="44450">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46" name="Group 45"/>
          <p:cNvGrpSpPr/>
          <p:nvPr/>
        </p:nvGrpSpPr>
        <p:grpSpPr>
          <a:xfrm>
            <a:off x="1957273" y="471268"/>
            <a:ext cx="7272409" cy="4697777"/>
            <a:chOff x="2652427" y="796269"/>
            <a:chExt cx="216000" cy="4697777"/>
          </a:xfrm>
        </p:grpSpPr>
        <p:cxnSp>
          <p:nvCxnSpPr>
            <p:cNvPr id="47" name="Straight Connector 46"/>
            <p:cNvCxnSpPr/>
            <p:nvPr/>
          </p:nvCxnSpPr>
          <p:spPr>
            <a:xfrm rot="5400000">
              <a:off x="2760427" y="5386046"/>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760427" y="2599699"/>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2760427" y="688269"/>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96942684"/>
      </p:ext>
    </p:extLst>
  </p:cSld>
  <p:clrMapOvr>
    <a:masterClrMapping/>
  </p:clrMapOvr>
  <mc:AlternateContent xmlns:mc="http://schemas.openxmlformats.org/markup-compatibility/2006" xmlns:p14="http://schemas.microsoft.com/office/powerpoint/2010/main">
    <mc:Choice Requires="p14">
      <p:transition spd="slow" p14:dur="1500" advClick="0" advTm="0">
        <p:fad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500"/>
                                  </p:stCondLst>
                                  <p:childTnLst>
                                    <p:set>
                                      <p:cBhvr>
                                        <p:cTn id="6" dur="1" fill="hold">
                                          <p:stCondLst>
                                            <p:cond delay="0"/>
                                          </p:stCondLst>
                                        </p:cTn>
                                        <p:tgtEl>
                                          <p:spTgt spid="132"/>
                                        </p:tgtEl>
                                        <p:attrNameLst>
                                          <p:attrName>style.visibility</p:attrName>
                                        </p:attrNameLst>
                                      </p:cBhvr>
                                      <p:to>
                                        <p:strVal val="visible"/>
                                      </p:to>
                                    </p:set>
                                    <p:animEffect transition="in" filter="barn(inVertical)">
                                      <p:cBhvr>
                                        <p:cTn id="7" dur="500"/>
                                        <p:tgtEl>
                                          <p:spTgt spid="132"/>
                                        </p:tgtEl>
                                      </p:cBhvr>
                                    </p:animEffect>
                                  </p:childTnLst>
                                </p:cTn>
                              </p:par>
                              <p:par>
                                <p:cTn id="8" presetID="16" presetClass="entr" presetSubtype="21" fill="hold" grpId="0" nodeType="withEffect">
                                  <p:stCondLst>
                                    <p:cond delay="500"/>
                                  </p:stCondLst>
                                  <p:childTnLst>
                                    <p:set>
                                      <p:cBhvr>
                                        <p:cTn id="9" dur="1" fill="hold">
                                          <p:stCondLst>
                                            <p:cond delay="0"/>
                                          </p:stCondLst>
                                        </p:cTn>
                                        <p:tgtEl>
                                          <p:spTgt spid="131"/>
                                        </p:tgtEl>
                                        <p:attrNameLst>
                                          <p:attrName>style.visibility</p:attrName>
                                        </p:attrNameLst>
                                      </p:cBhvr>
                                      <p:to>
                                        <p:strVal val="visible"/>
                                      </p:to>
                                    </p:set>
                                    <p:animEffect transition="in" filter="barn(inVertical)">
                                      <p:cBhvr>
                                        <p:cTn id="10" dur="500"/>
                                        <p:tgtEl>
                                          <p:spTgt spid="131"/>
                                        </p:tgtEl>
                                      </p:cBhvr>
                                    </p:animEffect>
                                  </p:childTnLst>
                                </p:cTn>
                              </p:par>
                              <p:par>
                                <p:cTn id="11" presetID="16" presetClass="entr" presetSubtype="21" fill="hold" grpId="0" nodeType="withEffect">
                                  <p:stCondLst>
                                    <p:cond delay="500"/>
                                  </p:stCondLst>
                                  <p:childTnLst>
                                    <p:set>
                                      <p:cBhvr>
                                        <p:cTn id="12" dur="1" fill="hold">
                                          <p:stCondLst>
                                            <p:cond delay="0"/>
                                          </p:stCondLst>
                                        </p:cTn>
                                        <p:tgtEl>
                                          <p:spTgt spid="112"/>
                                        </p:tgtEl>
                                        <p:attrNameLst>
                                          <p:attrName>style.visibility</p:attrName>
                                        </p:attrNameLst>
                                      </p:cBhvr>
                                      <p:to>
                                        <p:strVal val="visible"/>
                                      </p:to>
                                    </p:set>
                                    <p:animEffect transition="in" filter="barn(inVertical)">
                                      <p:cBhvr>
                                        <p:cTn id="13" dur="500"/>
                                        <p:tgtEl>
                                          <p:spTgt spid="112"/>
                                        </p:tgtEl>
                                      </p:cBhvr>
                                    </p:animEffect>
                                  </p:childTnLst>
                                </p:cTn>
                              </p:par>
                              <p:par>
                                <p:cTn id="14" presetID="16" presetClass="exit" presetSubtype="21" fill="hold" grpId="0" nodeType="withEffect">
                                  <p:stCondLst>
                                    <p:cond delay="0"/>
                                  </p:stCondLst>
                                  <p:childTnLst>
                                    <p:animEffect transition="out" filter="barn(inVertical)">
                                      <p:cBhvr>
                                        <p:cTn id="15" dur="1000"/>
                                        <p:tgtEl>
                                          <p:spTgt spid="102"/>
                                        </p:tgtEl>
                                      </p:cBhvr>
                                    </p:animEffect>
                                    <p:set>
                                      <p:cBhvr>
                                        <p:cTn id="16" dur="1" fill="hold">
                                          <p:stCondLst>
                                            <p:cond delay="999"/>
                                          </p:stCondLst>
                                        </p:cTn>
                                        <p:tgtEl>
                                          <p:spTgt spid="102"/>
                                        </p:tgtEl>
                                        <p:attrNameLst>
                                          <p:attrName>style.visibility</p:attrName>
                                        </p:attrNameLst>
                                      </p:cBhvr>
                                      <p:to>
                                        <p:strVal val="hidden"/>
                                      </p:to>
                                    </p:set>
                                  </p:childTnLst>
                                </p:cTn>
                              </p:par>
                              <p:par>
                                <p:cTn id="17" presetID="42" presetClass="path" presetSubtype="0" accel="10000" decel="10000" fill="hold" grpId="1" nodeType="withEffect">
                                  <p:stCondLst>
                                    <p:cond delay="0"/>
                                  </p:stCondLst>
                                  <p:childTnLst>
                                    <p:animMotion origin="layout" path="M -3.54167E-6 2.22222E-6 L 0.08529 0.00046 " pathEditMode="relative" rAng="0" ptsTypes="AA">
                                      <p:cBhvr>
                                        <p:cTn id="18" dur="1000" fill="hold"/>
                                        <p:tgtEl>
                                          <p:spTgt spid="102"/>
                                        </p:tgtEl>
                                        <p:attrNameLst>
                                          <p:attrName>ppt_x</p:attrName>
                                          <p:attrName>ppt_y</p:attrName>
                                        </p:attrNameLst>
                                      </p:cBhvr>
                                      <p:rCtr x="4258" y="23"/>
                                    </p:animMotion>
                                  </p:childTnLst>
                                </p:cTn>
                              </p:par>
                              <p:par>
                                <p:cTn id="19" presetID="16" presetClass="exit" presetSubtype="21" fill="hold" grpId="0" nodeType="withEffect">
                                  <p:stCondLst>
                                    <p:cond delay="0"/>
                                  </p:stCondLst>
                                  <p:childTnLst>
                                    <p:animEffect transition="out" filter="barn(inVertical)">
                                      <p:cBhvr>
                                        <p:cTn id="20" dur="1000"/>
                                        <p:tgtEl>
                                          <p:spTgt spid="108"/>
                                        </p:tgtEl>
                                      </p:cBhvr>
                                    </p:animEffect>
                                    <p:set>
                                      <p:cBhvr>
                                        <p:cTn id="21" dur="1" fill="hold">
                                          <p:stCondLst>
                                            <p:cond delay="999"/>
                                          </p:stCondLst>
                                        </p:cTn>
                                        <p:tgtEl>
                                          <p:spTgt spid="108"/>
                                        </p:tgtEl>
                                        <p:attrNameLst>
                                          <p:attrName>style.visibility</p:attrName>
                                        </p:attrNameLst>
                                      </p:cBhvr>
                                      <p:to>
                                        <p:strVal val="hidden"/>
                                      </p:to>
                                    </p:set>
                                  </p:childTnLst>
                                </p:cTn>
                              </p:par>
                              <p:par>
                                <p:cTn id="22" presetID="42" presetClass="path" presetSubtype="0" accel="10000" decel="10000" fill="hold" grpId="1" nodeType="withEffect">
                                  <p:stCondLst>
                                    <p:cond delay="0"/>
                                  </p:stCondLst>
                                  <p:childTnLst>
                                    <p:animMotion origin="layout" path="M -3.54167E-6 2.22222E-6 L 0.08529 0.00046 " pathEditMode="relative" rAng="0" ptsTypes="AA">
                                      <p:cBhvr>
                                        <p:cTn id="23" dur="1000" fill="hold"/>
                                        <p:tgtEl>
                                          <p:spTgt spid="108"/>
                                        </p:tgtEl>
                                        <p:attrNameLst>
                                          <p:attrName>ppt_x</p:attrName>
                                          <p:attrName>ppt_y</p:attrName>
                                        </p:attrNameLst>
                                      </p:cBhvr>
                                      <p:rCtr x="4258" y="23"/>
                                    </p:animMotion>
                                  </p:childTnLst>
                                </p:cTn>
                              </p:par>
                              <p:par>
                                <p:cTn id="24" presetID="16" presetClass="exit" presetSubtype="21" fill="hold" grpId="0" nodeType="withEffect">
                                  <p:stCondLst>
                                    <p:cond delay="0"/>
                                  </p:stCondLst>
                                  <p:childTnLst>
                                    <p:animEffect transition="out" filter="barn(inVertical)">
                                      <p:cBhvr>
                                        <p:cTn id="25" dur="1000"/>
                                        <p:tgtEl>
                                          <p:spTgt spid="105"/>
                                        </p:tgtEl>
                                      </p:cBhvr>
                                    </p:animEffect>
                                    <p:set>
                                      <p:cBhvr>
                                        <p:cTn id="26" dur="1" fill="hold">
                                          <p:stCondLst>
                                            <p:cond delay="999"/>
                                          </p:stCondLst>
                                        </p:cTn>
                                        <p:tgtEl>
                                          <p:spTgt spid="105"/>
                                        </p:tgtEl>
                                        <p:attrNameLst>
                                          <p:attrName>style.visibility</p:attrName>
                                        </p:attrNameLst>
                                      </p:cBhvr>
                                      <p:to>
                                        <p:strVal val="hidden"/>
                                      </p:to>
                                    </p:set>
                                  </p:childTnLst>
                                </p:cTn>
                              </p:par>
                              <p:par>
                                <p:cTn id="27" presetID="16" presetClass="entr" presetSubtype="37" fill="hold" grpId="0" nodeType="withEffect">
                                  <p:stCondLst>
                                    <p:cond delay="500"/>
                                  </p:stCondLst>
                                  <p:childTnLst>
                                    <p:set>
                                      <p:cBhvr>
                                        <p:cTn id="28" dur="1" fill="hold">
                                          <p:stCondLst>
                                            <p:cond delay="0"/>
                                          </p:stCondLst>
                                        </p:cTn>
                                        <p:tgtEl>
                                          <p:spTgt spid="113"/>
                                        </p:tgtEl>
                                        <p:attrNameLst>
                                          <p:attrName>style.visibility</p:attrName>
                                        </p:attrNameLst>
                                      </p:cBhvr>
                                      <p:to>
                                        <p:strVal val="visible"/>
                                      </p:to>
                                    </p:set>
                                    <p:animEffect transition="in" filter="barn(outVertical)">
                                      <p:cBhvr>
                                        <p:cTn id="29" dur="500"/>
                                        <p:tgtEl>
                                          <p:spTgt spid="113"/>
                                        </p:tgtEl>
                                      </p:cBhvr>
                                    </p:animEffect>
                                  </p:childTnLst>
                                </p:cTn>
                              </p:par>
                              <p:par>
                                <p:cTn id="30" presetID="16" presetClass="entr" presetSubtype="37" fill="hold" grpId="0" nodeType="withEffect">
                                  <p:stCondLst>
                                    <p:cond delay="750"/>
                                  </p:stCondLst>
                                  <p:childTnLst>
                                    <p:set>
                                      <p:cBhvr>
                                        <p:cTn id="31" dur="1" fill="hold">
                                          <p:stCondLst>
                                            <p:cond delay="0"/>
                                          </p:stCondLst>
                                        </p:cTn>
                                        <p:tgtEl>
                                          <p:spTgt spid="111"/>
                                        </p:tgtEl>
                                        <p:attrNameLst>
                                          <p:attrName>style.visibility</p:attrName>
                                        </p:attrNameLst>
                                      </p:cBhvr>
                                      <p:to>
                                        <p:strVal val="visible"/>
                                      </p:to>
                                    </p:set>
                                    <p:animEffect transition="in" filter="barn(outVertical)">
                                      <p:cBhvr>
                                        <p:cTn id="32" dur="250"/>
                                        <p:tgtEl>
                                          <p:spTgt spid="111"/>
                                        </p:tgtEl>
                                      </p:cBhvr>
                                    </p:animEffect>
                                  </p:childTnLst>
                                </p:cTn>
                              </p:par>
                              <p:par>
                                <p:cTn id="33" presetID="42" presetClass="path" presetSubtype="0" accel="10000" decel="10000" fill="hold" grpId="0" nodeType="withEffect">
                                  <p:stCondLst>
                                    <p:cond delay="0"/>
                                  </p:stCondLst>
                                  <p:childTnLst>
                                    <p:animMotion origin="layout" path="M 4.16667E-7 -2.59259E-6 L 0.16901 0.26898 " pathEditMode="relative" rAng="0" ptsTypes="AA">
                                      <p:cBhvr>
                                        <p:cTn id="34" dur="1000" fill="hold"/>
                                        <p:tgtEl>
                                          <p:spTgt spid="122"/>
                                        </p:tgtEl>
                                        <p:attrNameLst>
                                          <p:attrName>ppt_x</p:attrName>
                                          <p:attrName>ppt_y</p:attrName>
                                        </p:attrNameLst>
                                      </p:cBhvr>
                                      <p:rCtr x="8451" y="13449"/>
                                    </p:animMotion>
                                  </p:childTnLst>
                                  <p:subTnLst>
                                    <p:set>
                                      <p:cBhvr override="childStyle">
                                        <p:cTn dur="1" fill="hold" display="0" masterRel="sameClick" afterEffect="1">
                                          <p:stCondLst>
                                            <p:cond evt="end" delay="0">
                                              <p:tn val="33"/>
                                            </p:cond>
                                          </p:stCondLst>
                                        </p:cTn>
                                        <p:tgtEl>
                                          <p:spTgt spid="122"/>
                                        </p:tgtEl>
                                        <p:attrNameLst>
                                          <p:attrName>style.visibility</p:attrName>
                                        </p:attrNameLst>
                                      </p:cBhvr>
                                      <p:to>
                                        <p:strVal val="hidden"/>
                                      </p:to>
                                    </p:set>
                                  </p:subTnLst>
                                </p:cTn>
                              </p:par>
                              <p:par>
                                <p:cTn id="35" presetID="6" presetClass="emph" presetSubtype="0" accel="10000" decel="10000" fill="hold" grpId="1" nodeType="withEffect">
                                  <p:stCondLst>
                                    <p:cond delay="0"/>
                                  </p:stCondLst>
                                  <p:childTnLst>
                                    <p:animScale>
                                      <p:cBhvr>
                                        <p:cTn id="36" dur="1000" fill="hold"/>
                                        <p:tgtEl>
                                          <p:spTgt spid="122"/>
                                        </p:tgtEl>
                                      </p:cBhvr>
                                      <p:by x="135000" y="100000"/>
                                    </p:animScale>
                                  </p:childTnLst>
                                </p:cTn>
                              </p:par>
                              <p:par>
                                <p:cTn id="37" presetID="6" presetClass="emph" presetSubtype="0" accel="10000" decel="10000" fill="hold" grpId="2" nodeType="withEffect">
                                  <p:stCondLst>
                                    <p:cond delay="0"/>
                                  </p:stCondLst>
                                  <p:childTnLst>
                                    <p:animScale>
                                      <p:cBhvr>
                                        <p:cTn id="38" dur="1000" fill="hold"/>
                                        <p:tgtEl>
                                          <p:spTgt spid="122"/>
                                        </p:tgtEl>
                                      </p:cBhvr>
                                      <p:by x="100000" y="25000"/>
                                    </p:animScale>
                                  </p:childTnLst>
                                </p:cTn>
                              </p:par>
                              <p:par>
                                <p:cTn id="39" presetID="16" presetClass="entr" presetSubtype="37" fill="hold" grpId="0" nodeType="withEffect">
                                  <p:stCondLst>
                                    <p:cond delay="750"/>
                                  </p:stCondLst>
                                  <p:childTnLst>
                                    <p:set>
                                      <p:cBhvr>
                                        <p:cTn id="40" dur="1" fill="hold">
                                          <p:stCondLst>
                                            <p:cond delay="0"/>
                                          </p:stCondLst>
                                        </p:cTn>
                                        <p:tgtEl>
                                          <p:spTgt spid="130"/>
                                        </p:tgtEl>
                                        <p:attrNameLst>
                                          <p:attrName>style.visibility</p:attrName>
                                        </p:attrNameLst>
                                      </p:cBhvr>
                                      <p:to>
                                        <p:strVal val="visible"/>
                                      </p:to>
                                    </p:set>
                                    <p:animEffect transition="in" filter="barn(outVertical)">
                                      <p:cBhvr>
                                        <p:cTn id="41" dur="250"/>
                                        <p:tgtEl>
                                          <p:spTgt spid="130"/>
                                        </p:tgtEl>
                                      </p:cBhvr>
                                    </p:animEffect>
                                  </p:childTnLst>
                                </p:cTn>
                              </p:par>
                              <p:par>
                                <p:cTn id="42" presetID="42" presetClass="path" presetSubtype="0" accel="10000" decel="10000" fill="hold" grpId="0" nodeType="withEffect">
                                  <p:stCondLst>
                                    <p:cond delay="0"/>
                                  </p:stCondLst>
                                  <p:childTnLst>
                                    <p:animMotion origin="layout" path="M -4.16667E-6 3.33333E-6 L 0.08607 0.02014 " pathEditMode="relative" rAng="0" ptsTypes="AA">
                                      <p:cBhvr>
                                        <p:cTn id="43" dur="1000" fill="hold"/>
                                        <p:tgtEl>
                                          <p:spTgt spid="80"/>
                                        </p:tgtEl>
                                        <p:attrNameLst>
                                          <p:attrName>ppt_x</p:attrName>
                                          <p:attrName>ppt_y</p:attrName>
                                        </p:attrNameLst>
                                      </p:cBhvr>
                                      <p:rCtr x="4297" y="995"/>
                                    </p:animMotion>
                                  </p:childTnLst>
                                  <p:subTnLst>
                                    <p:set>
                                      <p:cBhvr override="childStyle">
                                        <p:cTn dur="1" fill="hold" display="0" masterRel="sameClick" afterEffect="1">
                                          <p:stCondLst>
                                            <p:cond evt="end" delay="0">
                                              <p:tn val="42"/>
                                            </p:cond>
                                          </p:stCondLst>
                                        </p:cTn>
                                        <p:tgtEl>
                                          <p:spTgt spid="80"/>
                                        </p:tgtEl>
                                        <p:attrNameLst>
                                          <p:attrName>style.visibility</p:attrName>
                                        </p:attrNameLst>
                                      </p:cBhvr>
                                      <p:to>
                                        <p:strVal val="hidden"/>
                                      </p:to>
                                    </p:set>
                                  </p:subTnLst>
                                </p:cTn>
                              </p:par>
                              <p:par>
                                <p:cTn id="44" presetID="42" presetClass="path" presetSubtype="0" accel="10000" decel="10000" fill="hold" grpId="0" nodeType="withEffect">
                                  <p:stCondLst>
                                    <p:cond delay="0"/>
                                  </p:stCondLst>
                                  <p:childTnLst>
                                    <p:animMotion origin="layout" path="M -4.16667E-6 -2.22222E-6 L 0.0849 0.025 " pathEditMode="relative" rAng="0" ptsTypes="AA">
                                      <p:cBhvr>
                                        <p:cTn id="45" dur="1000" fill="hold"/>
                                        <p:tgtEl>
                                          <p:spTgt spid="116"/>
                                        </p:tgtEl>
                                        <p:attrNameLst>
                                          <p:attrName>ppt_x</p:attrName>
                                          <p:attrName>ppt_y</p:attrName>
                                        </p:attrNameLst>
                                      </p:cBhvr>
                                      <p:rCtr x="4245" y="1250"/>
                                    </p:animMotion>
                                  </p:childTnLst>
                                  <p:subTnLst>
                                    <p:set>
                                      <p:cBhvr override="childStyle">
                                        <p:cTn dur="1" fill="hold" display="0" masterRel="sameClick" afterEffect="1">
                                          <p:stCondLst>
                                            <p:cond evt="end" delay="0">
                                              <p:tn val="44"/>
                                            </p:cond>
                                          </p:stCondLst>
                                        </p:cTn>
                                        <p:tgtEl>
                                          <p:spTgt spid="116"/>
                                        </p:tgtEl>
                                        <p:attrNameLst>
                                          <p:attrName>style.visibility</p:attrName>
                                        </p:attrNameLst>
                                      </p:cBhvr>
                                      <p:to>
                                        <p:strVal val="hidden"/>
                                      </p:to>
                                    </p:set>
                                  </p:subTnLst>
                                </p:cTn>
                              </p:par>
                              <p:par>
                                <p:cTn id="46" presetID="6" presetClass="emph" presetSubtype="0" accel="10000" decel="10000" fill="hold" grpId="1" nodeType="withEffect">
                                  <p:stCondLst>
                                    <p:cond delay="0"/>
                                  </p:stCondLst>
                                  <p:childTnLst>
                                    <p:animScale>
                                      <p:cBhvr>
                                        <p:cTn id="47" dur="1000" fill="hold"/>
                                        <p:tgtEl>
                                          <p:spTgt spid="116"/>
                                        </p:tgtEl>
                                      </p:cBhvr>
                                      <p:by x="60000" y="100000"/>
                                    </p:animScale>
                                  </p:childTnLst>
                                  <p:subTnLst>
                                    <p:set>
                                      <p:cBhvr override="childStyle">
                                        <p:cTn dur="1" fill="hold" display="0" masterRel="sameClick" afterEffect="1">
                                          <p:stCondLst>
                                            <p:cond evt="end" delay="0">
                                              <p:tn val="46"/>
                                            </p:cond>
                                          </p:stCondLst>
                                        </p:cTn>
                                        <p:tgtEl>
                                          <p:spTgt spid="116"/>
                                        </p:tgtEl>
                                        <p:attrNameLst>
                                          <p:attrName>style.visibility</p:attrName>
                                        </p:attrNameLst>
                                      </p:cBhvr>
                                      <p:to>
                                        <p:strVal val="hidden"/>
                                      </p:to>
                                    </p:set>
                                  </p:subTnLst>
                                </p:cTn>
                              </p:par>
                              <p:par>
                                <p:cTn id="48" presetID="6" presetClass="emph" presetSubtype="0" accel="10000" decel="10000" fill="hold" grpId="1" nodeType="withEffect">
                                  <p:stCondLst>
                                    <p:cond delay="0"/>
                                  </p:stCondLst>
                                  <p:childTnLst>
                                    <p:animScale>
                                      <p:cBhvr>
                                        <p:cTn id="49" dur="1000" fill="hold"/>
                                        <p:tgtEl>
                                          <p:spTgt spid="80"/>
                                        </p:tgtEl>
                                      </p:cBhvr>
                                      <p:by x="40000" y="100000"/>
                                    </p:animScale>
                                  </p:childTnLst>
                                  <p:subTnLst>
                                    <p:set>
                                      <p:cBhvr override="childStyle">
                                        <p:cTn dur="1" fill="hold" display="0" masterRel="sameClick" afterEffect="1">
                                          <p:stCondLst>
                                            <p:cond evt="end" delay="0">
                                              <p:tn val="48"/>
                                            </p:cond>
                                          </p:stCondLst>
                                        </p:cTn>
                                        <p:tgtEl>
                                          <p:spTgt spid="80"/>
                                        </p:tgtEl>
                                        <p:attrNameLst>
                                          <p:attrName>style.visibility</p:attrName>
                                        </p:attrNameLst>
                                      </p:cBhvr>
                                      <p:to>
                                        <p:strVal val="hidden"/>
                                      </p:to>
                                    </p:set>
                                  </p:subTnLst>
                                </p:cTn>
                              </p:par>
                              <p:par>
                                <p:cTn id="50" presetID="6" presetClass="emph" presetSubtype="0" accel="10000" decel="10000" fill="hold" grpId="2" nodeType="withEffect">
                                  <p:stCondLst>
                                    <p:cond delay="0"/>
                                  </p:stCondLst>
                                  <p:childTnLst>
                                    <p:animScale>
                                      <p:cBhvr>
                                        <p:cTn id="51" dur="1000" fill="hold"/>
                                        <p:tgtEl>
                                          <p:spTgt spid="80"/>
                                        </p:tgtEl>
                                      </p:cBhvr>
                                      <p:by x="100000" y="150000"/>
                                    </p:animScale>
                                  </p:childTnLst>
                                </p:cTn>
                              </p:par>
                              <p:par>
                                <p:cTn id="52" presetID="6" presetClass="emph" presetSubtype="0" accel="10000" decel="10000" fill="hold" grpId="2" nodeType="withEffect">
                                  <p:stCondLst>
                                    <p:cond delay="0"/>
                                  </p:stCondLst>
                                  <p:childTnLst>
                                    <p:animScale>
                                      <p:cBhvr>
                                        <p:cTn id="53" dur="1000" fill="hold"/>
                                        <p:tgtEl>
                                          <p:spTgt spid="116"/>
                                        </p:tgtEl>
                                      </p:cBhvr>
                                      <p:by x="100000" y="150000"/>
                                    </p:animScale>
                                  </p:childTnLst>
                                </p:cTn>
                              </p:par>
                              <p:par>
                                <p:cTn id="54" presetID="42" presetClass="path" presetSubtype="0" accel="10000" decel="10000" fill="hold" grpId="0" nodeType="withEffect">
                                  <p:stCondLst>
                                    <p:cond delay="0"/>
                                  </p:stCondLst>
                                  <p:childTnLst>
                                    <p:animMotion origin="layout" path="M -3.75E-6 -2.59259E-6 L 0.08516 0.06852 " pathEditMode="relative" rAng="0" ptsTypes="AA">
                                      <p:cBhvr>
                                        <p:cTn id="55" dur="1000" fill="hold"/>
                                        <p:tgtEl>
                                          <p:spTgt spid="77"/>
                                        </p:tgtEl>
                                        <p:attrNameLst>
                                          <p:attrName>ppt_x</p:attrName>
                                          <p:attrName>ppt_y</p:attrName>
                                        </p:attrNameLst>
                                      </p:cBhvr>
                                      <p:rCtr x="4258" y="3426"/>
                                    </p:animMotion>
                                  </p:childTnLst>
                                  <p:subTnLst>
                                    <p:set>
                                      <p:cBhvr override="childStyle">
                                        <p:cTn dur="1" fill="hold" display="0" masterRel="sameClick" afterEffect="1">
                                          <p:stCondLst>
                                            <p:cond evt="end" delay="0">
                                              <p:tn val="54"/>
                                            </p:cond>
                                          </p:stCondLst>
                                        </p:cTn>
                                        <p:tgtEl>
                                          <p:spTgt spid="77"/>
                                        </p:tgtEl>
                                        <p:attrNameLst>
                                          <p:attrName>style.visibility</p:attrName>
                                        </p:attrNameLst>
                                      </p:cBhvr>
                                      <p:to>
                                        <p:strVal val="hidden"/>
                                      </p:to>
                                    </p:set>
                                  </p:subTnLst>
                                </p:cTn>
                              </p:par>
                              <p:par>
                                <p:cTn id="56" presetID="6" presetClass="emph" presetSubtype="0" accel="10000" decel="10000" fill="hold" grpId="1" nodeType="withEffect">
                                  <p:stCondLst>
                                    <p:cond delay="0"/>
                                  </p:stCondLst>
                                  <p:childTnLst>
                                    <p:animScale>
                                      <p:cBhvr>
                                        <p:cTn id="57" dur="1000" fill="hold"/>
                                        <p:tgtEl>
                                          <p:spTgt spid="77"/>
                                        </p:tgtEl>
                                      </p:cBhvr>
                                      <p:by x="75000" y="100000"/>
                                    </p:animScale>
                                  </p:childTnLst>
                                  <p:subTnLst>
                                    <p:set>
                                      <p:cBhvr override="childStyle">
                                        <p:cTn dur="1" fill="hold" display="0" masterRel="sameClick" afterEffect="1">
                                          <p:stCondLst>
                                            <p:cond evt="end" delay="0">
                                              <p:tn val="56"/>
                                            </p:cond>
                                          </p:stCondLst>
                                        </p:cTn>
                                        <p:tgtEl>
                                          <p:spTgt spid="77"/>
                                        </p:tgtEl>
                                        <p:attrNameLst>
                                          <p:attrName>style.visibility</p:attrName>
                                        </p:attrNameLst>
                                      </p:cBhvr>
                                      <p:to>
                                        <p:strVal val="hidden"/>
                                      </p:to>
                                    </p:set>
                                  </p:subTnLst>
                                </p:cTn>
                              </p:par>
                              <p:par>
                                <p:cTn id="58" presetID="6" presetClass="emph" presetSubtype="0" accel="10000" decel="10000" fill="hold" grpId="2" nodeType="withEffect">
                                  <p:stCondLst>
                                    <p:cond delay="0"/>
                                  </p:stCondLst>
                                  <p:childTnLst>
                                    <p:animScale>
                                      <p:cBhvr>
                                        <p:cTn id="59" dur="1000" fill="hold"/>
                                        <p:tgtEl>
                                          <p:spTgt spid="77"/>
                                        </p:tgtEl>
                                      </p:cBhvr>
                                      <p:by x="100000" y="260000"/>
                                    </p:animScale>
                                  </p:childTnLst>
                                </p:cTn>
                              </p:par>
                              <p:par>
                                <p:cTn id="60" presetID="16" presetClass="entr" presetSubtype="37" fill="hold" grpId="0" nodeType="withEffect">
                                  <p:stCondLst>
                                    <p:cond delay="750"/>
                                  </p:stCondLst>
                                  <p:childTnLst>
                                    <p:set>
                                      <p:cBhvr>
                                        <p:cTn id="61" dur="1" fill="hold">
                                          <p:stCondLst>
                                            <p:cond delay="0"/>
                                          </p:stCondLst>
                                        </p:cTn>
                                        <p:tgtEl>
                                          <p:spTgt spid="37"/>
                                        </p:tgtEl>
                                        <p:attrNameLst>
                                          <p:attrName>style.visibility</p:attrName>
                                        </p:attrNameLst>
                                      </p:cBhvr>
                                      <p:to>
                                        <p:strVal val="visible"/>
                                      </p:to>
                                    </p:set>
                                    <p:animEffect transition="in" filter="barn(outVertical)">
                                      <p:cBhvr>
                                        <p:cTn id="62" dur="250"/>
                                        <p:tgtEl>
                                          <p:spTgt spid="37"/>
                                        </p:tgtEl>
                                      </p:cBhvr>
                                    </p:animEffect>
                                  </p:childTnLst>
                                </p:cTn>
                              </p:par>
                              <p:par>
                                <p:cTn id="63" presetID="42" presetClass="path" presetSubtype="0" accel="5000" decel="5000" fill="hold" grpId="0" nodeType="withEffect">
                                  <p:stCondLst>
                                    <p:cond delay="0"/>
                                  </p:stCondLst>
                                  <p:childTnLst>
                                    <p:animMotion origin="layout" path="M 3.33333E-6 4.81481E-6 L 0.00208 -0.13588 " pathEditMode="relative" rAng="0" ptsTypes="AA">
                                      <p:cBhvr>
                                        <p:cTn id="64" dur="1000" fill="hold"/>
                                        <p:tgtEl>
                                          <p:spTgt spid="71"/>
                                        </p:tgtEl>
                                        <p:attrNameLst>
                                          <p:attrName>ppt_x</p:attrName>
                                          <p:attrName>ppt_y</p:attrName>
                                        </p:attrNameLst>
                                      </p:cBhvr>
                                      <p:rCtr x="104" y="-6806"/>
                                    </p:animMotion>
                                  </p:childTnLst>
                                </p:cTn>
                              </p:par>
                              <p:par>
                                <p:cTn id="65" presetID="6" presetClass="emph" presetSubtype="0" accel="10000" decel="10000" fill="hold" grpId="1" nodeType="withEffect">
                                  <p:stCondLst>
                                    <p:cond delay="0"/>
                                  </p:stCondLst>
                                  <p:childTnLst>
                                    <p:animScale>
                                      <p:cBhvr>
                                        <p:cTn id="66" dur="1000" fill="hold"/>
                                        <p:tgtEl>
                                          <p:spTgt spid="71"/>
                                        </p:tgtEl>
                                      </p:cBhvr>
                                      <p:by x="40000" y="100000"/>
                                    </p:animScale>
                                  </p:childTnLst>
                                  <p:subTnLst>
                                    <p:set>
                                      <p:cBhvr override="childStyle">
                                        <p:cTn dur="1" fill="hold" display="0" masterRel="sameClick" afterEffect="1">
                                          <p:stCondLst>
                                            <p:cond evt="end" delay="0">
                                              <p:tn val="65"/>
                                            </p:cond>
                                          </p:stCondLst>
                                        </p:cTn>
                                        <p:tgtEl>
                                          <p:spTgt spid="71"/>
                                        </p:tgtEl>
                                        <p:attrNameLst>
                                          <p:attrName>style.visibility</p:attrName>
                                        </p:attrNameLst>
                                      </p:cBhvr>
                                      <p:to>
                                        <p:strVal val="hidden"/>
                                      </p:to>
                                    </p:set>
                                  </p:subTnLst>
                                </p:cTn>
                              </p:par>
                              <p:par>
                                <p:cTn id="67" presetID="42" presetClass="path" presetSubtype="0" accel="5000" decel="5000" fill="hold" grpId="0" nodeType="withEffect">
                                  <p:stCondLst>
                                    <p:cond delay="0"/>
                                  </p:stCondLst>
                                  <p:childTnLst>
                                    <p:animMotion origin="layout" path="M -4.16667E-6 -2.22222E-6 L 0.08281 -0.13704 " pathEditMode="relative" rAng="0" ptsTypes="AA">
                                      <p:cBhvr>
                                        <p:cTn id="68" dur="1000" fill="hold"/>
                                        <p:tgtEl>
                                          <p:spTgt spid="74"/>
                                        </p:tgtEl>
                                        <p:attrNameLst>
                                          <p:attrName>ppt_x</p:attrName>
                                          <p:attrName>ppt_y</p:attrName>
                                        </p:attrNameLst>
                                      </p:cBhvr>
                                      <p:rCtr x="4049" y="-6944"/>
                                    </p:animMotion>
                                  </p:childTnLst>
                                </p:cTn>
                              </p:par>
                              <p:par>
                                <p:cTn id="69" presetID="6" presetClass="emph" presetSubtype="0" accel="10000" decel="10000" fill="hold" grpId="1" nodeType="withEffect">
                                  <p:stCondLst>
                                    <p:cond delay="0"/>
                                  </p:stCondLst>
                                  <p:childTnLst>
                                    <p:animScale>
                                      <p:cBhvr>
                                        <p:cTn id="70" dur="1000" fill="hold"/>
                                        <p:tgtEl>
                                          <p:spTgt spid="74"/>
                                        </p:tgtEl>
                                      </p:cBhvr>
                                      <p:by x="60000" y="100000"/>
                                    </p:animScale>
                                  </p:childTnLst>
                                  <p:subTnLst>
                                    <p:set>
                                      <p:cBhvr override="childStyle">
                                        <p:cTn dur="1" fill="hold" display="0" masterRel="sameClick" afterEffect="1">
                                          <p:stCondLst>
                                            <p:cond evt="end" delay="0">
                                              <p:tn val="69"/>
                                            </p:cond>
                                          </p:stCondLst>
                                        </p:cTn>
                                        <p:tgtEl>
                                          <p:spTgt spid="74"/>
                                        </p:tgtEl>
                                        <p:attrNameLst>
                                          <p:attrName>style.visibility</p:attrName>
                                        </p:attrNameLst>
                                      </p:cBhvr>
                                      <p:to>
                                        <p:strVal val="hidden"/>
                                      </p:to>
                                    </p:set>
                                  </p:subTnLst>
                                </p:cTn>
                              </p:par>
                              <p:par>
                                <p:cTn id="71" presetID="16" presetClass="entr" presetSubtype="37" fill="hold" grpId="0" nodeType="withEffect">
                                  <p:stCondLst>
                                    <p:cond delay="750"/>
                                  </p:stCondLst>
                                  <p:childTnLst>
                                    <p:set>
                                      <p:cBhvr>
                                        <p:cTn id="72" dur="1" fill="hold">
                                          <p:stCondLst>
                                            <p:cond delay="0"/>
                                          </p:stCondLst>
                                        </p:cTn>
                                        <p:tgtEl>
                                          <p:spTgt spid="38"/>
                                        </p:tgtEl>
                                        <p:attrNameLst>
                                          <p:attrName>style.visibility</p:attrName>
                                        </p:attrNameLst>
                                      </p:cBhvr>
                                      <p:to>
                                        <p:strVal val="visible"/>
                                      </p:to>
                                    </p:set>
                                    <p:animEffect transition="in" filter="barn(outVertical)">
                                      <p:cBhvr>
                                        <p:cTn id="73" dur="250"/>
                                        <p:tgtEl>
                                          <p:spTgt spid="38"/>
                                        </p:tgtEl>
                                      </p:cBhvr>
                                    </p:animEffect>
                                  </p:childTnLst>
                                </p:cTn>
                              </p:par>
                              <p:par>
                                <p:cTn id="74" presetID="42" presetClass="path" presetSubtype="0" accel="5000" decel="5000" fill="hold" grpId="0" nodeType="withEffect">
                                  <p:stCondLst>
                                    <p:cond delay="0"/>
                                  </p:stCondLst>
                                  <p:childTnLst>
                                    <p:animMotion origin="layout" path="M 5E-6 -2.22222E-6 L -0.07813 -0.13541 " pathEditMode="relative" rAng="0" ptsTypes="AA">
                                      <p:cBhvr>
                                        <p:cTn id="75" dur="1000" fill="hold"/>
                                        <p:tgtEl>
                                          <p:spTgt spid="39"/>
                                        </p:tgtEl>
                                        <p:attrNameLst>
                                          <p:attrName>ppt_x</p:attrName>
                                          <p:attrName>ppt_y</p:attrName>
                                        </p:attrNameLst>
                                      </p:cBhvr>
                                      <p:rCtr x="-3906" y="-6782"/>
                                    </p:animMotion>
                                  </p:childTnLst>
                                </p:cTn>
                              </p:par>
                              <p:par>
                                <p:cTn id="76" presetID="6" presetClass="emph" presetSubtype="0" accel="10000" decel="10000" fill="hold" grpId="1" nodeType="withEffect">
                                  <p:stCondLst>
                                    <p:cond delay="0"/>
                                  </p:stCondLst>
                                  <p:childTnLst>
                                    <p:animScale>
                                      <p:cBhvr>
                                        <p:cTn id="77" dur="1000" fill="hold"/>
                                        <p:tgtEl>
                                          <p:spTgt spid="39"/>
                                        </p:tgtEl>
                                      </p:cBhvr>
                                      <p:by x="30000" y="100000"/>
                                    </p:animScale>
                                  </p:childTnLst>
                                  <p:subTnLst>
                                    <p:set>
                                      <p:cBhvr override="childStyle">
                                        <p:cTn dur="1" fill="hold" display="0" masterRel="sameClick" afterEffect="1">
                                          <p:stCondLst>
                                            <p:cond evt="end" delay="0">
                                              <p:tn val="76"/>
                                            </p:cond>
                                          </p:stCondLst>
                                        </p:cTn>
                                        <p:tgtEl>
                                          <p:spTgt spid="39"/>
                                        </p:tgtEl>
                                        <p:attrNameLst>
                                          <p:attrName>style.visibility</p:attrName>
                                        </p:attrNameLst>
                                      </p:cBhvr>
                                      <p:to>
                                        <p:strVal val="hidden"/>
                                      </p:to>
                                    </p:set>
                                  </p:subTnLst>
                                </p:cTn>
                              </p:par>
                              <p:par>
                                <p:cTn id="78" presetID="6" presetClass="emph" presetSubtype="0" accel="10000" decel="10000" fill="hold" grpId="2" nodeType="withEffect">
                                  <p:stCondLst>
                                    <p:cond delay="0"/>
                                  </p:stCondLst>
                                  <p:childTnLst>
                                    <p:animScale>
                                      <p:cBhvr>
                                        <p:cTn id="79" dur="1000" fill="hold"/>
                                        <p:tgtEl>
                                          <p:spTgt spid="39"/>
                                        </p:tgtEl>
                                      </p:cBhvr>
                                      <p:by x="100000" y="120000"/>
                                    </p:animScale>
                                  </p:childTnLst>
                                </p:cTn>
                              </p:par>
                              <p:par>
                                <p:cTn id="80" presetID="16" presetClass="entr" presetSubtype="37" fill="hold" grpId="0" nodeType="withEffect">
                                  <p:stCondLst>
                                    <p:cond delay="750"/>
                                  </p:stCondLst>
                                  <p:childTnLst>
                                    <p:set>
                                      <p:cBhvr>
                                        <p:cTn id="81" dur="1" fill="hold">
                                          <p:stCondLst>
                                            <p:cond delay="0"/>
                                          </p:stCondLst>
                                        </p:cTn>
                                        <p:tgtEl>
                                          <p:spTgt spid="40"/>
                                        </p:tgtEl>
                                        <p:attrNameLst>
                                          <p:attrName>style.visibility</p:attrName>
                                        </p:attrNameLst>
                                      </p:cBhvr>
                                      <p:to>
                                        <p:strVal val="visible"/>
                                      </p:to>
                                    </p:set>
                                    <p:animEffect transition="in" filter="barn(outVertical)">
                                      <p:cBhvr>
                                        <p:cTn id="82" dur="250"/>
                                        <p:tgtEl>
                                          <p:spTgt spid="40"/>
                                        </p:tgtEl>
                                      </p:cBhvr>
                                    </p:animEffect>
                                  </p:childTnLst>
                                </p:cTn>
                              </p:par>
                              <p:par>
                                <p:cTn id="83" presetID="42" presetClass="path" presetSubtype="0" accel="5000" decel="5000" fill="hold" grpId="0" nodeType="withEffect">
                                  <p:stCondLst>
                                    <p:cond delay="0"/>
                                  </p:stCondLst>
                                  <p:childTnLst>
                                    <p:animMotion origin="layout" path="M 3.33333E-6 4.81481E-6 L 0.00208 -0.13588 " pathEditMode="relative" rAng="0" ptsTypes="AA">
                                      <p:cBhvr>
                                        <p:cTn id="84" dur="1000" fill="hold"/>
                                        <p:tgtEl>
                                          <p:spTgt spid="41"/>
                                        </p:tgtEl>
                                        <p:attrNameLst>
                                          <p:attrName>ppt_x</p:attrName>
                                          <p:attrName>ppt_y</p:attrName>
                                        </p:attrNameLst>
                                      </p:cBhvr>
                                      <p:rCtr x="104" y="-6806"/>
                                    </p:animMotion>
                                  </p:childTnLst>
                                </p:cTn>
                              </p:par>
                              <p:par>
                                <p:cTn id="85" presetID="6" presetClass="emph" presetSubtype="0" accel="10000" decel="10000" fill="hold" grpId="1" nodeType="withEffect">
                                  <p:stCondLst>
                                    <p:cond delay="0"/>
                                  </p:stCondLst>
                                  <p:childTnLst>
                                    <p:animScale>
                                      <p:cBhvr>
                                        <p:cTn id="86" dur="1000" fill="hold"/>
                                        <p:tgtEl>
                                          <p:spTgt spid="41"/>
                                        </p:tgtEl>
                                      </p:cBhvr>
                                      <p:by x="50000" y="100000"/>
                                    </p:animScale>
                                  </p:childTnLst>
                                  <p:subTnLst>
                                    <p:set>
                                      <p:cBhvr override="childStyle">
                                        <p:cTn dur="1" fill="hold" display="0" masterRel="sameClick" afterEffect="1">
                                          <p:stCondLst>
                                            <p:cond evt="end" delay="0">
                                              <p:tn val="85"/>
                                            </p:cond>
                                          </p:stCondLst>
                                        </p:cTn>
                                        <p:tgtEl>
                                          <p:spTgt spid="41"/>
                                        </p:tgtEl>
                                        <p:attrNameLst>
                                          <p:attrName>style.visibility</p:attrName>
                                        </p:attrNameLst>
                                      </p:cBhvr>
                                      <p:to>
                                        <p:strVal val="hidden"/>
                                      </p:to>
                                    </p:set>
                                  </p:subTnLst>
                                </p:cTn>
                              </p:par>
                              <p:par>
                                <p:cTn id="87" presetID="6" presetClass="emph" presetSubtype="0" accel="10000" decel="10000" fill="hold" grpId="2" nodeType="withEffect">
                                  <p:stCondLst>
                                    <p:cond delay="0"/>
                                  </p:stCondLst>
                                  <p:childTnLst>
                                    <p:animScale>
                                      <p:cBhvr>
                                        <p:cTn id="88" dur="1000" fill="hold"/>
                                        <p:tgtEl>
                                          <p:spTgt spid="41"/>
                                        </p:tgtEl>
                                      </p:cBhvr>
                                      <p:by x="100000" y="120000"/>
                                    </p:animScale>
                                  </p:childTnLst>
                                </p:cTn>
                              </p:par>
                              <p:par>
                                <p:cTn id="89" presetID="22" presetClass="entr" presetSubtype="8" fill="hold" nodeType="withEffect">
                                  <p:stCondLst>
                                    <p:cond delay="0"/>
                                  </p:stCondLst>
                                  <p:childTnLst>
                                    <p:set>
                                      <p:cBhvr>
                                        <p:cTn id="90" dur="1" fill="hold">
                                          <p:stCondLst>
                                            <p:cond delay="0"/>
                                          </p:stCondLst>
                                        </p:cTn>
                                        <p:tgtEl>
                                          <p:spTgt spid="46"/>
                                        </p:tgtEl>
                                        <p:attrNameLst>
                                          <p:attrName>style.visibility</p:attrName>
                                        </p:attrNameLst>
                                      </p:cBhvr>
                                      <p:to>
                                        <p:strVal val="visible"/>
                                      </p:to>
                                    </p:set>
                                    <p:animEffect transition="in" filter="wipe(left)">
                                      <p:cBhvr>
                                        <p:cTn id="91" dur="1000"/>
                                        <p:tgtEl>
                                          <p:spTgt spid="46"/>
                                        </p:tgtEl>
                                      </p:cBhvr>
                                    </p:animEffect>
                                  </p:childTnLst>
                                </p:cTn>
                              </p:par>
                              <p:par>
                                <p:cTn id="92" presetID="16" presetClass="entr" presetSubtype="21" fill="hold" grpId="0" nodeType="withEffect">
                                  <p:stCondLst>
                                    <p:cond delay="500"/>
                                  </p:stCondLst>
                                  <p:childTnLst>
                                    <p:set>
                                      <p:cBhvr>
                                        <p:cTn id="93" dur="1" fill="hold">
                                          <p:stCondLst>
                                            <p:cond delay="0"/>
                                          </p:stCondLst>
                                        </p:cTn>
                                        <p:tgtEl>
                                          <p:spTgt spid="57"/>
                                        </p:tgtEl>
                                        <p:attrNameLst>
                                          <p:attrName>style.visibility</p:attrName>
                                        </p:attrNameLst>
                                      </p:cBhvr>
                                      <p:to>
                                        <p:strVal val="visible"/>
                                      </p:to>
                                    </p:set>
                                    <p:animEffect transition="in" filter="barn(inVertical)">
                                      <p:cBhvr>
                                        <p:cTn id="94" dur="500"/>
                                        <p:tgtEl>
                                          <p:spTgt spid="57"/>
                                        </p:tgtEl>
                                      </p:cBhvr>
                                    </p:animEffect>
                                  </p:childTnLst>
                                </p:cTn>
                              </p:par>
                              <p:par>
                                <p:cTn id="95" presetID="16" presetClass="exit" presetSubtype="21" fill="hold" grpId="0" nodeType="withEffect">
                                  <p:stCondLst>
                                    <p:cond delay="0"/>
                                  </p:stCondLst>
                                  <p:childTnLst>
                                    <p:animEffect transition="out" filter="barn(inVertical)">
                                      <p:cBhvr>
                                        <p:cTn id="96" dur="1000"/>
                                        <p:tgtEl>
                                          <p:spTgt spid="56"/>
                                        </p:tgtEl>
                                      </p:cBhvr>
                                    </p:animEffect>
                                    <p:set>
                                      <p:cBhvr>
                                        <p:cTn id="97" dur="1" fill="hold">
                                          <p:stCondLst>
                                            <p:cond delay="999"/>
                                          </p:stCondLst>
                                        </p:cTn>
                                        <p:tgtEl>
                                          <p:spTgt spid="56"/>
                                        </p:tgtEl>
                                        <p:attrNameLst>
                                          <p:attrName>style.visibility</p:attrName>
                                        </p:attrNameLst>
                                      </p:cBhvr>
                                      <p:to>
                                        <p:strVal val="hidden"/>
                                      </p:to>
                                    </p:set>
                                  </p:childTnLst>
                                </p:cTn>
                              </p:par>
                              <p:par>
                                <p:cTn id="98" presetID="6" presetClass="emph" presetSubtype="0" fill="hold" grpId="1" nodeType="withEffect">
                                  <p:stCondLst>
                                    <p:cond delay="0"/>
                                  </p:stCondLst>
                                  <p:childTnLst>
                                    <p:animScale>
                                      <p:cBhvr>
                                        <p:cTn id="99" dur="1000" fill="hold"/>
                                        <p:tgtEl>
                                          <p:spTgt spid="56"/>
                                        </p:tgtEl>
                                      </p:cBhvr>
                                      <p:by x="10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6" grpId="1" animBg="1"/>
      <p:bldP spid="77" grpId="0" animBg="1"/>
      <p:bldP spid="77" grpId="1" animBg="1"/>
      <p:bldP spid="77" grpId="2" animBg="1"/>
      <p:bldP spid="116" grpId="0" animBg="1"/>
      <p:bldP spid="116" grpId="1" animBg="1"/>
      <p:bldP spid="116" grpId="2" animBg="1"/>
      <p:bldP spid="113" grpId="0" animBg="1"/>
      <p:bldP spid="41" grpId="0" animBg="1"/>
      <p:bldP spid="41" grpId="1" animBg="1"/>
      <p:bldP spid="41" grpId="2" animBg="1"/>
      <p:bldP spid="39" grpId="0" animBg="1"/>
      <p:bldP spid="39" grpId="1" animBg="1"/>
      <p:bldP spid="39" grpId="2" animBg="1"/>
      <p:bldP spid="80" grpId="0" animBg="1"/>
      <p:bldP spid="80" grpId="1" animBg="1"/>
      <p:bldP spid="80" grpId="2" animBg="1"/>
      <p:bldP spid="71" grpId="0" animBg="1"/>
      <p:bldP spid="71" grpId="1" animBg="1"/>
      <p:bldP spid="74" grpId="0" animBg="1"/>
      <p:bldP spid="74" grpId="1" animBg="1"/>
      <p:bldP spid="105" grpId="0" animBg="1"/>
      <p:bldP spid="108" grpId="0" animBg="1"/>
      <p:bldP spid="108" grpId="1" animBg="1"/>
      <p:bldP spid="102" grpId="0" animBg="1"/>
      <p:bldP spid="102" grpId="1" animBg="1"/>
      <p:bldP spid="38" grpId="0" animBg="1"/>
      <p:bldP spid="111" grpId="0" animBg="1"/>
      <p:bldP spid="122" grpId="0" animBg="1"/>
      <p:bldP spid="122" grpId="1" animBg="1"/>
      <p:bldP spid="122" grpId="2" animBg="1"/>
      <p:bldP spid="57" grpId="0" animBg="1"/>
      <p:bldP spid="130" grpId="0" animBg="1"/>
      <p:bldP spid="112" grpId="0" animBg="1"/>
      <p:bldP spid="131" grpId="0" animBg="1"/>
      <p:bldP spid="132" grpId="0" animBg="1"/>
      <p:bldP spid="37" grpId="0" animBg="1"/>
      <p:bldP spid="4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Isosceles Triangle 1"/>
          <p:cNvSpPr/>
          <p:nvPr/>
        </p:nvSpPr>
        <p:spPr>
          <a:xfrm>
            <a:off x="5169249" y="1479953"/>
            <a:ext cx="1836000" cy="75600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3C3C"/>
          </a:solidFill>
          <a:ln w="444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7" name="Isosceles Triangle 1"/>
          <p:cNvSpPr/>
          <p:nvPr/>
        </p:nvSpPr>
        <p:spPr>
          <a:xfrm>
            <a:off x="5276270" y="1545315"/>
            <a:ext cx="1623363" cy="62093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B9B9"/>
          </a:solidFill>
          <a:ln w="44450">
            <a:solidFill>
              <a:srgbClr val="FF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99" name="Straight Connector 98"/>
          <p:cNvCxnSpPr/>
          <p:nvPr/>
        </p:nvCxnSpPr>
        <p:spPr>
          <a:xfrm rot="5400000">
            <a:off x="1849273" y="5052392"/>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13" name="Isosceles Triangle 1"/>
          <p:cNvSpPr/>
          <p:nvPr/>
        </p:nvSpPr>
        <p:spPr>
          <a:xfrm>
            <a:off x="3077808" y="2514709"/>
            <a:ext cx="5994402" cy="3538221"/>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69994 h 1278458"/>
              <a:gd name="connsiteX1" fmla="*/ 15981 w 1931766"/>
              <a:gd name="connsiteY1" fmla="*/ 1217036 h 1278458"/>
              <a:gd name="connsiteX2" fmla="*/ 623576 w 1931766"/>
              <a:gd name="connsiteY2" fmla="*/ 4823 h 1278458"/>
              <a:gd name="connsiteX3" fmla="*/ 647294 w 1931766"/>
              <a:gd name="connsiteY3" fmla="*/ 1105 h 1278458"/>
              <a:gd name="connsiteX4" fmla="*/ 1281877 w 1931766"/>
              <a:gd name="connsiteY4" fmla="*/ 46 h 1278458"/>
              <a:gd name="connsiteX5" fmla="*/ 1310961 w 1931766"/>
              <a:gd name="connsiteY5" fmla="*/ 17615 h 1278458"/>
              <a:gd name="connsiteX6" fmla="*/ 1919804 w 1931766"/>
              <a:gd name="connsiteY6" fmla="*/ 1229049 h 1278458"/>
              <a:gd name="connsiteX7" fmla="*/ 1888961 w 1931766"/>
              <a:gd name="connsiteY7" fmla="*/ 1278035 h 1278458"/>
              <a:gd name="connsiteX8" fmla="*/ 58347 w 1931766"/>
              <a:gd name="connsiteY8" fmla="*/ 1269994 h 1278458"/>
              <a:gd name="connsiteX0" fmla="*/ 58347 w 1931766"/>
              <a:gd name="connsiteY0" fmla="*/ 1269994 h 1278458"/>
              <a:gd name="connsiteX1" fmla="*/ 15981 w 1931766"/>
              <a:gd name="connsiteY1" fmla="*/ 1217036 h 1278458"/>
              <a:gd name="connsiteX2" fmla="*/ 623576 w 1931766"/>
              <a:gd name="connsiteY2" fmla="*/ 4823 h 1278458"/>
              <a:gd name="connsiteX3" fmla="*/ 647294 w 1931766"/>
              <a:gd name="connsiteY3" fmla="*/ 1105 h 1278458"/>
              <a:gd name="connsiteX4" fmla="*/ 1281877 w 1931766"/>
              <a:gd name="connsiteY4" fmla="*/ 46 h 1278458"/>
              <a:gd name="connsiteX5" fmla="*/ 1310961 w 1931766"/>
              <a:gd name="connsiteY5" fmla="*/ 17615 h 1278458"/>
              <a:gd name="connsiteX6" fmla="*/ 1919804 w 1931766"/>
              <a:gd name="connsiteY6" fmla="*/ 1229049 h 1278458"/>
              <a:gd name="connsiteX7" fmla="*/ 1888961 w 1931766"/>
              <a:gd name="connsiteY7" fmla="*/ 1278035 h 1278458"/>
              <a:gd name="connsiteX8" fmla="*/ 58347 w 1931766"/>
              <a:gd name="connsiteY8" fmla="*/ 1269994 h 1278458"/>
              <a:gd name="connsiteX0" fmla="*/ 58347 w 1931766"/>
              <a:gd name="connsiteY0" fmla="*/ 1270704 h 1279168"/>
              <a:gd name="connsiteX1" fmla="*/ 15981 w 1931766"/>
              <a:gd name="connsiteY1" fmla="*/ 1217746 h 1279168"/>
              <a:gd name="connsiteX2" fmla="*/ 623576 w 1931766"/>
              <a:gd name="connsiteY2" fmla="*/ 5533 h 1279168"/>
              <a:gd name="connsiteX3" fmla="*/ 647294 w 1931766"/>
              <a:gd name="connsiteY3" fmla="*/ 199 h 1279168"/>
              <a:gd name="connsiteX4" fmla="*/ 1281877 w 1931766"/>
              <a:gd name="connsiteY4" fmla="*/ 756 h 1279168"/>
              <a:gd name="connsiteX5" fmla="*/ 1310961 w 1931766"/>
              <a:gd name="connsiteY5" fmla="*/ 18325 h 1279168"/>
              <a:gd name="connsiteX6" fmla="*/ 1919804 w 1931766"/>
              <a:gd name="connsiteY6" fmla="*/ 1229759 h 1279168"/>
              <a:gd name="connsiteX7" fmla="*/ 1888961 w 1931766"/>
              <a:gd name="connsiteY7" fmla="*/ 1278745 h 1279168"/>
              <a:gd name="connsiteX8" fmla="*/ 58347 w 1931766"/>
              <a:gd name="connsiteY8" fmla="*/ 1270704 h 1279168"/>
              <a:gd name="connsiteX0" fmla="*/ 58347 w 1931766"/>
              <a:gd name="connsiteY0" fmla="*/ 1270505 h 1278969"/>
              <a:gd name="connsiteX1" fmla="*/ 15981 w 1931766"/>
              <a:gd name="connsiteY1" fmla="*/ 1217547 h 1278969"/>
              <a:gd name="connsiteX2" fmla="*/ 621958 w 1931766"/>
              <a:gd name="connsiteY2" fmla="*/ 8566 h 1278969"/>
              <a:gd name="connsiteX3" fmla="*/ 647294 w 1931766"/>
              <a:gd name="connsiteY3" fmla="*/ 0 h 1278969"/>
              <a:gd name="connsiteX4" fmla="*/ 1281877 w 1931766"/>
              <a:gd name="connsiteY4" fmla="*/ 557 h 1278969"/>
              <a:gd name="connsiteX5" fmla="*/ 1310961 w 1931766"/>
              <a:gd name="connsiteY5" fmla="*/ 18126 h 1278969"/>
              <a:gd name="connsiteX6" fmla="*/ 1919804 w 1931766"/>
              <a:gd name="connsiteY6" fmla="*/ 1229560 h 1278969"/>
              <a:gd name="connsiteX7" fmla="*/ 1888961 w 1931766"/>
              <a:gd name="connsiteY7" fmla="*/ 1278546 h 1278969"/>
              <a:gd name="connsiteX8" fmla="*/ 58347 w 1931766"/>
              <a:gd name="connsiteY8" fmla="*/ 1270505 h 1278969"/>
              <a:gd name="connsiteX0" fmla="*/ 58347 w 1932623"/>
              <a:gd name="connsiteY0" fmla="*/ 1270505 h 1274493"/>
              <a:gd name="connsiteX1" fmla="*/ 15981 w 1932623"/>
              <a:gd name="connsiteY1" fmla="*/ 1217547 h 1274493"/>
              <a:gd name="connsiteX2" fmla="*/ 621958 w 1932623"/>
              <a:gd name="connsiteY2" fmla="*/ 8566 h 1274493"/>
              <a:gd name="connsiteX3" fmla="*/ 647294 w 1932623"/>
              <a:gd name="connsiteY3" fmla="*/ 0 h 1274493"/>
              <a:gd name="connsiteX4" fmla="*/ 1281877 w 1932623"/>
              <a:gd name="connsiteY4" fmla="*/ 557 h 1274493"/>
              <a:gd name="connsiteX5" fmla="*/ 1310961 w 1932623"/>
              <a:gd name="connsiteY5" fmla="*/ 18126 h 1274493"/>
              <a:gd name="connsiteX6" fmla="*/ 1919804 w 1932623"/>
              <a:gd name="connsiteY6" fmla="*/ 1229560 h 1274493"/>
              <a:gd name="connsiteX7" fmla="*/ 1891251 w 1932623"/>
              <a:gd name="connsiteY7" fmla="*/ 1273972 h 1274493"/>
              <a:gd name="connsiteX8" fmla="*/ 58347 w 1932623"/>
              <a:gd name="connsiteY8" fmla="*/ 1270505 h 1274493"/>
              <a:gd name="connsiteX0" fmla="*/ 58347 w 1932623"/>
              <a:gd name="connsiteY0" fmla="*/ 1270505 h 1270751"/>
              <a:gd name="connsiteX1" fmla="*/ 15981 w 1932623"/>
              <a:gd name="connsiteY1" fmla="*/ 1217547 h 1270751"/>
              <a:gd name="connsiteX2" fmla="*/ 621958 w 1932623"/>
              <a:gd name="connsiteY2" fmla="*/ 8566 h 1270751"/>
              <a:gd name="connsiteX3" fmla="*/ 647294 w 1932623"/>
              <a:gd name="connsiteY3" fmla="*/ 0 h 1270751"/>
              <a:gd name="connsiteX4" fmla="*/ 1281877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21958 w 1932623"/>
              <a:gd name="connsiteY2" fmla="*/ 8566 h 1270751"/>
              <a:gd name="connsiteX3" fmla="*/ 647294 w 1932623"/>
              <a:gd name="connsiteY3" fmla="*/ 0 h 1270751"/>
              <a:gd name="connsiteX4" fmla="*/ 1281877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21958 w 1932623"/>
              <a:gd name="connsiteY2" fmla="*/ 8566 h 1270751"/>
              <a:gd name="connsiteX3" fmla="*/ 647294 w 1932623"/>
              <a:gd name="connsiteY3" fmla="*/ 0 h 1270751"/>
              <a:gd name="connsiteX4" fmla="*/ 1245560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21958 w 1932623"/>
              <a:gd name="connsiteY2" fmla="*/ 8566 h 1270751"/>
              <a:gd name="connsiteX3" fmla="*/ 698565 w 1932623"/>
              <a:gd name="connsiteY3" fmla="*/ 0 h 1270751"/>
              <a:gd name="connsiteX4" fmla="*/ 1245560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64683 w 1932623"/>
              <a:gd name="connsiteY2" fmla="*/ 12971 h 1270751"/>
              <a:gd name="connsiteX3" fmla="*/ 698565 w 1932623"/>
              <a:gd name="connsiteY3" fmla="*/ 0 h 1270751"/>
              <a:gd name="connsiteX4" fmla="*/ 1245560 w 1932623"/>
              <a:gd name="connsiteY4" fmla="*/ 557 h 1270751"/>
              <a:gd name="connsiteX5" fmla="*/ 1310961 w 1932623"/>
              <a:gd name="connsiteY5" fmla="*/ 18126 h 1270751"/>
              <a:gd name="connsiteX6" fmla="*/ 1919804 w 1932623"/>
              <a:gd name="connsiteY6" fmla="*/ 1229560 h 1270751"/>
              <a:gd name="connsiteX7" fmla="*/ 1891251 w 1932623"/>
              <a:gd name="connsiteY7" fmla="*/ 1269372 h 1270751"/>
              <a:gd name="connsiteX8" fmla="*/ 58347 w 1932623"/>
              <a:gd name="connsiteY8" fmla="*/ 1270505 h 1270751"/>
              <a:gd name="connsiteX0" fmla="*/ 58347 w 1932623"/>
              <a:gd name="connsiteY0" fmla="*/ 1270505 h 1270751"/>
              <a:gd name="connsiteX1" fmla="*/ 15981 w 1932623"/>
              <a:gd name="connsiteY1" fmla="*/ 1217547 h 1270751"/>
              <a:gd name="connsiteX2" fmla="*/ 664683 w 1932623"/>
              <a:gd name="connsiteY2" fmla="*/ 12971 h 1270751"/>
              <a:gd name="connsiteX3" fmla="*/ 698565 w 1932623"/>
              <a:gd name="connsiteY3" fmla="*/ 0 h 1270751"/>
              <a:gd name="connsiteX4" fmla="*/ 1245560 w 1932623"/>
              <a:gd name="connsiteY4" fmla="*/ 557 h 1270751"/>
              <a:gd name="connsiteX5" fmla="*/ 1281053 w 1932623"/>
              <a:gd name="connsiteY5" fmla="*/ 19227 h 1270751"/>
              <a:gd name="connsiteX6" fmla="*/ 1919804 w 1932623"/>
              <a:gd name="connsiteY6" fmla="*/ 1229560 h 1270751"/>
              <a:gd name="connsiteX7" fmla="*/ 1891251 w 1932623"/>
              <a:gd name="connsiteY7" fmla="*/ 1269372 h 1270751"/>
              <a:gd name="connsiteX8" fmla="*/ 58347 w 1932623"/>
              <a:gd name="connsiteY8" fmla="*/ 1270505 h 127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2623" h="1270751">
                <a:moveTo>
                  <a:pt x="58347" y="1270505"/>
                </a:moveTo>
                <a:cubicBezTo>
                  <a:pt x="-15646" y="1270995"/>
                  <a:pt x="-6182" y="1275113"/>
                  <a:pt x="15981" y="1217547"/>
                </a:cubicBezTo>
                <a:lnTo>
                  <a:pt x="664683" y="12971"/>
                </a:lnTo>
                <a:cubicBezTo>
                  <a:pt x="670078" y="5744"/>
                  <a:pt x="683637" y="55"/>
                  <a:pt x="698565" y="0"/>
                </a:cubicBezTo>
                <a:lnTo>
                  <a:pt x="1245560" y="557"/>
                </a:lnTo>
                <a:cubicBezTo>
                  <a:pt x="1269648" y="22"/>
                  <a:pt x="1271886" y="5221"/>
                  <a:pt x="1281053" y="19227"/>
                </a:cubicBezTo>
                <a:lnTo>
                  <a:pt x="1919804" y="1229560"/>
                </a:lnTo>
                <a:cubicBezTo>
                  <a:pt x="1936736" y="1262218"/>
                  <a:pt x="1945075" y="1273001"/>
                  <a:pt x="1891251" y="1269372"/>
                </a:cubicBezTo>
                <a:lnTo>
                  <a:pt x="58347" y="1270505"/>
                </a:lnTo>
                <a:close/>
              </a:path>
            </a:pathLst>
          </a:custGeom>
          <a:solidFill>
            <a:schemeClr val="accent4">
              <a:lumMod val="40000"/>
              <a:lumOff val="60000"/>
            </a:schemeClr>
          </a:solidFill>
          <a:ln w="444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4" name="Title 1"/>
          <p:cNvSpPr txBox="1">
            <a:spLocks/>
          </p:cNvSpPr>
          <p:nvPr/>
        </p:nvSpPr>
        <p:spPr>
          <a:xfrm>
            <a:off x="340193"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a:solidFill>
                  <a:prstClr val="black"/>
                </a:solidFill>
                <a:latin typeface="Calibri" panose="020F0502020204030204"/>
              </a:rPr>
              <a:t>The scope and force and standards</a:t>
            </a:r>
          </a:p>
        </p:txBody>
      </p:sp>
      <p:cxnSp>
        <p:nvCxnSpPr>
          <p:cNvPr id="87" name="Straight Connector 86"/>
          <p:cNvCxnSpPr/>
          <p:nvPr/>
        </p:nvCxnSpPr>
        <p:spPr>
          <a:xfrm flipH="1">
            <a:off x="1741273" y="6177546"/>
            <a:ext cx="10450727" cy="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rot="16200000">
            <a:off x="-1492074" y="3261006"/>
            <a:ext cx="3424014" cy="335989"/>
          </a:xfrm>
          <a:prstGeom prst="rect">
            <a:avLst/>
          </a:prstGeom>
          <a:noFill/>
        </p:spPr>
        <p:txBody>
          <a:bodyPr wrap="square" rtlCol="0">
            <a:spAutoFit/>
          </a:bodyPr>
          <a:lstStyle/>
          <a:p>
            <a:pPr algn="ctr">
              <a:lnSpc>
                <a:spcPts val="1900"/>
              </a:lnSpc>
            </a:pPr>
            <a:r>
              <a:rPr lang="en-GB" sz="2400" b="1" dirty="0">
                <a:solidFill>
                  <a:prstClr val="black"/>
                </a:solidFill>
                <a:cs typeface="Arial" panose="020B0604020202020204" pitchFamily="34" charset="0"/>
              </a:rPr>
              <a:t>Force behind Standards</a:t>
            </a:r>
          </a:p>
        </p:txBody>
      </p:sp>
      <p:cxnSp>
        <p:nvCxnSpPr>
          <p:cNvPr id="98" name="Straight Connector 97"/>
          <p:cNvCxnSpPr/>
          <p:nvPr/>
        </p:nvCxnSpPr>
        <p:spPr>
          <a:xfrm>
            <a:off x="1957273" y="470596"/>
            <a:ext cx="0" cy="603095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1849273" y="362596"/>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1830604" y="2276425"/>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38" name="Isosceles Triangle 1"/>
          <p:cNvSpPr>
            <a:spLocks/>
          </p:cNvSpPr>
          <p:nvPr/>
        </p:nvSpPr>
        <p:spPr>
          <a:xfrm>
            <a:off x="4326708" y="3261007"/>
            <a:ext cx="3486063" cy="826093"/>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9 h 1394645"/>
              <a:gd name="connsiteX1" fmla="*/ 2637 w 1907849"/>
              <a:gd name="connsiteY1" fmla="*/ 1339810 h 1394645"/>
              <a:gd name="connsiteX2" fmla="*/ 202049 w 1907849"/>
              <a:gd name="connsiteY2" fmla="*/ 47219 h 1394645"/>
              <a:gd name="connsiteX3" fmla="*/ 286968 w 1907849"/>
              <a:gd name="connsiteY3" fmla="*/ 1103 h 1394645"/>
              <a:gd name="connsiteX4" fmla="*/ 1659539 w 1907849"/>
              <a:gd name="connsiteY4" fmla="*/ 13093 h 1394645"/>
              <a:gd name="connsiteX5" fmla="*/ 1707184 w 1907849"/>
              <a:gd name="connsiteY5" fmla="*/ 63522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222392 w 1907849"/>
              <a:gd name="connsiteY2" fmla="*/ 47218 h 1394645"/>
              <a:gd name="connsiteX3" fmla="*/ 286968 w 1907849"/>
              <a:gd name="connsiteY3" fmla="*/ 1103 h 1394645"/>
              <a:gd name="connsiteX4" fmla="*/ 1659539 w 1907849"/>
              <a:gd name="connsiteY4" fmla="*/ 13093 h 1394645"/>
              <a:gd name="connsiteX5" fmla="*/ 1707184 w 1907849"/>
              <a:gd name="connsiteY5" fmla="*/ 63522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3064 h 1394940"/>
              <a:gd name="connsiteX1" fmla="*/ 2637 w 1907849"/>
              <a:gd name="connsiteY1" fmla="*/ 1340105 h 1394940"/>
              <a:gd name="connsiteX2" fmla="*/ 222392 w 1907849"/>
              <a:gd name="connsiteY2" fmla="*/ 47513 h 1394940"/>
              <a:gd name="connsiteX3" fmla="*/ 286968 w 1907849"/>
              <a:gd name="connsiteY3" fmla="*/ 1398 h 1394940"/>
              <a:gd name="connsiteX4" fmla="*/ 1631059 w 1907849"/>
              <a:gd name="connsiteY4" fmla="*/ 11 h 1394940"/>
              <a:gd name="connsiteX5" fmla="*/ 1707184 w 1907849"/>
              <a:gd name="connsiteY5" fmla="*/ 63817 h 1394940"/>
              <a:gd name="connsiteX6" fmla="*/ 1906460 w 1907849"/>
              <a:gd name="connsiteY6" fmla="*/ 1352118 h 1394940"/>
              <a:gd name="connsiteX7" fmla="*/ 1889971 w 1907849"/>
              <a:gd name="connsiteY7" fmla="*/ 1393562 h 1394940"/>
              <a:gd name="connsiteX8" fmla="*/ 26552 w 1907849"/>
              <a:gd name="connsiteY8" fmla="*/ 1393064 h 1394940"/>
              <a:gd name="connsiteX0" fmla="*/ 26552 w 1907849"/>
              <a:gd name="connsiteY0" fmla="*/ 1393060 h 1394936"/>
              <a:gd name="connsiteX1" fmla="*/ 2637 w 1907849"/>
              <a:gd name="connsiteY1" fmla="*/ 1340101 h 1394936"/>
              <a:gd name="connsiteX2" fmla="*/ 222392 w 1907849"/>
              <a:gd name="connsiteY2" fmla="*/ 47509 h 1394936"/>
              <a:gd name="connsiteX3" fmla="*/ 286968 w 1907849"/>
              <a:gd name="connsiteY3" fmla="*/ 1394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3060 h 1394936"/>
              <a:gd name="connsiteX1" fmla="*/ 2637 w 1907849"/>
              <a:gd name="connsiteY1" fmla="*/ 1340101 h 1394936"/>
              <a:gd name="connsiteX2" fmla="*/ 222392 w 1907849"/>
              <a:gd name="connsiteY2" fmla="*/ 47509 h 1394936"/>
              <a:gd name="connsiteX3" fmla="*/ 311379 w 1907849"/>
              <a:gd name="connsiteY3" fmla="*/ 13897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3060 h 1394936"/>
              <a:gd name="connsiteX1" fmla="*/ 2637 w 1907849"/>
              <a:gd name="connsiteY1" fmla="*/ 1340101 h 1394936"/>
              <a:gd name="connsiteX2" fmla="*/ 222392 w 1907849"/>
              <a:gd name="connsiteY2" fmla="*/ 47509 h 1394936"/>
              <a:gd name="connsiteX3" fmla="*/ 311379 w 1907849"/>
              <a:gd name="connsiteY3" fmla="*/ 5540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6977 h 1398853"/>
              <a:gd name="connsiteX1" fmla="*/ 2637 w 1907849"/>
              <a:gd name="connsiteY1" fmla="*/ 1344018 h 1398853"/>
              <a:gd name="connsiteX2" fmla="*/ 246869 w 1907849"/>
              <a:gd name="connsiteY2" fmla="*/ 34709 h 1398853"/>
              <a:gd name="connsiteX3" fmla="*/ 311379 w 1907849"/>
              <a:gd name="connsiteY3" fmla="*/ 9457 h 1398853"/>
              <a:gd name="connsiteX4" fmla="*/ 1631059 w 1907849"/>
              <a:gd name="connsiteY4" fmla="*/ 3924 h 1398853"/>
              <a:gd name="connsiteX5" fmla="*/ 1690910 w 1907849"/>
              <a:gd name="connsiteY5" fmla="*/ 81106 h 1398853"/>
              <a:gd name="connsiteX6" fmla="*/ 1906460 w 1907849"/>
              <a:gd name="connsiteY6" fmla="*/ 1356031 h 1398853"/>
              <a:gd name="connsiteX7" fmla="*/ 1889971 w 1907849"/>
              <a:gd name="connsiteY7" fmla="*/ 1397475 h 1398853"/>
              <a:gd name="connsiteX8" fmla="*/ 26552 w 1907849"/>
              <a:gd name="connsiteY8" fmla="*/ 1396977 h 1398853"/>
              <a:gd name="connsiteX0" fmla="*/ 26552 w 1907849"/>
              <a:gd name="connsiteY0" fmla="*/ 1396977 h 1398853"/>
              <a:gd name="connsiteX1" fmla="*/ 2637 w 1907849"/>
              <a:gd name="connsiteY1" fmla="*/ 1344018 h 1398853"/>
              <a:gd name="connsiteX2" fmla="*/ 246869 w 1907849"/>
              <a:gd name="connsiteY2" fmla="*/ 34709 h 1398853"/>
              <a:gd name="connsiteX3" fmla="*/ 311379 w 1907849"/>
              <a:gd name="connsiteY3" fmla="*/ 9457 h 1398853"/>
              <a:gd name="connsiteX4" fmla="*/ 1631059 w 1907849"/>
              <a:gd name="connsiteY4" fmla="*/ 3924 h 1398853"/>
              <a:gd name="connsiteX5" fmla="*/ 1690910 w 1907849"/>
              <a:gd name="connsiteY5" fmla="*/ 81106 h 1398853"/>
              <a:gd name="connsiteX6" fmla="*/ 1906460 w 1907849"/>
              <a:gd name="connsiteY6" fmla="*/ 1356031 h 1398853"/>
              <a:gd name="connsiteX7" fmla="*/ 1889971 w 1907849"/>
              <a:gd name="connsiteY7" fmla="*/ 1397475 h 1398853"/>
              <a:gd name="connsiteX8" fmla="*/ 26552 w 1907849"/>
              <a:gd name="connsiteY8" fmla="*/ 1396977 h 1398853"/>
              <a:gd name="connsiteX0" fmla="*/ 26552 w 1907849"/>
              <a:gd name="connsiteY0" fmla="*/ 1393060 h 1394936"/>
              <a:gd name="connsiteX1" fmla="*/ 2637 w 1907849"/>
              <a:gd name="connsiteY1" fmla="*/ 1340101 h 1394936"/>
              <a:gd name="connsiteX2" fmla="*/ 246869 w 1907849"/>
              <a:gd name="connsiteY2" fmla="*/ 72582 h 1394936"/>
              <a:gd name="connsiteX3" fmla="*/ 311379 w 1907849"/>
              <a:gd name="connsiteY3" fmla="*/ 5540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93060 h 1394936"/>
              <a:gd name="connsiteX1" fmla="*/ 2637 w 1907849"/>
              <a:gd name="connsiteY1" fmla="*/ 1340101 h 1394936"/>
              <a:gd name="connsiteX2" fmla="*/ 238709 w 1907849"/>
              <a:gd name="connsiteY2" fmla="*/ 72582 h 1394936"/>
              <a:gd name="connsiteX3" fmla="*/ 311379 w 1907849"/>
              <a:gd name="connsiteY3" fmla="*/ 5540 h 1394936"/>
              <a:gd name="connsiteX4" fmla="*/ 1631059 w 1907849"/>
              <a:gd name="connsiteY4" fmla="*/ 7 h 1394936"/>
              <a:gd name="connsiteX5" fmla="*/ 1690910 w 1907849"/>
              <a:gd name="connsiteY5" fmla="*/ 77189 h 1394936"/>
              <a:gd name="connsiteX6" fmla="*/ 1906460 w 1907849"/>
              <a:gd name="connsiteY6" fmla="*/ 1352114 h 1394936"/>
              <a:gd name="connsiteX7" fmla="*/ 1889971 w 1907849"/>
              <a:gd name="connsiteY7" fmla="*/ 1393558 h 1394936"/>
              <a:gd name="connsiteX8" fmla="*/ 26552 w 1907849"/>
              <a:gd name="connsiteY8" fmla="*/ 1393060 h 1394936"/>
              <a:gd name="connsiteX0" fmla="*/ 26552 w 1907849"/>
              <a:gd name="connsiteY0" fmla="*/ 1387520 h 1389396"/>
              <a:gd name="connsiteX1" fmla="*/ 2637 w 1907849"/>
              <a:gd name="connsiteY1" fmla="*/ 1334561 h 1389396"/>
              <a:gd name="connsiteX2" fmla="*/ 238709 w 1907849"/>
              <a:gd name="connsiteY2" fmla="*/ 67042 h 1389396"/>
              <a:gd name="connsiteX3" fmla="*/ 311379 w 1907849"/>
              <a:gd name="connsiteY3" fmla="*/ 0 h 1389396"/>
              <a:gd name="connsiteX4" fmla="*/ 1631059 w 1907849"/>
              <a:gd name="connsiteY4" fmla="*/ 2824 h 1389396"/>
              <a:gd name="connsiteX5" fmla="*/ 1690910 w 1907849"/>
              <a:gd name="connsiteY5" fmla="*/ 71649 h 1389396"/>
              <a:gd name="connsiteX6" fmla="*/ 1906460 w 1907849"/>
              <a:gd name="connsiteY6" fmla="*/ 1346574 h 1389396"/>
              <a:gd name="connsiteX7" fmla="*/ 1889971 w 1907849"/>
              <a:gd name="connsiteY7" fmla="*/ 1388018 h 1389396"/>
              <a:gd name="connsiteX8" fmla="*/ 26552 w 1907849"/>
              <a:gd name="connsiteY8" fmla="*/ 1387520 h 1389396"/>
              <a:gd name="connsiteX0" fmla="*/ 26552 w 1907849"/>
              <a:gd name="connsiteY0" fmla="*/ 1387520 h 1389396"/>
              <a:gd name="connsiteX1" fmla="*/ 2637 w 1907849"/>
              <a:gd name="connsiteY1" fmla="*/ 1334561 h 1389396"/>
              <a:gd name="connsiteX2" fmla="*/ 238709 w 1907849"/>
              <a:gd name="connsiteY2" fmla="*/ 67042 h 1389396"/>
              <a:gd name="connsiteX3" fmla="*/ 311379 w 1907849"/>
              <a:gd name="connsiteY3" fmla="*/ 0 h 1389396"/>
              <a:gd name="connsiteX4" fmla="*/ 1631059 w 1907849"/>
              <a:gd name="connsiteY4" fmla="*/ 27899 h 1389396"/>
              <a:gd name="connsiteX5" fmla="*/ 1690910 w 1907849"/>
              <a:gd name="connsiteY5" fmla="*/ 71649 h 1389396"/>
              <a:gd name="connsiteX6" fmla="*/ 1906460 w 1907849"/>
              <a:gd name="connsiteY6" fmla="*/ 1346574 h 1389396"/>
              <a:gd name="connsiteX7" fmla="*/ 1889971 w 1907849"/>
              <a:gd name="connsiteY7" fmla="*/ 1388018 h 1389396"/>
              <a:gd name="connsiteX8" fmla="*/ 26552 w 1907849"/>
              <a:gd name="connsiteY8" fmla="*/ 1387520 h 1389396"/>
              <a:gd name="connsiteX0" fmla="*/ 26552 w 1907849"/>
              <a:gd name="connsiteY0" fmla="*/ 1387520 h 1389396"/>
              <a:gd name="connsiteX1" fmla="*/ 2637 w 1907849"/>
              <a:gd name="connsiteY1" fmla="*/ 1334561 h 1389396"/>
              <a:gd name="connsiteX2" fmla="*/ 238709 w 1907849"/>
              <a:gd name="connsiteY2" fmla="*/ 67042 h 1389396"/>
              <a:gd name="connsiteX3" fmla="*/ 311379 w 1907849"/>
              <a:gd name="connsiteY3" fmla="*/ 0 h 1389396"/>
              <a:gd name="connsiteX4" fmla="*/ 1631059 w 1907849"/>
              <a:gd name="connsiteY4" fmla="*/ 19540 h 1389396"/>
              <a:gd name="connsiteX5" fmla="*/ 1690910 w 1907849"/>
              <a:gd name="connsiteY5" fmla="*/ 71649 h 1389396"/>
              <a:gd name="connsiteX6" fmla="*/ 1906460 w 1907849"/>
              <a:gd name="connsiteY6" fmla="*/ 1346574 h 1389396"/>
              <a:gd name="connsiteX7" fmla="*/ 1889971 w 1907849"/>
              <a:gd name="connsiteY7" fmla="*/ 1388018 h 1389396"/>
              <a:gd name="connsiteX8" fmla="*/ 26552 w 1907849"/>
              <a:gd name="connsiteY8" fmla="*/ 1387520 h 1389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89396">
                <a:moveTo>
                  <a:pt x="26552" y="1387520"/>
                </a:moveTo>
                <a:cubicBezTo>
                  <a:pt x="-546" y="1388009"/>
                  <a:pt x="-3382" y="1388130"/>
                  <a:pt x="2637" y="1334561"/>
                </a:cubicBezTo>
                <a:lnTo>
                  <a:pt x="238709" y="67042"/>
                </a:lnTo>
                <a:cubicBezTo>
                  <a:pt x="243279" y="8372"/>
                  <a:pt x="296451" y="55"/>
                  <a:pt x="311379" y="0"/>
                </a:cubicBezTo>
                <a:lnTo>
                  <a:pt x="1631059" y="19540"/>
                </a:lnTo>
                <a:cubicBezTo>
                  <a:pt x="1655147" y="19005"/>
                  <a:pt x="1690167" y="24808"/>
                  <a:pt x="1690910" y="71649"/>
                </a:cubicBezTo>
                <a:lnTo>
                  <a:pt x="1906460" y="1346574"/>
                </a:lnTo>
                <a:cubicBezTo>
                  <a:pt x="1908786" y="1391216"/>
                  <a:pt x="1910738" y="1391646"/>
                  <a:pt x="1889971" y="1388018"/>
                </a:cubicBezTo>
                <a:lnTo>
                  <a:pt x="26552" y="1387520"/>
                </a:lnTo>
                <a:close/>
              </a:path>
            </a:pathLst>
          </a:custGeom>
          <a:solidFill>
            <a:schemeClr val="accent4">
              <a:lumMod val="50000"/>
            </a:schemeClr>
          </a:solidFill>
          <a:ln w="44450">
            <a:solidFill>
              <a:schemeClr val="accent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1" name="Isosceles Triangle 1"/>
          <p:cNvSpPr>
            <a:spLocks/>
          </p:cNvSpPr>
          <p:nvPr/>
        </p:nvSpPr>
        <p:spPr>
          <a:xfrm>
            <a:off x="4508009" y="3365570"/>
            <a:ext cx="3160079" cy="635274"/>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94643">
                <a:moveTo>
                  <a:pt x="26552" y="1392767"/>
                </a:moveTo>
                <a:cubicBezTo>
                  <a:pt x="-546" y="1393256"/>
                  <a:pt x="-3382" y="1393377"/>
                  <a:pt x="2637" y="1339808"/>
                </a:cubicBezTo>
                <a:lnTo>
                  <a:pt x="202049" y="47217"/>
                </a:lnTo>
                <a:cubicBezTo>
                  <a:pt x="206619" y="-11453"/>
                  <a:pt x="243560" y="1157"/>
                  <a:pt x="258488" y="1102"/>
                </a:cubicBezTo>
                <a:lnTo>
                  <a:pt x="1659539" y="13091"/>
                </a:lnTo>
                <a:cubicBezTo>
                  <a:pt x="1683627" y="12556"/>
                  <a:pt x="1706441" y="16679"/>
                  <a:pt x="1707184" y="63520"/>
                </a:cubicBezTo>
                <a:lnTo>
                  <a:pt x="1906460" y="1351821"/>
                </a:lnTo>
                <a:cubicBezTo>
                  <a:pt x="1908786" y="1396463"/>
                  <a:pt x="1910738" y="1396893"/>
                  <a:pt x="1889971" y="1393265"/>
                </a:cubicBezTo>
                <a:lnTo>
                  <a:pt x="26552" y="1392767"/>
                </a:lnTo>
                <a:close/>
              </a:path>
            </a:pathLst>
          </a:custGeom>
          <a:solidFill>
            <a:srgbClr val="CB9B05"/>
          </a:solidFill>
          <a:ln w="44450">
            <a:solidFill>
              <a:srgbClr val="FFD807"/>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0" name="Isosceles Triangle 1"/>
          <p:cNvSpPr>
            <a:spLocks/>
          </p:cNvSpPr>
          <p:nvPr/>
        </p:nvSpPr>
        <p:spPr>
          <a:xfrm>
            <a:off x="3277794" y="5318781"/>
            <a:ext cx="5585594" cy="597433"/>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94908">
                <a:moveTo>
                  <a:pt x="26552" y="1393032"/>
                </a:moveTo>
                <a:cubicBezTo>
                  <a:pt x="-546" y="1393521"/>
                  <a:pt x="-3382" y="1393642"/>
                  <a:pt x="2637" y="1340073"/>
                </a:cubicBezTo>
                <a:lnTo>
                  <a:pt x="118006" y="46328"/>
                </a:lnTo>
                <a:cubicBezTo>
                  <a:pt x="122576" y="-12342"/>
                  <a:pt x="133787" y="1421"/>
                  <a:pt x="148715" y="1366"/>
                </a:cubicBezTo>
                <a:lnTo>
                  <a:pt x="1764583" y="13126"/>
                </a:lnTo>
                <a:cubicBezTo>
                  <a:pt x="1788671" y="12591"/>
                  <a:pt x="1793167" y="29648"/>
                  <a:pt x="1793910" y="76489"/>
                </a:cubicBezTo>
                <a:lnTo>
                  <a:pt x="1906460" y="1352086"/>
                </a:lnTo>
                <a:cubicBezTo>
                  <a:pt x="1908786" y="1396728"/>
                  <a:pt x="1910738" y="1397158"/>
                  <a:pt x="1889971" y="1393530"/>
                </a:cubicBezTo>
                <a:lnTo>
                  <a:pt x="26552" y="1393032"/>
                </a:lnTo>
                <a:close/>
              </a:path>
            </a:pathLst>
          </a:custGeom>
          <a:solidFill>
            <a:schemeClr val="accent6">
              <a:lumMod val="40000"/>
              <a:lumOff val="60000"/>
            </a:schemeClr>
          </a:solidFill>
          <a:ln w="44450">
            <a:solidFill>
              <a:schemeClr val="accent6">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1" name="Isosceles Triangle 1"/>
          <p:cNvSpPr/>
          <p:nvPr/>
        </p:nvSpPr>
        <p:spPr>
          <a:xfrm>
            <a:off x="5655879" y="431376"/>
            <a:ext cx="864000" cy="792002"/>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3231" h="1937487">
                <a:moveTo>
                  <a:pt x="58347" y="1934633"/>
                </a:moveTo>
                <a:cubicBezTo>
                  <a:pt x="-15646" y="1935123"/>
                  <a:pt x="-6182" y="1939241"/>
                  <a:pt x="15981" y="1881675"/>
                </a:cubicBezTo>
                <a:lnTo>
                  <a:pt x="949161" y="14088"/>
                </a:lnTo>
                <a:cubicBezTo>
                  <a:pt x="962012" y="-2392"/>
                  <a:pt x="963751" y="-6171"/>
                  <a:pt x="978190" y="12274"/>
                </a:cubicBezTo>
                <a:lnTo>
                  <a:pt x="1919804" y="1893688"/>
                </a:lnTo>
                <a:cubicBezTo>
                  <a:pt x="1936736" y="1926346"/>
                  <a:pt x="1946611" y="1940564"/>
                  <a:pt x="1892787" y="1936935"/>
                </a:cubicBezTo>
                <a:lnTo>
                  <a:pt x="58347" y="1934633"/>
                </a:lnTo>
                <a:close/>
              </a:path>
            </a:pathLst>
          </a:custGeom>
          <a:solidFill>
            <a:schemeClr val="accent1">
              <a:lumMod val="75000"/>
            </a:schemeClr>
          </a:solidFill>
          <a:ln w="444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2" name="Isosceles Triangle 1"/>
          <p:cNvSpPr>
            <a:spLocks/>
          </p:cNvSpPr>
          <p:nvPr/>
        </p:nvSpPr>
        <p:spPr>
          <a:xfrm>
            <a:off x="5762955" y="538922"/>
            <a:ext cx="648000" cy="613627"/>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3231" h="1937487">
                <a:moveTo>
                  <a:pt x="58347" y="1934633"/>
                </a:moveTo>
                <a:cubicBezTo>
                  <a:pt x="-15646" y="1935123"/>
                  <a:pt x="-6182" y="1939241"/>
                  <a:pt x="15981" y="1881675"/>
                </a:cubicBezTo>
                <a:lnTo>
                  <a:pt x="949161" y="14088"/>
                </a:lnTo>
                <a:cubicBezTo>
                  <a:pt x="962012" y="-2392"/>
                  <a:pt x="963751" y="-6171"/>
                  <a:pt x="978190" y="12274"/>
                </a:cubicBezTo>
                <a:lnTo>
                  <a:pt x="1919804" y="1893688"/>
                </a:lnTo>
                <a:cubicBezTo>
                  <a:pt x="1936736" y="1926346"/>
                  <a:pt x="1946611" y="1940564"/>
                  <a:pt x="1892787" y="1936935"/>
                </a:cubicBezTo>
                <a:lnTo>
                  <a:pt x="58347" y="1934633"/>
                </a:lnTo>
                <a:close/>
              </a:path>
            </a:pathLst>
          </a:custGeom>
          <a:solidFill>
            <a:srgbClr val="C4DFF7"/>
          </a:solidFill>
          <a:ln w="444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7" name="Isosceles Triangle 1"/>
          <p:cNvSpPr>
            <a:spLocks/>
          </p:cNvSpPr>
          <p:nvPr/>
        </p:nvSpPr>
        <p:spPr>
          <a:xfrm>
            <a:off x="3796068" y="4216993"/>
            <a:ext cx="4569855" cy="82800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4975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198750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9 h 1394645"/>
              <a:gd name="connsiteX1" fmla="*/ 2637 w 1907849"/>
              <a:gd name="connsiteY1" fmla="*/ 1339810 h 1394645"/>
              <a:gd name="connsiteX2" fmla="*/ 151271 w 1907849"/>
              <a:gd name="connsiteY2" fmla="*/ 47219 h 1394645"/>
              <a:gd name="connsiteX3" fmla="*/ 198750 w 1907849"/>
              <a:gd name="connsiteY3" fmla="*/ 1104 h 1394645"/>
              <a:gd name="connsiteX4" fmla="*/ 1687701 w 1907849"/>
              <a:gd name="connsiteY4" fmla="*/ 13093 h 1394645"/>
              <a:gd name="connsiteX5" fmla="*/ 1757962 w 1907849"/>
              <a:gd name="connsiteY5" fmla="*/ 63522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151271 w 1907849"/>
              <a:gd name="connsiteY2" fmla="*/ 47219 h 1394645"/>
              <a:gd name="connsiteX3" fmla="*/ 198750 w 1907849"/>
              <a:gd name="connsiteY3" fmla="*/ 1104 h 1394645"/>
              <a:gd name="connsiteX4" fmla="*/ 1687701 w 1907849"/>
              <a:gd name="connsiteY4" fmla="*/ 13093 h 1394645"/>
              <a:gd name="connsiteX5" fmla="*/ 1739187 w 1907849"/>
              <a:gd name="connsiteY5" fmla="*/ 63521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151271 w 1907849"/>
              <a:gd name="connsiteY2" fmla="*/ 47219 h 1394645"/>
              <a:gd name="connsiteX3" fmla="*/ 198750 w 1907849"/>
              <a:gd name="connsiteY3" fmla="*/ 1104 h 1394645"/>
              <a:gd name="connsiteX4" fmla="*/ 1687701 w 1907849"/>
              <a:gd name="connsiteY4" fmla="*/ 13093 h 1394645"/>
              <a:gd name="connsiteX5" fmla="*/ 1739187 w 1907849"/>
              <a:gd name="connsiteY5" fmla="*/ 63521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6552 w 1907849"/>
              <a:gd name="connsiteY0" fmla="*/ 1392769 h 1394645"/>
              <a:gd name="connsiteX1" fmla="*/ 2637 w 1907849"/>
              <a:gd name="connsiteY1" fmla="*/ 1339810 h 1394645"/>
              <a:gd name="connsiteX2" fmla="*/ 163218 w 1907849"/>
              <a:gd name="connsiteY2" fmla="*/ 47218 h 1394645"/>
              <a:gd name="connsiteX3" fmla="*/ 198750 w 1907849"/>
              <a:gd name="connsiteY3" fmla="*/ 1104 h 1394645"/>
              <a:gd name="connsiteX4" fmla="*/ 1687701 w 1907849"/>
              <a:gd name="connsiteY4" fmla="*/ 13093 h 1394645"/>
              <a:gd name="connsiteX5" fmla="*/ 1739187 w 1907849"/>
              <a:gd name="connsiteY5" fmla="*/ 63521 h 1394645"/>
              <a:gd name="connsiteX6" fmla="*/ 1906460 w 1907849"/>
              <a:gd name="connsiteY6" fmla="*/ 1351823 h 1394645"/>
              <a:gd name="connsiteX7" fmla="*/ 1889971 w 1907849"/>
              <a:gd name="connsiteY7" fmla="*/ 1393267 h 1394645"/>
              <a:gd name="connsiteX8" fmla="*/ 26552 w 1907849"/>
              <a:gd name="connsiteY8" fmla="*/ 1392769 h 1394645"/>
              <a:gd name="connsiteX0" fmla="*/ 29430 w 1910727"/>
              <a:gd name="connsiteY0" fmla="*/ 1392769 h 1394645"/>
              <a:gd name="connsiteX1" fmla="*/ 2102 w 1910727"/>
              <a:gd name="connsiteY1" fmla="*/ 1339809 h 1394645"/>
              <a:gd name="connsiteX2" fmla="*/ 166096 w 1910727"/>
              <a:gd name="connsiteY2" fmla="*/ 47218 h 1394645"/>
              <a:gd name="connsiteX3" fmla="*/ 201628 w 1910727"/>
              <a:gd name="connsiteY3" fmla="*/ 1104 h 1394645"/>
              <a:gd name="connsiteX4" fmla="*/ 1690579 w 1910727"/>
              <a:gd name="connsiteY4" fmla="*/ 13093 h 1394645"/>
              <a:gd name="connsiteX5" fmla="*/ 1742065 w 1910727"/>
              <a:gd name="connsiteY5" fmla="*/ 63521 h 1394645"/>
              <a:gd name="connsiteX6" fmla="*/ 1909338 w 1910727"/>
              <a:gd name="connsiteY6" fmla="*/ 1351823 h 1394645"/>
              <a:gd name="connsiteX7" fmla="*/ 1892849 w 1910727"/>
              <a:gd name="connsiteY7" fmla="*/ 1393267 h 1394645"/>
              <a:gd name="connsiteX8" fmla="*/ 29430 w 1910727"/>
              <a:gd name="connsiteY8" fmla="*/ 1392769 h 1394645"/>
              <a:gd name="connsiteX0" fmla="*/ 29430 w 1910727"/>
              <a:gd name="connsiteY0" fmla="*/ 1392767 h 1394643"/>
              <a:gd name="connsiteX1" fmla="*/ 2102 w 1910727"/>
              <a:gd name="connsiteY1" fmla="*/ 1339807 h 1394643"/>
              <a:gd name="connsiteX2" fmla="*/ 166096 w 1910727"/>
              <a:gd name="connsiteY2" fmla="*/ 47216 h 1394643"/>
              <a:gd name="connsiteX3" fmla="*/ 205041 w 1910727"/>
              <a:gd name="connsiteY3" fmla="*/ 1103 h 1394643"/>
              <a:gd name="connsiteX4" fmla="*/ 1690579 w 1910727"/>
              <a:gd name="connsiteY4" fmla="*/ 13091 h 1394643"/>
              <a:gd name="connsiteX5" fmla="*/ 1742065 w 1910727"/>
              <a:gd name="connsiteY5" fmla="*/ 63519 h 1394643"/>
              <a:gd name="connsiteX6" fmla="*/ 1909338 w 1910727"/>
              <a:gd name="connsiteY6" fmla="*/ 1351821 h 1394643"/>
              <a:gd name="connsiteX7" fmla="*/ 1892849 w 1910727"/>
              <a:gd name="connsiteY7" fmla="*/ 1393265 h 1394643"/>
              <a:gd name="connsiteX8" fmla="*/ 29430 w 1910727"/>
              <a:gd name="connsiteY8" fmla="*/ 1392767 h 139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0727" h="1394643">
                <a:moveTo>
                  <a:pt x="29430" y="1392767"/>
                </a:moveTo>
                <a:cubicBezTo>
                  <a:pt x="2332" y="1393256"/>
                  <a:pt x="-3917" y="1393376"/>
                  <a:pt x="2102" y="1339807"/>
                </a:cubicBezTo>
                <a:lnTo>
                  <a:pt x="166096" y="47216"/>
                </a:lnTo>
                <a:cubicBezTo>
                  <a:pt x="170666" y="-11454"/>
                  <a:pt x="190113" y="1158"/>
                  <a:pt x="205041" y="1103"/>
                </a:cubicBezTo>
                <a:lnTo>
                  <a:pt x="1690579" y="13091"/>
                </a:lnTo>
                <a:cubicBezTo>
                  <a:pt x="1714667" y="12556"/>
                  <a:pt x="1741322" y="16678"/>
                  <a:pt x="1742065" y="63519"/>
                </a:cubicBezTo>
                <a:lnTo>
                  <a:pt x="1909338" y="1351821"/>
                </a:lnTo>
                <a:cubicBezTo>
                  <a:pt x="1911664" y="1396463"/>
                  <a:pt x="1913616" y="1396893"/>
                  <a:pt x="1892849" y="1393265"/>
                </a:cubicBezTo>
                <a:lnTo>
                  <a:pt x="29430" y="1392767"/>
                </a:lnTo>
                <a:close/>
              </a:path>
            </a:pathLst>
          </a:custGeom>
          <a:solidFill>
            <a:schemeClr val="accent2"/>
          </a:solidFill>
          <a:ln w="44450">
            <a:solidFill>
              <a:schemeClr val="accent2">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0" name="Isosceles Triangle 1"/>
          <p:cNvSpPr>
            <a:spLocks/>
          </p:cNvSpPr>
          <p:nvPr/>
        </p:nvSpPr>
        <p:spPr>
          <a:xfrm>
            <a:off x="3975106" y="4311983"/>
            <a:ext cx="4248000" cy="635274"/>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1766"/>
              <a:gd name="connsiteY0" fmla="*/ 1920864 h 1929328"/>
              <a:gd name="connsiteX1" fmla="*/ 15981 w 1931766"/>
              <a:gd name="connsiteY1" fmla="*/ 1867906 h 1929328"/>
              <a:gd name="connsiteX2" fmla="*/ 949161 w 1931766"/>
              <a:gd name="connsiteY2" fmla="*/ 319 h 1929328"/>
              <a:gd name="connsiteX3" fmla="*/ 1298119 w 1931766"/>
              <a:gd name="connsiteY3" fmla="*/ 630419 h 1929328"/>
              <a:gd name="connsiteX4" fmla="*/ 1919804 w 1931766"/>
              <a:gd name="connsiteY4" fmla="*/ 1879919 h 1929328"/>
              <a:gd name="connsiteX5" fmla="*/ 1888961 w 1931766"/>
              <a:gd name="connsiteY5" fmla="*/ 1928905 h 1929328"/>
              <a:gd name="connsiteX6" fmla="*/ 58347 w 1931766"/>
              <a:gd name="connsiteY6" fmla="*/ 1920864 h 1929328"/>
              <a:gd name="connsiteX0" fmla="*/ 58347 w 1931766"/>
              <a:gd name="connsiteY0" fmla="*/ 1298081 h 1306545"/>
              <a:gd name="connsiteX1" fmla="*/ 15981 w 1931766"/>
              <a:gd name="connsiteY1" fmla="*/ 1245123 h 1306545"/>
              <a:gd name="connsiteX2" fmla="*/ 624272 w 1931766"/>
              <a:gd name="connsiteY2" fmla="*/ 24377 h 1306545"/>
              <a:gd name="connsiteX3" fmla="*/ 1298119 w 1931766"/>
              <a:gd name="connsiteY3" fmla="*/ 7636 h 1306545"/>
              <a:gd name="connsiteX4" fmla="*/ 1919804 w 1931766"/>
              <a:gd name="connsiteY4" fmla="*/ 1257136 h 1306545"/>
              <a:gd name="connsiteX5" fmla="*/ 1888961 w 1931766"/>
              <a:gd name="connsiteY5" fmla="*/ 1306122 h 1306545"/>
              <a:gd name="connsiteX6" fmla="*/ 58347 w 1931766"/>
              <a:gd name="connsiteY6" fmla="*/ 1298081 h 1306545"/>
              <a:gd name="connsiteX0" fmla="*/ 58347 w 1931766"/>
              <a:gd name="connsiteY0" fmla="*/ 1284209 h 1292673"/>
              <a:gd name="connsiteX1" fmla="*/ 15981 w 1931766"/>
              <a:gd name="connsiteY1" fmla="*/ 1231251 h 1292673"/>
              <a:gd name="connsiteX2" fmla="*/ 624272 w 1931766"/>
              <a:gd name="connsiteY2" fmla="*/ 10505 h 1292673"/>
              <a:gd name="connsiteX3" fmla="*/ 1312999 w 1931766"/>
              <a:gd name="connsiteY3" fmla="*/ 16155 h 1292673"/>
              <a:gd name="connsiteX4" fmla="*/ 1919804 w 1931766"/>
              <a:gd name="connsiteY4" fmla="*/ 1243264 h 1292673"/>
              <a:gd name="connsiteX5" fmla="*/ 1888961 w 1931766"/>
              <a:gd name="connsiteY5" fmla="*/ 1292250 h 1292673"/>
              <a:gd name="connsiteX6" fmla="*/ 58347 w 1931766"/>
              <a:gd name="connsiteY6" fmla="*/ 1284209 h 1292673"/>
              <a:gd name="connsiteX0" fmla="*/ 58347 w 1931766"/>
              <a:gd name="connsiteY0" fmla="*/ 1283188 h 1291652"/>
              <a:gd name="connsiteX1" fmla="*/ 15981 w 1931766"/>
              <a:gd name="connsiteY1" fmla="*/ 1230230 h 1291652"/>
              <a:gd name="connsiteX2" fmla="*/ 624272 w 1931766"/>
              <a:gd name="connsiteY2" fmla="*/ 9484 h 1291652"/>
              <a:gd name="connsiteX3" fmla="*/ 1304846 w 1931766"/>
              <a:gd name="connsiteY3" fmla="*/ 17860 h 1291652"/>
              <a:gd name="connsiteX4" fmla="*/ 1919804 w 1931766"/>
              <a:gd name="connsiteY4" fmla="*/ 1242243 h 1291652"/>
              <a:gd name="connsiteX5" fmla="*/ 1888961 w 1931766"/>
              <a:gd name="connsiteY5" fmla="*/ 1291229 h 1291652"/>
              <a:gd name="connsiteX6" fmla="*/ 58347 w 1931766"/>
              <a:gd name="connsiteY6" fmla="*/ 1283188 h 1291652"/>
              <a:gd name="connsiteX0" fmla="*/ 58347 w 1931766"/>
              <a:gd name="connsiteY0" fmla="*/ 1279940 h 1288404"/>
              <a:gd name="connsiteX1" fmla="*/ 15981 w 1931766"/>
              <a:gd name="connsiteY1" fmla="*/ 1226982 h 1288404"/>
              <a:gd name="connsiteX2" fmla="*/ 624272 w 1931766"/>
              <a:gd name="connsiteY2" fmla="*/ 6236 h 1288404"/>
              <a:gd name="connsiteX3" fmla="*/ 1310961 w 1931766"/>
              <a:gd name="connsiteY3" fmla="*/ 27561 h 1288404"/>
              <a:gd name="connsiteX4" fmla="*/ 1919804 w 1931766"/>
              <a:gd name="connsiteY4" fmla="*/ 1238995 h 1288404"/>
              <a:gd name="connsiteX5" fmla="*/ 1888961 w 1931766"/>
              <a:gd name="connsiteY5" fmla="*/ 1287981 h 1288404"/>
              <a:gd name="connsiteX6" fmla="*/ 58347 w 1931766"/>
              <a:gd name="connsiteY6" fmla="*/ 1279940 h 1288404"/>
              <a:gd name="connsiteX0" fmla="*/ 58347 w 1931766"/>
              <a:gd name="connsiteY0" fmla="*/ 1359704 h 1368168"/>
              <a:gd name="connsiteX1" fmla="*/ 15981 w 1931766"/>
              <a:gd name="connsiteY1" fmla="*/ 1306746 h 1368168"/>
              <a:gd name="connsiteX2" fmla="*/ 624272 w 1931766"/>
              <a:gd name="connsiteY2" fmla="*/ 86000 h 1368168"/>
              <a:gd name="connsiteX3" fmla="*/ 1290030 w 1931766"/>
              <a:gd name="connsiteY3" fmla="*/ 102024 h 1368168"/>
              <a:gd name="connsiteX4" fmla="*/ 1310961 w 1931766"/>
              <a:gd name="connsiteY4" fmla="*/ 107325 h 1368168"/>
              <a:gd name="connsiteX5" fmla="*/ 1919804 w 1931766"/>
              <a:gd name="connsiteY5" fmla="*/ 1318759 h 1368168"/>
              <a:gd name="connsiteX6" fmla="*/ 1888961 w 1931766"/>
              <a:gd name="connsiteY6" fmla="*/ 1367745 h 1368168"/>
              <a:gd name="connsiteX7" fmla="*/ 58347 w 1931766"/>
              <a:gd name="connsiteY7" fmla="*/ 1359704 h 1368168"/>
              <a:gd name="connsiteX0" fmla="*/ 58347 w 1931766"/>
              <a:gd name="connsiteY0" fmla="*/ 1343098 h 1351562"/>
              <a:gd name="connsiteX1" fmla="*/ 15981 w 1931766"/>
              <a:gd name="connsiteY1" fmla="*/ 1290140 h 1351562"/>
              <a:gd name="connsiteX2" fmla="*/ 624272 w 1931766"/>
              <a:gd name="connsiteY2" fmla="*/ 69394 h 1351562"/>
              <a:gd name="connsiteX3" fmla="*/ 1290030 w 1931766"/>
              <a:gd name="connsiteY3" fmla="*/ 85418 h 1351562"/>
              <a:gd name="connsiteX4" fmla="*/ 1310961 w 1931766"/>
              <a:gd name="connsiteY4" fmla="*/ 90719 h 1351562"/>
              <a:gd name="connsiteX5" fmla="*/ 1919804 w 1931766"/>
              <a:gd name="connsiteY5" fmla="*/ 1302153 h 1351562"/>
              <a:gd name="connsiteX6" fmla="*/ 1888961 w 1931766"/>
              <a:gd name="connsiteY6" fmla="*/ 1351139 h 1351562"/>
              <a:gd name="connsiteX7" fmla="*/ 58347 w 1931766"/>
              <a:gd name="connsiteY7" fmla="*/ 1343098 h 1351562"/>
              <a:gd name="connsiteX0" fmla="*/ 58347 w 1931766"/>
              <a:gd name="connsiteY0" fmla="*/ 1347612 h 1356076"/>
              <a:gd name="connsiteX1" fmla="*/ 15981 w 1931766"/>
              <a:gd name="connsiteY1" fmla="*/ 1294654 h 1356076"/>
              <a:gd name="connsiteX2" fmla="*/ 624272 w 1931766"/>
              <a:gd name="connsiteY2" fmla="*/ 73908 h 1356076"/>
              <a:gd name="connsiteX3" fmla="*/ 1283236 w 1931766"/>
              <a:gd name="connsiteY3" fmla="*/ 73575 h 1356076"/>
              <a:gd name="connsiteX4" fmla="*/ 1310961 w 1931766"/>
              <a:gd name="connsiteY4" fmla="*/ 95233 h 1356076"/>
              <a:gd name="connsiteX5" fmla="*/ 1919804 w 1931766"/>
              <a:gd name="connsiteY5" fmla="*/ 1306667 h 1356076"/>
              <a:gd name="connsiteX6" fmla="*/ 1888961 w 1931766"/>
              <a:gd name="connsiteY6" fmla="*/ 1355653 h 1356076"/>
              <a:gd name="connsiteX7" fmla="*/ 58347 w 1931766"/>
              <a:gd name="connsiteY7" fmla="*/ 1347612 h 1356076"/>
              <a:gd name="connsiteX0" fmla="*/ 58347 w 1931766"/>
              <a:gd name="connsiteY0" fmla="*/ 1346443 h 1354907"/>
              <a:gd name="connsiteX1" fmla="*/ 15981 w 1931766"/>
              <a:gd name="connsiteY1" fmla="*/ 1293485 h 1354907"/>
              <a:gd name="connsiteX2" fmla="*/ 624272 w 1931766"/>
              <a:gd name="connsiteY2" fmla="*/ 72739 h 1354907"/>
              <a:gd name="connsiteX3" fmla="*/ 1281877 w 1931766"/>
              <a:gd name="connsiteY3" fmla="*/ 76495 h 1354907"/>
              <a:gd name="connsiteX4" fmla="*/ 1310961 w 1931766"/>
              <a:gd name="connsiteY4" fmla="*/ 94064 h 1354907"/>
              <a:gd name="connsiteX5" fmla="*/ 1919804 w 1931766"/>
              <a:gd name="connsiteY5" fmla="*/ 1305498 h 1354907"/>
              <a:gd name="connsiteX6" fmla="*/ 1888961 w 1931766"/>
              <a:gd name="connsiteY6" fmla="*/ 1354484 h 1354907"/>
              <a:gd name="connsiteX7" fmla="*/ 58347 w 1931766"/>
              <a:gd name="connsiteY7" fmla="*/ 1346443 h 1354907"/>
              <a:gd name="connsiteX0" fmla="*/ 58347 w 1931766"/>
              <a:gd name="connsiteY0" fmla="*/ 1347263 h 1355727"/>
              <a:gd name="connsiteX1" fmla="*/ 15981 w 1931766"/>
              <a:gd name="connsiteY1" fmla="*/ 1294305 h 1355727"/>
              <a:gd name="connsiteX2" fmla="*/ 624272 w 1931766"/>
              <a:gd name="connsiteY2" fmla="*/ 73559 h 1355727"/>
              <a:gd name="connsiteX3" fmla="*/ 1281877 w 1931766"/>
              <a:gd name="connsiteY3" fmla="*/ 77315 h 1355727"/>
              <a:gd name="connsiteX4" fmla="*/ 1310961 w 1931766"/>
              <a:gd name="connsiteY4" fmla="*/ 94884 h 1355727"/>
              <a:gd name="connsiteX5" fmla="*/ 1919804 w 1931766"/>
              <a:gd name="connsiteY5" fmla="*/ 1306318 h 1355727"/>
              <a:gd name="connsiteX6" fmla="*/ 1888961 w 1931766"/>
              <a:gd name="connsiteY6" fmla="*/ 1355304 h 1355727"/>
              <a:gd name="connsiteX7" fmla="*/ 58347 w 1931766"/>
              <a:gd name="connsiteY7" fmla="*/ 1347263 h 1355727"/>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3704 h 1282168"/>
              <a:gd name="connsiteX1" fmla="*/ 15981 w 1931766"/>
              <a:gd name="connsiteY1" fmla="*/ 1220746 h 1282168"/>
              <a:gd name="connsiteX2" fmla="*/ 624272 w 1931766"/>
              <a:gd name="connsiteY2" fmla="*/ 0 h 1282168"/>
              <a:gd name="connsiteX3" fmla="*/ 1281877 w 1931766"/>
              <a:gd name="connsiteY3" fmla="*/ 3756 h 1282168"/>
              <a:gd name="connsiteX4" fmla="*/ 1310961 w 1931766"/>
              <a:gd name="connsiteY4" fmla="*/ 21325 h 1282168"/>
              <a:gd name="connsiteX5" fmla="*/ 1919804 w 1931766"/>
              <a:gd name="connsiteY5" fmla="*/ 1232759 h 1282168"/>
              <a:gd name="connsiteX6" fmla="*/ 1888961 w 1931766"/>
              <a:gd name="connsiteY6" fmla="*/ 1281745 h 1282168"/>
              <a:gd name="connsiteX7" fmla="*/ 58347 w 1931766"/>
              <a:gd name="connsiteY7" fmla="*/ 1273704 h 1282168"/>
              <a:gd name="connsiteX0" fmla="*/ 58347 w 1931766"/>
              <a:gd name="connsiteY0" fmla="*/ 1274302 h 1282766"/>
              <a:gd name="connsiteX1" fmla="*/ 15981 w 1931766"/>
              <a:gd name="connsiteY1" fmla="*/ 1221344 h 1282766"/>
              <a:gd name="connsiteX2" fmla="*/ 629634 w 1931766"/>
              <a:gd name="connsiteY2" fmla="*/ 0 h 1282766"/>
              <a:gd name="connsiteX3" fmla="*/ 1281877 w 1931766"/>
              <a:gd name="connsiteY3" fmla="*/ 4354 h 1282766"/>
              <a:gd name="connsiteX4" fmla="*/ 1310961 w 1931766"/>
              <a:gd name="connsiteY4" fmla="*/ 21923 h 1282766"/>
              <a:gd name="connsiteX5" fmla="*/ 1919804 w 1931766"/>
              <a:gd name="connsiteY5" fmla="*/ 1233357 h 1282766"/>
              <a:gd name="connsiteX6" fmla="*/ 1888961 w 1931766"/>
              <a:gd name="connsiteY6" fmla="*/ 1282343 h 1282766"/>
              <a:gd name="connsiteX7" fmla="*/ 58347 w 1931766"/>
              <a:gd name="connsiteY7"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29634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5270 h 1283734"/>
              <a:gd name="connsiteX1" fmla="*/ 15981 w 1931766"/>
              <a:gd name="connsiteY1" fmla="*/ 1222312 h 1283734"/>
              <a:gd name="connsiteX2" fmla="*/ 623576 w 1931766"/>
              <a:gd name="connsiteY2" fmla="*/ 10099 h 1283734"/>
              <a:gd name="connsiteX3" fmla="*/ 646912 w 1931766"/>
              <a:gd name="connsiteY3" fmla="*/ 968 h 1283734"/>
              <a:gd name="connsiteX4" fmla="*/ 1281877 w 1931766"/>
              <a:gd name="connsiteY4" fmla="*/ 5322 h 1283734"/>
              <a:gd name="connsiteX5" fmla="*/ 1310961 w 1931766"/>
              <a:gd name="connsiteY5" fmla="*/ 22891 h 1283734"/>
              <a:gd name="connsiteX6" fmla="*/ 1919804 w 1931766"/>
              <a:gd name="connsiteY6" fmla="*/ 1234325 h 1283734"/>
              <a:gd name="connsiteX7" fmla="*/ 1888961 w 1931766"/>
              <a:gd name="connsiteY7" fmla="*/ 1283311 h 1283734"/>
              <a:gd name="connsiteX8" fmla="*/ 58347 w 1931766"/>
              <a:gd name="connsiteY8" fmla="*/ 1275270 h 1283734"/>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4302 h 1282766"/>
              <a:gd name="connsiteX1" fmla="*/ 15981 w 1931766"/>
              <a:gd name="connsiteY1" fmla="*/ 1221344 h 1282766"/>
              <a:gd name="connsiteX2" fmla="*/ 623576 w 1931766"/>
              <a:gd name="connsiteY2" fmla="*/ 9131 h 1282766"/>
              <a:gd name="connsiteX3" fmla="*/ 646912 w 1931766"/>
              <a:gd name="connsiteY3" fmla="*/ 0 h 1282766"/>
              <a:gd name="connsiteX4" fmla="*/ 1281877 w 1931766"/>
              <a:gd name="connsiteY4" fmla="*/ 4354 h 1282766"/>
              <a:gd name="connsiteX5" fmla="*/ 1310961 w 1931766"/>
              <a:gd name="connsiteY5" fmla="*/ 21923 h 1282766"/>
              <a:gd name="connsiteX6" fmla="*/ 1919804 w 1931766"/>
              <a:gd name="connsiteY6" fmla="*/ 1233357 h 1282766"/>
              <a:gd name="connsiteX7" fmla="*/ 1888961 w 1931766"/>
              <a:gd name="connsiteY7" fmla="*/ 1282343 h 1282766"/>
              <a:gd name="connsiteX8" fmla="*/ 58347 w 1931766"/>
              <a:gd name="connsiteY8" fmla="*/ 1274302 h 1282766"/>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6912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704 h 1282168"/>
              <a:gd name="connsiteX1" fmla="*/ 15981 w 1931766"/>
              <a:gd name="connsiteY1" fmla="*/ 1220746 h 1282168"/>
              <a:gd name="connsiteX2" fmla="*/ 623576 w 1931766"/>
              <a:gd name="connsiteY2" fmla="*/ 8533 h 1282168"/>
              <a:gd name="connsiteX3" fmla="*/ 648699 w 1931766"/>
              <a:gd name="connsiteY3" fmla="*/ 0 h 1282168"/>
              <a:gd name="connsiteX4" fmla="*/ 1281877 w 1931766"/>
              <a:gd name="connsiteY4" fmla="*/ 3756 h 1282168"/>
              <a:gd name="connsiteX5" fmla="*/ 1310961 w 1931766"/>
              <a:gd name="connsiteY5" fmla="*/ 21325 h 1282168"/>
              <a:gd name="connsiteX6" fmla="*/ 1919804 w 1931766"/>
              <a:gd name="connsiteY6" fmla="*/ 1232759 h 1282168"/>
              <a:gd name="connsiteX7" fmla="*/ 1888961 w 1931766"/>
              <a:gd name="connsiteY7" fmla="*/ 1281745 h 1282168"/>
              <a:gd name="connsiteX8" fmla="*/ 58347 w 1931766"/>
              <a:gd name="connsiteY8" fmla="*/ 1273704 h 1282168"/>
              <a:gd name="connsiteX0" fmla="*/ 58347 w 1931766"/>
              <a:gd name="connsiteY0" fmla="*/ 1273106 h 1281570"/>
              <a:gd name="connsiteX1" fmla="*/ 15981 w 1931766"/>
              <a:gd name="connsiteY1" fmla="*/ 1220148 h 1281570"/>
              <a:gd name="connsiteX2" fmla="*/ 623576 w 1931766"/>
              <a:gd name="connsiteY2" fmla="*/ 7935 h 1281570"/>
              <a:gd name="connsiteX3" fmla="*/ 648699 w 1931766"/>
              <a:gd name="connsiteY3" fmla="*/ 0 h 1281570"/>
              <a:gd name="connsiteX4" fmla="*/ 1281877 w 1931766"/>
              <a:gd name="connsiteY4" fmla="*/ 3158 h 1281570"/>
              <a:gd name="connsiteX5" fmla="*/ 1310961 w 1931766"/>
              <a:gd name="connsiteY5" fmla="*/ 20727 h 1281570"/>
              <a:gd name="connsiteX6" fmla="*/ 1919804 w 1931766"/>
              <a:gd name="connsiteY6" fmla="*/ 1232161 h 1281570"/>
              <a:gd name="connsiteX7" fmla="*/ 1888961 w 1931766"/>
              <a:gd name="connsiteY7" fmla="*/ 1281147 h 1281570"/>
              <a:gd name="connsiteX8" fmla="*/ 58347 w 1931766"/>
              <a:gd name="connsiteY8" fmla="*/ 1273106 h 1281570"/>
              <a:gd name="connsiteX0" fmla="*/ 58347 w 1931766"/>
              <a:gd name="connsiteY0" fmla="*/ 1271390 h 1279854"/>
              <a:gd name="connsiteX1" fmla="*/ 15981 w 1931766"/>
              <a:gd name="connsiteY1" fmla="*/ 1218432 h 1279854"/>
              <a:gd name="connsiteX2" fmla="*/ 623576 w 1931766"/>
              <a:gd name="connsiteY2" fmla="*/ 6219 h 1279854"/>
              <a:gd name="connsiteX3" fmla="*/ 648103 w 1931766"/>
              <a:gd name="connsiteY3" fmla="*/ 77 h 1279854"/>
              <a:gd name="connsiteX4" fmla="*/ 1281877 w 1931766"/>
              <a:gd name="connsiteY4" fmla="*/ 1442 h 1279854"/>
              <a:gd name="connsiteX5" fmla="*/ 1310961 w 1931766"/>
              <a:gd name="connsiteY5" fmla="*/ 19011 h 1279854"/>
              <a:gd name="connsiteX6" fmla="*/ 1919804 w 1931766"/>
              <a:gd name="connsiteY6" fmla="*/ 1230445 h 1279854"/>
              <a:gd name="connsiteX7" fmla="*/ 1888961 w 1931766"/>
              <a:gd name="connsiteY7" fmla="*/ 1279431 h 1279854"/>
              <a:gd name="connsiteX8" fmla="*/ 58347 w 1931766"/>
              <a:gd name="connsiteY8" fmla="*/ 1271390 h 1279854"/>
              <a:gd name="connsiteX0" fmla="*/ 58347 w 1931766"/>
              <a:gd name="connsiteY0" fmla="*/ 1272780 h 1281244"/>
              <a:gd name="connsiteX1" fmla="*/ 15981 w 1931766"/>
              <a:gd name="connsiteY1" fmla="*/ 1219822 h 1281244"/>
              <a:gd name="connsiteX2" fmla="*/ 623576 w 1931766"/>
              <a:gd name="connsiteY2" fmla="*/ 7609 h 1281244"/>
              <a:gd name="connsiteX3" fmla="*/ 648103 w 1931766"/>
              <a:gd name="connsiteY3" fmla="*/ 1467 h 1281244"/>
              <a:gd name="connsiteX4" fmla="*/ 1281877 w 1931766"/>
              <a:gd name="connsiteY4" fmla="*/ 2832 h 1281244"/>
              <a:gd name="connsiteX5" fmla="*/ 1310961 w 1931766"/>
              <a:gd name="connsiteY5" fmla="*/ 20401 h 1281244"/>
              <a:gd name="connsiteX6" fmla="*/ 1919804 w 1931766"/>
              <a:gd name="connsiteY6" fmla="*/ 1231835 h 1281244"/>
              <a:gd name="connsiteX7" fmla="*/ 1888961 w 1931766"/>
              <a:gd name="connsiteY7" fmla="*/ 1280821 h 1281244"/>
              <a:gd name="connsiteX8" fmla="*/ 58347 w 1931766"/>
              <a:gd name="connsiteY8" fmla="*/ 1272780 h 1281244"/>
              <a:gd name="connsiteX0" fmla="*/ 58347 w 1931766"/>
              <a:gd name="connsiteY0" fmla="*/ 1272295 h 1280759"/>
              <a:gd name="connsiteX1" fmla="*/ 15981 w 1931766"/>
              <a:gd name="connsiteY1" fmla="*/ 1219337 h 1280759"/>
              <a:gd name="connsiteX2" fmla="*/ 623576 w 1931766"/>
              <a:gd name="connsiteY2" fmla="*/ 7124 h 1280759"/>
              <a:gd name="connsiteX3" fmla="*/ 648103 w 1931766"/>
              <a:gd name="connsiteY3" fmla="*/ 982 h 1280759"/>
              <a:gd name="connsiteX4" fmla="*/ 1281877 w 1931766"/>
              <a:gd name="connsiteY4" fmla="*/ 2347 h 1280759"/>
              <a:gd name="connsiteX5" fmla="*/ 1310961 w 1931766"/>
              <a:gd name="connsiteY5" fmla="*/ 19916 h 1280759"/>
              <a:gd name="connsiteX6" fmla="*/ 1919804 w 1931766"/>
              <a:gd name="connsiteY6" fmla="*/ 1231350 h 1280759"/>
              <a:gd name="connsiteX7" fmla="*/ 1888961 w 1931766"/>
              <a:gd name="connsiteY7" fmla="*/ 1280336 h 1280759"/>
              <a:gd name="connsiteX8" fmla="*/ 58347 w 1931766"/>
              <a:gd name="connsiteY8" fmla="*/ 1272295 h 1280759"/>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1401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1766"/>
              <a:gd name="connsiteY0" fmla="*/ 1271349 h 1279813"/>
              <a:gd name="connsiteX1" fmla="*/ 15981 w 1931766"/>
              <a:gd name="connsiteY1" fmla="*/ 1218391 h 1279813"/>
              <a:gd name="connsiteX2" fmla="*/ 623576 w 1931766"/>
              <a:gd name="connsiteY2" fmla="*/ 6178 h 1279813"/>
              <a:gd name="connsiteX3" fmla="*/ 648103 w 1931766"/>
              <a:gd name="connsiteY3" fmla="*/ 36 h 1279813"/>
              <a:gd name="connsiteX4" fmla="*/ 1281877 w 1931766"/>
              <a:gd name="connsiteY4" fmla="*/ 513 h 1279813"/>
              <a:gd name="connsiteX5" fmla="*/ 1310961 w 1931766"/>
              <a:gd name="connsiteY5" fmla="*/ 18970 h 1279813"/>
              <a:gd name="connsiteX6" fmla="*/ 1919804 w 1931766"/>
              <a:gd name="connsiteY6" fmla="*/ 1230404 h 1279813"/>
              <a:gd name="connsiteX7" fmla="*/ 1888961 w 1931766"/>
              <a:gd name="connsiteY7" fmla="*/ 1279390 h 1279813"/>
              <a:gd name="connsiteX8" fmla="*/ 58347 w 1931766"/>
              <a:gd name="connsiteY8" fmla="*/ 1271349 h 1279813"/>
              <a:gd name="connsiteX0" fmla="*/ 58347 w 1930879"/>
              <a:gd name="connsiteY0" fmla="*/ 1271349 h 1272457"/>
              <a:gd name="connsiteX1" fmla="*/ 15981 w 1930879"/>
              <a:gd name="connsiteY1" fmla="*/ 1218391 h 1272457"/>
              <a:gd name="connsiteX2" fmla="*/ 623576 w 1930879"/>
              <a:gd name="connsiteY2" fmla="*/ 6178 h 1272457"/>
              <a:gd name="connsiteX3" fmla="*/ 648103 w 1930879"/>
              <a:gd name="connsiteY3" fmla="*/ 36 h 1272457"/>
              <a:gd name="connsiteX4" fmla="*/ 1281877 w 1930879"/>
              <a:gd name="connsiteY4" fmla="*/ 513 h 1272457"/>
              <a:gd name="connsiteX5" fmla="*/ 1310961 w 1930879"/>
              <a:gd name="connsiteY5" fmla="*/ 18970 h 1272457"/>
              <a:gd name="connsiteX6" fmla="*/ 1919804 w 1930879"/>
              <a:gd name="connsiteY6" fmla="*/ 1230404 h 1272457"/>
              <a:gd name="connsiteX7" fmla="*/ 1886402 w 1930879"/>
              <a:gd name="connsiteY7" fmla="*/ 1271848 h 1272457"/>
              <a:gd name="connsiteX8" fmla="*/ 58347 w 1930879"/>
              <a:gd name="connsiteY8" fmla="*/ 1271349 h 1272457"/>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37017 h 1338125"/>
              <a:gd name="connsiteX1" fmla="*/ 15981 w 1930879"/>
              <a:gd name="connsiteY1" fmla="*/ 1284059 h 1338125"/>
              <a:gd name="connsiteX2" fmla="*/ 148999 w 1930879"/>
              <a:gd name="connsiteY2" fmla="*/ 507 h 1338125"/>
              <a:gd name="connsiteX3" fmla="*/ 648103 w 1930879"/>
              <a:gd name="connsiteY3" fmla="*/ 65704 h 1338125"/>
              <a:gd name="connsiteX4" fmla="*/ 1281877 w 1930879"/>
              <a:gd name="connsiteY4" fmla="*/ 66181 h 1338125"/>
              <a:gd name="connsiteX5" fmla="*/ 1310961 w 1930879"/>
              <a:gd name="connsiteY5" fmla="*/ 84638 h 1338125"/>
              <a:gd name="connsiteX6" fmla="*/ 1919804 w 1930879"/>
              <a:gd name="connsiteY6" fmla="*/ 1296072 h 1338125"/>
              <a:gd name="connsiteX7" fmla="*/ 1886402 w 1930879"/>
              <a:gd name="connsiteY7" fmla="*/ 1337516 h 1338125"/>
              <a:gd name="connsiteX8" fmla="*/ 58347 w 1930879"/>
              <a:gd name="connsiteY8" fmla="*/ 1337017 h 1338125"/>
              <a:gd name="connsiteX0" fmla="*/ 58347 w 1930879"/>
              <a:gd name="connsiteY0" fmla="*/ 1347150 h 1348258"/>
              <a:gd name="connsiteX1" fmla="*/ 15981 w 1930879"/>
              <a:gd name="connsiteY1" fmla="*/ 1294192 h 1348258"/>
              <a:gd name="connsiteX2" fmla="*/ 135272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310961 w 1930879"/>
              <a:gd name="connsiteY5" fmla="*/ 94771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795343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0879"/>
              <a:gd name="connsiteY0" fmla="*/ 1347150 h 1348258"/>
              <a:gd name="connsiteX1" fmla="*/ 15981 w 1930879"/>
              <a:gd name="connsiteY1" fmla="*/ 1294192 h 1348258"/>
              <a:gd name="connsiteX2" fmla="*/ 131350 w 1930879"/>
              <a:gd name="connsiteY2" fmla="*/ 447 h 1348258"/>
              <a:gd name="connsiteX3" fmla="*/ 648103 w 1930879"/>
              <a:gd name="connsiteY3" fmla="*/ 75837 h 1348258"/>
              <a:gd name="connsiteX4" fmla="*/ 1281877 w 1930879"/>
              <a:gd name="connsiteY4" fmla="*/ 76314 h 1348258"/>
              <a:gd name="connsiteX5" fmla="*/ 1805148 w 1930879"/>
              <a:gd name="connsiteY5" fmla="*/ 74388 h 1348258"/>
              <a:gd name="connsiteX6" fmla="*/ 1919804 w 1930879"/>
              <a:gd name="connsiteY6" fmla="*/ 1306205 h 1348258"/>
              <a:gd name="connsiteX7" fmla="*/ 1886402 w 1930879"/>
              <a:gd name="connsiteY7" fmla="*/ 1347649 h 1348258"/>
              <a:gd name="connsiteX8" fmla="*/ 58347 w 1930879"/>
              <a:gd name="connsiteY8" fmla="*/ 1347150 h 1348258"/>
              <a:gd name="connsiteX0" fmla="*/ 58347 w 1938113"/>
              <a:gd name="connsiteY0" fmla="*/ 1347150 h 1348258"/>
              <a:gd name="connsiteX1" fmla="*/ 15981 w 1938113"/>
              <a:gd name="connsiteY1" fmla="*/ 1294192 h 1348258"/>
              <a:gd name="connsiteX2" fmla="*/ 131350 w 1938113"/>
              <a:gd name="connsiteY2" fmla="*/ 447 h 1348258"/>
              <a:gd name="connsiteX3" fmla="*/ 648103 w 1938113"/>
              <a:gd name="connsiteY3" fmla="*/ 75837 h 1348258"/>
              <a:gd name="connsiteX4" fmla="*/ 1281877 w 1938113"/>
              <a:gd name="connsiteY4" fmla="*/ 76314 h 1348258"/>
              <a:gd name="connsiteX5" fmla="*/ 1805148 w 1938113"/>
              <a:gd name="connsiteY5" fmla="*/ 74388 h 1348258"/>
              <a:gd name="connsiteX6" fmla="*/ 1919804 w 1938113"/>
              <a:gd name="connsiteY6" fmla="*/ 1306205 h 1348258"/>
              <a:gd name="connsiteX7" fmla="*/ 1903315 w 1938113"/>
              <a:gd name="connsiteY7" fmla="*/ 1347649 h 1348258"/>
              <a:gd name="connsiteX8" fmla="*/ 58347 w 1938113"/>
              <a:gd name="connsiteY8" fmla="*/ 1347150 h 1348258"/>
              <a:gd name="connsiteX0" fmla="*/ 58347 w 1933133"/>
              <a:gd name="connsiteY0" fmla="*/ 1347150 h 1349027"/>
              <a:gd name="connsiteX1" fmla="*/ 15981 w 1933133"/>
              <a:gd name="connsiteY1" fmla="*/ 1294192 h 1349027"/>
              <a:gd name="connsiteX2" fmla="*/ 131350 w 1933133"/>
              <a:gd name="connsiteY2" fmla="*/ 447 h 1349027"/>
              <a:gd name="connsiteX3" fmla="*/ 648103 w 1933133"/>
              <a:gd name="connsiteY3" fmla="*/ 75837 h 1349027"/>
              <a:gd name="connsiteX4" fmla="*/ 1281877 w 1933133"/>
              <a:gd name="connsiteY4" fmla="*/ 76314 h 1349027"/>
              <a:gd name="connsiteX5" fmla="*/ 1805148 w 1933133"/>
              <a:gd name="connsiteY5" fmla="*/ 74388 h 1349027"/>
              <a:gd name="connsiteX6" fmla="*/ 1919804 w 1933133"/>
              <a:gd name="connsiteY6" fmla="*/ 1306205 h 1349027"/>
              <a:gd name="connsiteX7" fmla="*/ 1903315 w 1933133"/>
              <a:gd name="connsiteY7" fmla="*/ 1347649 h 1349027"/>
              <a:gd name="connsiteX8" fmla="*/ 58347 w 1933133"/>
              <a:gd name="connsiteY8" fmla="*/ 1347150 h 1349027"/>
              <a:gd name="connsiteX0" fmla="*/ 58347 w 1921193"/>
              <a:gd name="connsiteY0" fmla="*/ 1347150 h 1349027"/>
              <a:gd name="connsiteX1" fmla="*/ 15981 w 1921193"/>
              <a:gd name="connsiteY1" fmla="*/ 1294192 h 1349027"/>
              <a:gd name="connsiteX2" fmla="*/ 131350 w 1921193"/>
              <a:gd name="connsiteY2" fmla="*/ 447 h 1349027"/>
              <a:gd name="connsiteX3" fmla="*/ 648103 w 1921193"/>
              <a:gd name="connsiteY3" fmla="*/ 75837 h 1349027"/>
              <a:gd name="connsiteX4" fmla="*/ 1281877 w 1921193"/>
              <a:gd name="connsiteY4" fmla="*/ 76314 h 1349027"/>
              <a:gd name="connsiteX5" fmla="*/ 1805148 w 1921193"/>
              <a:gd name="connsiteY5" fmla="*/ 74388 h 1349027"/>
              <a:gd name="connsiteX6" fmla="*/ 1919804 w 1921193"/>
              <a:gd name="connsiteY6" fmla="*/ 1306205 h 1349027"/>
              <a:gd name="connsiteX7" fmla="*/ 1903315 w 1921193"/>
              <a:gd name="connsiteY7" fmla="*/ 1347649 h 1349027"/>
              <a:gd name="connsiteX8" fmla="*/ 58347 w 1921193"/>
              <a:gd name="connsiteY8" fmla="*/ 1347150 h 1349027"/>
              <a:gd name="connsiteX0" fmla="*/ 49805 w 1912651"/>
              <a:gd name="connsiteY0" fmla="*/ 1347150 h 1349027"/>
              <a:gd name="connsiteX1" fmla="*/ 7439 w 1912651"/>
              <a:gd name="connsiteY1" fmla="*/ 1294192 h 1349027"/>
              <a:gd name="connsiteX2" fmla="*/ 122808 w 1912651"/>
              <a:gd name="connsiteY2" fmla="*/ 447 h 1349027"/>
              <a:gd name="connsiteX3" fmla="*/ 639561 w 1912651"/>
              <a:gd name="connsiteY3" fmla="*/ 75837 h 1349027"/>
              <a:gd name="connsiteX4" fmla="*/ 1273335 w 1912651"/>
              <a:gd name="connsiteY4" fmla="*/ 76314 h 1349027"/>
              <a:gd name="connsiteX5" fmla="*/ 1796606 w 1912651"/>
              <a:gd name="connsiteY5" fmla="*/ 74388 h 1349027"/>
              <a:gd name="connsiteX6" fmla="*/ 1911262 w 1912651"/>
              <a:gd name="connsiteY6" fmla="*/ 1306205 h 1349027"/>
              <a:gd name="connsiteX7" fmla="*/ 1894773 w 1912651"/>
              <a:gd name="connsiteY7" fmla="*/ 1347649 h 1349027"/>
              <a:gd name="connsiteX8" fmla="*/ 49805 w 1912651"/>
              <a:gd name="connsiteY8" fmla="*/ 1347150 h 1349027"/>
              <a:gd name="connsiteX0" fmla="*/ 43660 w 1906506"/>
              <a:gd name="connsiteY0" fmla="*/ 1347150 h 1349027"/>
              <a:gd name="connsiteX1" fmla="*/ 1294 w 1906506"/>
              <a:gd name="connsiteY1" fmla="*/ 1294192 h 1349027"/>
              <a:gd name="connsiteX2" fmla="*/ 116663 w 1906506"/>
              <a:gd name="connsiteY2" fmla="*/ 447 h 1349027"/>
              <a:gd name="connsiteX3" fmla="*/ 633416 w 1906506"/>
              <a:gd name="connsiteY3" fmla="*/ 75837 h 1349027"/>
              <a:gd name="connsiteX4" fmla="*/ 1267190 w 1906506"/>
              <a:gd name="connsiteY4" fmla="*/ 76314 h 1349027"/>
              <a:gd name="connsiteX5" fmla="*/ 1790461 w 1906506"/>
              <a:gd name="connsiteY5" fmla="*/ 74388 h 1349027"/>
              <a:gd name="connsiteX6" fmla="*/ 1905117 w 1906506"/>
              <a:gd name="connsiteY6" fmla="*/ 1306205 h 1349027"/>
              <a:gd name="connsiteX7" fmla="*/ 1888628 w 1906506"/>
              <a:gd name="connsiteY7" fmla="*/ 1347649 h 1349027"/>
              <a:gd name="connsiteX8" fmla="*/ 43660 w 1906506"/>
              <a:gd name="connsiteY8" fmla="*/ 1347150 h 1349027"/>
              <a:gd name="connsiteX0" fmla="*/ 27789 w 1909086"/>
              <a:gd name="connsiteY0" fmla="*/ 1347151 h 1349027"/>
              <a:gd name="connsiteX1" fmla="*/ 3874 w 1909086"/>
              <a:gd name="connsiteY1" fmla="*/ 1294192 h 1349027"/>
              <a:gd name="connsiteX2" fmla="*/ 119243 w 1909086"/>
              <a:gd name="connsiteY2" fmla="*/ 447 h 1349027"/>
              <a:gd name="connsiteX3" fmla="*/ 635996 w 1909086"/>
              <a:gd name="connsiteY3" fmla="*/ 75837 h 1349027"/>
              <a:gd name="connsiteX4" fmla="*/ 1269770 w 1909086"/>
              <a:gd name="connsiteY4" fmla="*/ 76314 h 1349027"/>
              <a:gd name="connsiteX5" fmla="*/ 1793041 w 1909086"/>
              <a:gd name="connsiteY5" fmla="*/ 74388 h 1349027"/>
              <a:gd name="connsiteX6" fmla="*/ 1907697 w 1909086"/>
              <a:gd name="connsiteY6" fmla="*/ 1306205 h 1349027"/>
              <a:gd name="connsiteX7" fmla="*/ 1891208 w 1909086"/>
              <a:gd name="connsiteY7" fmla="*/ 1347649 h 1349027"/>
              <a:gd name="connsiteX8" fmla="*/ 27789 w 1909086"/>
              <a:gd name="connsiteY8" fmla="*/ 1347151 h 1349027"/>
              <a:gd name="connsiteX0" fmla="*/ 26552 w 1907849"/>
              <a:gd name="connsiteY0" fmla="*/ 1347151 h 1349027"/>
              <a:gd name="connsiteX1" fmla="*/ 2637 w 1907849"/>
              <a:gd name="connsiteY1" fmla="*/ 1294192 h 1349027"/>
              <a:gd name="connsiteX2" fmla="*/ 118006 w 1907849"/>
              <a:gd name="connsiteY2" fmla="*/ 447 h 1349027"/>
              <a:gd name="connsiteX3" fmla="*/ 634759 w 1907849"/>
              <a:gd name="connsiteY3" fmla="*/ 75837 h 1349027"/>
              <a:gd name="connsiteX4" fmla="*/ 1268533 w 1907849"/>
              <a:gd name="connsiteY4" fmla="*/ 76314 h 1349027"/>
              <a:gd name="connsiteX5" fmla="*/ 1791804 w 1907849"/>
              <a:gd name="connsiteY5" fmla="*/ 74388 h 1349027"/>
              <a:gd name="connsiteX6" fmla="*/ 1906460 w 1907849"/>
              <a:gd name="connsiteY6" fmla="*/ 1306205 h 1349027"/>
              <a:gd name="connsiteX7" fmla="*/ 1889971 w 1907849"/>
              <a:gd name="connsiteY7" fmla="*/ 1347649 h 1349027"/>
              <a:gd name="connsiteX8" fmla="*/ 26552 w 1907849"/>
              <a:gd name="connsiteY8" fmla="*/ 1347151 h 1349027"/>
              <a:gd name="connsiteX0" fmla="*/ 26552 w 1907849"/>
              <a:gd name="connsiteY0" fmla="*/ 1360891 h 1362767"/>
              <a:gd name="connsiteX1" fmla="*/ 2637 w 1907849"/>
              <a:gd name="connsiteY1" fmla="*/ 1307932 h 1362767"/>
              <a:gd name="connsiteX2" fmla="*/ 118006 w 1907849"/>
              <a:gd name="connsiteY2" fmla="*/ 14187 h 1362767"/>
              <a:gd name="connsiteX3" fmla="*/ 466370 w 1907849"/>
              <a:gd name="connsiteY3" fmla="*/ 0 h 1362767"/>
              <a:gd name="connsiteX4" fmla="*/ 1268533 w 1907849"/>
              <a:gd name="connsiteY4" fmla="*/ 90054 h 1362767"/>
              <a:gd name="connsiteX5" fmla="*/ 1791804 w 1907849"/>
              <a:gd name="connsiteY5" fmla="*/ 88128 h 1362767"/>
              <a:gd name="connsiteX6" fmla="*/ 1906460 w 1907849"/>
              <a:gd name="connsiteY6" fmla="*/ 1319945 h 1362767"/>
              <a:gd name="connsiteX7" fmla="*/ 1889971 w 1907849"/>
              <a:gd name="connsiteY7" fmla="*/ 1361389 h 1362767"/>
              <a:gd name="connsiteX8" fmla="*/ 26552 w 1907849"/>
              <a:gd name="connsiteY8" fmla="*/ 1360891 h 1362767"/>
              <a:gd name="connsiteX0" fmla="*/ 26552 w 1907849"/>
              <a:gd name="connsiteY0" fmla="*/ 1348804 h 1350680"/>
              <a:gd name="connsiteX1" fmla="*/ 2637 w 1907849"/>
              <a:gd name="connsiteY1" fmla="*/ 1295845 h 1350680"/>
              <a:gd name="connsiteX2" fmla="*/ 118006 w 1907849"/>
              <a:gd name="connsiteY2" fmla="*/ 2100 h 1350680"/>
              <a:gd name="connsiteX3" fmla="*/ 162739 w 1907849"/>
              <a:gd name="connsiteY3" fmla="*/ 8584 h 1350680"/>
              <a:gd name="connsiteX4" fmla="*/ 1268533 w 1907849"/>
              <a:gd name="connsiteY4" fmla="*/ 77967 h 1350680"/>
              <a:gd name="connsiteX5" fmla="*/ 1791804 w 1907849"/>
              <a:gd name="connsiteY5" fmla="*/ 76041 h 1350680"/>
              <a:gd name="connsiteX6" fmla="*/ 1906460 w 1907849"/>
              <a:gd name="connsiteY6" fmla="*/ 1307858 h 1350680"/>
              <a:gd name="connsiteX7" fmla="*/ 1889971 w 1907849"/>
              <a:gd name="connsiteY7" fmla="*/ 1349302 h 1350680"/>
              <a:gd name="connsiteX8" fmla="*/ 26552 w 1907849"/>
              <a:gd name="connsiteY8" fmla="*/ 1348804 h 1350680"/>
              <a:gd name="connsiteX0" fmla="*/ 26552 w 1907849"/>
              <a:gd name="connsiteY0" fmla="*/ 1417387 h 1419263"/>
              <a:gd name="connsiteX1" fmla="*/ 2637 w 1907849"/>
              <a:gd name="connsiteY1" fmla="*/ 1364428 h 1419263"/>
              <a:gd name="connsiteX2" fmla="*/ 118006 w 1907849"/>
              <a:gd name="connsiteY2" fmla="*/ 70683 h 1419263"/>
              <a:gd name="connsiteX3" fmla="*/ 164389 w 1907849"/>
              <a:gd name="connsiteY3" fmla="*/ 0 h 1419263"/>
              <a:gd name="connsiteX4" fmla="*/ 1268533 w 1907849"/>
              <a:gd name="connsiteY4" fmla="*/ 146550 h 1419263"/>
              <a:gd name="connsiteX5" fmla="*/ 1791804 w 1907849"/>
              <a:gd name="connsiteY5" fmla="*/ 144624 h 1419263"/>
              <a:gd name="connsiteX6" fmla="*/ 1906460 w 1907849"/>
              <a:gd name="connsiteY6" fmla="*/ 1376441 h 1419263"/>
              <a:gd name="connsiteX7" fmla="*/ 1889971 w 1907849"/>
              <a:gd name="connsiteY7" fmla="*/ 1417885 h 1419263"/>
              <a:gd name="connsiteX8" fmla="*/ 26552 w 1907849"/>
              <a:gd name="connsiteY8" fmla="*/ 1417387 h 1419263"/>
              <a:gd name="connsiteX0" fmla="*/ 26552 w 1907849"/>
              <a:gd name="connsiteY0" fmla="*/ 1391666 h 1393542"/>
              <a:gd name="connsiteX1" fmla="*/ 2637 w 1907849"/>
              <a:gd name="connsiteY1" fmla="*/ 1338707 h 1393542"/>
              <a:gd name="connsiteX2" fmla="*/ 118006 w 1907849"/>
              <a:gd name="connsiteY2" fmla="*/ 44962 h 1393542"/>
              <a:gd name="connsiteX3" fmla="*/ 162739 w 1907849"/>
              <a:gd name="connsiteY3" fmla="*/ 0 h 1393542"/>
              <a:gd name="connsiteX4" fmla="*/ 1268533 w 1907849"/>
              <a:gd name="connsiteY4" fmla="*/ 120829 h 1393542"/>
              <a:gd name="connsiteX5" fmla="*/ 1791804 w 1907849"/>
              <a:gd name="connsiteY5" fmla="*/ 118903 h 1393542"/>
              <a:gd name="connsiteX6" fmla="*/ 1906460 w 1907849"/>
              <a:gd name="connsiteY6" fmla="*/ 1350720 h 1393542"/>
              <a:gd name="connsiteX7" fmla="*/ 1889971 w 1907849"/>
              <a:gd name="connsiteY7" fmla="*/ 1392164 h 1393542"/>
              <a:gd name="connsiteX8" fmla="*/ 26552 w 1907849"/>
              <a:gd name="connsiteY8" fmla="*/ 1391666 h 1393542"/>
              <a:gd name="connsiteX0" fmla="*/ 26552 w 1907849"/>
              <a:gd name="connsiteY0" fmla="*/ 1395182 h 1397058"/>
              <a:gd name="connsiteX1" fmla="*/ 2637 w 1907849"/>
              <a:gd name="connsiteY1" fmla="*/ 1342223 h 1397058"/>
              <a:gd name="connsiteX2" fmla="*/ 118006 w 1907849"/>
              <a:gd name="connsiteY2" fmla="*/ 48478 h 1397058"/>
              <a:gd name="connsiteX3" fmla="*/ 162739 w 1907849"/>
              <a:gd name="connsiteY3" fmla="*/ 3516 h 1397058"/>
              <a:gd name="connsiteX4" fmla="*/ 1268533 w 1907849"/>
              <a:gd name="connsiteY4" fmla="*/ 124345 h 1397058"/>
              <a:gd name="connsiteX5" fmla="*/ 1791804 w 1907849"/>
              <a:gd name="connsiteY5" fmla="*/ 122419 h 1397058"/>
              <a:gd name="connsiteX6" fmla="*/ 1906460 w 1907849"/>
              <a:gd name="connsiteY6" fmla="*/ 1354236 h 1397058"/>
              <a:gd name="connsiteX7" fmla="*/ 1889971 w 1907849"/>
              <a:gd name="connsiteY7" fmla="*/ 1395680 h 1397058"/>
              <a:gd name="connsiteX8" fmla="*/ 26552 w 1907849"/>
              <a:gd name="connsiteY8" fmla="*/ 1395182 h 1397058"/>
              <a:gd name="connsiteX0" fmla="*/ 26552 w 1907849"/>
              <a:gd name="connsiteY0" fmla="*/ 1393032 h 1394908"/>
              <a:gd name="connsiteX1" fmla="*/ 2637 w 1907849"/>
              <a:gd name="connsiteY1" fmla="*/ 1340073 h 1394908"/>
              <a:gd name="connsiteX2" fmla="*/ 118006 w 1907849"/>
              <a:gd name="connsiteY2" fmla="*/ 46328 h 1394908"/>
              <a:gd name="connsiteX3" fmla="*/ 162739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268533 w 1907849"/>
              <a:gd name="connsiteY4" fmla="*/ 122195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698551 w 1907849"/>
              <a:gd name="connsiteY4" fmla="*/ 62997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18598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01399 w 1907849"/>
              <a:gd name="connsiteY4" fmla="*/ 7654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51946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12026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86539 w 1907849"/>
              <a:gd name="connsiteY5" fmla="*/ 60071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1804 w 1907849"/>
              <a:gd name="connsiteY5" fmla="*/ 43654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7069 w 1907849"/>
              <a:gd name="connsiteY5" fmla="*/ 98380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48715 w 1907849"/>
              <a:gd name="connsiteY3" fmla="*/ 1366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18006 w 1907849"/>
              <a:gd name="connsiteY2" fmla="*/ 46328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3032 h 1394908"/>
              <a:gd name="connsiteX1" fmla="*/ 2637 w 1907849"/>
              <a:gd name="connsiteY1" fmla="*/ 1340073 h 1394908"/>
              <a:gd name="connsiteX2" fmla="*/ 133701 w 1907849"/>
              <a:gd name="connsiteY2" fmla="*/ 46329 h 1394908"/>
              <a:gd name="connsiteX3" fmla="*/ 165837 w 1907849"/>
              <a:gd name="connsiteY3" fmla="*/ 1367 h 1394908"/>
              <a:gd name="connsiteX4" fmla="*/ 1764583 w 1907849"/>
              <a:gd name="connsiteY4" fmla="*/ 13126 h 1394908"/>
              <a:gd name="connsiteX5" fmla="*/ 1793910 w 1907849"/>
              <a:gd name="connsiteY5" fmla="*/ 76489 h 1394908"/>
              <a:gd name="connsiteX6" fmla="*/ 1906460 w 1907849"/>
              <a:gd name="connsiteY6" fmla="*/ 1352086 h 1394908"/>
              <a:gd name="connsiteX7" fmla="*/ 1889971 w 1907849"/>
              <a:gd name="connsiteY7" fmla="*/ 1393530 h 1394908"/>
              <a:gd name="connsiteX8" fmla="*/ 26552 w 1907849"/>
              <a:gd name="connsiteY8" fmla="*/ 1393032 h 1394908"/>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64583 w 1907849"/>
              <a:gd name="connsiteY4" fmla="*/ 11759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93910 w 1907849"/>
              <a:gd name="connsiteY5" fmla="*/ 75122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8215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62520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165837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1665 h 1393541"/>
              <a:gd name="connsiteX1" fmla="*/ 2637 w 1907849"/>
              <a:gd name="connsiteY1" fmla="*/ 1338706 h 1393541"/>
              <a:gd name="connsiteX2" fmla="*/ 136555 w 1907849"/>
              <a:gd name="connsiteY2" fmla="*/ 77878 h 1393541"/>
              <a:gd name="connsiteX3" fmla="*/ 258488 w 1907849"/>
              <a:gd name="connsiteY3" fmla="*/ 0 h 1393541"/>
              <a:gd name="connsiteX4" fmla="*/ 1734619 w 1907849"/>
              <a:gd name="connsiteY4" fmla="*/ 18343 h 1393541"/>
              <a:gd name="connsiteX5" fmla="*/ 1771081 w 1907849"/>
              <a:gd name="connsiteY5" fmla="*/ 75123 h 1393541"/>
              <a:gd name="connsiteX6" fmla="*/ 1906460 w 1907849"/>
              <a:gd name="connsiteY6" fmla="*/ 1350719 h 1393541"/>
              <a:gd name="connsiteX7" fmla="*/ 1889971 w 1907849"/>
              <a:gd name="connsiteY7" fmla="*/ 1392163 h 1393541"/>
              <a:gd name="connsiteX8" fmla="*/ 26552 w 1907849"/>
              <a:gd name="connsiteY8" fmla="*/ 1391665 h 1393541"/>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734619 w 1907849"/>
              <a:gd name="connsiteY4" fmla="*/ 19445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71081 w 1907849"/>
              <a:gd name="connsiteY5" fmla="*/ 76225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33981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202049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07184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4975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659539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258488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198750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 name="connsiteX0" fmla="*/ 26552 w 1907849"/>
              <a:gd name="connsiteY0" fmla="*/ 1392767 h 1394643"/>
              <a:gd name="connsiteX1" fmla="*/ 2637 w 1907849"/>
              <a:gd name="connsiteY1" fmla="*/ 1339808 h 1394643"/>
              <a:gd name="connsiteX2" fmla="*/ 151271 w 1907849"/>
              <a:gd name="connsiteY2" fmla="*/ 47217 h 1394643"/>
              <a:gd name="connsiteX3" fmla="*/ 198750 w 1907849"/>
              <a:gd name="connsiteY3" fmla="*/ 1102 h 1394643"/>
              <a:gd name="connsiteX4" fmla="*/ 1713303 w 1907849"/>
              <a:gd name="connsiteY4" fmla="*/ 13091 h 1394643"/>
              <a:gd name="connsiteX5" fmla="*/ 1757962 w 1907849"/>
              <a:gd name="connsiteY5" fmla="*/ 63520 h 1394643"/>
              <a:gd name="connsiteX6" fmla="*/ 1906460 w 1907849"/>
              <a:gd name="connsiteY6" fmla="*/ 1351821 h 1394643"/>
              <a:gd name="connsiteX7" fmla="*/ 1889971 w 1907849"/>
              <a:gd name="connsiteY7" fmla="*/ 1393265 h 1394643"/>
              <a:gd name="connsiteX8" fmla="*/ 26552 w 1907849"/>
              <a:gd name="connsiteY8" fmla="*/ 1392767 h 1394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7849" h="1394643">
                <a:moveTo>
                  <a:pt x="26552" y="1392767"/>
                </a:moveTo>
                <a:cubicBezTo>
                  <a:pt x="-546" y="1393256"/>
                  <a:pt x="-3382" y="1393377"/>
                  <a:pt x="2637" y="1339808"/>
                </a:cubicBezTo>
                <a:lnTo>
                  <a:pt x="151271" y="47217"/>
                </a:lnTo>
                <a:cubicBezTo>
                  <a:pt x="155841" y="-11453"/>
                  <a:pt x="183822" y="1157"/>
                  <a:pt x="198750" y="1102"/>
                </a:cubicBezTo>
                <a:lnTo>
                  <a:pt x="1713303" y="13091"/>
                </a:lnTo>
                <a:cubicBezTo>
                  <a:pt x="1737391" y="12556"/>
                  <a:pt x="1757219" y="16679"/>
                  <a:pt x="1757962" y="63520"/>
                </a:cubicBezTo>
                <a:lnTo>
                  <a:pt x="1906460" y="1351821"/>
                </a:lnTo>
                <a:cubicBezTo>
                  <a:pt x="1908786" y="1396463"/>
                  <a:pt x="1910738" y="1396893"/>
                  <a:pt x="1889971" y="1393265"/>
                </a:cubicBezTo>
                <a:lnTo>
                  <a:pt x="26552" y="1392767"/>
                </a:lnTo>
                <a:close/>
              </a:path>
            </a:pathLst>
          </a:custGeom>
          <a:solidFill>
            <a:schemeClr val="accent2">
              <a:lumMod val="60000"/>
              <a:lumOff val="40000"/>
            </a:schemeClr>
          </a:solidFill>
          <a:ln w="44450">
            <a:solidFill>
              <a:schemeClr val="accent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42" name="Group 41"/>
          <p:cNvGrpSpPr/>
          <p:nvPr/>
        </p:nvGrpSpPr>
        <p:grpSpPr>
          <a:xfrm>
            <a:off x="3077808" y="6195891"/>
            <a:ext cx="5994402" cy="463846"/>
            <a:chOff x="1674247" y="6161807"/>
            <a:chExt cx="5800150" cy="463846"/>
          </a:xfrm>
        </p:grpSpPr>
        <p:sp>
          <p:nvSpPr>
            <p:cNvPr id="43" name="Text Box 15"/>
            <p:cNvSpPr txBox="1">
              <a:spLocks noChangeArrowheads="1"/>
            </p:cNvSpPr>
            <p:nvPr/>
          </p:nvSpPr>
          <p:spPr bwMode="auto">
            <a:xfrm>
              <a:off x="3167091" y="6161807"/>
              <a:ext cx="2844199" cy="463846"/>
            </a:xfrm>
            <a:prstGeom prst="rect">
              <a:avLst/>
            </a:prstGeom>
            <a:noFill/>
            <a:ln w="38100">
              <a:noFill/>
              <a:miter lim="800000"/>
              <a:headEnd/>
              <a:tailEnd/>
            </a:ln>
          </p:spPr>
          <p:txBody>
            <a:bodyPr wrap="square" lIns="90000" tIns="46800" rIns="90000" bIns="4680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2400" b="1" dirty="0">
                  <a:solidFill>
                    <a:prstClr val="black"/>
                  </a:solidFill>
                  <a:cs typeface="Arial" panose="020B0604020202020204" pitchFamily="34" charset="0"/>
                </a:rPr>
                <a:t>Level of detail</a:t>
              </a:r>
            </a:p>
          </p:txBody>
        </p:sp>
        <p:cxnSp>
          <p:nvCxnSpPr>
            <p:cNvPr id="44" name="Straight Connector 43"/>
            <p:cNvCxnSpPr/>
            <p:nvPr/>
          </p:nvCxnSpPr>
          <p:spPr>
            <a:xfrm flipV="1">
              <a:off x="1674247" y="6362953"/>
              <a:ext cx="1980000" cy="1"/>
            </a:xfrm>
            <a:prstGeom prst="line">
              <a:avLst/>
            </a:prstGeom>
            <a:ln w="635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5494397" y="6362953"/>
              <a:ext cx="1980000" cy="1"/>
            </a:xfrm>
            <a:prstGeom prst="line">
              <a:avLst/>
            </a:prstGeom>
            <a:ln w="63500">
              <a:solidFill>
                <a:schemeClr val="tx1"/>
              </a:solidFill>
              <a:headEnd type="triangle"/>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1957273" y="471268"/>
            <a:ext cx="7272409" cy="4697777"/>
            <a:chOff x="2652427" y="796269"/>
            <a:chExt cx="216000" cy="4697777"/>
          </a:xfrm>
        </p:grpSpPr>
        <p:cxnSp>
          <p:nvCxnSpPr>
            <p:cNvPr id="47" name="Straight Connector 46"/>
            <p:cNvCxnSpPr/>
            <p:nvPr/>
          </p:nvCxnSpPr>
          <p:spPr>
            <a:xfrm rot="5400000">
              <a:off x="2760427" y="5386046"/>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760427" y="2599699"/>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2760427" y="688269"/>
              <a:ext cx="0" cy="216000"/>
            </a:xfrm>
            <a:prstGeom prst="line">
              <a:avLst/>
            </a:prstGeom>
            <a:ln w="50800"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2" name="Group 1"/>
          <p:cNvGrpSpPr/>
          <p:nvPr/>
        </p:nvGrpSpPr>
        <p:grpSpPr>
          <a:xfrm>
            <a:off x="340193" y="530097"/>
            <a:ext cx="2278234" cy="5583421"/>
            <a:chOff x="340193" y="530097"/>
            <a:chExt cx="2278234" cy="5583421"/>
          </a:xfrm>
        </p:grpSpPr>
        <p:sp>
          <p:nvSpPr>
            <p:cNvPr id="50" name="Text Box 14"/>
            <p:cNvSpPr txBox="1">
              <a:spLocks noChangeArrowheads="1"/>
            </p:cNvSpPr>
            <p:nvPr/>
          </p:nvSpPr>
          <p:spPr bwMode="auto">
            <a:xfrm>
              <a:off x="365175" y="2896679"/>
              <a:ext cx="2086213" cy="1325620"/>
            </a:xfrm>
            <a:prstGeom prst="rect">
              <a:avLst/>
            </a:prstGeom>
            <a:noFill/>
            <a:ln w="38100">
              <a:noFill/>
              <a:miter lim="800000"/>
              <a:headEnd/>
              <a:tailEnd/>
            </a:ln>
          </p:spPr>
          <p:txBody>
            <a:bodyPr wrap="square" lIns="90000" tIns="46800" rIns="90000" bIns="4680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sz="2000" b="1" u="sng" dirty="0">
                  <a:solidFill>
                    <a:srgbClr val="FFC000"/>
                  </a:solidFill>
                  <a:cs typeface="Arial" panose="020B0604020202020204" pitchFamily="34" charset="0"/>
                </a:rPr>
                <a:t>Voluntary</a:t>
              </a:r>
            </a:p>
            <a:p>
              <a:pPr>
                <a:defRPr/>
              </a:pPr>
              <a:r>
                <a:rPr lang="en-GB" sz="2000" b="1" dirty="0">
                  <a:solidFill>
                    <a:srgbClr val="FFC000"/>
                  </a:solidFill>
                  <a:cs typeface="Arial" panose="020B0604020202020204" pitchFamily="34" charset="0"/>
                </a:rPr>
                <a:t>Applicant </a:t>
              </a:r>
              <a:r>
                <a:rPr lang="en-GB" sz="2000" b="1" dirty="0" smtClean="0">
                  <a:solidFill>
                    <a:srgbClr val="FFC000"/>
                  </a:solidFill>
                  <a:cs typeface="Arial" panose="020B0604020202020204" pitchFamily="34" charset="0"/>
                </a:rPr>
                <a:t>chooses </a:t>
              </a:r>
              <a:r>
                <a:rPr lang="en-GB" sz="2000" b="1" dirty="0">
                  <a:solidFill>
                    <a:srgbClr val="FFC000"/>
                  </a:solidFill>
                  <a:cs typeface="Arial" panose="020B0604020202020204" pitchFamily="34" charset="0"/>
                </a:rPr>
                <a:t>own specification</a:t>
              </a:r>
            </a:p>
          </p:txBody>
        </p:sp>
        <p:sp>
          <p:nvSpPr>
            <p:cNvPr id="51" name="Text Box 15"/>
            <p:cNvSpPr txBox="1">
              <a:spLocks noChangeArrowheads="1"/>
            </p:cNvSpPr>
            <p:nvPr/>
          </p:nvSpPr>
          <p:spPr bwMode="auto">
            <a:xfrm>
              <a:off x="363601" y="737565"/>
              <a:ext cx="2254826" cy="1017844"/>
            </a:xfrm>
            <a:prstGeom prst="rect">
              <a:avLst/>
            </a:prstGeom>
            <a:noFill/>
            <a:ln w="38100">
              <a:noFill/>
              <a:miter lim="800000"/>
              <a:headEnd/>
              <a:tailEnd/>
            </a:ln>
          </p:spPr>
          <p:txBody>
            <a:bodyPr wrap="square" lIns="90000" tIns="46800" rIns="90000" bIns="4680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sz="2000" b="1" u="sng" dirty="0">
                  <a:solidFill>
                    <a:prstClr val="black"/>
                  </a:solidFill>
                  <a:cs typeface="Arial" panose="020B0604020202020204" pitchFamily="34" charset="0"/>
                </a:rPr>
                <a:t>Mandatory</a:t>
              </a:r>
              <a:endParaRPr lang="en-GB" sz="2000" b="1" dirty="0">
                <a:solidFill>
                  <a:prstClr val="black"/>
                </a:solidFill>
                <a:cs typeface="Arial" panose="020B0604020202020204" pitchFamily="34" charset="0"/>
              </a:endParaRPr>
            </a:p>
            <a:p>
              <a:pPr>
                <a:defRPr/>
              </a:pPr>
              <a:r>
                <a:rPr lang="en-GB" sz="2000" b="1" dirty="0">
                  <a:solidFill>
                    <a:prstClr val="black"/>
                  </a:solidFill>
                  <a:cs typeface="Arial" panose="020B0604020202020204" pitchFamily="34" charset="0"/>
                </a:rPr>
                <a:t>Specified </a:t>
              </a:r>
              <a:r>
                <a:rPr lang="en-GB" sz="2000" b="1" dirty="0" smtClean="0">
                  <a:solidFill>
                    <a:prstClr val="black"/>
                  </a:solidFill>
                  <a:cs typeface="Arial" panose="020B0604020202020204" pitchFamily="34" charset="0"/>
                </a:rPr>
                <a:t>in</a:t>
              </a:r>
            </a:p>
            <a:p>
              <a:pPr>
                <a:defRPr/>
              </a:pPr>
              <a:r>
                <a:rPr lang="en-GB" sz="2000" b="1" dirty="0" smtClean="0">
                  <a:solidFill>
                    <a:prstClr val="black"/>
                  </a:solidFill>
                  <a:cs typeface="Arial" panose="020B0604020202020204" pitchFamily="34" charset="0"/>
                </a:rPr>
                <a:t>TSIs </a:t>
              </a:r>
              <a:r>
                <a:rPr lang="en-GB" sz="2000" b="1" dirty="0">
                  <a:solidFill>
                    <a:prstClr val="black"/>
                  </a:solidFill>
                  <a:cs typeface="Arial" panose="020B0604020202020204" pitchFamily="34" charset="0"/>
                </a:rPr>
                <a:t>/ NTRs</a:t>
              </a:r>
            </a:p>
          </p:txBody>
        </p:sp>
        <p:sp>
          <p:nvSpPr>
            <p:cNvPr id="52" name="Text Box 14"/>
            <p:cNvSpPr txBox="1">
              <a:spLocks noChangeArrowheads="1"/>
            </p:cNvSpPr>
            <p:nvPr/>
          </p:nvSpPr>
          <p:spPr bwMode="auto">
            <a:xfrm>
              <a:off x="340193" y="5095674"/>
              <a:ext cx="2169021" cy="1017844"/>
            </a:xfrm>
            <a:prstGeom prst="rect">
              <a:avLst/>
            </a:prstGeom>
            <a:noFill/>
            <a:ln w="38100">
              <a:noFill/>
              <a:miter lim="800000"/>
              <a:headEnd/>
              <a:tailEnd/>
            </a:ln>
          </p:spPr>
          <p:txBody>
            <a:bodyPr wrap="square" lIns="90000" tIns="46800" rIns="90000" bIns="4680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sz="2000" b="1" dirty="0">
                  <a:solidFill>
                    <a:srgbClr val="70AD47">
                      <a:lumMod val="75000"/>
                    </a:srgbClr>
                  </a:solidFill>
                  <a:cs typeface="Arial" panose="020B0604020202020204" pitchFamily="34" charset="0"/>
                </a:rPr>
                <a:t>Company/</a:t>
              </a:r>
            </a:p>
            <a:p>
              <a:pPr>
                <a:defRPr/>
              </a:pPr>
              <a:r>
                <a:rPr lang="en-GB" sz="2000" b="1" dirty="0" smtClean="0">
                  <a:solidFill>
                    <a:srgbClr val="70AD47">
                      <a:lumMod val="75000"/>
                    </a:srgbClr>
                  </a:solidFill>
                  <a:cs typeface="Arial" panose="020B0604020202020204" pitchFamily="34" charset="0"/>
                </a:rPr>
                <a:t>Project</a:t>
              </a:r>
            </a:p>
            <a:p>
              <a:pPr>
                <a:defRPr/>
              </a:pPr>
              <a:r>
                <a:rPr lang="en-GB" sz="2000" b="1" dirty="0" smtClean="0">
                  <a:solidFill>
                    <a:srgbClr val="70AD47">
                      <a:lumMod val="75000"/>
                    </a:srgbClr>
                  </a:solidFill>
                  <a:cs typeface="Arial" panose="020B0604020202020204" pitchFamily="34" charset="0"/>
                </a:rPr>
                <a:t>Standards</a:t>
              </a:r>
              <a:endParaRPr lang="en-GB" sz="2000" b="1" dirty="0">
                <a:solidFill>
                  <a:srgbClr val="70AD47">
                    <a:lumMod val="75000"/>
                  </a:srgbClr>
                </a:solidFill>
                <a:cs typeface="Arial" panose="020B0604020202020204" pitchFamily="34" charset="0"/>
              </a:endParaRPr>
            </a:p>
          </p:txBody>
        </p:sp>
        <p:cxnSp>
          <p:nvCxnSpPr>
            <p:cNvPr id="53" name="Straight Arrow Connector 52"/>
            <p:cNvCxnSpPr/>
            <p:nvPr/>
          </p:nvCxnSpPr>
          <p:spPr>
            <a:xfrm>
              <a:off x="2175723" y="530097"/>
              <a:ext cx="0" cy="1512000"/>
            </a:xfrm>
            <a:prstGeom prst="straightConnector1">
              <a:avLst/>
            </a:prstGeom>
            <a:ln w="63500">
              <a:gradFill>
                <a:gsLst>
                  <a:gs pos="45000">
                    <a:schemeClr val="accent1">
                      <a:lumMod val="50000"/>
                    </a:schemeClr>
                  </a:gs>
                  <a:gs pos="55000">
                    <a:srgbClr val="FF0000"/>
                  </a:gs>
                </a:gsLst>
                <a:lin ang="5400000" scaled="1"/>
              </a:gra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2175723" y="2208408"/>
              <a:ext cx="0" cy="3888000"/>
            </a:xfrm>
            <a:prstGeom prst="straightConnector1">
              <a:avLst/>
            </a:prstGeom>
            <a:ln w="63500">
              <a:gradFill>
                <a:gsLst>
                  <a:gs pos="65000">
                    <a:schemeClr val="accent4"/>
                  </a:gs>
                  <a:gs pos="72000">
                    <a:schemeClr val="accent6"/>
                  </a:gs>
                </a:gsLst>
                <a:lin ang="5400000" scaled="1"/>
              </a:gradFill>
              <a:headEnd type="triangle"/>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55" name="Table 54"/>
          <p:cNvGraphicFramePr>
            <a:graphicFrameLocks noGrp="1"/>
          </p:cNvGraphicFramePr>
          <p:nvPr>
            <p:extLst>
              <p:ext uri="{D42A27DB-BD31-4B8C-83A1-F6EECF244321}">
                <p14:modId xmlns:p14="http://schemas.microsoft.com/office/powerpoint/2010/main" val="65394432"/>
              </p:ext>
            </p:extLst>
          </p:nvPr>
        </p:nvGraphicFramePr>
        <p:xfrm>
          <a:off x="3294035" y="470596"/>
          <a:ext cx="5603930" cy="5564489"/>
        </p:xfrm>
        <a:graphic>
          <a:graphicData uri="http://schemas.openxmlformats.org/drawingml/2006/table">
            <a:tbl>
              <a:tblPr firstRow="1" bandRow="1"/>
              <a:tblGrid>
                <a:gridCol w="5603930"/>
              </a:tblGrid>
              <a:tr h="930821">
                <a:tc>
                  <a:txBody>
                    <a:bodyPr/>
                    <a:lstStyle/>
                    <a:p>
                      <a:pPr marL="0" marR="0" lvl="0" indent="0" algn="ctr" defTabSz="914400" rtl="0" eaLnBrk="1" fontAlgn="auto" latinLnBrk="0" hangingPunct="1">
                        <a:lnSpc>
                          <a:spcPts val="2600"/>
                        </a:lnSpc>
                        <a:spcBef>
                          <a:spcPts val="0"/>
                        </a:spcBef>
                        <a:spcAft>
                          <a:spcPts val="0"/>
                        </a:spcAft>
                        <a:buClrTx/>
                        <a:buSzTx/>
                        <a:buFontTx/>
                        <a:buNone/>
                        <a:tabLst/>
                        <a:defRPr/>
                      </a:pPr>
                      <a:r>
                        <a:rPr kumimoji="0" lang="en-US" altLang="fr-FR" sz="2400" b="1" i="0" u="none" strike="noStrike" kern="1200" cap="none" spc="0" normalizeH="0" baseline="0" noProof="0" dirty="0" smtClean="0">
                          <a:ln>
                            <a:noFill/>
                          </a:ln>
                          <a:solidFill>
                            <a:srgbClr val="000000"/>
                          </a:solidFill>
                          <a:effectLst>
                            <a:glow rad="127000">
                              <a:schemeClr val="bg1"/>
                            </a:glow>
                          </a:effectLst>
                          <a:uLnTx/>
                          <a:uFillTx/>
                          <a:latin typeface="+mn-lt"/>
                          <a:cs typeface="Arial" panose="020B0604020202020204" pitchFamily="34" charset="0"/>
                        </a:rPr>
                        <a:t>EC Directive</a:t>
                      </a:r>
                      <a:endParaRPr kumimoji="0" lang="en-US" altLang="fr-FR" sz="2000" b="1" i="0" u="none" strike="noStrike" kern="1200" cap="none" spc="0" normalizeH="0" baseline="0" noProof="0" dirty="0" smtClean="0">
                        <a:ln>
                          <a:noFill/>
                        </a:ln>
                        <a:solidFill>
                          <a:srgbClr val="000000"/>
                        </a:solidFill>
                        <a:effectLst>
                          <a:glow rad="127000">
                            <a:schemeClr val="bg1"/>
                          </a:glow>
                        </a:effectLst>
                        <a:uLnTx/>
                        <a:uFillTx/>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36000">
                <a:tc>
                  <a:txBody>
                    <a:bodyPr/>
                    <a:lstStyle/>
                    <a:p>
                      <a:pPr marL="0" marR="0" lvl="0" indent="0" algn="ctr" defTabSz="914400" rtl="0" eaLnBrk="1" fontAlgn="auto" latinLnBrk="0" hangingPunct="1">
                        <a:lnSpc>
                          <a:spcPts val="2600"/>
                        </a:lnSpc>
                        <a:spcBef>
                          <a:spcPts val="0"/>
                        </a:spcBef>
                        <a:spcAft>
                          <a:spcPts val="0"/>
                        </a:spcAft>
                        <a:buClrTx/>
                        <a:buSzTx/>
                        <a:buFontTx/>
                        <a:buNone/>
                        <a:tabLst/>
                        <a:defRPr/>
                      </a:pPr>
                      <a:r>
                        <a:rPr kumimoji="0" lang="en-US" altLang="fr-FR" sz="2400" b="1" i="0" u="none" strike="noStrike" kern="1200" cap="none" spc="0" normalizeH="0" baseline="0" noProof="0" dirty="0" smtClean="0">
                          <a:ln>
                            <a:noFill/>
                          </a:ln>
                          <a:solidFill>
                            <a:srgbClr val="000000"/>
                          </a:solidFill>
                          <a:effectLst>
                            <a:glow rad="127000">
                              <a:schemeClr val="bg1"/>
                            </a:glow>
                          </a:effectLst>
                          <a:uLnTx/>
                          <a:uFillTx/>
                          <a:latin typeface="+mn-lt"/>
                          <a:cs typeface="Arial" panose="020B0604020202020204" pitchFamily="34" charset="0"/>
                        </a:rPr>
                        <a:t>TSIs, NTRS </a:t>
                      </a:r>
                      <a:r>
                        <a:rPr kumimoji="0" lang="en-US" altLang="fr-FR" sz="2400" b="1" i="0" u="none" strike="noStrike" kern="1200" cap="none" spc="0" normalizeH="0" baseline="0" noProof="0" smtClean="0">
                          <a:ln>
                            <a:noFill/>
                          </a:ln>
                          <a:solidFill>
                            <a:srgbClr val="000000"/>
                          </a:solidFill>
                          <a:effectLst>
                            <a:glow rad="127000">
                              <a:schemeClr val="bg1"/>
                            </a:glow>
                          </a:effectLst>
                          <a:uLnTx/>
                          <a:uFillTx/>
                          <a:latin typeface="+mn-lt"/>
                          <a:cs typeface="Arial" panose="020B0604020202020204" pitchFamily="34" charset="0"/>
                        </a:rPr>
                        <a:t>and NSRss </a:t>
                      </a:r>
                      <a:r>
                        <a:rPr kumimoji="0" lang="en-US" altLang="fr-FR" sz="2400" b="1" i="0" u="none" strike="noStrike" kern="1200" cap="none" spc="0" normalizeH="0" baseline="0" noProof="0" dirty="0" smtClean="0">
                          <a:ln>
                            <a:noFill/>
                          </a:ln>
                          <a:solidFill>
                            <a:srgbClr val="000000"/>
                          </a:solidFill>
                          <a:effectLst>
                            <a:glow rad="127000">
                              <a:schemeClr val="bg1"/>
                            </a:glow>
                          </a:effectLst>
                          <a:uLnTx/>
                          <a:uFillTx/>
                          <a:latin typeface="+mn-lt"/>
                          <a:cs typeface="Arial" panose="020B0604020202020204" pitchFamily="34" charset="0"/>
                        </a:rPr>
                        <a:t>(RGS)</a:t>
                      </a:r>
                    </a:p>
                    <a:p>
                      <a:pPr marL="0" marR="0" lvl="0" indent="0" algn="ctr" defTabSz="914400" rtl="0" eaLnBrk="1" fontAlgn="auto" latinLnBrk="0" hangingPunct="1">
                        <a:lnSpc>
                          <a:spcPts val="2600"/>
                        </a:lnSpc>
                        <a:spcBef>
                          <a:spcPts val="0"/>
                        </a:spcBef>
                        <a:spcAft>
                          <a:spcPts val="0"/>
                        </a:spcAft>
                        <a:buClrTx/>
                        <a:buSzTx/>
                        <a:buFontTx/>
                        <a:buNone/>
                        <a:tabLst/>
                        <a:defRPr/>
                      </a:pPr>
                      <a:r>
                        <a:rPr kumimoji="0" lang="en-US" altLang="fr-FR" sz="2400" b="1" i="0" u="none" strike="noStrike" kern="1200" cap="none" spc="0" normalizeH="0" baseline="0" noProof="0" dirty="0" smtClean="0">
                          <a:ln>
                            <a:noFill/>
                          </a:ln>
                          <a:solidFill>
                            <a:srgbClr val="000000"/>
                          </a:solidFill>
                          <a:effectLst>
                            <a:glow rad="127000">
                              <a:schemeClr val="bg1"/>
                            </a:glow>
                          </a:effectLst>
                          <a:uLnTx/>
                          <a:uFillTx/>
                          <a:latin typeface="+mn-lt"/>
                          <a:cs typeface="Arial" panose="020B0604020202020204" pitchFamily="34" charset="0"/>
                        </a:rPr>
                        <a:t>Standards directly quoted in TSIs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193280">
                <a:tc>
                  <a:txBody>
                    <a:bodyPr/>
                    <a:lstStyle/>
                    <a:p>
                      <a:pPr marL="0" marR="0" lvl="0" indent="0" algn="ctr" defTabSz="914400" rtl="0" eaLnBrk="1" fontAlgn="base" latinLnBrk="0" hangingPunct="1">
                        <a:lnSpc>
                          <a:spcPct val="100000"/>
                        </a:lnSpc>
                        <a:spcBef>
                          <a:spcPts val="1200"/>
                        </a:spcBef>
                        <a:spcAft>
                          <a:spcPts val="0"/>
                        </a:spcAft>
                        <a:buClrTx/>
                        <a:buSzTx/>
                        <a:buFontTx/>
                        <a:buNone/>
                        <a:tabLst/>
                        <a:defRPr/>
                      </a:pPr>
                      <a:endParaRPr lang="en-GB" sz="1400" b="1" dirty="0" smtClean="0">
                        <a:latin typeface="+mn-lt"/>
                        <a:cs typeface="Arial" panose="020B0604020202020204" pitchFamily="34" charset="0"/>
                      </a:endParaRPr>
                    </a:p>
                    <a:p>
                      <a:pPr marL="0" marR="0" lvl="0" indent="0" algn="ctr" defTabSz="914400" rtl="0" eaLnBrk="1" fontAlgn="base" latinLnBrk="0" hangingPunct="1">
                        <a:lnSpc>
                          <a:spcPct val="100000"/>
                        </a:lnSpc>
                        <a:spcBef>
                          <a:spcPts val="600"/>
                        </a:spcBef>
                        <a:spcAft>
                          <a:spcPts val="1800"/>
                        </a:spcAft>
                        <a:buClrTx/>
                        <a:buSzTx/>
                        <a:buFontTx/>
                        <a:buNone/>
                        <a:tabLst/>
                        <a:defRPr/>
                      </a:pPr>
                      <a:r>
                        <a:rPr lang="en-GB" sz="2400" b="1" dirty="0" smtClean="0">
                          <a:latin typeface="+mn-lt"/>
                          <a:cs typeface="Arial" panose="020B0604020202020204" pitchFamily="34" charset="0"/>
                        </a:rPr>
                        <a:t>RIS/NOPs/BS</a:t>
                      </a:r>
                    </a:p>
                    <a:p>
                      <a:pPr marL="0" marR="0" lvl="0" indent="0" algn="ctr" defTabSz="914400" rtl="0" eaLnBrk="1" fontAlgn="base" latinLnBrk="0" hangingPunct="1">
                        <a:lnSpc>
                          <a:spcPct val="100000"/>
                        </a:lnSpc>
                        <a:spcBef>
                          <a:spcPts val="2400"/>
                        </a:spcBef>
                        <a:spcAft>
                          <a:spcPts val="1800"/>
                        </a:spcAft>
                        <a:buClrTx/>
                        <a:buSzTx/>
                        <a:buFontTx/>
                        <a:buNone/>
                        <a:tabLst/>
                        <a:defRPr/>
                      </a:pPr>
                      <a:r>
                        <a:rPr lang="en-GB" sz="2400" b="1" dirty="0" smtClean="0">
                          <a:latin typeface="+mn-lt"/>
                          <a:cs typeface="Arial" panose="020B0604020202020204" pitchFamily="34" charset="0"/>
                        </a:rPr>
                        <a:t>BS EN/ISO</a:t>
                      </a:r>
                    </a:p>
                    <a:p>
                      <a:pPr marL="0" marR="0" lvl="0" indent="0" algn="ctr" defTabSz="914400" rtl="0" eaLnBrk="1" fontAlgn="base" latinLnBrk="0" hangingPunct="1">
                        <a:lnSpc>
                          <a:spcPct val="100000"/>
                        </a:lnSpc>
                        <a:spcBef>
                          <a:spcPts val="2400"/>
                        </a:spcBef>
                        <a:spcAft>
                          <a:spcPts val="1800"/>
                        </a:spcAft>
                        <a:buClrTx/>
                        <a:buSzTx/>
                        <a:buFontTx/>
                        <a:buNone/>
                        <a:tabLst/>
                        <a:defRPr/>
                      </a:pPr>
                      <a:r>
                        <a:rPr lang="en-GB" sz="2400" b="1" dirty="0" smtClean="0">
                          <a:latin typeface="+mn-lt"/>
                          <a:cs typeface="Arial" panose="020B0604020202020204" pitchFamily="34" charset="0"/>
                        </a:rPr>
                        <a:t>Guidance</a:t>
                      </a:r>
                      <a:endParaRPr lang="en-GB" sz="2400" dirty="0">
                        <a:latin typeface="+mn-lt"/>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15668">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endParaRPr lang="en-GB" sz="600" b="1" dirty="0" smtClean="0">
                        <a:latin typeface="+mn-lt"/>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836920">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GB" sz="2400" b="1" dirty="0" smtClean="0">
                          <a:latin typeface="+mn-lt"/>
                          <a:cs typeface="Arial" panose="020B0604020202020204" pitchFamily="34" charset="0"/>
                        </a:rPr>
                        <a:t>Company/Project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9060488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outVertical)">
                                      <p:cBhvr>
                                        <p:cTn id="7" dur="10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Isosceles Triangle 1"/>
          <p:cNvSpPr/>
          <p:nvPr/>
        </p:nvSpPr>
        <p:spPr>
          <a:xfrm>
            <a:off x="5169249" y="1479953"/>
            <a:ext cx="1836000" cy="75600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3C3C"/>
          </a:solidFill>
          <a:ln w="444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6" name="Isosceles Triangle 1"/>
          <p:cNvSpPr/>
          <p:nvPr/>
        </p:nvSpPr>
        <p:spPr>
          <a:xfrm>
            <a:off x="5169249" y="1479953"/>
            <a:ext cx="1836000" cy="75600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3C3C"/>
          </a:solidFill>
          <a:ln w="44450">
            <a:solidFill>
              <a:srgbClr val="C0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7" name="Isosceles Triangle 1"/>
          <p:cNvSpPr/>
          <p:nvPr/>
        </p:nvSpPr>
        <p:spPr>
          <a:xfrm>
            <a:off x="5275919" y="1545315"/>
            <a:ext cx="1623363" cy="62093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B9B9"/>
          </a:solidFill>
          <a:ln w="44450">
            <a:solidFill>
              <a:srgbClr val="FF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1" name="Isosceles Triangle 1"/>
          <p:cNvSpPr/>
          <p:nvPr/>
        </p:nvSpPr>
        <p:spPr>
          <a:xfrm>
            <a:off x="5655879" y="431376"/>
            <a:ext cx="864000" cy="792002"/>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3231" h="1937487">
                <a:moveTo>
                  <a:pt x="58347" y="1934633"/>
                </a:moveTo>
                <a:cubicBezTo>
                  <a:pt x="-15646" y="1935123"/>
                  <a:pt x="-6182" y="1939241"/>
                  <a:pt x="15981" y="1881675"/>
                </a:cubicBezTo>
                <a:lnTo>
                  <a:pt x="949161" y="14088"/>
                </a:lnTo>
                <a:cubicBezTo>
                  <a:pt x="962012" y="-2392"/>
                  <a:pt x="963751" y="-6171"/>
                  <a:pt x="978190" y="12274"/>
                </a:cubicBezTo>
                <a:lnTo>
                  <a:pt x="1919804" y="1893688"/>
                </a:lnTo>
                <a:cubicBezTo>
                  <a:pt x="1936736" y="1926346"/>
                  <a:pt x="1946611" y="1940564"/>
                  <a:pt x="1892787" y="1936935"/>
                </a:cubicBezTo>
                <a:lnTo>
                  <a:pt x="58347" y="1934633"/>
                </a:lnTo>
                <a:close/>
              </a:path>
            </a:pathLst>
          </a:custGeom>
          <a:solidFill>
            <a:schemeClr val="accent1">
              <a:lumMod val="75000"/>
            </a:schemeClr>
          </a:solidFill>
          <a:ln w="444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sp>
        <p:nvSpPr>
          <p:cNvPr id="60" name="Isosceles Triangle 1"/>
          <p:cNvSpPr/>
          <p:nvPr/>
        </p:nvSpPr>
        <p:spPr>
          <a:xfrm>
            <a:off x="5275919" y="1545315"/>
            <a:ext cx="1623363" cy="620930"/>
          </a:xfrm>
          <a:custGeom>
            <a:avLst/>
            <a:gdLst>
              <a:gd name="connsiteX0" fmla="*/ 0 w 1949115"/>
              <a:gd name="connsiteY0" fmla="*/ 1955227 h 1955227"/>
              <a:gd name="connsiteX1" fmla="*/ 974558 w 1949115"/>
              <a:gd name="connsiteY1" fmla="*/ 0 h 1955227"/>
              <a:gd name="connsiteX2" fmla="*/ 1949115 w 1949115"/>
              <a:gd name="connsiteY2" fmla="*/ 1955227 h 1955227"/>
              <a:gd name="connsiteX3" fmla="*/ 0 w 1949115"/>
              <a:gd name="connsiteY3" fmla="*/ 1955227 h 1955227"/>
              <a:gd name="connsiteX0" fmla="*/ 0 w 1949115"/>
              <a:gd name="connsiteY0" fmla="*/ 1955227 h 1955227"/>
              <a:gd name="connsiteX1" fmla="*/ 974558 w 1949115"/>
              <a:gd name="connsiteY1" fmla="*/ 0 h 1955227"/>
              <a:gd name="connsiteX2" fmla="*/ 1949115 w 1949115"/>
              <a:gd name="connsiteY2" fmla="*/ 1955227 h 1955227"/>
              <a:gd name="connsiteX3" fmla="*/ 67219 w 1949115"/>
              <a:gd name="connsiteY3" fmla="*/ 1951959 h 1955227"/>
              <a:gd name="connsiteX4" fmla="*/ 0 w 1949115"/>
              <a:gd name="connsiteY4" fmla="*/ 1955227 h 1955227"/>
              <a:gd name="connsiteX0" fmla="*/ 0 w 1949115"/>
              <a:gd name="connsiteY0" fmla="*/ 1955227 h 1955227"/>
              <a:gd name="connsiteX1" fmla="*/ 24853 w 1949115"/>
              <a:gd name="connsiteY1" fmla="*/ 1899001 h 1955227"/>
              <a:gd name="connsiteX2" fmla="*/ 974558 w 1949115"/>
              <a:gd name="connsiteY2" fmla="*/ 0 h 1955227"/>
              <a:gd name="connsiteX3" fmla="*/ 1949115 w 1949115"/>
              <a:gd name="connsiteY3" fmla="*/ 1955227 h 1955227"/>
              <a:gd name="connsiteX4" fmla="*/ 67219 w 1949115"/>
              <a:gd name="connsiteY4" fmla="*/ 1951959 h 1955227"/>
              <a:gd name="connsiteX5" fmla="*/ 0 w 1949115"/>
              <a:gd name="connsiteY5" fmla="*/ 1955227 h 1955227"/>
              <a:gd name="connsiteX0" fmla="*/ 42366 w 1924262"/>
              <a:gd name="connsiteY0" fmla="*/ 1951959 h 1955227"/>
              <a:gd name="connsiteX1" fmla="*/ 0 w 1924262"/>
              <a:gd name="connsiteY1" fmla="*/ 1899001 h 1955227"/>
              <a:gd name="connsiteX2" fmla="*/ 949705 w 1924262"/>
              <a:gd name="connsiteY2" fmla="*/ 0 h 1955227"/>
              <a:gd name="connsiteX3" fmla="*/ 1924262 w 1924262"/>
              <a:gd name="connsiteY3" fmla="*/ 1955227 h 1955227"/>
              <a:gd name="connsiteX4" fmla="*/ 42366 w 1924262"/>
              <a:gd name="connsiteY4" fmla="*/ 1951959 h 1955227"/>
              <a:gd name="connsiteX0" fmla="*/ 42958 w 1924854"/>
              <a:gd name="connsiteY0" fmla="*/ 1951959 h 1955227"/>
              <a:gd name="connsiteX1" fmla="*/ 592 w 1924854"/>
              <a:gd name="connsiteY1" fmla="*/ 1899001 h 1955227"/>
              <a:gd name="connsiteX2" fmla="*/ 950297 w 1924854"/>
              <a:gd name="connsiteY2" fmla="*/ 0 h 1955227"/>
              <a:gd name="connsiteX3" fmla="*/ 1924854 w 1924854"/>
              <a:gd name="connsiteY3" fmla="*/ 1955227 h 1955227"/>
              <a:gd name="connsiteX4" fmla="*/ 42958 w 1924854"/>
              <a:gd name="connsiteY4" fmla="*/ 1951959 h 1955227"/>
              <a:gd name="connsiteX0" fmla="*/ 63331 w 1945227"/>
              <a:gd name="connsiteY0" fmla="*/ 1951959 h 1955227"/>
              <a:gd name="connsiteX1" fmla="*/ 20965 w 1945227"/>
              <a:gd name="connsiteY1" fmla="*/ 1899001 h 1955227"/>
              <a:gd name="connsiteX2" fmla="*/ 970670 w 1945227"/>
              <a:gd name="connsiteY2" fmla="*/ 0 h 1955227"/>
              <a:gd name="connsiteX3" fmla="*/ 1945227 w 1945227"/>
              <a:gd name="connsiteY3" fmla="*/ 1955227 h 1955227"/>
              <a:gd name="connsiteX4" fmla="*/ 63331 w 1945227"/>
              <a:gd name="connsiteY4" fmla="*/ 1951959 h 1955227"/>
              <a:gd name="connsiteX0" fmla="*/ 63834 w 1945730"/>
              <a:gd name="connsiteY0" fmla="*/ 1951959 h 1955227"/>
              <a:gd name="connsiteX1" fmla="*/ 21468 w 1945730"/>
              <a:gd name="connsiteY1" fmla="*/ 1899001 h 1955227"/>
              <a:gd name="connsiteX2" fmla="*/ 971173 w 1945730"/>
              <a:gd name="connsiteY2" fmla="*/ 0 h 1955227"/>
              <a:gd name="connsiteX3" fmla="*/ 1945730 w 1945730"/>
              <a:gd name="connsiteY3" fmla="*/ 1955227 h 1955227"/>
              <a:gd name="connsiteX4" fmla="*/ 63834 w 1945730"/>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58347 w 1940243"/>
              <a:gd name="connsiteY4" fmla="*/ 1951959 h 1955227"/>
              <a:gd name="connsiteX0" fmla="*/ 58347 w 1940243"/>
              <a:gd name="connsiteY0" fmla="*/ 1951959 h 1955227"/>
              <a:gd name="connsiteX1" fmla="*/ 15981 w 1940243"/>
              <a:gd name="connsiteY1" fmla="*/ 1899001 h 1955227"/>
              <a:gd name="connsiteX2" fmla="*/ 965686 w 1940243"/>
              <a:gd name="connsiteY2" fmla="*/ 0 h 1955227"/>
              <a:gd name="connsiteX3" fmla="*/ 1940243 w 1940243"/>
              <a:gd name="connsiteY3" fmla="*/ 1955227 h 1955227"/>
              <a:gd name="connsiteX4" fmla="*/ 1892590 w 1940243"/>
              <a:gd name="connsiteY4" fmla="*/ 1950929 h 1955227"/>
              <a:gd name="connsiteX5" fmla="*/ 58347 w 1940243"/>
              <a:gd name="connsiteY5" fmla="*/ 1951959 h 1955227"/>
              <a:gd name="connsiteX0" fmla="*/ 58347 w 1940243"/>
              <a:gd name="connsiteY0" fmla="*/ 1951959 h 1961814"/>
              <a:gd name="connsiteX1" fmla="*/ 15981 w 1940243"/>
              <a:gd name="connsiteY1" fmla="*/ 1899001 h 1961814"/>
              <a:gd name="connsiteX2" fmla="*/ 965686 w 1940243"/>
              <a:gd name="connsiteY2" fmla="*/ 0 h 1961814"/>
              <a:gd name="connsiteX3" fmla="*/ 1940243 w 1940243"/>
              <a:gd name="connsiteY3" fmla="*/ 1955227 h 1961814"/>
              <a:gd name="connsiteX4" fmla="*/ 1890775 w 1940243"/>
              <a:gd name="connsiteY4" fmla="*/ 1961814 h 1961814"/>
              <a:gd name="connsiteX5" fmla="*/ 58347 w 1940243"/>
              <a:gd name="connsiteY5" fmla="*/ 1951959 h 1961814"/>
              <a:gd name="connsiteX0" fmla="*/ 58347 w 1940243"/>
              <a:gd name="connsiteY0" fmla="*/ 1951959 h 1960000"/>
              <a:gd name="connsiteX1" fmla="*/ 15981 w 1940243"/>
              <a:gd name="connsiteY1" fmla="*/ 1899001 h 1960000"/>
              <a:gd name="connsiteX2" fmla="*/ 965686 w 1940243"/>
              <a:gd name="connsiteY2" fmla="*/ 0 h 1960000"/>
              <a:gd name="connsiteX3" fmla="*/ 1940243 w 1940243"/>
              <a:gd name="connsiteY3" fmla="*/ 1955227 h 1960000"/>
              <a:gd name="connsiteX4" fmla="*/ 1888961 w 1940243"/>
              <a:gd name="connsiteY4" fmla="*/ 1960000 h 1960000"/>
              <a:gd name="connsiteX5" fmla="*/ 58347 w 1940243"/>
              <a:gd name="connsiteY5" fmla="*/ 1951959 h 1960000"/>
              <a:gd name="connsiteX0" fmla="*/ 58347 w 1940243"/>
              <a:gd name="connsiteY0" fmla="*/ 1951959 h 1960000"/>
              <a:gd name="connsiteX1" fmla="*/ 15981 w 1940243"/>
              <a:gd name="connsiteY1" fmla="*/ 1899001 h 1960000"/>
              <a:gd name="connsiteX2" fmla="*/ 965686 w 1940243"/>
              <a:gd name="connsiteY2" fmla="*/ 0 h 1960000"/>
              <a:gd name="connsiteX3" fmla="*/ 1919804 w 1940243"/>
              <a:gd name="connsiteY3" fmla="*/ 1911014 h 1960000"/>
              <a:gd name="connsiteX4" fmla="*/ 1940243 w 1940243"/>
              <a:gd name="connsiteY4" fmla="*/ 1955227 h 1960000"/>
              <a:gd name="connsiteX5" fmla="*/ 1888961 w 1940243"/>
              <a:gd name="connsiteY5" fmla="*/ 1960000 h 1960000"/>
              <a:gd name="connsiteX6" fmla="*/ 58347 w 1940243"/>
              <a:gd name="connsiteY6" fmla="*/ 1951959 h 1960000"/>
              <a:gd name="connsiteX0" fmla="*/ 58347 w 1919804"/>
              <a:gd name="connsiteY0" fmla="*/ 1951959 h 1960000"/>
              <a:gd name="connsiteX1" fmla="*/ 15981 w 1919804"/>
              <a:gd name="connsiteY1" fmla="*/ 1899001 h 1960000"/>
              <a:gd name="connsiteX2" fmla="*/ 965686 w 1919804"/>
              <a:gd name="connsiteY2" fmla="*/ 0 h 1960000"/>
              <a:gd name="connsiteX3" fmla="*/ 1919804 w 1919804"/>
              <a:gd name="connsiteY3" fmla="*/ 1911014 h 1960000"/>
              <a:gd name="connsiteX4" fmla="*/ 1888961 w 1919804"/>
              <a:gd name="connsiteY4" fmla="*/ 1960000 h 1960000"/>
              <a:gd name="connsiteX5" fmla="*/ 58347 w 1919804"/>
              <a:gd name="connsiteY5" fmla="*/ 1951959 h 1960000"/>
              <a:gd name="connsiteX0" fmla="*/ 58347 w 1920723"/>
              <a:gd name="connsiteY0" fmla="*/ 1951959 h 1960253"/>
              <a:gd name="connsiteX1" fmla="*/ 15981 w 1920723"/>
              <a:gd name="connsiteY1" fmla="*/ 1899001 h 1960253"/>
              <a:gd name="connsiteX2" fmla="*/ 965686 w 1920723"/>
              <a:gd name="connsiteY2" fmla="*/ 0 h 1960253"/>
              <a:gd name="connsiteX3" fmla="*/ 1919804 w 1920723"/>
              <a:gd name="connsiteY3" fmla="*/ 1911014 h 1960253"/>
              <a:gd name="connsiteX4" fmla="*/ 1888961 w 1920723"/>
              <a:gd name="connsiteY4" fmla="*/ 1960000 h 1960253"/>
              <a:gd name="connsiteX5" fmla="*/ 58347 w 1920723"/>
              <a:gd name="connsiteY5" fmla="*/ 1951959 h 1960253"/>
              <a:gd name="connsiteX0" fmla="*/ 58347 w 1934903"/>
              <a:gd name="connsiteY0" fmla="*/ 1951959 h 1960423"/>
              <a:gd name="connsiteX1" fmla="*/ 15981 w 1934903"/>
              <a:gd name="connsiteY1" fmla="*/ 1899001 h 1960423"/>
              <a:gd name="connsiteX2" fmla="*/ 965686 w 1934903"/>
              <a:gd name="connsiteY2" fmla="*/ 0 h 1960423"/>
              <a:gd name="connsiteX3" fmla="*/ 1919804 w 1934903"/>
              <a:gd name="connsiteY3" fmla="*/ 1911014 h 1960423"/>
              <a:gd name="connsiteX4" fmla="*/ 1888961 w 1934903"/>
              <a:gd name="connsiteY4" fmla="*/ 1960000 h 1960423"/>
              <a:gd name="connsiteX5" fmla="*/ 58347 w 1934903"/>
              <a:gd name="connsiteY5" fmla="*/ 1951959 h 1960423"/>
              <a:gd name="connsiteX0" fmla="*/ 58347 w 1931766"/>
              <a:gd name="connsiteY0" fmla="*/ 1951959 h 1960423"/>
              <a:gd name="connsiteX1" fmla="*/ 15981 w 1931766"/>
              <a:gd name="connsiteY1" fmla="*/ 1899001 h 1960423"/>
              <a:gd name="connsiteX2" fmla="*/ 965686 w 1931766"/>
              <a:gd name="connsiteY2" fmla="*/ 0 h 1960423"/>
              <a:gd name="connsiteX3" fmla="*/ 1919804 w 1931766"/>
              <a:gd name="connsiteY3" fmla="*/ 1911014 h 1960423"/>
              <a:gd name="connsiteX4" fmla="*/ 1888961 w 1931766"/>
              <a:gd name="connsiteY4" fmla="*/ 1960000 h 1960423"/>
              <a:gd name="connsiteX5" fmla="*/ 58347 w 1931766"/>
              <a:gd name="connsiteY5"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1919804 w 1931766"/>
              <a:gd name="connsiteY4" fmla="*/ 1911014 h 1960423"/>
              <a:gd name="connsiteX5" fmla="*/ 1888961 w 1931766"/>
              <a:gd name="connsiteY5" fmla="*/ 1960000 h 1960423"/>
              <a:gd name="connsiteX6" fmla="*/ 58347 w 1931766"/>
              <a:gd name="connsiteY6" fmla="*/ 1951959 h 1960423"/>
              <a:gd name="connsiteX0" fmla="*/ 58347 w 1931766"/>
              <a:gd name="connsiteY0" fmla="*/ 1951959 h 1960423"/>
              <a:gd name="connsiteX1" fmla="*/ 15981 w 1931766"/>
              <a:gd name="connsiteY1" fmla="*/ 1899001 h 1960423"/>
              <a:gd name="connsiteX2" fmla="*/ 949161 w 1931766"/>
              <a:gd name="connsiteY2" fmla="*/ 31414 h 1960423"/>
              <a:gd name="connsiteX3" fmla="*/ 965686 w 1931766"/>
              <a:gd name="connsiteY3" fmla="*/ 0 h 1960423"/>
              <a:gd name="connsiteX4" fmla="*/ 978190 w 1931766"/>
              <a:gd name="connsiteY4" fmla="*/ 29600 h 1960423"/>
              <a:gd name="connsiteX5" fmla="*/ 1919804 w 1931766"/>
              <a:gd name="connsiteY5" fmla="*/ 1911014 h 1960423"/>
              <a:gd name="connsiteX6" fmla="*/ 1888961 w 1931766"/>
              <a:gd name="connsiteY6" fmla="*/ 1960000 h 1960423"/>
              <a:gd name="connsiteX7" fmla="*/ 58347 w 1931766"/>
              <a:gd name="connsiteY7" fmla="*/ 1951959 h 1960423"/>
              <a:gd name="connsiteX0" fmla="*/ 58347 w 1931766"/>
              <a:gd name="connsiteY0" fmla="*/ 2000944 h 2009408"/>
              <a:gd name="connsiteX1" fmla="*/ 15981 w 1931766"/>
              <a:gd name="connsiteY1" fmla="*/ 1947986 h 2009408"/>
              <a:gd name="connsiteX2" fmla="*/ 949161 w 1931766"/>
              <a:gd name="connsiteY2" fmla="*/ 80399 h 2009408"/>
              <a:gd name="connsiteX3" fmla="*/ 963872 w 1931766"/>
              <a:gd name="connsiteY3" fmla="*/ 0 h 2009408"/>
              <a:gd name="connsiteX4" fmla="*/ 978190 w 1931766"/>
              <a:gd name="connsiteY4" fmla="*/ 78585 h 2009408"/>
              <a:gd name="connsiteX5" fmla="*/ 1919804 w 1931766"/>
              <a:gd name="connsiteY5" fmla="*/ 1959999 h 2009408"/>
              <a:gd name="connsiteX6" fmla="*/ 1888961 w 1931766"/>
              <a:gd name="connsiteY6" fmla="*/ 2008985 h 2009408"/>
              <a:gd name="connsiteX7" fmla="*/ 58347 w 1931766"/>
              <a:gd name="connsiteY7" fmla="*/ 2000944 h 2009408"/>
              <a:gd name="connsiteX0" fmla="*/ 58347 w 1931766"/>
              <a:gd name="connsiteY0" fmla="*/ 1922359 h 1930823"/>
              <a:gd name="connsiteX1" fmla="*/ 15981 w 1931766"/>
              <a:gd name="connsiteY1" fmla="*/ 1869401 h 1930823"/>
              <a:gd name="connsiteX2" fmla="*/ 949161 w 1931766"/>
              <a:gd name="connsiteY2" fmla="*/ 1814 h 1930823"/>
              <a:gd name="connsiteX3" fmla="*/ 978190 w 1931766"/>
              <a:gd name="connsiteY3" fmla="*/ 0 h 1930823"/>
              <a:gd name="connsiteX4" fmla="*/ 1919804 w 1931766"/>
              <a:gd name="connsiteY4" fmla="*/ 1881414 h 1930823"/>
              <a:gd name="connsiteX5" fmla="*/ 1888961 w 1931766"/>
              <a:gd name="connsiteY5" fmla="*/ 1930400 h 1930823"/>
              <a:gd name="connsiteX6" fmla="*/ 58347 w 1931766"/>
              <a:gd name="connsiteY6" fmla="*/ 1922359 h 1930823"/>
              <a:gd name="connsiteX0" fmla="*/ 58347 w 1931766"/>
              <a:gd name="connsiteY0" fmla="*/ 1937284 h 1945748"/>
              <a:gd name="connsiteX1" fmla="*/ 15981 w 1931766"/>
              <a:gd name="connsiteY1" fmla="*/ 1884326 h 1945748"/>
              <a:gd name="connsiteX2" fmla="*/ 949161 w 1931766"/>
              <a:gd name="connsiteY2" fmla="*/ 16739 h 1945748"/>
              <a:gd name="connsiteX3" fmla="*/ 978190 w 1931766"/>
              <a:gd name="connsiteY3" fmla="*/ 14925 h 1945748"/>
              <a:gd name="connsiteX4" fmla="*/ 1919804 w 1931766"/>
              <a:gd name="connsiteY4" fmla="*/ 1896339 h 1945748"/>
              <a:gd name="connsiteX5" fmla="*/ 1888961 w 1931766"/>
              <a:gd name="connsiteY5" fmla="*/ 1945325 h 1945748"/>
              <a:gd name="connsiteX6" fmla="*/ 58347 w 1931766"/>
              <a:gd name="connsiteY6" fmla="*/ 1937284 h 1945748"/>
              <a:gd name="connsiteX0" fmla="*/ 58347 w 1931766"/>
              <a:gd name="connsiteY0" fmla="*/ 1944829 h 1953293"/>
              <a:gd name="connsiteX1" fmla="*/ 15981 w 1931766"/>
              <a:gd name="connsiteY1" fmla="*/ 1891871 h 1953293"/>
              <a:gd name="connsiteX2" fmla="*/ 949161 w 1931766"/>
              <a:gd name="connsiteY2" fmla="*/ 24284 h 1953293"/>
              <a:gd name="connsiteX3" fmla="*/ 978190 w 1931766"/>
              <a:gd name="connsiteY3" fmla="*/ 22470 h 1953293"/>
              <a:gd name="connsiteX4" fmla="*/ 1919804 w 1931766"/>
              <a:gd name="connsiteY4" fmla="*/ 1903884 h 1953293"/>
              <a:gd name="connsiteX5" fmla="*/ 1888961 w 1931766"/>
              <a:gd name="connsiteY5" fmla="*/ 1952870 h 1953293"/>
              <a:gd name="connsiteX6" fmla="*/ 58347 w 1931766"/>
              <a:gd name="connsiteY6" fmla="*/ 1944829 h 1953293"/>
              <a:gd name="connsiteX0" fmla="*/ 58347 w 1931766"/>
              <a:gd name="connsiteY0" fmla="*/ 1941295 h 1949759"/>
              <a:gd name="connsiteX1" fmla="*/ 15981 w 1931766"/>
              <a:gd name="connsiteY1" fmla="*/ 1888337 h 1949759"/>
              <a:gd name="connsiteX2" fmla="*/ 949161 w 1931766"/>
              <a:gd name="connsiteY2" fmla="*/ 20750 h 1949759"/>
              <a:gd name="connsiteX3" fmla="*/ 978190 w 1931766"/>
              <a:gd name="connsiteY3" fmla="*/ 18936 h 1949759"/>
              <a:gd name="connsiteX4" fmla="*/ 1919804 w 1931766"/>
              <a:gd name="connsiteY4" fmla="*/ 1900350 h 1949759"/>
              <a:gd name="connsiteX5" fmla="*/ 1888961 w 1931766"/>
              <a:gd name="connsiteY5" fmla="*/ 1949336 h 1949759"/>
              <a:gd name="connsiteX6" fmla="*/ 58347 w 1931766"/>
              <a:gd name="connsiteY6" fmla="*/ 1941295 h 1949759"/>
              <a:gd name="connsiteX0" fmla="*/ 58347 w 1931766"/>
              <a:gd name="connsiteY0" fmla="*/ 1935275 h 1943739"/>
              <a:gd name="connsiteX1" fmla="*/ 15981 w 1931766"/>
              <a:gd name="connsiteY1" fmla="*/ 1882317 h 1943739"/>
              <a:gd name="connsiteX2" fmla="*/ 949161 w 1931766"/>
              <a:gd name="connsiteY2" fmla="*/ 14730 h 1943739"/>
              <a:gd name="connsiteX3" fmla="*/ 978190 w 1931766"/>
              <a:gd name="connsiteY3" fmla="*/ 12916 h 1943739"/>
              <a:gd name="connsiteX4" fmla="*/ 1919804 w 1931766"/>
              <a:gd name="connsiteY4" fmla="*/ 1894330 h 1943739"/>
              <a:gd name="connsiteX5" fmla="*/ 1888961 w 1931766"/>
              <a:gd name="connsiteY5" fmla="*/ 1943316 h 1943739"/>
              <a:gd name="connsiteX6" fmla="*/ 58347 w 1931766"/>
              <a:gd name="connsiteY6" fmla="*/ 1935275 h 1943739"/>
              <a:gd name="connsiteX0" fmla="*/ 58347 w 1931766"/>
              <a:gd name="connsiteY0" fmla="*/ 1934633 h 1943097"/>
              <a:gd name="connsiteX1" fmla="*/ 15981 w 1931766"/>
              <a:gd name="connsiteY1" fmla="*/ 1881675 h 1943097"/>
              <a:gd name="connsiteX2" fmla="*/ 949161 w 1931766"/>
              <a:gd name="connsiteY2" fmla="*/ 14088 h 1943097"/>
              <a:gd name="connsiteX3" fmla="*/ 978190 w 1931766"/>
              <a:gd name="connsiteY3" fmla="*/ 12274 h 1943097"/>
              <a:gd name="connsiteX4" fmla="*/ 1919804 w 1931766"/>
              <a:gd name="connsiteY4" fmla="*/ 1893688 h 1943097"/>
              <a:gd name="connsiteX5" fmla="*/ 1888961 w 1931766"/>
              <a:gd name="connsiteY5" fmla="*/ 1942674 h 1943097"/>
              <a:gd name="connsiteX6" fmla="*/ 58347 w 1931766"/>
              <a:gd name="connsiteY6" fmla="*/ 1934633 h 1943097"/>
              <a:gd name="connsiteX0" fmla="*/ 58347 w 1933231"/>
              <a:gd name="connsiteY0" fmla="*/ 1934633 h 1934879"/>
              <a:gd name="connsiteX1" fmla="*/ 15981 w 1933231"/>
              <a:gd name="connsiteY1" fmla="*/ 1881675 h 1934879"/>
              <a:gd name="connsiteX2" fmla="*/ 949161 w 1933231"/>
              <a:gd name="connsiteY2" fmla="*/ 14088 h 1934879"/>
              <a:gd name="connsiteX3" fmla="*/ 978190 w 1933231"/>
              <a:gd name="connsiteY3" fmla="*/ 12274 h 1934879"/>
              <a:gd name="connsiteX4" fmla="*/ 1919804 w 1933231"/>
              <a:gd name="connsiteY4" fmla="*/ 1893688 h 1934879"/>
              <a:gd name="connsiteX5" fmla="*/ 1892787 w 1933231"/>
              <a:gd name="connsiteY5" fmla="*/ 1931196 h 1934879"/>
              <a:gd name="connsiteX6" fmla="*/ 58347 w 1933231"/>
              <a:gd name="connsiteY6" fmla="*/ 1934633 h 1934879"/>
              <a:gd name="connsiteX0" fmla="*/ 58347 w 1933231"/>
              <a:gd name="connsiteY0" fmla="*/ 1934633 h 1937487"/>
              <a:gd name="connsiteX1" fmla="*/ 15981 w 1933231"/>
              <a:gd name="connsiteY1" fmla="*/ 1881675 h 1937487"/>
              <a:gd name="connsiteX2" fmla="*/ 949161 w 1933231"/>
              <a:gd name="connsiteY2" fmla="*/ 14088 h 1937487"/>
              <a:gd name="connsiteX3" fmla="*/ 978190 w 1933231"/>
              <a:gd name="connsiteY3" fmla="*/ 12274 h 1937487"/>
              <a:gd name="connsiteX4" fmla="*/ 1919804 w 1933231"/>
              <a:gd name="connsiteY4" fmla="*/ 1893688 h 1937487"/>
              <a:gd name="connsiteX5" fmla="*/ 1892787 w 1933231"/>
              <a:gd name="connsiteY5" fmla="*/ 1936935 h 1937487"/>
              <a:gd name="connsiteX6" fmla="*/ 58347 w 1933231"/>
              <a:gd name="connsiteY6" fmla="*/ 1934633 h 1937487"/>
              <a:gd name="connsiteX0" fmla="*/ 58347 w 1933231"/>
              <a:gd name="connsiteY0" fmla="*/ 1922601 h 1925455"/>
              <a:gd name="connsiteX1" fmla="*/ 15981 w 1933231"/>
              <a:gd name="connsiteY1" fmla="*/ 1869643 h 1925455"/>
              <a:gd name="connsiteX2" fmla="*/ 432327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1922601 h 1925455"/>
              <a:gd name="connsiteX1" fmla="*/ 15981 w 1933231"/>
              <a:gd name="connsiteY1" fmla="*/ 1869643 h 1925455"/>
              <a:gd name="connsiteX2" fmla="*/ 426363 w 1933231"/>
              <a:gd name="connsiteY2" fmla="*/ 1040497 h 1925455"/>
              <a:gd name="connsiteX3" fmla="*/ 978190 w 1933231"/>
              <a:gd name="connsiteY3" fmla="*/ 242 h 1925455"/>
              <a:gd name="connsiteX4" fmla="*/ 1919804 w 1933231"/>
              <a:gd name="connsiteY4" fmla="*/ 1881656 h 1925455"/>
              <a:gd name="connsiteX5" fmla="*/ 1892787 w 1933231"/>
              <a:gd name="connsiteY5" fmla="*/ 1924903 h 1925455"/>
              <a:gd name="connsiteX6" fmla="*/ 58347 w 1933231"/>
              <a:gd name="connsiteY6" fmla="*/ 1922601 h 1925455"/>
              <a:gd name="connsiteX0" fmla="*/ 58347 w 1933231"/>
              <a:gd name="connsiteY0" fmla="*/ 900039 h 902893"/>
              <a:gd name="connsiteX1" fmla="*/ 15981 w 1933231"/>
              <a:gd name="connsiteY1" fmla="*/ 847081 h 902893"/>
              <a:gd name="connsiteX2" fmla="*/ 426363 w 1933231"/>
              <a:gd name="connsiteY2" fmla="*/ 17935 h 902893"/>
              <a:gd name="connsiteX3" fmla="*/ 1497013 w 1933231"/>
              <a:gd name="connsiteY3" fmla="*/ 9916 h 902893"/>
              <a:gd name="connsiteX4" fmla="*/ 1919804 w 1933231"/>
              <a:gd name="connsiteY4" fmla="*/ 859094 h 902893"/>
              <a:gd name="connsiteX5" fmla="*/ 1892787 w 1933231"/>
              <a:gd name="connsiteY5" fmla="*/ 902341 h 902893"/>
              <a:gd name="connsiteX6" fmla="*/ 58347 w 1933231"/>
              <a:gd name="connsiteY6" fmla="*/ 900039 h 902893"/>
              <a:gd name="connsiteX0" fmla="*/ 58347 w 1933231"/>
              <a:gd name="connsiteY0" fmla="*/ 894060 h 896914"/>
              <a:gd name="connsiteX1" fmla="*/ 15981 w 1933231"/>
              <a:gd name="connsiteY1" fmla="*/ 841102 h 896914"/>
              <a:gd name="connsiteX2" fmla="*/ 426363 w 1933231"/>
              <a:gd name="connsiteY2" fmla="*/ 11956 h 896914"/>
              <a:gd name="connsiteX3" fmla="*/ 1504964 w 1933231"/>
              <a:gd name="connsiteY3" fmla="*/ 14280 h 896914"/>
              <a:gd name="connsiteX4" fmla="*/ 1919804 w 1933231"/>
              <a:gd name="connsiteY4" fmla="*/ 853115 h 896914"/>
              <a:gd name="connsiteX5" fmla="*/ 1892787 w 1933231"/>
              <a:gd name="connsiteY5" fmla="*/ 896362 h 896914"/>
              <a:gd name="connsiteX6" fmla="*/ 58347 w 1933231"/>
              <a:gd name="connsiteY6" fmla="*/ 894060 h 896914"/>
              <a:gd name="connsiteX0" fmla="*/ 58347 w 1933231"/>
              <a:gd name="connsiteY0" fmla="*/ 886024 h 888878"/>
              <a:gd name="connsiteX1" fmla="*/ 15981 w 1933231"/>
              <a:gd name="connsiteY1" fmla="*/ 833066 h 888878"/>
              <a:gd name="connsiteX2" fmla="*/ 426363 w 1933231"/>
              <a:gd name="connsiteY2" fmla="*/ 3920 h 888878"/>
              <a:gd name="connsiteX3" fmla="*/ 1522855 w 1933231"/>
              <a:gd name="connsiteY3" fmla="*/ 45547 h 888878"/>
              <a:gd name="connsiteX4" fmla="*/ 1919804 w 1933231"/>
              <a:gd name="connsiteY4" fmla="*/ 845079 h 888878"/>
              <a:gd name="connsiteX5" fmla="*/ 1892787 w 1933231"/>
              <a:gd name="connsiteY5" fmla="*/ 888326 h 888878"/>
              <a:gd name="connsiteX6" fmla="*/ 58347 w 1933231"/>
              <a:gd name="connsiteY6" fmla="*/ 886024 h 888878"/>
              <a:gd name="connsiteX0" fmla="*/ 58347 w 1933231"/>
              <a:gd name="connsiteY0" fmla="*/ 853708 h 856562"/>
              <a:gd name="connsiteX1" fmla="*/ 15981 w 1933231"/>
              <a:gd name="connsiteY1" fmla="*/ 800750 h 856562"/>
              <a:gd name="connsiteX2" fmla="*/ 406485 w 1933231"/>
              <a:gd name="connsiteY2" fmla="*/ 12976 h 856562"/>
              <a:gd name="connsiteX3" fmla="*/ 1522855 w 1933231"/>
              <a:gd name="connsiteY3" fmla="*/ 13231 h 856562"/>
              <a:gd name="connsiteX4" fmla="*/ 1919804 w 1933231"/>
              <a:gd name="connsiteY4" fmla="*/ 812763 h 856562"/>
              <a:gd name="connsiteX5" fmla="*/ 1892787 w 1933231"/>
              <a:gd name="connsiteY5" fmla="*/ 856010 h 856562"/>
              <a:gd name="connsiteX6" fmla="*/ 58347 w 1933231"/>
              <a:gd name="connsiteY6" fmla="*/ 853708 h 856562"/>
              <a:gd name="connsiteX0" fmla="*/ 58347 w 1933231"/>
              <a:gd name="connsiteY0" fmla="*/ 864406 h 867260"/>
              <a:gd name="connsiteX1" fmla="*/ 15981 w 1933231"/>
              <a:gd name="connsiteY1" fmla="*/ 811448 h 867260"/>
              <a:gd name="connsiteX2" fmla="*/ 414437 w 1933231"/>
              <a:gd name="connsiteY2" fmla="*/ 7124 h 867260"/>
              <a:gd name="connsiteX3" fmla="*/ 1522855 w 1933231"/>
              <a:gd name="connsiteY3" fmla="*/ 23929 h 867260"/>
              <a:gd name="connsiteX4" fmla="*/ 1919804 w 1933231"/>
              <a:gd name="connsiteY4" fmla="*/ 823461 h 867260"/>
              <a:gd name="connsiteX5" fmla="*/ 1892787 w 1933231"/>
              <a:gd name="connsiteY5" fmla="*/ 866708 h 867260"/>
              <a:gd name="connsiteX6" fmla="*/ 58347 w 1933231"/>
              <a:gd name="connsiteY6" fmla="*/ 864406 h 867260"/>
              <a:gd name="connsiteX0" fmla="*/ 58347 w 1933231"/>
              <a:gd name="connsiteY0" fmla="*/ 858438 h 861292"/>
              <a:gd name="connsiteX1" fmla="*/ 15981 w 1933231"/>
              <a:gd name="connsiteY1" fmla="*/ 805480 h 861292"/>
              <a:gd name="connsiteX2" fmla="*/ 410461 w 1933231"/>
              <a:gd name="connsiteY2" fmla="*/ 9431 h 861292"/>
              <a:gd name="connsiteX3" fmla="*/ 1522855 w 1933231"/>
              <a:gd name="connsiteY3" fmla="*/ 17961 h 861292"/>
              <a:gd name="connsiteX4" fmla="*/ 1919804 w 1933231"/>
              <a:gd name="connsiteY4" fmla="*/ 817493 h 861292"/>
              <a:gd name="connsiteX5" fmla="*/ 1892787 w 1933231"/>
              <a:gd name="connsiteY5" fmla="*/ 860740 h 861292"/>
              <a:gd name="connsiteX6" fmla="*/ 58347 w 1933231"/>
              <a:gd name="connsiteY6" fmla="*/ 858438 h 861292"/>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10730 h 913584"/>
              <a:gd name="connsiteX1" fmla="*/ 15981 w 1933231"/>
              <a:gd name="connsiteY1" fmla="*/ 857772 h 913584"/>
              <a:gd name="connsiteX2" fmla="*/ 410461 w 1933231"/>
              <a:gd name="connsiteY2" fmla="*/ 61723 h 913584"/>
              <a:gd name="connsiteX3" fmla="*/ 478190 w 1933231"/>
              <a:gd name="connsiteY3" fmla="*/ 54628 h 913584"/>
              <a:gd name="connsiteX4" fmla="*/ 1522855 w 1933231"/>
              <a:gd name="connsiteY4" fmla="*/ 70253 h 913584"/>
              <a:gd name="connsiteX5" fmla="*/ 1919804 w 1933231"/>
              <a:gd name="connsiteY5" fmla="*/ 869785 h 913584"/>
              <a:gd name="connsiteX6" fmla="*/ 1892787 w 1933231"/>
              <a:gd name="connsiteY6" fmla="*/ 913032 h 913584"/>
              <a:gd name="connsiteX7" fmla="*/ 58347 w 1933231"/>
              <a:gd name="connsiteY7" fmla="*/ 910730 h 913584"/>
              <a:gd name="connsiteX0" fmla="*/ 58347 w 1933231"/>
              <a:gd name="connsiteY0" fmla="*/ 909290 h 912144"/>
              <a:gd name="connsiteX1" fmla="*/ 15981 w 1933231"/>
              <a:gd name="connsiteY1" fmla="*/ 856332 h 912144"/>
              <a:gd name="connsiteX2" fmla="*/ 410461 w 1933231"/>
              <a:gd name="connsiteY2" fmla="*/ 60283 h 912144"/>
              <a:gd name="connsiteX3" fmla="*/ 478190 w 1933231"/>
              <a:gd name="connsiteY3" fmla="*/ 53188 h 912144"/>
              <a:gd name="connsiteX4" fmla="*/ 1522855 w 1933231"/>
              <a:gd name="connsiteY4" fmla="*/ 68813 h 912144"/>
              <a:gd name="connsiteX5" fmla="*/ 1919804 w 1933231"/>
              <a:gd name="connsiteY5" fmla="*/ 868345 h 912144"/>
              <a:gd name="connsiteX6" fmla="*/ 1892787 w 1933231"/>
              <a:gd name="connsiteY6" fmla="*/ 911592 h 912144"/>
              <a:gd name="connsiteX7" fmla="*/ 58347 w 1933231"/>
              <a:gd name="connsiteY7" fmla="*/ 909290 h 912144"/>
              <a:gd name="connsiteX0" fmla="*/ 58347 w 1933231"/>
              <a:gd name="connsiteY0" fmla="*/ 860636 h 863490"/>
              <a:gd name="connsiteX1" fmla="*/ 15981 w 1933231"/>
              <a:gd name="connsiteY1" fmla="*/ 807678 h 863490"/>
              <a:gd name="connsiteX2" fmla="*/ 410461 w 1933231"/>
              <a:gd name="connsiteY2" fmla="*/ 11629 h 863490"/>
              <a:gd name="connsiteX3" fmla="*/ 478190 w 1933231"/>
              <a:gd name="connsiteY3" fmla="*/ 4534 h 863490"/>
              <a:gd name="connsiteX4" fmla="*/ 1522855 w 1933231"/>
              <a:gd name="connsiteY4" fmla="*/ 20159 h 863490"/>
              <a:gd name="connsiteX5" fmla="*/ 1919804 w 1933231"/>
              <a:gd name="connsiteY5" fmla="*/ 819691 h 863490"/>
              <a:gd name="connsiteX6" fmla="*/ 1892787 w 1933231"/>
              <a:gd name="connsiteY6" fmla="*/ 862938 h 863490"/>
              <a:gd name="connsiteX7" fmla="*/ 58347 w 1933231"/>
              <a:gd name="connsiteY7" fmla="*/ 860636 h 863490"/>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522855 w 1933231"/>
              <a:gd name="connsiteY4" fmla="*/ 36312 h 879643"/>
              <a:gd name="connsiteX5" fmla="*/ 1919804 w 1933231"/>
              <a:gd name="connsiteY5" fmla="*/ 835844 h 879643"/>
              <a:gd name="connsiteX6" fmla="*/ 1892787 w 1933231"/>
              <a:gd name="connsiteY6" fmla="*/ 879091 h 879643"/>
              <a:gd name="connsiteX7" fmla="*/ 58347 w 1933231"/>
              <a:gd name="connsiteY7" fmla="*/ 876789 h 879643"/>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924320 h 927174"/>
              <a:gd name="connsiteX1" fmla="*/ 15981 w 1933231"/>
              <a:gd name="connsiteY1" fmla="*/ 871362 h 927174"/>
              <a:gd name="connsiteX2" fmla="*/ 410461 w 1933231"/>
              <a:gd name="connsiteY2" fmla="*/ 75313 h 927174"/>
              <a:gd name="connsiteX3" fmla="*/ 478190 w 1933231"/>
              <a:gd name="connsiteY3" fmla="*/ 47531 h 927174"/>
              <a:gd name="connsiteX4" fmla="*/ 1522855 w 1933231"/>
              <a:gd name="connsiteY4" fmla="*/ 83843 h 927174"/>
              <a:gd name="connsiteX5" fmla="*/ 1919804 w 1933231"/>
              <a:gd name="connsiteY5" fmla="*/ 883375 h 927174"/>
              <a:gd name="connsiteX6" fmla="*/ 1892787 w 1933231"/>
              <a:gd name="connsiteY6" fmla="*/ 926622 h 927174"/>
              <a:gd name="connsiteX7" fmla="*/ 58347 w 1933231"/>
              <a:gd name="connsiteY7" fmla="*/ 924320 h 927174"/>
              <a:gd name="connsiteX0" fmla="*/ 58347 w 1933231"/>
              <a:gd name="connsiteY0" fmla="*/ 891521 h 894375"/>
              <a:gd name="connsiteX1" fmla="*/ 15981 w 1933231"/>
              <a:gd name="connsiteY1" fmla="*/ 838563 h 894375"/>
              <a:gd name="connsiteX2" fmla="*/ 410461 w 1933231"/>
              <a:gd name="connsiteY2" fmla="*/ 42514 h 894375"/>
              <a:gd name="connsiteX3" fmla="*/ 478190 w 1933231"/>
              <a:gd name="connsiteY3" fmla="*/ 14732 h 894375"/>
              <a:gd name="connsiteX4" fmla="*/ 1522855 w 1933231"/>
              <a:gd name="connsiteY4" fmla="*/ 51044 h 894375"/>
              <a:gd name="connsiteX5" fmla="*/ 1919804 w 1933231"/>
              <a:gd name="connsiteY5" fmla="*/ 850576 h 894375"/>
              <a:gd name="connsiteX6" fmla="*/ 1892787 w 1933231"/>
              <a:gd name="connsiteY6" fmla="*/ 893823 h 894375"/>
              <a:gd name="connsiteX7" fmla="*/ 58347 w 1933231"/>
              <a:gd name="connsiteY7" fmla="*/ 891521 h 894375"/>
              <a:gd name="connsiteX0" fmla="*/ 58347 w 1933231"/>
              <a:gd name="connsiteY0" fmla="*/ 889595 h 892449"/>
              <a:gd name="connsiteX1" fmla="*/ 15981 w 1933231"/>
              <a:gd name="connsiteY1" fmla="*/ 836637 h 892449"/>
              <a:gd name="connsiteX2" fmla="*/ 410461 w 1933231"/>
              <a:gd name="connsiteY2" fmla="*/ 40588 h 892449"/>
              <a:gd name="connsiteX3" fmla="*/ 478190 w 1933231"/>
              <a:gd name="connsiteY3" fmla="*/ 12806 h 892449"/>
              <a:gd name="connsiteX4" fmla="*/ 1522855 w 1933231"/>
              <a:gd name="connsiteY4" fmla="*/ 49118 h 892449"/>
              <a:gd name="connsiteX5" fmla="*/ 1919804 w 1933231"/>
              <a:gd name="connsiteY5" fmla="*/ 848650 h 892449"/>
              <a:gd name="connsiteX6" fmla="*/ 1892787 w 1933231"/>
              <a:gd name="connsiteY6" fmla="*/ 891897 h 892449"/>
              <a:gd name="connsiteX7" fmla="*/ 58347 w 1933231"/>
              <a:gd name="connsiteY7" fmla="*/ 889595 h 892449"/>
              <a:gd name="connsiteX0" fmla="*/ 58347 w 1933231"/>
              <a:gd name="connsiteY0" fmla="*/ 901523 h 904377"/>
              <a:gd name="connsiteX1" fmla="*/ 15981 w 1933231"/>
              <a:gd name="connsiteY1" fmla="*/ 848565 h 904377"/>
              <a:gd name="connsiteX2" fmla="*/ 410461 w 1933231"/>
              <a:gd name="connsiteY2" fmla="*/ 52516 h 904377"/>
              <a:gd name="connsiteX3" fmla="*/ 478190 w 1933231"/>
              <a:gd name="connsiteY3" fmla="*/ 24734 h 904377"/>
              <a:gd name="connsiteX4" fmla="*/ 1438310 w 1933231"/>
              <a:gd name="connsiteY4" fmla="*/ 51626 h 904377"/>
              <a:gd name="connsiteX5" fmla="*/ 1522855 w 1933231"/>
              <a:gd name="connsiteY5" fmla="*/ 61046 h 904377"/>
              <a:gd name="connsiteX6" fmla="*/ 1919804 w 1933231"/>
              <a:gd name="connsiteY6" fmla="*/ 860578 h 904377"/>
              <a:gd name="connsiteX7" fmla="*/ 1892787 w 1933231"/>
              <a:gd name="connsiteY7" fmla="*/ 903825 h 904377"/>
              <a:gd name="connsiteX8" fmla="*/ 58347 w 1933231"/>
              <a:gd name="connsiteY8" fmla="*/ 901523 h 904377"/>
              <a:gd name="connsiteX0" fmla="*/ 58347 w 1933231"/>
              <a:gd name="connsiteY0" fmla="*/ 907673 h 910527"/>
              <a:gd name="connsiteX1" fmla="*/ 15981 w 1933231"/>
              <a:gd name="connsiteY1" fmla="*/ 854715 h 910527"/>
              <a:gd name="connsiteX2" fmla="*/ 410461 w 1933231"/>
              <a:gd name="connsiteY2" fmla="*/ 58666 h 910527"/>
              <a:gd name="connsiteX3" fmla="*/ 478190 w 1933231"/>
              <a:gd name="connsiteY3" fmla="*/ 30884 h 910527"/>
              <a:gd name="connsiteX4" fmla="*/ 1438310 w 1933231"/>
              <a:gd name="connsiteY4" fmla="*/ 37090 h 910527"/>
              <a:gd name="connsiteX5" fmla="*/ 1522855 w 1933231"/>
              <a:gd name="connsiteY5" fmla="*/ 67196 h 910527"/>
              <a:gd name="connsiteX6" fmla="*/ 1919804 w 1933231"/>
              <a:gd name="connsiteY6" fmla="*/ 866728 h 910527"/>
              <a:gd name="connsiteX7" fmla="*/ 1892787 w 1933231"/>
              <a:gd name="connsiteY7" fmla="*/ 909975 h 910527"/>
              <a:gd name="connsiteX8" fmla="*/ 58347 w 1933231"/>
              <a:gd name="connsiteY8" fmla="*/ 907673 h 910527"/>
              <a:gd name="connsiteX0" fmla="*/ 58347 w 1933231"/>
              <a:gd name="connsiteY0" fmla="*/ 908237 h 911091"/>
              <a:gd name="connsiteX1" fmla="*/ 15981 w 1933231"/>
              <a:gd name="connsiteY1" fmla="*/ 855279 h 911091"/>
              <a:gd name="connsiteX2" fmla="*/ 410461 w 1933231"/>
              <a:gd name="connsiteY2" fmla="*/ 59230 h 911091"/>
              <a:gd name="connsiteX3" fmla="*/ 478190 w 1933231"/>
              <a:gd name="connsiteY3" fmla="*/ 31448 h 911091"/>
              <a:gd name="connsiteX4" fmla="*/ 1438310 w 1933231"/>
              <a:gd name="connsiteY4" fmla="*/ 37654 h 911091"/>
              <a:gd name="connsiteX5" fmla="*/ 1522855 w 1933231"/>
              <a:gd name="connsiteY5" fmla="*/ 67760 h 911091"/>
              <a:gd name="connsiteX6" fmla="*/ 1919804 w 1933231"/>
              <a:gd name="connsiteY6" fmla="*/ 867292 h 911091"/>
              <a:gd name="connsiteX7" fmla="*/ 1892787 w 1933231"/>
              <a:gd name="connsiteY7" fmla="*/ 910539 h 911091"/>
              <a:gd name="connsiteX8" fmla="*/ 58347 w 1933231"/>
              <a:gd name="connsiteY8" fmla="*/ 908237 h 911091"/>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864 h 879718"/>
              <a:gd name="connsiteX1" fmla="*/ 15981 w 1933231"/>
              <a:gd name="connsiteY1" fmla="*/ 823906 h 879718"/>
              <a:gd name="connsiteX2" fmla="*/ 410461 w 1933231"/>
              <a:gd name="connsiteY2" fmla="*/ 27857 h 879718"/>
              <a:gd name="connsiteX3" fmla="*/ 478190 w 1933231"/>
              <a:gd name="connsiteY3" fmla="*/ 75 h 879718"/>
              <a:gd name="connsiteX4" fmla="*/ 1438310 w 1933231"/>
              <a:gd name="connsiteY4" fmla="*/ 6281 h 879718"/>
              <a:gd name="connsiteX5" fmla="*/ 1522855 w 1933231"/>
              <a:gd name="connsiteY5" fmla="*/ 36387 h 879718"/>
              <a:gd name="connsiteX6" fmla="*/ 1919804 w 1933231"/>
              <a:gd name="connsiteY6" fmla="*/ 835919 h 879718"/>
              <a:gd name="connsiteX7" fmla="*/ 1892787 w 1933231"/>
              <a:gd name="connsiteY7" fmla="*/ 879166 h 879718"/>
              <a:gd name="connsiteX8" fmla="*/ 58347 w 1933231"/>
              <a:gd name="connsiteY8" fmla="*/ 876864 h 879718"/>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38310 w 1933231"/>
              <a:gd name="connsiteY4" fmla="*/ 6206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4347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2489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33231"/>
              <a:gd name="connsiteY0" fmla="*/ 876789 h 879643"/>
              <a:gd name="connsiteX1" fmla="*/ 15981 w 1933231"/>
              <a:gd name="connsiteY1" fmla="*/ 823831 h 879643"/>
              <a:gd name="connsiteX2" fmla="*/ 410461 w 1933231"/>
              <a:gd name="connsiteY2" fmla="*/ 27782 h 879643"/>
              <a:gd name="connsiteX3" fmla="*/ 478190 w 1933231"/>
              <a:gd name="connsiteY3" fmla="*/ 0 h 879643"/>
              <a:gd name="connsiteX4" fmla="*/ 1440136 w 1933231"/>
              <a:gd name="connsiteY4" fmla="*/ 631 h 879643"/>
              <a:gd name="connsiteX5" fmla="*/ 1522855 w 1933231"/>
              <a:gd name="connsiteY5" fmla="*/ 36312 h 879643"/>
              <a:gd name="connsiteX6" fmla="*/ 1919804 w 1933231"/>
              <a:gd name="connsiteY6" fmla="*/ 835844 h 879643"/>
              <a:gd name="connsiteX7" fmla="*/ 1892787 w 1933231"/>
              <a:gd name="connsiteY7" fmla="*/ 879091 h 879643"/>
              <a:gd name="connsiteX8" fmla="*/ 58347 w 1933231"/>
              <a:gd name="connsiteY8" fmla="*/ 876789 h 879643"/>
              <a:gd name="connsiteX0" fmla="*/ 58347 w 1923378"/>
              <a:gd name="connsiteY0" fmla="*/ 876789 h 879643"/>
              <a:gd name="connsiteX1" fmla="*/ 15981 w 1923378"/>
              <a:gd name="connsiteY1" fmla="*/ 823831 h 879643"/>
              <a:gd name="connsiteX2" fmla="*/ 410461 w 1923378"/>
              <a:gd name="connsiteY2" fmla="*/ 27782 h 879643"/>
              <a:gd name="connsiteX3" fmla="*/ 478190 w 1923378"/>
              <a:gd name="connsiteY3" fmla="*/ 0 h 879643"/>
              <a:gd name="connsiteX4" fmla="*/ 1440136 w 1923378"/>
              <a:gd name="connsiteY4" fmla="*/ 631 h 879643"/>
              <a:gd name="connsiteX5" fmla="*/ 1522855 w 1923378"/>
              <a:gd name="connsiteY5" fmla="*/ 36312 h 879643"/>
              <a:gd name="connsiteX6" fmla="*/ 1919804 w 1923378"/>
              <a:gd name="connsiteY6" fmla="*/ 835844 h 879643"/>
              <a:gd name="connsiteX7" fmla="*/ 1837100 w 1923378"/>
              <a:gd name="connsiteY7" fmla="*/ 879091 h 879643"/>
              <a:gd name="connsiteX8" fmla="*/ 58347 w 1923378"/>
              <a:gd name="connsiteY8" fmla="*/ 876789 h 879643"/>
              <a:gd name="connsiteX0" fmla="*/ 58347 w 1875100"/>
              <a:gd name="connsiteY0" fmla="*/ 876789 h 886429"/>
              <a:gd name="connsiteX1" fmla="*/ 15981 w 1875100"/>
              <a:gd name="connsiteY1" fmla="*/ 823831 h 886429"/>
              <a:gd name="connsiteX2" fmla="*/ 410461 w 1875100"/>
              <a:gd name="connsiteY2" fmla="*/ 27782 h 886429"/>
              <a:gd name="connsiteX3" fmla="*/ 478190 w 1875100"/>
              <a:gd name="connsiteY3" fmla="*/ 0 h 886429"/>
              <a:gd name="connsiteX4" fmla="*/ 1440136 w 1875100"/>
              <a:gd name="connsiteY4" fmla="*/ 631 h 886429"/>
              <a:gd name="connsiteX5" fmla="*/ 1522855 w 1875100"/>
              <a:gd name="connsiteY5" fmla="*/ 36312 h 886429"/>
              <a:gd name="connsiteX6" fmla="*/ 1859835 w 1875100"/>
              <a:gd name="connsiteY6" fmla="*/ 866481 h 886429"/>
              <a:gd name="connsiteX7" fmla="*/ 1837100 w 1875100"/>
              <a:gd name="connsiteY7" fmla="*/ 879091 h 886429"/>
              <a:gd name="connsiteX8" fmla="*/ 58347 w 1875100"/>
              <a:gd name="connsiteY8" fmla="*/ 876789 h 886429"/>
              <a:gd name="connsiteX0" fmla="*/ 58347 w 1889358"/>
              <a:gd name="connsiteY0" fmla="*/ 876789 h 886430"/>
              <a:gd name="connsiteX1" fmla="*/ 15981 w 1889358"/>
              <a:gd name="connsiteY1" fmla="*/ 823831 h 886430"/>
              <a:gd name="connsiteX2" fmla="*/ 410461 w 1889358"/>
              <a:gd name="connsiteY2" fmla="*/ 27782 h 886430"/>
              <a:gd name="connsiteX3" fmla="*/ 478190 w 1889358"/>
              <a:gd name="connsiteY3" fmla="*/ 0 h 886430"/>
              <a:gd name="connsiteX4" fmla="*/ 1440136 w 1889358"/>
              <a:gd name="connsiteY4" fmla="*/ 631 h 886430"/>
              <a:gd name="connsiteX5" fmla="*/ 1522855 w 1889358"/>
              <a:gd name="connsiteY5" fmla="*/ 36312 h 886430"/>
              <a:gd name="connsiteX6" fmla="*/ 1881252 w 1889358"/>
              <a:gd name="connsiteY6" fmla="*/ 866482 h 886430"/>
              <a:gd name="connsiteX7" fmla="*/ 1837100 w 1889358"/>
              <a:gd name="connsiteY7" fmla="*/ 879091 h 886430"/>
              <a:gd name="connsiteX8" fmla="*/ 58347 w 1889358"/>
              <a:gd name="connsiteY8" fmla="*/ 876789 h 886430"/>
              <a:gd name="connsiteX0" fmla="*/ 58347 w 1884954"/>
              <a:gd name="connsiteY0" fmla="*/ 876789 h 880712"/>
              <a:gd name="connsiteX1" fmla="*/ 15981 w 1884954"/>
              <a:gd name="connsiteY1" fmla="*/ 823831 h 880712"/>
              <a:gd name="connsiteX2" fmla="*/ 410461 w 1884954"/>
              <a:gd name="connsiteY2" fmla="*/ 27782 h 880712"/>
              <a:gd name="connsiteX3" fmla="*/ 478190 w 1884954"/>
              <a:gd name="connsiteY3" fmla="*/ 0 h 880712"/>
              <a:gd name="connsiteX4" fmla="*/ 1440136 w 1884954"/>
              <a:gd name="connsiteY4" fmla="*/ 631 h 880712"/>
              <a:gd name="connsiteX5" fmla="*/ 1522855 w 1884954"/>
              <a:gd name="connsiteY5" fmla="*/ 36312 h 880712"/>
              <a:gd name="connsiteX6" fmla="*/ 1881252 w 1884954"/>
              <a:gd name="connsiteY6" fmla="*/ 866482 h 880712"/>
              <a:gd name="connsiteX7" fmla="*/ 1837100 w 1884954"/>
              <a:gd name="connsiteY7" fmla="*/ 879091 h 880712"/>
              <a:gd name="connsiteX8" fmla="*/ 58347 w 1884954"/>
              <a:gd name="connsiteY8" fmla="*/ 876789 h 880712"/>
              <a:gd name="connsiteX0" fmla="*/ 72632 w 1879268"/>
              <a:gd name="connsiteY0" fmla="*/ 876788 h 880711"/>
              <a:gd name="connsiteX1" fmla="*/ 10295 w 1879268"/>
              <a:gd name="connsiteY1" fmla="*/ 823831 h 880711"/>
              <a:gd name="connsiteX2" fmla="*/ 404775 w 1879268"/>
              <a:gd name="connsiteY2" fmla="*/ 27782 h 880711"/>
              <a:gd name="connsiteX3" fmla="*/ 472504 w 1879268"/>
              <a:gd name="connsiteY3" fmla="*/ 0 h 880711"/>
              <a:gd name="connsiteX4" fmla="*/ 1434450 w 1879268"/>
              <a:gd name="connsiteY4" fmla="*/ 631 h 880711"/>
              <a:gd name="connsiteX5" fmla="*/ 1517169 w 1879268"/>
              <a:gd name="connsiteY5" fmla="*/ 36312 h 880711"/>
              <a:gd name="connsiteX6" fmla="*/ 1875566 w 1879268"/>
              <a:gd name="connsiteY6" fmla="*/ 866482 h 880711"/>
              <a:gd name="connsiteX7" fmla="*/ 1831414 w 1879268"/>
              <a:gd name="connsiteY7" fmla="*/ 879091 h 880711"/>
              <a:gd name="connsiteX8" fmla="*/ 72632 w 1879268"/>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5873 w 1862509"/>
              <a:gd name="connsiteY0" fmla="*/ 876788 h 880711"/>
              <a:gd name="connsiteX1" fmla="*/ 17501 w 1862509"/>
              <a:gd name="connsiteY1" fmla="*/ 823830 h 880711"/>
              <a:gd name="connsiteX2" fmla="*/ 388016 w 1862509"/>
              <a:gd name="connsiteY2" fmla="*/ 27782 h 880711"/>
              <a:gd name="connsiteX3" fmla="*/ 455745 w 1862509"/>
              <a:gd name="connsiteY3" fmla="*/ 0 h 880711"/>
              <a:gd name="connsiteX4" fmla="*/ 1417691 w 1862509"/>
              <a:gd name="connsiteY4" fmla="*/ 631 h 880711"/>
              <a:gd name="connsiteX5" fmla="*/ 1500410 w 1862509"/>
              <a:gd name="connsiteY5" fmla="*/ 36312 h 880711"/>
              <a:gd name="connsiteX6" fmla="*/ 1858807 w 1862509"/>
              <a:gd name="connsiteY6" fmla="*/ 866482 h 880711"/>
              <a:gd name="connsiteX7" fmla="*/ 1814655 w 1862509"/>
              <a:gd name="connsiteY7" fmla="*/ 879091 h 880711"/>
              <a:gd name="connsiteX8" fmla="*/ 55873 w 1862509"/>
              <a:gd name="connsiteY8" fmla="*/ 876788 h 880711"/>
              <a:gd name="connsiteX0" fmla="*/ 51330 w 1857966"/>
              <a:gd name="connsiteY0" fmla="*/ 876788 h 880711"/>
              <a:gd name="connsiteX1" fmla="*/ 20947 w 1857966"/>
              <a:gd name="connsiteY1" fmla="*/ 823830 h 880711"/>
              <a:gd name="connsiteX2" fmla="*/ 383473 w 1857966"/>
              <a:gd name="connsiteY2" fmla="*/ 27782 h 880711"/>
              <a:gd name="connsiteX3" fmla="*/ 451202 w 1857966"/>
              <a:gd name="connsiteY3" fmla="*/ 0 h 880711"/>
              <a:gd name="connsiteX4" fmla="*/ 1413148 w 1857966"/>
              <a:gd name="connsiteY4" fmla="*/ 631 h 880711"/>
              <a:gd name="connsiteX5" fmla="*/ 1495867 w 1857966"/>
              <a:gd name="connsiteY5" fmla="*/ 36312 h 880711"/>
              <a:gd name="connsiteX6" fmla="*/ 1854264 w 1857966"/>
              <a:gd name="connsiteY6" fmla="*/ 866482 h 880711"/>
              <a:gd name="connsiteX7" fmla="*/ 1810112 w 1857966"/>
              <a:gd name="connsiteY7" fmla="*/ 879091 h 880711"/>
              <a:gd name="connsiteX8" fmla="*/ 51330 w 1857966"/>
              <a:gd name="connsiteY8" fmla="*/ 876788 h 880711"/>
              <a:gd name="connsiteX0" fmla="*/ 47304 w 1853940"/>
              <a:gd name="connsiteY0" fmla="*/ 876788 h 880711"/>
              <a:gd name="connsiteX1" fmla="*/ 24910 w 1853940"/>
              <a:gd name="connsiteY1" fmla="*/ 823830 h 880711"/>
              <a:gd name="connsiteX2" fmla="*/ 379447 w 1853940"/>
              <a:gd name="connsiteY2" fmla="*/ 27782 h 880711"/>
              <a:gd name="connsiteX3" fmla="*/ 447176 w 1853940"/>
              <a:gd name="connsiteY3" fmla="*/ 0 h 880711"/>
              <a:gd name="connsiteX4" fmla="*/ 1409122 w 1853940"/>
              <a:gd name="connsiteY4" fmla="*/ 631 h 880711"/>
              <a:gd name="connsiteX5" fmla="*/ 1491841 w 1853940"/>
              <a:gd name="connsiteY5" fmla="*/ 36312 h 880711"/>
              <a:gd name="connsiteX6" fmla="*/ 1850238 w 1853940"/>
              <a:gd name="connsiteY6" fmla="*/ 866482 h 880711"/>
              <a:gd name="connsiteX7" fmla="*/ 1806086 w 1853940"/>
              <a:gd name="connsiteY7" fmla="*/ 879091 h 880711"/>
              <a:gd name="connsiteX8" fmla="*/ 47304 w 1853940"/>
              <a:gd name="connsiteY8" fmla="*/ 876788 h 880711"/>
              <a:gd name="connsiteX0" fmla="*/ 42935 w 1849571"/>
              <a:gd name="connsiteY0" fmla="*/ 876788 h 880711"/>
              <a:gd name="connsiteX1" fmla="*/ 30526 w 1849571"/>
              <a:gd name="connsiteY1" fmla="*/ 823830 h 880711"/>
              <a:gd name="connsiteX2" fmla="*/ 375078 w 1849571"/>
              <a:gd name="connsiteY2" fmla="*/ 27782 h 880711"/>
              <a:gd name="connsiteX3" fmla="*/ 442807 w 1849571"/>
              <a:gd name="connsiteY3" fmla="*/ 0 h 880711"/>
              <a:gd name="connsiteX4" fmla="*/ 1404753 w 1849571"/>
              <a:gd name="connsiteY4" fmla="*/ 631 h 880711"/>
              <a:gd name="connsiteX5" fmla="*/ 1487472 w 1849571"/>
              <a:gd name="connsiteY5" fmla="*/ 36312 h 880711"/>
              <a:gd name="connsiteX6" fmla="*/ 1845869 w 1849571"/>
              <a:gd name="connsiteY6" fmla="*/ 866482 h 880711"/>
              <a:gd name="connsiteX7" fmla="*/ 1801717 w 1849571"/>
              <a:gd name="connsiteY7" fmla="*/ 879091 h 880711"/>
              <a:gd name="connsiteX8" fmla="*/ 42935 w 1849571"/>
              <a:gd name="connsiteY8" fmla="*/ 876788 h 880711"/>
              <a:gd name="connsiteX0" fmla="*/ 55872 w 1836547"/>
              <a:gd name="connsiteY0" fmla="*/ 874191 h 880711"/>
              <a:gd name="connsiteX1" fmla="*/ 17502 w 1836547"/>
              <a:gd name="connsiteY1" fmla="*/ 823830 h 880711"/>
              <a:gd name="connsiteX2" fmla="*/ 362054 w 1836547"/>
              <a:gd name="connsiteY2" fmla="*/ 27782 h 880711"/>
              <a:gd name="connsiteX3" fmla="*/ 429783 w 1836547"/>
              <a:gd name="connsiteY3" fmla="*/ 0 h 880711"/>
              <a:gd name="connsiteX4" fmla="*/ 1391729 w 1836547"/>
              <a:gd name="connsiteY4" fmla="*/ 631 h 880711"/>
              <a:gd name="connsiteX5" fmla="*/ 1474448 w 1836547"/>
              <a:gd name="connsiteY5" fmla="*/ 36312 h 880711"/>
              <a:gd name="connsiteX6" fmla="*/ 1832845 w 1836547"/>
              <a:gd name="connsiteY6" fmla="*/ 866482 h 880711"/>
              <a:gd name="connsiteX7" fmla="*/ 1788693 w 1836547"/>
              <a:gd name="connsiteY7" fmla="*/ 879091 h 880711"/>
              <a:gd name="connsiteX8" fmla="*/ 55872 w 1836547"/>
              <a:gd name="connsiteY8" fmla="*/ 874191 h 880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547" h="880711">
                <a:moveTo>
                  <a:pt x="55872" y="874191"/>
                </a:moveTo>
                <a:cubicBezTo>
                  <a:pt x="-18121" y="874681"/>
                  <a:pt x="-4661" y="881396"/>
                  <a:pt x="17502" y="823830"/>
                </a:cubicBezTo>
                <a:lnTo>
                  <a:pt x="362054" y="27782"/>
                </a:lnTo>
                <a:cubicBezTo>
                  <a:pt x="371172" y="7009"/>
                  <a:pt x="381545" y="991"/>
                  <a:pt x="429783" y="0"/>
                </a:cubicBezTo>
                <a:lnTo>
                  <a:pt x="1391729" y="631"/>
                </a:lnTo>
                <a:cubicBezTo>
                  <a:pt x="1438287" y="-557"/>
                  <a:pt x="1453170" y="6296"/>
                  <a:pt x="1474448" y="36312"/>
                </a:cubicBezTo>
                <a:lnTo>
                  <a:pt x="1832845" y="866482"/>
                </a:lnTo>
                <a:cubicBezTo>
                  <a:pt x="1839791" y="880962"/>
                  <a:pt x="1842517" y="882720"/>
                  <a:pt x="1788693" y="879091"/>
                </a:cubicBezTo>
                <a:lnTo>
                  <a:pt x="55872" y="874191"/>
                </a:lnTo>
                <a:close/>
              </a:path>
            </a:pathLst>
          </a:custGeom>
          <a:solidFill>
            <a:srgbClr val="FFB9B9"/>
          </a:solidFill>
          <a:ln w="44450">
            <a:solidFill>
              <a:srgbClr val="FF0000"/>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61" name="Rounded Rectangle 60"/>
          <p:cNvSpPr/>
          <p:nvPr/>
        </p:nvSpPr>
        <p:spPr>
          <a:xfrm>
            <a:off x="4287249" y="423681"/>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10" dirty="0">
                <a:solidFill>
                  <a:prstClr val="black"/>
                </a:solidFill>
                <a:cs typeface="Arial" pitchFamily="34" charset="0"/>
              </a:rPr>
              <a:t>Railway Interoperability Directive 2008/57/EC</a:t>
            </a:r>
            <a:endParaRPr lang="en-GB" sz="2800" spc="-10" dirty="0">
              <a:solidFill>
                <a:prstClr val="black"/>
              </a:solidFill>
              <a:cs typeface="Arial" pitchFamily="34" charset="0"/>
            </a:endParaRPr>
          </a:p>
        </p:txBody>
      </p:sp>
      <p:sp>
        <p:nvSpPr>
          <p:cNvPr id="62" name="Rounded Rectangle 61"/>
          <p:cNvSpPr/>
          <p:nvPr/>
        </p:nvSpPr>
        <p:spPr>
          <a:xfrm>
            <a:off x="4287249" y="423681"/>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63" name="TextBox 62"/>
          <p:cNvSpPr txBox="1"/>
          <p:nvPr/>
        </p:nvSpPr>
        <p:spPr>
          <a:xfrm>
            <a:off x="340192" y="0"/>
            <a:ext cx="7364113"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Legal requirement to draft National Rules</a:t>
            </a:r>
            <a:endParaRPr lang="en-GB" sz="2800" b="1" dirty="0">
              <a:solidFill>
                <a:prstClr val="black"/>
              </a:solidFill>
              <a:cs typeface="Arial" panose="020B0604020202020204" pitchFamily="34" charset="0"/>
            </a:endParaRPr>
          </a:p>
        </p:txBody>
      </p:sp>
    </p:spTree>
    <p:extLst>
      <p:ext uri="{BB962C8B-B14F-4D97-AF65-F5344CB8AC3E}">
        <p14:creationId xmlns:p14="http://schemas.microsoft.com/office/powerpoint/2010/main" val="331008231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13333" decel="13333" fill="hold" grpId="0" nodeType="withEffect">
                                  <p:stCondLst>
                                    <p:cond delay="0"/>
                                  </p:stCondLst>
                                  <p:childTnLst>
                                    <p:animScale>
                                      <p:cBhvr>
                                        <p:cTn id="6" dur="750" fill="hold"/>
                                        <p:tgtEl>
                                          <p:spTgt spid="131"/>
                                        </p:tgtEl>
                                      </p:cBhvr>
                                      <p:by x="350000" y="100000"/>
                                    </p:animScale>
                                  </p:childTnLst>
                                </p:cTn>
                              </p:par>
                              <p:par>
                                <p:cTn id="7" presetID="16" presetClass="entr" presetSubtype="37" fill="hold" grpId="0" nodeType="withEffect">
                                  <p:stCondLst>
                                    <p:cond delay="250"/>
                                  </p:stCondLst>
                                  <p:childTnLst>
                                    <p:set>
                                      <p:cBhvr>
                                        <p:cTn id="8" dur="1" fill="hold">
                                          <p:stCondLst>
                                            <p:cond delay="0"/>
                                          </p:stCondLst>
                                        </p:cTn>
                                        <p:tgtEl>
                                          <p:spTgt spid="62"/>
                                        </p:tgtEl>
                                        <p:attrNameLst>
                                          <p:attrName>style.visibility</p:attrName>
                                        </p:attrNameLst>
                                      </p:cBhvr>
                                      <p:to>
                                        <p:strVal val="visible"/>
                                      </p:to>
                                    </p:set>
                                    <p:animEffect transition="in" filter="barn(outVertical)">
                                      <p:cBhvr>
                                        <p:cTn id="9" dur="750"/>
                                        <p:tgtEl>
                                          <p:spTgt spid="62"/>
                                        </p:tgtEl>
                                      </p:cBhvr>
                                    </p:animEffect>
                                  </p:childTnLst>
                                </p:cTn>
                              </p:par>
                              <p:par>
                                <p:cTn id="10" presetID="16" presetClass="exit" presetSubtype="37" fill="hold" grpId="1" nodeType="withEffect">
                                  <p:stCondLst>
                                    <p:cond delay="250"/>
                                  </p:stCondLst>
                                  <p:childTnLst>
                                    <p:animEffect transition="out" filter="barn(outVertical)">
                                      <p:cBhvr>
                                        <p:cTn id="11" dur="750"/>
                                        <p:tgtEl>
                                          <p:spTgt spid="131"/>
                                        </p:tgtEl>
                                      </p:cBhvr>
                                    </p:animEffect>
                                    <p:set>
                                      <p:cBhvr>
                                        <p:cTn id="12" dur="1" fill="hold">
                                          <p:stCondLst>
                                            <p:cond delay="749"/>
                                          </p:stCondLst>
                                        </p:cTn>
                                        <p:tgtEl>
                                          <p:spTgt spid="131"/>
                                        </p:tgtEl>
                                        <p:attrNameLst>
                                          <p:attrName>style.visibility</p:attrName>
                                        </p:attrNameLst>
                                      </p:cBhvr>
                                      <p:to>
                                        <p:strVal val="hidden"/>
                                      </p:to>
                                    </p:set>
                                  </p:childTnLst>
                                </p:cTn>
                              </p:par>
                              <p:par>
                                <p:cTn id="13" presetID="1" presetClass="entr" presetSubtype="0" fill="hold" grpId="0" nodeType="withEffect">
                                  <p:stCondLst>
                                    <p:cond delay="1000"/>
                                  </p:stCondLst>
                                  <p:childTnLst>
                                    <p:set>
                                      <p:cBhvr>
                                        <p:cTn id="14" dur="1" fill="hold">
                                          <p:stCondLst>
                                            <p:cond delay="0"/>
                                          </p:stCondLst>
                                        </p:cTn>
                                        <p:tgtEl>
                                          <p:spTgt spid="61"/>
                                        </p:tgtEl>
                                        <p:attrNameLst>
                                          <p:attrName>style.visibility</p:attrName>
                                        </p:attrNameLst>
                                      </p:cBhvr>
                                      <p:to>
                                        <p:strVal val="visible"/>
                                      </p:to>
                                    </p:set>
                                  </p:childTnLst>
                                </p:cTn>
                              </p:par>
                              <p:par>
                                <p:cTn id="15" presetID="42" presetClass="path" presetSubtype="0" accel="10000" decel="10000" fill="hold" grpId="1" nodeType="withEffect">
                                  <p:stCondLst>
                                    <p:cond delay="1000"/>
                                  </p:stCondLst>
                                  <p:childTnLst>
                                    <p:animMotion origin="layout" path="M 1.25E-6 -2.22222E-6 L -0.32109 0.025 " pathEditMode="relative" rAng="0" ptsTypes="AA">
                                      <p:cBhvr>
                                        <p:cTn id="16" dur="1500" fill="hold"/>
                                        <p:tgtEl>
                                          <p:spTgt spid="62"/>
                                        </p:tgtEl>
                                        <p:attrNameLst>
                                          <p:attrName>ppt_x</p:attrName>
                                          <p:attrName>ppt_y</p:attrName>
                                        </p:attrNameLst>
                                      </p:cBhvr>
                                      <p:rCtr x="-16055" y="1250"/>
                                    </p:animMotion>
                                  </p:childTnLst>
                                </p:cTn>
                              </p:par>
                              <p:par>
                                <p:cTn id="17" presetID="42" presetClass="path" presetSubtype="0" accel="10000" decel="10000" fill="hold" grpId="1" nodeType="withEffect">
                                  <p:stCondLst>
                                    <p:cond delay="1000"/>
                                  </p:stCondLst>
                                  <p:childTnLst>
                                    <p:animMotion origin="layout" path="M 1.25E-6 -2.22222E-6 L 0.32695 0.025 " pathEditMode="relative" rAng="0" ptsTypes="AA">
                                      <p:cBhvr>
                                        <p:cTn id="18" dur="1500" fill="hold"/>
                                        <p:tgtEl>
                                          <p:spTgt spid="61"/>
                                        </p:tgtEl>
                                        <p:attrNameLst>
                                          <p:attrName>ppt_x</p:attrName>
                                          <p:attrName>ppt_y</p:attrName>
                                        </p:attrNameLst>
                                      </p:cBhvr>
                                      <p:rCtr x="16341" y="1250"/>
                                    </p:animMotion>
                                  </p:childTnLst>
                                </p:cTn>
                              </p:par>
                              <p:par>
                                <p:cTn id="19" presetID="42" presetClass="path" presetSubtype="0" accel="10000" decel="10000" fill="hold" grpId="0" nodeType="withEffect">
                                  <p:stCondLst>
                                    <p:cond delay="1000"/>
                                  </p:stCondLst>
                                  <p:childTnLst>
                                    <p:animMotion origin="layout" path="M 1.25E-6 -1.85185E-6 L -0.32123 0.34491 " pathEditMode="relative" rAng="0" ptsTypes="AA">
                                      <p:cBhvr>
                                        <p:cTn id="20" dur="1500" fill="hold"/>
                                        <p:tgtEl>
                                          <p:spTgt spid="57"/>
                                        </p:tgtEl>
                                        <p:attrNameLst>
                                          <p:attrName>ppt_x</p:attrName>
                                          <p:attrName>ppt_y</p:attrName>
                                        </p:attrNameLst>
                                      </p:cBhvr>
                                      <p:rCtr x="-16068" y="17245"/>
                                    </p:animMotion>
                                  </p:childTnLst>
                                </p:cTn>
                              </p:par>
                              <p:par>
                                <p:cTn id="21" presetID="42" presetClass="path" presetSubtype="0" accel="10000" decel="10000" fill="hold" grpId="0" nodeType="withEffect">
                                  <p:stCondLst>
                                    <p:cond delay="1000"/>
                                  </p:stCondLst>
                                  <p:childTnLst>
                                    <p:animMotion origin="layout" path="M 1.25E-6 -3.33333E-6 L -0.32109 0.08611 " pathEditMode="relative" rAng="0" ptsTypes="AA">
                                      <p:cBhvr>
                                        <p:cTn id="22" dur="1500" fill="hold"/>
                                        <p:tgtEl>
                                          <p:spTgt spid="56"/>
                                        </p:tgtEl>
                                        <p:attrNameLst>
                                          <p:attrName>ppt_x</p:attrName>
                                          <p:attrName>ppt_y</p:attrName>
                                        </p:attrNameLst>
                                      </p:cBhvr>
                                      <p:rCtr x="-16055" y="4306"/>
                                    </p:animMotion>
                                  </p:childTnLst>
                                </p:cTn>
                              </p:par>
                              <p:par>
                                <p:cTn id="23" presetID="42" presetClass="path" presetSubtype="0" accel="10000" decel="10000" fill="hold" grpId="0" nodeType="withEffect">
                                  <p:stCondLst>
                                    <p:cond delay="1000"/>
                                  </p:stCondLst>
                                  <p:childTnLst>
                                    <p:animMotion origin="layout" path="M 1.25E-6 -1.85185E-6 L 0.32565 0.34491 " pathEditMode="relative" rAng="0" ptsTypes="AA">
                                      <p:cBhvr>
                                        <p:cTn id="24" dur="1500" fill="hold"/>
                                        <p:tgtEl>
                                          <p:spTgt spid="60"/>
                                        </p:tgtEl>
                                        <p:attrNameLst>
                                          <p:attrName>ppt_x</p:attrName>
                                          <p:attrName>ppt_y</p:attrName>
                                        </p:attrNameLst>
                                      </p:cBhvr>
                                      <p:rCtr x="16276" y="17245"/>
                                    </p:animMotion>
                                  </p:childTnLst>
                                </p:cTn>
                              </p:par>
                              <p:par>
                                <p:cTn id="25" presetID="42" presetClass="path" presetSubtype="0" accel="10000" decel="10000" fill="hold" grpId="0" nodeType="withEffect">
                                  <p:stCondLst>
                                    <p:cond delay="1000"/>
                                  </p:stCondLst>
                                  <p:childTnLst>
                                    <p:animMotion origin="layout" path="M 1.25E-6 -3.33333E-6 L 0.32565 0.08704 " pathEditMode="relative" rAng="0" ptsTypes="AA">
                                      <p:cBhvr>
                                        <p:cTn id="26" dur="1500" fill="hold"/>
                                        <p:tgtEl>
                                          <p:spTgt spid="59"/>
                                        </p:tgtEl>
                                        <p:attrNameLst>
                                          <p:attrName>ppt_x</p:attrName>
                                          <p:attrName>ppt_y</p:attrName>
                                        </p:attrNameLst>
                                      </p:cBhvr>
                                      <p:rCtr x="16276" y="4352"/>
                                    </p:animMotion>
                                  </p:childTnLst>
                                </p:cTn>
                              </p:par>
                              <p:par>
                                <p:cTn id="27" presetID="6" presetClass="emph" presetSubtype="0" accel="10000" decel="10000" fill="hold" grpId="1" nodeType="withEffect">
                                  <p:stCondLst>
                                    <p:cond delay="1000"/>
                                  </p:stCondLst>
                                  <p:childTnLst>
                                    <p:animScale>
                                      <p:cBhvr>
                                        <p:cTn id="28" dur="1500" fill="hold"/>
                                        <p:tgtEl>
                                          <p:spTgt spid="57"/>
                                        </p:tgtEl>
                                      </p:cBhvr>
                                      <p:by x="110000" y="100000"/>
                                    </p:animScale>
                                  </p:childTnLst>
                                </p:cTn>
                              </p:par>
                              <p:par>
                                <p:cTn id="29" presetID="6" presetClass="emph" presetSubtype="0" accel="10000" decel="10000" fill="hold" grpId="2" nodeType="withEffect">
                                  <p:stCondLst>
                                    <p:cond delay="1000"/>
                                  </p:stCondLst>
                                  <p:childTnLst>
                                    <p:animScale>
                                      <p:cBhvr>
                                        <p:cTn id="30" dur="1500" fill="hold"/>
                                        <p:tgtEl>
                                          <p:spTgt spid="57"/>
                                        </p:tgtEl>
                                      </p:cBhvr>
                                      <p:by x="100000" y="170000"/>
                                    </p:animScale>
                                  </p:childTnLst>
                                </p:cTn>
                              </p:par>
                              <p:par>
                                <p:cTn id="31" presetID="6" presetClass="emph" presetSubtype="0" accel="10000" decel="10000" fill="hold" grpId="1" nodeType="withEffect">
                                  <p:stCondLst>
                                    <p:cond delay="1000"/>
                                  </p:stCondLst>
                                  <p:childTnLst>
                                    <p:animScale>
                                      <p:cBhvr>
                                        <p:cTn id="32" dur="1500" fill="hold"/>
                                        <p:tgtEl>
                                          <p:spTgt spid="56"/>
                                        </p:tgtEl>
                                      </p:cBhvr>
                                      <p:by x="110000" y="100000"/>
                                    </p:animScale>
                                  </p:childTnLst>
                                </p:cTn>
                              </p:par>
                              <p:par>
                                <p:cTn id="33" presetID="6" presetClass="emph" presetSubtype="0" accel="10000" decel="10000" fill="hold" grpId="2" nodeType="withEffect">
                                  <p:stCondLst>
                                    <p:cond delay="1000"/>
                                  </p:stCondLst>
                                  <p:childTnLst>
                                    <p:animScale>
                                      <p:cBhvr>
                                        <p:cTn id="34" dur="1500" fill="hold"/>
                                        <p:tgtEl>
                                          <p:spTgt spid="56"/>
                                        </p:tgtEl>
                                      </p:cBhvr>
                                      <p:by x="100000" y="110000"/>
                                    </p:animScale>
                                  </p:childTnLst>
                                </p:cTn>
                              </p:par>
                              <p:par>
                                <p:cTn id="35" presetID="6" presetClass="emph" presetSubtype="0" accel="10000" decel="10000" fill="hold" grpId="1" nodeType="withEffect">
                                  <p:stCondLst>
                                    <p:cond delay="1000"/>
                                  </p:stCondLst>
                                  <p:childTnLst>
                                    <p:animScale>
                                      <p:cBhvr>
                                        <p:cTn id="36" dur="1500" fill="hold"/>
                                        <p:tgtEl>
                                          <p:spTgt spid="60"/>
                                        </p:tgtEl>
                                      </p:cBhvr>
                                      <p:by x="110000" y="100000"/>
                                    </p:animScale>
                                  </p:childTnLst>
                                </p:cTn>
                              </p:par>
                              <p:par>
                                <p:cTn id="37" presetID="6" presetClass="emph" presetSubtype="0" accel="10000" decel="10000" fill="hold" grpId="2" nodeType="withEffect">
                                  <p:stCondLst>
                                    <p:cond delay="1000"/>
                                  </p:stCondLst>
                                  <p:childTnLst>
                                    <p:animScale>
                                      <p:cBhvr>
                                        <p:cTn id="38" dur="1500" fill="hold"/>
                                        <p:tgtEl>
                                          <p:spTgt spid="60"/>
                                        </p:tgtEl>
                                      </p:cBhvr>
                                      <p:by x="100000" y="170000"/>
                                    </p:animScale>
                                  </p:childTnLst>
                                </p:cTn>
                              </p:par>
                              <p:par>
                                <p:cTn id="39" presetID="6" presetClass="emph" presetSubtype="0" accel="10000" decel="10000" fill="hold" grpId="1" nodeType="withEffect">
                                  <p:stCondLst>
                                    <p:cond delay="1000"/>
                                  </p:stCondLst>
                                  <p:childTnLst>
                                    <p:animScale>
                                      <p:cBhvr>
                                        <p:cTn id="40" dur="1500" fill="hold"/>
                                        <p:tgtEl>
                                          <p:spTgt spid="59"/>
                                        </p:tgtEl>
                                      </p:cBhvr>
                                      <p:by x="110000" y="100000"/>
                                    </p:animScale>
                                  </p:childTnLst>
                                </p:cTn>
                              </p:par>
                              <p:par>
                                <p:cTn id="41" presetID="6" presetClass="emph" presetSubtype="0" accel="10000" decel="10000" fill="hold" grpId="2" nodeType="withEffect">
                                  <p:stCondLst>
                                    <p:cond delay="1000"/>
                                  </p:stCondLst>
                                  <p:childTnLst>
                                    <p:animScale>
                                      <p:cBhvr>
                                        <p:cTn id="42" dur="1500" fill="hold"/>
                                        <p:tgtEl>
                                          <p:spTgt spid="59"/>
                                        </p:tgtEl>
                                      </p:cBhvr>
                                      <p:by x="100000" y="110000"/>
                                    </p:animScale>
                                  </p:childTnLst>
                                </p:cTn>
                              </p:par>
                              <p:par>
                                <p:cTn id="43" presetID="16" presetClass="entr" presetSubtype="37" fill="hold" nodeType="withEffect">
                                  <p:stCondLst>
                                    <p:cond delay="2500"/>
                                  </p:stCondLst>
                                  <p:childTnLst>
                                    <p:set>
                                      <p:cBhvr>
                                        <p:cTn id="44" dur="1" fill="hold">
                                          <p:stCondLst>
                                            <p:cond delay="0"/>
                                          </p:stCondLst>
                                        </p:cTn>
                                        <p:tgtEl>
                                          <p:spTgt spid="39"/>
                                        </p:tgtEl>
                                        <p:attrNameLst>
                                          <p:attrName>style.visibility</p:attrName>
                                        </p:attrNameLst>
                                      </p:cBhvr>
                                      <p:to>
                                        <p:strVal val="visible"/>
                                      </p:to>
                                    </p:set>
                                    <p:animEffect transition="in" filter="barn(outVertical)">
                                      <p:cBhvr>
                                        <p:cTn id="45" dur="250"/>
                                        <p:tgtEl>
                                          <p:spTgt spid="39"/>
                                        </p:tgtEl>
                                      </p:cBhvr>
                                    </p:animEffect>
                                  </p:childTnLst>
                                </p:cTn>
                              </p:par>
                              <p:par>
                                <p:cTn id="46" presetID="16" presetClass="entr" presetSubtype="37" fill="hold" nodeType="withEffect">
                                  <p:stCondLst>
                                    <p:cond delay="2500"/>
                                  </p:stCondLst>
                                  <p:childTnLst>
                                    <p:set>
                                      <p:cBhvr>
                                        <p:cTn id="47" dur="1" fill="hold">
                                          <p:stCondLst>
                                            <p:cond delay="0"/>
                                          </p:stCondLst>
                                        </p:cTn>
                                        <p:tgtEl>
                                          <p:spTgt spid="34"/>
                                        </p:tgtEl>
                                        <p:attrNameLst>
                                          <p:attrName>style.visibility</p:attrName>
                                        </p:attrNameLst>
                                      </p:cBhvr>
                                      <p:to>
                                        <p:strVal val="visible"/>
                                      </p:to>
                                    </p:set>
                                    <p:animEffect transition="in" filter="barn(outVertical)">
                                      <p:cBhvr>
                                        <p:cTn id="48" dur="250"/>
                                        <p:tgtEl>
                                          <p:spTgt spid="34"/>
                                        </p:tgtEl>
                                      </p:cBhvr>
                                    </p:animEffect>
                                  </p:childTnLst>
                                </p:cTn>
                              </p:par>
                              <p:par>
                                <p:cTn id="49" presetID="16" presetClass="exit" presetSubtype="37" fill="hold" grpId="3" nodeType="withEffect">
                                  <p:stCondLst>
                                    <p:cond delay="2500"/>
                                  </p:stCondLst>
                                  <p:childTnLst>
                                    <p:animEffect transition="out" filter="barn(outVertical)">
                                      <p:cBhvr>
                                        <p:cTn id="50" dur="250"/>
                                        <p:tgtEl>
                                          <p:spTgt spid="56"/>
                                        </p:tgtEl>
                                      </p:cBhvr>
                                    </p:animEffect>
                                    <p:set>
                                      <p:cBhvr>
                                        <p:cTn id="51" dur="1" fill="hold">
                                          <p:stCondLst>
                                            <p:cond delay="249"/>
                                          </p:stCondLst>
                                        </p:cTn>
                                        <p:tgtEl>
                                          <p:spTgt spid="56"/>
                                        </p:tgtEl>
                                        <p:attrNameLst>
                                          <p:attrName>style.visibility</p:attrName>
                                        </p:attrNameLst>
                                      </p:cBhvr>
                                      <p:to>
                                        <p:strVal val="hidden"/>
                                      </p:to>
                                    </p:set>
                                  </p:childTnLst>
                                </p:cTn>
                              </p:par>
                              <p:par>
                                <p:cTn id="52" presetID="16" presetClass="exit" presetSubtype="37" fill="hold" grpId="3" nodeType="withEffect">
                                  <p:stCondLst>
                                    <p:cond delay="2500"/>
                                  </p:stCondLst>
                                  <p:childTnLst>
                                    <p:animEffect transition="out" filter="barn(outVertical)">
                                      <p:cBhvr>
                                        <p:cTn id="53" dur="250"/>
                                        <p:tgtEl>
                                          <p:spTgt spid="57"/>
                                        </p:tgtEl>
                                      </p:cBhvr>
                                    </p:animEffect>
                                    <p:set>
                                      <p:cBhvr>
                                        <p:cTn id="54" dur="1" fill="hold">
                                          <p:stCondLst>
                                            <p:cond delay="249"/>
                                          </p:stCondLst>
                                        </p:cTn>
                                        <p:tgtEl>
                                          <p:spTgt spid="57"/>
                                        </p:tgtEl>
                                        <p:attrNameLst>
                                          <p:attrName>style.visibility</p:attrName>
                                        </p:attrNameLst>
                                      </p:cBhvr>
                                      <p:to>
                                        <p:strVal val="hidden"/>
                                      </p:to>
                                    </p:set>
                                  </p:childTnLst>
                                </p:cTn>
                              </p:par>
                              <p:par>
                                <p:cTn id="55" presetID="16" presetClass="exit" presetSubtype="37" fill="hold" grpId="3" nodeType="withEffect">
                                  <p:stCondLst>
                                    <p:cond delay="2500"/>
                                  </p:stCondLst>
                                  <p:childTnLst>
                                    <p:animEffect transition="out" filter="barn(outVertical)">
                                      <p:cBhvr>
                                        <p:cTn id="56" dur="250"/>
                                        <p:tgtEl>
                                          <p:spTgt spid="59"/>
                                        </p:tgtEl>
                                      </p:cBhvr>
                                    </p:animEffect>
                                    <p:set>
                                      <p:cBhvr>
                                        <p:cTn id="57" dur="1" fill="hold">
                                          <p:stCondLst>
                                            <p:cond delay="249"/>
                                          </p:stCondLst>
                                        </p:cTn>
                                        <p:tgtEl>
                                          <p:spTgt spid="59"/>
                                        </p:tgtEl>
                                        <p:attrNameLst>
                                          <p:attrName>style.visibility</p:attrName>
                                        </p:attrNameLst>
                                      </p:cBhvr>
                                      <p:to>
                                        <p:strVal val="hidden"/>
                                      </p:to>
                                    </p:set>
                                  </p:childTnLst>
                                </p:cTn>
                              </p:par>
                              <p:par>
                                <p:cTn id="58" presetID="16" presetClass="exit" presetSubtype="37" fill="hold" grpId="3" nodeType="withEffect">
                                  <p:stCondLst>
                                    <p:cond delay="2500"/>
                                  </p:stCondLst>
                                  <p:childTnLst>
                                    <p:animEffect transition="out" filter="barn(outVertical)">
                                      <p:cBhvr>
                                        <p:cTn id="59" dur="250"/>
                                        <p:tgtEl>
                                          <p:spTgt spid="60"/>
                                        </p:tgtEl>
                                      </p:cBhvr>
                                    </p:animEffect>
                                    <p:set>
                                      <p:cBhvr>
                                        <p:cTn id="60" dur="1" fill="hold">
                                          <p:stCondLst>
                                            <p:cond delay="24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59" grpId="2" animBg="1"/>
      <p:bldP spid="59" grpId="3" animBg="1"/>
      <p:bldP spid="56" grpId="0" animBg="1"/>
      <p:bldP spid="56" grpId="1" animBg="1"/>
      <p:bldP spid="56" grpId="2" animBg="1"/>
      <p:bldP spid="56" grpId="3" animBg="1"/>
      <p:bldP spid="57" grpId="0" animBg="1"/>
      <p:bldP spid="57" grpId="1" animBg="1"/>
      <p:bldP spid="57" grpId="2" animBg="1"/>
      <p:bldP spid="57" grpId="3" animBg="1"/>
      <p:bldP spid="131" grpId="0" animBg="1"/>
      <p:bldP spid="131" grpId="1" animBg="1"/>
      <p:bldP spid="60" grpId="0" animBg="1"/>
      <p:bldP spid="60" grpId="1" animBg="1"/>
      <p:bldP spid="60" grpId="2" animBg="1"/>
      <p:bldP spid="60" grpId="3" animBg="1"/>
      <p:bldP spid="61" grpId="0" animBg="1"/>
      <p:bldP spid="61" grpId="1" animBg="1"/>
      <p:bldP spid="62" grpId="0" animBg="1"/>
      <p:bldP spid="6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Content Placeholder 2"/>
          <p:cNvSpPr>
            <a:spLocks noGrp="1"/>
          </p:cNvSpPr>
          <p:nvPr>
            <p:ph idx="4294967295"/>
          </p:nvPr>
        </p:nvSpPr>
        <p:spPr>
          <a:xfrm>
            <a:off x="838200" y="2430463"/>
            <a:ext cx="10515600" cy="1997075"/>
          </a:xfrm>
        </p:spPr>
        <p:txBody>
          <a:bodyPr>
            <a:noAutofit/>
          </a:bodyPr>
          <a:lstStyle/>
          <a:p>
            <a:pPr marL="0" indent="0" algn="ctr">
              <a:lnSpc>
                <a:spcPct val="100000"/>
              </a:lnSpc>
              <a:spcBef>
                <a:spcPts val="0"/>
              </a:spcBef>
              <a:buNone/>
            </a:pPr>
            <a:r>
              <a:rPr lang="en-GB" sz="4000" b="1" dirty="0" smtClean="0">
                <a:effectLst>
                  <a:glow rad="254000">
                    <a:schemeClr val="bg1"/>
                  </a:glow>
                </a:effectLst>
              </a:rPr>
              <a:t>“Change is much </a:t>
            </a:r>
            <a:r>
              <a:rPr lang="en-GB" sz="4000" b="1" dirty="0">
                <a:effectLst>
                  <a:glow rad="254000">
                    <a:schemeClr val="bg1"/>
                  </a:glow>
                </a:effectLst>
              </a:rPr>
              <a:t>like </a:t>
            </a:r>
            <a:r>
              <a:rPr lang="en-GB" sz="4000" b="1" dirty="0" smtClean="0">
                <a:effectLst>
                  <a:glow rad="254000">
                    <a:schemeClr val="bg1"/>
                  </a:glow>
                </a:effectLst>
              </a:rPr>
              <a:t>crossing </a:t>
            </a:r>
            <a:r>
              <a:rPr lang="en-GB" sz="4000" b="1" dirty="0">
                <a:effectLst>
                  <a:glow rad="254000">
                    <a:schemeClr val="bg1"/>
                  </a:glow>
                </a:effectLst>
              </a:rPr>
              <a:t>monkey bars. </a:t>
            </a:r>
            <a:endParaRPr lang="en-GB" sz="4000" b="1" dirty="0" smtClean="0">
              <a:effectLst>
                <a:glow rad="254000">
                  <a:schemeClr val="bg1"/>
                </a:glow>
              </a:effectLst>
            </a:endParaRPr>
          </a:p>
          <a:p>
            <a:pPr marL="0" indent="0" algn="ctr">
              <a:lnSpc>
                <a:spcPct val="100000"/>
              </a:lnSpc>
              <a:spcBef>
                <a:spcPts val="0"/>
              </a:spcBef>
              <a:buNone/>
            </a:pPr>
            <a:r>
              <a:rPr lang="en-GB" sz="4000" b="1" dirty="0" smtClean="0">
                <a:effectLst>
                  <a:glow rad="254000">
                    <a:schemeClr val="bg1"/>
                  </a:glow>
                </a:effectLst>
              </a:rPr>
              <a:t>You </a:t>
            </a:r>
            <a:r>
              <a:rPr lang="en-GB" sz="4000" b="1" dirty="0">
                <a:effectLst>
                  <a:glow rad="254000">
                    <a:schemeClr val="bg1"/>
                  </a:glow>
                </a:effectLst>
              </a:rPr>
              <a:t>have to let go at some point in order to move forward.” </a:t>
            </a:r>
          </a:p>
        </p:txBody>
      </p:sp>
      <p:pic>
        <p:nvPicPr>
          <p:cNvPr id="4" name="Picture 3" descr="Presentation3 - PowerPoint"/>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38932" b="68132" l="32915" r="73869">
                        <a14:foregroundMark x1="34422" y1="53375" x2="39322" y2="52433"/>
                        <a14:foregroundMark x1="42588" y1="49451" x2="46482" y2="49137"/>
                        <a14:foregroundMark x1="49874" y1="49922" x2="54146" y2="49608"/>
                        <a14:foregroundMark x1="71734" y1="45840" x2="70352" y2="47567"/>
                        <a14:foregroundMark x1="69347" y1="55416" x2="69347" y2="55416"/>
                        <a14:foregroundMark x1="69095" y1="52433" x2="68970" y2="55259"/>
                        <a14:foregroundMark x1="65327" y1="57928" x2="64950" y2="61068"/>
                        <a14:foregroundMark x1="60553" y1="61852" x2="60302" y2="65306"/>
                        <a14:foregroundMark x1="56281" y1="63108" x2="56658" y2="65934"/>
                        <a14:foregroundMark x1="53643" y1="61852" x2="53518" y2="64207"/>
                        <a14:foregroundMark x1="52261" y1="59184" x2="52261" y2="61224"/>
                        <a14:foregroundMark x1="55025" y1="45997" x2="55905" y2="44741"/>
                        <a14:foregroundMark x1="57035" y1="43485" x2="58040" y2="42386"/>
                        <a14:foregroundMark x1="59422" y1="41915" x2="60302" y2="40816"/>
                        <a14:foregroundMark x1="62437" y1="40816" x2="61181" y2="41601"/>
                        <a14:foregroundMark x1="63945" y1="41915" x2="62688" y2="42543"/>
                        <a14:foregroundMark x1="64824" y1="44113" x2="63568" y2="45055"/>
                        <a14:foregroundMark x1="64573" y1="47881" x2="63191" y2="48666"/>
                        <a14:backgroundMark x1="54146" y1="48666" x2="54271" y2="51020"/>
                      </a14:backgroundRemoval>
                    </a14:imgEffect>
                  </a14:imgLayer>
                </a14:imgProps>
              </a:ex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a:effectLst>
            <a:softEdge rad="6350"/>
          </a:effectLst>
        </p:spPr>
      </p:pic>
    </p:spTree>
    <p:extLst>
      <p:ext uri="{BB962C8B-B14F-4D97-AF65-F5344CB8AC3E}">
        <p14:creationId xmlns:p14="http://schemas.microsoft.com/office/powerpoint/2010/main" val="1516350672"/>
      </p:ext>
    </p:extLst>
  </p:cSld>
  <p:clrMapOvr>
    <a:masterClrMapping/>
  </p:clrMapOvr>
  <mc:AlternateContent xmlns:mc="http://schemas.openxmlformats.org/markup-compatibility/2006" xmlns:p14="http://schemas.microsoft.com/office/powerpoint/2010/main">
    <mc:Choice Requires="p14">
      <p:transition spd="slow" p14:dur="2500">
        <p14:revea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15" name="Rounded Rectangle 14"/>
          <p:cNvSpPr/>
          <p:nvPr/>
        </p:nvSpPr>
        <p:spPr>
          <a:xfrm>
            <a:off x="374397"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17" name="Rounded Rectangle 16"/>
          <p:cNvSpPr/>
          <p:nvPr/>
        </p:nvSpPr>
        <p:spPr>
          <a:xfrm>
            <a:off x="8252188"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10" dirty="0">
                <a:solidFill>
                  <a:prstClr val="black"/>
                </a:solidFill>
                <a:cs typeface="Arial" pitchFamily="34" charset="0"/>
              </a:rPr>
              <a:t>Railway Interoperability Directive 2008/57/EC</a:t>
            </a:r>
            <a:endParaRPr lang="en-GB" sz="2800" spc="-10" dirty="0">
              <a:solidFill>
                <a:prstClr val="black"/>
              </a:solidFill>
              <a:cs typeface="Arial" pitchFamily="34" charset="0"/>
            </a:endParaRPr>
          </a:p>
        </p:txBody>
      </p:sp>
      <p:sp>
        <p:nvSpPr>
          <p:cNvPr id="18" name="TextBox 17"/>
          <p:cNvSpPr txBox="1"/>
          <p:nvPr/>
        </p:nvSpPr>
        <p:spPr>
          <a:xfrm>
            <a:off x="340192" y="0"/>
            <a:ext cx="7364113"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Legal requirement to draft National Rules</a:t>
            </a:r>
            <a:endParaRPr lang="en-GB" sz="2800" b="1" dirty="0">
              <a:solidFill>
                <a:prstClr val="black"/>
              </a:solidFill>
              <a:cs typeface="Arial" panose="020B0604020202020204" pitchFamily="34" charset="0"/>
            </a:endParaRP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25" name="Content Placeholder 2"/>
          <p:cNvSpPr txBox="1">
            <a:spLocks/>
          </p:cNvSpPr>
          <p:nvPr/>
        </p:nvSpPr>
        <p:spPr bwMode="auto">
          <a:xfrm>
            <a:off x="965061" y="4871300"/>
            <a:ext cx="10261879" cy="2386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National rules are ‘national’ because they are made mandatory by the ‘national’ Member State.</a:t>
            </a:r>
          </a:p>
          <a:p>
            <a:pPr marL="0" indent="0" algn="ctr">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The term ‘national’ refers to how they are given force, </a:t>
            </a:r>
            <a:r>
              <a:rPr lang="en-GB" b="1" u="sng" dirty="0">
                <a:solidFill>
                  <a:srgbClr val="FF0000"/>
                </a:solidFill>
                <a:latin typeface="Calibri" panose="020F0502020204030204"/>
              </a:rPr>
              <a:t>not</a:t>
            </a:r>
            <a:r>
              <a:rPr lang="en-GB" b="1" dirty="0">
                <a:solidFill>
                  <a:sysClr val="windowText" lastClr="000000"/>
                </a:solidFill>
                <a:latin typeface="Calibri" panose="020F0502020204030204"/>
              </a:rPr>
              <a:t> their geographical scope.</a:t>
            </a:r>
          </a:p>
          <a:p>
            <a:pPr marL="0" indent="0" algn="ctr">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RGSs set out NTRs and NSRs for the GB mainline n</a:t>
            </a:r>
            <a:r>
              <a:rPr lang="en-GB" b="1" dirty="0" err="1">
                <a:solidFill>
                  <a:sysClr val="windowText" lastClr="000000"/>
                </a:solidFill>
                <a:latin typeface="Calibri" panose="020F0502020204030204"/>
              </a:rPr>
              <a:t>etwork</a:t>
            </a:r>
            <a:r>
              <a:rPr lang="en-GB" b="1" dirty="0">
                <a:solidFill>
                  <a:sysClr val="windowText" lastClr="000000"/>
                </a:solidFill>
                <a:latin typeface="Calibri" panose="020F0502020204030204"/>
              </a:rPr>
              <a:t>.</a:t>
            </a:r>
            <a:endParaRPr lang="en-GB" dirty="0">
              <a:solidFill>
                <a:sysClr val="windowText" lastClr="000000"/>
              </a:solidFill>
              <a:latin typeface="Calibri" panose="020F0502020204030204"/>
            </a:endParaRPr>
          </a:p>
          <a:p>
            <a:pPr>
              <a:defRPr/>
            </a:pPr>
            <a:endParaRPr lang="en-GB" dirty="0">
              <a:solidFill>
                <a:sysClr val="windowText" lastClr="000000"/>
              </a:solidFill>
              <a:latin typeface="Calibri" panose="020F0502020204030204"/>
            </a:endParaRPr>
          </a:p>
          <a:p>
            <a:pPr>
              <a:defRPr/>
            </a:pPr>
            <a:endParaRPr lang="en-GB" dirty="0">
              <a:solidFill>
                <a:sysClr val="windowText" lastClr="000000"/>
              </a:solidFill>
              <a:latin typeface="Calibri" panose="020F0502020204030204"/>
            </a:endParaRPr>
          </a:p>
        </p:txBody>
      </p:sp>
    </p:spTree>
    <p:extLst>
      <p:ext uri="{BB962C8B-B14F-4D97-AF65-F5344CB8AC3E}">
        <p14:creationId xmlns:p14="http://schemas.microsoft.com/office/powerpoint/2010/main" val="30338748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1250"/>
                                        <p:tgtEl>
                                          <p:spTgt spid="19"/>
                                        </p:tgtEl>
                                      </p:cBhvr>
                                    </p:animEffect>
                                  </p:childTnLst>
                                </p:cTn>
                              </p:par>
                              <p:par>
                                <p:cTn id="8" presetID="22" presetClass="entr" presetSubtype="1"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up)">
                                      <p:cBhvr>
                                        <p:cTn id="10" dur="1250"/>
                                        <p:tgtEl>
                                          <p:spTgt spid="20"/>
                                        </p:tgtEl>
                                      </p:cBhvr>
                                    </p:animEffect>
                                  </p:childTnLst>
                                </p:cTn>
                              </p:par>
                            </p:childTnLst>
                          </p:cTn>
                        </p:par>
                        <p:par>
                          <p:cTn id="11" fill="hold">
                            <p:stCondLst>
                              <p:cond delay="1250"/>
                            </p:stCondLst>
                            <p:childTnLst>
                              <p:par>
                                <p:cTn id="12" presetID="16" presetClass="entr" presetSubtype="21"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1250"/>
                                        <p:tgtEl>
                                          <p:spTgt spid="2"/>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1000"/>
                                        <p:tgtEl>
                                          <p:spTgt spid="25">
                                            <p:txEl>
                                              <p:pRg st="0" end="0"/>
                                            </p:txEl>
                                          </p:spTgt>
                                        </p:tgtEl>
                                      </p:cBhvr>
                                    </p:animEffect>
                                  </p:childTnLst>
                                </p:cTn>
                              </p:par>
                            </p:childTnLst>
                          </p:cTn>
                        </p:par>
                        <p:par>
                          <p:cTn id="19" fill="hold">
                            <p:stCondLst>
                              <p:cond delay="3500"/>
                            </p:stCondLst>
                            <p:childTnLst>
                              <p:par>
                                <p:cTn id="20" presetID="10" presetClass="entr" presetSubtype="0" fill="hold" grpId="0" nodeType="after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1000"/>
                                        <p:tgtEl>
                                          <p:spTgt spid="25">
                                            <p:txEl>
                                              <p:pRg st="1" end="1"/>
                                            </p:txEl>
                                          </p:spTgt>
                                        </p:tgtEl>
                                      </p:cBhvr>
                                    </p:animEffec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25">
                                            <p:txEl>
                                              <p:pRg st="2" end="2"/>
                                            </p:txEl>
                                          </p:spTgt>
                                        </p:tgtEl>
                                        <p:attrNameLst>
                                          <p:attrName>style.visibility</p:attrName>
                                        </p:attrNameLst>
                                      </p:cBhvr>
                                      <p:to>
                                        <p:strVal val="visible"/>
                                      </p:to>
                                    </p:set>
                                    <p:animEffect transition="in" filter="fade">
                                      <p:cBhvr>
                                        <p:cTn id="26" dur="1000"/>
                                        <p:tgtEl>
                                          <p:spTgt spid="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15" name="Rounded Rectangle 14"/>
          <p:cNvSpPr/>
          <p:nvPr/>
        </p:nvSpPr>
        <p:spPr>
          <a:xfrm>
            <a:off x="374397"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17" name="Rounded Rectangle 16"/>
          <p:cNvSpPr/>
          <p:nvPr/>
        </p:nvSpPr>
        <p:spPr>
          <a:xfrm>
            <a:off x="8252188"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10" dirty="0">
                <a:solidFill>
                  <a:prstClr val="black"/>
                </a:solidFill>
                <a:cs typeface="Arial" pitchFamily="34" charset="0"/>
              </a:rPr>
              <a:t>Railway Interoperability Directive 2008/57/EC</a:t>
            </a:r>
            <a:endParaRPr lang="en-GB" sz="2800" spc="-10" dirty="0">
              <a:solidFill>
                <a:prstClr val="black"/>
              </a:solidFill>
              <a:cs typeface="Arial" pitchFamily="34" charset="0"/>
            </a:endParaRPr>
          </a:p>
        </p:txBody>
      </p:sp>
      <p:sp>
        <p:nvSpPr>
          <p:cNvPr id="18" name="TextBox 17"/>
          <p:cNvSpPr txBox="1"/>
          <p:nvPr/>
        </p:nvSpPr>
        <p:spPr>
          <a:xfrm>
            <a:off x="340192" y="0"/>
            <a:ext cx="7364113"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Legal requirement to draft National Rules</a:t>
            </a:r>
            <a:endParaRPr lang="en-GB" sz="2800" b="1" dirty="0">
              <a:solidFill>
                <a:prstClr val="black"/>
              </a:solidFill>
              <a:cs typeface="Arial" panose="020B0604020202020204" pitchFamily="34" charset="0"/>
            </a:endParaRP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30" name="TextBox 29"/>
          <p:cNvSpPr txBox="1"/>
          <p:nvPr/>
        </p:nvSpPr>
        <p:spPr>
          <a:xfrm>
            <a:off x="2255746" y="5897286"/>
            <a:ext cx="2814254" cy="615553"/>
          </a:xfrm>
          <a:prstGeom prst="rect">
            <a:avLst/>
          </a:prstGeom>
          <a:noFill/>
          <a:effectLst/>
        </p:spPr>
        <p:txBody>
          <a:bodyPr wrap="square" tIns="0" bIns="0" rtlCol="0">
            <a:spAutoFit/>
          </a:bodyPr>
          <a:lstStyle/>
          <a:p>
            <a:pPr algn="ctr">
              <a:lnSpc>
                <a:spcPts val="2400"/>
              </a:lnSpc>
            </a:pPr>
            <a:r>
              <a:rPr lang="en-GB" sz="2400" b="1" dirty="0" smtClean="0">
                <a:solidFill>
                  <a:prstClr val="black"/>
                </a:solidFill>
                <a:cs typeface="Arial" panose="020B0604020202020204" pitchFamily="34" charset="0"/>
              </a:rPr>
              <a:t>Manages on behalf of industry </a:t>
            </a:r>
            <a:endParaRPr lang="en-GB" sz="2400" b="1" dirty="0">
              <a:solidFill>
                <a:prstClr val="black"/>
              </a:solidFill>
              <a:cs typeface="Arial" panose="020B0604020202020204" pitchFamily="34" charset="0"/>
            </a:endParaRPr>
          </a:p>
        </p:txBody>
      </p:sp>
      <p:sp>
        <p:nvSpPr>
          <p:cNvPr id="31" name="Rounded Rectangle 30"/>
          <p:cNvSpPr/>
          <p:nvPr/>
        </p:nvSpPr>
        <p:spPr>
          <a:xfrm>
            <a:off x="905565" y="3512008"/>
            <a:ext cx="10380871" cy="1422867"/>
          </a:xfrm>
          <a:prstGeom prst="roundRect">
            <a:avLst/>
          </a:prstGeom>
          <a:noFill/>
          <a:ln w="63500" cap="rnd">
            <a:solidFill>
              <a:srgbClr val="7FC3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32" name="Straight Connector 31"/>
          <p:cNvCxnSpPr>
            <a:stCxn id="31" idx="2"/>
            <a:endCxn id="37" idx="0"/>
          </p:cNvCxnSpPr>
          <p:nvPr/>
        </p:nvCxnSpPr>
        <p:spPr>
          <a:xfrm flipH="1">
            <a:off x="6096000" y="4934875"/>
            <a:ext cx="1" cy="657279"/>
          </a:xfrm>
          <a:prstGeom prst="line">
            <a:avLst/>
          </a:prstGeom>
          <a:ln w="63500" cap="rnd">
            <a:solidFill>
              <a:srgbClr val="7FC31C"/>
            </a:solidFill>
            <a:prstDash val="dash"/>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5070000" y="5592154"/>
            <a:ext cx="2052000" cy="1080000"/>
            <a:chOff x="5068706" y="1454098"/>
            <a:chExt cx="2052000" cy="1080000"/>
          </a:xfrm>
        </p:grpSpPr>
        <p:sp>
          <p:nvSpPr>
            <p:cNvPr id="37" name="Rounded Rectangle 36"/>
            <p:cNvSpPr/>
            <p:nvPr/>
          </p:nvSpPr>
          <p:spPr>
            <a:xfrm>
              <a:off x="5068706" y="1454098"/>
              <a:ext cx="2052000" cy="1080000"/>
            </a:xfrm>
            <a:prstGeom prst="roundRect">
              <a:avLst>
                <a:gd name="adj" fmla="val 13709"/>
              </a:avLst>
            </a:prstGeom>
            <a:solidFill>
              <a:schemeClr val="bg1"/>
            </a:solidFill>
            <a:ln w="57150">
              <a:solidFill>
                <a:srgbClr val="7FC31C"/>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endParaRPr lang="en-GB" sz="2800" dirty="0">
                <a:solidFill>
                  <a:prstClr val="black"/>
                </a:solidFill>
                <a:cs typeface="Arial" panose="020B0604020202020204" pitchFamily="34" charset="0"/>
              </a:endParaRPr>
            </a:p>
          </p:txBody>
        </p:sp>
        <p:pic>
          <p:nvPicPr>
            <p:cNvPr id="38" name="Picture 37" descr="Presentation3 - PowerPoint"/>
            <p:cNvPicPr>
              <a:picLocks noChangeAspect="1"/>
            </p:cNvPicPr>
            <p:nvPr/>
          </p:nvPicPr>
          <p:blipFill rotWithShape="1">
            <a:blip r:embed="rId3" cstate="print">
              <a:extLst>
                <a:ext uri="{28A0092B-C50C-407E-A947-70E740481C1C}">
                  <a14:useLocalDpi xmlns:a14="http://schemas.microsoft.com/office/drawing/2010/main" val="0"/>
                </a:ext>
              </a:extLst>
            </a:blip>
            <a:srcRect l="33396" t="39593" r="26537" b="32350"/>
            <a:stretch/>
          </p:blipFill>
          <p:spPr>
            <a:xfrm>
              <a:off x="5231096" y="1508254"/>
              <a:ext cx="1727220" cy="971688"/>
            </a:xfrm>
            <a:prstGeom prst="rect">
              <a:avLst/>
            </a:prstGeom>
          </p:spPr>
        </p:pic>
      </p:grpSp>
    </p:spTree>
    <p:extLst>
      <p:ext uri="{BB962C8B-B14F-4D97-AF65-F5344CB8AC3E}">
        <p14:creationId xmlns:p14="http://schemas.microsoft.com/office/powerpoint/2010/main" val="303498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1)">
                                      <p:cBhvr>
                                        <p:cTn id="7" dur="2750"/>
                                        <p:tgtEl>
                                          <p:spTgt spid="31"/>
                                        </p:tgtEl>
                                      </p:cBhvr>
                                    </p:animEffect>
                                  </p:childTnLst>
                                </p:cTn>
                              </p:par>
                              <p:par>
                                <p:cTn id="8" presetID="22" presetClass="entr" presetSubtype="1" fill="hold" nodeType="withEffect">
                                  <p:stCondLst>
                                    <p:cond delay="900"/>
                                  </p:stCondLst>
                                  <p:childTnLst>
                                    <p:set>
                                      <p:cBhvr>
                                        <p:cTn id="9" dur="1" fill="hold">
                                          <p:stCondLst>
                                            <p:cond delay="0"/>
                                          </p:stCondLst>
                                        </p:cTn>
                                        <p:tgtEl>
                                          <p:spTgt spid="32"/>
                                        </p:tgtEl>
                                        <p:attrNameLst>
                                          <p:attrName>style.visibility</p:attrName>
                                        </p:attrNameLst>
                                      </p:cBhvr>
                                      <p:to>
                                        <p:strVal val="visible"/>
                                      </p:to>
                                    </p:set>
                                    <p:animEffect transition="in" filter="wipe(up)">
                                      <p:cBhvr>
                                        <p:cTn id="10" dur="1250"/>
                                        <p:tgtEl>
                                          <p:spTgt spid="32"/>
                                        </p:tgtEl>
                                      </p:cBhvr>
                                    </p:animEffect>
                                  </p:childTnLst>
                                </p:cTn>
                              </p:par>
                              <p:par>
                                <p:cTn id="11" presetID="10" presetClass="entr" presetSubtype="0" fill="hold" nodeType="withEffect">
                                  <p:stCondLst>
                                    <p:cond delay="20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250"/>
                                        <p:tgtEl>
                                          <p:spTgt spid="33"/>
                                        </p:tgtEl>
                                      </p:cBhvr>
                                    </p:animEffect>
                                  </p:childTnLst>
                                </p:cTn>
                              </p:par>
                              <p:par>
                                <p:cTn id="14" presetID="10" presetClass="entr" presetSubtype="0" fill="hold" grpId="0" nodeType="withEffect">
                                  <p:stCondLst>
                                    <p:cond delay="31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15" name="Rounded Rectangle 14"/>
          <p:cNvSpPr/>
          <p:nvPr/>
        </p:nvSpPr>
        <p:spPr>
          <a:xfrm>
            <a:off x="374397"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17" name="Rounded Rectangle 16"/>
          <p:cNvSpPr/>
          <p:nvPr/>
        </p:nvSpPr>
        <p:spPr>
          <a:xfrm>
            <a:off x="8252188"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10" dirty="0">
                <a:solidFill>
                  <a:prstClr val="black"/>
                </a:solidFill>
                <a:cs typeface="Arial" pitchFamily="34" charset="0"/>
              </a:rPr>
              <a:t>Railway Interoperability Directive 2008/57/EC</a:t>
            </a:r>
            <a:endParaRPr lang="en-GB" sz="2800" spc="-10" dirty="0">
              <a:solidFill>
                <a:prstClr val="black"/>
              </a:solidFill>
              <a:cs typeface="Arial" pitchFamily="34" charset="0"/>
            </a:endParaRPr>
          </a:p>
        </p:txBody>
      </p:sp>
      <p:sp>
        <p:nvSpPr>
          <p:cNvPr id="18" name="TextBox 17"/>
          <p:cNvSpPr txBox="1"/>
          <p:nvPr/>
        </p:nvSpPr>
        <p:spPr>
          <a:xfrm>
            <a:off x="340192" y="0"/>
            <a:ext cx="7364113"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Legal requirement to draft National Rules</a:t>
            </a:r>
            <a:endParaRPr lang="en-GB" sz="2800" b="1" dirty="0">
              <a:solidFill>
                <a:prstClr val="black"/>
              </a:solidFill>
              <a:cs typeface="Arial" panose="020B0604020202020204" pitchFamily="34" charset="0"/>
            </a:endParaRP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25" name="Content Placeholder 2"/>
          <p:cNvSpPr txBox="1">
            <a:spLocks/>
          </p:cNvSpPr>
          <p:nvPr/>
        </p:nvSpPr>
        <p:spPr bwMode="auto">
          <a:xfrm>
            <a:off x="345820" y="4876903"/>
            <a:ext cx="11489546" cy="2411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Only permissible where there are no European Rules (</a:t>
            </a:r>
            <a:r>
              <a:rPr lang="en-GB" b="1" dirty="0" err="1">
                <a:solidFill>
                  <a:sysClr val="windowText" lastClr="000000"/>
                </a:solidFill>
                <a:latin typeface="Calibri" panose="020F0502020204030204"/>
              </a:rPr>
              <a:t>eg</a:t>
            </a:r>
            <a:r>
              <a:rPr lang="en-GB" b="1" dirty="0">
                <a:solidFill>
                  <a:sysClr val="windowText" lastClr="000000"/>
                </a:solidFill>
                <a:latin typeface="Calibri" panose="020F0502020204030204"/>
              </a:rPr>
              <a:t> TSI OPE, CSM RA </a:t>
            </a:r>
            <a:r>
              <a:rPr lang="en-GB" b="1" dirty="0" err="1">
                <a:solidFill>
                  <a:sysClr val="windowText" lastClr="000000"/>
                </a:solidFill>
                <a:latin typeface="Calibri" panose="020F0502020204030204"/>
              </a:rPr>
              <a:t>etc</a:t>
            </a:r>
            <a:r>
              <a:rPr lang="en-GB" b="1" dirty="0">
                <a:solidFill>
                  <a:sysClr val="windowText" lastClr="000000"/>
                </a:solidFill>
                <a:latin typeface="Calibri" panose="020F0502020204030204"/>
              </a:rPr>
              <a:t>)</a:t>
            </a:r>
            <a:endParaRPr lang="en-GB" dirty="0">
              <a:solidFill>
                <a:sysClr val="windowText" lastClr="000000"/>
              </a:solidFill>
              <a:latin typeface="Calibri" panose="020F0502020204030204"/>
            </a:endParaRPr>
          </a:p>
          <a:p>
            <a:pPr marL="0" indent="0">
              <a:lnSpc>
                <a:spcPts val="2600"/>
              </a:lnSpc>
              <a:spcBef>
                <a:spcPts val="0"/>
              </a:spcBef>
              <a:spcAft>
                <a:spcPts val="600"/>
              </a:spcAft>
              <a:buFont typeface="Arial" charset="0"/>
              <a:buNone/>
              <a:defRPr/>
            </a:pPr>
            <a:r>
              <a:rPr lang="en-GB" b="1" dirty="0" smtClean="0">
                <a:solidFill>
                  <a:sysClr val="windowText" lastClr="000000"/>
                </a:solidFill>
                <a:latin typeface="Calibri" panose="020F0502020204030204"/>
              </a:rPr>
              <a:t>Common </a:t>
            </a:r>
            <a:r>
              <a:rPr lang="en-GB" b="1" dirty="0">
                <a:solidFill>
                  <a:sysClr val="windowText" lastClr="000000"/>
                </a:solidFill>
                <a:latin typeface="Calibri" panose="020F0502020204030204"/>
              </a:rPr>
              <a:t>rules for RUs and IMs for operating trains and infrastructure</a:t>
            </a:r>
          </a:p>
          <a:p>
            <a:pPr marL="0" indent="0">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National Safety Methods such as rules for assessing route compatibility </a:t>
            </a:r>
          </a:p>
          <a:p>
            <a:pPr marL="0" indent="0">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Requirements concerning staff undertaking safety critical tasks</a:t>
            </a:r>
          </a:p>
          <a:p>
            <a:pPr marL="0" indent="0">
              <a:lnSpc>
                <a:spcPts val="2600"/>
              </a:lnSpc>
              <a:spcBef>
                <a:spcPts val="0"/>
              </a:spcBef>
              <a:spcAft>
                <a:spcPts val="600"/>
              </a:spcAft>
              <a:buFont typeface="Arial" charset="0"/>
              <a:buNone/>
              <a:defRPr/>
            </a:pPr>
            <a:r>
              <a:rPr lang="en-GB" b="1" dirty="0">
                <a:solidFill>
                  <a:sysClr val="windowText" lastClr="000000"/>
                </a:solidFill>
                <a:latin typeface="Calibri" panose="020F0502020204030204"/>
              </a:rPr>
              <a:t>Rules concerning investigation of </a:t>
            </a:r>
            <a:r>
              <a:rPr lang="en-GB" b="1" dirty="0" smtClean="0">
                <a:solidFill>
                  <a:sysClr val="windowText" lastClr="000000"/>
                </a:solidFill>
                <a:latin typeface="Calibri" panose="020F0502020204030204"/>
              </a:rPr>
              <a:t>accidents</a:t>
            </a:r>
            <a:endParaRPr lang="en-GB" b="1" dirty="0">
              <a:solidFill>
                <a:sysClr val="windowText" lastClr="000000"/>
              </a:solidFill>
              <a:latin typeface="Calibri" panose="020F0502020204030204"/>
            </a:endParaRPr>
          </a:p>
        </p:txBody>
      </p:sp>
      <p:grpSp>
        <p:nvGrpSpPr>
          <p:cNvPr id="26" name="Group 25"/>
          <p:cNvGrpSpPr/>
          <p:nvPr/>
        </p:nvGrpSpPr>
        <p:grpSpPr>
          <a:xfrm>
            <a:off x="139491" y="1760147"/>
            <a:ext cx="4019030" cy="1384995"/>
            <a:chOff x="139491" y="1760147"/>
            <a:chExt cx="4019030" cy="1384995"/>
          </a:xfrm>
        </p:grpSpPr>
        <p:sp>
          <p:nvSpPr>
            <p:cNvPr id="27" name="Rectangle 26"/>
            <p:cNvSpPr/>
            <p:nvPr/>
          </p:nvSpPr>
          <p:spPr>
            <a:xfrm>
              <a:off x="844648" y="1868760"/>
              <a:ext cx="2598966" cy="1224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prstClr val="white"/>
                </a:solidFill>
              </a:endParaRPr>
            </a:p>
          </p:txBody>
        </p:sp>
        <p:sp>
          <p:nvSpPr>
            <p:cNvPr id="28" name="TextBox 27"/>
            <p:cNvSpPr txBox="1"/>
            <p:nvPr/>
          </p:nvSpPr>
          <p:spPr>
            <a:xfrm>
              <a:off x="139491" y="1760147"/>
              <a:ext cx="4019030" cy="1384995"/>
            </a:xfrm>
            <a:prstGeom prst="rect">
              <a:avLst/>
            </a:prstGeom>
            <a:noFill/>
          </p:spPr>
          <p:txBody>
            <a:bodyPr wrap="square" rtlCol="0">
              <a:spAutoFit/>
            </a:bodyPr>
            <a:lstStyle/>
            <a:p>
              <a:pPr algn="ctr"/>
              <a:r>
                <a:rPr lang="en-GB" sz="2800" b="1" dirty="0" smtClean="0">
                  <a:solidFill>
                    <a:prstClr val="black"/>
                  </a:solidFill>
                  <a:cs typeface="Arial" panose="020B0604020202020204" pitchFamily="34" charset="0"/>
                </a:rPr>
                <a:t>Requires the</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production of</a:t>
              </a:r>
            </a:p>
            <a:p>
              <a:pPr algn="ctr"/>
              <a:r>
                <a:rPr lang="en-GB" sz="2800" b="1" dirty="0" smtClean="0">
                  <a:solidFill>
                    <a:prstClr val="black"/>
                  </a:solidFill>
                  <a:cs typeface="Arial" panose="020B0604020202020204" pitchFamily="34" charset="0"/>
                </a:rPr>
                <a:t>NSRs</a:t>
              </a:r>
              <a:endParaRPr lang="en-GB" sz="2800" b="1" dirty="0">
                <a:solidFill>
                  <a:prstClr val="black"/>
                </a:solidFill>
                <a:cs typeface="Arial" panose="020B0604020202020204" pitchFamily="34" charset="0"/>
              </a:endParaRPr>
            </a:p>
          </p:txBody>
        </p:sp>
      </p:grpSp>
      <p:sp>
        <p:nvSpPr>
          <p:cNvPr id="29" name="TextBox 28"/>
          <p:cNvSpPr txBox="1"/>
          <p:nvPr/>
        </p:nvSpPr>
        <p:spPr>
          <a:xfrm>
            <a:off x="2793357" y="2906982"/>
            <a:ext cx="2603451" cy="1246495"/>
          </a:xfrm>
          <a:prstGeom prst="rect">
            <a:avLst/>
          </a:prstGeom>
          <a:noFill/>
          <a:effectLst/>
        </p:spPr>
        <p:txBody>
          <a:bodyPr wrap="square" rtlCol="0">
            <a:spAutoFit/>
          </a:bodyPr>
          <a:lstStyle/>
          <a:p>
            <a:pPr algn="ctr">
              <a:lnSpc>
                <a:spcPts val="3000"/>
              </a:lnSpc>
            </a:pPr>
            <a:r>
              <a:rPr lang="en-GB" sz="2800" b="1" dirty="0">
                <a:solidFill>
                  <a:prstClr val="black"/>
                </a:solidFill>
                <a:cs typeface="Arial" panose="020B0604020202020204" pitchFamily="34" charset="0"/>
              </a:rPr>
              <a:t>The majority</a:t>
            </a:r>
            <a:br>
              <a:rPr lang="en-GB" sz="2800" b="1" dirty="0">
                <a:solidFill>
                  <a:prstClr val="black"/>
                </a:solidFill>
                <a:cs typeface="Arial" panose="020B0604020202020204" pitchFamily="34" charset="0"/>
              </a:rPr>
            </a:br>
            <a:r>
              <a:rPr lang="en-GB" sz="2800" b="1" dirty="0">
                <a:solidFill>
                  <a:prstClr val="black"/>
                </a:solidFill>
                <a:cs typeface="Arial" panose="020B0604020202020204" pitchFamily="34" charset="0"/>
              </a:rPr>
              <a:t>are contained </a:t>
            </a:r>
            <a:endParaRPr lang="en-GB" sz="2800" b="1" dirty="0" smtClean="0">
              <a:solidFill>
                <a:prstClr val="black"/>
              </a:solidFill>
              <a:cs typeface="Arial" panose="020B0604020202020204" pitchFamily="34" charset="0"/>
            </a:endParaRPr>
          </a:p>
          <a:p>
            <a:pPr algn="ctr">
              <a:lnSpc>
                <a:spcPts val="3000"/>
              </a:lnSpc>
            </a:pPr>
            <a:r>
              <a:rPr lang="en-GB" sz="2800" b="1" dirty="0" smtClean="0">
                <a:solidFill>
                  <a:prstClr val="black"/>
                </a:solidFill>
                <a:cs typeface="Arial" panose="020B0604020202020204" pitchFamily="34" charset="0"/>
              </a:rPr>
              <a:t>in </a:t>
            </a:r>
            <a:endParaRPr lang="en-GB" sz="2800" b="1" dirty="0">
              <a:solidFill>
                <a:prstClr val="black"/>
              </a:solidFill>
              <a:cs typeface="Arial" panose="020B0604020202020204" pitchFamily="34" charset="0"/>
            </a:endParaRPr>
          </a:p>
        </p:txBody>
      </p:sp>
    </p:spTree>
    <p:extLst>
      <p:ext uri="{BB962C8B-B14F-4D97-AF65-F5344CB8AC3E}">
        <p14:creationId xmlns:p14="http://schemas.microsoft.com/office/powerpoint/2010/main" val="394371694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fade">
                                      <p:cBhvr>
                                        <p:cTn id="11" dur="1000"/>
                                        <p:tgtEl>
                                          <p:spTgt spid="25">
                                            <p:txEl>
                                              <p:pRg st="0" end="0"/>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25">
                                            <p:txEl>
                                              <p:pRg st="1" end="1"/>
                                            </p:txEl>
                                          </p:spTgt>
                                        </p:tgtEl>
                                        <p:attrNameLst>
                                          <p:attrName>style.visibility</p:attrName>
                                        </p:attrNameLst>
                                      </p:cBhvr>
                                      <p:to>
                                        <p:strVal val="visible"/>
                                      </p:to>
                                    </p:set>
                                    <p:animEffect transition="in" filter="fade">
                                      <p:cBhvr>
                                        <p:cTn id="15" dur="1000"/>
                                        <p:tgtEl>
                                          <p:spTgt spid="25">
                                            <p:txEl>
                                              <p:pRg st="1" end="1"/>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25">
                                            <p:txEl>
                                              <p:pRg st="2" end="2"/>
                                            </p:txEl>
                                          </p:spTgt>
                                        </p:tgtEl>
                                        <p:attrNameLst>
                                          <p:attrName>style.visibility</p:attrName>
                                        </p:attrNameLst>
                                      </p:cBhvr>
                                      <p:to>
                                        <p:strVal val="visible"/>
                                      </p:to>
                                    </p:set>
                                    <p:animEffect transition="in" filter="fade">
                                      <p:cBhvr>
                                        <p:cTn id="19" dur="1000"/>
                                        <p:tgtEl>
                                          <p:spTgt spid="25">
                                            <p:txEl>
                                              <p:pRg st="2" end="2"/>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25">
                                            <p:txEl>
                                              <p:pRg st="3" end="3"/>
                                            </p:txEl>
                                          </p:spTgt>
                                        </p:tgtEl>
                                        <p:attrNameLst>
                                          <p:attrName>style.visibility</p:attrName>
                                        </p:attrNameLst>
                                      </p:cBhvr>
                                      <p:to>
                                        <p:strVal val="visible"/>
                                      </p:to>
                                    </p:set>
                                    <p:animEffect transition="in" filter="fade">
                                      <p:cBhvr>
                                        <p:cTn id="23" dur="1000"/>
                                        <p:tgtEl>
                                          <p:spTgt spid="25">
                                            <p:txEl>
                                              <p:pRg st="3" end="3"/>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25">
                                            <p:txEl>
                                              <p:pRg st="4" end="4"/>
                                            </p:txEl>
                                          </p:spTgt>
                                        </p:tgtEl>
                                        <p:attrNameLst>
                                          <p:attrName>style.visibility</p:attrName>
                                        </p:attrNameLst>
                                      </p:cBhvr>
                                      <p:to>
                                        <p:strVal val="visible"/>
                                      </p:to>
                                    </p:set>
                                    <p:animEffect transition="in" filter="fade">
                                      <p:cBhvr>
                                        <p:cTn id="27" dur="1000"/>
                                        <p:tgtEl>
                                          <p:spTgt spid="25">
                                            <p:txEl>
                                              <p:pRg st="4" end="4"/>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uiExpand="1" build="p"/>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15" name="Rounded Rectangle 14"/>
          <p:cNvSpPr/>
          <p:nvPr/>
        </p:nvSpPr>
        <p:spPr>
          <a:xfrm>
            <a:off x="374397"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sp>
        <p:nvSpPr>
          <p:cNvPr id="17" name="Rounded Rectangle 16"/>
          <p:cNvSpPr/>
          <p:nvPr/>
        </p:nvSpPr>
        <p:spPr>
          <a:xfrm>
            <a:off x="8252188" y="595313"/>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10" dirty="0">
                <a:solidFill>
                  <a:prstClr val="black"/>
                </a:solidFill>
                <a:cs typeface="Arial" pitchFamily="34" charset="0"/>
              </a:rPr>
              <a:t>Railway Interoperability Directive 2008/57/EC</a:t>
            </a:r>
            <a:endParaRPr lang="en-GB" sz="2800" spc="-10" dirty="0">
              <a:solidFill>
                <a:prstClr val="black"/>
              </a:solidFill>
              <a:cs typeface="Arial" pitchFamily="34" charset="0"/>
            </a:endParaRPr>
          </a:p>
        </p:txBody>
      </p:sp>
      <p:sp>
        <p:nvSpPr>
          <p:cNvPr id="18" name="TextBox 17"/>
          <p:cNvSpPr txBox="1"/>
          <p:nvPr/>
        </p:nvSpPr>
        <p:spPr>
          <a:xfrm>
            <a:off x="340192" y="0"/>
            <a:ext cx="7364113"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Legal requirement to draft National Rules</a:t>
            </a:r>
            <a:endParaRPr lang="en-GB" sz="2800" b="1" dirty="0">
              <a:solidFill>
                <a:prstClr val="black"/>
              </a:solidFill>
              <a:cs typeface="Arial" panose="020B0604020202020204" pitchFamily="34" charset="0"/>
            </a:endParaRP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30" name="TextBox 29"/>
          <p:cNvSpPr txBox="1"/>
          <p:nvPr/>
        </p:nvSpPr>
        <p:spPr>
          <a:xfrm>
            <a:off x="6766509" y="2906982"/>
            <a:ext cx="2603451" cy="1246495"/>
          </a:xfrm>
          <a:prstGeom prst="rect">
            <a:avLst/>
          </a:prstGeom>
          <a:noFill/>
          <a:effectLst/>
        </p:spPr>
        <p:txBody>
          <a:bodyPr wrap="square" rtlCol="0">
            <a:spAutoFit/>
          </a:bodyPr>
          <a:lstStyle/>
          <a:p>
            <a:pPr algn="ctr">
              <a:lnSpc>
                <a:spcPts val="3000"/>
              </a:lnSpc>
            </a:pPr>
            <a:r>
              <a:rPr lang="en-GB" sz="2800" b="1" dirty="0">
                <a:solidFill>
                  <a:prstClr val="black"/>
                </a:solidFill>
                <a:cs typeface="Arial" panose="020B0604020202020204" pitchFamily="34" charset="0"/>
              </a:rPr>
              <a:t>The majority</a:t>
            </a:r>
            <a:br>
              <a:rPr lang="en-GB" sz="2800" b="1" dirty="0">
                <a:solidFill>
                  <a:prstClr val="black"/>
                </a:solidFill>
                <a:cs typeface="Arial" panose="020B0604020202020204" pitchFamily="34" charset="0"/>
              </a:rPr>
            </a:br>
            <a:r>
              <a:rPr lang="en-GB" sz="2800" b="1" dirty="0">
                <a:solidFill>
                  <a:prstClr val="black"/>
                </a:solidFill>
                <a:cs typeface="Arial" panose="020B0604020202020204" pitchFamily="34" charset="0"/>
              </a:rPr>
              <a:t>are contained </a:t>
            </a:r>
            <a:endParaRPr lang="en-GB" sz="2800" b="1" dirty="0" smtClean="0">
              <a:solidFill>
                <a:prstClr val="black"/>
              </a:solidFill>
              <a:cs typeface="Arial" panose="020B0604020202020204" pitchFamily="34" charset="0"/>
            </a:endParaRPr>
          </a:p>
          <a:p>
            <a:pPr algn="ctr">
              <a:lnSpc>
                <a:spcPts val="3000"/>
              </a:lnSpc>
            </a:pPr>
            <a:r>
              <a:rPr lang="en-GB" sz="2800" b="1" dirty="0" smtClean="0">
                <a:solidFill>
                  <a:prstClr val="black"/>
                </a:solidFill>
                <a:cs typeface="Arial" panose="020B0604020202020204" pitchFamily="34" charset="0"/>
              </a:rPr>
              <a:t>in </a:t>
            </a:r>
            <a:endParaRPr lang="en-GB" sz="2800" b="1" dirty="0">
              <a:solidFill>
                <a:prstClr val="black"/>
              </a:solidFill>
              <a:cs typeface="Arial" panose="020B0604020202020204" pitchFamily="34" charset="0"/>
            </a:endParaRPr>
          </a:p>
        </p:txBody>
      </p:sp>
      <p:grpSp>
        <p:nvGrpSpPr>
          <p:cNvPr id="31" name="Group 30"/>
          <p:cNvGrpSpPr/>
          <p:nvPr/>
        </p:nvGrpSpPr>
        <p:grpSpPr>
          <a:xfrm>
            <a:off x="7762878" y="1758447"/>
            <a:ext cx="4500561" cy="1384995"/>
            <a:chOff x="7691439" y="1096428"/>
            <a:chExt cx="4500561" cy="1384995"/>
          </a:xfrm>
        </p:grpSpPr>
        <p:sp>
          <p:nvSpPr>
            <p:cNvPr id="32" name="Rectangle 31"/>
            <p:cNvSpPr/>
            <p:nvPr/>
          </p:nvSpPr>
          <p:spPr>
            <a:xfrm>
              <a:off x="8516468" y="1194925"/>
              <a:ext cx="3047999" cy="118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prstClr val="white"/>
                </a:solidFill>
              </a:endParaRPr>
            </a:p>
          </p:txBody>
        </p:sp>
        <p:sp>
          <p:nvSpPr>
            <p:cNvPr id="33" name="TextBox 32"/>
            <p:cNvSpPr txBox="1"/>
            <p:nvPr/>
          </p:nvSpPr>
          <p:spPr>
            <a:xfrm>
              <a:off x="7691439" y="1096428"/>
              <a:ext cx="4500561" cy="1384995"/>
            </a:xfrm>
            <a:prstGeom prst="rect">
              <a:avLst/>
            </a:prstGeom>
            <a:noFill/>
          </p:spPr>
          <p:txBody>
            <a:bodyPr wrap="square" rtlCol="0">
              <a:spAutoFit/>
            </a:bodyPr>
            <a:lstStyle/>
            <a:p>
              <a:pPr algn="ctr"/>
              <a:r>
                <a:rPr lang="en-GB" sz="2800" b="1" dirty="0" smtClean="0">
                  <a:solidFill>
                    <a:prstClr val="black"/>
                  </a:solidFill>
                  <a:cs typeface="Arial" panose="020B0604020202020204" pitchFamily="34" charset="0"/>
                </a:rPr>
                <a:t>Requires the production</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of NTRs where TSIs are</a:t>
              </a:r>
            </a:p>
            <a:p>
              <a:pPr algn="ctr"/>
              <a:r>
                <a:rPr lang="en-GB" sz="2800" b="1" dirty="0" smtClean="0">
                  <a:solidFill>
                    <a:prstClr val="black"/>
                  </a:solidFill>
                  <a:cs typeface="Arial" panose="020B0604020202020204" pitchFamily="34" charset="0"/>
                </a:rPr>
                <a:t>not </a:t>
              </a:r>
              <a:r>
                <a:rPr lang="en-GB" sz="2800" b="1" dirty="0">
                  <a:solidFill>
                    <a:prstClr val="black"/>
                  </a:solidFill>
                  <a:cs typeface="Arial" panose="020B0604020202020204" pitchFamily="34" charset="0"/>
                </a:rPr>
                <a:t>sufficient</a:t>
              </a:r>
            </a:p>
          </p:txBody>
        </p:sp>
      </p:grpSp>
      <p:sp>
        <p:nvSpPr>
          <p:cNvPr id="37" name="Content Placeholder 2"/>
          <p:cNvSpPr txBox="1">
            <a:spLocks/>
          </p:cNvSpPr>
          <p:nvPr/>
        </p:nvSpPr>
        <p:spPr bwMode="auto">
          <a:xfrm>
            <a:off x="340192" y="4874647"/>
            <a:ext cx="11489546" cy="1943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2600"/>
              </a:lnSpc>
              <a:spcBef>
                <a:spcPts val="0"/>
              </a:spcBef>
              <a:spcAft>
                <a:spcPts val="600"/>
              </a:spcAft>
              <a:buFont typeface="Arial" charset="0"/>
              <a:buNone/>
              <a:defRPr/>
            </a:pPr>
            <a:r>
              <a:rPr lang="en-GB" b="1" spc="-30" dirty="0" smtClean="0">
                <a:solidFill>
                  <a:sysClr val="windowText" lastClr="000000"/>
                </a:solidFill>
                <a:latin typeface="Calibri" panose="020F0502020204030204"/>
              </a:rPr>
              <a:t>Requirements filling a TSI specific case or open point</a:t>
            </a:r>
          </a:p>
          <a:p>
            <a:pPr marL="0" indent="0">
              <a:lnSpc>
                <a:spcPts val="2600"/>
              </a:lnSpc>
              <a:spcBef>
                <a:spcPts val="0"/>
              </a:spcBef>
              <a:spcAft>
                <a:spcPts val="600"/>
              </a:spcAft>
              <a:buFont typeface="Arial" charset="0"/>
              <a:buNone/>
              <a:defRPr/>
            </a:pPr>
            <a:r>
              <a:rPr lang="en-GB" b="1" spc="-30" dirty="0" smtClean="0">
                <a:solidFill>
                  <a:sysClr val="windowText" lastClr="000000"/>
                </a:solidFill>
                <a:latin typeface="Calibri" panose="020F0502020204030204"/>
              </a:rPr>
              <a:t>Additional requirements for technical compatibility with the GB network that </a:t>
            </a:r>
            <a:r>
              <a:rPr lang="en-GB" b="1" spc="-30" dirty="0">
                <a:solidFill>
                  <a:sysClr val="windowText" lastClr="000000"/>
                </a:solidFill>
                <a:latin typeface="Calibri" panose="020F0502020204030204"/>
              </a:rPr>
              <a:t>structural subsystems + vehicles must meet before they receive authorisation for placing into service</a:t>
            </a:r>
          </a:p>
          <a:p>
            <a:pPr marL="0" indent="0">
              <a:lnSpc>
                <a:spcPts val="2600"/>
              </a:lnSpc>
              <a:spcBef>
                <a:spcPts val="0"/>
              </a:spcBef>
              <a:spcAft>
                <a:spcPts val="600"/>
              </a:spcAft>
              <a:buFont typeface="Arial" charset="0"/>
              <a:buNone/>
              <a:defRPr/>
            </a:pPr>
            <a:r>
              <a:rPr lang="en-GB" b="1" spc="-30" dirty="0" smtClean="0">
                <a:solidFill>
                  <a:sysClr val="windowText" lastClr="000000"/>
                </a:solidFill>
                <a:latin typeface="Calibri" panose="020F0502020204030204"/>
              </a:rPr>
              <a:t>Limits </a:t>
            </a:r>
            <a:r>
              <a:rPr lang="en-GB" b="1" spc="-30" dirty="0">
                <a:solidFill>
                  <a:sysClr val="windowText" lastClr="000000"/>
                </a:solidFill>
                <a:latin typeface="Calibri" panose="020F0502020204030204"/>
              </a:rPr>
              <a:t>that structural subsystems + vehicles must be maintained at to remain in service</a:t>
            </a:r>
          </a:p>
          <a:p>
            <a:pPr marL="0" indent="0">
              <a:lnSpc>
                <a:spcPts val="2600"/>
              </a:lnSpc>
              <a:spcBef>
                <a:spcPts val="0"/>
              </a:spcBef>
              <a:spcAft>
                <a:spcPts val="600"/>
              </a:spcAft>
              <a:buFont typeface="Arial" charset="0"/>
              <a:buNone/>
              <a:defRPr/>
            </a:pPr>
            <a:r>
              <a:rPr lang="en-GB" b="1" spc="-30" dirty="0">
                <a:solidFill>
                  <a:sysClr val="windowText" lastClr="000000"/>
                </a:solidFill>
                <a:latin typeface="Calibri" panose="020F0502020204030204"/>
              </a:rPr>
              <a:t>How structural subsystems + vehicles must be classified or </a:t>
            </a:r>
            <a:r>
              <a:rPr lang="en-GB" b="1" spc="-30" dirty="0" smtClean="0">
                <a:solidFill>
                  <a:sysClr val="windowText" lastClr="000000"/>
                </a:solidFill>
                <a:latin typeface="Calibri" panose="020F0502020204030204"/>
              </a:rPr>
              <a:t>described</a:t>
            </a:r>
            <a:endParaRPr lang="en-GB" spc="-30" dirty="0">
              <a:solidFill>
                <a:sysClr val="windowText" lastClr="000000"/>
              </a:solidFill>
              <a:latin typeface="Calibri" panose="020F0502020204030204"/>
            </a:endParaRPr>
          </a:p>
        </p:txBody>
      </p:sp>
    </p:spTree>
    <p:extLst>
      <p:ext uri="{BB962C8B-B14F-4D97-AF65-F5344CB8AC3E}">
        <p14:creationId xmlns:p14="http://schemas.microsoft.com/office/powerpoint/2010/main" val="294177586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xEl>
                                              <p:pRg st="0" end="0"/>
                                            </p:txEl>
                                          </p:spTgt>
                                        </p:tgtEl>
                                        <p:attrNameLst>
                                          <p:attrName>style.visibility</p:attrName>
                                        </p:attrNameLst>
                                      </p:cBhvr>
                                      <p:to>
                                        <p:strVal val="visible"/>
                                      </p:to>
                                    </p:set>
                                    <p:animEffect transition="in" filter="fade">
                                      <p:cBhvr>
                                        <p:cTn id="7" dur="1000"/>
                                        <p:tgtEl>
                                          <p:spTgt spid="37">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7">
                                            <p:txEl>
                                              <p:pRg st="1" end="1"/>
                                            </p:txEl>
                                          </p:spTgt>
                                        </p:tgtEl>
                                        <p:attrNameLst>
                                          <p:attrName>style.visibility</p:attrName>
                                        </p:attrNameLst>
                                      </p:cBhvr>
                                      <p:to>
                                        <p:strVal val="visible"/>
                                      </p:to>
                                    </p:set>
                                    <p:animEffect transition="in" filter="fade">
                                      <p:cBhvr>
                                        <p:cTn id="11" dur="1000"/>
                                        <p:tgtEl>
                                          <p:spTgt spid="37">
                                            <p:txEl>
                                              <p:pRg st="1" end="1"/>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2" end="2"/>
                                            </p:txEl>
                                          </p:spTgt>
                                        </p:tgtEl>
                                        <p:attrNameLst>
                                          <p:attrName>style.visibility</p:attrName>
                                        </p:attrNameLst>
                                      </p:cBhvr>
                                      <p:to>
                                        <p:strVal val="visible"/>
                                      </p:to>
                                    </p:set>
                                    <p:animEffect transition="in" filter="fade">
                                      <p:cBhvr>
                                        <p:cTn id="15" dur="1000"/>
                                        <p:tgtEl>
                                          <p:spTgt spid="37">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7">
                                            <p:txEl>
                                              <p:pRg st="3" end="3"/>
                                            </p:txEl>
                                          </p:spTgt>
                                        </p:tgtEl>
                                        <p:attrNameLst>
                                          <p:attrName>style.visibility</p:attrName>
                                        </p:attrNameLst>
                                      </p:cBhvr>
                                      <p:to>
                                        <p:strVal val="visible"/>
                                      </p:to>
                                    </p:set>
                                    <p:animEffect transition="in" filter="fade">
                                      <p:cBhvr>
                                        <p:cTn id="19" dur="1000"/>
                                        <p:tgtEl>
                                          <p:spTgt spid="3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15" name="Rounded Rectangle 14"/>
          <p:cNvSpPr/>
          <p:nvPr/>
        </p:nvSpPr>
        <p:spPr>
          <a:xfrm>
            <a:off x="95047"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2800"/>
              </a:lnSpc>
            </a:pPr>
            <a:r>
              <a:rPr lang="en-GB" sz="2800" b="1" dirty="0">
                <a:solidFill>
                  <a:prstClr val="black"/>
                </a:solidFill>
                <a:cs typeface="Arial" pitchFamily="34" charset="0"/>
              </a:rPr>
              <a:t>Railways &amp; Other Guided Transport System (Safety) Regulations 2006</a:t>
            </a: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25" name="Rounded Rectangle 24"/>
          <p:cNvSpPr/>
          <p:nvPr/>
        </p:nvSpPr>
        <p:spPr>
          <a:xfrm>
            <a:off x="7979221"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26" name="TextBox 25"/>
          <p:cNvSpPr txBox="1"/>
          <p:nvPr/>
        </p:nvSpPr>
        <p:spPr>
          <a:xfrm>
            <a:off x="340193" y="0"/>
            <a:ext cx="6096382" cy="523220"/>
          </a:xfrm>
          <a:prstGeom prst="rect">
            <a:avLst/>
          </a:prstGeom>
          <a:noFill/>
        </p:spPr>
        <p:txBody>
          <a:bodyPr wrap="square" rtlCol="0">
            <a:spAutoFit/>
          </a:bodyPr>
          <a:lstStyle/>
          <a:p>
            <a:r>
              <a:rPr lang="en-GB" sz="2800" b="1" dirty="0">
                <a:solidFill>
                  <a:prstClr val="black"/>
                </a:solidFill>
                <a:cs typeface="Arial" panose="020B0604020202020204" pitchFamily="34" charset="0"/>
              </a:rPr>
              <a:t>Compliance with </a:t>
            </a:r>
            <a:r>
              <a:rPr lang="en-GB" sz="2800" b="1" dirty="0" smtClean="0">
                <a:solidFill>
                  <a:prstClr val="black"/>
                </a:solidFill>
                <a:cs typeface="Arial" panose="020B0604020202020204" pitchFamily="34" charset="0"/>
              </a:rPr>
              <a:t>National Rules</a:t>
            </a:r>
            <a:endParaRPr lang="en-GB" sz="2800" b="1" dirty="0">
              <a:solidFill>
                <a:prstClr val="black"/>
              </a:solidFill>
              <a:cs typeface="Arial" panose="020B0604020202020204" pitchFamily="34" charset="0"/>
            </a:endParaRPr>
          </a:p>
        </p:txBody>
      </p:sp>
      <p:sp>
        <p:nvSpPr>
          <p:cNvPr id="27" name="Rectangle 26"/>
          <p:cNvSpPr/>
          <p:nvPr/>
        </p:nvSpPr>
        <p:spPr>
          <a:xfrm>
            <a:off x="340192" y="4881939"/>
            <a:ext cx="11487742" cy="1569660"/>
          </a:xfrm>
          <a:prstGeom prst="rect">
            <a:avLst/>
          </a:prstGeom>
        </p:spPr>
        <p:txBody>
          <a:bodyPr wrap="square">
            <a:spAutoFit/>
          </a:bodyPr>
          <a:lstStyle/>
          <a:p>
            <a:pPr>
              <a:defRPr/>
            </a:pPr>
            <a:r>
              <a:rPr lang="en-GB" sz="2400" b="1" dirty="0" smtClean="0">
                <a:solidFill>
                  <a:prstClr val="black"/>
                </a:solidFill>
                <a:cs typeface="Arial" pitchFamily="34" charset="0"/>
              </a:rPr>
              <a:t>The Railways and Other </a:t>
            </a:r>
            <a:r>
              <a:rPr lang="en-GB" sz="2400" b="1" dirty="0">
                <a:solidFill>
                  <a:prstClr val="black"/>
                </a:solidFill>
                <a:cs typeface="Arial" pitchFamily="34" charset="0"/>
              </a:rPr>
              <a:t>Guided Transport System (Safety) Regulations </a:t>
            </a:r>
            <a:r>
              <a:rPr lang="en-GB" sz="2400" b="1" dirty="0" smtClean="0">
                <a:solidFill>
                  <a:prstClr val="black"/>
                </a:solidFill>
                <a:cs typeface="Arial" pitchFamily="34" charset="0"/>
              </a:rPr>
              <a:t>2006; S</a:t>
            </a:r>
            <a:r>
              <a:rPr lang="en-GB" sz="2400" b="1" dirty="0" smtClean="0">
                <a:solidFill>
                  <a:prstClr val="black"/>
                </a:solidFill>
              </a:rPr>
              <a:t>chedule1</a:t>
            </a:r>
            <a:r>
              <a:rPr lang="en-GB" sz="2400" b="1" dirty="0" smtClean="0">
                <a:solidFill>
                  <a:prstClr val="black"/>
                </a:solidFill>
                <a:cs typeface="Arial" pitchFamily="34" charset="0"/>
              </a:rPr>
              <a:t>, </a:t>
            </a:r>
            <a:r>
              <a:rPr lang="en-GB" sz="2400" dirty="0" smtClean="0">
                <a:solidFill>
                  <a:prstClr val="black"/>
                </a:solidFill>
                <a:cs typeface="Arial" pitchFamily="34" charset="0"/>
              </a:rPr>
              <a:t>“</a:t>
            </a:r>
            <a:r>
              <a:rPr lang="en-GB" sz="2400" dirty="0" smtClean="0">
                <a:solidFill>
                  <a:prstClr val="black"/>
                </a:solidFill>
              </a:rPr>
              <a:t>The </a:t>
            </a:r>
            <a:r>
              <a:rPr lang="en-GB" sz="2400" dirty="0">
                <a:solidFill>
                  <a:prstClr val="black"/>
                </a:solidFill>
              </a:rPr>
              <a:t>basic elements of a safety management system are— </a:t>
            </a:r>
          </a:p>
          <a:p>
            <a:r>
              <a:rPr lang="en-GB" sz="2400" dirty="0">
                <a:solidFill>
                  <a:prstClr val="black"/>
                </a:solidFill>
              </a:rPr>
              <a:t>….. procedures to meet relevant technical and operational standards or other requirements as set out in</a:t>
            </a:r>
            <a:r>
              <a:rPr lang="en-GB" sz="2400" dirty="0" smtClean="0">
                <a:solidFill>
                  <a:prstClr val="black"/>
                </a:solidFill>
              </a:rPr>
              <a:t>…. TSIs </a:t>
            </a:r>
            <a:r>
              <a:rPr lang="en-GB" sz="2400" dirty="0">
                <a:solidFill>
                  <a:prstClr val="black"/>
                </a:solidFill>
              </a:rPr>
              <a:t>and </a:t>
            </a:r>
            <a:r>
              <a:rPr lang="en-GB" sz="2400" b="1" dirty="0">
                <a:solidFill>
                  <a:prstClr val="black"/>
                </a:solidFill>
              </a:rPr>
              <a:t>national safety rules</a:t>
            </a:r>
            <a:r>
              <a:rPr lang="en-GB" sz="2400" dirty="0">
                <a:solidFill>
                  <a:prstClr val="black"/>
                </a:solidFill>
              </a:rPr>
              <a:t>; </a:t>
            </a:r>
          </a:p>
        </p:txBody>
      </p:sp>
      <p:sp>
        <p:nvSpPr>
          <p:cNvPr id="28" name="TextBox 27"/>
          <p:cNvSpPr txBox="1"/>
          <p:nvPr/>
        </p:nvSpPr>
        <p:spPr>
          <a:xfrm>
            <a:off x="3708841" y="1831922"/>
            <a:ext cx="2814254" cy="615553"/>
          </a:xfrm>
          <a:prstGeom prst="rect">
            <a:avLst/>
          </a:prstGeom>
          <a:noFill/>
          <a:effectLst/>
        </p:spPr>
        <p:txBody>
          <a:bodyPr wrap="square" tIns="0" bIns="0" rtlCol="0">
            <a:spAutoFit/>
          </a:bodyPr>
          <a:lstStyle/>
          <a:p>
            <a:pPr>
              <a:lnSpc>
                <a:spcPts val="2400"/>
              </a:lnSpc>
            </a:pPr>
            <a:r>
              <a:rPr lang="en-GB" sz="2400" b="1" dirty="0" smtClean="0">
                <a:solidFill>
                  <a:prstClr val="black"/>
                </a:solidFill>
                <a:cs typeface="Arial" panose="020B0604020202020204" pitchFamily="34" charset="0"/>
              </a:rPr>
              <a:t>Required through operators SMS</a:t>
            </a:r>
            <a:endParaRPr lang="en-GB" sz="2400" b="1" dirty="0">
              <a:solidFill>
                <a:prstClr val="black"/>
              </a:solidFill>
              <a:cs typeface="Arial" panose="020B0604020202020204" pitchFamily="34" charset="0"/>
            </a:endParaRPr>
          </a:p>
        </p:txBody>
      </p:sp>
    </p:spTree>
    <p:extLst>
      <p:ext uri="{BB962C8B-B14F-4D97-AF65-F5344CB8AC3E}">
        <p14:creationId xmlns:p14="http://schemas.microsoft.com/office/powerpoint/2010/main" val="256768902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939337" y="1994098"/>
            <a:ext cx="2448000" cy="2769344"/>
            <a:chOff x="3545726" y="1994098"/>
            <a:chExt cx="2448000" cy="2769344"/>
          </a:xfrm>
        </p:grpSpPr>
        <p:sp>
          <p:nvSpPr>
            <p:cNvPr id="41" name="Rounded Rectangle 40"/>
            <p:cNvSpPr/>
            <p:nvPr/>
          </p:nvSpPr>
          <p:spPr>
            <a:xfrm>
              <a:off x="3545726"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58" name="Rounded Rectangle 57"/>
            <p:cNvSpPr/>
            <p:nvPr/>
          </p:nvSpPr>
          <p:spPr>
            <a:xfrm>
              <a:off x="3737994"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grpSp>
      <p:grpSp>
        <p:nvGrpSpPr>
          <p:cNvPr id="34" name="Group 33"/>
          <p:cNvGrpSpPr/>
          <p:nvPr/>
        </p:nvGrpSpPr>
        <p:grpSpPr>
          <a:xfrm>
            <a:off x="8825221" y="1994098"/>
            <a:ext cx="2448000" cy="2769344"/>
            <a:chOff x="6198778" y="1994098"/>
            <a:chExt cx="2448000" cy="2769344"/>
          </a:xfrm>
        </p:grpSpPr>
        <p:sp>
          <p:nvSpPr>
            <p:cNvPr id="35" name="Rounded Rectangle 34"/>
            <p:cNvSpPr/>
            <p:nvPr/>
          </p:nvSpPr>
          <p:spPr>
            <a:xfrm>
              <a:off x="6198778"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6" name="Rounded Rectangle 35"/>
            <p:cNvSpPr/>
            <p:nvPr/>
          </p:nvSpPr>
          <p:spPr>
            <a:xfrm>
              <a:off x="6389697"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grpSp>
      <p:sp>
        <p:nvSpPr>
          <p:cNvPr id="15" name="Rounded Rectangle 14"/>
          <p:cNvSpPr/>
          <p:nvPr/>
        </p:nvSpPr>
        <p:spPr>
          <a:xfrm>
            <a:off x="95047"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2800"/>
              </a:lnSpc>
            </a:pPr>
            <a:r>
              <a:rPr lang="en-GB" sz="2800" b="1" dirty="0">
                <a:solidFill>
                  <a:prstClr val="black"/>
                </a:solidFill>
                <a:cs typeface="Arial" pitchFamily="34" charset="0"/>
              </a:rPr>
              <a:t>Railways &amp; Other Guided Transport System (Safety) Regulations 2006</a:t>
            </a: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25" name="Rounded Rectangle 24"/>
          <p:cNvSpPr/>
          <p:nvPr/>
        </p:nvSpPr>
        <p:spPr>
          <a:xfrm>
            <a:off x="7979221"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26" name="TextBox 25"/>
          <p:cNvSpPr txBox="1"/>
          <p:nvPr/>
        </p:nvSpPr>
        <p:spPr>
          <a:xfrm>
            <a:off x="340193" y="0"/>
            <a:ext cx="6096382" cy="523220"/>
          </a:xfrm>
          <a:prstGeom prst="rect">
            <a:avLst/>
          </a:prstGeom>
          <a:noFill/>
        </p:spPr>
        <p:txBody>
          <a:bodyPr wrap="square" rtlCol="0">
            <a:spAutoFit/>
          </a:bodyPr>
          <a:lstStyle/>
          <a:p>
            <a:r>
              <a:rPr lang="en-GB" sz="2800" b="1" dirty="0">
                <a:solidFill>
                  <a:prstClr val="black"/>
                </a:solidFill>
                <a:cs typeface="Arial" panose="020B0604020202020204" pitchFamily="34" charset="0"/>
              </a:rPr>
              <a:t>Compliance with </a:t>
            </a:r>
            <a:r>
              <a:rPr lang="en-GB" sz="2800" b="1" dirty="0" smtClean="0">
                <a:solidFill>
                  <a:prstClr val="black"/>
                </a:solidFill>
                <a:cs typeface="Arial" panose="020B0604020202020204" pitchFamily="34" charset="0"/>
              </a:rPr>
              <a:t>National Rules</a:t>
            </a:r>
            <a:endParaRPr lang="en-GB" sz="2800" b="1" dirty="0">
              <a:solidFill>
                <a:prstClr val="black"/>
              </a:solidFill>
              <a:cs typeface="Arial" panose="020B0604020202020204" pitchFamily="34" charset="0"/>
            </a:endParaRPr>
          </a:p>
        </p:txBody>
      </p:sp>
      <p:sp>
        <p:nvSpPr>
          <p:cNvPr id="29" name="TextBox 28"/>
          <p:cNvSpPr txBox="1"/>
          <p:nvPr/>
        </p:nvSpPr>
        <p:spPr>
          <a:xfrm>
            <a:off x="5679143" y="1853393"/>
            <a:ext cx="3070482" cy="615553"/>
          </a:xfrm>
          <a:prstGeom prst="rect">
            <a:avLst/>
          </a:prstGeom>
          <a:noFill/>
          <a:effectLst/>
        </p:spPr>
        <p:txBody>
          <a:bodyPr wrap="square" tIns="0" bIns="0" rtlCol="0">
            <a:spAutoFit/>
          </a:bodyPr>
          <a:lstStyle/>
          <a:p>
            <a:pPr algn="r">
              <a:lnSpc>
                <a:spcPts val="2400"/>
              </a:lnSpc>
            </a:pPr>
            <a:r>
              <a:rPr lang="en-GB" sz="2400" b="1" dirty="0" smtClean="0">
                <a:solidFill>
                  <a:prstClr val="black"/>
                </a:solidFill>
                <a:cs typeface="Arial" panose="020B0604020202020204" pitchFamily="34" charset="0"/>
              </a:rPr>
              <a:t>Required under</a:t>
            </a:r>
            <a:br>
              <a:rPr lang="en-GB" sz="2400" b="1" dirty="0" smtClean="0">
                <a:solidFill>
                  <a:prstClr val="black"/>
                </a:solidFill>
                <a:cs typeface="Arial" panose="020B0604020202020204" pitchFamily="34" charset="0"/>
              </a:rPr>
            </a:br>
            <a:r>
              <a:rPr lang="en-GB" sz="2400" b="1" dirty="0" smtClean="0">
                <a:solidFill>
                  <a:prstClr val="black"/>
                </a:solidFill>
                <a:cs typeface="Arial" panose="020B0604020202020204" pitchFamily="34" charset="0"/>
              </a:rPr>
              <a:t>certain circumstances</a:t>
            </a:r>
            <a:endParaRPr lang="en-GB" sz="2400" b="1" dirty="0">
              <a:solidFill>
                <a:prstClr val="black"/>
              </a:solidFill>
              <a:cs typeface="Arial" panose="020B0604020202020204" pitchFamily="34" charset="0"/>
            </a:endParaRPr>
          </a:p>
        </p:txBody>
      </p:sp>
      <p:sp>
        <p:nvSpPr>
          <p:cNvPr id="30" name="Rectangle 29"/>
          <p:cNvSpPr/>
          <p:nvPr/>
        </p:nvSpPr>
        <p:spPr>
          <a:xfrm>
            <a:off x="340192" y="4881939"/>
            <a:ext cx="11487742" cy="1569660"/>
          </a:xfrm>
          <a:prstGeom prst="rect">
            <a:avLst/>
          </a:prstGeom>
        </p:spPr>
        <p:txBody>
          <a:bodyPr wrap="square">
            <a:spAutoFit/>
          </a:bodyPr>
          <a:lstStyle/>
          <a:p>
            <a:pPr>
              <a:defRPr/>
            </a:pPr>
            <a:r>
              <a:rPr lang="en-GB" sz="2400" b="1" dirty="0">
                <a:solidFill>
                  <a:prstClr val="black"/>
                </a:solidFill>
              </a:rPr>
              <a:t>Railway (Interoperability) Regulations 2011 Regulation </a:t>
            </a:r>
            <a:r>
              <a:rPr lang="en-GB" sz="2400" b="1" dirty="0" smtClean="0">
                <a:solidFill>
                  <a:prstClr val="black"/>
                </a:solidFill>
              </a:rPr>
              <a:t>6 </a:t>
            </a:r>
          </a:p>
          <a:p>
            <a:pPr>
              <a:defRPr/>
            </a:pPr>
            <a:r>
              <a:rPr lang="en-GB" sz="2400" dirty="0" smtClean="0">
                <a:solidFill>
                  <a:prstClr val="black"/>
                </a:solidFill>
              </a:rPr>
              <a:t>“ In </a:t>
            </a:r>
            <a:r>
              <a:rPr lang="en-GB" sz="2400" dirty="0">
                <a:solidFill>
                  <a:prstClr val="black"/>
                </a:solidFill>
              </a:rPr>
              <a:t>order for the application to be valid the application must be made in writing to the</a:t>
            </a:r>
          </a:p>
          <a:p>
            <a:pPr>
              <a:defRPr/>
            </a:pPr>
            <a:r>
              <a:rPr lang="en-GB" sz="2400" dirty="0">
                <a:solidFill>
                  <a:prstClr val="black"/>
                </a:solidFill>
              </a:rPr>
              <a:t>Safety Authority and accompanied by—any certificate of verification in relation to notified </a:t>
            </a:r>
            <a:r>
              <a:rPr lang="en-GB" sz="2400" b="1" dirty="0">
                <a:solidFill>
                  <a:prstClr val="black"/>
                </a:solidFill>
              </a:rPr>
              <a:t>national technical </a:t>
            </a:r>
            <a:r>
              <a:rPr lang="en-GB" sz="2400" b="1" dirty="0" smtClean="0">
                <a:solidFill>
                  <a:prstClr val="black"/>
                </a:solidFill>
              </a:rPr>
              <a:t>rules”</a:t>
            </a:r>
            <a:endParaRPr lang="en-GB" sz="2400" b="1" dirty="0">
              <a:solidFill>
                <a:prstClr val="black"/>
              </a:solidFill>
            </a:endParaRPr>
          </a:p>
        </p:txBody>
      </p:sp>
    </p:spTree>
    <p:extLst>
      <p:ext uri="{BB962C8B-B14F-4D97-AF65-F5344CB8AC3E}">
        <p14:creationId xmlns:p14="http://schemas.microsoft.com/office/powerpoint/2010/main" val="332535935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131605"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sp>
        <p:nvSpPr>
          <p:cNvPr id="36" name="Rounded Rectangle 35"/>
          <p:cNvSpPr/>
          <p:nvPr/>
        </p:nvSpPr>
        <p:spPr>
          <a:xfrm>
            <a:off x="901614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sp>
        <p:nvSpPr>
          <p:cNvPr id="15" name="Rounded Rectangle 14"/>
          <p:cNvSpPr/>
          <p:nvPr/>
        </p:nvSpPr>
        <p:spPr>
          <a:xfrm>
            <a:off x="95047"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2800"/>
              </a:lnSpc>
            </a:pPr>
            <a:r>
              <a:rPr lang="en-GB" sz="2800" b="1" dirty="0">
                <a:solidFill>
                  <a:prstClr val="black"/>
                </a:solidFill>
                <a:cs typeface="Arial" pitchFamily="34" charset="0"/>
              </a:rPr>
              <a:t>Railways &amp; Other Guided Transport System (Safety) Regulations 2006</a:t>
            </a:r>
          </a:p>
        </p:txBody>
      </p:sp>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sp>
        <p:nvSpPr>
          <p:cNvPr id="25" name="Rounded Rectangle 24"/>
          <p:cNvSpPr/>
          <p:nvPr/>
        </p:nvSpPr>
        <p:spPr>
          <a:xfrm>
            <a:off x="7979221"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27" name="TextBox 26"/>
          <p:cNvSpPr txBox="1"/>
          <p:nvPr/>
        </p:nvSpPr>
        <p:spPr>
          <a:xfrm>
            <a:off x="340192" y="0"/>
            <a:ext cx="7980847"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Standards are changing …. </a:t>
            </a:r>
            <a:r>
              <a:rPr lang="en-GB" sz="2800" b="1" dirty="0">
                <a:solidFill>
                  <a:prstClr val="black"/>
                </a:solidFill>
                <a:cs typeface="Arial" panose="020B0604020202020204" pitchFamily="34" charset="0"/>
              </a:rPr>
              <a:t>National Rules</a:t>
            </a:r>
          </a:p>
        </p:txBody>
      </p:sp>
      <p:sp>
        <p:nvSpPr>
          <p:cNvPr id="28" name="Rectangle 27"/>
          <p:cNvSpPr/>
          <p:nvPr/>
        </p:nvSpPr>
        <p:spPr>
          <a:xfrm>
            <a:off x="353250" y="4881556"/>
            <a:ext cx="11560655" cy="1354217"/>
          </a:xfrm>
          <a:prstGeom prst="rect">
            <a:avLst/>
          </a:prstGeom>
        </p:spPr>
        <p:txBody>
          <a:bodyPr wrap="square">
            <a:spAutoFit/>
          </a:bodyPr>
          <a:lstStyle/>
          <a:p>
            <a:pPr>
              <a:spcAft>
                <a:spcPts val="1200"/>
              </a:spcAft>
            </a:pPr>
            <a:r>
              <a:rPr lang="en-GB" sz="2400" b="1" dirty="0">
                <a:solidFill>
                  <a:prstClr val="black"/>
                </a:solidFill>
              </a:rPr>
              <a:t>Where there is a common European requirement, we can’t retain an equivalent RGSs requirement: it is ‘redundant’ – as a national rule. </a:t>
            </a:r>
          </a:p>
          <a:p>
            <a:pPr>
              <a:spcAft>
                <a:spcPts val="1200"/>
              </a:spcAft>
            </a:pPr>
            <a:r>
              <a:rPr lang="en-GB" sz="2400" b="1" dirty="0">
                <a:solidFill>
                  <a:prstClr val="black"/>
                </a:solidFill>
              </a:rPr>
              <a:t>But it is recognised that the redundant national rule may still remain ‘valid’ …</a:t>
            </a:r>
          </a:p>
        </p:txBody>
      </p:sp>
      <p:sp>
        <p:nvSpPr>
          <p:cNvPr id="41" name="Rounded Rectangle 40"/>
          <p:cNvSpPr/>
          <p:nvPr/>
        </p:nvSpPr>
        <p:spPr>
          <a:xfrm>
            <a:off x="939337"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sp>
        <p:nvSpPr>
          <p:cNvPr id="35" name="Rounded Rectangle 34"/>
          <p:cNvSpPr/>
          <p:nvPr/>
        </p:nvSpPr>
        <p:spPr>
          <a:xfrm>
            <a:off x="8825221" y="1994098"/>
            <a:ext cx="2448000" cy="914400"/>
          </a:xfrm>
          <a:prstGeom prst="roundRect">
            <a:avLst/>
          </a:prstGeom>
          <a:solidFill>
            <a:srgbClr val="FF3C3C"/>
          </a:solidFill>
          <a:ln w="444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lnSpc>
                <a:spcPts val="3000"/>
              </a:lnSpc>
            </a:pPr>
            <a:r>
              <a:rPr lang="en-GB" sz="2800" b="1" spc="-90" dirty="0">
                <a:solidFill>
                  <a:prstClr val="black"/>
                </a:solidFill>
                <a:cs typeface="Arial" pitchFamily="34" charset="0"/>
              </a:rPr>
              <a:t>EC Requirements</a:t>
            </a:r>
          </a:p>
          <a:p>
            <a:pPr algn="ctr">
              <a:lnSpc>
                <a:spcPts val="3000"/>
              </a:lnSpc>
            </a:pPr>
            <a:r>
              <a:rPr lang="en-GB" sz="2800" b="1" spc="-90" dirty="0">
                <a:solidFill>
                  <a:prstClr val="black"/>
                </a:solidFill>
                <a:cs typeface="Arial" pitchFamily="34" charset="0"/>
              </a:rPr>
              <a:t>e.g. CSMs &amp; TSIs</a:t>
            </a:r>
            <a:endParaRPr lang="en-GB" sz="2800" spc="-90" dirty="0">
              <a:solidFill>
                <a:prstClr val="black"/>
              </a:solidFill>
              <a:cs typeface="Arial" pitchFamily="34" charset="0"/>
            </a:endParaRPr>
          </a:p>
        </p:txBody>
      </p:sp>
      <p:pic>
        <p:nvPicPr>
          <p:cNvPr id="3" name="Picture 2"/>
          <p:cNvPicPr preferRelativeResize="0">
            <a:picLocks/>
          </p:cNvPicPr>
          <p:nvPr/>
        </p:nvPicPr>
        <p:blipFill>
          <a:blip r:embed="rId3"/>
          <a:stretch>
            <a:fillRect/>
          </a:stretch>
        </p:blipFill>
        <p:spPr>
          <a:xfrm>
            <a:off x="804596" y="3581863"/>
            <a:ext cx="2737341" cy="1360745"/>
          </a:xfrm>
          <a:prstGeom prst="rect">
            <a:avLst/>
          </a:prstGeom>
        </p:spPr>
      </p:pic>
      <p:pic>
        <p:nvPicPr>
          <p:cNvPr id="33" name="Picture 32"/>
          <p:cNvPicPr preferRelativeResize="0">
            <a:picLocks/>
          </p:cNvPicPr>
          <p:nvPr/>
        </p:nvPicPr>
        <p:blipFill>
          <a:blip r:embed="rId3"/>
          <a:stretch>
            <a:fillRect/>
          </a:stretch>
        </p:blipFill>
        <p:spPr>
          <a:xfrm>
            <a:off x="8674986" y="3581863"/>
            <a:ext cx="2737341" cy="1360745"/>
          </a:xfrm>
          <a:prstGeom prst="rect">
            <a:avLst/>
          </a:prstGeom>
        </p:spPr>
      </p:pic>
    </p:spTree>
    <p:extLst>
      <p:ext uri="{BB962C8B-B14F-4D97-AF65-F5344CB8AC3E}">
        <p14:creationId xmlns:p14="http://schemas.microsoft.com/office/powerpoint/2010/main" val="250378615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 decel="5000" fill="hold" grpId="0" nodeType="clickEffect">
                                  <p:stCondLst>
                                    <p:cond delay="0"/>
                                  </p:stCondLst>
                                  <p:childTnLst>
                                    <p:animMotion origin="layout" path="M -3.95833E-6 2.59259E-6 L -3.95833E-6 0.2581 " pathEditMode="relative" rAng="0" ptsTypes="AA">
                                      <p:cBhvr>
                                        <p:cTn id="6" dur="2000" fill="hold"/>
                                        <p:tgtEl>
                                          <p:spTgt spid="41"/>
                                        </p:tgtEl>
                                        <p:attrNameLst>
                                          <p:attrName>ppt_x</p:attrName>
                                          <p:attrName>ppt_y</p:attrName>
                                        </p:attrNameLst>
                                      </p:cBhvr>
                                      <p:rCtr x="0" y="12894"/>
                                    </p:animMotion>
                                  </p:childTnLst>
                                  <p:subTnLst>
                                    <p:set>
                                      <p:cBhvr override="childStyle">
                                        <p:cTn dur="1" fill="hold" display="0" masterRel="sameClick" afterEffect="1">
                                          <p:stCondLst>
                                            <p:cond evt="end" delay="0">
                                              <p:tn val="5"/>
                                            </p:cond>
                                          </p:stCondLst>
                                        </p:cTn>
                                        <p:tgtEl>
                                          <p:spTgt spid="41"/>
                                        </p:tgtEl>
                                        <p:attrNameLst>
                                          <p:attrName>style.visibility</p:attrName>
                                        </p:attrNameLst>
                                      </p:cBhvr>
                                      <p:to>
                                        <p:strVal val="hidden"/>
                                      </p:to>
                                    </p:set>
                                  </p:subTnLst>
                                </p:cTn>
                              </p:par>
                              <p:par>
                                <p:cTn id="7" presetID="6" presetClass="emph" presetSubtype="0" accel="5000" decel="5000" fill="hold" grpId="1" nodeType="withEffect">
                                  <p:stCondLst>
                                    <p:cond delay="0"/>
                                  </p:stCondLst>
                                  <p:childTnLst>
                                    <p:animScale>
                                      <p:cBhvr>
                                        <p:cTn id="8" dur="2000" fill="hold"/>
                                        <p:tgtEl>
                                          <p:spTgt spid="41"/>
                                        </p:tgtEl>
                                      </p:cBhvr>
                                      <p:by x="100000" y="120000"/>
                                    </p:animScale>
                                  </p:childTnLst>
                                  <p:subTnLst>
                                    <p:set>
                                      <p:cBhvr override="childStyle">
                                        <p:cTn dur="1" fill="hold" display="0" masterRel="sameClick" afterEffect="1">
                                          <p:stCondLst>
                                            <p:cond evt="end" delay="0">
                                              <p:tn val="7"/>
                                            </p:cond>
                                          </p:stCondLst>
                                        </p:cTn>
                                        <p:tgtEl>
                                          <p:spTgt spid="41"/>
                                        </p:tgtEl>
                                        <p:attrNameLst>
                                          <p:attrName>style.visibility</p:attrName>
                                        </p:attrNameLst>
                                      </p:cBhvr>
                                      <p:to>
                                        <p:strVal val="hidden"/>
                                      </p:to>
                                    </p:set>
                                  </p:subTnLst>
                                </p:cTn>
                              </p:par>
                              <p:par>
                                <p:cTn id="9" presetID="42" presetClass="path" presetSubtype="0" accel="5000" decel="5000" fill="hold" grpId="0" nodeType="withEffect">
                                  <p:stCondLst>
                                    <p:cond delay="0"/>
                                  </p:stCondLst>
                                  <p:childTnLst>
                                    <p:animMotion origin="layout" path="M -3.95833E-6 2.59259E-6 L -3.95833E-6 0.2581 " pathEditMode="relative" rAng="0" ptsTypes="AA">
                                      <p:cBhvr>
                                        <p:cTn id="10" dur="2000" fill="hold"/>
                                        <p:tgtEl>
                                          <p:spTgt spid="35"/>
                                        </p:tgtEl>
                                        <p:attrNameLst>
                                          <p:attrName>ppt_x</p:attrName>
                                          <p:attrName>ppt_y</p:attrName>
                                        </p:attrNameLst>
                                      </p:cBhvr>
                                      <p:rCtr x="0" y="12894"/>
                                    </p:animMotion>
                                  </p:childTnLst>
                                  <p:subTnLst>
                                    <p:set>
                                      <p:cBhvr override="childStyle">
                                        <p:cTn dur="1" fill="hold" display="0" masterRel="sameClick" afterEffect="1">
                                          <p:stCondLst>
                                            <p:cond evt="end" delay="0">
                                              <p:tn val="9"/>
                                            </p:cond>
                                          </p:stCondLst>
                                        </p:cTn>
                                        <p:tgtEl>
                                          <p:spTgt spid="35"/>
                                        </p:tgtEl>
                                        <p:attrNameLst>
                                          <p:attrName>style.visibility</p:attrName>
                                        </p:attrNameLst>
                                      </p:cBhvr>
                                      <p:to>
                                        <p:strVal val="hidden"/>
                                      </p:to>
                                    </p:set>
                                  </p:subTnLst>
                                </p:cTn>
                              </p:par>
                              <p:par>
                                <p:cTn id="11" presetID="6" presetClass="emph" presetSubtype="0" accel="5000" decel="5000" fill="hold" grpId="1" nodeType="withEffect">
                                  <p:stCondLst>
                                    <p:cond delay="0"/>
                                  </p:stCondLst>
                                  <p:childTnLst>
                                    <p:animScale>
                                      <p:cBhvr>
                                        <p:cTn id="12" dur="2000" fill="hold"/>
                                        <p:tgtEl>
                                          <p:spTgt spid="35"/>
                                        </p:tgtEl>
                                      </p:cBhvr>
                                      <p:by x="100000" y="120000"/>
                                    </p:animScale>
                                  </p:childTnLst>
                                  <p:subTnLst>
                                    <p:set>
                                      <p:cBhvr override="childStyle">
                                        <p:cTn dur="1" fill="hold" display="0" masterRel="sameClick" afterEffect="1">
                                          <p:stCondLst>
                                            <p:cond evt="end" delay="0">
                                              <p:tn val="11"/>
                                            </p:cond>
                                          </p:stCondLst>
                                        </p:cTn>
                                        <p:tgtEl>
                                          <p:spTgt spid="35"/>
                                        </p:tgtEl>
                                        <p:attrNameLst>
                                          <p:attrName>style.visibility</p:attrName>
                                        </p:attrNameLst>
                                      </p:cBhvr>
                                      <p:to>
                                        <p:strVal val="hidden"/>
                                      </p:to>
                                    </p:set>
                                  </p:subTnLst>
                                </p:cTn>
                              </p:par>
                              <p:par>
                                <p:cTn id="13" presetID="10" presetClass="entr" presetSubtype="0" fill="hold" grpId="0" nodeType="withEffect">
                                  <p:stCondLst>
                                    <p:cond delay="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1000"/>
                                        <p:tgtEl>
                                          <p:spTgt spid="28">
                                            <p:txEl>
                                              <p:pRg st="0" end="0"/>
                                            </p:txEl>
                                          </p:spTgt>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1000"/>
                                        <p:tgtEl>
                                          <p:spTgt spid="28">
                                            <p:txEl>
                                              <p:pRg st="1" end="1"/>
                                            </p:txEl>
                                          </p:spTgt>
                                        </p:tgtEl>
                                      </p:cBhvr>
                                    </p:animEffec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uiExpand="1" build="p"/>
      <p:bldP spid="41" grpId="0" animBg="1"/>
      <p:bldP spid="41" grpId="1" animBg="1"/>
      <p:bldP spid="35" grpId="0" animBg="1"/>
      <p:bldP spid="35"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131605"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sp>
        <p:nvSpPr>
          <p:cNvPr id="36" name="Rounded Rectangle 35"/>
          <p:cNvSpPr/>
          <p:nvPr/>
        </p:nvSpPr>
        <p:spPr>
          <a:xfrm>
            <a:off x="901614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sp>
        <p:nvSpPr>
          <p:cNvPr id="15" name="Rounded Rectangle 14"/>
          <p:cNvSpPr/>
          <p:nvPr/>
        </p:nvSpPr>
        <p:spPr>
          <a:xfrm>
            <a:off x="95047"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2800"/>
              </a:lnSpc>
            </a:pPr>
            <a:r>
              <a:rPr lang="en-GB" sz="2800" b="1" dirty="0">
                <a:solidFill>
                  <a:prstClr val="black"/>
                </a:solidFill>
                <a:cs typeface="Arial" pitchFamily="34" charset="0"/>
              </a:rPr>
              <a:t>Railways &amp; Other Guided Transport System (Safety) Regulations 2006</a:t>
            </a:r>
          </a:p>
        </p:txBody>
      </p:sp>
      <p:sp>
        <p:nvSpPr>
          <p:cNvPr id="25" name="Rounded Rectangle 24"/>
          <p:cNvSpPr/>
          <p:nvPr/>
        </p:nvSpPr>
        <p:spPr>
          <a:xfrm>
            <a:off x="7979221"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27" name="TextBox 26"/>
          <p:cNvSpPr txBox="1"/>
          <p:nvPr/>
        </p:nvSpPr>
        <p:spPr>
          <a:xfrm>
            <a:off x="340192" y="0"/>
            <a:ext cx="7980847"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Standards are changing …. </a:t>
            </a:r>
            <a:r>
              <a:rPr lang="en-GB" sz="2800" b="1" dirty="0">
                <a:solidFill>
                  <a:prstClr val="black"/>
                </a:solidFill>
                <a:cs typeface="Arial" panose="020B0604020202020204" pitchFamily="34" charset="0"/>
              </a:rPr>
              <a:t>National Rules</a:t>
            </a:r>
          </a:p>
        </p:txBody>
      </p:sp>
      <p:sp>
        <p:nvSpPr>
          <p:cNvPr id="26" name="Rounded Rectangle 25"/>
          <p:cNvSpPr/>
          <p:nvPr/>
        </p:nvSpPr>
        <p:spPr>
          <a:xfrm>
            <a:off x="4917365" y="3433106"/>
            <a:ext cx="2340000" cy="756000"/>
          </a:xfrm>
          <a:prstGeom prst="roundRect">
            <a:avLst>
              <a:gd name="adj" fmla="val 13709"/>
            </a:avLst>
          </a:prstGeom>
          <a:solidFill>
            <a:srgbClr val="FFF4A4"/>
          </a:solidFill>
          <a:ln w="57150">
            <a:solidFill>
              <a:schemeClr val="accent4"/>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2400"/>
              </a:lnSpc>
            </a:pPr>
            <a:r>
              <a:rPr lang="en-GB" sz="2800" b="1" spc="-170" dirty="0">
                <a:solidFill>
                  <a:prstClr val="black"/>
                </a:solidFill>
                <a:cs typeface="Arial" panose="020B0604020202020204" pitchFamily="34" charset="0"/>
              </a:rPr>
              <a:t>Rail Industry Standards (RIS</a:t>
            </a:r>
            <a:r>
              <a:rPr lang="en-GB" sz="2800" b="1" spc="-170" dirty="0" smtClean="0">
                <a:solidFill>
                  <a:prstClr val="black"/>
                </a:solidFill>
                <a:cs typeface="Arial" panose="020B0604020202020204" pitchFamily="34" charset="0"/>
              </a:rPr>
              <a:t>)</a:t>
            </a:r>
            <a:endParaRPr lang="en-GB" sz="2800" b="1" spc="-150" dirty="0">
              <a:solidFill>
                <a:prstClr val="black"/>
              </a:solidFill>
              <a:cs typeface="Arial" panose="020B0604020202020204" pitchFamily="34" charset="0"/>
            </a:endParaRPr>
          </a:p>
        </p:txBody>
      </p:sp>
      <p:sp>
        <p:nvSpPr>
          <p:cNvPr id="29" name="Rounded Rectangle 28"/>
          <p:cNvSpPr/>
          <p:nvPr/>
        </p:nvSpPr>
        <p:spPr>
          <a:xfrm>
            <a:off x="4917365" y="4256314"/>
            <a:ext cx="2340000" cy="756000"/>
          </a:xfrm>
          <a:prstGeom prst="roundRect">
            <a:avLst>
              <a:gd name="adj" fmla="val 13709"/>
            </a:avLst>
          </a:prstGeom>
          <a:solidFill>
            <a:schemeClr val="accent2"/>
          </a:solidFill>
          <a:ln w="57150">
            <a:solidFill>
              <a:schemeClr val="accent2">
                <a:lumMod val="75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2400"/>
              </a:lnSpc>
            </a:pPr>
            <a:r>
              <a:rPr lang="en-GB" sz="2800" b="1" spc="-170" dirty="0" smtClean="0">
                <a:solidFill>
                  <a:prstClr val="black"/>
                </a:solidFill>
                <a:cs typeface="Arial" panose="020B0604020202020204" pitchFamily="34" charset="0"/>
              </a:rPr>
              <a:t>Guidance (GN)</a:t>
            </a:r>
            <a:endParaRPr lang="en-GB" sz="2800" b="1" spc="-150" dirty="0">
              <a:solidFill>
                <a:prstClr val="black"/>
              </a:solidFill>
              <a:cs typeface="Arial" panose="020B0604020202020204" pitchFamily="34" charset="0"/>
            </a:endParaRPr>
          </a:p>
        </p:txBody>
      </p:sp>
      <p:sp>
        <p:nvSpPr>
          <p:cNvPr id="32" name="Rectangle 31"/>
          <p:cNvSpPr/>
          <p:nvPr/>
        </p:nvSpPr>
        <p:spPr>
          <a:xfrm>
            <a:off x="346625" y="4875805"/>
            <a:ext cx="11560655" cy="2708434"/>
          </a:xfrm>
          <a:prstGeom prst="rect">
            <a:avLst/>
          </a:prstGeom>
        </p:spPr>
        <p:txBody>
          <a:bodyPr wrap="square">
            <a:spAutoFit/>
          </a:bodyPr>
          <a:lstStyle/>
          <a:p>
            <a:pPr>
              <a:lnSpc>
                <a:spcPts val="2400"/>
              </a:lnSpc>
              <a:spcAft>
                <a:spcPts val="600"/>
              </a:spcAft>
            </a:pPr>
            <a:r>
              <a:rPr lang="en-GB" sz="2400" b="1" dirty="0" smtClean="0">
                <a:solidFill>
                  <a:prstClr val="black"/>
                </a:solidFill>
              </a:rPr>
              <a:t>4 </a:t>
            </a:r>
            <a:r>
              <a:rPr lang="en-GB" sz="2400" b="1" dirty="0">
                <a:solidFill>
                  <a:prstClr val="black"/>
                </a:solidFill>
              </a:rPr>
              <a:t>options available for </a:t>
            </a:r>
            <a:r>
              <a:rPr lang="en-GB" sz="2400" b="1" dirty="0" smtClean="0">
                <a:solidFill>
                  <a:prstClr val="black"/>
                </a:solidFill>
              </a:rPr>
              <a:t>NTRs/NSRs</a:t>
            </a:r>
            <a:endParaRPr lang="en-GB" sz="2400" b="1" dirty="0">
              <a:solidFill>
                <a:prstClr val="black"/>
              </a:solidFill>
            </a:endParaRPr>
          </a:p>
          <a:p>
            <a:pPr marL="342900" indent="-342900">
              <a:lnSpc>
                <a:spcPts val="2400"/>
              </a:lnSpc>
              <a:spcAft>
                <a:spcPts val="600"/>
              </a:spcAft>
              <a:buFont typeface="Arial" panose="020B0604020202020204" pitchFamily="34" charset="0"/>
              <a:buChar char="•"/>
            </a:pPr>
            <a:r>
              <a:rPr lang="en-GB" sz="2400" b="1" dirty="0">
                <a:solidFill>
                  <a:prstClr val="black"/>
                </a:solidFill>
              </a:rPr>
              <a:t>Reclassify the content into a RIS</a:t>
            </a:r>
          </a:p>
          <a:p>
            <a:pPr marL="342900" indent="-342900">
              <a:lnSpc>
                <a:spcPts val="2400"/>
              </a:lnSpc>
              <a:spcAft>
                <a:spcPts val="600"/>
              </a:spcAft>
              <a:buFont typeface="Arial" panose="020B0604020202020204" pitchFamily="34" charset="0"/>
              <a:buChar char="•"/>
            </a:pPr>
            <a:r>
              <a:rPr lang="en-GB" sz="2400" b="1" dirty="0">
                <a:solidFill>
                  <a:prstClr val="black"/>
                </a:solidFill>
              </a:rPr>
              <a:t>Reclassify the content into a Guidance Note</a:t>
            </a:r>
          </a:p>
          <a:p>
            <a:pPr marL="342900" indent="-342900">
              <a:lnSpc>
                <a:spcPts val="2400"/>
              </a:lnSpc>
              <a:spcAft>
                <a:spcPts val="600"/>
              </a:spcAft>
              <a:buFont typeface="Arial" panose="020B0604020202020204" pitchFamily="34" charset="0"/>
              <a:buChar char="•"/>
            </a:pPr>
            <a:r>
              <a:rPr lang="en-GB" sz="2400" b="1" dirty="0">
                <a:solidFill>
                  <a:prstClr val="black"/>
                </a:solidFill>
              </a:rPr>
              <a:t>Withdraw them where they duplicate a European requirement </a:t>
            </a:r>
          </a:p>
          <a:p>
            <a:pPr marL="342900" indent="-342900">
              <a:lnSpc>
                <a:spcPts val="2400"/>
              </a:lnSpc>
              <a:spcAft>
                <a:spcPts val="600"/>
              </a:spcAft>
              <a:buFont typeface="Arial" panose="020B0604020202020204" pitchFamily="34" charset="0"/>
              <a:buChar char="•"/>
            </a:pPr>
            <a:r>
              <a:rPr lang="en-GB" sz="2400" b="1" dirty="0">
                <a:solidFill>
                  <a:prstClr val="black"/>
                </a:solidFill>
              </a:rPr>
              <a:t>Leave them as they are where </a:t>
            </a:r>
            <a:r>
              <a:rPr lang="en-GB" sz="2400" b="1" dirty="0" smtClean="0">
                <a:solidFill>
                  <a:prstClr val="black"/>
                </a:solidFill>
              </a:rPr>
              <a:t>there is </a:t>
            </a:r>
            <a:r>
              <a:rPr lang="en-GB" sz="2400" b="1" dirty="0">
                <a:solidFill>
                  <a:prstClr val="black"/>
                </a:solidFill>
              </a:rPr>
              <a:t>still an open point or specific case</a:t>
            </a:r>
          </a:p>
          <a:p>
            <a:pPr marL="342900" indent="-342900">
              <a:lnSpc>
                <a:spcPts val="2400"/>
              </a:lnSpc>
              <a:spcAft>
                <a:spcPts val="600"/>
              </a:spcAft>
              <a:buFont typeface="Arial" panose="020B0604020202020204" pitchFamily="34" charset="0"/>
              <a:buChar char="•"/>
            </a:pPr>
            <a:endParaRPr lang="en-GB" sz="2400" b="1" dirty="0">
              <a:solidFill>
                <a:prstClr val="black"/>
              </a:solidFill>
            </a:endParaRPr>
          </a:p>
          <a:p>
            <a:pPr>
              <a:lnSpc>
                <a:spcPts val="2400"/>
              </a:lnSpc>
              <a:spcAft>
                <a:spcPts val="1200"/>
              </a:spcAft>
            </a:pPr>
            <a:endParaRPr lang="en-GB" sz="2400" b="1" dirty="0">
              <a:solidFill>
                <a:prstClr val="black"/>
              </a:solidFill>
            </a:endParaRPr>
          </a:p>
        </p:txBody>
      </p:sp>
      <p:grpSp>
        <p:nvGrpSpPr>
          <p:cNvPr id="34" name="Group 33"/>
          <p:cNvGrpSpPr/>
          <p:nvPr/>
        </p:nvGrpSpPr>
        <p:grpSpPr>
          <a:xfrm>
            <a:off x="6267634" y="5303442"/>
            <a:ext cx="5244942" cy="684000"/>
            <a:chOff x="6267634" y="5303442"/>
            <a:chExt cx="5244942" cy="684000"/>
          </a:xfrm>
        </p:grpSpPr>
        <p:sp>
          <p:nvSpPr>
            <p:cNvPr id="37" name="Rectangle 36"/>
            <p:cNvSpPr/>
            <p:nvPr/>
          </p:nvSpPr>
          <p:spPr>
            <a:xfrm>
              <a:off x="6846401" y="5445387"/>
              <a:ext cx="4666175" cy="400110"/>
            </a:xfrm>
            <a:prstGeom prst="rect">
              <a:avLst/>
            </a:prstGeom>
          </p:spPr>
          <p:txBody>
            <a:bodyPr wrap="square">
              <a:spAutoFit/>
            </a:bodyPr>
            <a:lstStyle/>
            <a:p>
              <a:pPr>
                <a:lnSpc>
                  <a:spcPts val="2400"/>
                </a:lnSpc>
                <a:spcAft>
                  <a:spcPts val="600"/>
                </a:spcAft>
              </a:pPr>
              <a:r>
                <a:rPr lang="en-GB" sz="2400" b="1" dirty="0">
                  <a:solidFill>
                    <a:prstClr val="black"/>
                  </a:solidFill>
                </a:rPr>
                <a:t>Where they continues to add value</a:t>
              </a:r>
            </a:p>
          </p:txBody>
        </p:sp>
        <p:sp>
          <p:nvSpPr>
            <p:cNvPr id="38" name="Right Brace 37"/>
            <p:cNvSpPr/>
            <p:nvPr/>
          </p:nvSpPr>
          <p:spPr>
            <a:xfrm>
              <a:off x="6267634" y="5303442"/>
              <a:ext cx="337881" cy="684000"/>
            </a:xfrm>
            <a:prstGeom prst="rightBrace">
              <a:avLst>
                <a:gd name="adj1" fmla="val 0"/>
                <a:gd name="adj2" fmla="val 50000"/>
              </a:avLst>
            </a:prstGeom>
            <a:ln w="63500" cap="rnd">
              <a:solidFill>
                <a:schemeClr val="tx1"/>
              </a:solid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pic>
        <p:nvPicPr>
          <p:cNvPr id="3" name="Picture 2"/>
          <p:cNvPicPr preferRelativeResize="0">
            <a:picLocks/>
          </p:cNvPicPr>
          <p:nvPr/>
        </p:nvPicPr>
        <p:blipFill>
          <a:blip r:embed="rId3"/>
          <a:stretch>
            <a:fillRect/>
          </a:stretch>
        </p:blipFill>
        <p:spPr>
          <a:xfrm>
            <a:off x="804596" y="3581863"/>
            <a:ext cx="2737341" cy="1360745"/>
          </a:xfrm>
          <a:prstGeom prst="rect">
            <a:avLst/>
          </a:prstGeom>
        </p:spPr>
      </p:pic>
      <p:pic>
        <p:nvPicPr>
          <p:cNvPr id="33" name="Picture 32"/>
          <p:cNvPicPr preferRelativeResize="0">
            <a:picLocks/>
          </p:cNvPicPr>
          <p:nvPr/>
        </p:nvPicPr>
        <p:blipFill>
          <a:blip r:embed="rId3"/>
          <a:stretch>
            <a:fillRect/>
          </a:stretch>
        </p:blipFill>
        <p:spPr>
          <a:xfrm>
            <a:off x="8674986" y="3581863"/>
            <a:ext cx="2737341" cy="1360745"/>
          </a:xfrm>
          <a:prstGeom prst="rect">
            <a:avLst/>
          </a:prstGeom>
        </p:spPr>
      </p:pic>
    </p:spTree>
    <p:extLst>
      <p:ext uri="{BB962C8B-B14F-4D97-AF65-F5344CB8AC3E}">
        <p14:creationId xmlns:p14="http://schemas.microsoft.com/office/powerpoint/2010/main" val="114080070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750"/>
                                        <p:tgtEl>
                                          <p:spTgt spid="32">
                                            <p:txEl>
                                              <p:pRg st="0" end="0"/>
                                            </p:txEl>
                                          </p:spTgt>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32">
                                            <p:txEl>
                                              <p:pRg st="1" end="1"/>
                                            </p:txEl>
                                          </p:spTgt>
                                        </p:tgtEl>
                                        <p:attrNameLst>
                                          <p:attrName>style.visibility</p:attrName>
                                        </p:attrNameLst>
                                      </p:cBhvr>
                                      <p:to>
                                        <p:strVal val="visible"/>
                                      </p:to>
                                    </p:set>
                                    <p:animEffect transition="in" filter="fade">
                                      <p:cBhvr>
                                        <p:cTn id="10" dur="750"/>
                                        <p:tgtEl>
                                          <p:spTgt spid="32">
                                            <p:txEl>
                                              <p:pRg st="1" end="1"/>
                                            </p:txEl>
                                          </p:spTgt>
                                        </p:tgtEl>
                                      </p:cBhvr>
                                    </p:animEffect>
                                  </p:childTnLst>
                                </p:cTn>
                              </p:par>
                              <p:par>
                                <p:cTn id="11" presetID="10" presetClass="entr" presetSubtype="0" fill="hold" grpId="0" nodeType="withEffect">
                                  <p:stCondLst>
                                    <p:cond delay="1600"/>
                                  </p:stCondLst>
                                  <p:childTnLst>
                                    <p:set>
                                      <p:cBhvr>
                                        <p:cTn id="12" dur="1" fill="hold">
                                          <p:stCondLst>
                                            <p:cond delay="0"/>
                                          </p:stCondLst>
                                        </p:cTn>
                                        <p:tgtEl>
                                          <p:spTgt spid="32">
                                            <p:txEl>
                                              <p:pRg st="2" end="2"/>
                                            </p:txEl>
                                          </p:spTgt>
                                        </p:tgtEl>
                                        <p:attrNameLst>
                                          <p:attrName>style.visibility</p:attrName>
                                        </p:attrNameLst>
                                      </p:cBhvr>
                                      <p:to>
                                        <p:strVal val="visible"/>
                                      </p:to>
                                    </p:set>
                                    <p:animEffect transition="in" filter="fade">
                                      <p:cBhvr>
                                        <p:cTn id="13" dur="750"/>
                                        <p:tgtEl>
                                          <p:spTgt spid="32">
                                            <p:txEl>
                                              <p:pRg st="2" end="2"/>
                                            </p:txEl>
                                          </p:spTgt>
                                        </p:tgtEl>
                                      </p:cBhvr>
                                    </p:animEffect>
                                  </p:childTnLst>
                                </p:cTn>
                              </p:par>
                              <p:par>
                                <p:cTn id="14" presetID="22" presetClass="entr" presetSubtype="8" fill="hold" nodeType="withEffect">
                                  <p:stCondLst>
                                    <p:cond delay="240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750"/>
                                        <p:tgtEl>
                                          <p:spTgt spid="34"/>
                                        </p:tgtEl>
                                      </p:cBhvr>
                                    </p:animEffect>
                                  </p:childTnLst>
                                </p:cTn>
                              </p:par>
                              <p:par>
                                <p:cTn id="17" presetID="10" presetClass="entr" presetSubtype="0" fill="hold" grpId="0" nodeType="withEffect">
                                  <p:stCondLst>
                                    <p:cond delay="3200"/>
                                  </p:stCondLst>
                                  <p:childTnLst>
                                    <p:set>
                                      <p:cBhvr>
                                        <p:cTn id="18" dur="1" fill="hold">
                                          <p:stCondLst>
                                            <p:cond delay="0"/>
                                          </p:stCondLst>
                                        </p:cTn>
                                        <p:tgtEl>
                                          <p:spTgt spid="32">
                                            <p:txEl>
                                              <p:pRg st="3" end="3"/>
                                            </p:txEl>
                                          </p:spTgt>
                                        </p:tgtEl>
                                        <p:attrNameLst>
                                          <p:attrName>style.visibility</p:attrName>
                                        </p:attrNameLst>
                                      </p:cBhvr>
                                      <p:to>
                                        <p:strVal val="visible"/>
                                      </p:to>
                                    </p:set>
                                    <p:animEffect transition="in" filter="fade">
                                      <p:cBhvr>
                                        <p:cTn id="19" dur="750"/>
                                        <p:tgtEl>
                                          <p:spTgt spid="32">
                                            <p:txEl>
                                              <p:pRg st="3" end="3"/>
                                            </p:txEl>
                                          </p:spTgt>
                                        </p:tgtEl>
                                      </p:cBhvr>
                                    </p:animEffect>
                                  </p:childTnLst>
                                </p:cTn>
                              </p:par>
                              <p:par>
                                <p:cTn id="20" presetID="10" presetClass="entr" presetSubtype="0" fill="hold" grpId="0" nodeType="withEffect">
                                  <p:stCondLst>
                                    <p:cond delay="4000"/>
                                  </p:stCondLst>
                                  <p:childTnLst>
                                    <p:set>
                                      <p:cBhvr>
                                        <p:cTn id="21" dur="1" fill="hold">
                                          <p:stCondLst>
                                            <p:cond delay="0"/>
                                          </p:stCondLst>
                                        </p:cTn>
                                        <p:tgtEl>
                                          <p:spTgt spid="32">
                                            <p:txEl>
                                              <p:pRg st="4" end="4"/>
                                            </p:txEl>
                                          </p:spTgt>
                                        </p:tgtEl>
                                        <p:attrNameLst>
                                          <p:attrName>style.visibility</p:attrName>
                                        </p:attrNameLst>
                                      </p:cBhvr>
                                      <p:to>
                                        <p:strVal val="visible"/>
                                      </p:to>
                                    </p:set>
                                    <p:animEffect transition="in" filter="fade">
                                      <p:cBhvr>
                                        <p:cTn id="22" dur="750"/>
                                        <p:tgtEl>
                                          <p:spTgt spid="32">
                                            <p:txEl>
                                              <p:pRg st="4" end="4"/>
                                            </p:txEl>
                                          </p:spTgt>
                                        </p:tgtEl>
                                      </p:cBhvr>
                                    </p:animEffect>
                                  </p:childTnLst>
                                </p:cTn>
                              </p:par>
                              <p:par>
                                <p:cTn id="23" presetID="42" presetClass="path" presetSubtype="0" accel="50000" decel="50000" fill="hold" grpId="0" nodeType="withEffect">
                                  <p:stCondLst>
                                    <p:cond delay="0"/>
                                  </p:stCondLst>
                                  <p:childTnLst>
                                    <p:animMotion origin="layout" path="M -1.875E-6 -7.40741E-7 L 0.32513 -7.40741E-7 " pathEditMode="relative" rAng="0" ptsTypes="AA">
                                      <p:cBhvr>
                                        <p:cTn id="24" dur="3000" fill="hold"/>
                                        <p:tgtEl>
                                          <p:spTgt spid="58"/>
                                        </p:tgtEl>
                                        <p:attrNameLst>
                                          <p:attrName>ppt_x</p:attrName>
                                          <p:attrName>ppt_y</p:attrName>
                                        </p:attrNameLst>
                                      </p:cBhvr>
                                      <p:rCtr x="16250" y="0"/>
                                    </p:animMotion>
                                  </p:childTnLst>
                                  <p:subTnLst>
                                    <p:set>
                                      <p:cBhvr override="childStyle">
                                        <p:cTn dur="1" fill="hold" display="0" masterRel="sameClick" afterEffect="1">
                                          <p:stCondLst>
                                            <p:cond evt="end" delay="0">
                                              <p:tn val="23"/>
                                            </p:cond>
                                          </p:stCondLst>
                                        </p:cTn>
                                        <p:tgtEl>
                                          <p:spTgt spid="58"/>
                                        </p:tgtEl>
                                        <p:attrNameLst>
                                          <p:attrName>style.visibility</p:attrName>
                                        </p:attrNameLst>
                                      </p:cBhvr>
                                      <p:to>
                                        <p:strVal val="hidden"/>
                                      </p:to>
                                    </p:set>
                                  </p:subTnLst>
                                </p:cTn>
                              </p:par>
                              <p:par>
                                <p:cTn id="25" presetID="42" presetClass="path" presetSubtype="0" accel="50000" decel="50000" fill="hold" grpId="0" nodeType="withEffect">
                                  <p:stCondLst>
                                    <p:cond delay="0"/>
                                  </p:stCondLst>
                                  <p:childTnLst>
                                    <p:animMotion origin="layout" path="M 2.5E-6 -7.40741E-7 L -0.32305 -7.40741E-7 " pathEditMode="relative" rAng="0" ptsTypes="AA">
                                      <p:cBhvr>
                                        <p:cTn id="26" dur="3000" fill="hold"/>
                                        <p:tgtEl>
                                          <p:spTgt spid="36"/>
                                        </p:tgtEl>
                                        <p:attrNameLst>
                                          <p:attrName>ppt_x</p:attrName>
                                          <p:attrName>ppt_y</p:attrName>
                                        </p:attrNameLst>
                                      </p:cBhvr>
                                      <p:rCtr x="-16159" y="0"/>
                                    </p:animMotion>
                                  </p:childTnLst>
                                  <p:subTnLst>
                                    <p:set>
                                      <p:cBhvr override="childStyle">
                                        <p:cTn dur="1" fill="hold" display="0" masterRel="sameClick" afterEffect="1">
                                          <p:stCondLst>
                                            <p:cond evt="end" delay="0">
                                              <p:tn val="25"/>
                                            </p:cond>
                                          </p:stCondLst>
                                        </p:cTn>
                                        <p:tgtEl>
                                          <p:spTgt spid="36"/>
                                        </p:tgtEl>
                                        <p:attrNameLst>
                                          <p:attrName>style.visibility</p:attrName>
                                        </p:attrNameLst>
                                      </p:cBhvr>
                                      <p:to>
                                        <p:strVal val="hidden"/>
                                      </p:to>
                                    </p:set>
                                  </p:subTnLst>
                                </p:cTn>
                              </p:par>
                              <p:par>
                                <p:cTn id="27" presetID="16" presetClass="entr" presetSubtype="37" fill="hold" grpId="0" nodeType="withEffect">
                                  <p:stCondLst>
                                    <p:cond delay="2000"/>
                                  </p:stCondLst>
                                  <p:childTnLst>
                                    <p:set>
                                      <p:cBhvr>
                                        <p:cTn id="28" dur="1" fill="hold">
                                          <p:stCondLst>
                                            <p:cond delay="0"/>
                                          </p:stCondLst>
                                        </p:cTn>
                                        <p:tgtEl>
                                          <p:spTgt spid="26"/>
                                        </p:tgtEl>
                                        <p:attrNameLst>
                                          <p:attrName>style.visibility</p:attrName>
                                        </p:attrNameLst>
                                      </p:cBhvr>
                                      <p:to>
                                        <p:strVal val="visible"/>
                                      </p:to>
                                    </p:set>
                                    <p:animEffect transition="in" filter="barn(outVertical)">
                                      <p:cBhvr>
                                        <p:cTn id="29" dur="750"/>
                                        <p:tgtEl>
                                          <p:spTgt spid="26"/>
                                        </p:tgtEl>
                                      </p:cBhvr>
                                    </p:animEffect>
                                  </p:childTnLst>
                                </p:cTn>
                              </p:par>
                              <p:par>
                                <p:cTn id="30" presetID="16" presetClass="entr" presetSubtype="37" fill="hold" grpId="0" nodeType="withEffect">
                                  <p:stCondLst>
                                    <p:cond delay="2000"/>
                                  </p:stCondLst>
                                  <p:childTnLst>
                                    <p:set>
                                      <p:cBhvr>
                                        <p:cTn id="31" dur="1" fill="hold">
                                          <p:stCondLst>
                                            <p:cond delay="0"/>
                                          </p:stCondLst>
                                        </p:cTn>
                                        <p:tgtEl>
                                          <p:spTgt spid="29"/>
                                        </p:tgtEl>
                                        <p:attrNameLst>
                                          <p:attrName>style.visibility</p:attrName>
                                        </p:attrNameLst>
                                      </p:cBhvr>
                                      <p:to>
                                        <p:strVal val="visible"/>
                                      </p:to>
                                    </p:set>
                                    <p:animEffect transition="in" filter="barn(outVertical)">
                                      <p:cBhvr>
                                        <p:cTn id="32"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36" grpId="0" animBg="1"/>
      <p:bldP spid="26" grpId="0" animBg="1"/>
      <p:bldP spid="29" grpId="0" animBg="1"/>
      <p:bldP spid="3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131605"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sp>
        <p:nvSpPr>
          <p:cNvPr id="36" name="Rounded Rectangle 35"/>
          <p:cNvSpPr/>
          <p:nvPr/>
        </p:nvSpPr>
        <p:spPr>
          <a:xfrm>
            <a:off x="901614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sp>
        <p:nvSpPr>
          <p:cNvPr id="15" name="Rounded Rectangle 14"/>
          <p:cNvSpPr/>
          <p:nvPr/>
        </p:nvSpPr>
        <p:spPr>
          <a:xfrm>
            <a:off x="95047"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2800"/>
              </a:lnSpc>
            </a:pPr>
            <a:r>
              <a:rPr lang="en-GB" sz="2800" b="1" dirty="0">
                <a:solidFill>
                  <a:prstClr val="black"/>
                </a:solidFill>
                <a:cs typeface="Arial" pitchFamily="34" charset="0"/>
              </a:rPr>
              <a:t>Railways &amp; Other Guided Transport System (Safety) Regulations 2006</a:t>
            </a:r>
          </a:p>
        </p:txBody>
      </p:sp>
      <p:sp>
        <p:nvSpPr>
          <p:cNvPr id="25" name="Rounded Rectangle 24"/>
          <p:cNvSpPr/>
          <p:nvPr/>
        </p:nvSpPr>
        <p:spPr>
          <a:xfrm>
            <a:off x="7979221"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27" name="TextBox 26"/>
          <p:cNvSpPr txBox="1"/>
          <p:nvPr/>
        </p:nvSpPr>
        <p:spPr>
          <a:xfrm>
            <a:off x="340192" y="0"/>
            <a:ext cx="7980847"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Standards are changing …. </a:t>
            </a:r>
            <a:r>
              <a:rPr lang="en-GB" sz="2800" b="1" dirty="0">
                <a:solidFill>
                  <a:prstClr val="black"/>
                </a:solidFill>
                <a:cs typeface="Arial" panose="020B0604020202020204" pitchFamily="34" charset="0"/>
              </a:rPr>
              <a:t>National Rules</a:t>
            </a:r>
          </a:p>
        </p:txBody>
      </p:sp>
      <p:sp>
        <p:nvSpPr>
          <p:cNvPr id="26" name="Rounded Rectangle 25"/>
          <p:cNvSpPr/>
          <p:nvPr/>
        </p:nvSpPr>
        <p:spPr>
          <a:xfrm>
            <a:off x="4917365" y="3433106"/>
            <a:ext cx="2340000" cy="756000"/>
          </a:xfrm>
          <a:prstGeom prst="roundRect">
            <a:avLst>
              <a:gd name="adj" fmla="val 13709"/>
            </a:avLst>
          </a:prstGeom>
          <a:solidFill>
            <a:srgbClr val="FFF4A4"/>
          </a:solidFill>
          <a:ln w="57150">
            <a:solidFill>
              <a:schemeClr val="accent4"/>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2400"/>
              </a:lnSpc>
            </a:pPr>
            <a:r>
              <a:rPr lang="en-GB" sz="2800" b="1" spc="-170" dirty="0">
                <a:solidFill>
                  <a:prstClr val="black"/>
                </a:solidFill>
                <a:cs typeface="Arial" panose="020B0604020202020204" pitchFamily="34" charset="0"/>
              </a:rPr>
              <a:t>Rail Industry Standards (RIS</a:t>
            </a:r>
            <a:r>
              <a:rPr lang="en-GB" sz="2800" b="1" spc="-170" dirty="0" smtClean="0">
                <a:solidFill>
                  <a:prstClr val="black"/>
                </a:solidFill>
                <a:cs typeface="Arial" panose="020B0604020202020204" pitchFamily="34" charset="0"/>
              </a:rPr>
              <a:t>)</a:t>
            </a:r>
            <a:endParaRPr lang="en-GB" sz="2800" b="1" spc="-150" dirty="0">
              <a:solidFill>
                <a:prstClr val="black"/>
              </a:solidFill>
              <a:cs typeface="Arial" panose="020B0604020202020204" pitchFamily="34" charset="0"/>
            </a:endParaRPr>
          </a:p>
        </p:txBody>
      </p:sp>
      <p:sp>
        <p:nvSpPr>
          <p:cNvPr id="29" name="Rounded Rectangle 28"/>
          <p:cNvSpPr/>
          <p:nvPr/>
        </p:nvSpPr>
        <p:spPr>
          <a:xfrm>
            <a:off x="4917365" y="4256314"/>
            <a:ext cx="2340000" cy="756000"/>
          </a:xfrm>
          <a:prstGeom prst="roundRect">
            <a:avLst>
              <a:gd name="adj" fmla="val 13709"/>
            </a:avLst>
          </a:prstGeom>
          <a:solidFill>
            <a:schemeClr val="accent2"/>
          </a:solidFill>
          <a:ln w="57150">
            <a:solidFill>
              <a:schemeClr val="accent2">
                <a:lumMod val="75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2400"/>
              </a:lnSpc>
            </a:pPr>
            <a:r>
              <a:rPr lang="en-GB" sz="2800" b="1" spc="-170" dirty="0" smtClean="0">
                <a:solidFill>
                  <a:prstClr val="black"/>
                </a:solidFill>
                <a:cs typeface="Arial" panose="020B0604020202020204" pitchFamily="34" charset="0"/>
              </a:rPr>
              <a:t>Guidance (GN)</a:t>
            </a:r>
            <a:endParaRPr lang="en-GB" sz="2800" b="1" spc="-150" dirty="0">
              <a:solidFill>
                <a:prstClr val="black"/>
              </a:solidFill>
              <a:cs typeface="Arial" panose="020B0604020202020204" pitchFamily="34" charset="0"/>
            </a:endParaRPr>
          </a:p>
        </p:txBody>
      </p:sp>
      <p:cxnSp>
        <p:nvCxnSpPr>
          <p:cNvPr id="30" name="Straight Arrow Connector 29"/>
          <p:cNvCxnSpPr/>
          <p:nvPr/>
        </p:nvCxnSpPr>
        <p:spPr>
          <a:xfrm>
            <a:off x="3175006" y="4223442"/>
            <a:ext cx="1894994"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122000" y="4223442"/>
            <a:ext cx="1892468"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pic>
        <p:nvPicPr>
          <p:cNvPr id="3" name="Picture 2"/>
          <p:cNvPicPr preferRelativeResize="0">
            <a:picLocks/>
          </p:cNvPicPr>
          <p:nvPr/>
        </p:nvPicPr>
        <p:blipFill>
          <a:blip r:embed="rId3"/>
          <a:stretch>
            <a:fillRect/>
          </a:stretch>
        </p:blipFill>
        <p:spPr>
          <a:xfrm>
            <a:off x="804596" y="3581863"/>
            <a:ext cx="2737341" cy="1360745"/>
          </a:xfrm>
          <a:prstGeom prst="rect">
            <a:avLst/>
          </a:prstGeom>
        </p:spPr>
      </p:pic>
      <p:pic>
        <p:nvPicPr>
          <p:cNvPr id="33" name="Picture 32"/>
          <p:cNvPicPr preferRelativeResize="0">
            <a:picLocks/>
          </p:cNvPicPr>
          <p:nvPr/>
        </p:nvPicPr>
        <p:blipFill>
          <a:blip r:embed="rId3"/>
          <a:stretch>
            <a:fillRect/>
          </a:stretch>
        </p:blipFill>
        <p:spPr>
          <a:xfrm>
            <a:off x="8674986" y="3581863"/>
            <a:ext cx="2737341" cy="1360745"/>
          </a:xfrm>
          <a:prstGeom prst="rect">
            <a:avLst/>
          </a:prstGeom>
        </p:spPr>
      </p:pic>
      <p:sp>
        <p:nvSpPr>
          <p:cNvPr id="28" name="Rectangle 27"/>
          <p:cNvSpPr/>
          <p:nvPr/>
        </p:nvSpPr>
        <p:spPr>
          <a:xfrm>
            <a:off x="346625" y="5058685"/>
            <a:ext cx="11560655" cy="1789401"/>
          </a:xfrm>
          <a:prstGeom prst="rect">
            <a:avLst/>
          </a:prstGeom>
        </p:spPr>
        <p:txBody>
          <a:bodyPr wrap="square">
            <a:spAutoFit/>
          </a:bodyPr>
          <a:lstStyle/>
          <a:p>
            <a:pPr>
              <a:lnSpc>
                <a:spcPts val="2400"/>
              </a:lnSpc>
              <a:spcAft>
                <a:spcPts val="1200"/>
              </a:spcAft>
            </a:pPr>
            <a:r>
              <a:rPr lang="en-GB" sz="2400" b="1" dirty="0">
                <a:solidFill>
                  <a:prstClr val="black"/>
                </a:solidFill>
              </a:rPr>
              <a:t>We do understand that letting go of RGSs will prove difficult for some to accept because :</a:t>
            </a:r>
          </a:p>
          <a:p>
            <a:pPr>
              <a:lnSpc>
                <a:spcPts val="2400"/>
              </a:lnSpc>
              <a:spcAft>
                <a:spcPts val="1200"/>
              </a:spcAft>
            </a:pPr>
            <a:r>
              <a:rPr lang="en-GB" sz="2400" b="1" dirty="0">
                <a:solidFill>
                  <a:prstClr val="black"/>
                </a:solidFill>
              </a:rPr>
              <a:t>They are familiar</a:t>
            </a:r>
          </a:p>
          <a:p>
            <a:pPr>
              <a:lnSpc>
                <a:spcPts val="2400"/>
              </a:lnSpc>
              <a:spcAft>
                <a:spcPts val="1200"/>
              </a:spcAft>
            </a:pPr>
            <a:r>
              <a:rPr lang="en-GB" sz="2400" b="1" dirty="0">
                <a:solidFill>
                  <a:prstClr val="black"/>
                </a:solidFill>
              </a:rPr>
              <a:t>The subliminal feeling that the mere existence of RGSs somehow makes the railway safe</a:t>
            </a:r>
          </a:p>
          <a:p>
            <a:pPr>
              <a:lnSpc>
                <a:spcPts val="2400"/>
              </a:lnSpc>
              <a:spcAft>
                <a:spcPts val="1200"/>
              </a:spcAft>
            </a:pPr>
            <a:r>
              <a:rPr lang="en-GB" sz="2400" b="1" dirty="0">
                <a:solidFill>
                  <a:prstClr val="black"/>
                </a:solidFill>
              </a:rPr>
              <a:t>The concern that the industry won’t understand those things that will replace RGSs</a:t>
            </a:r>
          </a:p>
        </p:txBody>
      </p:sp>
    </p:spTree>
    <p:extLst>
      <p:ext uri="{BB962C8B-B14F-4D97-AF65-F5344CB8AC3E}">
        <p14:creationId xmlns:p14="http://schemas.microsoft.com/office/powerpoint/2010/main" val="314508750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76678" y="3683442"/>
            <a:ext cx="5839462" cy="1080000"/>
            <a:chOff x="3176678" y="3683442"/>
            <a:chExt cx="5839462" cy="1080000"/>
          </a:xfrm>
        </p:grpSpPr>
        <p:grpSp>
          <p:nvGrpSpPr>
            <p:cNvPr id="21" name="Group 20"/>
            <p:cNvGrpSpPr/>
            <p:nvPr/>
          </p:nvGrpSpPr>
          <p:grpSpPr>
            <a:xfrm>
              <a:off x="3176678" y="4223442"/>
              <a:ext cx="5839462" cy="0"/>
              <a:chOff x="3176678" y="4223442"/>
              <a:chExt cx="5839462" cy="0"/>
            </a:xfrm>
          </p:grpSpPr>
          <p:cxnSp>
            <p:nvCxnSpPr>
              <p:cNvPr id="22" name="Straight Arrow Connector 21"/>
              <p:cNvCxnSpPr>
                <a:endCxn id="24" idx="1"/>
              </p:cNvCxnSpPr>
              <p:nvPr/>
            </p:nvCxnSpPr>
            <p:spPr>
              <a:xfrm>
                <a:off x="3176678" y="4223442"/>
                <a:ext cx="1893322"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24" idx="3"/>
              </p:cNvCxnSpPr>
              <p:nvPr/>
            </p:nvCxnSpPr>
            <p:spPr>
              <a:xfrm flipH="1">
                <a:off x="7122000" y="4223442"/>
                <a:ext cx="1894140"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sp>
          <p:nvSpPr>
            <p:cNvPr id="24" name="Rounded Rectangle 23"/>
            <p:cNvSpPr/>
            <p:nvPr/>
          </p:nvSpPr>
          <p:spPr>
            <a:xfrm>
              <a:off x="507000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Railway Group Standards</a:t>
              </a:r>
              <a:endParaRPr lang="en-GB" sz="2800" dirty="0">
                <a:solidFill>
                  <a:prstClr val="black"/>
                </a:solidFill>
                <a:cs typeface="Arial" panose="020B0604020202020204" pitchFamily="34" charset="0"/>
              </a:endParaRPr>
            </a:p>
          </p:txBody>
        </p:sp>
      </p:grpSp>
      <p:cxnSp>
        <p:nvCxnSpPr>
          <p:cNvPr id="20" name="Straight Connector 19"/>
          <p:cNvCxnSpPr/>
          <p:nvPr/>
        </p:nvCxnSpPr>
        <p:spPr>
          <a:xfrm>
            <a:off x="10042448"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71700" y="1487259"/>
            <a:ext cx="0" cy="2196183"/>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8" name="Rounded Rectangle 57"/>
          <p:cNvSpPr/>
          <p:nvPr/>
        </p:nvSpPr>
        <p:spPr>
          <a:xfrm>
            <a:off x="1131605"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smtClean="0">
                <a:solidFill>
                  <a:prstClr val="black"/>
                </a:solidFill>
                <a:cs typeface="Arial" panose="020B0604020202020204" pitchFamily="34" charset="0"/>
              </a:rPr>
              <a:t>National</a:t>
            </a:r>
            <a:br>
              <a:rPr lang="en-GB" sz="2800" b="1" dirty="0" smtClean="0">
                <a:solidFill>
                  <a:prstClr val="black"/>
                </a:solidFill>
                <a:cs typeface="Arial" panose="020B0604020202020204" pitchFamily="34" charset="0"/>
              </a:rPr>
            </a:br>
            <a:r>
              <a:rPr lang="en-GB" sz="2800" b="1" dirty="0" smtClean="0">
                <a:solidFill>
                  <a:prstClr val="black"/>
                </a:solidFill>
                <a:cs typeface="Arial" panose="020B0604020202020204" pitchFamily="34" charset="0"/>
              </a:rPr>
              <a:t>Safety Rules </a:t>
            </a:r>
            <a:r>
              <a:rPr lang="en-GB" sz="2800" b="1" dirty="0">
                <a:solidFill>
                  <a:prstClr val="black"/>
                </a:solidFill>
                <a:cs typeface="Arial" panose="020B0604020202020204" pitchFamily="34" charset="0"/>
              </a:rPr>
              <a:t>(</a:t>
            </a:r>
            <a:r>
              <a:rPr lang="en-GB" sz="2800" b="1" dirty="0" smtClean="0">
                <a:solidFill>
                  <a:prstClr val="black"/>
                </a:solidFill>
                <a:cs typeface="Arial" panose="020B0604020202020204" pitchFamily="34" charset="0"/>
              </a:rPr>
              <a:t>NSRs</a:t>
            </a:r>
            <a:r>
              <a:rPr lang="en-GB" sz="2800" b="1" dirty="0">
                <a:solidFill>
                  <a:prstClr val="black"/>
                </a:solidFill>
                <a:cs typeface="Arial" panose="020B0604020202020204" pitchFamily="34" charset="0"/>
              </a:rPr>
              <a:t>)</a:t>
            </a:r>
            <a:endParaRPr lang="en-GB" sz="2800" dirty="0">
              <a:solidFill>
                <a:prstClr val="black"/>
              </a:solidFill>
              <a:cs typeface="Arial" panose="020B0604020202020204" pitchFamily="34" charset="0"/>
            </a:endParaRPr>
          </a:p>
        </p:txBody>
      </p:sp>
      <p:sp>
        <p:nvSpPr>
          <p:cNvPr id="36" name="Rounded Rectangle 35"/>
          <p:cNvSpPr/>
          <p:nvPr/>
        </p:nvSpPr>
        <p:spPr>
          <a:xfrm>
            <a:off x="9016140" y="3683442"/>
            <a:ext cx="2052000" cy="1080000"/>
          </a:xfrm>
          <a:prstGeom prst="roundRect">
            <a:avLst>
              <a:gd name="adj" fmla="val 13709"/>
            </a:avLst>
          </a:prstGeom>
          <a:solidFill>
            <a:srgbClr val="FFB9B9"/>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 Technical Rules (NTRs)</a:t>
            </a:r>
            <a:endParaRPr lang="en-GB" sz="2800" dirty="0">
              <a:solidFill>
                <a:prstClr val="black"/>
              </a:solidFill>
              <a:cs typeface="Arial" panose="020B0604020202020204" pitchFamily="34" charset="0"/>
            </a:endParaRPr>
          </a:p>
        </p:txBody>
      </p:sp>
      <p:sp>
        <p:nvSpPr>
          <p:cNvPr id="15" name="Rounded Rectangle 14"/>
          <p:cNvSpPr/>
          <p:nvPr/>
        </p:nvSpPr>
        <p:spPr>
          <a:xfrm>
            <a:off x="95047"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lnSpc>
                <a:spcPts val="2800"/>
              </a:lnSpc>
            </a:pPr>
            <a:r>
              <a:rPr lang="en-GB" sz="2800" b="1" dirty="0">
                <a:solidFill>
                  <a:prstClr val="black"/>
                </a:solidFill>
                <a:cs typeface="Arial" pitchFamily="34" charset="0"/>
              </a:rPr>
              <a:t>Railways &amp; Other Guided Transport System (Safety) Regulations 2006</a:t>
            </a:r>
          </a:p>
        </p:txBody>
      </p:sp>
      <p:sp>
        <p:nvSpPr>
          <p:cNvPr id="25" name="Rounded Rectangle 24"/>
          <p:cNvSpPr/>
          <p:nvPr/>
        </p:nvSpPr>
        <p:spPr>
          <a:xfrm>
            <a:off x="7979221" y="563509"/>
            <a:ext cx="4140000" cy="1188000"/>
          </a:xfrm>
          <a:prstGeom prst="roundRect">
            <a:avLst/>
          </a:prstGeom>
          <a:solidFill>
            <a:srgbClr val="BDD7EE"/>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fontAlgn="base">
              <a:spcBef>
                <a:spcPct val="0"/>
              </a:spcBef>
              <a:spcAft>
                <a:spcPct val="0"/>
              </a:spcAft>
            </a:pPr>
            <a:r>
              <a:rPr lang="en-GB" sz="2800" b="1" spc="-100" dirty="0">
                <a:solidFill>
                  <a:prstClr val="black"/>
                </a:solidFill>
                <a:cs typeface="Arial" pitchFamily="34" charset="0"/>
              </a:rPr>
              <a:t>Railway (Interoperability) Regulations 2011</a:t>
            </a:r>
            <a:endParaRPr lang="en-GB" sz="2800" spc="-100" dirty="0">
              <a:solidFill>
                <a:prstClr val="black"/>
              </a:solidFill>
              <a:cs typeface="Arial" pitchFamily="34" charset="0"/>
            </a:endParaRPr>
          </a:p>
        </p:txBody>
      </p:sp>
      <p:sp>
        <p:nvSpPr>
          <p:cNvPr id="27" name="TextBox 26"/>
          <p:cNvSpPr txBox="1"/>
          <p:nvPr/>
        </p:nvSpPr>
        <p:spPr>
          <a:xfrm>
            <a:off x="340192" y="0"/>
            <a:ext cx="7980847"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Standards are changing …. </a:t>
            </a:r>
            <a:r>
              <a:rPr lang="en-GB" sz="2800" b="1" dirty="0">
                <a:solidFill>
                  <a:prstClr val="black"/>
                </a:solidFill>
                <a:cs typeface="Arial" panose="020B0604020202020204" pitchFamily="34" charset="0"/>
              </a:rPr>
              <a:t>National Rules</a:t>
            </a:r>
          </a:p>
        </p:txBody>
      </p:sp>
      <p:sp>
        <p:nvSpPr>
          <p:cNvPr id="26" name="Rounded Rectangle 25"/>
          <p:cNvSpPr/>
          <p:nvPr/>
        </p:nvSpPr>
        <p:spPr>
          <a:xfrm>
            <a:off x="4917365" y="3433106"/>
            <a:ext cx="2340000" cy="756000"/>
          </a:xfrm>
          <a:prstGeom prst="roundRect">
            <a:avLst>
              <a:gd name="adj" fmla="val 13709"/>
            </a:avLst>
          </a:prstGeom>
          <a:solidFill>
            <a:srgbClr val="FFF4A4"/>
          </a:solidFill>
          <a:ln w="57150">
            <a:solidFill>
              <a:schemeClr val="accent4"/>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2400"/>
              </a:lnSpc>
            </a:pPr>
            <a:r>
              <a:rPr lang="en-GB" sz="2800" b="1" spc="-170" dirty="0">
                <a:solidFill>
                  <a:prstClr val="black"/>
                </a:solidFill>
                <a:cs typeface="Arial" panose="020B0604020202020204" pitchFamily="34" charset="0"/>
              </a:rPr>
              <a:t>Rail Industry Standards (RIS</a:t>
            </a:r>
            <a:r>
              <a:rPr lang="en-GB" sz="2800" b="1" spc="-170" dirty="0" smtClean="0">
                <a:solidFill>
                  <a:prstClr val="black"/>
                </a:solidFill>
                <a:cs typeface="Arial" panose="020B0604020202020204" pitchFamily="34" charset="0"/>
              </a:rPr>
              <a:t>)</a:t>
            </a:r>
            <a:endParaRPr lang="en-GB" sz="2800" b="1" spc="-150" dirty="0">
              <a:solidFill>
                <a:prstClr val="black"/>
              </a:solidFill>
              <a:cs typeface="Arial" panose="020B0604020202020204" pitchFamily="34" charset="0"/>
            </a:endParaRPr>
          </a:p>
        </p:txBody>
      </p:sp>
      <p:sp>
        <p:nvSpPr>
          <p:cNvPr id="29" name="Rounded Rectangle 28"/>
          <p:cNvSpPr/>
          <p:nvPr/>
        </p:nvSpPr>
        <p:spPr>
          <a:xfrm>
            <a:off x="4917365" y="4256314"/>
            <a:ext cx="2340000" cy="756000"/>
          </a:xfrm>
          <a:prstGeom prst="roundRect">
            <a:avLst>
              <a:gd name="adj" fmla="val 13709"/>
            </a:avLst>
          </a:prstGeom>
          <a:solidFill>
            <a:schemeClr val="accent2"/>
          </a:solidFill>
          <a:ln w="57150">
            <a:solidFill>
              <a:schemeClr val="accent2">
                <a:lumMod val="75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2400"/>
              </a:lnSpc>
            </a:pPr>
            <a:r>
              <a:rPr lang="en-GB" sz="2800" b="1" spc="-170" dirty="0" smtClean="0">
                <a:solidFill>
                  <a:prstClr val="black"/>
                </a:solidFill>
                <a:cs typeface="Arial" panose="020B0604020202020204" pitchFamily="34" charset="0"/>
              </a:rPr>
              <a:t>Guidance (GN)</a:t>
            </a:r>
            <a:endParaRPr lang="en-GB" sz="2800" b="1" spc="-150" dirty="0">
              <a:solidFill>
                <a:prstClr val="black"/>
              </a:solidFill>
              <a:cs typeface="Arial" panose="020B0604020202020204" pitchFamily="34" charset="0"/>
            </a:endParaRPr>
          </a:p>
        </p:txBody>
      </p:sp>
      <p:cxnSp>
        <p:nvCxnSpPr>
          <p:cNvPr id="30" name="Straight Arrow Connector 29"/>
          <p:cNvCxnSpPr/>
          <p:nvPr/>
        </p:nvCxnSpPr>
        <p:spPr>
          <a:xfrm>
            <a:off x="3175006" y="4223442"/>
            <a:ext cx="1894994"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7122000" y="4223442"/>
            <a:ext cx="1892468"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pic>
        <p:nvPicPr>
          <p:cNvPr id="3" name="Picture 2"/>
          <p:cNvPicPr preferRelativeResize="0">
            <a:picLocks/>
          </p:cNvPicPr>
          <p:nvPr/>
        </p:nvPicPr>
        <p:blipFill>
          <a:blip r:embed="rId3"/>
          <a:stretch>
            <a:fillRect/>
          </a:stretch>
        </p:blipFill>
        <p:spPr>
          <a:xfrm>
            <a:off x="804596" y="3581863"/>
            <a:ext cx="2737341" cy="1360745"/>
          </a:xfrm>
          <a:prstGeom prst="rect">
            <a:avLst/>
          </a:prstGeom>
        </p:spPr>
      </p:pic>
      <p:pic>
        <p:nvPicPr>
          <p:cNvPr id="33" name="Picture 32"/>
          <p:cNvPicPr preferRelativeResize="0">
            <a:picLocks/>
          </p:cNvPicPr>
          <p:nvPr/>
        </p:nvPicPr>
        <p:blipFill>
          <a:blip r:embed="rId3"/>
          <a:stretch>
            <a:fillRect/>
          </a:stretch>
        </p:blipFill>
        <p:spPr>
          <a:xfrm>
            <a:off x="8674986" y="3581863"/>
            <a:ext cx="2737341" cy="1360745"/>
          </a:xfrm>
          <a:prstGeom prst="rect">
            <a:avLst/>
          </a:prstGeom>
        </p:spPr>
      </p:pic>
      <p:sp>
        <p:nvSpPr>
          <p:cNvPr id="32" name="Rounded Rectangle 31"/>
          <p:cNvSpPr/>
          <p:nvPr/>
        </p:nvSpPr>
        <p:spPr>
          <a:xfrm>
            <a:off x="561833" y="3246135"/>
            <a:ext cx="11068334" cy="1908000"/>
          </a:xfrm>
          <a:prstGeom prst="roundRect">
            <a:avLst/>
          </a:prstGeom>
          <a:noFill/>
          <a:ln w="63500" cap="rnd">
            <a:solidFill>
              <a:srgbClr val="7FC3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34" name="Straight Connector 33"/>
          <p:cNvCxnSpPr/>
          <p:nvPr/>
        </p:nvCxnSpPr>
        <p:spPr>
          <a:xfrm flipH="1">
            <a:off x="6095999" y="2531671"/>
            <a:ext cx="1" cy="657279"/>
          </a:xfrm>
          <a:prstGeom prst="line">
            <a:avLst/>
          </a:prstGeom>
          <a:ln w="63500" cap="rnd">
            <a:solidFill>
              <a:srgbClr val="7FC31C"/>
            </a:solidFill>
            <a:prstDash val="dash"/>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5070000" y="1442534"/>
            <a:ext cx="2052000" cy="1080000"/>
            <a:chOff x="5068706" y="1454098"/>
            <a:chExt cx="2052000" cy="1080000"/>
          </a:xfrm>
        </p:grpSpPr>
        <p:sp>
          <p:nvSpPr>
            <p:cNvPr id="37" name="Rounded Rectangle 36"/>
            <p:cNvSpPr/>
            <p:nvPr/>
          </p:nvSpPr>
          <p:spPr>
            <a:xfrm>
              <a:off x="5068706" y="1454098"/>
              <a:ext cx="2052000" cy="1080000"/>
            </a:xfrm>
            <a:prstGeom prst="roundRect">
              <a:avLst>
                <a:gd name="adj" fmla="val 13709"/>
              </a:avLst>
            </a:prstGeom>
            <a:solidFill>
              <a:schemeClr val="bg1"/>
            </a:solidFill>
            <a:ln w="57150">
              <a:solidFill>
                <a:srgbClr val="7FC31C"/>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endParaRPr lang="en-GB" sz="2800" dirty="0">
                <a:solidFill>
                  <a:prstClr val="black"/>
                </a:solidFill>
                <a:cs typeface="Arial" panose="020B0604020202020204" pitchFamily="34" charset="0"/>
              </a:endParaRPr>
            </a:p>
          </p:txBody>
        </p:sp>
        <p:pic>
          <p:nvPicPr>
            <p:cNvPr id="38" name="Picture 37" descr="Presentation3 - PowerPoint"/>
            <p:cNvPicPr>
              <a:picLocks noChangeAspect="1"/>
            </p:cNvPicPr>
            <p:nvPr/>
          </p:nvPicPr>
          <p:blipFill rotWithShape="1">
            <a:blip r:embed="rId4" cstate="print">
              <a:extLst>
                <a:ext uri="{28A0092B-C50C-407E-A947-70E740481C1C}">
                  <a14:useLocalDpi xmlns:a14="http://schemas.microsoft.com/office/drawing/2010/main" val="0"/>
                </a:ext>
              </a:extLst>
            </a:blip>
            <a:srcRect l="33396" t="39593" r="26537" b="32350"/>
            <a:stretch/>
          </p:blipFill>
          <p:spPr>
            <a:xfrm>
              <a:off x="5231096" y="1508254"/>
              <a:ext cx="1727220" cy="971688"/>
            </a:xfrm>
            <a:prstGeom prst="rect">
              <a:avLst/>
            </a:prstGeom>
          </p:spPr>
        </p:pic>
      </p:grpSp>
      <p:sp>
        <p:nvSpPr>
          <p:cNvPr id="39" name="Rounded Rectangle 38"/>
          <p:cNvSpPr/>
          <p:nvPr/>
        </p:nvSpPr>
        <p:spPr>
          <a:xfrm>
            <a:off x="817862" y="3457532"/>
            <a:ext cx="2700000" cy="1476000"/>
          </a:xfrm>
          <a:prstGeom prst="roundRect">
            <a:avLst/>
          </a:prstGeom>
          <a:noFill/>
          <a:ln w="63500" cap="rnd">
            <a:solidFill>
              <a:srgbClr val="0F3F9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0" name="Rounded Rectangle 39"/>
          <p:cNvSpPr/>
          <p:nvPr/>
        </p:nvSpPr>
        <p:spPr>
          <a:xfrm>
            <a:off x="8670637" y="3438077"/>
            <a:ext cx="2700000" cy="1476000"/>
          </a:xfrm>
          <a:prstGeom prst="roundRect">
            <a:avLst/>
          </a:prstGeom>
          <a:noFill/>
          <a:ln w="63500" cap="rnd">
            <a:solidFill>
              <a:srgbClr val="0F3F9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1" name="Right Brace 40"/>
          <p:cNvSpPr/>
          <p:nvPr/>
        </p:nvSpPr>
        <p:spPr>
          <a:xfrm rot="5400000" flipV="1">
            <a:off x="5737490" y="1366253"/>
            <a:ext cx="724035" cy="7899432"/>
          </a:xfrm>
          <a:prstGeom prst="rightBrace">
            <a:avLst>
              <a:gd name="adj1" fmla="val 0"/>
              <a:gd name="adj2" fmla="val 50000"/>
            </a:avLst>
          </a:prstGeom>
          <a:ln w="63500" cap="rnd">
            <a:solidFill>
              <a:srgbClr val="0F3F93"/>
            </a:solidFill>
            <a:prstDash val="dash"/>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grpSp>
        <p:nvGrpSpPr>
          <p:cNvPr id="42" name="Group 41"/>
          <p:cNvGrpSpPr/>
          <p:nvPr/>
        </p:nvGrpSpPr>
        <p:grpSpPr>
          <a:xfrm>
            <a:off x="5061365" y="5761017"/>
            <a:ext cx="2052000" cy="1080000"/>
            <a:chOff x="5070000" y="5592154"/>
            <a:chExt cx="2052000" cy="1080000"/>
          </a:xfrm>
        </p:grpSpPr>
        <p:sp>
          <p:nvSpPr>
            <p:cNvPr id="43" name="Rounded Rectangle 42"/>
            <p:cNvSpPr/>
            <p:nvPr/>
          </p:nvSpPr>
          <p:spPr>
            <a:xfrm>
              <a:off x="5070000" y="5592154"/>
              <a:ext cx="2052000" cy="1080000"/>
            </a:xfrm>
            <a:prstGeom prst="roundRect">
              <a:avLst>
                <a:gd name="adj" fmla="val 13709"/>
              </a:avLst>
            </a:prstGeom>
            <a:solidFill>
              <a:schemeClr val="bg1"/>
            </a:solidFill>
            <a:ln w="57150">
              <a:solidFill>
                <a:srgbClr val="0F3F93"/>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endParaRPr lang="en-GB" sz="2800" dirty="0">
                <a:solidFill>
                  <a:prstClr val="black"/>
                </a:solidFill>
                <a:cs typeface="Arial" panose="020B0604020202020204" pitchFamily="34" charset="0"/>
              </a:endParaRPr>
            </a:p>
          </p:txBody>
        </p:sp>
        <p:pic>
          <p:nvPicPr>
            <p:cNvPr id="44" name="Picture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37082" y="5634606"/>
              <a:ext cx="1921246" cy="992143"/>
            </a:xfrm>
            <a:prstGeom prst="rect">
              <a:avLst/>
            </a:prstGeom>
          </p:spPr>
        </p:pic>
      </p:grpSp>
    </p:spTree>
    <p:extLst>
      <p:ext uri="{BB962C8B-B14F-4D97-AF65-F5344CB8AC3E}">
        <p14:creationId xmlns:p14="http://schemas.microsoft.com/office/powerpoint/2010/main" val="376948800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 decel="5000" fill="hold" nodeType="withEffect">
                                  <p:stCondLst>
                                    <p:cond delay="0"/>
                                  </p:stCondLst>
                                  <p:childTnLst>
                                    <p:animMotion origin="layout" path="M -1.25E-6 1.11111E-6 L 0.00039 -0.23009 " pathEditMode="relative" rAng="0" ptsTypes="AA">
                                      <p:cBhvr>
                                        <p:cTn id="6" dur="2000" fill="hold"/>
                                        <p:tgtEl>
                                          <p:spTgt spid="3"/>
                                        </p:tgtEl>
                                        <p:attrNameLst>
                                          <p:attrName>ppt_x</p:attrName>
                                          <p:attrName>ppt_y</p:attrName>
                                        </p:attrNameLst>
                                      </p:cBhvr>
                                      <p:rCtr x="13" y="-11505"/>
                                    </p:animMotion>
                                  </p:childTnLst>
                                </p:cTn>
                              </p:par>
                              <p:par>
                                <p:cTn id="7" presetID="42" presetClass="path" presetSubtype="0" accel="5000" decel="5000" fill="hold" nodeType="withEffect">
                                  <p:stCondLst>
                                    <p:cond delay="0"/>
                                  </p:stCondLst>
                                  <p:childTnLst>
                                    <p:animMotion origin="layout" path="M -1.25E-6 1.11111E-6 L 0.00039 -0.23009 " pathEditMode="relative" rAng="0" ptsTypes="AA">
                                      <p:cBhvr>
                                        <p:cTn id="8" dur="2000" fill="hold"/>
                                        <p:tgtEl>
                                          <p:spTgt spid="33"/>
                                        </p:tgtEl>
                                        <p:attrNameLst>
                                          <p:attrName>ppt_x</p:attrName>
                                          <p:attrName>ppt_y</p:attrName>
                                        </p:attrNameLst>
                                      </p:cBhvr>
                                      <p:rCtr x="13" y="-11505"/>
                                    </p:animMotion>
                                  </p:childTnLst>
                                </p:cTn>
                              </p:par>
                            </p:childTnLst>
                          </p:cTn>
                        </p:par>
                        <p:par>
                          <p:cTn id="9" fill="hold">
                            <p:stCondLst>
                              <p:cond delay="2000"/>
                            </p:stCondLst>
                            <p:childTnLst>
                              <p:par>
                                <p:cTn id="10" presetID="21" presetClass="entr" presetSubtype="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heel(1)">
                                      <p:cBhvr>
                                        <p:cTn id="12" dur="2750"/>
                                        <p:tgtEl>
                                          <p:spTgt spid="32"/>
                                        </p:tgtEl>
                                      </p:cBhvr>
                                    </p:animEffect>
                                  </p:childTnLst>
                                </p:cTn>
                              </p:par>
                              <p:par>
                                <p:cTn id="13" presetID="22" presetClass="entr" presetSubtype="4" fill="hold" nodeType="withEffect">
                                  <p:stCondLst>
                                    <p:cond delay="100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1000"/>
                                        <p:tgtEl>
                                          <p:spTgt spid="34"/>
                                        </p:tgtEl>
                                      </p:cBhvr>
                                    </p:animEffect>
                                  </p:childTnLst>
                                </p:cTn>
                              </p:par>
                              <p:par>
                                <p:cTn id="16" presetID="10" presetClass="entr" presetSubtype="0" fill="hold" nodeType="withEffect">
                                  <p:stCondLst>
                                    <p:cond delay="200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heel(1)">
                                      <p:cBhvr>
                                        <p:cTn id="23" dur="2750"/>
                                        <p:tgtEl>
                                          <p:spTgt spid="39"/>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heel(1)">
                                      <p:cBhvr>
                                        <p:cTn id="26" dur="2750"/>
                                        <p:tgtEl>
                                          <p:spTgt spid="40"/>
                                        </p:tgtEl>
                                      </p:cBhvr>
                                    </p:animEffect>
                                  </p:childTnLst>
                                </p:cTn>
                              </p:par>
                              <p:par>
                                <p:cTn id="27" presetID="22" presetClass="entr" presetSubtype="1" fill="hold" grpId="0" nodeType="withEffect">
                                  <p:stCondLst>
                                    <p:cond delay="1250"/>
                                  </p:stCondLst>
                                  <p:childTnLst>
                                    <p:set>
                                      <p:cBhvr>
                                        <p:cTn id="28" dur="1" fill="hold">
                                          <p:stCondLst>
                                            <p:cond delay="0"/>
                                          </p:stCondLst>
                                        </p:cTn>
                                        <p:tgtEl>
                                          <p:spTgt spid="41"/>
                                        </p:tgtEl>
                                        <p:attrNameLst>
                                          <p:attrName>style.visibility</p:attrName>
                                        </p:attrNameLst>
                                      </p:cBhvr>
                                      <p:to>
                                        <p:strVal val="visible"/>
                                      </p:to>
                                    </p:set>
                                    <p:animEffect transition="in" filter="wipe(up)">
                                      <p:cBhvr>
                                        <p:cTn id="29" dur="1000"/>
                                        <p:tgtEl>
                                          <p:spTgt spid="41"/>
                                        </p:tgtEl>
                                      </p:cBhvr>
                                    </p:animEffect>
                                  </p:childTnLst>
                                </p:cTn>
                              </p:par>
                              <p:par>
                                <p:cTn id="30" presetID="10" presetClass="entr" presetSubtype="0" fill="hold" nodeType="withEffect">
                                  <p:stCondLst>
                                    <p:cond delay="225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animBg="1"/>
      <p:bldP spid="40"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bwMode="auto">
          <a:xfrm>
            <a:off x="4296000" y="792961"/>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Acts</a:t>
            </a:r>
            <a:br>
              <a:rPr lang="en-GB" sz="2800" b="1" dirty="0">
                <a:solidFill>
                  <a:prstClr val="black"/>
                </a:solidFill>
                <a:cs typeface="Arial" panose="020B0604020202020204" pitchFamily="34" charset="0"/>
              </a:rPr>
            </a:br>
            <a:r>
              <a:rPr lang="en-GB" sz="2800" b="1" dirty="0">
                <a:solidFill>
                  <a:prstClr val="black"/>
                </a:solidFill>
                <a:cs typeface="Arial" panose="020B0604020202020204" pitchFamily="34" charset="0"/>
              </a:rPr>
              <a:t> (of Parliament)</a:t>
            </a:r>
          </a:p>
        </p:txBody>
      </p:sp>
      <p:sp>
        <p:nvSpPr>
          <p:cNvPr id="3" name="Title 1"/>
          <p:cNvSpPr txBox="1">
            <a:spLocks/>
          </p:cNvSpPr>
          <p:nvPr/>
        </p:nvSpPr>
        <p:spPr>
          <a:xfrm>
            <a:off x="137179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UK</a:t>
            </a:r>
            <a:endParaRPr lang="en-GB" sz="2800" b="1" dirty="0">
              <a:solidFill>
                <a:prstClr val="black"/>
              </a:solidFill>
              <a:latin typeface="Calibri" panose="020F0502020204030204"/>
            </a:endParaRP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199"/>
            <a:ext cx="1371791" cy="815073"/>
          </a:xfrm>
          <a:prstGeom prst="rect">
            <a:avLst/>
          </a:prstGeom>
        </p:spPr>
      </p:pic>
      <p:sp>
        <p:nvSpPr>
          <p:cNvPr id="2" name="Rectangle 1"/>
          <p:cNvSpPr/>
          <p:nvPr/>
        </p:nvSpPr>
        <p:spPr>
          <a:xfrm>
            <a:off x="738768" y="2044005"/>
            <a:ext cx="10575235" cy="1384995"/>
          </a:xfrm>
          <a:prstGeom prst="rect">
            <a:avLst/>
          </a:prstGeom>
        </p:spPr>
        <p:txBody>
          <a:bodyPr wrap="square">
            <a:spAutoFit/>
          </a:bodyPr>
          <a:lstStyle/>
          <a:p>
            <a:pPr algn="ctr"/>
            <a:r>
              <a:rPr lang="en-GB" sz="2800" b="1" dirty="0">
                <a:solidFill>
                  <a:prstClr val="black"/>
                </a:solidFill>
                <a:effectLst>
                  <a:glow rad="101600">
                    <a:prstClr val="white">
                      <a:alpha val="60000"/>
                    </a:prstClr>
                  </a:glow>
                </a:effectLst>
                <a:cs typeface="Arial" panose="020B0604020202020204" pitchFamily="34" charset="0"/>
              </a:rPr>
              <a:t>An Act is usually classified as part of Criminal </a:t>
            </a:r>
            <a:r>
              <a:rPr lang="en-GB" sz="2800" b="1" dirty="0" smtClean="0">
                <a:solidFill>
                  <a:prstClr val="black"/>
                </a:solidFill>
                <a:effectLst>
                  <a:glow rad="101600">
                    <a:prstClr val="white">
                      <a:alpha val="60000"/>
                    </a:prstClr>
                  </a:glow>
                </a:effectLst>
                <a:cs typeface="Arial" panose="020B0604020202020204" pitchFamily="34" charset="0"/>
              </a:rPr>
              <a:t>Law, </a:t>
            </a:r>
            <a:r>
              <a:rPr lang="en-GB" sz="2800" b="1" dirty="0">
                <a:solidFill>
                  <a:prstClr val="black"/>
                </a:solidFill>
                <a:effectLst>
                  <a:glow rad="101600">
                    <a:prstClr val="white">
                      <a:alpha val="60000"/>
                    </a:prstClr>
                  </a:glow>
                </a:effectLst>
                <a:cs typeface="Arial" panose="020B0604020202020204" pitchFamily="34" charset="0"/>
              </a:rPr>
              <a:t>breaking it can therefore result in prosecution, punishable by a large fine and/or imprisonment.</a:t>
            </a:r>
          </a:p>
        </p:txBody>
      </p:sp>
      <p:grpSp>
        <p:nvGrpSpPr>
          <p:cNvPr id="7" name="Group 6"/>
          <p:cNvGrpSpPr/>
          <p:nvPr/>
        </p:nvGrpSpPr>
        <p:grpSpPr>
          <a:xfrm>
            <a:off x="240180" y="5864341"/>
            <a:ext cx="11583972" cy="274320"/>
            <a:chOff x="316646" y="4762796"/>
            <a:chExt cx="11583972" cy="274320"/>
          </a:xfrm>
        </p:grpSpPr>
        <p:sp>
          <p:nvSpPr>
            <p:cNvPr id="8" name="Chevron 7"/>
            <p:cNvSpPr/>
            <p:nvPr/>
          </p:nvSpPr>
          <p:spPr>
            <a:xfrm>
              <a:off x="316646"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9" name="Chevron 8"/>
            <p:cNvSpPr/>
            <p:nvPr/>
          </p:nvSpPr>
          <p:spPr>
            <a:xfrm>
              <a:off x="1144899"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1" name="Chevron 10"/>
            <p:cNvSpPr/>
            <p:nvPr/>
          </p:nvSpPr>
          <p:spPr>
            <a:xfrm>
              <a:off x="1973152"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2" name="Chevron 11"/>
            <p:cNvSpPr/>
            <p:nvPr/>
          </p:nvSpPr>
          <p:spPr>
            <a:xfrm>
              <a:off x="2801405"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3" name="Chevron 12"/>
            <p:cNvSpPr/>
            <p:nvPr/>
          </p:nvSpPr>
          <p:spPr>
            <a:xfrm>
              <a:off x="3629658"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5" name="Chevron 14"/>
            <p:cNvSpPr/>
            <p:nvPr/>
          </p:nvSpPr>
          <p:spPr>
            <a:xfrm>
              <a:off x="4457911"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6" name="Chevron 15"/>
            <p:cNvSpPr/>
            <p:nvPr/>
          </p:nvSpPr>
          <p:spPr>
            <a:xfrm>
              <a:off x="5286164"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7" name="Chevron 16"/>
            <p:cNvSpPr/>
            <p:nvPr/>
          </p:nvSpPr>
          <p:spPr>
            <a:xfrm>
              <a:off x="6114417"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8" name="Chevron 17"/>
            <p:cNvSpPr/>
            <p:nvPr/>
          </p:nvSpPr>
          <p:spPr>
            <a:xfrm>
              <a:off x="6942670"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19" name="Chevron 18"/>
            <p:cNvSpPr/>
            <p:nvPr/>
          </p:nvSpPr>
          <p:spPr>
            <a:xfrm>
              <a:off x="7770923"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0" name="Chevron 19"/>
            <p:cNvSpPr/>
            <p:nvPr/>
          </p:nvSpPr>
          <p:spPr>
            <a:xfrm>
              <a:off x="8599176"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1" name="Chevron 20"/>
            <p:cNvSpPr/>
            <p:nvPr/>
          </p:nvSpPr>
          <p:spPr>
            <a:xfrm>
              <a:off x="9427429"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2" name="Chevron 21"/>
            <p:cNvSpPr/>
            <p:nvPr/>
          </p:nvSpPr>
          <p:spPr>
            <a:xfrm>
              <a:off x="10255682"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sp>
          <p:nvSpPr>
            <p:cNvPr id="23" name="Chevron 22"/>
            <p:cNvSpPr/>
            <p:nvPr/>
          </p:nvSpPr>
          <p:spPr>
            <a:xfrm>
              <a:off x="11083930" y="4762796"/>
              <a:ext cx="816688" cy="27432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black"/>
                </a:solidFill>
              </a:endParaRPr>
            </a:p>
          </p:txBody>
        </p:sp>
      </p:grpSp>
      <p:sp>
        <p:nvSpPr>
          <p:cNvPr id="24" name="Rounded Rectangle 23"/>
          <p:cNvSpPr/>
          <p:nvPr/>
        </p:nvSpPr>
        <p:spPr>
          <a:xfrm>
            <a:off x="1382745" y="5369951"/>
            <a:ext cx="3732921" cy="1263100"/>
          </a:xfrm>
          <a:prstGeom prst="roundRect">
            <a:avLst>
              <a:gd name="adj" fmla="val 10190"/>
            </a:avLst>
          </a:prstGeom>
          <a:solidFill>
            <a:srgbClr val="141B4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sz="2400" b="1" dirty="0" smtClean="0">
                <a:solidFill>
                  <a:prstClr val="black"/>
                </a:solidFill>
              </a:rPr>
              <a:t>House of Commons</a:t>
            </a:r>
            <a:endParaRPr lang="en-GB" sz="2400" b="1" dirty="0">
              <a:solidFill>
                <a:prstClr val="black"/>
              </a:solidFill>
            </a:endParaRPr>
          </a:p>
        </p:txBody>
      </p:sp>
      <p:sp>
        <p:nvSpPr>
          <p:cNvPr id="25" name="Rounded Rectangle 24"/>
          <p:cNvSpPr/>
          <p:nvPr/>
        </p:nvSpPr>
        <p:spPr>
          <a:xfrm>
            <a:off x="5337985" y="5369951"/>
            <a:ext cx="3732921" cy="1263100"/>
          </a:xfrm>
          <a:prstGeom prst="roundRect">
            <a:avLst>
              <a:gd name="adj" fmla="val 10190"/>
            </a:avLst>
          </a:prstGeom>
          <a:solidFill>
            <a:srgbClr val="00968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sz="2400" b="1" dirty="0" smtClean="0">
                <a:solidFill>
                  <a:prstClr val="black"/>
                </a:solidFill>
              </a:rPr>
              <a:t>House of Lords</a:t>
            </a:r>
            <a:endParaRPr lang="en-GB" sz="2400" b="1" dirty="0">
              <a:solidFill>
                <a:prstClr val="black"/>
              </a:solidFill>
            </a:endParaRPr>
          </a:p>
        </p:txBody>
      </p:sp>
      <p:sp>
        <p:nvSpPr>
          <p:cNvPr id="26" name="Rounded Rectangle 25"/>
          <p:cNvSpPr/>
          <p:nvPr/>
        </p:nvSpPr>
        <p:spPr>
          <a:xfrm>
            <a:off x="9225838" y="5614366"/>
            <a:ext cx="1349852" cy="771150"/>
          </a:xfrm>
          <a:prstGeom prst="roundRect">
            <a:avLst>
              <a:gd name="adj" fmla="val 23221"/>
            </a:avLst>
          </a:prstGeom>
          <a:solidFill>
            <a:srgbClr val="0058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white"/>
                </a:solidFill>
              </a:rPr>
              <a:t>Royal assent</a:t>
            </a:r>
            <a:endParaRPr lang="en-GB" sz="2400" b="1" dirty="0">
              <a:solidFill>
                <a:prstClr val="white"/>
              </a:solidFill>
            </a:endParaRPr>
          </a:p>
        </p:txBody>
      </p:sp>
      <p:grpSp>
        <p:nvGrpSpPr>
          <p:cNvPr id="27" name="Group 26"/>
          <p:cNvGrpSpPr/>
          <p:nvPr/>
        </p:nvGrpSpPr>
        <p:grpSpPr>
          <a:xfrm>
            <a:off x="1342785" y="4301539"/>
            <a:ext cx="5315912" cy="461665"/>
            <a:chOff x="1525423" y="3036035"/>
            <a:chExt cx="5315912" cy="461665"/>
          </a:xfrm>
        </p:grpSpPr>
        <p:sp>
          <p:nvSpPr>
            <p:cNvPr id="28" name="TextBox 27"/>
            <p:cNvSpPr txBox="1"/>
            <p:nvPr/>
          </p:nvSpPr>
          <p:spPr>
            <a:xfrm rot="18900000">
              <a:off x="1525423"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First reading</a:t>
              </a:r>
            </a:p>
          </p:txBody>
        </p:sp>
        <p:sp>
          <p:nvSpPr>
            <p:cNvPr id="29" name="TextBox 28"/>
            <p:cNvSpPr txBox="1"/>
            <p:nvPr/>
          </p:nvSpPr>
          <p:spPr>
            <a:xfrm rot="18900000">
              <a:off x="2174558"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Second reading</a:t>
              </a:r>
            </a:p>
          </p:txBody>
        </p:sp>
        <p:sp>
          <p:nvSpPr>
            <p:cNvPr id="30" name="TextBox 29"/>
            <p:cNvSpPr txBox="1"/>
            <p:nvPr/>
          </p:nvSpPr>
          <p:spPr>
            <a:xfrm rot="18900000">
              <a:off x="2993872"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Committee stage</a:t>
              </a:r>
            </a:p>
          </p:txBody>
        </p:sp>
        <p:sp>
          <p:nvSpPr>
            <p:cNvPr id="31" name="TextBox 30"/>
            <p:cNvSpPr txBox="1"/>
            <p:nvPr/>
          </p:nvSpPr>
          <p:spPr>
            <a:xfrm rot="18900000">
              <a:off x="3676748"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Report stage</a:t>
              </a:r>
            </a:p>
          </p:txBody>
        </p:sp>
        <p:sp>
          <p:nvSpPr>
            <p:cNvPr id="32" name="TextBox 31"/>
            <p:cNvSpPr txBox="1"/>
            <p:nvPr/>
          </p:nvSpPr>
          <p:spPr>
            <a:xfrm rot="18900000">
              <a:off x="4462322"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Third reading</a:t>
              </a:r>
            </a:p>
          </p:txBody>
        </p:sp>
      </p:grpSp>
      <p:grpSp>
        <p:nvGrpSpPr>
          <p:cNvPr id="33" name="Group 32"/>
          <p:cNvGrpSpPr/>
          <p:nvPr/>
        </p:nvGrpSpPr>
        <p:grpSpPr>
          <a:xfrm>
            <a:off x="5361022" y="4250408"/>
            <a:ext cx="5315912" cy="461665"/>
            <a:chOff x="1525423" y="3036035"/>
            <a:chExt cx="5315912" cy="461665"/>
          </a:xfrm>
        </p:grpSpPr>
        <p:sp>
          <p:nvSpPr>
            <p:cNvPr id="34" name="TextBox 33"/>
            <p:cNvSpPr txBox="1"/>
            <p:nvPr/>
          </p:nvSpPr>
          <p:spPr>
            <a:xfrm rot="18900000">
              <a:off x="1525423"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First reading</a:t>
              </a:r>
            </a:p>
          </p:txBody>
        </p:sp>
        <p:sp>
          <p:nvSpPr>
            <p:cNvPr id="35" name="TextBox 34"/>
            <p:cNvSpPr txBox="1"/>
            <p:nvPr/>
          </p:nvSpPr>
          <p:spPr>
            <a:xfrm rot="18900000">
              <a:off x="2174558"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Second reading</a:t>
              </a:r>
            </a:p>
          </p:txBody>
        </p:sp>
        <p:sp>
          <p:nvSpPr>
            <p:cNvPr id="36" name="TextBox 35"/>
            <p:cNvSpPr txBox="1"/>
            <p:nvPr/>
          </p:nvSpPr>
          <p:spPr>
            <a:xfrm rot="18900000">
              <a:off x="2993872"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Committee stage</a:t>
              </a:r>
            </a:p>
          </p:txBody>
        </p:sp>
        <p:sp>
          <p:nvSpPr>
            <p:cNvPr id="37" name="TextBox 36"/>
            <p:cNvSpPr txBox="1"/>
            <p:nvPr/>
          </p:nvSpPr>
          <p:spPr>
            <a:xfrm rot="18900000">
              <a:off x="3676748"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Report stage</a:t>
              </a:r>
            </a:p>
          </p:txBody>
        </p:sp>
        <p:sp>
          <p:nvSpPr>
            <p:cNvPr id="38" name="TextBox 37"/>
            <p:cNvSpPr txBox="1"/>
            <p:nvPr/>
          </p:nvSpPr>
          <p:spPr>
            <a:xfrm rot="18900000">
              <a:off x="4462322" y="3036035"/>
              <a:ext cx="2379013" cy="461665"/>
            </a:xfrm>
            <a:prstGeom prst="rect">
              <a:avLst/>
            </a:prstGeom>
            <a:noFill/>
          </p:spPr>
          <p:txBody>
            <a:bodyPr wrap="square" rtlCol="0">
              <a:spAutoFit/>
            </a:bodyPr>
            <a:lstStyle/>
            <a:p>
              <a:pPr>
                <a:spcAft>
                  <a:spcPts val="1200"/>
                </a:spcAft>
              </a:pPr>
              <a:r>
                <a:rPr lang="en-GB" sz="2400" b="1" dirty="0" smtClean="0">
                  <a:solidFill>
                    <a:prstClr val="black"/>
                  </a:solidFill>
                </a:rPr>
                <a:t>Third reading</a:t>
              </a:r>
            </a:p>
          </p:txBody>
        </p:sp>
      </p:grpSp>
      <p:sp>
        <p:nvSpPr>
          <p:cNvPr id="39" name="Oval 38"/>
          <p:cNvSpPr/>
          <p:nvPr/>
        </p:nvSpPr>
        <p:spPr>
          <a:xfrm>
            <a:off x="465878" y="5711941"/>
            <a:ext cx="576000" cy="576000"/>
          </a:xfrm>
          <a:prstGeom prst="ellipse">
            <a:avLst/>
          </a:prstGeom>
          <a:gradFill flip="none" rotWithShape="1">
            <a:gsLst>
              <a:gs pos="69000">
                <a:srgbClr val="141B4D">
                  <a:alpha val="0"/>
                </a:srgbClr>
              </a:gs>
              <a:gs pos="28000">
                <a:srgbClr val="141B4D">
                  <a:alpha val="96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0" name="Rounded Rectangle 39"/>
          <p:cNvSpPr/>
          <p:nvPr/>
        </p:nvSpPr>
        <p:spPr>
          <a:xfrm>
            <a:off x="10899825" y="5727181"/>
            <a:ext cx="1031966" cy="548640"/>
          </a:xfrm>
          <a:prstGeom prst="roundRect">
            <a:avLst>
              <a:gd name="adj" fmla="val 23221"/>
            </a:avLst>
          </a:prstGeom>
          <a:solidFill>
            <a:srgbClr val="7FC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Act</a:t>
            </a:r>
            <a:endParaRPr lang="en-GB" sz="2400" b="1" dirty="0">
              <a:solidFill>
                <a:prstClr val="black"/>
              </a:solidFill>
            </a:endParaRPr>
          </a:p>
        </p:txBody>
      </p:sp>
      <p:sp>
        <p:nvSpPr>
          <p:cNvPr id="41" name="Rounded Rectangle 40"/>
          <p:cNvSpPr/>
          <p:nvPr/>
        </p:nvSpPr>
        <p:spPr>
          <a:xfrm>
            <a:off x="240180" y="5727181"/>
            <a:ext cx="1031966" cy="548640"/>
          </a:xfrm>
          <a:prstGeom prst="roundRect">
            <a:avLst>
              <a:gd name="adj" fmla="val 23221"/>
            </a:avLst>
          </a:prstGeom>
          <a:solidFill>
            <a:srgbClr val="7FC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prstClr val="black"/>
                </a:solidFill>
              </a:rPr>
              <a:t>Bill</a:t>
            </a:r>
            <a:endParaRPr lang="en-GB" sz="2400" b="1" dirty="0">
              <a:solidFill>
                <a:prstClr val="black"/>
              </a:solidFill>
            </a:endParaRPr>
          </a:p>
        </p:txBody>
      </p:sp>
    </p:spTree>
    <p:custDataLst>
      <p:custData r:id="rId1"/>
      <p:tags r:id="rId2"/>
    </p:custDataLst>
    <p:extLst>
      <p:ext uri="{BB962C8B-B14F-4D97-AF65-F5344CB8AC3E}">
        <p14:creationId xmlns:p14="http://schemas.microsoft.com/office/powerpoint/2010/main" val="1362034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500"/>
                                        <p:tgtEl>
                                          <p:spTgt spid="14"/>
                                        </p:tgtEl>
                                      </p:cBhvr>
                                    </p:animEffect>
                                    <p:anim calcmode="lin" valueType="num">
                                      <p:cBhvr>
                                        <p:cTn id="8" dur="1500" fill="hold"/>
                                        <p:tgtEl>
                                          <p:spTgt spid="14"/>
                                        </p:tgtEl>
                                        <p:attrNameLst>
                                          <p:attrName>ppt_x</p:attrName>
                                        </p:attrNameLst>
                                      </p:cBhvr>
                                      <p:tavLst>
                                        <p:tav tm="0">
                                          <p:val>
                                            <p:strVal val="#ppt_x"/>
                                          </p:val>
                                        </p:tav>
                                        <p:tav tm="100000">
                                          <p:val>
                                            <p:strVal val="#ppt_x"/>
                                          </p:val>
                                        </p:tav>
                                      </p:tavLst>
                                    </p:anim>
                                    <p:anim calcmode="lin" valueType="num">
                                      <p:cBhvr>
                                        <p:cTn id="9" dur="15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1000"/>
                                        <p:tgtEl>
                                          <p:spTgt spid="4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1000"/>
                                        <p:tgtEl>
                                          <p:spTgt spid="24"/>
                                        </p:tgtEl>
                                      </p:cBhvr>
                                    </p:animEffect>
                                  </p:childTnLst>
                                </p:cTn>
                              </p:par>
                              <p:par>
                                <p:cTn id="22" presetID="10"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childTnLst>
                                </p:cTn>
                              </p:par>
                              <p:par>
                                <p:cTn id="28" presetID="10" presetClass="entr" presetSubtype="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childTnLst>
                                </p:cTn>
                              </p:par>
                              <p:par>
                                <p:cTn id="37" presetID="10"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childTnLst>
                                </p:cTn>
                              </p:par>
                            </p:childTnLst>
                          </p:cTn>
                        </p:par>
                        <p:par>
                          <p:cTn id="40" fill="hold">
                            <p:stCondLst>
                              <p:cond delay="1000"/>
                            </p:stCondLst>
                            <p:childTnLst>
                              <p:par>
                                <p:cTn id="41" presetID="42" presetClass="path" presetSubtype="0" fill="hold" grpId="0" nodeType="afterEffect">
                                  <p:stCondLst>
                                    <p:cond delay="0"/>
                                  </p:stCondLst>
                                  <p:childTnLst>
                                    <p:animMotion origin="layout" path="M -2.08333E-6 1.48148E-6 L 0.85365 0.00139 " pathEditMode="relative" rAng="0" ptsTypes="AA">
                                      <p:cBhvr>
                                        <p:cTn id="42" dur="15000" fill="hold"/>
                                        <p:tgtEl>
                                          <p:spTgt spid="39"/>
                                        </p:tgtEl>
                                        <p:attrNameLst>
                                          <p:attrName>ppt_x</p:attrName>
                                          <p:attrName>ppt_y</p:attrName>
                                        </p:attrNameLst>
                                      </p:cBhvr>
                                      <p:rCtr x="42682" y="69"/>
                                    </p:animMotion>
                                  </p:childTnLst>
                                </p:cTn>
                              </p:par>
                              <p:par>
                                <p:cTn id="43" presetID="22" presetClass="entr" presetSubtype="8" fill="hold" grpId="0" nodeType="withEffect">
                                  <p:stCondLst>
                                    <p:cond delay="14500"/>
                                  </p:stCondLst>
                                  <p:childTnLst>
                                    <p:set>
                                      <p:cBhvr>
                                        <p:cTn id="44" dur="1" fill="hold">
                                          <p:stCondLst>
                                            <p:cond delay="0"/>
                                          </p:stCondLst>
                                        </p:cTn>
                                        <p:tgtEl>
                                          <p:spTgt spid="40"/>
                                        </p:tgtEl>
                                        <p:attrNameLst>
                                          <p:attrName>style.visibility</p:attrName>
                                        </p:attrNameLst>
                                      </p:cBhvr>
                                      <p:to>
                                        <p:strVal val="visible"/>
                                      </p:to>
                                    </p:set>
                                    <p:animEffect transition="in" filter="wipe(left)">
                                      <p:cBhvr>
                                        <p:cTn id="4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 grpId="0"/>
      <p:bldP spid="24" grpId="0" animBg="1"/>
      <p:bldP spid="25" grpId="0" animBg="1"/>
      <p:bldP spid="26" grpId="0" animBg="1"/>
      <p:bldP spid="39" grpId="0" animBg="1"/>
      <p:bldP spid="39" grpId="1" animBg="1"/>
      <p:bldP spid="40" grpId="0" animBg="1"/>
      <p:bldP spid="4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Presentation3 - PowerPoint"/>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38776" b="68132" l="33166" r="74497">
                        <a14:foregroundMark x1="34296" y1="49137" x2="39196" y2="49294"/>
                        <a14:foregroundMark x1="42714" y1="49608" x2="46106" y2="49294"/>
                        <a14:foregroundMark x1="50251" y1="49294" x2="53141" y2="49137"/>
                        <a14:foregroundMark x1="55276" y1="45526" x2="55276" y2="45526"/>
                        <a14:foregroundMark x1="56910" y1="43642" x2="58040" y2="42700"/>
                        <a14:foregroundMark x1="54774" y1="46154" x2="54774" y2="46154"/>
                        <a14:foregroundMark x1="59296" y1="41915" x2="60427" y2="41130"/>
                        <a14:foregroundMark x1="61181" y1="41915" x2="62688" y2="40188"/>
                        <a14:foregroundMark x1="62814" y1="42857" x2="64196" y2="41287"/>
                        <a14:foregroundMark x1="63568" y1="45526" x2="64447" y2="43956"/>
                        <a14:foregroundMark x1="63442" y1="49137" x2="64447" y2="46782"/>
                        <a14:foregroundMark x1="70854" y1="45683" x2="70854" y2="45683"/>
                        <a14:foregroundMark x1="69975" y1="53061" x2="69975" y2="53061"/>
                        <a14:foregroundMark x1="65955" y1="59812" x2="65955" y2="59812"/>
                        <a14:foregroundMark x1="61181" y1="63422" x2="61181" y2="63422"/>
                        <a14:foregroundMark x1="56658" y1="64050" x2="56658" y2="64050"/>
                        <a14:foregroundMark x1="53518" y1="62323" x2="53518" y2="62323"/>
                        <a14:foregroundMark x1="52638" y1="59655" x2="52638" y2="59655"/>
                      </a14:backgroundRemoval>
                    </a14:imgEffect>
                  </a14:imgLayer>
                </a14:imgProps>
              </a:ext>
              <a:ext uri="{28A0092B-C50C-407E-A947-70E740481C1C}">
                <a14:useLocalDpi xmlns:a14="http://schemas.microsoft.com/office/drawing/2010/main" val="0"/>
              </a:ext>
            </a:extLst>
          </a:blip>
          <a:srcRect l="62436" t="56032" r="26537" b="35829"/>
          <a:stretch/>
        </p:blipFill>
        <p:spPr>
          <a:xfrm>
            <a:off x="11827933" y="436033"/>
            <a:ext cx="364067" cy="215900"/>
          </a:xfrm>
          <a:prstGeom prst="rect">
            <a:avLst/>
          </a:prstGeom>
        </p:spPr>
      </p:pic>
      <p:sp>
        <p:nvSpPr>
          <p:cNvPr id="30" name="TextBox 29"/>
          <p:cNvSpPr txBox="1"/>
          <p:nvPr/>
        </p:nvSpPr>
        <p:spPr>
          <a:xfrm>
            <a:off x="340192" y="0"/>
            <a:ext cx="10476085"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Standards are changing </a:t>
            </a:r>
            <a:r>
              <a:rPr lang="en-GB" sz="2800" b="1" dirty="0">
                <a:solidFill>
                  <a:prstClr val="black"/>
                </a:solidFill>
                <a:cs typeface="Arial" panose="020B0604020202020204" pitchFamily="34" charset="0"/>
              </a:rPr>
              <a:t>…. National </a:t>
            </a:r>
            <a:r>
              <a:rPr lang="en-GB" sz="2800" b="1" dirty="0" smtClean="0">
                <a:solidFill>
                  <a:prstClr val="black"/>
                </a:solidFill>
                <a:cs typeface="Arial" panose="020B0604020202020204" pitchFamily="34" charset="0"/>
              </a:rPr>
              <a:t>Operations </a:t>
            </a:r>
            <a:r>
              <a:rPr lang="en-GB" sz="2800" b="1" dirty="0">
                <a:solidFill>
                  <a:prstClr val="black"/>
                </a:solidFill>
                <a:cs typeface="Arial" panose="020B0604020202020204" pitchFamily="34" charset="0"/>
              </a:rPr>
              <a:t>Publications </a:t>
            </a:r>
          </a:p>
        </p:txBody>
      </p:sp>
      <p:sp>
        <p:nvSpPr>
          <p:cNvPr id="34" name="Rounded Rectangle 33"/>
          <p:cNvSpPr/>
          <p:nvPr/>
        </p:nvSpPr>
        <p:spPr>
          <a:xfrm>
            <a:off x="4296000" y="572859"/>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dirty="0">
                <a:solidFill>
                  <a:prstClr val="black"/>
                </a:solidFill>
                <a:cs typeface="Arial" pitchFamily="34" charset="0"/>
              </a:rPr>
              <a:t>Railway Safety Directive 2004/49/EC</a:t>
            </a:r>
            <a:endParaRPr lang="en-GB" sz="2800" dirty="0">
              <a:solidFill>
                <a:prstClr val="black"/>
              </a:solidFill>
              <a:cs typeface="Arial" pitchFamily="34" charset="0"/>
            </a:endParaRPr>
          </a:p>
        </p:txBody>
      </p:sp>
      <p:cxnSp>
        <p:nvCxnSpPr>
          <p:cNvPr id="4" name="Straight Connector 3"/>
          <p:cNvCxnSpPr>
            <a:endCxn id="17" idx="0"/>
          </p:cNvCxnSpPr>
          <p:nvPr/>
        </p:nvCxnSpPr>
        <p:spPr>
          <a:xfrm>
            <a:off x="6096000" y="1487259"/>
            <a:ext cx="0" cy="37377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375723" y="5010505"/>
            <a:ext cx="9440554" cy="202534"/>
            <a:chOff x="1375723" y="5010505"/>
            <a:chExt cx="9440554" cy="202534"/>
          </a:xfrm>
        </p:grpSpPr>
        <p:grpSp>
          <p:nvGrpSpPr>
            <p:cNvPr id="11" name="Group 10"/>
            <p:cNvGrpSpPr/>
            <p:nvPr/>
          </p:nvGrpSpPr>
          <p:grpSpPr>
            <a:xfrm>
              <a:off x="1375723" y="5010505"/>
              <a:ext cx="4720277" cy="202534"/>
              <a:chOff x="1394773" y="3262313"/>
              <a:chExt cx="4720277" cy="202534"/>
            </a:xfrm>
          </p:grpSpPr>
          <p:cxnSp>
            <p:nvCxnSpPr>
              <p:cNvPr id="12" name="Elbow Connector 11"/>
              <p:cNvCxnSpPr/>
              <p:nvPr/>
            </p:nvCxnSpPr>
            <p:spPr>
              <a:xfrm rot="10800000" flipV="1">
                <a:off x="3775050"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3" name="Elbow Connector 12"/>
              <p:cNvCxnSpPr/>
              <p:nvPr/>
            </p:nvCxnSpPr>
            <p:spPr>
              <a:xfrm rot="10800000" flipV="1">
                <a:off x="1394773"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flipH="1">
              <a:off x="6096000" y="5010505"/>
              <a:ext cx="4720277" cy="202534"/>
              <a:chOff x="1394773" y="3262313"/>
              <a:chExt cx="4720277" cy="202534"/>
            </a:xfrm>
          </p:grpSpPr>
          <p:cxnSp>
            <p:nvCxnSpPr>
              <p:cNvPr id="15" name="Elbow Connector 14"/>
              <p:cNvCxnSpPr/>
              <p:nvPr/>
            </p:nvCxnSpPr>
            <p:spPr>
              <a:xfrm rot="10800000" flipV="1">
                <a:off x="3775050"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rot="10800000" flipV="1">
                <a:off x="1394773"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sp>
        <p:nvSpPr>
          <p:cNvPr id="17" name="Rounded Rectangle 16"/>
          <p:cNvSpPr/>
          <p:nvPr/>
        </p:nvSpPr>
        <p:spPr>
          <a:xfrm>
            <a:off x="496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Rules for IM staff  authorising train moves</a:t>
            </a:r>
            <a:endParaRPr lang="en-GB" sz="2800" spc="-50" dirty="0">
              <a:solidFill>
                <a:prstClr val="black"/>
              </a:solidFill>
              <a:cs typeface="Arial" pitchFamily="34" charset="0"/>
            </a:endParaRPr>
          </a:p>
        </p:txBody>
      </p:sp>
      <p:sp>
        <p:nvSpPr>
          <p:cNvPr id="18" name="Rounded Rectangle 17"/>
          <p:cNvSpPr/>
          <p:nvPr/>
        </p:nvSpPr>
        <p:spPr>
          <a:xfrm>
            <a:off x="14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Drivers Rule Book</a:t>
            </a:r>
            <a:endParaRPr lang="en-GB" sz="2800" spc="-50" dirty="0">
              <a:solidFill>
                <a:prstClr val="black"/>
              </a:solidFill>
              <a:cs typeface="Arial" pitchFamily="34" charset="0"/>
            </a:endParaRPr>
          </a:p>
        </p:txBody>
      </p:sp>
      <p:sp>
        <p:nvSpPr>
          <p:cNvPr id="19" name="Rounded Rectangle 18"/>
          <p:cNvSpPr/>
          <p:nvPr/>
        </p:nvSpPr>
        <p:spPr>
          <a:xfrm>
            <a:off x="255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Rules for RU staff other than drivers</a:t>
            </a:r>
            <a:endParaRPr lang="en-GB" sz="2800" spc="-50" dirty="0">
              <a:solidFill>
                <a:prstClr val="black"/>
              </a:solidFill>
              <a:cs typeface="Arial" pitchFamily="34" charset="0"/>
            </a:endParaRPr>
          </a:p>
        </p:txBody>
      </p:sp>
      <p:sp>
        <p:nvSpPr>
          <p:cNvPr id="20" name="Rounded Rectangle 19"/>
          <p:cNvSpPr/>
          <p:nvPr/>
        </p:nvSpPr>
        <p:spPr>
          <a:xfrm>
            <a:off x="737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Handling and carriage of dangerous goods</a:t>
            </a:r>
            <a:endParaRPr lang="en-GB" sz="2800" spc="-50" dirty="0">
              <a:solidFill>
                <a:prstClr val="black"/>
              </a:solidFill>
              <a:cs typeface="Arial" pitchFamily="34" charset="0"/>
            </a:endParaRPr>
          </a:p>
        </p:txBody>
      </p:sp>
      <p:sp>
        <p:nvSpPr>
          <p:cNvPr id="21" name="Rounded Rectangle 20"/>
          <p:cNvSpPr/>
          <p:nvPr/>
        </p:nvSpPr>
        <p:spPr>
          <a:xfrm>
            <a:off x="978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Rules for freight train composition</a:t>
            </a:r>
            <a:endParaRPr lang="en-GB" sz="2800" spc="-50" dirty="0">
              <a:solidFill>
                <a:prstClr val="black"/>
              </a:solidFill>
              <a:cs typeface="Arial" pitchFamily="34" charset="0"/>
            </a:endParaRPr>
          </a:p>
        </p:txBody>
      </p:sp>
      <p:sp>
        <p:nvSpPr>
          <p:cNvPr id="29" name="Rounded Rectangle 28"/>
          <p:cNvSpPr/>
          <p:nvPr/>
        </p:nvSpPr>
        <p:spPr>
          <a:xfrm>
            <a:off x="4296000" y="3674321"/>
            <a:ext cx="3600000" cy="914400"/>
          </a:xfrm>
          <a:prstGeom prst="roundRect">
            <a:avLst>
              <a:gd name="adj" fmla="val 13709"/>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lnSpc>
                <a:spcPts val="3000"/>
              </a:lnSpc>
            </a:pPr>
            <a:r>
              <a:rPr lang="en-GB" sz="2800" b="1" dirty="0">
                <a:solidFill>
                  <a:prstClr val="black"/>
                </a:solidFill>
                <a:cs typeface="Arial" panose="020B0604020202020204" pitchFamily="34" charset="0"/>
              </a:rPr>
              <a:t>National</a:t>
            </a:r>
            <a:br>
              <a:rPr lang="en-GB" sz="2800" b="1" dirty="0">
                <a:solidFill>
                  <a:prstClr val="black"/>
                </a:solidFill>
                <a:cs typeface="Arial" panose="020B0604020202020204" pitchFamily="34" charset="0"/>
              </a:rPr>
            </a:br>
            <a:r>
              <a:rPr lang="en-GB" sz="2800" b="1" dirty="0">
                <a:solidFill>
                  <a:prstClr val="black"/>
                </a:solidFill>
                <a:cs typeface="Arial" panose="020B0604020202020204" pitchFamily="34" charset="0"/>
              </a:rPr>
              <a:t>Safety Rules (NSRs)</a:t>
            </a:r>
            <a:endParaRPr lang="en-GB" sz="2800" dirty="0">
              <a:solidFill>
                <a:prstClr val="black"/>
              </a:solidFill>
              <a:cs typeface="Arial" panose="020B0604020202020204" pitchFamily="34" charset="0"/>
            </a:endParaRPr>
          </a:p>
        </p:txBody>
      </p:sp>
    </p:spTree>
    <p:extLst>
      <p:ext uri="{BB962C8B-B14F-4D97-AF65-F5344CB8AC3E}">
        <p14:creationId xmlns:p14="http://schemas.microsoft.com/office/powerpoint/2010/main" val="3930757156"/>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22" presetClass="entr" presetSubtype="1" fill="hold"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2500"/>
                                        <p:tgtEl>
                                          <p:spTgt spid="4"/>
                                        </p:tgtEl>
                                      </p:cBhvr>
                                    </p:animEffect>
                                  </p:childTnLst>
                                </p:cTn>
                              </p:par>
                              <p:par>
                                <p:cTn id="11" presetID="10" presetClass="entr" presetSubtype="0" fill="hold" grpId="0" nodeType="withEffect">
                                  <p:stCondLst>
                                    <p:cond delay="18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childTnLst>
                                </p:cTn>
                              </p:par>
                              <p:par>
                                <p:cTn id="14" presetID="22" presetClass="entr" presetSubtype="1" fill="hold" nodeType="withEffect">
                                  <p:stCondLst>
                                    <p:cond delay="300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1000"/>
                                        <p:tgtEl>
                                          <p:spTgt spid="5"/>
                                        </p:tgtEl>
                                      </p:cBhvr>
                                    </p:animEffect>
                                  </p:childTnLst>
                                </p:cTn>
                              </p:par>
                              <p:par>
                                <p:cTn id="17" presetID="10" presetClass="entr" presetSubtype="0" fill="hold" grpId="0" nodeType="withEffect">
                                  <p:stCondLst>
                                    <p:cond delay="30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childTnLst>
                                </p:cTn>
                              </p:par>
                              <p:par>
                                <p:cTn id="20" presetID="10" presetClass="entr" presetSubtype="0" fill="hold" grpId="0" nodeType="withEffect">
                                  <p:stCondLst>
                                    <p:cond delay="30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childTnLst>
                                </p:cTn>
                              </p:par>
                              <p:par>
                                <p:cTn id="26" presetID="10" presetClass="entr" presetSubtype="0" fill="hold" grpId="0" nodeType="withEffect">
                                  <p:stCondLst>
                                    <p:cond delay="300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17" grpId="0" animBg="1"/>
      <p:bldP spid="18" grpId="0" animBg="1"/>
      <p:bldP spid="19" grpId="0" animBg="1"/>
      <p:bldP spid="20" grpId="0" animBg="1"/>
      <p:bldP spid="21" grpId="0" animBg="1"/>
      <p:bldP spid="2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Straight Connector 42"/>
          <p:cNvCxnSpPr>
            <a:stCxn id="28" idx="2"/>
          </p:cNvCxnSpPr>
          <p:nvPr/>
        </p:nvCxnSpPr>
        <p:spPr>
          <a:xfrm flipH="1">
            <a:off x="1467619" y="3124997"/>
            <a:ext cx="2381" cy="419832"/>
          </a:xfrm>
          <a:prstGeom prst="line">
            <a:avLst/>
          </a:prstGeom>
          <a:ln w="63500" cap="rnd">
            <a:solidFill>
              <a:schemeClr val="accent6">
                <a:lumMod val="75000"/>
              </a:schemeClr>
            </a:solidFill>
            <a:prstDash val="dash"/>
          </a:ln>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2504313" y="2580790"/>
            <a:ext cx="1764000" cy="4207"/>
          </a:xfrm>
          <a:prstGeom prst="line">
            <a:avLst/>
          </a:prstGeom>
          <a:ln w="63500" cap="rnd">
            <a:solidFill>
              <a:schemeClr val="tx1"/>
            </a:solidFill>
            <a:prstDash val="solid"/>
            <a:headEnd type="triangle"/>
          </a:ln>
          <a:effectLst/>
        </p:spPr>
        <p:style>
          <a:lnRef idx="1">
            <a:schemeClr val="accent1"/>
          </a:lnRef>
          <a:fillRef idx="0">
            <a:schemeClr val="accent1"/>
          </a:fillRef>
          <a:effectRef idx="0">
            <a:schemeClr val="accent1"/>
          </a:effectRef>
          <a:fontRef idx="minor">
            <a:schemeClr val="tx1"/>
          </a:fontRef>
        </p:style>
      </p:cxnSp>
      <p:pic>
        <p:nvPicPr>
          <p:cNvPr id="39" name="Picture 38" descr="Presentation3 - PowerPoint"/>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38776" b="68132" l="33166" r="74497">
                        <a14:foregroundMark x1="34296" y1="49137" x2="39196" y2="49294"/>
                        <a14:foregroundMark x1="42714" y1="49608" x2="46106" y2="49294"/>
                        <a14:foregroundMark x1="50251" y1="49294" x2="53141" y2="49137"/>
                        <a14:foregroundMark x1="55276" y1="45526" x2="55276" y2="45526"/>
                        <a14:foregroundMark x1="56910" y1="43642" x2="58040" y2="42700"/>
                        <a14:foregroundMark x1="54774" y1="46154" x2="54774" y2="46154"/>
                        <a14:foregroundMark x1="59296" y1="41915" x2="60427" y2="41130"/>
                        <a14:foregroundMark x1="61181" y1="41915" x2="62688" y2="40188"/>
                        <a14:foregroundMark x1="62814" y1="42857" x2="64196" y2="41287"/>
                        <a14:foregroundMark x1="63568" y1="45526" x2="64447" y2="43956"/>
                        <a14:foregroundMark x1="63442" y1="49137" x2="64447" y2="46782"/>
                        <a14:foregroundMark x1="70854" y1="45683" x2="70854" y2="45683"/>
                        <a14:foregroundMark x1="69975" y1="53061" x2="69975" y2="53061"/>
                        <a14:foregroundMark x1="65955" y1="59812" x2="65955" y2="59812"/>
                        <a14:foregroundMark x1="61181" y1="63422" x2="61181" y2="63422"/>
                        <a14:foregroundMark x1="56658" y1="64050" x2="56658" y2="64050"/>
                        <a14:foregroundMark x1="53518" y1="62323" x2="53518" y2="62323"/>
                        <a14:foregroundMark x1="52638" y1="59655" x2="52638" y2="59655"/>
                      </a14:backgroundRemoval>
                    </a14:imgEffect>
                  </a14:imgLayer>
                </a14:imgProps>
              </a:ext>
              <a:ext uri="{28A0092B-C50C-407E-A947-70E740481C1C}">
                <a14:useLocalDpi xmlns:a14="http://schemas.microsoft.com/office/drawing/2010/main" val="0"/>
              </a:ext>
            </a:extLst>
          </a:blip>
          <a:srcRect l="62436" t="56032" r="26537" b="35829"/>
          <a:stretch/>
        </p:blipFill>
        <p:spPr>
          <a:xfrm>
            <a:off x="11827933" y="436033"/>
            <a:ext cx="364067" cy="215900"/>
          </a:xfrm>
          <a:prstGeom prst="rect">
            <a:avLst/>
          </a:prstGeom>
        </p:spPr>
      </p:pic>
      <p:sp>
        <p:nvSpPr>
          <p:cNvPr id="30" name="TextBox 29"/>
          <p:cNvSpPr txBox="1"/>
          <p:nvPr/>
        </p:nvSpPr>
        <p:spPr>
          <a:xfrm>
            <a:off x="340192" y="0"/>
            <a:ext cx="10476085" cy="523220"/>
          </a:xfrm>
          <a:prstGeom prst="rect">
            <a:avLst/>
          </a:prstGeom>
          <a:noFill/>
        </p:spPr>
        <p:txBody>
          <a:bodyPr wrap="square" rtlCol="0">
            <a:spAutoFit/>
          </a:bodyPr>
          <a:lstStyle/>
          <a:p>
            <a:r>
              <a:rPr lang="en-GB" sz="2800" b="1" dirty="0" smtClean="0">
                <a:solidFill>
                  <a:prstClr val="black"/>
                </a:solidFill>
                <a:cs typeface="Arial" panose="020B0604020202020204" pitchFamily="34" charset="0"/>
              </a:rPr>
              <a:t>Standards are changing </a:t>
            </a:r>
            <a:r>
              <a:rPr lang="en-GB" sz="2800" b="1" dirty="0">
                <a:solidFill>
                  <a:prstClr val="black"/>
                </a:solidFill>
                <a:cs typeface="Arial" panose="020B0604020202020204" pitchFamily="34" charset="0"/>
              </a:rPr>
              <a:t>…. National </a:t>
            </a:r>
            <a:r>
              <a:rPr lang="en-GB" sz="2800" b="1" dirty="0" smtClean="0">
                <a:solidFill>
                  <a:prstClr val="black"/>
                </a:solidFill>
                <a:cs typeface="Arial" panose="020B0604020202020204" pitchFamily="34" charset="0"/>
              </a:rPr>
              <a:t>Operations </a:t>
            </a:r>
            <a:r>
              <a:rPr lang="en-GB" sz="2800" b="1" dirty="0">
                <a:solidFill>
                  <a:prstClr val="black"/>
                </a:solidFill>
                <a:cs typeface="Arial" panose="020B0604020202020204" pitchFamily="34" charset="0"/>
              </a:rPr>
              <a:t>Publications </a:t>
            </a:r>
          </a:p>
        </p:txBody>
      </p:sp>
      <p:sp>
        <p:nvSpPr>
          <p:cNvPr id="34" name="Rounded Rectangle 33"/>
          <p:cNvSpPr/>
          <p:nvPr/>
        </p:nvSpPr>
        <p:spPr>
          <a:xfrm>
            <a:off x="4296000" y="572859"/>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20" dirty="0">
                <a:solidFill>
                  <a:prstClr val="black"/>
                </a:solidFill>
                <a:cs typeface="Arial" pitchFamily="34" charset="0"/>
              </a:rPr>
              <a:t>Railway Interoperability Directive 2008/57/EC</a:t>
            </a:r>
            <a:endParaRPr lang="en-GB" sz="2800" spc="-20" dirty="0">
              <a:solidFill>
                <a:prstClr val="black"/>
              </a:solidFill>
              <a:cs typeface="Arial" pitchFamily="34" charset="0"/>
            </a:endParaRPr>
          </a:p>
        </p:txBody>
      </p:sp>
      <p:cxnSp>
        <p:nvCxnSpPr>
          <p:cNvPr id="4" name="Straight Connector 3"/>
          <p:cNvCxnSpPr>
            <a:endCxn id="17" idx="0"/>
          </p:cNvCxnSpPr>
          <p:nvPr/>
        </p:nvCxnSpPr>
        <p:spPr>
          <a:xfrm>
            <a:off x="6096000" y="1487259"/>
            <a:ext cx="0" cy="37377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4296000" y="2123590"/>
            <a:ext cx="3600000" cy="914400"/>
          </a:xfrm>
          <a:prstGeom prst="roundRect">
            <a:avLst/>
          </a:prstGeom>
          <a:solidFill>
            <a:schemeClr val="accent1">
              <a:lumMod val="75000"/>
            </a:schemeClr>
          </a:solidFill>
          <a:ln w="444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en-GB" sz="2800" b="1" spc="-100" dirty="0">
                <a:solidFill>
                  <a:prstClr val="black"/>
                </a:solidFill>
                <a:cs typeface="Arial" panose="020B0604020202020204" pitchFamily="34" charset="0"/>
              </a:rPr>
              <a:t>Operations &amp; traffic management TSI</a:t>
            </a:r>
          </a:p>
        </p:txBody>
      </p:sp>
      <p:sp>
        <p:nvSpPr>
          <p:cNvPr id="10" name="Rounded Rectangle 9"/>
          <p:cNvSpPr/>
          <p:nvPr/>
        </p:nvSpPr>
        <p:spPr>
          <a:xfrm>
            <a:off x="4296000" y="3674321"/>
            <a:ext cx="3600000" cy="914400"/>
          </a:xfrm>
          <a:prstGeom prst="roundRect">
            <a:avLst>
              <a:gd name="adj" fmla="val 13709"/>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a:r>
              <a:rPr lang="en-GB" sz="2800" b="1" dirty="0">
                <a:solidFill>
                  <a:prstClr val="black"/>
                </a:solidFill>
                <a:cs typeface="Arial" panose="020B0604020202020204" pitchFamily="34" charset="0"/>
              </a:rPr>
              <a:t>National Operations Publications</a:t>
            </a:r>
          </a:p>
        </p:txBody>
      </p:sp>
      <p:grpSp>
        <p:nvGrpSpPr>
          <p:cNvPr id="5" name="Group 4"/>
          <p:cNvGrpSpPr/>
          <p:nvPr/>
        </p:nvGrpSpPr>
        <p:grpSpPr>
          <a:xfrm>
            <a:off x="1375723" y="5010505"/>
            <a:ext cx="9440554" cy="202534"/>
            <a:chOff x="1375723" y="5010505"/>
            <a:chExt cx="9440554" cy="202534"/>
          </a:xfrm>
        </p:grpSpPr>
        <p:grpSp>
          <p:nvGrpSpPr>
            <p:cNvPr id="11" name="Group 10"/>
            <p:cNvGrpSpPr/>
            <p:nvPr/>
          </p:nvGrpSpPr>
          <p:grpSpPr>
            <a:xfrm>
              <a:off x="1375723" y="5010505"/>
              <a:ext cx="4720277" cy="202534"/>
              <a:chOff x="1394773" y="3262313"/>
              <a:chExt cx="4720277" cy="202534"/>
            </a:xfrm>
          </p:grpSpPr>
          <p:cxnSp>
            <p:nvCxnSpPr>
              <p:cNvPr id="12" name="Elbow Connector 11"/>
              <p:cNvCxnSpPr/>
              <p:nvPr/>
            </p:nvCxnSpPr>
            <p:spPr>
              <a:xfrm rot="10800000" flipV="1">
                <a:off x="3775050"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3" name="Elbow Connector 12"/>
              <p:cNvCxnSpPr/>
              <p:nvPr/>
            </p:nvCxnSpPr>
            <p:spPr>
              <a:xfrm rot="10800000" flipV="1">
                <a:off x="1394773"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flipH="1">
              <a:off x="6096000" y="5010505"/>
              <a:ext cx="4720277" cy="202534"/>
              <a:chOff x="1394773" y="3262313"/>
              <a:chExt cx="4720277" cy="202534"/>
            </a:xfrm>
          </p:grpSpPr>
          <p:cxnSp>
            <p:nvCxnSpPr>
              <p:cNvPr id="15" name="Elbow Connector 14"/>
              <p:cNvCxnSpPr/>
              <p:nvPr/>
            </p:nvCxnSpPr>
            <p:spPr>
              <a:xfrm rot="10800000" flipV="1">
                <a:off x="3775050"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rot="10800000" flipV="1">
                <a:off x="1394773" y="3262313"/>
                <a:ext cx="2340000" cy="202534"/>
              </a:xfrm>
              <a:prstGeom prst="bentConnector3">
                <a:avLst>
                  <a:gd name="adj1" fmla="val 101288"/>
                </a:avLst>
              </a:prstGeom>
              <a:ln w="63500"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sp>
        <p:nvSpPr>
          <p:cNvPr id="17" name="Rounded Rectangle 16"/>
          <p:cNvSpPr/>
          <p:nvPr/>
        </p:nvSpPr>
        <p:spPr>
          <a:xfrm>
            <a:off x="496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Rules for IM staff  authorising train moves</a:t>
            </a:r>
            <a:endParaRPr lang="en-GB" sz="2800" spc="-50" dirty="0">
              <a:solidFill>
                <a:prstClr val="black"/>
              </a:solidFill>
              <a:cs typeface="Arial" pitchFamily="34" charset="0"/>
            </a:endParaRPr>
          </a:p>
        </p:txBody>
      </p:sp>
      <p:sp>
        <p:nvSpPr>
          <p:cNvPr id="18" name="Rounded Rectangle 17"/>
          <p:cNvSpPr/>
          <p:nvPr/>
        </p:nvSpPr>
        <p:spPr>
          <a:xfrm>
            <a:off x="14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Drivers Rule Book</a:t>
            </a:r>
            <a:endParaRPr lang="en-GB" sz="2800" spc="-50" dirty="0">
              <a:solidFill>
                <a:prstClr val="black"/>
              </a:solidFill>
              <a:cs typeface="Arial" pitchFamily="34" charset="0"/>
            </a:endParaRPr>
          </a:p>
        </p:txBody>
      </p:sp>
      <p:sp>
        <p:nvSpPr>
          <p:cNvPr id="19" name="Rounded Rectangle 18"/>
          <p:cNvSpPr/>
          <p:nvPr/>
        </p:nvSpPr>
        <p:spPr>
          <a:xfrm>
            <a:off x="255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Rules for RU staff other than drivers</a:t>
            </a:r>
            <a:endParaRPr lang="en-GB" sz="2800" spc="-50" dirty="0">
              <a:solidFill>
                <a:prstClr val="black"/>
              </a:solidFill>
              <a:cs typeface="Arial" pitchFamily="34" charset="0"/>
            </a:endParaRPr>
          </a:p>
        </p:txBody>
      </p:sp>
      <p:sp>
        <p:nvSpPr>
          <p:cNvPr id="20" name="Rounded Rectangle 19"/>
          <p:cNvSpPr/>
          <p:nvPr/>
        </p:nvSpPr>
        <p:spPr>
          <a:xfrm>
            <a:off x="737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Handling and carriage of dangerous goods</a:t>
            </a:r>
            <a:endParaRPr lang="en-GB" sz="2800" spc="-50" dirty="0">
              <a:solidFill>
                <a:prstClr val="black"/>
              </a:solidFill>
              <a:cs typeface="Arial" pitchFamily="34" charset="0"/>
            </a:endParaRPr>
          </a:p>
        </p:txBody>
      </p:sp>
      <p:sp>
        <p:nvSpPr>
          <p:cNvPr id="21" name="Rounded Rectangle 20"/>
          <p:cNvSpPr/>
          <p:nvPr/>
        </p:nvSpPr>
        <p:spPr>
          <a:xfrm>
            <a:off x="9782000" y="5225053"/>
            <a:ext cx="2268000" cy="1404000"/>
          </a:xfrm>
          <a:prstGeom prst="roundRect">
            <a:avLst/>
          </a:prstGeom>
          <a:solidFill>
            <a:srgbClr val="FFC0C0"/>
          </a:solidFill>
          <a:ln w="57150">
            <a:solidFill>
              <a:srgbClr val="C00000"/>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2600"/>
              </a:lnSpc>
            </a:pPr>
            <a:r>
              <a:rPr lang="en-GB" sz="2800" b="1" spc="-50" dirty="0">
                <a:solidFill>
                  <a:prstClr val="black"/>
                </a:solidFill>
                <a:cs typeface="Arial" pitchFamily="34" charset="0"/>
              </a:rPr>
              <a:t>Rules for freight train composition</a:t>
            </a:r>
            <a:endParaRPr lang="en-GB" sz="2800" spc="-50" dirty="0">
              <a:solidFill>
                <a:prstClr val="black"/>
              </a:solidFill>
              <a:cs typeface="Arial" pitchFamily="34" charset="0"/>
            </a:endParaRPr>
          </a:p>
        </p:txBody>
      </p:sp>
      <p:sp>
        <p:nvSpPr>
          <p:cNvPr id="28" name="Rounded Rectangle 27"/>
          <p:cNvSpPr/>
          <p:nvPr/>
        </p:nvSpPr>
        <p:spPr>
          <a:xfrm>
            <a:off x="444000" y="2044997"/>
            <a:ext cx="2052000" cy="1080000"/>
          </a:xfrm>
          <a:prstGeom prst="roundRect">
            <a:avLst>
              <a:gd name="adj" fmla="val 13709"/>
            </a:avLst>
          </a:prstGeom>
          <a:solidFill>
            <a:schemeClr val="bg1"/>
          </a:solidFill>
          <a:ln w="63500">
            <a:solidFill>
              <a:schemeClr val="accent6">
                <a:lumMod val="75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ctr" anchorCtr="0"/>
          <a:lstStyle/>
          <a:p>
            <a:pPr algn="ctr">
              <a:lnSpc>
                <a:spcPts val="3000"/>
              </a:lnSpc>
            </a:pPr>
            <a:r>
              <a:rPr lang="en-GB" sz="2800" b="1" dirty="0">
                <a:solidFill>
                  <a:srgbClr val="70AD47">
                    <a:lumMod val="75000"/>
                  </a:srgbClr>
                </a:solidFill>
                <a:cs typeface="Arial" panose="020B0604020202020204" pitchFamily="34" charset="0"/>
              </a:rPr>
              <a:t>IMs and RUs</a:t>
            </a:r>
          </a:p>
        </p:txBody>
      </p:sp>
      <p:sp>
        <p:nvSpPr>
          <p:cNvPr id="32" name="TextBox 31"/>
          <p:cNvSpPr txBox="1"/>
          <p:nvPr/>
        </p:nvSpPr>
        <p:spPr>
          <a:xfrm>
            <a:off x="196266" y="1099227"/>
            <a:ext cx="2486232" cy="923330"/>
          </a:xfrm>
          <a:prstGeom prst="rect">
            <a:avLst/>
          </a:prstGeom>
          <a:noFill/>
          <a:effectLst/>
        </p:spPr>
        <p:txBody>
          <a:bodyPr wrap="square" tIns="0" bIns="0" rtlCol="0">
            <a:spAutoFit/>
          </a:bodyPr>
          <a:lstStyle/>
          <a:p>
            <a:pPr algn="ctr">
              <a:lnSpc>
                <a:spcPts val="2400"/>
              </a:lnSpc>
            </a:pPr>
            <a:r>
              <a:rPr lang="en-GB" sz="2400" b="1" dirty="0">
                <a:solidFill>
                  <a:prstClr val="black"/>
                </a:solidFill>
                <a:cs typeface="Arial" panose="020B0604020202020204" pitchFamily="34" charset="0"/>
              </a:rPr>
              <a:t>Placed the</a:t>
            </a:r>
          </a:p>
          <a:p>
            <a:pPr algn="ctr">
              <a:lnSpc>
                <a:spcPts val="2400"/>
              </a:lnSpc>
            </a:pPr>
            <a:r>
              <a:rPr lang="en-GB" sz="2400" b="1" dirty="0">
                <a:solidFill>
                  <a:prstClr val="black"/>
                </a:solidFill>
                <a:cs typeface="Arial" panose="020B0604020202020204" pitchFamily="34" charset="0"/>
              </a:rPr>
              <a:t>responsibility for</a:t>
            </a:r>
          </a:p>
          <a:p>
            <a:pPr algn="ctr">
              <a:lnSpc>
                <a:spcPts val="2400"/>
              </a:lnSpc>
            </a:pPr>
            <a:r>
              <a:rPr lang="en-GB" sz="2400" b="1" dirty="0">
                <a:solidFill>
                  <a:prstClr val="black"/>
                </a:solidFill>
                <a:cs typeface="Arial" panose="020B0604020202020204" pitchFamily="34" charset="0"/>
              </a:rPr>
              <a:t>drafting on</a:t>
            </a:r>
          </a:p>
        </p:txBody>
      </p:sp>
      <p:sp>
        <p:nvSpPr>
          <p:cNvPr id="41" name="Rounded Rectangle 40"/>
          <p:cNvSpPr/>
          <p:nvPr/>
        </p:nvSpPr>
        <p:spPr>
          <a:xfrm>
            <a:off x="66000" y="3544829"/>
            <a:ext cx="12060000" cy="3189070"/>
          </a:xfrm>
          <a:prstGeom prst="roundRect">
            <a:avLst>
              <a:gd name="adj" fmla="val 8176"/>
            </a:avLst>
          </a:prstGeom>
          <a:noFill/>
          <a:ln w="63500" cap="rnd">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032194936"/>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1000"/>
                                        <p:tgtEl>
                                          <p:spTgt spid="4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1000"/>
                                        <p:tgtEl>
                                          <p:spTgt spid="28"/>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childTnLst>
                                </p:cTn>
                              </p:par>
                            </p:childTnLst>
                          </p:cTn>
                        </p:par>
                        <p:par>
                          <p:cTn id="15" fill="hold">
                            <p:stCondLst>
                              <p:cond delay="3000"/>
                            </p:stCondLst>
                            <p:childTnLst>
                              <p:par>
                                <p:cTn id="16" presetID="22" presetClass="entr" presetSubtype="1"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wipe(up)">
                                      <p:cBhvr>
                                        <p:cTn id="18" dur="750"/>
                                        <p:tgtEl>
                                          <p:spTgt spid="43"/>
                                        </p:tgtEl>
                                      </p:cBhvr>
                                    </p:animEffect>
                                  </p:childTnLst>
                                </p:cTn>
                              </p:par>
                            </p:childTnLst>
                          </p:cTn>
                        </p:par>
                        <p:par>
                          <p:cTn id="19" fill="hold">
                            <p:stCondLst>
                              <p:cond delay="3750"/>
                            </p:stCondLst>
                            <p:childTnLst>
                              <p:par>
                                <p:cTn id="20" presetID="22" presetClass="entr" presetSubtype="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up)">
                                      <p:cBhvr>
                                        <p:cTn id="22" dur="2000"/>
                                        <p:tgtEl>
                                          <p:spTgt spid="4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mph" presetSubtype="2" fill="hold" nodeType="clickEffect">
                                  <p:stCondLst>
                                    <p:cond delay="0"/>
                                  </p:stCondLst>
                                  <p:childTnLst>
                                    <p:animClr clrSpc="rgb" dir="cw">
                                      <p:cBhvr>
                                        <p:cTn id="26" dur="2000" fill="hold"/>
                                        <p:tgtEl>
                                          <p:spTgt spid="10"/>
                                        </p:tgtEl>
                                        <p:attrNameLst>
                                          <p:attrName>fillcolor</p:attrName>
                                        </p:attrNameLst>
                                      </p:cBhvr>
                                      <p:to>
                                        <a:srgbClr val="FFE699"/>
                                      </p:to>
                                    </p:animClr>
                                    <p:set>
                                      <p:cBhvr>
                                        <p:cTn id="27" dur="2000" fill="hold"/>
                                        <p:tgtEl>
                                          <p:spTgt spid="10"/>
                                        </p:tgtEl>
                                        <p:attrNameLst>
                                          <p:attrName>fill.type</p:attrName>
                                        </p:attrNameLst>
                                      </p:cBhvr>
                                      <p:to>
                                        <p:strVal val="solid"/>
                                      </p:to>
                                    </p:set>
                                    <p:set>
                                      <p:cBhvr>
                                        <p:cTn id="28" dur="2000" fill="hold"/>
                                        <p:tgtEl>
                                          <p:spTgt spid="10"/>
                                        </p:tgtEl>
                                        <p:attrNameLst>
                                          <p:attrName>fill.on</p:attrName>
                                        </p:attrNameLst>
                                      </p:cBhvr>
                                      <p:to>
                                        <p:strVal val="true"/>
                                      </p:to>
                                    </p:set>
                                  </p:childTnLst>
                                </p:cTn>
                              </p:par>
                              <p:par>
                                <p:cTn id="29" presetID="1" presetClass="emph" presetSubtype="2" fill="hold" nodeType="withEffect">
                                  <p:stCondLst>
                                    <p:cond delay="0"/>
                                  </p:stCondLst>
                                  <p:childTnLst>
                                    <p:animClr clrSpc="rgb" dir="cw">
                                      <p:cBhvr>
                                        <p:cTn id="30" dur="2000" fill="hold"/>
                                        <p:tgtEl>
                                          <p:spTgt spid="19"/>
                                        </p:tgtEl>
                                        <p:attrNameLst>
                                          <p:attrName>fillcolor</p:attrName>
                                        </p:attrNameLst>
                                      </p:cBhvr>
                                      <p:to>
                                        <a:srgbClr val="FFE699"/>
                                      </p:to>
                                    </p:animClr>
                                    <p:set>
                                      <p:cBhvr>
                                        <p:cTn id="31" dur="2000" fill="hold"/>
                                        <p:tgtEl>
                                          <p:spTgt spid="19"/>
                                        </p:tgtEl>
                                        <p:attrNameLst>
                                          <p:attrName>fill.type</p:attrName>
                                        </p:attrNameLst>
                                      </p:cBhvr>
                                      <p:to>
                                        <p:strVal val="solid"/>
                                      </p:to>
                                    </p:set>
                                    <p:set>
                                      <p:cBhvr>
                                        <p:cTn id="32" dur="2000" fill="hold"/>
                                        <p:tgtEl>
                                          <p:spTgt spid="19"/>
                                        </p:tgtEl>
                                        <p:attrNameLst>
                                          <p:attrName>fill.on</p:attrName>
                                        </p:attrNameLst>
                                      </p:cBhvr>
                                      <p:to>
                                        <p:strVal val="true"/>
                                      </p:to>
                                    </p:set>
                                  </p:childTnLst>
                                </p:cTn>
                              </p:par>
                              <p:par>
                                <p:cTn id="33" presetID="1" presetClass="emph" presetSubtype="2" fill="hold" nodeType="withEffect">
                                  <p:stCondLst>
                                    <p:cond delay="0"/>
                                  </p:stCondLst>
                                  <p:childTnLst>
                                    <p:animClr clrSpc="rgb" dir="cw">
                                      <p:cBhvr>
                                        <p:cTn id="34" dur="2000" fill="hold"/>
                                        <p:tgtEl>
                                          <p:spTgt spid="18"/>
                                        </p:tgtEl>
                                        <p:attrNameLst>
                                          <p:attrName>fillcolor</p:attrName>
                                        </p:attrNameLst>
                                      </p:cBhvr>
                                      <p:to>
                                        <a:srgbClr val="FFE699"/>
                                      </p:to>
                                    </p:animClr>
                                    <p:set>
                                      <p:cBhvr>
                                        <p:cTn id="35" dur="2000" fill="hold"/>
                                        <p:tgtEl>
                                          <p:spTgt spid="18"/>
                                        </p:tgtEl>
                                        <p:attrNameLst>
                                          <p:attrName>fill.type</p:attrName>
                                        </p:attrNameLst>
                                      </p:cBhvr>
                                      <p:to>
                                        <p:strVal val="solid"/>
                                      </p:to>
                                    </p:set>
                                    <p:set>
                                      <p:cBhvr>
                                        <p:cTn id="36" dur="2000" fill="hold"/>
                                        <p:tgtEl>
                                          <p:spTgt spid="18"/>
                                        </p:tgtEl>
                                        <p:attrNameLst>
                                          <p:attrName>fill.on</p:attrName>
                                        </p:attrNameLst>
                                      </p:cBhvr>
                                      <p:to>
                                        <p:strVal val="true"/>
                                      </p:to>
                                    </p:set>
                                  </p:childTnLst>
                                </p:cTn>
                              </p:par>
                              <p:par>
                                <p:cTn id="37" presetID="1" presetClass="emph" presetSubtype="2" fill="hold" nodeType="withEffect">
                                  <p:stCondLst>
                                    <p:cond delay="0"/>
                                  </p:stCondLst>
                                  <p:childTnLst>
                                    <p:animClr clrSpc="rgb" dir="cw">
                                      <p:cBhvr>
                                        <p:cTn id="38" dur="2000" fill="hold"/>
                                        <p:tgtEl>
                                          <p:spTgt spid="17"/>
                                        </p:tgtEl>
                                        <p:attrNameLst>
                                          <p:attrName>fillcolor</p:attrName>
                                        </p:attrNameLst>
                                      </p:cBhvr>
                                      <p:to>
                                        <a:srgbClr val="FFE699"/>
                                      </p:to>
                                    </p:animClr>
                                    <p:set>
                                      <p:cBhvr>
                                        <p:cTn id="39" dur="2000" fill="hold"/>
                                        <p:tgtEl>
                                          <p:spTgt spid="17"/>
                                        </p:tgtEl>
                                        <p:attrNameLst>
                                          <p:attrName>fill.type</p:attrName>
                                        </p:attrNameLst>
                                      </p:cBhvr>
                                      <p:to>
                                        <p:strVal val="solid"/>
                                      </p:to>
                                    </p:set>
                                    <p:set>
                                      <p:cBhvr>
                                        <p:cTn id="40" dur="2000" fill="hold"/>
                                        <p:tgtEl>
                                          <p:spTgt spid="17"/>
                                        </p:tgtEl>
                                        <p:attrNameLst>
                                          <p:attrName>fill.on</p:attrName>
                                        </p:attrNameLst>
                                      </p:cBhvr>
                                      <p:to>
                                        <p:strVal val="true"/>
                                      </p:to>
                                    </p:set>
                                  </p:childTnLst>
                                </p:cTn>
                              </p:par>
                              <p:par>
                                <p:cTn id="41" presetID="1" presetClass="emph" presetSubtype="2" fill="hold" nodeType="withEffect">
                                  <p:stCondLst>
                                    <p:cond delay="0"/>
                                  </p:stCondLst>
                                  <p:childTnLst>
                                    <p:animClr clrSpc="rgb" dir="cw">
                                      <p:cBhvr>
                                        <p:cTn id="42" dur="2000" fill="hold"/>
                                        <p:tgtEl>
                                          <p:spTgt spid="20"/>
                                        </p:tgtEl>
                                        <p:attrNameLst>
                                          <p:attrName>fillcolor</p:attrName>
                                        </p:attrNameLst>
                                      </p:cBhvr>
                                      <p:to>
                                        <a:srgbClr val="FFE699"/>
                                      </p:to>
                                    </p:animClr>
                                    <p:set>
                                      <p:cBhvr>
                                        <p:cTn id="43" dur="2000" fill="hold"/>
                                        <p:tgtEl>
                                          <p:spTgt spid="20"/>
                                        </p:tgtEl>
                                        <p:attrNameLst>
                                          <p:attrName>fill.type</p:attrName>
                                        </p:attrNameLst>
                                      </p:cBhvr>
                                      <p:to>
                                        <p:strVal val="solid"/>
                                      </p:to>
                                    </p:set>
                                    <p:set>
                                      <p:cBhvr>
                                        <p:cTn id="44" dur="2000" fill="hold"/>
                                        <p:tgtEl>
                                          <p:spTgt spid="20"/>
                                        </p:tgtEl>
                                        <p:attrNameLst>
                                          <p:attrName>fill.on</p:attrName>
                                        </p:attrNameLst>
                                      </p:cBhvr>
                                      <p:to>
                                        <p:strVal val="true"/>
                                      </p:to>
                                    </p:set>
                                  </p:childTnLst>
                                </p:cTn>
                              </p:par>
                              <p:par>
                                <p:cTn id="45" presetID="1" presetClass="emph" presetSubtype="2" fill="hold" nodeType="withEffect">
                                  <p:stCondLst>
                                    <p:cond delay="0"/>
                                  </p:stCondLst>
                                  <p:childTnLst>
                                    <p:animClr clrSpc="rgb" dir="cw">
                                      <p:cBhvr>
                                        <p:cTn id="46" dur="2000" fill="hold"/>
                                        <p:tgtEl>
                                          <p:spTgt spid="21"/>
                                        </p:tgtEl>
                                        <p:attrNameLst>
                                          <p:attrName>fillcolor</p:attrName>
                                        </p:attrNameLst>
                                      </p:cBhvr>
                                      <p:to>
                                        <a:srgbClr val="FFE699"/>
                                      </p:to>
                                    </p:animClr>
                                    <p:set>
                                      <p:cBhvr>
                                        <p:cTn id="47" dur="2000" fill="hold"/>
                                        <p:tgtEl>
                                          <p:spTgt spid="21"/>
                                        </p:tgtEl>
                                        <p:attrNameLst>
                                          <p:attrName>fill.type</p:attrName>
                                        </p:attrNameLst>
                                      </p:cBhvr>
                                      <p:to>
                                        <p:strVal val="solid"/>
                                      </p:to>
                                    </p:set>
                                    <p:set>
                                      <p:cBhvr>
                                        <p:cTn id="48" dur="2000" fill="hold"/>
                                        <p:tgtEl>
                                          <p:spTgt spid="21"/>
                                        </p:tgtEl>
                                        <p:attrNameLst>
                                          <p:attrName>fill.on</p:attrName>
                                        </p:attrNameLst>
                                      </p:cBhvr>
                                      <p:to>
                                        <p:strVal val="true"/>
                                      </p:to>
                                    </p:set>
                                  </p:childTnLst>
                                </p:cTn>
                              </p:par>
                              <p:par>
                                <p:cTn id="49" presetID="7" presetClass="emph" presetSubtype="2" fill="hold" nodeType="withEffect">
                                  <p:stCondLst>
                                    <p:cond delay="0"/>
                                  </p:stCondLst>
                                  <p:childTnLst>
                                    <p:animClr clrSpc="rgb" dir="cw">
                                      <p:cBhvr>
                                        <p:cTn id="50" dur="2000" fill="hold"/>
                                        <p:tgtEl>
                                          <p:spTgt spid="10"/>
                                        </p:tgtEl>
                                        <p:attrNameLst>
                                          <p:attrName>stroke.color</p:attrName>
                                        </p:attrNameLst>
                                      </p:cBhvr>
                                      <p:to>
                                        <a:srgbClr val="FFBE00"/>
                                      </p:to>
                                    </p:animClr>
                                    <p:set>
                                      <p:cBhvr>
                                        <p:cTn id="51" dur="2000" fill="hold"/>
                                        <p:tgtEl>
                                          <p:spTgt spid="10"/>
                                        </p:tgtEl>
                                        <p:attrNameLst>
                                          <p:attrName>stroke.on</p:attrName>
                                        </p:attrNameLst>
                                      </p:cBhvr>
                                      <p:to>
                                        <p:strVal val="true"/>
                                      </p:to>
                                    </p:set>
                                  </p:childTnLst>
                                </p:cTn>
                              </p:par>
                              <p:par>
                                <p:cTn id="52" presetID="7" presetClass="emph" presetSubtype="2" fill="hold" nodeType="withEffect">
                                  <p:stCondLst>
                                    <p:cond delay="0"/>
                                  </p:stCondLst>
                                  <p:childTnLst>
                                    <p:animClr clrSpc="rgb" dir="cw">
                                      <p:cBhvr>
                                        <p:cTn id="53" dur="2000" fill="hold"/>
                                        <p:tgtEl>
                                          <p:spTgt spid="19"/>
                                        </p:tgtEl>
                                        <p:attrNameLst>
                                          <p:attrName>stroke.color</p:attrName>
                                        </p:attrNameLst>
                                      </p:cBhvr>
                                      <p:to>
                                        <a:srgbClr val="FFBE00"/>
                                      </p:to>
                                    </p:animClr>
                                    <p:set>
                                      <p:cBhvr>
                                        <p:cTn id="54" dur="2000" fill="hold"/>
                                        <p:tgtEl>
                                          <p:spTgt spid="19"/>
                                        </p:tgtEl>
                                        <p:attrNameLst>
                                          <p:attrName>stroke.on</p:attrName>
                                        </p:attrNameLst>
                                      </p:cBhvr>
                                      <p:to>
                                        <p:strVal val="true"/>
                                      </p:to>
                                    </p:set>
                                  </p:childTnLst>
                                </p:cTn>
                              </p:par>
                              <p:par>
                                <p:cTn id="55" presetID="7" presetClass="emph" presetSubtype="2" fill="hold" nodeType="withEffect">
                                  <p:stCondLst>
                                    <p:cond delay="0"/>
                                  </p:stCondLst>
                                  <p:childTnLst>
                                    <p:animClr clrSpc="rgb" dir="cw">
                                      <p:cBhvr>
                                        <p:cTn id="56" dur="2000" fill="hold"/>
                                        <p:tgtEl>
                                          <p:spTgt spid="18"/>
                                        </p:tgtEl>
                                        <p:attrNameLst>
                                          <p:attrName>stroke.color</p:attrName>
                                        </p:attrNameLst>
                                      </p:cBhvr>
                                      <p:to>
                                        <a:srgbClr val="FFBE00"/>
                                      </p:to>
                                    </p:animClr>
                                    <p:set>
                                      <p:cBhvr>
                                        <p:cTn id="57" dur="2000" fill="hold"/>
                                        <p:tgtEl>
                                          <p:spTgt spid="18"/>
                                        </p:tgtEl>
                                        <p:attrNameLst>
                                          <p:attrName>stroke.on</p:attrName>
                                        </p:attrNameLst>
                                      </p:cBhvr>
                                      <p:to>
                                        <p:strVal val="true"/>
                                      </p:to>
                                    </p:set>
                                  </p:childTnLst>
                                </p:cTn>
                              </p:par>
                              <p:par>
                                <p:cTn id="58" presetID="7" presetClass="emph" presetSubtype="2" fill="hold" nodeType="withEffect">
                                  <p:stCondLst>
                                    <p:cond delay="0"/>
                                  </p:stCondLst>
                                  <p:childTnLst>
                                    <p:animClr clrSpc="rgb" dir="cw">
                                      <p:cBhvr>
                                        <p:cTn id="59" dur="2000" fill="hold"/>
                                        <p:tgtEl>
                                          <p:spTgt spid="17"/>
                                        </p:tgtEl>
                                        <p:attrNameLst>
                                          <p:attrName>stroke.color</p:attrName>
                                        </p:attrNameLst>
                                      </p:cBhvr>
                                      <p:to>
                                        <a:srgbClr val="FFBE00"/>
                                      </p:to>
                                    </p:animClr>
                                    <p:set>
                                      <p:cBhvr>
                                        <p:cTn id="60" dur="2000" fill="hold"/>
                                        <p:tgtEl>
                                          <p:spTgt spid="17"/>
                                        </p:tgtEl>
                                        <p:attrNameLst>
                                          <p:attrName>stroke.on</p:attrName>
                                        </p:attrNameLst>
                                      </p:cBhvr>
                                      <p:to>
                                        <p:strVal val="true"/>
                                      </p:to>
                                    </p:set>
                                  </p:childTnLst>
                                </p:cTn>
                              </p:par>
                              <p:par>
                                <p:cTn id="61" presetID="7" presetClass="emph" presetSubtype="2" fill="hold" nodeType="withEffect">
                                  <p:stCondLst>
                                    <p:cond delay="0"/>
                                  </p:stCondLst>
                                  <p:childTnLst>
                                    <p:animClr clrSpc="rgb" dir="cw">
                                      <p:cBhvr>
                                        <p:cTn id="62" dur="2000" fill="hold"/>
                                        <p:tgtEl>
                                          <p:spTgt spid="20"/>
                                        </p:tgtEl>
                                        <p:attrNameLst>
                                          <p:attrName>stroke.color</p:attrName>
                                        </p:attrNameLst>
                                      </p:cBhvr>
                                      <p:to>
                                        <a:srgbClr val="FFBE00"/>
                                      </p:to>
                                    </p:animClr>
                                    <p:set>
                                      <p:cBhvr>
                                        <p:cTn id="63" dur="2000" fill="hold"/>
                                        <p:tgtEl>
                                          <p:spTgt spid="20"/>
                                        </p:tgtEl>
                                        <p:attrNameLst>
                                          <p:attrName>stroke.on</p:attrName>
                                        </p:attrNameLst>
                                      </p:cBhvr>
                                      <p:to>
                                        <p:strVal val="true"/>
                                      </p:to>
                                    </p:set>
                                  </p:childTnLst>
                                </p:cTn>
                              </p:par>
                              <p:par>
                                <p:cTn id="64" presetID="7" presetClass="emph" presetSubtype="2" fill="hold" nodeType="withEffect">
                                  <p:stCondLst>
                                    <p:cond delay="0"/>
                                  </p:stCondLst>
                                  <p:childTnLst>
                                    <p:animClr clrSpc="rgb" dir="cw">
                                      <p:cBhvr>
                                        <p:cTn id="65" dur="2000" fill="hold"/>
                                        <p:tgtEl>
                                          <p:spTgt spid="21"/>
                                        </p:tgtEl>
                                        <p:attrNameLst>
                                          <p:attrName>stroke.color</p:attrName>
                                        </p:attrNameLst>
                                      </p:cBhvr>
                                      <p:to>
                                        <a:srgbClr val="FFBE00"/>
                                      </p:to>
                                    </p:animClr>
                                    <p:set>
                                      <p:cBhvr>
                                        <p:cTn id="66" dur="2000" fill="hold"/>
                                        <p:tgtEl>
                                          <p:spTgt spid="21"/>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p:bldP spid="4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Left Arrow 21"/>
          <p:cNvSpPr/>
          <p:nvPr/>
        </p:nvSpPr>
        <p:spPr>
          <a:xfrm>
            <a:off x="2446712" y="1284749"/>
            <a:ext cx="2703444" cy="1243704"/>
          </a:xfrm>
          <a:prstGeom prst="leftArrow">
            <a:avLst/>
          </a:prstGeom>
          <a:solidFill>
            <a:schemeClr val="tx1">
              <a:lumMod val="65000"/>
              <a:lumOff val="35000"/>
            </a:schemeClr>
          </a:solidFill>
          <a:ln>
            <a:noFill/>
          </a:ln>
          <a:effectLst>
            <a:outerShdw blurRad="152400" dist="317500" dir="5400000" sx="90000" sy="-19000" rotWithShape="0">
              <a:prstClr val="black">
                <a:alpha val="25000"/>
              </a:prstClr>
            </a:outerShdw>
          </a:effectLst>
          <a:scene3d>
            <a:camera prst="perspectiveContrastingRightFacing"/>
            <a:lightRig rig="threePt" dir="t"/>
          </a:scene3d>
          <a:sp3d extrusionH="12700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prstClr val="white"/>
                </a:solidFill>
              </a:rPr>
              <a:t>Jan 2015</a:t>
            </a:r>
            <a:endParaRPr lang="en-GB" sz="3200" b="1" dirty="0">
              <a:solidFill>
                <a:prstClr val="white"/>
              </a:solidFill>
            </a:endParaRPr>
          </a:p>
        </p:txBody>
      </p:sp>
      <p:sp>
        <p:nvSpPr>
          <p:cNvPr id="4"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Standards Strategy </a:t>
            </a:r>
            <a:endParaRPr lang="en-GB" sz="2800" b="1" dirty="0">
              <a:solidFill>
                <a:prstClr val="black"/>
              </a:solidFill>
              <a:latin typeface="Calibri" panose="020F0502020204030204"/>
            </a:endParaRPr>
          </a:p>
        </p:txBody>
      </p:sp>
      <p:sp>
        <p:nvSpPr>
          <p:cNvPr id="6" name="Rounded Rectangle 5"/>
          <p:cNvSpPr>
            <a:spLocks noChangeAspect="1"/>
          </p:cNvSpPr>
          <p:nvPr/>
        </p:nvSpPr>
        <p:spPr>
          <a:xfrm>
            <a:off x="580454" y="1458211"/>
            <a:ext cx="2598935" cy="1804302"/>
          </a:xfrm>
          <a:prstGeom prst="roundRect">
            <a:avLst>
              <a:gd name="adj" fmla="val 9036"/>
            </a:avLst>
          </a:prstGeom>
          <a:blipFill>
            <a:blip r:embed="rId3"/>
            <a:stretch>
              <a:fillRect/>
            </a:stretch>
          </a:blipFill>
          <a:ln w="38100">
            <a:solidFill>
              <a:srgbClr val="7FC31C"/>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prstClr val="white"/>
              </a:solidFill>
            </a:endParaRPr>
          </a:p>
          <a:p>
            <a:pPr algn="ctr"/>
            <a:endParaRPr lang="en-GB" dirty="0">
              <a:solidFill>
                <a:prstClr val="white"/>
              </a:solidFill>
            </a:endParaRPr>
          </a:p>
          <a:p>
            <a:pPr algn="ctr"/>
            <a:endParaRPr lang="en-GB" dirty="0" smtClean="0">
              <a:solidFill>
                <a:prstClr val="white"/>
              </a:solidFill>
            </a:endParaRPr>
          </a:p>
          <a:p>
            <a:pPr algn="ctr"/>
            <a:endParaRPr lang="en-GB" sz="1400" dirty="0">
              <a:solidFill>
                <a:prstClr val="white"/>
              </a:solidFill>
            </a:endParaRPr>
          </a:p>
          <a:p>
            <a:pPr algn="ctr"/>
            <a:r>
              <a:rPr lang="en-GB" sz="4000" b="1" dirty="0" smtClean="0">
                <a:solidFill>
                  <a:srgbClr val="7FC31C"/>
                </a:solidFill>
              </a:rPr>
              <a:t>BOARD</a:t>
            </a:r>
            <a:endParaRPr lang="en-GB" sz="4000" b="1" dirty="0">
              <a:solidFill>
                <a:srgbClr val="7FC31C"/>
              </a:solidFill>
            </a:endParaRPr>
          </a:p>
        </p:txBody>
      </p:sp>
      <p:sp>
        <p:nvSpPr>
          <p:cNvPr id="9" name="Rounded Rectangle 8"/>
          <p:cNvSpPr>
            <a:spLocks noChangeAspect="1"/>
          </p:cNvSpPr>
          <p:nvPr/>
        </p:nvSpPr>
        <p:spPr>
          <a:xfrm>
            <a:off x="4060790" y="2447653"/>
            <a:ext cx="2598935" cy="1804302"/>
          </a:xfrm>
          <a:prstGeom prst="roundRect">
            <a:avLst>
              <a:gd name="adj" fmla="val 9036"/>
            </a:avLst>
          </a:prstGeom>
          <a:solidFill>
            <a:schemeClr val="bg1"/>
          </a:solidFill>
          <a:ln w="38100">
            <a:solidFill>
              <a:schemeClr val="accent1">
                <a:lumMod val="50000"/>
              </a:schemeClr>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dirty="0" smtClean="0">
                <a:solidFill>
                  <a:srgbClr val="5B9BD5">
                    <a:lumMod val="50000"/>
                  </a:srgbClr>
                </a:solidFill>
              </a:rPr>
              <a:t>ISCC</a:t>
            </a:r>
            <a:endParaRPr lang="en-GB" sz="4000" b="1" dirty="0">
              <a:solidFill>
                <a:srgbClr val="5B9BD5">
                  <a:lumMod val="50000"/>
                </a:srgbClr>
              </a:solidFill>
            </a:endParaRPr>
          </a:p>
        </p:txBody>
      </p:sp>
      <p:sp>
        <p:nvSpPr>
          <p:cNvPr id="16" name="Arc 15"/>
          <p:cNvSpPr/>
          <p:nvPr/>
        </p:nvSpPr>
        <p:spPr>
          <a:xfrm rot="10800000">
            <a:off x="120083" y="1272832"/>
            <a:ext cx="4382322" cy="3728432"/>
          </a:xfrm>
          <a:prstGeom prst="arc">
            <a:avLst>
              <a:gd name="adj1" fmla="val 12037024"/>
              <a:gd name="adj2" fmla="val 21542031"/>
            </a:avLst>
          </a:prstGeom>
          <a:ln w="396875">
            <a:solidFill>
              <a:srgbClr val="C00000"/>
            </a:solidFill>
            <a:tailEnd type="triangle"/>
          </a:ln>
          <a:effectLst>
            <a:outerShdw blurRad="190500" dist="38100" dir="5400000" sx="102000" sy="102000" algn="t" rotWithShape="0">
              <a:prstClr val="black">
                <a:alpha val="40000"/>
              </a:prstClr>
            </a:outerShdw>
          </a:effectLst>
          <a:scene3d>
            <a:camera prst="perspectiveRelaxed">
              <a:rot lat="2465360" lon="17839704" rev="17378158"/>
            </a:camera>
            <a:lightRig rig="threePt" dir="t"/>
          </a:scene3d>
          <a:sp3d extrusionH="127000">
            <a:bevelT/>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C00000"/>
              </a:solidFill>
            </a:endParaRPr>
          </a:p>
        </p:txBody>
      </p:sp>
      <p:grpSp>
        <p:nvGrpSpPr>
          <p:cNvPr id="14" name="Group 13"/>
          <p:cNvGrpSpPr/>
          <p:nvPr/>
        </p:nvGrpSpPr>
        <p:grpSpPr>
          <a:xfrm>
            <a:off x="7486060" y="3449146"/>
            <a:ext cx="2598935" cy="1804302"/>
            <a:chOff x="6543912" y="3145632"/>
            <a:chExt cx="2598935" cy="1804302"/>
          </a:xfrm>
          <a:scene3d>
            <a:camera prst="perspectiveContrastingRightFacing"/>
            <a:lightRig rig="threePt" dir="t"/>
          </a:scene3d>
        </p:grpSpPr>
        <p:sp>
          <p:nvSpPr>
            <p:cNvPr id="12" name="Rounded Rectangle 11"/>
            <p:cNvSpPr>
              <a:spLocks noChangeAspect="1"/>
            </p:cNvSpPr>
            <p:nvPr/>
          </p:nvSpPr>
          <p:spPr>
            <a:xfrm>
              <a:off x="6543912" y="3145632"/>
              <a:ext cx="2598935" cy="1804302"/>
            </a:xfrm>
            <a:prstGeom prst="roundRect">
              <a:avLst>
                <a:gd name="adj" fmla="val 9036"/>
              </a:avLst>
            </a:prstGeom>
            <a:solidFill>
              <a:schemeClr val="bg1"/>
            </a:solidFill>
            <a:ln w="38100">
              <a:solidFill>
                <a:srgbClr val="7FC31C"/>
              </a:solidFill>
            </a:ln>
            <a:effectLst>
              <a:outerShdw blurRad="76200" dir="13500000" sy="23000" kx="1200000" algn="br" rotWithShape="0">
                <a:prstClr val="black">
                  <a:alpha val="20000"/>
                </a:prstClr>
              </a:outerShdw>
            </a:effectLst>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prstClr val="white"/>
                </a:solidFill>
              </a:endParaRPr>
            </a:p>
            <a:p>
              <a:pPr algn="ctr"/>
              <a:endParaRPr lang="en-GB" dirty="0">
                <a:solidFill>
                  <a:prstClr val="white"/>
                </a:solidFill>
              </a:endParaRPr>
            </a:p>
            <a:p>
              <a:pPr algn="ctr"/>
              <a:endParaRPr lang="en-GB" dirty="0" smtClean="0">
                <a:solidFill>
                  <a:prstClr val="white"/>
                </a:solidFill>
              </a:endParaRPr>
            </a:p>
            <a:p>
              <a:pPr algn="ctr"/>
              <a:endParaRPr lang="en-GB" sz="1400" dirty="0">
                <a:solidFill>
                  <a:prstClr val="white"/>
                </a:solidFill>
              </a:endParaRPr>
            </a:p>
          </p:txBody>
        </p:sp>
        <p:sp>
          <p:nvSpPr>
            <p:cNvPr id="11" name="Rounded Rectangle 10"/>
            <p:cNvSpPr>
              <a:spLocks noChangeAspect="1"/>
            </p:cNvSpPr>
            <p:nvPr/>
          </p:nvSpPr>
          <p:spPr>
            <a:xfrm>
              <a:off x="6543912" y="3145632"/>
              <a:ext cx="2598935" cy="1804302"/>
            </a:xfrm>
            <a:prstGeom prst="roundRect">
              <a:avLst>
                <a:gd name="adj" fmla="val 9036"/>
              </a:avLst>
            </a:prstGeom>
            <a:blipFill dpi="0" rotWithShape="1">
              <a:blip r:embed="rId3"/>
              <a:srcRect/>
              <a:stretch>
                <a:fillRect t="20000" b="-20000"/>
              </a:stretch>
            </a:blipFill>
            <a:ln w="38100">
              <a:solidFill>
                <a:srgbClr val="7FC31C"/>
              </a:solidFill>
            </a:ln>
            <a:effectLst>
              <a:outerShdw blurRad="76200" dir="13500000" sy="23000" kx="1200000" algn="br" rotWithShape="0">
                <a:prstClr val="black">
                  <a:alpha val="20000"/>
                </a:prstClr>
              </a:outerShdw>
            </a:effectLst>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prstClr val="white"/>
                </a:solidFill>
              </a:endParaRPr>
            </a:p>
            <a:p>
              <a:pPr algn="ctr"/>
              <a:endParaRPr lang="en-GB" dirty="0">
                <a:solidFill>
                  <a:prstClr val="white"/>
                </a:solidFill>
              </a:endParaRPr>
            </a:p>
            <a:p>
              <a:pPr algn="ctr"/>
              <a:endParaRPr lang="en-GB" dirty="0" smtClean="0">
                <a:solidFill>
                  <a:prstClr val="white"/>
                </a:solidFill>
              </a:endParaRPr>
            </a:p>
            <a:p>
              <a:pPr algn="ctr"/>
              <a:endParaRPr lang="en-GB" sz="1400" dirty="0">
                <a:solidFill>
                  <a:prstClr val="white"/>
                </a:solidFill>
              </a:endParaRPr>
            </a:p>
          </p:txBody>
        </p:sp>
      </p:grpSp>
      <p:sp>
        <p:nvSpPr>
          <p:cNvPr id="20" name="Right Arrow 19"/>
          <p:cNvSpPr/>
          <p:nvPr/>
        </p:nvSpPr>
        <p:spPr>
          <a:xfrm>
            <a:off x="1500116" y="2701915"/>
            <a:ext cx="2852276" cy="1294844"/>
          </a:xfrm>
          <a:prstGeom prst="rightArrow">
            <a:avLst/>
          </a:prstGeom>
          <a:solidFill>
            <a:schemeClr val="tx1">
              <a:lumMod val="65000"/>
              <a:lumOff val="35000"/>
            </a:schemeClr>
          </a:solidFill>
          <a:ln>
            <a:noFill/>
          </a:ln>
          <a:effectLst>
            <a:outerShdw blurRad="190500" dist="38100" dir="2700000" sx="105000" sy="105000" algn="tl" rotWithShape="0">
              <a:prstClr val="black">
                <a:alpha val="40000"/>
              </a:prstClr>
            </a:outerShdw>
          </a:effectLst>
          <a:scene3d>
            <a:camera prst="perspectiveHeroicExtremeRightFacing">
              <a:rot lat="18842944" lon="3617562" rev="17420167"/>
            </a:camera>
            <a:lightRig rig="threePt" dir="t"/>
          </a:scene3d>
          <a:sp3d extrusionH="1333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8" name="Rounded Rectangle 37"/>
          <p:cNvSpPr>
            <a:spLocks noChangeAspect="1"/>
          </p:cNvSpPr>
          <p:nvPr/>
        </p:nvSpPr>
        <p:spPr>
          <a:xfrm>
            <a:off x="4060790" y="2447653"/>
            <a:ext cx="2598935" cy="1804302"/>
          </a:xfrm>
          <a:prstGeom prst="roundRect">
            <a:avLst>
              <a:gd name="adj" fmla="val 9036"/>
            </a:avLst>
          </a:prstGeom>
          <a:solidFill>
            <a:schemeClr val="bg1"/>
          </a:solidFill>
          <a:ln w="38100">
            <a:solidFill>
              <a:schemeClr val="accent1">
                <a:lumMod val="50000"/>
              </a:schemeClr>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5B9BD5">
                    <a:lumMod val="50000"/>
                  </a:srgbClr>
                </a:solidFill>
              </a:rPr>
              <a:t>Industry strategy for standards</a:t>
            </a:r>
            <a:endParaRPr lang="en-GB" sz="2800" b="1" dirty="0">
              <a:solidFill>
                <a:srgbClr val="5B9BD5">
                  <a:lumMod val="50000"/>
                </a:srgbClr>
              </a:solidFill>
            </a:endParaRPr>
          </a:p>
        </p:txBody>
      </p:sp>
      <p:sp>
        <p:nvSpPr>
          <p:cNvPr id="39" name="Rounded Rectangle 38"/>
          <p:cNvSpPr>
            <a:spLocks noChangeAspect="1"/>
          </p:cNvSpPr>
          <p:nvPr/>
        </p:nvSpPr>
        <p:spPr>
          <a:xfrm>
            <a:off x="7486060" y="3449146"/>
            <a:ext cx="2598935" cy="1804302"/>
          </a:xfrm>
          <a:prstGeom prst="roundRect">
            <a:avLst>
              <a:gd name="adj" fmla="val 9036"/>
            </a:avLst>
          </a:prstGeom>
          <a:solidFill>
            <a:schemeClr val="bg1"/>
          </a:solidFill>
          <a:ln w="38100">
            <a:solidFill>
              <a:srgbClr val="7FC31C"/>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7FC31C"/>
                </a:solidFill>
              </a:rPr>
              <a:t>Wider industry standards strategy</a:t>
            </a:r>
            <a:endParaRPr lang="en-GB" sz="2800" b="1" dirty="0">
              <a:solidFill>
                <a:srgbClr val="7FC31C"/>
              </a:solidFill>
            </a:endParaRPr>
          </a:p>
        </p:txBody>
      </p:sp>
      <p:sp>
        <p:nvSpPr>
          <p:cNvPr id="23" name="Right Arrow 22"/>
          <p:cNvSpPr/>
          <p:nvPr/>
        </p:nvSpPr>
        <p:spPr>
          <a:xfrm>
            <a:off x="4928067" y="3706420"/>
            <a:ext cx="2852276" cy="1294844"/>
          </a:xfrm>
          <a:prstGeom prst="rightArrow">
            <a:avLst/>
          </a:prstGeom>
          <a:solidFill>
            <a:schemeClr val="tx1">
              <a:lumMod val="65000"/>
              <a:lumOff val="35000"/>
            </a:schemeClr>
          </a:solidFill>
          <a:ln>
            <a:noFill/>
          </a:ln>
          <a:effectLst>
            <a:outerShdw blurRad="190500" dist="38100" dir="2700000" sx="105000" sy="105000" algn="tl" rotWithShape="0">
              <a:prstClr val="black">
                <a:alpha val="40000"/>
              </a:prstClr>
            </a:outerShdw>
          </a:effectLst>
          <a:scene3d>
            <a:camera prst="perspectiveHeroicExtremeRightFacing">
              <a:rot lat="18842944" lon="3617562" rev="17420167"/>
            </a:camera>
            <a:lightRig rig="threePt" dir="t"/>
          </a:scene3d>
          <a:sp3d extrusionH="1333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6" name="Right Arrow 25"/>
          <p:cNvSpPr/>
          <p:nvPr/>
        </p:nvSpPr>
        <p:spPr>
          <a:xfrm>
            <a:off x="8356018" y="4694746"/>
            <a:ext cx="2852276" cy="1294844"/>
          </a:xfrm>
          <a:prstGeom prst="rightArrow">
            <a:avLst/>
          </a:prstGeom>
          <a:solidFill>
            <a:schemeClr val="tx1">
              <a:lumMod val="65000"/>
              <a:lumOff val="35000"/>
            </a:schemeClr>
          </a:solidFill>
          <a:ln>
            <a:noFill/>
          </a:ln>
          <a:effectLst>
            <a:outerShdw blurRad="190500" dist="38100" dir="2700000" sx="105000" sy="105000" algn="tl" rotWithShape="0">
              <a:prstClr val="black">
                <a:alpha val="40000"/>
              </a:prstClr>
            </a:outerShdw>
          </a:effectLst>
          <a:scene3d>
            <a:camera prst="perspectiveHeroicExtremeRightFacing">
              <a:rot lat="18842944" lon="3617562" rev="17420167"/>
            </a:camera>
            <a:lightRig rig="threePt" dir="t"/>
          </a:scene3d>
          <a:sp3d extrusionH="133350">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9" name="Arc 48"/>
          <p:cNvSpPr/>
          <p:nvPr/>
        </p:nvSpPr>
        <p:spPr>
          <a:xfrm rot="10800000">
            <a:off x="3244343" y="2360362"/>
            <a:ext cx="4536000" cy="4044312"/>
          </a:xfrm>
          <a:prstGeom prst="arc">
            <a:avLst>
              <a:gd name="adj1" fmla="val 10310751"/>
              <a:gd name="adj2" fmla="val 552735"/>
            </a:avLst>
          </a:prstGeom>
          <a:ln w="396875">
            <a:solidFill>
              <a:srgbClr val="C00000"/>
            </a:solidFill>
            <a:tailEnd type="triangle"/>
          </a:ln>
          <a:effectLst>
            <a:outerShdw blurRad="190500" dist="38100" dir="5400000" sx="102000" sy="102000" algn="t" rotWithShape="0">
              <a:prstClr val="black">
                <a:alpha val="40000"/>
              </a:prstClr>
            </a:outerShdw>
          </a:effectLst>
          <a:scene3d>
            <a:camera prst="perspectiveRelaxed">
              <a:rot lat="2465360" lon="17839704" rev="17378158"/>
            </a:camera>
            <a:lightRig rig="threePt" dir="t"/>
          </a:scene3d>
          <a:sp3d extrusionH="127000">
            <a:bevelT/>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rgbClr val="C00000"/>
              </a:solidFill>
            </a:endParaRPr>
          </a:p>
        </p:txBody>
      </p:sp>
    </p:spTree>
    <p:extLst>
      <p:ext uri="{BB962C8B-B14F-4D97-AF65-F5344CB8AC3E}">
        <p14:creationId xmlns:p14="http://schemas.microsoft.com/office/powerpoint/2010/main" val="2277232516"/>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500" fill="hold"/>
                                        <p:tgtEl>
                                          <p:spTgt spid="22"/>
                                        </p:tgtEl>
                                        <p:attrNameLst>
                                          <p:attrName>ppt_x</p:attrName>
                                        </p:attrNameLst>
                                      </p:cBhvr>
                                      <p:tavLst>
                                        <p:tav tm="0">
                                          <p:val>
                                            <p:strVal val="1+#ppt_w/2"/>
                                          </p:val>
                                        </p:tav>
                                        <p:tav tm="100000">
                                          <p:val>
                                            <p:strVal val="#ppt_x"/>
                                          </p:val>
                                        </p:tav>
                                      </p:tavLst>
                                    </p:anim>
                                    <p:anim calcmode="lin" valueType="num">
                                      <p:cBhvr additive="base">
                                        <p:cTn id="8" dur="1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1000"/>
                                        <p:tgtEl>
                                          <p:spTgt spid="2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childTnLst>
                          </p:cTn>
                        </p:par>
                        <p:par>
                          <p:cTn id="18" fill="hold">
                            <p:stCondLst>
                              <p:cond delay="2000"/>
                            </p:stCondLst>
                            <p:childTnLst>
                              <p:par>
                                <p:cTn id="19" presetID="10" presetClass="entr" presetSubtype="0" fill="hold" grpId="0" nodeType="afterEffect">
                                  <p:stCondLst>
                                    <p:cond delay="150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1000"/>
                                        <p:tgtEl>
                                          <p:spTgt spid="23"/>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childTnLst>
                                </p:cTn>
                              </p:par>
                            </p:childTnLst>
                          </p:cTn>
                        </p:par>
                        <p:par>
                          <p:cTn id="31" fill="hold">
                            <p:stCondLst>
                              <p:cond delay="2000"/>
                            </p:stCondLst>
                            <p:childTnLst>
                              <p:par>
                                <p:cTn id="32" presetID="10" presetClass="entr" presetSubtype="0" fill="hold" grpId="0" nodeType="afterEffect">
                                  <p:stCondLst>
                                    <p:cond delay="150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1000"/>
                                        <p:tgtEl>
                                          <p:spTgt spid="3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10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heel(1)">
                                      <p:cBhvr>
                                        <p:cTn id="42" dur="2000"/>
                                        <p:tgtEl>
                                          <p:spTgt spid="49"/>
                                        </p:tgtEl>
                                      </p:cBhvr>
                                    </p:animEffect>
                                  </p:childTnLst>
                                </p:cTn>
                              </p:par>
                            </p:childTnLst>
                          </p:cTn>
                        </p:par>
                        <p:par>
                          <p:cTn id="43" fill="hold">
                            <p:stCondLst>
                              <p:cond delay="2000"/>
                            </p:stCondLst>
                            <p:childTnLst>
                              <p:par>
                                <p:cTn id="44" presetID="21"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heel(1)">
                                      <p:cBhvr>
                                        <p:cTn id="4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animBg="1"/>
      <p:bldP spid="16" grpId="0" animBg="1"/>
      <p:bldP spid="20" grpId="0" animBg="1"/>
      <p:bldP spid="38" grpId="0" animBg="1"/>
      <p:bldP spid="39" grpId="0" animBg="1"/>
      <p:bldP spid="23" grpId="0" animBg="1"/>
      <p:bldP spid="26" grpId="0" animBg="1"/>
      <p:bldP spid="4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eft Brace 5"/>
          <p:cNvSpPr/>
          <p:nvPr/>
        </p:nvSpPr>
        <p:spPr>
          <a:xfrm flipV="1">
            <a:off x="2607733" y="2128589"/>
            <a:ext cx="1196132" cy="4277101"/>
          </a:xfrm>
          <a:prstGeom prst="leftBrace">
            <a:avLst>
              <a:gd name="adj1" fmla="val 0"/>
              <a:gd name="adj2" fmla="val 92362"/>
            </a:avLst>
          </a:prstGeom>
          <a:ln w="63500" cap="rnd">
            <a:solidFill>
              <a:srgbClr val="85CC1E"/>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4"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Why a Standards Strategy?</a:t>
            </a:r>
            <a:endParaRPr lang="en-GB" sz="2800" b="1" dirty="0">
              <a:solidFill>
                <a:prstClr val="black"/>
              </a:solidFill>
              <a:latin typeface="Calibri" panose="020F0502020204030204"/>
            </a:endParaRPr>
          </a:p>
        </p:txBody>
      </p:sp>
      <p:sp>
        <p:nvSpPr>
          <p:cNvPr id="5" name="Content Placeholder 2"/>
          <p:cNvSpPr txBox="1">
            <a:spLocks/>
          </p:cNvSpPr>
          <p:nvPr/>
        </p:nvSpPr>
        <p:spPr>
          <a:xfrm>
            <a:off x="348819" y="964392"/>
            <a:ext cx="10560000" cy="415834"/>
          </a:xfrm>
          <a:prstGeom prst="rect">
            <a:avLst/>
          </a:prstGeom>
        </p:spPr>
        <p:txBody>
          <a:bodyPr vert="horz" lIns="0" tIns="0" rIns="0" bIns="0" rtlCol="0">
            <a:noAutofit/>
          </a:bodyPr>
          <a:lstStyle>
            <a:lvl1pPr marL="144000" indent="-144000" algn="l" defTabSz="914400" rtl="0" eaLnBrk="1" latinLnBrk="0" hangingPunct="1">
              <a:lnSpc>
                <a:spcPct val="100000"/>
              </a:lnSpc>
              <a:spcBef>
                <a:spcPts val="0"/>
              </a:spcBef>
              <a:spcAft>
                <a:spcPts val="1200"/>
              </a:spcAft>
              <a:buClrTx/>
              <a:buFont typeface="Wingdings" panose="05000000000000000000" pitchFamily="2" charset="2"/>
              <a:buChar char="§"/>
              <a:defRPr sz="2000" kern="1200">
                <a:solidFill>
                  <a:schemeClr val="tx1"/>
                </a:solidFill>
                <a:latin typeface="+mn-lt"/>
                <a:ea typeface="+mn-ea"/>
                <a:cs typeface="+mn-cs"/>
              </a:defRPr>
            </a:lvl1pPr>
            <a:lvl2pPr marL="432000" indent="-144000" algn="l" defTabSz="914400" rtl="0" eaLnBrk="1" latinLnBrk="0" hangingPunct="1">
              <a:lnSpc>
                <a:spcPct val="100000"/>
              </a:lnSpc>
              <a:spcBef>
                <a:spcPts val="0"/>
              </a:spcBef>
              <a:spcAft>
                <a:spcPts val="1200"/>
              </a:spcAft>
              <a:buClrTx/>
              <a:buFont typeface="Calibri" panose="020F0502020204030204" pitchFamily="34" charset="0"/>
              <a:buChar char="–"/>
              <a:defRPr sz="1800" kern="1200">
                <a:solidFill>
                  <a:schemeClr val="tx1"/>
                </a:solidFill>
                <a:latin typeface="+mn-lt"/>
                <a:ea typeface="+mn-ea"/>
                <a:cs typeface="+mn-cs"/>
              </a:defRPr>
            </a:lvl2pPr>
            <a:lvl3pPr marL="720000" indent="-144000" algn="l" defTabSz="914400" rtl="0" eaLnBrk="1" latinLnBrk="0" hangingPunct="1">
              <a:lnSpc>
                <a:spcPct val="100000"/>
              </a:lnSpc>
              <a:spcBef>
                <a:spcPts val="0"/>
              </a:spcBef>
              <a:spcAft>
                <a:spcPts val="1200"/>
              </a:spcAft>
              <a:buClrTx/>
              <a:buFont typeface="Wingdings" panose="05000000000000000000" pitchFamily="2" charset="2"/>
              <a:buChar char="§"/>
              <a:defRPr sz="1800" kern="1200">
                <a:solidFill>
                  <a:schemeClr val="tx1"/>
                </a:solidFill>
                <a:latin typeface="+mn-lt"/>
                <a:ea typeface="+mn-ea"/>
                <a:cs typeface="+mn-cs"/>
              </a:defRPr>
            </a:lvl3pPr>
            <a:lvl4pPr marL="1008000" indent="-144000" algn="l" defTabSz="914400" rtl="0" eaLnBrk="1" latinLnBrk="0" hangingPunct="1">
              <a:lnSpc>
                <a:spcPct val="100000"/>
              </a:lnSpc>
              <a:spcBef>
                <a:spcPts val="0"/>
              </a:spcBef>
              <a:spcAft>
                <a:spcPts val="1200"/>
              </a:spcAft>
              <a:buClrTx/>
              <a:buFont typeface="Calibri" panose="020F0502020204030204" pitchFamily="34" charset="0"/>
              <a:buChar char="–"/>
              <a:defRPr sz="1600" kern="1200">
                <a:solidFill>
                  <a:schemeClr val="tx1"/>
                </a:solidFill>
                <a:latin typeface="+mn-lt"/>
                <a:ea typeface="+mn-ea"/>
                <a:cs typeface="+mn-cs"/>
              </a:defRPr>
            </a:lvl4pPr>
            <a:lvl5pPr marL="1296000" indent="-144000" algn="l" defTabSz="914400" rtl="0" eaLnBrk="1" latinLnBrk="0" hangingPunct="1">
              <a:lnSpc>
                <a:spcPct val="100000"/>
              </a:lnSpc>
              <a:spcBef>
                <a:spcPts val="0"/>
              </a:spcBef>
              <a:spcAft>
                <a:spcPts val="1200"/>
              </a:spcAft>
              <a:buClrTx/>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85725">
              <a:buFont typeface="Wingdings" panose="05000000000000000000" pitchFamily="2" charset="2"/>
              <a:buNone/>
              <a:defRPr/>
            </a:pPr>
            <a:r>
              <a:rPr lang="en-GB" sz="2400" b="1" dirty="0" smtClean="0">
                <a:solidFill>
                  <a:sysClr val="windowText" lastClr="000000"/>
                </a:solidFill>
              </a:rPr>
              <a:t>Why will the wider industry strategy be useful? </a:t>
            </a:r>
            <a:endParaRPr lang="en-GB" dirty="0">
              <a:solidFill>
                <a:sysClr val="windowText" lastClr="000000"/>
              </a:solidFill>
            </a:endParaRPr>
          </a:p>
        </p:txBody>
      </p:sp>
      <p:sp>
        <p:nvSpPr>
          <p:cNvPr id="2" name="Rectangle 1"/>
          <p:cNvSpPr/>
          <p:nvPr/>
        </p:nvSpPr>
        <p:spPr>
          <a:xfrm>
            <a:off x="3301999" y="2077791"/>
            <a:ext cx="8890001" cy="4401205"/>
          </a:xfrm>
          <a:prstGeom prst="rect">
            <a:avLst/>
          </a:prstGeom>
        </p:spPr>
        <p:txBody>
          <a:bodyPr wrap="square">
            <a:spAutoFit/>
          </a:bodyPr>
          <a:lstStyle/>
          <a:p>
            <a:pPr>
              <a:spcAft>
                <a:spcPts val="1200"/>
              </a:spcAft>
            </a:pPr>
            <a:r>
              <a:rPr lang="en-GB" sz="2400" b="1" dirty="0" smtClean="0">
                <a:solidFill>
                  <a:prstClr val="black"/>
                </a:solidFill>
              </a:rPr>
              <a:t>It will consider </a:t>
            </a:r>
            <a:r>
              <a:rPr lang="en-GB" sz="2400" b="1" dirty="0">
                <a:solidFill>
                  <a:prstClr val="black"/>
                </a:solidFill>
              </a:rPr>
              <a:t>all standards used by the industry, not just those managed by RSSB</a:t>
            </a:r>
          </a:p>
          <a:p>
            <a:pPr>
              <a:spcAft>
                <a:spcPts val="1200"/>
              </a:spcAft>
            </a:pPr>
            <a:r>
              <a:rPr lang="en-GB" sz="2400" b="1" dirty="0" smtClean="0">
                <a:solidFill>
                  <a:prstClr val="black"/>
                </a:solidFill>
              </a:rPr>
              <a:t>It will ensure greater </a:t>
            </a:r>
            <a:r>
              <a:rPr lang="en-GB" sz="2400" b="1" dirty="0">
                <a:solidFill>
                  <a:prstClr val="black"/>
                </a:solidFill>
              </a:rPr>
              <a:t>transparency about the work industry and RSSB undertakes to maintain and develop standards</a:t>
            </a:r>
          </a:p>
          <a:p>
            <a:pPr>
              <a:spcAft>
                <a:spcPts val="1200"/>
              </a:spcAft>
            </a:pPr>
            <a:r>
              <a:rPr lang="en-GB" sz="2400" b="1" dirty="0" smtClean="0">
                <a:solidFill>
                  <a:prstClr val="black"/>
                </a:solidFill>
              </a:rPr>
              <a:t>It will provide RSSB with an </a:t>
            </a:r>
            <a:r>
              <a:rPr lang="en-GB" sz="2400" b="1" dirty="0">
                <a:solidFill>
                  <a:prstClr val="black"/>
                </a:solidFill>
              </a:rPr>
              <a:t>opportunity to look at where </a:t>
            </a:r>
            <a:r>
              <a:rPr lang="en-GB" sz="2400" b="1" dirty="0" smtClean="0">
                <a:solidFill>
                  <a:prstClr val="black"/>
                </a:solidFill>
              </a:rPr>
              <a:t>it should </a:t>
            </a:r>
            <a:r>
              <a:rPr lang="en-GB" sz="2400" b="1" dirty="0">
                <a:solidFill>
                  <a:prstClr val="black"/>
                </a:solidFill>
              </a:rPr>
              <a:t>focus </a:t>
            </a:r>
            <a:r>
              <a:rPr lang="en-GB" sz="2400" b="1" dirty="0" smtClean="0">
                <a:solidFill>
                  <a:prstClr val="black"/>
                </a:solidFill>
              </a:rPr>
              <a:t>its resources</a:t>
            </a:r>
          </a:p>
          <a:p>
            <a:pPr>
              <a:spcAft>
                <a:spcPts val="1200"/>
              </a:spcAft>
            </a:pPr>
            <a:r>
              <a:rPr lang="en-GB" sz="2400" b="1" dirty="0" smtClean="0">
                <a:solidFill>
                  <a:prstClr val="black"/>
                </a:solidFill>
              </a:rPr>
              <a:t>It gives RSSB the opportunity to adapt RSSB managed Standards to fit current regulations and anticipate the fourth railway package</a:t>
            </a:r>
            <a:endParaRPr lang="en-GB" sz="2400" b="1" dirty="0">
              <a:solidFill>
                <a:prstClr val="black"/>
              </a:solidFill>
            </a:endParaRPr>
          </a:p>
          <a:p>
            <a:pPr>
              <a:spcAft>
                <a:spcPts val="1200"/>
              </a:spcAft>
            </a:pPr>
            <a:r>
              <a:rPr lang="en-GB" sz="2400" b="1" dirty="0" smtClean="0">
                <a:solidFill>
                  <a:prstClr val="black"/>
                </a:solidFill>
              </a:rPr>
              <a:t>It gives industry a </a:t>
            </a:r>
            <a:r>
              <a:rPr lang="en-GB" sz="2400" b="1" dirty="0">
                <a:solidFill>
                  <a:prstClr val="black"/>
                </a:solidFill>
              </a:rPr>
              <a:t>common direction of travel for the future development of all railway standards</a:t>
            </a:r>
          </a:p>
        </p:txBody>
      </p:sp>
      <p:sp>
        <p:nvSpPr>
          <p:cNvPr id="16" name="Rounded Rectangle 15"/>
          <p:cNvSpPr>
            <a:spLocks noChangeAspect="1"/>
          </p:cNvSpPr>
          <p:nvPr/>
        </p:nvSpPr>
        <p:spPr>
          <a:xfrm>
            <a:off x="7486060" y="3449146"/>
            <a:ext cx="2598935" cy="1804302"/>
          </a:xfrm>
          <a:prstGeom prst="roundRect">
            <a:avLst>
              <a:gd name="adj" fmla="val 9036"/>
            </a:avLst>
          </a:prstGeom>
          <a:solidFill>
            <a:schemeClr val="bg1"/>
          </a:solidFill>
          <a:ln w="38100">
            <a:solidFill>
              <a:srgbClr val="7FC31C"/>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7FC31C"/>
                </a:solidFill>
              </a:rPr>
              <a:t>Wider industry standards strategy</a:t>
            </a:r>
            <a:endParaRPr lang="en-GB" sz="2800" b="1" dirty="0">
              <a:solidFill>
                <a:srgbClr val="7FC31C"/>
              </a:solidFill>
            </a:endParaRPr>
          </a:p>
        </p:txBody>
      </p:sp>
    </p:spTree>
    <p:extLst>
      <p:ext uri="{BB962C8B-B14F-4D97-AF65-F5344CB8AC3E}">
        <p14:creationId xmlns:p14="http://schemas.microsoft.com/office/powerpoint/2010/main" val="412152043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grpId="0" nodeType="withEffect">
                                  <p:stCondLst>
                                    <p:cond delay="0"/>
                                  </p:stCondLst>
                                  <p:childTnLst>
                                    <p:animMotion origin="layout" path="M -2.91667E-6 -7.40741E-7 L -0.56549 -0.29329 " pathEditMode="relative" rAng="0" ptsTypes="AA">
                                      <p:cBhvr>
                                        <p:cTn id="6" dur="1250" fill="hold"/>
                                        <p:tgtEl>
                                          <p:spTgt spid="16"/>
                                        </p:tgtEl>
                                        <p:attrNameLst>
                                          <p:attrName>ppt_x</p:attrName>
                                          <p:attrName>ppt_y</p:attrName>
                                        </p:attrNameLst>
                                      </p:cBhvr>
                                      <p:rCtr x="-28281" y="-14676"/>
                                    </p:animMotion>
                                  </p:childTnLst>
                                </p:cTn>
                              </p:par>
                            </p:childTnLst>
                          </p:cTn>
                        </p:par>
                        <p:par>
                          <p:cTn id="7" fill="hold">
                            <p:stCondLst>
                              <p:cond delay="1250"/>
                            </p:stCondLst>
                            <p:childTnLst>
                              <p:par>
                                <p:cTn id="8" presetID="22" presetClass="entr" presetSubtype="8"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1000"/>
                                        <p:tgtEl>
                                          <p:spTgt spid="6"/>
                                        </p:tgtEl>
                                      </p:cBhvr>
                                    </p:animEffect>
                                  </p:childTnLst>
                                </p:cTn>
                              </p:par>
                            </p:childTnLst>
                          </p:cTn>
                        </p:par>
                        <p:par>
                          <p:cTn id="11" fill="hold">
                            <p:stCondLst>
                              <p:cond delay="2250"/>
                            </p:stCondLst>
                            <p:childTnLst>
                              <p:par>
                                <p:cTn id="12" presetID="10" presetClass="entr" presetSubtype="0" fill="hold" nodeType="after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childTnLst>
                                </p:cTn>
                              </p:par>
                            </p:childTnLst>
                          </p:cTn>
                        </p:par>
                        <p:par>
                          <p:cTn id="15" fill="hold">
                            <p:stCondLst>
                              <p:cond delay="3250"/>
                            </p:stCondLst>
                            <p:childTnLst>
                              <p:par>
                                <p:cTn id="16" presetID="10" presetClass="entr" presetSubtype="0" fill="hold" nodeType="afterEffect">
                                  <p:stCondLst>
                                    <p:cond delay="100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fade">
                                      <p:cBhvr>
                                        <p:cTn id="18" dur="1000"/>
                                        <p:tgtEl>
                                          <p:spTgt spid="2">
                                            <p:txEl>
                                              <p:pRg st="1" end="1"/>
                                            </p:txEl>
                                          </p:spTgt>
                                        </p:tgtEl>
                                      </p:cBhvr>
                                    </p:animEffect>
                                  </p:childTnLst>
                                </p:cTn>
                              </p:par>
                            </p:childTnLst>
                          </p:cTn>
                        </p:par>
                        <p:par>
                          <p:cTn id="19" fill="hold">
                            <p:stCondLst>
                              <p:cond delay="5250"/>
                            </p:stCondLst>
                            <p:childTnLst>
                              <p:par>
                                <p:cTn id="20" presetID="10" presetClass="entr" presetSubtype="0" fill="hold" nodeType="afterEffect">
                                  <p:stCondLst>
                                    <p:cond delay="100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1000"/>
                                        <p:tgtEl>
                                          <p:spTgt spid="2">
                                            <p:txEl>
                                              <p:pRg st="2" end="2"/>
                                            </p:txEl>
                                          </p:spTgt>
                                        </p:tgtEl>
                                      </p:cBhvr>
                                    </p:animEffect>
                                  </p:childTnLst>
                                </p:cTn>
                              </p:par>
                            </p:childTnLst>
                          </p:cTn>
                        </p:par>
                        <p:par>
                          <p:cTn id="23" fill="hold">
                            <p:stCondLst>
                              <p:cond delay="7250"/>
                            </p:stCondLst>
                            <p:childTnLst>
                              <p:par>
                                <p:cTn id="24" presetID="10" presetClass="entr" presetSubtype="0" fill="hold" nodeType="afterEffect">
                                  <p:stCondLst>
                                    <p:cond delay="100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1000"/>
                                        <p:tgtEl>
                                          <p:spTgt spid="2">
                                            <p:txEl>
                                              <p:pRg st="3" end="3"/>
                                            </p:txEl>
                                          </p:spTgt>
                                        </p:tgtEl>
                                      </p:cBhvr>
                                    </p:animEffect>
                                  </p:childTnLst>
                                </p:cTn>
                              </p:par>
                            </p:childTnLst>
                          </p:cTn>
                        </p:par>
                        <p:par>
                          <p:cTn id="27" fill="hold">
                            <p:stCondLst>
                              <p:cond delay="9250"/>
                            </p:stCondLst>
                            <p:childTnLst>
                              <p:par>
                                <p:cTn id="28" presetID="10" presetClass="entr" presetSubtype="0" fill="hold" nodeType="afterEffect">
                                  <p:stCondLst>
                                    <p:cond delay="100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1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a:spLocks noChangeAspect="1"/>
          </p:cNvSpPr>
          <p:nvPr/>
        </p:nvSpPr>
        <p:spPr>
          <a:xfrm>
            <a:off x="590536" y="1437374"/>
            <a:ext cx="2598935" cy="1804302"/>
          </a:xfrm>
          <a:prstGeom prst="roundRect">
            <a:avLst>
              <a:gd name="adj" fmla="val 9036"/>
            </a:avLst>
          </a:prstGeom>
          <a:solidFill>
            <a:schemeClr val="bg1"/>
          </a:solidFill>
          <a:ln w="38100">
            <a:solidFill>
              <a:srgbClr val="7FC31C"/>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7FC31C"/>
                </a:solidFill>
              </a:rPr>
              <a:t>Wider industry standards strategy</a:t>
            </a:r>
            <a:endParaRPr lang="en-GB" sz="2800" b="1" dirty="0">
              <a:solidFill>
                <a:srgbClr val="7FC31C"/>
              </a:solidFill>
            </a:endParaRPr>
          </a:p>
        </p:txBody>
      </p:sp>
      <p:sp>
        <p:nvSpPr>
          <p:cNvPr id="25" name="Rounded Rectangle 24"/>
          <p:cNvSpPr>
            <a:spLocks/>
          </p:cNvSpPr>
          <p:nvPr/>
        </p:nvSpPr>
        <p:spPr>
          <a:xfrm>
            <a:off x="1073426" y="133350"/>
            <a:ext cx="4962313" cy="3219051"/>
          </a:xfrm>
          <a:prstGeom prst="roundRect">
            <a:avLst>
              <a:gd name="adj" fmla="val 5332"/>
            </a:avLst>
          </a:prstGeom>
          <a:solidFill>
            <a:srgbClr val="7FC300"/>
          </a:solidFill>
          <a:ln w="25400">
            <a:solidFill>
              <a:srgbClr val="7FC300"/>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nSpc>
                <a:spcPts val="1900"/>
              </a:lnSpc>
            </a:pPr>
            <a:r>
              <a:rPr lang="en-GB" b="1" dirty="0" smtClean="0">
                <a:solidFill>
                  <a:prstClr val="white"/>
                </a:solidFill>
              </a:rPr>
              <a:t>Influence </a:t>
            </a:r>
            <a:r>
              <a:rPr lang="en-GB" b="1" dirty="0">
                <a:solidFill>
                  <a:prstClr val="white"/>
                </a:solidFill>
              </a:rPr>
              <a:t>wider national, European </a:t>
            </a:r>
            <a:r>
              <a:rPr lang="en-GB" b="1" dirty="0" smtClean="0">
                <a:solidFill>
                  <a:prstClr val="white"/>
                </a:solidFill>
              </a:rPr>
              <a:t>&amp; </a:t>
            </a:r>
            <a:r>
              <a:rPr lang="en-GB" b="1" dirty="0">
                <a:solidFill>
                  <a:prstClr val="white"/>
                </a:solidFill>
              </a:rPr>
              <a:t>internal </a:t>
            </a:r>
            <a:r>
              <a:rPr lang="en-GB" b="1" dirty="0" smtClean="0">
                <a:solidFill>
                  <a:prstClr val="white"/>
                </a:solidFill>
              </a:rPr>
              <a:t>standards </a:t>
            </a:r>
          </a:p>
          <a:p>
            <a:pPr>
              <a:lnSpc>
                <a:spcPts val="1900"/>
              </a:lnSpc>
            </a:pPr>
            <a:r>
              <a:rPr lang="en-GB" b="1" dirty="0" smtClean="0">
                <a:solidFill>
                  <a:prstClr val="white"/>
                </a:solidFill>
              </a:rPr>
              <a:t>Promote and develop rail standards</a:t>
            </a:r>
            <a:endParaRPr lang="en-GB" b="1" dirty="0">
              <a:solidFill>
                <a:prstClr val="white"/>
              </a:solidFill>
            </a:endParaRPr>
          </a:p>
          <a:p>
            <a:pPr>
              <a:lnSpc>
                <a:spcPts val="1900"/>
              </a:lnSpc>
            </a:pPr>
            <a:r>
              <a:rPr lang="en-GB" b="1" dirty="0">
                <a:solidFill>
                  <a:prstClr val="white"/>
                </a:solidFill>
              </a:rPr>
              <a:t>Support members &amp; projects</a:t>
            </a:r>
          </a:p>
          <a:p>
            <a:pPr>
              <a:lnSpc>
                <a:spcPts val="1900"/>
              </a:lnSpc>
            </a:pPr>
            <a:r>
              <a:rPr lang="en-GB" b="1" dirty="0">
                <a:solidFill>
                  <a:prstClr val="white"/>
                </a:solidFill>
              </a:rPr>
              <a:t>Develop the rulebook</a:t>
            </a:r>
          </a:p>
          <a:p>
            <a:pPr>
              <a:lnSpc>
                <a:spcPts val="1900"/>
              </a:lnSpc>
            </a:pPr>
            <a:r>
              <a:rPr lang="en-GB" b="1" dirty="0" smtClean="0">
                <a:solidFill>
                  <a:prstClr val="white"/>
                </a:solidFill>
              </a:rPr>
              <a:t>Reclassifying NTR </a:t>
            </a:r>
            <a:endParaRPr lang="en-GB" b="1" dirty="0">
              <a:solidFill>
                <a:prstClr val="white"/>
              </a:solidFill>
            </a:endParaRPr>
          </a:p>
          <a:p>
            <a:pPr>
              <a:lnSpc>
                <a:spcPts val="1900"/>
              </a:lnSpc>
            </a:pPr>
            <a:r>
              <a:rPr lang="en-GB" b="1" dirty="0" smtClean="0">
                <a:solidFill>
                  <a:prstClr val="white"/>
                </a:solidFill>
              </a:rPr>
              <a:t>Reclassifying NSR </a:t>
            </a:r>
          </a:p>
          <a:p>
            <a:pPr>
              <a:lnSpc>
                <a:spcPts val="1900"/>
              </a:lnSpc>
            </a:pPr>
            <a:endParaRPr lang="en-GB" b="1" dirty="0" smtClean="0">
              <a:solidFill>
                <a:prstClr val="white"/>
              </a:solidFill>
            </a:endParaRPr>
          </a:p>
          <a:p>
            <a:pPr>
              <a:lnSpc>
                <a:spcPts val="1900"/>
              </a:lnSpc>
            </a:pPr>
            <a:endParaRPr lang="en-GB" sz="2400" b="1" dirty="0">
              <a:solidFill>
                <a:srgbClr val="0B63A2"/>
              </a:solidFill>
            </a:endParaRPr>
          </a:p>
        </p:txBody>
      </p:sp>
      <p:sp>
        <p:nvSpPr>
          <p:cNvPr id="11" name="Rounded Rectangle 10"/>
          <p:cNvSpPr>
            <a:spLocks noChangeAspect="1"/>
          </p:cNvSpPr>
          <p:nvPr/>
        </p:nvSpPr>
        <p:spPr>
          <a:xfrm>
            <a:off x="3437817" y="1548099"/>
            <a:ext cx="2598935" cy="1804302"/>
          </a:xfrm>
          <a:prstGeom prst="roundRect">
            <a:avLst>
              <a:gd name="adj" fmla="val 9036"/>
            </a:avLst>
          </a:prstGeom>
          <a:solidFill>
            <a:schemeClr val="bg1"/>
          </a:solidFill>
          <a:ln w="38100">
            <a:solidFill>
              <a:srgbClr val="7FC31C"/>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2" name="Rounded Rectangle 11"/>
          <p:cNvSpPr>
            <a:spLocks noChangeAspect="1"/>
          </p:cNvSpPr>
          <p:nvPr/>
        </p:nvSpPr>
        <p:spPr>
          <a:xfrm>
            <a:off x="3437817" y="1548801"/>
            <a:ext cx="2598935" cy="1804302"/>
          </a:xfrm>
          <a:prstGeom prst="roundRect">
            <a:avLst>
              <a:gd name="adj" fmla="val 9036"/>
            </a:avLst>
          </a:prstGeom>
          <a:solidFill>
            <a:schemeClr val="bg1"/>
          </a:solidFill>
          <a:ln w="38100">
            <a:solidFill>
              <a:srgbClr val="7FC31C"/>
            </a:solidFill>
          </a:ln>
          <a:effectLst>
            <a:outerShdw blurRad="76200" dir="13500000" sy="23000" kx="1200000" algn="br" rotWithShape="0">
              <a:prstClr val="black">
                <a:alpha val="20000"/>
              </a:prstClr>
            </a:outerShdw>
          </a:effectLst>
          <a:scene3d>
            <a:camera prst="perspectiveContrastingRightFacing"/>
            <a:lightRig rig="threePt" dir="t"/>
          </a:scene3d>
          <a:sp3d extrusionH="317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3" name="Rounded Rectangle 12"/>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4" name="Rounded Rectangle 13"/>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2400000">
              <a:rot lat="552000" lon="19260000" rev="192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5" name="Rounded Rectangle 14"/>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2100000">
              <a:rot lat="480000" lon="19560000" rev="168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6" name="Rounded Rectangle 15"/>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1800000">
              <a:rot lat="408000" lon="19860000" rev="144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8" name="Rounded Rectangle 17"/>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1500000">
              <a:rot lat="336000" lon="20160000" rev="120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19" name="Rounded Rectangle 18"/>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1200000">
              <a:rot lat="264000" lon="20460000" rev="96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20" name="Rounded Rectangle 19"/>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900000">
              <a:rot lat="192000" lon="20760000" rev="72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21" name="Rounded Rectangle 20"/>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600000">
              <a:rot lat="120000" lon="21060000" rev="48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a:solidFill>
                  <a:srgbClr val="7FC31C"/>
                </a:solidFill>
              </a:rPr>
              <a:t>Strategy</a:t>
            </a:r>
          </a:p>
        </p:txBody>
      </p:sp>
      <p:sp>
        <p:nvSpPr>
          <p:cNvPr id="22" name="Rounded Rectangle 21"/>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perspectiveContrastingRightFacing" fov="300000">
              <a:rot lat="60000" lon="21300000" rev="24000"/>
            </a:camera>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7FC31C"/>
                </a:solidFill>
              </a:rPr>
              <a:t>Standards</a:t>
            </a:r>
          </a:p>
          <a:p>
            <a:pPr algn="ctr"/>
            <a:r>
              <a:rPr lang="en-GB" sz="2800" b="1" dirty="0" smtClean="0">
                <a:solidFill>
                  <a:srgbClr val="7FC31C"/>
                </a:solidFill>
              </a:rPr>
              <a:t>Strategy</a:t>
            </a:r>
            <a:endParaRPr lang="en-GB" sz="2800" b="1" dirty="0">
              <a:solidFill>
                <a:srgbClr val="7FC31C"/>
              </a:solidFill>
            </a:endParaRPr>
          </a:p>
        </p:txBody>
      </p:sp>
      <p:sp>
        <p:nvSpPr>
          <p:cNvPr id="23" name="Rounded Rectangle 22"/>
          <p:cNvSpPr>
            <a:spLocks noChangeAspect="1"/>
          </p:cNvSpPr>
          <p:nvPr/>
        </p:nvSpPr>
        <p:spPr>
          <a:xfrm>
            <a:off x="3437817" y="1548801"/>
            <a:ext cx="2597923" cy="1803600"/>
          </a:xfrm>
          <a:prstGeom prst="roundRect">
            <a:avLst>
              <a:gd name="adj" fmla="val 9036"/>
            </a:avLst>
          </a:prstGeom>
          <a:solidFill>
            <a:schemeClr val="bg1"/>
          </a:solidFill>
          <a:ln w="25400">
            <a:solidFill>
              <a:srgbClr val="85CC1E"/>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7FC31C"/>
                </a:solidFill>
              </a:rPr>
              <a:t>Standards</a:t>
            </a:r>
          </a:p>
          <a:p>
            <a:pPr algn="ctr"/>
            <a:r>
              <a:rPr lang="en-GB" sz="2800" b="1" dirty="0" smtClean="0">
                <a:solidFill>
                  <a:srgbClr val="7FC31C"/>
                </a:solidFill>
              </a:rPr>
              <a:t>Strategy</a:t>
            </a:r>
            <a:endParaRPr lang="en-GB" sz="2800" b="1" dirty="0">
              <a:solidFill>
                <a:srgbClr val="7FC31C"/>
              </a:solidFill>
            </a:endParaRPr>
          </a:p>
        </p:txBody>
      </p:sp>
      <p:sp>
        <p:nvSpPr>
          <p:cNvPr id="29" name="Rounded Rectangle 28"/>
          <p:cNvSpPr>
            <a:spLocks/>
          </p:cNvSpPr>
          <p:nvPr/>
        </p:nvSpPr>
        <p:spPr>
          <a:xfrm>
            <a:off x="1073426" y="3483943"/>
            <a:ext cx="4962313" cy="3219051"/>
          </a:xfrm>
          <a:prstGeom prst="roundRect">
            <a:avLst>
              <a:gd name="adj" fmla="val 5332"/>
            </a:avLst>
          </a:prstGeom>
          <a:solidFill>
            <a:srgbClr val="00A5E1"/>
          </a:solidFill>
          <a:ln w="25400">
            <a:solidFill>
              <a:srgbClr val="00A5E1"/>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nchorCtr="0"/>
          <a:lstStyle/>
          <a:p>
            <a:pPr>
              <a:lnSpc>
                <a:spcPts val="1900"/>
              </a:lnSpc>
            </a:pPr>
            <a:r>
              <a:rPr lang="en-GB" b="1" dirty="0" smtClean="0">
                <a:solidFill>
                  <a:prstClr val="white"/>
                </a:solidFill>
              </a:rPr>
              <a:t>Fatigue</a:t>
            </a:r>
          </a:p>
          <a:p>
            <a:pPr>
              <a:lnSpc>
                <a:spcPts val="1900"/>
              </a:lnSpc>
            </a:pPr>
            <a:r>
              <a:rPr lang="en-GB" b="1" dirty="0" smtClean="0">
                <a:solidFill>
                  <a:prstClr val="white"/>
                </a:solidFill>
              </a:rPr>
              <a:t>Road risk</a:t>
            </a:r>
          </a:p>
          <a:p>
            <a:pPr>
              <a:lnSpc>
                <a:spcPts val="1900"/>
              </a:lnSpc>
            </a:pPr>
            <a:r>
              <a:rPr lang="en-GB" b="1" dirty="0" smtClean="0">
                <a:solidFill>
                  <a:prstClr val="white"/>
                </a:solidFill>
              </a:rPr>
              <a:t>Freight</a:t>
            </a:r>
          </a:p>
          <a:p>
            <a:pPr>
              <a:lnSpc>
                <a:spcPts val="1900"/>
              </a:lnSpc>
            </a:pPr>
            <a:r>
              <a:rPr lang="en-GB" b="1" dirty="0" smtClean="0">
                <a:solidFill>
                  <a:prstClr val="white"/>
                </a:solidFill>
              </a:rPr>
              <a:t>Leadership</a:t>
            </a:r>
          </a:p>
          <a:p>
            <a:pPr>
              <a:lnSpc>
                <a:spcPts val="1900"/>
              </a:lnSpc>
            </a:pPr>
            <a:r>
              <a:rPr lang="en-GB" b="1" dirty="0" smtClean="0">
                <a:solidFill>
                  <a:prstClr val="white"/>
                </a:solidFill>
              </a:rPr>
              <a:t>Train operations</a:t>
            </a:r>
          </a:p>
          <a:p>
            <a:pPr>
              <a:lnSpc>
                <a:spcPts val="1900"/>
              </a:lnSpc>
            </a:pPr>
            <a:r>
              <a:rPr lang="en-GB" b="1" dirty="0" smtClean="0">
                <a:solidFill>
                  <a:prstClr val="white"/>
                </a:solidFill>
              </a:rPr>
              <a:t>Level crossings</a:t>
            </a:r>
          </a:p>
          <a:p>
            <a:pPr>
              <a:lnSpc>
                <a:spcPts val="1900"/>
              </a:lnSpc>
            </a:pPr>
            <a:r>
              <a:rPr lang="en-GB" b="1" dirty="0" smtClean="0">
                <a:solidFill>
                  <a:prstClr val="white"/>
                </a:solidFill>
              </a:rPr>
              <a:t>Public behaviour</a:t>
            </a:r>
          </a:p>
          <a:p>
            <a:pPr>
              <a:lnSpc>
                <a:spcPts val="1900"/>
              </a:lnSpc>
            </a:pPr>
            <a:r>
              <a:rPr lang="en-GB" b="1" dirty="0" smtClean="0">
                <a:solidFill>
                  <a:prstClr val="white"/>
                </a:solidFill>
              </a:rPr>
              <a:t>Station Operations</a:t>
            </a:r>
          </a:p>
          <a:p>
            <a:pPr>
              <a:lnSpc>
                <a:spcPts val="1900"/>
              </a:lnSpc>
            </a:pPr>
            <a:r>
              <a:rPr lang="en-GB" b="1" dirty="0" smtClean="0">
                <a:solidFill>
                  <a:prstClr val="white"/>
                </a:solidFill>
              </a:rPr>
              <a:t>Management Capability</a:t>
            </a:r>
          </a:p>
          <a:p>
            <a:pPr>
              <a:lnSpc>
                <a:spcPts val="1900"/>
              </a:lnSpc>
            </a:pPr>
            <a:r>
              <a:rPr lang="en-GB" b="1" dirty="0" smtClean="0">
                <a:solidFill>
                  <a:prstClr val="white"/>
                </a:solidFill>
              </a:rPr>
              <a:t>Infrastructure asset integrity</a:t>
            </a:r>
          </a:p>
          <a:p>
            <a:pPr>
              <a:lnSpc>
                <a:spcPts val="1900"/>
              </a:lnSpc>
            </a:pPr>
            <a:r>
              <a:rPr lang="en-GB" b="1" dirty="0" smtClean="0">
                <a:solidFill>
                  <a:prstClr val="white"/>
                </a:solidFill>
              </a:rPr>
              <a:t>Rolling stock asset integrity</a:t>
            </a:r>
          </a:p>
          <a:p>
            <a:pPr>
              <a:lnSpc>
                <a:spcPts val="1900"/>
              </a:lnSpc>
            </a:pPr>
            <a:r>
              <a:rPr lang="en-GB" b="1" dirty="0" smtClean="0">
                <a:solidFill>
                  <a:prstClr val="white"/>
                </a:solidFill>
              </a:rPr>
              <a:t>Workforce assaults and trauma</a:t>
            </a:r>
          </a:p>
          <a:p>
            <a:pPr>
              <a:lnSpc>
                <a:spcPts val="1900"/>
              </a:lnSpc>
            </a:pPr>
            <a:r>
              <a:rPr lang="en-GB" b="1" dirty="0" smtClean="0">
                <a:solidFill>
                  <a:prstClr val="white"/>
                </a:solidFill>
              </a:rPr>
              <a:t>Workforce health and Well-being</a:t>
            </a:r>
            <a:endParaRPr lang="en-GB" b="1" dirty="0">
              <a:solidFill>
                <a:srgbClr val="0B63A2"/>
              </a:solidFill>
            </a:endParaRPr>
          </a:p>
        </p:txBody>
      </p:sp>
      <p:sp>
        <p:nvSpPr>
          <p:cNvPr id="30" name="Rounded Rectangle 29"/>
          <p:cNvSpPr>
            <a:spLocks/>
          </p:cNvSpPr>
          <p:nvPr/>
        </p:nvSpPr>
        <p:spPr>
          <a:xfrm>
            <a:off x="6157882" y="3483943"/>
            <a:ext cx="4987196" cy="3219051"/>
          </a:xfrm>
          <a:prstGeom prst="roundRect">
            <a:avLst>
              <a:gd name="adj" fmla="val 5332"/>
            </a:avLst>
          </a:prstGeom>
          <a:solidFill>
            <a:srgbClr val="005D64"/>
          </a:solidFill>
          <a:ln w="25400">
            <a:solidFill>
              <a:srgbClr val="005D64"/>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nchorCtr="0"/>
          <a:lstStyle/>
          <a:p>
            <a:pPr algn="r">
              <a:lnSpc>
                <a:spcPts val="1900"/>
              </a:lnSpc>
            </a:pPr>
            <a:r>
              <a:rPr lang="en-GB" b="1" dirty="0" smtClean="0">
                <a:solidFill>
                  <a:prstClr val="white"/>
                </a:solidFill>
              </a:rPr>
              <a:t>Energy</a:t>
            </a:r>
          </a:p>
          <a:p>
            <a:pPr algn="r">
              <a:lnSpc>
                <a:spcPts val="1900"/>
              </a:lnSpc>
            </a:pPr>
            <a:r>
              <a:rPr lang="en-GB" b="1" dirty="0" smtClean="0">
                <a:solidFill>
                  <a:prstClr val="white"/>
                </a:solidFill>
              </a:rPr>
              <a:t>People</a:t>
            </a:r>
          </a:p>
          <a:p>
            <a:pPr algn="r">
              <a:lnSpc>
                <a:spcPts val="1900"/>
              </a:lnSpc>
            </a:pPr>
            <a:r>
              <a:rPr lang="en-GB" b="1" dirty="0" smtClean="0">
                <a:solidFill>
                  <a:prstClr val="white"/>
                </a:solidFill>
              </a:rPr>
              <a:t>Innovation</a:t>
            </a:r>
          </a:p>
          <a:p>
            <a:pPr algn="r">
              <a:lnSpc>
                <a:spcPts val="1900"/>
              </a:lnSpc>
            </a:pPr>
            <a:r>
              <a:rPr lang="en-GB" b="1" dirty="0" smtClean="0">
                <a:solidFill>
                  <a:prstClr val="white"/>
                </a:solidFill>
              </a:rPr>
              <a:t>Rolling Stock</a:t>
            </a:r>
          </a:p>
          <a:p>
            <a:pPr algn="r">
              <a:lnSpc>
                <a:spcPts val="1900"/>
              </a:lnSpc>
            </a:pPr>
            <a:r>
              <a:rPr lang="en-GB" b="1" dirty="0" smtClean="0">
                <a:solidFill>
                  <a:prstClr val="white"/>
                </a:solidFill>
              </a:rPr>
              <a:t>Information</a:t>
            </a:r>
          </a:p>
          <a:p>
            <a:pPr algn="r">
              <a:lnSpc>
                <a:spcPts val="1900"/>
              </a:lnSpc>
            </a:pPr>
            <a:r>
              <a:rPr lang="en-GB" b="1" dirty="0" smtClean="0">
                <a:solidFill>
                  <a:prstClr val="white"/>
                </a:solidFill>
              </a:rPr>
              <a:t>Infrastructure</a:t>
            </a:r>
          </a:p>
          <a:p>
            <a:pPr algn="r">
              <a:lnSpc>
                <a:spcPts val="1900"/>
              </a:lnSpc>
            </a:pPr>
            <a:r>
              <a:rPr lang="en-GB" b="1" dirty="0" smtClean="0">
                <a:solidFill>
                  <a:prstClr val="white"/>
                </a:solidFill>
              </a:rPr>
              <a:t>Customer experience</a:t>
            </a:r>
          </a:p>
          <a:p>
            <a:pPr algn="r">
              <a:lnSpc>
                <a:spcPts val="1900"/>
              </a:lnSpc>
            </a:pPr>
            <a:r>
              <a:rPr lang="en-GB" b="1" dirty="0" smtClean="0">
                <a:solidFill>
                  <a:prstClr val="white"/>
                </a:solidFill>
              </a:rPr>
              <a:t>Whole system approach</a:t>
            </a:r>
          </a:p>
          <a:p>
            <a:pPr algn="r">
              <a:lnSpc>
                <a:spcPts val="1900"/>
              </a:lnSpc>
            </a:pPr>
            <a:r>
              <a:rPr lang="en-GB" b="1" dirty="0" smtClean="0">
                <a:solidFill>
                  <a:prstClr val="white"/>
                </a:solidFill>
              </a:rPr>
              <a:t>Control command and communications</a:t>
            </a:r>
            <a:endParaRPr lang="en-GB" b="1" dirty="0">
              <a:solidFill>
                <a:srgbClr val="0B63A2"/>
              </a:solidFill>
            </a:endParaRPr>
          </a:p>
        </p:txBody>
      </p:sp>
      <p:sp>
        <p:nvSpPr>
          <p:cNvPr id="34" name="Rounded Rectangle 33"/>
          <p:cNvSpPr>
            <a:spLocks/>
          </p:cNvSpPr>
          <p:nvPr/>
        </p:nvSpPr>
        <p:spPr>
          <a:xfrm>
            <a:off x="6157882" y="133350"/>
            <a:ext cx="4987196" cy="3219051"/>
          </a:xfrm>
          <a:prstGeom prst="roundRect">
            <a:avLst>
              <a:gd name="adj" fmla="val 5332"/>
            </a:avLst>
          </a:prstGeom>
          <a:solidFill>
            <a:srgbClr val="0B63A2"/>
          </a:solidFill>
          <a:ln w="25400">
            <a:solidFill>
              <a:srgbClr val="0B63A2"/>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r">
              <a:lnSpc>
                <a:spcPts val="1900"/>
              </a:lnSpc>
            </a:pPr>
            <a:r>
              <a:rPr lang="en-GB" b="1" dirty="0" smtClean="0">
                <a:solidFill>
                  <a:prstClr val="white"/>
                </a:solidFill>
              </a:rPr>
              <a:t>Reducing environmental impact</a:t>
            </a:r>
          </a:p>
          <a:p>
            <a:pPr algn="r">
              <a:lnSpc>
                <a:spcPts val="1900"/>
              </a:lnSpc>
            </a:pPr>
            <a:r>
              <a:rPr lang="en-GB" b="1" dirty="0" smtClean="0">
                <a:solidFill>
                  <a:prstClr val="white"/>
                </a:solidFill>
              </a:rPr>
              <a:t>Supporting the economy</a:t>
            </a:r>
          </a:p>
          <a:p>
            <a:pPr algn="r">
              <a:lnSpc>
                <a:spcPts val="1900"/>
              </a:lnSpc>
            </a:pPr>
            <a:r>
              <a:rPr lang="en-GB" b="1" dirty="0" smtClean="0">
                <a:solidFill>
                  <a:prstClr val="white"/>
                </a:solidFill>
              </a:rPr>
              <a:t>Connecting people to rail</a:t>
            </a:r>
          </a:p>
          <a:p>
            <a:pPr algn="r">
              <a:lnSpc>
                <a:spcPts val="1900"/>
              </a:lnSpc>
            </a:pPr>
            <a:r>
              <a:rPr lang="en-GB" b="1" dirty="0" smtClean="0">
                <a:solidFill>
                  <a:prstClr val="white"/>
                </a:solidFill>
              </a:rPr>
              <a:t>Optimising the railway</a:t>
            </a:r>
          </a:p>
          <a:p>
            <a:pPr algn="r">
              <a:lnSpc>
                <a:spcPts val="1900"/>
              </a:lnSpc>
            </a:pPr>
            <a:r>
              <a:rPr lang="en-GB" b="1" dirty="0" smtClean="0">
                <a:solidFill>
                  <a:prstClr val="white"/>
                </a:solidFill>
              </a:rPr>
              <a:t>End to end journey</a:t>
            </a:r>
          </a:p>
          <a:p>
            <a:pPr algn="r">
              <a:lnSpc>
                <a:spcPts val="1900"/>
              </a:lnSpc>
            </a:pPr>
            <a:r>
              <a:rPr lang="en-GB" b="1" dirty="0" smtClean="0">
                <a:solidFill>
                  <a:prstClr val="white"/>
                </a:solidFill>
              </a:rPr>
              <a:t>Employer of choice</a:t>
            </a:r>
          </a:p>
          <a:p>
            <a:pPr algn="r">
              <a:lnSpc>
                <a:spcPts val="1900"/>
              </a:lnSpc>
            </a:pPr>
            <a:r>
              <a:rPr lang="en-GB" b="1" dirty="0" smtClean="0">
                <a:solidFill>
                  <a:prstClr val="white"/>
                </a:solidFill>
              </a:rPr>
              <a:t>Being transparent</a:t>
            </a:r>
          </a:p>
          <a:p>
            <a:pPr algn="r">
              <a:lnSpc>
                <a:spcPts val="1900"/>
              </a:lnSpc>
            </a:pPr>
            <a:r>
              <a:rPr lang="en-GB" b="1" dirty="0" smtClean="0">
                <a:solidFill>
                  <a:prstClr val="white"/>
                </a:solidFill>
              </a:rPr>
              <a:t>Customer driven</a:t>
            </a:r>
          </a:p>
          <a:p>
            <a:pPr algn="r">
              <a:lnSpc>
                <a:spcPts val="1900"/>
              </a:lnSpc>
            </a:pPr>
            <a:r>
              <a:rPr lang="en-GB" b="1" dirty="0" smtClean="0">
                <a:solidFill>
                  <a:prstClr val="white"/>
                </a:solidFill>
              </a:rPr>
              <a:t>Carbon smart</a:t>
            </a:r>
          </a:p>
          <a:p>
            <a:pPr algn="r">
              <a:lnSpc>
                <a:spcPts val="1900"/>
              </a:lnSpc>
            </a:pPr>
            <a:r>
              <a:rPr lang="en-GB" b="1" dirty="0" smtClean="0">
                <a:solidFill>
                  <a:prstClr val="white"/>
                </a:solidFill>
              </a:rPr>
              <a:t>Energy wise</a:t>
            </a:r>
          </a:p>
          <a:p>
            <a:pPr algn="r">
              <a:lnSpc>
                <a:spcPts val="1900"/>
              </a:lnSpc>
            </a:pPr>
            <a:endParaRPr lang="en-GB" sz="2400" b="1" dirty="0">
              <a:solidFill>
                <a:srgbClr val="0B63A2"/>
              </a:solidFill>
            </a:endParaRPr>
          </a:p>
        </p:txBody>
      </p:sp>
      <p:sp>
        <p:nvSpPr>
          <p:cNvPr id="35" name="Rounded Rectangle 34"/>
          <p:cNvSpPr>
            <a:spLocks noChangeAspect="1"/>
          </p:cNvSpPr>
          <p:nvPr/>
        </p:nvSpPr>
        <p:spPr>
          <a:xfrm>
            <a:off x="6157883" y="3483943"/>
            <a:ext cx="2597923" cy="1803600"/>
          </a:xfrm>
          <a:prstGeom prst="roundRect">
            <a:avLst>
              <a:gd name="adj" fmla="val 9036"/>
            </a:avLst>
          </a:prstGeom>
          <a:solidFill>
            <a:schemeClr val="bg1"/>
          </a:solidFill>
          <a:ln w="25400">
            <a:solidFill>
              <a:srgbClr val="005D64"/>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005D64"/>
                </a:solidFill>
              </a:rPr>
              <a:t>Rail Technical Strategy</a:t>
            </a:r>
            <a:endParaRPr lang="en-GB" sz="2800" b="1" dirty="0">
              <a:solidFill>
                <a:srgbClr val="005D64"/>
              </a:solidFill>
            </a:endParaRPr>
          </a:p>
        </p:txBody>
      </p:sp>
      <p:sp>
        <p:nvSpPr>
          <p:cNvPr id="36" name="Rounded Rectangle 35"/>
          <p:cNvSpPr>
            <a:spLocks noChangeAspect="1"/>
          </p:cNvSpPr>
          <p:nvPr/>
        </p:nvSpPr>
        <p:spPr>
          <a:xfrm>
            <a:off x="6157883" y="1548801"/>
            <a:ext cx="2597923" cy="1803600"/>
          </a:xfrm>
          <a:prstGeom prst="roundRect">
            <a:avLst>
              <a:gd name="adj" fmla="val 9036"/>
            </a:avLst>
          </a:prstGeom>
          <a:solidFill>
            <a:schemeClr val="bg1"/>
          </a:solidFill>
          <a:ln w="25400">
            <a:solidFill>
              <a:srgbClr val="0B63A2"/>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B63A2"/>
                </a:solidFill>
              </a:rPr>
              <a:t>Sustainable </a:t>
            </a:r>
            <a:r>
              <a:rPr lang="en-GB" sz="2800" b="1" dirty="0" smtClean="0">
                <a:solidFill>
                  <a:srgbClr val="0B63A2"/>
                </a:solidFill>
              </a:rPr>
              <a:t>Development </a:t>
            </a:r>
            <a:r>
              <a:rPr lang="en-GB" sz="2800" b="1" dirty="0">
                <a:solidFill>
                  <a:srgbClr val="0B63A2"/>
                </a:solidFill>
              </a:rPr>
              <a:t>Strategy</a:t>
            </a:r>
          </a:p>
        </p:txBody>
      </p:sp>
      <p:sp>
        <p:nvSpPr>
          <p:cNvPr id="37" name="Rounded Rectangle 36"/>
          <p:cNvSpPr>
            <a:spLocks noChangeAspect="1"/>
          </p:cNvSpPr>
          <p:nvPr/>
        </p:nvSpPr>
        <p:spPr>
          <a:xfrm>
            <a:off x="3437816" y="3483943"/>
            <a:ext cx="2597923" cy="1803600"/>
          </a:xfrm>
          <a:prstGeom prst="roundRect">
            <a:avLst>
              <a:gd name="adj" fmla="val 9036"/>
            </a:avLst>
          </a:prstGeom>
          <a:solidFill>
            <a:schemeClr val="bg1"/>
          </a:solidFill>
          <a:ln w="25400">
            <a:solidFill>
              <a:srgbClr val="00A5E1"/>
            </a:solidFill>
          </a:ln>
          <a:effectLst/>
          <a:scene3d>
            <a:camera prst="orthographicFront"/>
            <a:lightRig rig="threePt" dir="t"/>
          </a:scene3d>
          <a:sp3d extrusionH="1968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rgbClr val="00A5E1"/>
                </a:solidFill>
              </a:rPr>
              <a:t>Rail Health and Safety Strategy  </a:t>
            </a:r>
            <a:endParaRPr lang="en-GB" sz="2800" b="1" dirty="0">
              <a:solidFill>
                <a:srgbClr val="00A5E1"/>
              </a:solidFill>
            </a:endParaRPr>
          </a:p>
        </p:txBody>
      </p:sp>
    </p:spTree>
    <p:extLst>
      <p:ext uri="{BB962C8B-B14F-4D97-AF65-F5344CB8AC3E}">
        <p14:creationId xmlns:p14="http://schemas.microsoft.com/office/powerpoint/2010/main" val="255111882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08333E-6 -2.22222E-6 L 0.23229 0.01875 " pathEditMode="relative" rAng="0" ptsTypes="AA">
                                      <p:cBhvr>
                                        <p:cTn id="6" dur="1000" fill="hold"/>
                                        <p:tgtEl>
                                          <p:spTgt spid="38"/>
                                        </p:tgtEl>
                                        <p:attrNameLst>
                                          <p:attrName>ppt_x</p:attrName>
                                          <p:attrName>ppt_y</p:attrName>
                                        </p:attrNameLst>
                                      </p:cBhvr>
                                      <p:rCtr x="11615" y="926"/>
                                    </p:animMotion>
                                  </p:childTnLst>
                                </p:cTn>
                              </p:par>
                            </p:childTnLst>
                          </p:cTn>
                        </p:par>
                        <p:par>
                          <p:cTn id="7" fill="hold">
                            <p:stCondLst>
                              <p:cond delay="1000"/>
                            </p:stCondLst>
                            <p:childTnLst>
                              <p:par>
                                <p:cTn id="8" presetID="10" presetClass="exit" presetSubtype="0" fill="hold" grpId="1" nodeType="afterEffect">
                                  <p:stCondLst>
                                    <p:cond delay="0"/>
                                  </p:stCondLst>
                                  <p:childTnLst>
                                    <p:animEffect transition="out" filter="fade">
                                      <p:cBhvr>
                                        <p:cTn id="9" dur="500"/>
                                        <p:tgtEl>
                                          <p:spTgt spid="38"/>
                                        </p:tgtEl>
                                      </p:cBhvr>
                                    </p:animEffect>
                                    <p:set>
                                      <p:cBhvr>
                                        <p:cTn id="10" dur="1" fill="hold">
                                          <p:stCondLst>
                                            <p:cond delay="499"/>
                                          </p:stCondLst>
                                        </p:cTn>
                                        <p:tgtEl>
                                          <p:spTgt spid="38"/>
                                        </p:tgtEl>
                                        <p:attrNameLst>
                                          <p:attrName>style.visibility</p:attrName>
                                        </p:attrNameLst>
                                      </p:cBhvr>
                                      <p:to>
                                        <p:strVal val="hidden"/>
                                      </p:to>
                                    </p:set>
                                  </p:childTnLst>
                                </p:cTn>
                              </p:par>
                              <p:par>
                                <p:cTn id="11" presetID="10" presetClass="entr" presetSubtype="0" fill="hold" grpId="2"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500"/>
                            </p:stCondLst>
                            <p:childTnLst>
                              <p:par>
                                <p:cTn id="15" presetID="1" presetClass="entr" presetSubtype="0" fill="hold" grpId="1"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par>
                          <p:cTn id="17" fill="hold">
                            <p:stCondLst>
                              <p:cond delay="1500"/>
                            </p:stCondLst>
                            <p:childTnLst>
                              <p:par>
                                <p:cTn id="18" presetID="10" presetClass="exit" presetSubtype="0" fill="hold" grpId="1" nodeType="afterEffect">
                                  <p:stCondLst>
                                    <p:cond delay="0"/>
                                  </p:stCondLst>
                                  <p:childTnLst>
                                    <p:animEffect transition="out" filter="fade">
                                      <p:cBhvr>
                                        <p:cTn id="19" dur="100"/>
                                        <p:tgtEl>
                                          <p:spTgt spid="11"/>
                                        </p:tgtEl>
                                      </p:cBhvr>
                                    </p:animEffect>
                                    <p:set>
                                      <p:cBhvr>
                                        <p:cTn id="20" dur="1" fill="hold">
                                          <p:stCondLst>
                                            <p:cond delay="99"/>
                                          </p:stCondLst>
                                        </p:cTn>
                                        <p:tgtEl>
                                          <p:spTgt spid="11"/>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100"/>
                                        <p:tgtEl>
                                          <p:spTgt spid="12"/>
                                        </p:tgtEl>
                                      </p:cBhvr>
                                    </p:animEffect>
                                    <p:set>
                                      <p:cBhvr>
                                        <p:cTn id="23" dur="1" fill="hold">
                                          <p:stCondLst>
                                            <p:cond delay="99"/>
                                          </p:stCondLst>
                                        </p:cTn>
                                        <p:tgtEl>
                                          <p:spTgt spid="12"/>
                                        </p:tgtEl>
                                        <p:attrNameLst>
                                          <p:attrName>style.visibility</p:attrName>
                                        </p:attrNameLst>
                                      </p:cBhvr>
                                      <p:to>
                                        <p:strVal val="hidden"/>
                                      </p:to>
                                    </p:set>
                                  </p:childTnLst>
                                </p:cTn>
                              </p:par>
                            </p:childTnLst>
                          </p:cTn>
                        </p:par>
                        <p:par>
                          <p:cTn id="24" fill="hold">
                            <p:stCondLst>
                              <p:cond delay="1600"/>
                            </p:stCondLst>
                            <p:childTnLst>
                              <p:par>
                                <p:cTn id="25" presetID="1"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0" presetClass="exit" presetSubtype="0" fill="hold" grpId="1" nodeType="withEffect">
                                  <p:stCondLst>
                                    <p:cond delay="0"/>
                                  </p:stCondLst>
                                  <p:childTnLst>
                                    <p:animEffect transition="out" filter="fade">
                                      <p:cBhvr>
                                        <p:cTn id="30" dur="100"/>
                                        <p:tgtEl>
                                          <p:spTgt spid="13"/>
                                        </p:tgtEl>
                                      </p:cBhvr>
                                    </p:animEffect>
                                    <p:set>
                                      <p:cBhvr>
                                        <p:cTn id="31" dur="1" fill="hold">
                                          <p:stCondLst>
                                            <p:cond delay="99"/>
                                          </p:stCondLst>
                                        </p:cTn>
                                        <p:tgtEl>
                                          <p:spTgt spid="13"/>
                                        </p:tgtEl>
                                        <p:attrNameLst>
                                          <p:attrName>style.visibility</p:attrName>
                                        </p:attrNameLst>
                                      </p:cBhvr>
                                      <p:to>
                                        <p:strVal val="hidden"/>
                                      </p:to>
                                    </p:set>
                                  </p:childTnLst>
                                </p:cTn>
                              </p:par>
                            </p:childTnLst>
                          </p:cTn>
                        </p:par>
                        <p:par>
                          <p:cTn id="32" fill="hold">
                            <p:stCondLst>
                              <p:cond delay="1700"/>
                            </p:stCondLst>
                            <p:childTnLst>
                              <p:par>
                                <p:cTn id="33" presetID="1"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0" presetClass="exit" presetSubtype="0" fill="hold" grpId="1" nodeType="withEffect">
                                  <p:stCondLst>
                                    <p:cond delay="0"/>
                                  </p:stCondLst>
                                  <p:childTnLst>
                                    <p:animEffect transition="out" filter="fade">
                                      <p:cBhvr>
                                        <p:cTn id="36" dur="100"/>
                                        <p:tgtEl>
                                          <p:spTgt spid="14"/>
                                        </p:tgtEl>
                                      </p:cBhvr>
                                    </p:animEffect>
                                    <p:set>
                                      <p:cBhvr>
                                        <p:cTn id="37" dur="1" fill="hold">
                                          <p:stCondLst>
                                            <p:cond delay="99"/>
                                          </p:stCondLst>
                                        </p:cTn>
                                        <p:tgtEl>
                                          <p:spTgt spid="14"/>
                                        </p:tgtEl>
                                        <p:attrNameLst>
                                          <p:attrName>style.visibility</p:attrName>
                                        </p:attrNameLst>
                                      </p:cBhvr>
                                      <p:to>
                                        <p:strVal val="hidden"/>
                                      </p:to>
                                    </p:set>
                                  </p:childTnLst>
                                </p:cTn>
                              </p:par>
                            </p:childTnLst>
                          </p:cTn>
                        </p:par>
                        <p:par>
                          <p:cTn id="38" fill="hold">
                            <p:stCondLst>
                              <p:cond delay="1800"/>
                            </p:stCondLst>
                            <p:childTnLst>
                              <p:par>
                                <p:cTn id="39" presetID="1"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0" presetClass="exit" presetSubtype="0" fill="hold" grpId="1" nodeType="withEffect">
                                  <p:stCondLst>
                                    <p:cond delay="0"/>
                                  </p:stCondLst>
                                  <p:childTnLst>
                                    <p:animEffect transition="out" filter="fade">
                                      <p:cBhvr>
                                        <p:cTn id="42" dur="100"/>
                                        <p:tgtEl>
                                          <p:spTgt spid="15"/>
                                        </p:tgtEl>
                                      </p:cBhvr>
                                    </p:animEffect>
                                    <p:set>
                                      <p:cBhvr>
                                        <p:cTn id="43" dur="1" fill="hold">
                                          <p:stCondLst>
                                            <p:cond delay="99"/>
                                          </p:stCondLst>
                                        </p:cTn>
                                        <p:tgtEl>
                                          <p:spTgt spid="15"/>
                                        </p:tgtEl>
                                        <p:attrNameLst>
                                          <p:attrName>style.visibility</p:attrName>
                                        </p:attrNameLst>
                                      </p:cBhvr>
                                      <p:to>
                                        <p:strVal val="hidden"/>
                                      </p:to>
                                    </p:set>
                                  </p:childTnLst>
                                </p:cTn>
                              </p:par>
                            </p:childTnLst>
                          </p:cTn>
                        </p:par>
                        <p:par>
                          <p:cTn id="44" fill="hold">
                            <p:stCondLst>
                              <p:cond delay="1900"/>
                            </p:stCondLst>
                            <p:childTnLst>
                              <p:par>
                                <p:cTn id="45" presetID="1"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par>
                                <p:cTn id="47" presetID="10" presetClass="exit" presetSubtype="0" fill="hold" grpId="1" nodeType="withEffect">
                                  <p:stCondLst>
                                    <p:cond delay="0"/>
                                  </p:stCondLst>
                                  <p:childTnLst>
                                    <p:animEffect transition="out" filter="fade">
                                      <p:cBhvr>
                                        <p:cTn id="48" dur="100"/>
                                        <p:tgtEl>
                                          <p:spTgt spid="16"/>
                                        </p:tgtEl>
                                      </p:cBhvr>
                                    </p:animEffect>
                                    <p:set>
                                      <p:cBhvr>
                                        <p:cTn id="49" dur="1" fill="hold">
                                          <p:stCondLst>
                                            <p:cond delay="99"/>
                                          </p:stCondLst>
                                        </p:cTn>
                                        <p:tgtEl>
                                          <p:spTgt spid="16"/>
                                        </p:tgtEl>
                                        <p:attrNameLst>
                                          <p:attrName>style.visibility</p:attrName>
                                        </p:attrNameLst>
                                      </p:cBhvr>
                                      <p:to>
                                        <p:strVal val="hidden"/>
                                      </p:to>
                                    </p:set>
                                  </p:childTnLst>
                                </p:cTn>
                              </p:par>
                            </p:childTnLst>
                          </p:cTn>
                        </p:par>
                        <p:par>
                          <p:cTn id="50" fill="hold">
                            <p:stCondLst>
                              <p:cond delay="2000"/>
                            </p:stCondLst>
                            <p:childTnLst>
                              <p:par>
                                <p:cTn id="51" presetID="1"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par>
                                <p:cTn id="53" presetID="10" presetClass="exit" presetSubtype="0" fill="hold" grpId="1" nodeType="withEffect">
                                  <p:stCondLst>
                                    <p:cond delay="0"/>
                                  </p:stCondLst>
                                  <p:childTnLst>
                                    <p:animEffect transition="out" filter="fade">
                                      <p:cBhvr>
                                        <p:cTn id="54" dur="100"/>
                                        <p:tgtEl>
                                          <p:spTgt spid="18"/>
                                        </p:tgtEl>
                                      </p:cBhvr>
                                    </p:animEffect>
                                    <p:set>
                                      <p:cBhvr>
                                        <p:cTn id="55" dur="1" fill="hold">
                                          <p:stCondLst>
                                            <p:cond delay="99"/>
                                          </p:stCondLst>
                                        </p:cTn>
                                        <p:tgtEl>
                                          <p:spTgt spid="18"/>
                                        </p:tgtEl>
                                        <p:attrNameLst>
                                          <p:attrName>style.visibility</p:attrName>
                                        </p:attrNameLst>
                                      </p:cBhvr>
                                      <p:to>
                                        <p:strVal val="hidden"/>
                                      </p:to>
                                    </p:set>
                                  </p:childTnLst>
                                </p:cTn>
                              </p:par>
                            </p:childTnLst>
                          </p:cTn>
                        </p:par>
                        <p:par>
                          <p:cTn id="56" fill="hold">
                            <p:stCondLst>
                              <p:cond delay="2100"/>
                            </p:stCondLst>
                            <p:childTnLst>
                              <p:par>
                                <p:cTn id="57" presetID="1"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0" presetClass="exit" presetSubtype="0" fill="hold" grpId="1" nodeType="withEffect">
                                  <p:stCondLst>
                                    <p:cond delay="0"/>
                                  </p:stCondLst>
                                  <p:childTnLst>
                                    <p:animEffect transition="out" filter="fade">
                                      <p:cBhvr>
                                        <p:cTn id="60" dur="100"/>
                                        <p:tgtEl>
                                          <p:spTgt spid="19"/>
                                        </p:tgtEl>
                                      </p:cBhvr>
                                    </p:animEffect>
                                    <p:set>
                                      <p:cBhvr>
                                        <p:cTn id="61" dur="1" fill="hold">
                                          <p:stCondLst>
                                            <p:cond delay="99"/>
                                          </p:stCondLst>
                                        </p:cTn>
                                        <p:tgtEl>
                                          <p:spTgt spid="19"/>
                                        </p:tgtEl>
                                        <p:attrNameLst>
                                          <p:attrName>style.visibility</p:attrName>
                                        </p:attrNameLst>
                                      </p:cBhvr>
                                      <p:to>
                                        <p:strVal val="hidden"/>
                                      </p:to>
                                    </p:set>
                                  </p:childTnLst>
                                </p:cTn>
                              </p:par>
                            </p:childTnLst>
                          </p:cTn>
                        </p:par>
                        <p:par>
                          <p:cTn id="62" fill="hold">
                            <p:stCondLst>
                              <p:cond delay="2200"/>
                            </p:stCondLst>
                            <p:childTnLst>
                              <p:par>
                                <p:cTn id="63" presetID="1"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par>
                                <p:cTn id="65" presetID="10" presetClass="exit" presetSubtype="0" fill="hold" grpId="1" nodeType="withEffect">
                                  <p:stCondLst>
                                    <p:cond delay="0"/>
                                  </p:stCondLst>
                                  <p:childTnLst>
                                    <p:animEffect transition="out" filter="fade">
                                      <p:cBhvr>
                                        <p:cTn id="66" dur="100"/>
                                        <p:tgtEl>
                                          <p:spTgt spid="20"/>
                                        </p:tgtEl>
                                      </p:cBhvr>
                                    </p:animEffect>
                                    <p:set>
                                      <p:cBhvr>
                                        <p:cTn id="67" dur="1" fill="hold">
                                          <p:stCondLst>
                                            <p:cond delay="99"/>
                                          </p:stCondLst>
                                        </p:cTn>
                                        <p:tgtEl>
                                          <p:spTgt spid="20"/>
                                        </p:tgtEl>
                                        <p:attrNameLst>
                                          <p:attrName>style.visibility</p:attrName>
                                        </p:attrNameLst>
                                      </p:cBhvr>
                                      <p:to>
                                        <p:strVal val="hidden"/>
                                      </p:to>
                                    </p:set>
                                  </p:childTnLst>
                                </p:cTn>
                              </p:par>
                            </p:childTnLst>
                          </p:cTn>
                        </p:par>
                        <p:par>
                          <p:cTn id="68" fill="hold">
                            <p:stCondLst>
                              <p:cond delay="2300"/>
                            </p:stCondLst>
                            <p:childTnLst>
                              <p:par>
                                <p:cTn id="69" presetID="1"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par>
                                <p:cTn id="71" presetID="10" presetClass="exit" presetSubtype="0" fill="hold" grpId="1" nodeType="withEffect">
                                  <p:stCondLst>
                                    <p:cond delay="0"/>
                                  </p:stCondLst>
                                  <p:childTnLst>
                                    <p:animEffect transition="out" filter="fade">
                                      <p:cBhvr>
                                        <p:cTn id="72" dur="100"/>
                                        <p:tgtEl>
                                          <p:spTgt spid="21"/>
                                        </p:tgtEl>
                                      </p:cBhvr>
                                    </p:animEffect>
                                    <p:set>
                                      <p:cBhvr>
                                        <p:cTn id="73" dur="1" fill="hold">
                                          <p:stCondLst>
                                            <p:cond delay="99"/>
                                          </p:stCondLst>
                                        </p:cTn>
                                        <p:tgtEl>
                                          <p:spTgt spid="21"/>
                                        </p:tgtEl>
                                        <p:attrNameLst>
                                          <p:attrName>style.visibility</p:attrName>
                                        </p:attrNameLst>
                                      </p:cBhvr>
                                      <p:to>
                                        <p:strVal val="hidden"/>
                                      </p:to>
                                    </p:set>
                                  </p:childTnLst>
                                </p:cTn>
                              </p:par>
                            </p:childTnLst>
                          </p:cTn>
                        </p:par>
                        <p:par>
                          <p:cTn id="74" fill="hold">
                            <p:stCondLst>
                              <p:cond delay="2400"/>
                            </p:stCondLst>
                            <p:childTnLst>
                              <p:par>
                                <p:cTn id="75" presetID="1" presetClass="entr" presetSubtype="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childTnLst>
                                </p:cTn>
                              </p:par>
                              <p:par>
                                <p:cTn id="77" presetID="10" presetClass="exit" presetSubtype="0" fill="hold" grpId="1" nodeType="withEffect">
                                  <p:stCondLst>
                                    <p:cond delay="0"/>
                                  </p:stCondLst>
                                  <p:childTnLst>
                                    <p:animEffect transition="out" filter="fade">
                                      <p:cBhvr>
                                        <p:cTn id="78" dur="100"/>
                                        <p:tgtEl>
                                          <p:spTgt spid="22"/>
                                        </p:tgtEl>
                                      </p:cBhvr>
                                    </p:animEffect>
                                    <p:set>
                                      <p:cBhvr>
                                        <p:cTn id="79" dur="1" fill="hold">
                                          <p:stCondLst>
                                            <p:cond delay="99"/>
                                          </p:stCondLst>
                                        </p:cTn>
                                        <p:tgtEl>
                                          <p:spTgt spid="22"/>
                                        </p:tgtEl>
                                        <p:attrNameLst>
                                          <p:attrName>style.visibility</p:attrName>
                                        </p:attrNameLst>
                                      </p:cBhvr>
                                      <p:to>
                                        <p:strVal val="hidden"/>
                                      </p:to>
                                    </p:set>
                                  </p:childTnLst>
                                </p:cTn>
                              </p:par>
                            </p:childTnLst>
                          </p:cTn>
                        </p:par>
                        <p:par>
                          <p:cTn id="80" fill="hold">
                            <p:stCondLst>
                              <p:cond delay="2500"/>
                            </p:stCondLst>
                            <p:childTnLst>
                              <p:par>
                                <p:cTn id="81" presetID="10" presetClass="entr" presetSubtype="0"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fade">
                                      <p:cBhvr>
                                        <p:cTn id="83" dur="1000"/>
                                        <p:tgtEl>
                                          <p:spTgt spid="36"/>
                                        </p:tgtEl>
                                      </p:cBhvr>
                                    </p:animEffect>
                                  </p:childTnLst>
                                </p:cTn>
                              </p:par>
                            </p:childTnLst>
                          </p:cTn>
                        </p:par>
                        <p:par>
                          <p:cTn id="84" fill="hold">
                            <p:stCondLst>
                              <p:cond delay="35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1000"/>
                                        <p:tgtEl>
                                          <p:spTgt spid="35"/>
                                        </p:tgtEl>
                                      </p:cBhvr>
                                    </p:animEffect>
                                  </p:childTnLst>
                                </p:cTn>
                              </p:par>
                            </p:childTnLst>
                          </p:cTn>
                        </p:par>
                        <p:par>
                          <p:cTn id="88" fill="hold">
                            <p:stCondLst>
                              <p:cond delay="4500"/>
                            </p:stCondLst>
                            <p:childTnLst>
                              <p:par>
                                <p:cTn id="89" presetID="10" presetClass="entr" presetSubtype="0"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1000"/>
                                        <p:tgtEl>
                                          <p:spTgt spid="37"/>
                                        </p:tgtEl>
                                      </p:cBhvr>
                                    </p:animEffect>
                                  </p:childTnLst>
                                </p:cTn>
                              </p:par>
                            </p:childTnLst>
                          </p:cTn>
                        </p:par>
                        <p:par>
                          <p:cTn id="92" fill="hold">
                            <p:stCondLst>
                              <p:cond delay="5500"/>
                            </p:stCondLst>
                            <p:childTnLst>
                              <p:par>
                                <p:cTn id="93" presetID="53" presetClass="entr" presetSubtype="528"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p:cTn id="95" dur="1000" fill="hold"/>
                                        <p:tgtEl>
                                          <p:spTgt spid="25"/>
                                        </p:tgtEl>
                                        <p:attrNameLst>
                                          <p:attrName>ppt_w</p:attrName>
                                        </p:attrNameLst>
                                      </p:cBhvr>
                                      <p:tavLst>
                                        <p:tav tm="0">
                                          <p:val>
                                            <p:fltVal val="0"/>
                                          </p:val>
                                        </p:tav>
                                        <p:tav tm="100000">
                                          <p:val>
                                            <p:strVal val="#ppt_w"/>
                                          </p:val>
                                        </p:tav>
                                      </p:tavLst>
                                    </p:anim>
                                    <p:anim calcmode="lin" valueType="num">
                                      <p:cBhvr>
                                        <p:cTn id="96" dur="1000" fill="hold"/>
                                        <p:tgtEl>
                                          <p:spTgt spid="25"/>
                                        </p:tgtEl>
                                        <p:attrNameLst>
                                          <p:attrName>ppt_h</p:attrName>
                                        </p:attrNameLst>
                                      </p:cBhvr>
                                      <p:tavLst>
                                        <p:tav tm="0">
                                          <p:val>
                                            <p:fltVal val="0"/>
                                          </p:val>
                                        </p:tav>
                                        <p:tav tm="100000">
                                          <p:val>
                                            <p:strVal val="#ppt_h"/>
                                          </p:val>
                                        </p:tav>
                                      </p:tavLst>
                                    </p:anim>
                                    <p:animEffect transition="in" filter="fade">
                                      <p:cBhvr>
                                        <p:cTn id="97" dur="1000"/>
                                        <p:tgtEl>
                                          <p:spTgt spid="25"/>
                                        </p:tgtEl>
                                      </p:cBhvr>
                                    </p:animEffect>
                                    <p:anim calcmode="lin" valueType="num">
                                      <p:cBhvr>
                                        <p:cTn id="98" dur="1000" fill="hold"/>
                                        <p:tgtEl>
                                          <p:spTgt spid="25"/>
                                        </p:tgtEl>
                                        <p:attrNameLst>
                                          <p:attrName>ppt_x</p:attrName>
                                        </p:attrNameLst>
                                      </p:cBhvr>
                                      <p:tavLst>
                                        <p:tav tm="0">
                                          <p:val>
                                            <p:fltVal val="0.5"/>
                                          </p:val>
                                        </p:tav>
                                        <p:tav tm="100000">
                                          <p:val>
                                            <p:strVal val="#ppt_x"/>
                                          </p:val>
                                        </p:tav>
                                      </p:tavLst>
                                    </p:anim>
                                    <p:anim calcmode="lin" valueType="num">
                                      <p:cBhvr>
                                        <p:cTn id="99" dur="1000" fill="hold"/>
                                        <p:tgtEl>
                                          <p:spTgt spid="25"/>
                                        </p:tgtEl>
                                        <p:attrNameLst>
                                          <p:attrName>ppt_y</p:attrName>
                                        </p:attrNameLst>
                                      </p:cBhvr>
                                      <p:tavLst>
                                        <p:tav tm="0">
                                          <p:val>
                                            <p:fltVal val="0.5"/>
                                          </p:val>
                                        </p:tav>
                                        <p:tav tm="100000">
                                          <p:val>
                                            <p:strVal val="#ppt_y"/>
                                          </p:val>
                                        </p:tav>
                                      </p:tavLst>
                                    </p:anim>
                                  </p:childTnLst>
                                </p:cTn>
                              </p:par>
                            </p:childTnLst>
                          </p:cTn>
                        </p:par>
                        <p:par>
                          <p:cTn id="100" fill="hold">
                            <p:stCondLst>
                              <p:cond delay="6500"/>
                            </p:stCondLst>
                            <p:childTnLst>
                              <p:par>
                                <p:cTn id="101" presetID="53" presetClass="entr" presetSubtype="528"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1000" fill="hold"/>
                                        <p:tgtEl>
                                          <p:spTgt spid="34"/>
                                        </p:tgtEl>
                                        <p:attrNameLst>
                                          <p:attrName>ppt_w</p:attrName>
                                        </p:attrNameLst>
                                      </p:cBhvr>
                                      <p:tavLst>
                                        <p:tav tm="0">
                                          <p:val>
                                            <p:fltVal val="0"/>
                                          </p:val>
                                        </p:tav>
                                        <p:tav tm="100000">
                                          <p:val>
                                            <p:strVal val="#ppt_w"/>
                                          </p:val>
                                        </p:tav>
                                      </p:tavLst>
                                    </p:anim>
                                    <p:anim calcmode="lin" valueType="num">
                                      <p:cBhvr>
                                        <p:cTn id="104" dur="1000" fill="hold"/>
                                        <p:tgtEl>
                                          <p:spTgt spid="34"/>
                                        </p:tgtEl>
                                        <p:attrNameLst>
                                          <p:attrName>ppt_h</p:attrName>
                                        </p:attrNameLst>
                                      </p:cBhvr>
                                      <p:tavLst>
                                        <p:tav tm="0">
                                          <p:val>
                                            <p:fltVal val="0"/>
                                          </p:val>
                                        </p:tav>
                                        <p:tav tm="100000">
                                          <p:val>
                                            <p:strVal val="#ppt_h"/>
                                          </p:val>
                                        </p:tav>
                                      </p:tavLst>
                                    </p:anim>
                                    <p:animEffect transition="in" filter="fade">
                                      <p:cBhvr>
                                        <p:cTn id="105" dur="1000"/>
                                        <p:tgtEl>
                                          <p:spTgt spid="34"/>
                                        </p:tgtEl>
                                      </p:cBhvr>
                                    </p:animEffect>
                                    <p:anim calcmode="lin" valueType="num">
                                      <p:cBhvr>
                                        <p:cTn id="106" dur="1000" fill="hold"/>
                                        <p:tgtEl>
                                          <p:spTgt spid="34"/>
                                        </p:tgtEl>
                                        <p:attrNameLst>
                                          <p:attrName>ppt_x</p:attrName>
                                        </p:attrNameLst>
                                      </p:cBhvr>
                                      <p:tavLst>
                                        <p:tav tm="0">
                                          <p:val>
                                            <p:fltVal val="0.5"/>
                                          </p:val>
                                        </p:tav>
                                        <p:tav tm="100000">
                                          <p:val>
                                            <p:strVal val="#ppt_x"/>
                                          </p:val>
                                        </p:tav>
                                      </p:tavLst>
                                    </p:anim>
                                    <p:anim calcmode="lin" valueType="num">
                                      <p:cBhvr>
                                        <p:cTn id="107" dur="1000" fill="hold"/>
                                        <p:tgtEl>
                                          <p:spTgt spid="34"/>
                                        </p:tgtEl>
                                        <p:attrNameLst>
                                          <p:attrName>ppt_y</p:attrName>
                                        </p:attrNameLst>
                                      </p:cBhvr>
                                      <p:tavLst>
                                        <p:tav tm="0">
                                          <p:val>
                                            <p:fltVal val="0.5"/>
                                          </p:val>
                                        </p:tav>
                                        <p:tav tm="100000">
                                          <p:val>
                                            <p:strVal val="#ppt_y"/>
                                          </p:val>
                                        </p:tav>
                                      </p:tavLst>
                                    </p:anim>
                                  </p:childTnLst>
                                </p:cTn>
                              </p:par>
                            </p:childTnLst>
                          </p:cTn>
                        </p:par>
                        <p:par>
                          <p:cTn id="108" fill="hold">
                            <p:stCondLst>
                              <p:cond delay="7500"/>
                            </p:stCondLst>
                            <p:childTnLst>
                              <p:par>
                                <p:cTn id="109" presetID="53" presetClass="entr" presetSubtype="528" fill="hold" grpId="0" nodeType="after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p:cTn id="111" dur="1000" fill="hold"/>
                                        <p:tgtEl>
                                          <p:spTgt spid="30"/>
                                        </p:tgtEl>
                                        <p:attrNameLst>
                                          <p:attrName>ppt_w</p:attrName>
                                        </p:attrNameLst>
                                      </p:cBhvr>
                                      <p:tavLst>
                                        <p:tav tm="0">
                                          <p:val>
                                            <p:fltVal val="0"/>
                                          </p:val>
                                        </p:tav>
                                        <p:tav tm="100000">
                                          <p:val>
                                            <p:strVal val="#ppt_w"/>
                                          </p:val>
                                        </p:tav>
                                      </p:tavLst>
                                    </p:anim>
                                    <p:anim calcmode="lin" valueType="num">
                                      <p:cBhvr>
                                        <p:cTn id="112" dur="1000" fill="hold"/>
                                        <p:tgtEl>
                                          <p:spTgt spid="30"/>
                                        </p:tgtEl>
                                        <p:attrNameLst>
                                          <p:attrName>ppt_h</p:attrName>
                                        </p:attrNameLst>
                                      </p:cBhvr>
                                      <p:tavLst>
                                        <p:tav tm="0">
                                          <p:val>
                                            <p:fltVal val="0"/>
                                          </p:val>
                                        </p:tav>
                                        <p:tav tm="100000">
                                          <p:val>
                                            <p:strVal val="#ppt_h"/>
                                          </p:val>
                                        </p:tav>
                                      </p:tavLst>
                                    </p:anim>
                                    <p:animEffect transition="in" filter="fade">
                                      <p:cBhvr>
                                        <p:cTn id="113" dur="1000"/>
                                        <p:tgtEl>
                                          <p:spTgt spid="30"/>
                                        </p:tgtEl>
                                      </p:cBhvr>
                                    </p:animEffect>
                                    <p:anim calcmode="lin" valueType="num">
                                      <p:cBhvr>
                                        <p:cTn id="114" dur="1000" fill="hold"/>
                                        <p:tgtEl>
                                          <p:spTgt spid="30"/>
                                        </p:tgtEl>
                                        <p:attrNameLst>
                                          <p:attrName>ppt_x</p:attrName>
                                        </p:attrNameLst>
                                      </p:cBhvr>
                                      <p:tavLst>
                                        <p:tav tm="0">
                                          <p:val>
                                            <p:fltVal val="0.5"/>
                                          </p:val>
                                        </p:tav>
                                        <p:tav tm="100000">
                                          <p:val>
                                            <p:strVal val="#ppt_x"/>
                                          </p:val>
                                        </p:tav>
                                      </p:tavLst>
                                    </p:anim>
                                    <p:anim calcmode="lin" valueType="num">
                                      <p:cBhvr>
                                        <p:cTn id="115" dur="1000" fill="hold"/>
                                        <p:tgtEl>
                                          <p:spTgt spid="30"/>
                                        </p:tgtEl>
                                        <p:attrNameLst>
                                          <p:attrName>ppt_y</p:attrName>
                                        </p:attrNameLst>
                                      </p:cBhvr>
                                      <p:tavLst>
                                        <p:tav tm="0">
                                          <p:val>
                                            <p:fltVal val="0.5"/>
                                          </p:val>
                                        </p:tav>
                                        <p:tav tm="100000">
                                          <p:val>
                                            <p:strVal val="#ppt_y"/>
                                          </p:val>
                                        </p:tav>
                                      </p:tavLst>
                                    </p:anim>
                                  </p:childTnLst>
                                </p:cTn>
                              </p:par>
                            </p:childTnLst>
                          </p:cTn>
                        </p:par>
                        <p:par>
                          <p:cTn id="116" fill="hold">
                            <p:stCondLst>
                              <p:cond delay="8500"/>
                            </p:stCondLst>
                            <p:childTnLst>
                              <p:par>
                                <p:cTn id="117" presetID="53" presetClass="entr" presetSubtype="528"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 calcmode="lin" valueType="num">
                                      <p:cBhvr>
                                        <p:cTn id="119" dur="1000" fill="hold"/>
                                        <p:tgtEl>
                                          <p:spTgt spid="29"/>
                                        </p:tgtEl>
                                        <p:attrNameLst>
                                          <p:attrName>ppt_w</p:attrName>
                                        </p:attrNameLst>
                                      </p:cBhvr>
                                      <p:tavLst>
                                        <p:tav tm="0">
                                          <p:val>
                                            <p:fltVal val="0"/>
                                          </p:val>
                                        </p:tav>
                                        <p:tav tm="100000">
                                          <p:val>
                                            <p:strVal val="#ppt_w"/>
                                          </p:val>
                                        </p:tav>
                                      </p:tavLst>
                                    </p:anim>
                                    <p:anim calcmode="lin" valueType="num">
                                      <p:cBhvr>
                                        <p:cTn id="120" dur="1000" fill="hold"/>
                                        <p:tgtEl>
                                          <p:spTgt spid="29"/>
                                        </p:tgtEl>
                                        <p:attrNameLst>
                                          <p:attrName>ppt_h</p:attrName>
                                        </p:attrNameLst>
                                      </p:cBhvr>
                                      <p:tavLst>
                                        <p:tav tm="0">
                                          <p:val>
                                            <p:fltVal val="0"/>
                                          </p:val>
                                        </p:tav>
                                        <p:tav tm="100000">
                                          <p:val>
                                            <p:strVal val="#ppt_h"/>
                                          </p:val>
                                        </p:tav>
                                      </p:tavLst>
                                    </p:anim>
                                    <p:animEffect transition="in" filter="fade">
                                      <p:cBhvr>
                                        <p:cTn id="121" dur="1000"/>
                                        <p:tgtEl>
                                          <p:spTgt spid="29"/>
                                        </p:tgtEl>
                                      </p:cBhvr>
                                    </p:animEffect>
                                    <p:anim calcmode="lin" valueType="num">
                                      <p:cBhvr>
                                        <p:cTn id="122" dur="1000" fill="hold"/>
                                        <p:tgtEl>
                                          <p:spTgt spid="29"/>
                                        </p:tgtEl>
                                        <p:attrNameLst>
                                          <p:attrName>ppt_x</p:attrName>
                                        </p:attrNameLst>
                                      </p:cBhvr>
                                      <p:tavLst>
                                        <p:tav tm="0">
                                          <p:val>
                                            <p:fltVal val="0.5"/>
                                          </p:val>
                                        </p:tav>
                                        <p:tav tm="100000">
                                          <p:val>
                                            <p:strVal val="#ppt_x"/>
                                          </p:val>
                                        </p:tav>
                                      </p:tavLst>
                                    </p:anim>
                                    <p:anim calcmode="lin" valueType="num">
                                      <p:cBhvr>
                                        <p:cTn id="123" dur="1000" fill="hold"/>
                                        <p:tgtEl>
                                          <p:spTgt spid="2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25" grpId="0" animBg="1"/>
      <p:bldP spid="11" grpId="1" animBg="1"/>
      <p:bldP spid="11" grpId="2"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9" grpId="0" animBg="1"/>
      <p:bldP spid="30" grpId="0" animBg="1"/>
      <p:bldP spid="34" grpId="0" animBg="1"/>
      <p:bldP spid="35" grpId="0" animBg="1"/>
      <p:bldP spid="36" grpId="0" animBg="1"/>
      <p:bldP spid="3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24" name="Rounded Rectangle 23"/>
          <p:cNvSpPr>
            <a:spLocks/>
          </p:cNvSpPr>
          <p:nvPr/>
        </p:nvSpPr>
        <p:spPr>
          <a:xfrm>
            <a:off x="227771" y="1057955"/>
            <a:ext cx="2376000" cy="2808000"/>
          </a:xfrm>
          <a:prstGeom prst="roundRect">
            <a:avLst>
              <a:gd name="adj" fmla="val 9036"/>
            </a:avLst>
          </a:prstGeom>
          <a:solidFill>
            <a:schemeClr val="accent5">
              <a:lumMod val="50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1</a:t>
            </a:r>
          </a:p>
          <a:p>
            <a:pPr algn="ctr"/>
            <a:endParaRPr lang="en-GB" sz="2400" b="1" dirty="0">
              <a:solidFill>
                <a:prstClr val="white"/>
              </a:solidFill>
            </a:endParaRPr>
          </a:p>
          <a:p>
            <a:pPr algn="ctr"/>
            <a:r>
              <a:rPr lang="en-GB" sz="2400" b="1" dirty="0" smtClean="0">
                <a:solidFill>
                  <a:prstClr val="white"/>
                </a:solidFill>
              </a:rPr>
              <a:t>Railway </a:t>
            </a:r>
            <a:r>
              <a:rPr lang="en-GB" sz="2400" b="1" dirty="0">
                <a:solidFill>
                  <a:prstClr val="white"/>
                </a:solidFill>
              </a:rPr>
              <a:t>Group </a:t>
            </a:r>
            <a:r>
              <a:rPr lang="en-GB" sz="2400" b="1" dirty="0" smtClean="0">
                <a:solidFill>
                  <a:prstClr val="white"/>
                </a:solidFill>
              </a:rPr>
              <a:t>Standards</a:t>
            </a:r>
          </a:p>
          <a:p>
            <a:pPr algn="ctr"/>
            <a:r>
              <a:rPr lang="en-GB" sz="2400" b="1" dirty="0" smtClean="0">
                <a:solidFill>
                  <a:prstClr val="white"/>
                </a:solidFill>
              </a:rPr>
              <a:t>as national</a:t>
            </a:r>
          </a:p>
          <a:p>
            <a:pPr algn="ctr"/>
            <a:r>
              <a:rPr lang="en-GB" sz="2400" b="1" dirty="0" smtClean="0">
                <a:solidFill>
                  <a:prstClr val="white"/>
                </a:solidFill>
              </a:rPr>
              <a:t>technical </a:t>
            </a:r>
            <a:r>
              <a:rPr lang="en-GB" sz="2400" b="1" dirty="0">
                <a:solidFill>
                  <a:prstClr val="white"/>
                </a:solidFill>
              </a:rPr>
              <a:t>rules</a:t>
            </a:r>
          </a:p>
        </p:txBody>
      </p:sp>
      <p:sp>
        <p:nvSpPr>
          <p:cNvPr id="26" name="Rounded Rectangle 25"/>
          <p:cNvSpPr>
            <a:spLocks/>
          </p:cNvSpPr>
          <p:nvPr/>
        </p:nvSpPr>
        <p:spPr>
          <a:xfrm>
            <a:off x="1848352" y="1288174"/>
            <a:ext cx="2376000" cy="2808000"/>
          </a:xfrm>
          <a:prstGeom prst="roundRect">
            <a:avLst>
              <a:gd name="adj" fmla="val 9036"/>
            </a:avLst>
          </a:prstGeom>
          <a:solidFill>
            <a:srgbClr val="C00000"/>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2 </a:t>
            </a:r>
          </a:p>
          <a:p>
            <a:pPr algn="ctr"/>
            <a:endParaRPr lang="en-GB" sz="2400" b="1" dirty="0">
              <a:solidFill>
                <a:prstClr val="white"/>
              </a:solidFill>
            </a:endParaRPr>
          </a:p>
          <a:p>
            <a:pPr algn="ctr"/>
            <a:r>
              <a:rPr lang="en-GB" sz="2400" b="1" dirty="0">
                <a:solidFill>
                  <a:prstClr val="white"/>
                </a:solidFill>
              </a:rPr>
              <a:t>Railway Group </a:t>
            </a:r>
            <a:r>
              <a:rPr lang="en-GB" sz="2400" b="1" dirty="0" smtClean="0">
                <a:solidFill>
                  <a:prstClr val="white"/>
                </a:solidFill>
              </a:rPr>
              <a:t>Standards</a:t>
            </a:r>
          </a:p>
          <a:p>
            <a:pPr algn="ctr"/>
            <a:r>
              <a:rPr lang="en-GB" sz="2400" b="1" dirty="0" smtClean="0">
                <a:solidFill>
                  <a:prstClr val="white"/>
                </a:solidFill>
              </a:rPr>
              <a:t>as national</a:t>
            </a:r>
          </a:p>
          <a:p>
            <a:pPr algn="ctr"/>
            <a:r>
              <a:rPr lang="en-GB" sz="2400" b="1" dirty="0" smtClean="0">
                <a:solidFill>
                  <a:prstClr val="white"/>
                </a:solidFill>
              </a:rPr>
              <a:t>safety rules</a:t>
            </a:r>
            <a:endParaRPr lang="en-GB" sz="2400" b="1" dirty="0">
              <a:solidFill>
                <a:prstClr val="white"/>
              </a:solidFill>
            </a:endParaRPr>
          </a:p>
        </p:txBody>
      </p:sp>
      <p:sp>
        <p:nvSpPr>
          <p:cNvPr id="27" name="Rounded Rectangle 26"/>
          <p:cNvSpPr>
            <a:spLocks/>
          </p:cNvSpPr>
          <p:nvPr/>
        </p:nvSpPr>
        <p:spPr>
          <a:xfrm>
            <a:off x="3468933" y="1518393"/>
            <a:ext cx="2376000" cy="2808000"/>
          </a:xfrm>
          <a:prstGeom prst="roundRect">
            <a:avLst>
              <a:gd name="adj" fmla="val 9036"/>
            </a:avLst>
          </a:prstGeom>
          <a:solidFill>
            <a:schemeClr val="accent6">
              <a:lumMod val="50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3 </a:t>
            </a:r>
          </a:p>
          <a:p>
            <a:pPr algn="ctr"/>
            <a:endParaRPr lang="en-GB" sz="2400" b="1" dirty="0">
              <a:solidFill>
                <a:prstClr val="white"/>
              </a:solidFill>
            </a:endParaRPr>
          </a:p>
          <a:p>
            <a:pPr algn="ctr"/>
            <a:r>
              <a:rPr lang="en-GB" sz="2400" b="1" dirty="0">
                <a:solidFill>
                  <a:prstClr val="white"/>
                </a:solidFill>
              </a:rPr>
              <a:t>National operational publications</a:t>
            </a:r>
          </a:p>
        </p:txBody>
      </p:sp>
      <p:sp>
        <p:nvSpPr>
          <p:cNvPr id="28" name="Rounded Rectangle 27"/>
          <p:cNvSpPr>
            <a:spLocks/>
          </p:cNvSpPr>
          <p:nvPr/>
        </p:nvSpPr>
        <p:spPr>
          <a:xfrm>
            <a:off x="5089514" y="1748612"/>
            <a:ext cx="2376000" cy="2808000"/>
          </a:xfrm>
          <a:prstGeom prst="roundRect">
            <a:avLst>
              <a:gd name="adj" fmla="val 9036"/>
            </a:avLst>
          </a:prstGeom>
          <a:solidFill>
            <a:schemeClr val="accent2">
              <a:lumMod val="75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4 </a:t>
            </a:r>
          </a:p>
          <a:p>
            <a:pPr algn="ctr"/>
            <a:endParaRPr lang="en-GB" sz="2400" b="1" dirty="0">
              <a:solidFill>
                <a:prstClr val="white"/>
              </a:solidFill>
            </a:endParaRPr>
          </a:p>
          <a:p>
            <a:pPr algn="ctr"/>
            <a:r>
              <a:rPr lang="en-GB" sz="2400" b="1" dirty="0">
                <a:solidFill>
                  <a:prstClr val="white"/>
                </a:solidFill>
              </a:rPr>
              <a:t>Rail Industry </a:t>
            </a:r>
            <a:r>
              <a:rPr lang="en-GB" sz="2400" b="1" dirty="0" smtClean="0">
                <a:solidFill>
                  <a:prstClr val="white"/>
                </a:solidFill>
              </a:rPr>
              <a:t>Standards</a:t>
            </a:r>
          </a:p>
          <a:p>
            <a:pPr algn="ctr"/>
            <a:r>
              <a:rPr lang="en-GB" sz="2400" b="1" dirty="0" smtClean="0">
                <a:solidFill>
                  <a:prstClr val="white"/>
                </a:solidFill>
              </a:rPr>
              <a:t>and </a:t>
            </a:r>
            <a:r>
              <a:rPr lang="en-GB" sz="2400" b="1" dirty="0">
                <a:solidFill>
                  <a:prstClr val="white"/>
                </a:solidFill>
              </a:rPr>
              <a:t>Guidance Notes</a:t>
            </a:r>
          </a:p>
        </p:txBody>
      </p:sp>
      <p:sp>
        <p:nvSpPr>
          <p:cNvPr id="31" name="Rounded Rectangle 30"/>
          <p:cNvSpPr>
            <a:spLocks/>
          </p:cNvSpPr>
          <p:nvPr/>
        </p:nvSpPr>
        <p:spPr>
          <a:xfrm>
            <a:off x="6710094" y="1978831"/>
            <a:ext cx="2376000" cy="2808000"/>
          </a:xfrm>
          <a:prstGeom prst="roundRect">
            <a:avLst>
              <a:gd name="adj" fmla="val 9036"/>
            </a:avLst>
          </a:prstGeom>
          <a:solidFill>
            <a:schemeClr val="accent4">
              <a:lumMod val="75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5 </a:t>
            </a:r>
          </a:p>
          <a:p>
            <a:pPr algn="ctr"/>
            <a:endParaRPr lang="en-GB" sz="2400" b="1" dirty="0">
              <a:solidFill>
                <a:prstClr val="white"/>
              </a:solidFill>
            </a:endParaRPr>
          </a:p>
          <a:p>
            <a:pPr algn="ctr"/>
            <a:r>
              <a:rPr lang="en-GB" sz="2400" b="1" dirty="0">
                <a:solidFill>
                  <a:prstClr val="white"/>
                </a:solidFill>
              </a:rPr>
              <a:t>Technical </a:t>
            </a:r>
            <a:r>
              <a:rPr lang="en-GB" sz="2400" b="1" dirty="0" smtClean="0">
                <a:solidFill>
                  <a:prstClr val="white"/>
                </a:solidFill>
              </a:rPr>
              <a:t>specifications</a:t>
            </a:r>
          </a:p>
          <a:p>
            <a:pPr algn="ctr"/>
            <a:r>
              <a:rPr lang="en-GB" sz="2400" b="1" dirty="0" smtClean="0">
                <a:solidFill>
                  <a:prstClr val="white"/>
                </a:solidFill>
              </a:rPr>
              <a:t>for </a:t>
            </a:r>
            <a:r>
              <a:rPr lang="en-GB" sz="2400" b="1" dirty="0">
                <a:solidFill>
                  <a:prstClr val="white"/>
                </a:solidFill>
              </a:rPr>
              <a:t>interoperability</a:t>
            </a:r>
          </a:p>
        </p:txBody>
      </p:sp>
      <p:sp>
        <p:nvSpPr>
          <p:cNvPr id="32" name="Rounded Rectangle 31"/>
          <p:cNvSpPr>
            <a:spLocks/>
          </p:cNvSpPr>
          <p:nvPr/>
        </p:nvSpPr>
        <p:spPr>
          <a:xfrm>
            <a:off x="8330674" y="2209050"/>
            <a:ext cx="2376000" cy="2808000"/>
          </a:xfrm>
          <a:prstGeom prst="roundRect">
            <a:avLst>
              <a:gd name="adj" fmla="val 9036"/>
            </a:avLst>
          </a:prstGeom>
          <a:solidFill>
            <a:srgbClr val="7030A0"/>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6 </a:t>
            </a:r>
          </a:p>
          <a:p>
            <a:pPr algn="ctr"/>
            <a:endParaRPr lang="en-GB" sz="2400" b="1" dirty="0">
              <a:solidFill>
                <a:prstClr val="white"/>
              </a:solidFill>
            </a:endParaRPr>
          </a:p>
          <a:p>
            <a:pPr algn="ctr"/>
            <a:r>
              <a:rPr lang="en-GB" sz="2400" b="1" dirty="0">
                <a:solidFill>
                  <a:prstClr val="white"/>
                </a:solidFill>
              </a:rPr>
              <a:t>European and international standards</a:t>
            </a:r>
          </a:p>
        </p:txBody>
      </p:sp>
      <p:sp>
        <p:nvSpPr>
          <p:cNvPr id="33" name="Rounded Rectangle 32"/>
          <p:cNvSpPr>
            <a:spLocks/>
          </p:cNvSpPr>
          <p:nvPr/>
        </p:nvSpPr>
        <p:spPr>
          <a:xfrm>
            <a:off x="9951254" y="2439269"/>
            <a:ext cx="2376000" cy="2808000"/>
          </a:xfrm>
          <a:prstGeom prst="roundRect">
            <a:avLst>
              <a:gd name="adj" fmla="val 9036"/>
            </a:avLst>
          </a:prstGeom>
          <a:solidFill>
            <a:schemeClr val="accent1"/>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7 </a:t>
            </a:r>
          </a:p>
          <a:p>
            <a:pPr algn="ctr"/>
            <a:endParaRPr lang="en-GB" sz="2400" b="1" dirty="0">
              <a:solidFill>
                <a:prstClr val="white"/>
              </a:solidFill>
            </a:endParaRPr>
          </a:p>
          <a:p>
            <a:pPr algn="ctr"/>
            <a:r>
              <a:rPr lang="en-GB" sz="2400" b="1" dirty="0">
                <a:solidFill>
                  <a:prstClr val="white"/>
                </a:solidFill>
              </a:rPr>
              <a:t>Company and Project Standards</a:t>
            </a:r>
          </a:p>
        </p:txBody>
      </p:sp>
    </p:spTree>
    <p:extLst>
      <p:ext uri="{BB962C8B-B14F-4D97-AF65-F5344CB8AC3E}">
        <p14:creationId xmlns:p14="http://schemas.microsoft.com/office/powerpoint/2010/main" val="194190757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75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15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25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1000"/>
                                        <p:tgtEl>
                                          <p:spTgt spid="31"/>
                                        </p:tgtEl>
                                      </p:cBhvr>
                                    </p:animEffect>
                                    <p:anim calcmode="lin" valueType="num">
                                      <p:cBhvr>
                                        <p:cTn id="28" dur="1000" fill="hold"/>
                                        <p:tgtEl>
                                          <p:spTgt spid="31"/>
                                        </p:tgtEl>
                                        <p:attrNameLst>
                                          <p:attrName>ppt_x</p:attrName>
                                        </p:attrNameLst>
                                      </p:cBhvr>
                                      <p:tavLst>
                                        <p:tav tm="0">
                                          <p:val>
                                            <p:strVal val="#ppt_x"/>
                                          </p:val>
                                        </p:tav>
                                        <p:tav tm="100000">
                                          <p:val>
                                            <p:strVal val="#ppt_x"/>
                                          </p:val>
                                        </p:tav>
                                      </p:tavLst>
                                    </p:anim>
                                    <p:anim calcmode="lin" valueType="num">
                                      <p:cBhvr>
                                        <p:cTn id="29" dur="1000" fill="hold"/>
                                        <p:tgtEl>
                                          <p:spTgt spid="3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375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animBg="1"/>
      <p:bldP spid="28" grpId="0" animBg="1"/>
      <p:bldP spid="31" grpId="0" animBg="1"/>
      <p:bldP spid="32" grpId="0" animBg="1"/>
      <p:bldP spid="3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24" name="Rounded Rectangle 23"/>
          <p:cNvSpPr>
            <a:spLocks/>
          </p:cNvSpPr>
          <p:nvPr/>
        </p:nvSpPr>
        <p:spPr>
          <a:xfrm>
            <a:off x="227771" y="1057955"/>
            <a:ext cx="2376000" cy="2808000"/>
          </a:xfrm>
          <a:prstGeom prst="roundRect">
            <a:avLst>
              <a:gd name="adj" fmla="val 9036"/>
            </a:avLst>
          </a:prstGeom>
          <a:solidFill>
            <a:schemeClr val="accent5">
              <a:lumMod val="50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1</a:t>
            </a:r>
          </a:p>
          <a:p>
            <a:pPr algn="ctr"/>
            <a:endParaRPr lang="en-GB" sz="2400" b="1" dirty="0">
              <a:solidFill>
                <a:prstClr val="white"/>
              </a:solidFill>
            </a:endParaRPr>
          </a:p>
          <a:p>
            <a:pPr algn="ctr"/>
            <a:r>
              <a:rPr lang="en-GB" sz="2400" b="1" dirty="0" smtClean="0">
                <a:solidFill>
                  <a:prstClr val="white"/>
                </a:solidFill>
              </a:rPr>
              <a:t>Railway </a:t>
            </a:r>
            <a:r>
              <a:rPr lang="en-GB" sz="2400" b="1" dirty="0">
                <a:solidFill>
                  <a:prstClr val="white"/>
                </a:solidFill>
              </a:rPr>
              <a:t>Group </a:t>
            </a:r>
            <a:r>
              <a:rPr lang="en-GB" sz="2400" b="1" dirty="0" smtClean="0">
                <a:solidFill>
                  <a:prstClr val="white"/>
                </a:solidFill>
              </a:rPr>
              <a:t>Standards</a:t>
            </a:r>
          </a:p>
          <a:p>
            <a:pPr algn="ctr"/>
            <a:r>
              <a:rPr lang="en-GB" sz="2400" b="1" dirty="0" smtClean="0">
                <a:solidFill>
                  <a:prstClr val="white"/>
                </a:solidFill>
              </a:rPr>
              <a:t>as national</a:t>
            </a:r>
          </a:p>
          <a:p>
            <a:pPr algn="ctr"/>
            <a:r>
              <a:rPr lang="en-GB" sz="2400" b="1" dirty="0" smtClean="0">
                <a:solidFill>
                  <a:prstClr val="white"/>
                </a:solidFill>
              </a:rPr>
              <a:t>technical </a:t>
            </a:r>
            <a:r>
              <a:rPr lang="en-GB" sz="2400" b="1" dirty="0">
                <a:solidFill>
                  <a:prstClr val="white"/>
                </a:solidFill>
              </a:rPr>
              <a:t>rules</a:t>
            </a:r>
          </a:p>
        </p:txBody>
      </p:sp>
      <p:sp>
        <p:nvSpPr>
          <p:cNvPr id="2" name="Rectangle 1"/>
          <p:cNvSpPr/>
          <p:nvPr/>
        </p:nvSpPr>
        <p:spPr>
          <a:xfrm>
            <a:off x="2603770" y="1136335"/>
            <a:ext cx="9308975" cy="2729620"/>
          </a:xfrm>
          <a:prstGeom prst="rect">
            <a:avLst/>
          </a:prstGeom>
          <a:ln w="38100">
            <a:noFill/>
          </a:ln>
        </p:spPr>
        <p:txBody>
          <a:bodyPr wrap="square" lIns="72000" tIns="72000" rIns="72000" bIns="72000">
            <a:noAutofit/>
          </a:bodyPr>
          <a:lstStyle/>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Future RGSs will only set out necessary NTRs to address specific cases, open points and technical compatibility with legacy assets</a:t>
            </a: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Work thorough all RGSs and withdraw requirements which duplicate or conflict with </a:t>
            </a:r>
            <a:r>
              <a:rPr lang="en-GB" sz="2400" dirty="0" smtClean="0">
                <a:solidFill>
                  <a:prstClr val="black"/>
                </a:solidFill>
                <a:ea typeface="Times New Roman" panose="02020603050405020304" pitchFamily="18" charset="0"/>
                <a:cs typeface="Times New Roman" panose="02020603050405020304" pitchFamily="18" charset="0"/>
              </a:rPr>
              <a:t>TSIs (Review </a:t>
            </a:r>
            <a:r>
              <a:rPr lang="en-GB" sz="2400" dirty="0">
                <a:solidFill>
                  <a:prstClr val="black"/>
                </a:solidFill>
                <a:ea typeface="Times New Roman" panose="02020603050405020304" pitchFamily="18" charset="0"/>
                <a:cs typeface="Times New Roman" panose="02020603050405020304" pitchFamily="18" charset="0"/>
              </a:rPr>
              <a:t>has started and </a:t>
            </a:r>
            <a:r>
              <a:rPr lang="en-GB" sz="2400" dirty="0" smtClean="0">
                <a:solidFill>
                  <a:prstClr val="black"/>
                </a:solidFill>
                <a:ea typeface="Times New Roman" panose="02020603050405020304" pitchFamily="18" charset="0"/>
                <a:cs typeface="Times New Roman" panose="02020603050405020304" pitchFamily="18" charset="0"/>
              </a:rPr>
              <a:t>is ongoing)</a:t>
            </a:r>
            <a:endParaRPr lang="en-GB" sz="2400" dirty="0">
              <a:solidFill>
                <a:prstClr val="black"/>
              </a:solidFill>
              <a:ea typeface="Times New Roman" panose="02020603050405020304" pitchFamily="18" charset="0"/>
              <a:cs typeface="Times New Roman" panose="02020603050405020304" pitchFamily="18" charset="0"/>
            </a:endParaRP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Develop flexible approaches to standards change projects.</a:t>
            </a: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Include Guidance in RGSs, rather than in separate GNs</a:t>
            </a:r>
            <a:r>
              <a:rPr lang="en-GB" sz="2400" dirty="0" smtClean="0">
                <a:solidFill>
                  <a:prstClr val="black"/>
                </a:solidFill>
                <a:ea typeface="Times New Roman" panose="02020603050405020304" pitchFamily="18" charset="0"/>
                <a:cs typeface="Times New Roman" panose="02020603050405020304" pitchFamily="18" charset="0"/>
              </a:rPr>
              <a:t>.</a:t>
            </a:r>
          </a:p>
        </p:txBody>
      </p:sp>
      <p:sp>
        <p:nvSpPr>
          <p:cNvPr id="7" name="Rounded Rectangle 6"/>
          <p:cNvSpPr/>
          <p:nvPr/>
        </p:nvSpPr>
        <p:spPr>
          <a:xfrm>
            <a:off x="2474316" y="844332"/>
            <a:ext cx="9591326" cy="3570913"/>
          </a:xfrm>
          <a:prstGeom prst="roundRect">
            <a:avLst>
              <a:gd name="adj" fmla="val 2710"/>
            </a:avLst>
          </a:prstGeom>
          <a:noFill/>
          <a:ln w="635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65512991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1000"/>
                                        <p:tgtEl>
                                          <p:spTgt spid="2">
                                            <p:txEl>
                                              <p:pRg st="0" end="0"/>
                                            </p:txEl>
                                          </p:spTgt>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1000"/>
                                        <p:tgtEl>
                                          <p:spTgt spid="2">
                                            <p:txEl>
                                              <p:pRg st="1" end="1"/>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1000"/>
                                        <p:tgtEl>
                                          <p:spTgt spid="2">
                                            <p:txEl>
                                              <p:pRg st="2" end="2"/>
                                            </p:txEl>
                                          </p:spTgt>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a:spLocks/>
          </p:cNvSpPr>
          <p:nvPr/>
        </p:nvSpPr>
        <p:spPr>
          <a:xfrm>
            <a:off x="227771" y="1057955"/>
            <a:ext cx="2376000" cy="2808000"/>
          </a:xfrm>
          <a:prstGeom prst="roundRect">
            <a:avLst>
              <a:gd name="adj" fmla="val 9036"/>
            </a:avLst>
          </a:prstGeom>
          <a:solidFill>
            <a:srgbClr val="C00000"/>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2 </a:t>
            </a:r>
          </a:p>
          <a:p>
            <a:pPr algn="ctr"/>
            <a:endParaRPr lang="en-GB" sz="2400" b="1" dirty="0">
              <a:solidFill>
                <a:prstClr val="white"/>
              </a:solidFill>
            </a:endParaRPr>
          </a:p>
          <a:p>
            <a:pPr algn="ctr"/>
            <a:r>
              <a:rPr lang="en-GB" sz="2400" b="1" dirty="0">
                <a:solidFill>
                  <a:prstClr val="white"/>
                </a:solidFill>
              </a:rPr>
              <a:t>Railway Group </a:t>
            </a:r>
            <a:r>
              <a:rPr lang="en-GB" sz="2400" b="1" dirty="0" smtClean="0">
                <a:solidFill>
                  <a:prstClr val="white"/>
                </a:solidFill>
              </a:rPr>
              <a:t>Standards</a:t>
            </a:r>
          </a:p>
          <a:p>
            <a:pPr algn="ctr"/>
            <a:r>
              <a:rPr lang="en-GB" sz="2400" b="1" dirty="0" smtClean="0">
                <a:solidFill>
                  <a:prstClr val="white"/>
                </a:solidFill>
              </a:rPr>
              <a:t>as national</a:t>
            </a:r>
          </a:p>
          <a:p>
            <a:pPr algn="ctr"/>
            <a:r>
              <a:rPr lang="en-GB" sz="2400" b="1" dirty="0" smtClean="0">
                <a:solidFill>
                  <a:prstClr val="white"/>
                </a:solidFill>
              </a:rPr>
              <a:t>safety rules</a:t>
            </a:r>
            <a:endParaRPr lang="en-GB" sz="2400" b="1" dirty="0">
              <a:solidFill>
                <a:prstClr val="white"/>
              </a:solidFill>
            </a:endParaRPr>
          </a:p>
        </p:txBody>
      </p:sp>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5" name="Rectangle 4"/>
          <p:cNvSpPr/>
          <p:nvPr/>
        </p:nvSpPr>
        <p:spPr>
          <a:xfrm>
            <a:off x="2603771" y="1136333"/>
            <a:ext cx="9256925" cy="4807268"/>
          </a:xfrm>
          <a:prstGeom prst="rect">
            <a:avLst/>
          </a:prstGeom>
          <a:ln w="38100">
            <a:noFill/>
          </a:ln>
        </p:spPr>
        <p:txBody>
          <a:bodyPr wrap="square" lIns="72000" tIns="72000" rIns="72000" bIns="72000">
            <a:noAutofit/>
          </a:bodyPr>
          <a:lstStyle/>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Review all RGSs identified as containing NSRs using the </a:t>
            </a:r>
            <a:r>
              <a:rPr lang="en-GB" sz="2400" b="1" dirty="0">
                <a:solidFill>
                  <a:prstClr val="black"/>
                </a:solidFill>
                <a:ea typeface="Times New Roman" panose="02020603050405020304" pitchFamily="18" charset="0"/>
                <a:cs typeface="Times New Roman" panose="02020603050405020304" pitchFamily="18" charset="0"/>
              </a:rPr>
              <a:t>Rule Management Tool </a:t>
            </a:r>
            <a:r>
              <a:rPr lang="en-GB" sz="2400" dirty="0">
                <a:solidFill>
                  <a:prstClr val="black"/>
                </a:solidFill>
                <a:ea typeface="Times New Roman" panose="02020603050405020304" pitchFamily="18" charset="0"/>
                <a:cs typeface="Times New Roman" panose="02020603050405020304" pitchFamily="18" charset="0"/>
              </a:rPr>
              <a:t>to identify ‘rules that deal with matters already covered by a common European requirement.</a:t>
            </a: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Consider for inclusion in a RIS if:</a:t>
            </a:r>
          </a:p>
          <a:p>
            <a:pPr marL="914400" lvl="1" indent="-457200">
              <a:spcBef>
                <a:spcPts val="600"/>
              </a:spcBef>
              <a:spcAft>
                <a:spcPts val="600"/>
              </a:spcAft>
              <a:buFont typeface="Arial" panose="020B0604020202020204" pitchFamily="34" charset="0"/>
              <a:buChar char="•"/>
            </a:pPr>
            <a:r>
              <a:rPr lang="en-GB" sz="2400" dirty="0">
                <a:solidFill>
                  <a:prstClr val="black"/>
                </a:solidFill>
                <a:ea typeface="Times New Roman" panose="02020603050405020304" pitchFamily="18" charset="0"/>
                <a:cs typeface="Times New Roman" panose="02020603050405020304" pitchFamily="18" charset="0"/>
              </a:rPr>
              <a:t>It provides necessary additional detail to support practical application of the European requirement.</a:t>
            </a:r>
          </a:p>
          <a:p>
            <a:pPr marL="914400" lvl="1" indent="-457200">
              <a:spcBef>
                <a:spcPts val="600"/>
              </a:spcBef>
              <a:spcAft>
                <a:spcPts val="600"/>
              </a:spcAft>
              <a:buFont typeface="Arial" panose="020B0604020202020204" pitchFamily="34" charset="0"/>
              <a:buChar char="•"/>
            </a:pPr>
            <a:r>
              <a:rPr lang="en-GB" sz="2400" dirty="0">
                <a:solidFill>
                  <a:prstClr val="black"/>
                </a:solidFill>
                <a:ea typeface="Times New Roman" panose="02020603050405020304" pitchFamily="18" charset="0"/>
                <a:cs typeface="Times New Roman" panose="02020603050405020304" pitchFamily="18" charset="0"/>
              </a:rPr>
              <a:t>It provides a way of applying the European requirement within the specific context of the GB mainline railway.</a:t>
            </a:r>
          </a:p>
          <a:p>
            <a:pPr marL="457200" indent="-457200">
              <a:spcBef>
                <a:spcPts val="600"/>
              </a:spcBef>
              <a:spcAft>
                <a:spcPts val="600"/>
              </a:spcAft>
              <a:buFont typeface="+mj-lt"/>
              <a:buAutoNum type="alphaLcParenR"/>
            </a:pPr>
            <a:r>
              <a:rPr lang="en-GB" sz="2400" dirty="0" smtClean="0">
                <a:solidFill>
                  <a:prstClr val="black"/>
                </a:solidFill>
                <a:ea typeface="Times New Roman" panose="02020603050405020304" pitchFamily="18" charset="0"/>
                <a:cs typeface="Times New Roman" panose="02020603050405020304" pitchFamily="18" charset="0"/>
              </a:rPr>
              <a:t>Reviewing </a:t>
            </a:r>
            <a:r>
              <a:rPr lang="en-GB" sz="2400" dirty="0">
                <a:solidFill>
                  <a:prstClr val="black"/>
                </a:solidFill>
                <a:ea typeface="Times New Roman" panose="02020603050405020304" pitchFamily="18" charset="0"/>
                <a:cs typeface="Times New Roman" panose="02020603050405020304" pitchFamily="18" charset="0"/>
              </a:rPr>
              <a:t>50 RGSs will take time – we should aim to complete the task before 01 January 2018, by when the revised Railway Safety Directive will require NSRs to have been ‘cleaned up’.</a:t>
            </a:r>
          </a:p>
        </p:txBody>
      </p:sp>
      <p:sp>
        <p:nvSpPr>
          <p:cNvPr id="2" name="Rounded Rectangle 1"/>
          <p:cNvSpPr/>
          <p:nvPr/>
        </p:nvSpPr>
        <p:spPr>
          <a:xfrm>
            <a:off x="2497755" y="843499"/>
            <a:ext cx="9591326" cy="5413610"/>
          </a:xfrm>
          <a:prstGeom prst="roundRect">
            <a:avLst>
              <a:gd name="adj" fmla="val 3902"/>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9617405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10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1000"/>
                                        <p:tgtEl>
                                          <p:spTgt spid="5">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1000"/>
                                        <p:tgtEl>
                                          <p:spTgt spid="5">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a:spLocks/>
          </p:cNvSpPr>
          <p:nvPr/>
        </p:nvSpPr>
        <p:spPr>
          <a:xfrm>
            <a:off x="227771" y="1057955"/>
            <a:ext cx="2376000" cy="2808000"/>
          </a:xfrm>
          <a:prstGeom prst="roundRect">
            <a:avLst>
              <a:gd name="adj" fmla="val 9036"/>
            </a:avLst>
          </a:prstGeom>
          <a:solidFill>
            <a:schemeClr val="accent6">
              <a:lumMod val="50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3 </a:t>
            </a:r>
          </a:p>
          <a:p>
            <a:pPr algn="ctr"/>
            <a:endParaRPr lang="en-GB" sz="2400" b="1" dirty="0">
              <a:solidFill>
                <a:prstClr val="white"/>
              </a:solidFill>
            </a:endParaRPr>
          </a:p>
          <a:p>
            <a:pPr algn="ctr"/>
            <a:r>
              <a:rPr lang="en-GB" sz="2400" b="1" dirty="0">
                <a:solidFill>
                  <a:prstClr val="white"/>
                </a:solidFill>
              </a:rPr>
              <a:t>National operational publications</a:t>
            </a:r>
          </a:p>
        </p:txBody>
      </p:sp>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7" name="Rectangle 6"/>
          <p:cNvSpPr/>
          <p:nvPr/>
        </p:nvSpPr>
        <p:spPr>
          <a:xfrm>
            <a:off x="2530413" y="1136333"/>
            <a:ext cx="9362941" cy="2103251"/>
          </a:xfrm>
          <a:prstGeom prst="rect">
            <a:avLst/>
          </a:prstGeom>
          <a:ln w="38100">
            <a:noFill/>
          </a:ln>
        </p:spPr>
        <p:txBody>
          <a:bodyPr wrap="square" lIns="72000" tIns="72000" rIns="72000" bIns="72000">
            <a:noAutofit/>
          </a:bodyPr>
          <a:lstStyle/>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Reclassify all NOPs to recognise their new status as ‘rules required by the OPE TSI.</a:t>
            </a: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Use the existing processes for making and modifying rules, the content of NOPs will no longer be constrained by the scope of RGSs.</a:t>
            </a: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Communicate the change of status to the industry, emphasising that RUs and IMs are required to have rules in accordance with the OPE TSI, and that the NOPs currently provide these rules.</a:t>
            </a:r>
          </a:p>
          <a:p>
            <a:pPr marL="457200" indent="-457200">
              <a:spcBef>
                <a:spcPts val="600"/>
              </a:spcBef>
              <a:spcAft>
                <a:spcPts val="6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There will be no new requirement of cost on the industry.</a:t>
            </a:r>
          </a:p>
        </p:txBody>
      </p:sp>
      <p:sp>
        <p:nvSpPr>
          <p:cNvPr id="8" name="Rounded Rectangle 7"/>
          <p:cNvSpPr/>
          <p:nvPr/>
        </p:nvSpPr>
        <p:spPr>
          <a:xfrm>
            <a:off x="2497755" y="861432"/>
            <a:ext cx="9591326" cy="4272271"/>
          </a:xfrm>
          <a:prstGeom prst="roundRect">
            <a:avLst>
              <a:gd name="adj" fmla="val 4163"/>
            </a:avLst>
          </a:prstGeom>
          <a:noFill/>
          <a:ln w="635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86500477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1000"/>
                                        <p:tgtEl>
                                          <p:spTgt spid="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fade">
                                      <p:cBhvr>
                                        <p:cTn id="13" dur="1000"/>
                                        <p:tgtEl>
                                          <p:spTgt spid="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fade">
                                      <p:cBhvr>
                                        <p:cTn id="16" dur="10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a:spLocks/>
          </p:cNvSpPr>
          <p:nvPr/>
        </p:nvSpPr>
        <p:spPr>
          <a:xfrm>
            <a:off x="227771" y="1057955"/>
            <a:ext cx="2376000" cy="2808000"/>
          </a:xfrm>
          <a:prstGeom prst="roundRect">
            <a:avLst>
              <a:gd name="adj" fmla="val 9036"/>
            </a:avLst>
          </a:prstGeom>
          <a:solidFill>
            <a:schemeClr val="accent2">
              <a:lumMod val="75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4 </a:t>
            </a:r>
          </a:p>
          <a:p>
            <a:pPr algn="ctr"/>
            <a:endParaRPr lang="en-GB" sz="2400" b="1" dirty="0">
              <a:solidFill>
                <a:prstClr val="white"/>
              </a:solidFill>
            </a:endParaRPr>
          </a:p>
          <a:p>
            <a:pPr algn="ctr"/>
            <a:r>
              <a:rPr lang="en-GB" sz="2400" b="1" dirty="0">
                <a:solidFill>
                  <a:prstClr val="white"/>
                </a:solidFill>
              </a:rPr>
              <a:t>Rail Industry </a:t>
            </a:r>
            <a:r>
              <a:rPr lang="en-GB" sz="2400" b="1" dirty="0" smtClean="0">
                <a:solidFill>
                  <a:prstClr val="white"/>
                </a:solidFill>
              </a:rPr>
              <a:t>Standards</a:t>
            </a:r>
          </a:p>
          <a:p>
            <a:pPr algn="ctr"/>
            <a:r>
              <a:rPr lang="en-GB" sz="2400" b="1" dirty="0" smtClean="0">
                <a:solidFill>
                  <a:prstClr val="white"/>
                </a:solidFill>
              </a:rPr>
              <a:t>and </a:t>
            </a:r>
            <a:r>
              <a:rPr lang="en-GB" sz="2400" b="1" dirty="0">
                <a:solidFill>
                  <a:prstClr val="white"/>
                </a:solidFill>
              </a:rPr>
              <a:t>Guidance Notes</a:t>
            </a:r>
          </a:p>
        </p:txBody>
      </p:sp>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9" name="Rounded Rectangle 8"/>
          <p:cNvSpPr/>
          <p:nvPr/>
        </p:nvSpPr>
        <p:spPr>
          <a:xfrm>
            <a:off x="2497755" y="861432"/>
            <a:ext cx="9591326" cy="4429025"/>
          </a:xfrm>
          <a:prstGeom prst="roundRect">
            <a:avLst>
              <a:gd name="adj" fmla="val 4546"/>
            </a:avLst>
          </a:prstGeom>
          <a:noFill/>
          <a:ln w="635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p:nvSpPr>
        <p:spPr>
          <a:xfrm>
            <a:off x="2530413" y="1201499"/>
            <a:ext cx="9422101" cy="3850562"/>
          </a:xfrm>
          <a:prstGeom prst="rect">
            <a:avLst/>
          </a:prstGeom>
          <a:ln w="38100">
            <a:noFill/>
          </a:ln>
        </p:spPr>
        <p:txBody>
          <a:bodyPr wrap="square" lIns="72000" tIns="72000" rIns="72000" bIns="72000">
            <a:noAutofit/>
          </a:bodyPr>
          <a:lstStyle/>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Systematic campaign to educate the community of standards users, to increase understanding of the benefits to them of RISs over RGSs. </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Transfer requirements withdrawn from RGSs to RISs, provided the requirements are considered to be useful or necessary.</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Establish a process for Standards Committees to provide observations and comments on ‘deviations’ from the requirements of a RIS.</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Establish an objective, with a defined delivery date, for RSSB to develop proposals for determining the appropriate content of GNs, and the style in which they are drafted.</a:t>
            </a:r>
          </a:p>
        </p:txBody>
      </p:sp>
    </p:spTree>
    <p:extLst>
      <p:ext uri="{BB962C8B-B14F-4D97-AF65-F5344CB8AC3E}">
        <p14:creationId xmlns:p14="http://schemas.microsoft.com/office/powerpoint/2010/main" val="120240606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fade">
                                      <p:cBhvr>
                                        <p:cTn id="10" dur="1000"/>
                                        <p:tgtEl>
                                          <p:spTgt spid="10">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fade">
                                      <p:cBhvr>
                                        <p:cTn id="13" dur="1000"/>
                                        <p:tgtEl>
                                          <p:spTgt spid="10">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xEl>
                                              <p:pRg st="3" end="3"/>
                                            </p:txEl>
                                          </p:spTgt>
                                        </p:tgtEl>
                                        <p:attrNameLst>
                                          <p:attrName>style.visibility</p:attrName>
                                        </p:attrNameLst>
                                      </p:cBhvr>
                                      <p:to>
                                        <p:strVal val="visible"/>
                                      </p:to>
                                    </p:set>
                                    <p:animEffect transition="in" filter="fade">
                                      <p:cBhvr>
                                        <p:cTn id="16" dur="10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37179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UK</a:t>
            </a:r>
            <a:endParaRPr lang="en-GB" sz="2800" b="1" dirty="0">
              <a:solidFill>
                <a:prstClr val="black"/>
              </a:solidFill>
              <a:latin typeface="Calibri" panose="020F0502020204030204"/>
            </a:endParaRPr>
          </a:p>
        </p:txBody>
      </p:sp>
      <p:sp>
        <p:nvSpPr>
          <p:cNvPr id="6" name="Rounded Rectangle 5"/>
          <p:cNvSpPr/>
          <p:nvPr/>
        </p:nvSpPr>
        <p:spPr bwMode="auto">
          <a:xfrm>
            <a:off x="1029391" y="2834640"/>
            <a:ext cx="3060000" cy="1260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Rules</a:t>
            </a:r>
            <a:endParaRPr lang="en-GB" sz="2800" b="1" dirty="0">
              <a:solidFill>
                <a:prstClr val="black"/>
              </a:solidFill>
              <a:cs typeface="Arial" panose="020B0604020202020204" pitchFamily="34" charset="0"/>
            </a:endParaRPr>
          </a:p>
        </p:txBody>
      </p:sp>
      <p:sp>
        <p:nvSpPr>
          <p:cNvPr id="11" name="Rounded Rectangle 10"/>
          <p:cNvSpPr/>
          <p:nvPr/>
        </p:nvSpPr>
        <p:spPr bwMode="auto">
          <a:xfrm>
            <a:off x="8136774" y="2834640"/>
            <a:ext cx="3060000" cy="1260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Orders</a:t>
            </a:r>
            <a:endParaRPr lang="en-GB" sz="2800" b="1" dirty="0">
              <a:solidFill>
                <a:prstClr val="black"/>
              </a:solidFill>
              <a:cs typeface="Arial" panose="020B0604020202020204" pitchFamily="34" charset="0"/>
            </a:endParaRPr>
          </a:p>
        </p:txBody>
      </p:sp>
      <p:sp>
        <p:nvSpPr>
          <p:cNvPr id="12" name="Rounded Rectangle 11"/>
          <p:cNvSpPr/>
          <p:nvPr/>
        </p:nvSpPr>
        <p:spPr bwMode="auto">
          <a:xfrm>
            <a:off x="4566000" y="2834640"/>
            <a:ext cx="3060000" cy="1260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a:r>
              <a:rPr lang="en-GB" sz="2800" b="1" dirty="0" smtClean="0">
                <a:solidFill>
                  <a:prstClr val="black"/>
                </a:solidFill>
                <a:cs typeface="Arial" pitchFamily="34" charset="0"/>
              </a:rPr>
              <a:t>Regulations</a:t>
            </a:r>
            <a:endParaRPr lang="en-GB" sz="2800" dirty="0">
              <a:solidFill>
                <a:prstClr val="black"/>
              </a:solidFill>
              <a:cs typeface="Arial" pitchFamily="34" charset="0"/>
            </a:endParaRPr>
          </a:p>
        </p:txBody>
      </p:sp>
      <p:grpSp>
        <p:nvGrpSpPr>
          <p:cNvPr id="22" name="Group 21"/>
          <p:cNvGrpSpPr/>
          <p:nvPr/>
        </p:nvGrpSpPr>
        <p:grpSpPr>
          <a:xfrm>
            <a:off x="2563091" y="1695790"/>
            <a:ext cx="7065818" cy="1138850"/>
            <a:chOff x="2563091" y="1695790"/>
            <a:chExt cx="7065818" cy="1138850"/>
          </a:xfrm>
        </p:grpSpPr>
        <p:sp>
          <p:nvSpPr>
            <p:cNvPr id="9" name="Right Brace 8"/>
            <p:cNvSpPr/>
            <p:nvPr/>
          </p:nvSpPr>
          <p:spPr>
            <a:xfrm rot="16200000">
              <a:off x="5526575" y="-1267694"/>
              <a:ext cx="1138849" cy="7065818"/>
            </a:xfrm>
            <a:prstGeom prst="rightBrace">
              <a:avLst>
                <a:gd name="adj1" fmla="val 0"/>
                <a:gd name="adj2" fmla="val 50000"/>
              </a:avLst>
            </a:prstGeom>
            <a:ln w="63500">
              <a:solidFill>
                <a:schemeClr val="tx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cxnSp>
          <p:nvCxnSpPr>
            <p:cNvPr id="8" name="Straight Connector 7"/>
            <p:cNvCxnSpPr>
              <a:stCxn id="10" idx="2"/>
              <a:endCxn id="12" idx="0"/>
            </p:cNvCxnSpPr>
            <p:nvPr/>
          </p:nvCxnSpPr>
          <p:spPr>
            <a:xfrm>
              <a:off x="6096000" y="1695791"/>
              <a:ext cx="0" cy="1138849"/>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Rounded Rectangle 9"/>
          <p:cNvSpPr/>
          <p:nvPr/>
        </p:nvSpPr>
        <p:spPr bwMode="auto">
          <a:xfrm>
            <a:off x="4296000" y="792961"/>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Acts</a:t>
            </a:r>
            <a:br>
              <a:rPr lang="en-GB" sz="2800" b="1" dirty="0">
                <a:solidFill>
                  <a:prstClr val="black"/>
                </a:solidFill>
                <a:cs typeface="Arial" panose="020B0604020202020204" pitchFamily="34" charset="0"/>
              </a:rPr>
            </a:br>
            <a:r>
              <a:rPr lang="en-GB" sz="2800" b="1" dirty="0">
                <a:solidFill>
                  <a:prstClr val="black"/>
                </a:solidFill>
                <a:cs typeface="Arial" panose="020B0604020202020204" pitchFamily="34" charset="0"/>
              </a:rPr>
              <a:t> (of Parliament)</a:t>
            </a:r>
          </a:p>
        </p:txBody>
      </p:sp>
      <p:sp>
        <p:nvSpPr>
          <p:cNvPr id="19" name="Rounded Rectangle 18"/>
          <p:cNvSpPr/>
          <p:nvPr/>
        </p:nvSpPr>
        <p:spPr>
          <a:xfrm>
            <a:off x="756621" y="2523243"/>
            <a:ext cx="10678758" cy="1886156"/>
          </a:xfrm>
          <a:prstGeom prst="roundRect">
            <a:avLst/>
          </a:prstGeom>
          <a:noFill/>
          <a:ln w="63500" cap="rnd">
            <a:solidFill>
              <a:srgbClr val="7FC31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p:cNvCxnSpPr/>
          <p:nvPr/>
        </p:nvCxnSpPr>
        <p:spPr>
          <a:xfrm>
            <a:off x="6095999" y="4406037"/>
            <a:ext cx="958866" cy="1211198"/>
          </a:xfrm>
          <a:prstGeom prst="line">
            <a:avLst/>
          </a:prstGeom>
          <a:ln w="63500" cap="rnd">
            <a:solidFill>
              <a:srgbClr val="7FC31C"/>
            </a:solidFill>
            <a:prstDash val="dash"/>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bwMode="auto">
          <a:xfrm>
            <a:off x="5620192" y="5529381"/>
            <a:ext cx="2842953" cy="902830"/>
          </a:xfrm>
          <a:prstGeom prst="roundRect">
            <a:avLst/>
          </a:prstGeom>
          <a:noFill/>
          <a:ln w="57150">
            <a:no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srgbClr val="7FC31C"/>
                </a:solidFill>
                <a:cs typeface="Arial" panose="020B0604020202020204" pitchFamily="34" charset="0"/>
              </a:rPr>
              <a:t>Statutory Instruments</a:t>
            </a:r>
            <a:endParaRPr lang="en-GB" sz="2800" b="1" dirty="0">
              <a:solidFill>
                <a:srgbClr val="7FC31C"/>
              </a:solidFill>
              <a:cs typeface="Arial" panose="020B0604020202020204" pitchFamily="34" charset="0"/>
            </a:endParaRPr>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199"/>
            <a:ext cx="1371791" cy="815073"/>
          </a:xfrm>
          <a:prstGeom prst="rect">
            <a:avLst/>
          </a:prstGeom>
        </p:spPr>
      </p:pic>
    </p:spTree>
    <p:custDataLst>
      <p:custData r:id="rId1"/>
      <p:tags r:id="rId2"/>
    </p:custDataLst>
    <p:extLst>
      <p:ext uri="{BB962C8B-B14F-4D97-AF65-F5344CB8AC3E}">
        <p14:creationId xmlns:p14="http://schemas.microsoft.com/office/powerpoint/2010/main" val="4002835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childTnLst>
                          </p:cTn>
                        </p:par>
                        <p:par>
                          <p:cTn id="20" fill="hold">
                            <p:stCondLst>
                              <p:cond delay="4500"/>
                            </p:stCondLst>
                            <p:childTnLst>
                              <p:par>
                                <p:cTn id="21" presetID="21"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heel(1)">
                                      <p:cBhvr>
                                        <p:cTn id="23" dur="2750"/>
                                        <p:tgtEl>
                                          <p:spTgt spid="19"/>
                                        </p:tgtEl>
                                      </p:cBhvr>
                                    </p:animEffect>
                                  </p:childTnLst>
                                </p:cTn>
                              </p:par>
                              <p:par>
                                <p:cTn id="24" presetID="22" presetClass="entr" presetSubtype="1" fill="hold" nodeType="withEffect">
                                  <p:stCondLst>
                                    <p:cond delay="1000"/>
                                  </p:stCondLst>
                                  <p:childTnLst>
                                    <p:set>
                                      <p:cBhvr>
                                        <p:cTn id="25" dur="1" fill="hold">
                                          <p:stCondLst>
                                            <p:cond delay="0"/>
                                          </p:stCondLst>
                                        </p:cTn>
                                        <p:tgtEl>
                                          <p:spTgt spid="20"/>
                                        </p:tgtEl>
                                        <p:attrNameLst>
                                          <p:attrName>style.visibility</p:attrName>
                                        </p:attrNameLst>
                                      </p:cBhvr>
                                      <p:to>
                                        <p:strVal val="visible"/>
                                      </p:to>
                                    </p:set>
                                    <p:animEffect transition="in" filter="wipe(up)">
                                      <p:cBhvr>
                                        <p:cTn id="26" dur="1000"/>
                                        <p:tgtEl>
                                          <p:spTgt spid="20"/>
                                        </p:tgtEl>
                                      </p:cBhvr>
                                    </p:animEffect>
                                  </p:childTnLst>
                                </p:cTn>
                              </p:par>
                              <p:par>
                                <p:cTn id="27" presetID="10" presetClass="entr" presetSubtype="0" fill="hold" grpId="0" nodeType="withEffect">
                                  <p:stCondLst>
                                    <p:cond delay="20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9" grpId="0" animBg="1"/>
      <p:bldP spid="21"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a:spLocks/>
          </p:cNvSpPr>
          <p:nvPr/>
        </p:nvSpPr>
        <p:spPr>
          <a:xfrm>
            <a:off x="227771" y="1057955"/>
            <a:ext cx="2376000" cy="2808000"/>
          </a:xfrm>
          <a:prstGeom prst="roundRect">
            <a:avLst>
              <a:gd name="adj" fmla="val 9036"/>
            </a:avLst>
          </a:prstGeom>
          <a:solidFill>
            <a:schemeClr val="accent4">
              <a:lumMod val="75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5 </a:t>
            </a:r>
          </a:p>
          <a:p>
            <a:pPr algn="ctr"/>
            <a:endParaRPr lang="en-GB" sz="2400" b="1" dirty="0">
              <a:solidFill>
                <a:prstClr val="white"/>
              </a:solidFill>
            </a:endParaRPr>
          </a:p>
          <a:p>
            <a:pPr algn="ctr"/>
            <a:r>
              <a:rPr lang="en-GB" sz="2400" b="1" dirty="0">
                <a:solidFill>
                  <a:prstClr val="white"/>
                </a:solidFill>
              </a:rPr>
              <a:t>Technical </a:t>
            </a:r>
            <a:r>
              <a:rPr lang="en-GB" sz="2400" b="1" dirty="0" smtClean="0">
                <a:solidFill>
                  <a:prstClr val="white"/>
                </a:solidFill>
              </a:rPr>
              <a:t>specifications</a:t>
            </a:r>
          </a:p>
          <a:p>
            <a:pPr algn="ctr"/>
            <a:r>
              <a:rPr lang="en-GB" sz="2400" b="1" dirty="0" smtClean="0">
                <a:solidFill>
                  <a:prstClr val="white"/>
                </a:solidFill>
              </a:rPr>
              <a:t>for </a:t>
            </a:r>
            <a:r>
              <a:rPr lang="en-GB" sz="2400" b="1" dirty="0">
                <a:solidFill>
                  <a:prstClr val="white"/>
                </a:solidFill>
              </a:rPr>
              <a:t>interoperability</a:t>
            </a:r>
          </a:p>
        </p:txBody>
      </p:sp>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8" name="Rounded Rectangle 7"/>
          <p:cNvSpPr/>
          <p:nvPr/>
        </p:nvSpPr>
        <p:spPr>
          <a:xfrm>
            <a:off x="2497755" y="861431"/>
            <a:ext cx="9591326" cy="3950599"/>
          </a:xfrm>
          <a:prstGeom prst="roundRect">
            <a:avLst>
              <a:gd name="adj" fmla="val 4918"/>
            </a:avLst>
          </a:prstGeom>
          <a:noFill/>
          <a:ln w="635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p:nvSpPr>
        <p:spPr>
          <a:xfrm>
            <a:off x="2530413" y="1206545"/>
            <a:ext cx="9422101" cy="2334533"/>
          </a:xfrm>
          <a:prstGeom prst="rect">
            <a:avLst/>
          </a:prstGeom>
          <a:ln w="38100">
            <a:noFill/>
          </a:ln>
        </p:spPr>
        <p:txBody>
          <a:bodyPr wrap="square" lIns="72000" tIns="72000" rIns="72000" bIns="72000">
            <a:noAutofit/>
          </a:bodyPr>
          <a:lstStyle/>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All TSIs have now been revised to extend their scope to cover the whole mainline rail system; they are now mature documents</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Most of the work on the current generation of TSIs was completed by late 2014. Future work will only be to close ‘open points’ and to generally refine their requirements in the light of experience.</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The implementation plan for the OPE TSI is potentially very significant for our rules: RSSB is currently facilitating a working group tasked with developing an implementation plan for the OPE TSI</a:t>
            </a:r>
          </a:p>
          <a:p>
            <a:pPr>
              <a:spcBef>
                <a:spcPts val="600"/>
              </a:spcBef>
              <a:spcAft>
                <a:spcPts val="300"/>
              </a:spcAft>
            </a:pPr>
            <a:endParaRPr lang="en-GB" sz="2400" dirty="0">
              <a:solidFill>
                <a:prstClr val="black"/>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927538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10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10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a:spLocks/>
          </p:cNvSpPr>
          <p:nvPr/>
        </p:nvSpPr>
        <p:spPr>
          <a:xfrm>
            <a:off x="227771" y="1057955"/>
            <a:ext cx="2376000" cy="2808000"/>
          </a:xfrm>
          <a:prstGeom prst="roundRect">
            <a:avLst>
              <a:gd name="adj" fmla="val 9036"/>
            </a:avLst>
          </a:prstGeom>
          <a:solidFill>
            <a:srgbClr val="7030A0"/>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6 </a:t>
            </a:r>
          </a:p>
          <a:p>
            <a:pPr algn="ctr"/>
            <a:endParaRPr lang="en-GB" sz="2400" b="1" dirty="0">
              <a:solidFill>
                <a:prstClr val="white"/>
              </a:solidFill>
            </a:endParaRPr>
          </a:p>
          <a:p>
            <a:pPr algn="ctr"/>
            <a:r>
              <a:rPr lang="en-GB" sz="2400" b="1" dirty="0">
                <a:solidFill>
                  <a:prstClr val="white"/>
                </a:solidFill>
              </a:rPr>
              <a:t>European and international standards</a:t>
            </a:r>
          </a:p>
        </p:txBody>
      </p:sp>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8" name="Rounded Rectangle 7"/>
          <p:cNvSpPr/>
          <p:nvPr/>
        </p:nvSpPr>
        <p:spPr>
          <a:xfrm>
            <a:off x="2497755" y="861432"/>
            <a:ext cx="9591326" cy="5199734"/>
          </a:xfrm>
          <a:prstGeom prst="roundRect">
            <a:avLst>
              <a:gd name="adj" fmla="val 3742"/>
            </a:avLst>
          </a:prstGeom>
          <a:noFill/>
          <a:ln w="635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p:nvSpPr>
        <p:spPr>
          <a:xfrm>
            <a:off x="2530413" y="1148946"/>
            <a:ext cx="9422101" cy="2334533"/>
          </a:xfrm>
          <a:prstGeom prst="rect">
            <a:avLst/>
          </a:prstGeom>
          <a:ln w="38100">
            <a:noFill/>
          </a:ln>
        </p:spPr>
        <p:txBody>
          <a:bodyPr wrap="square" lIns="72000" tIns="72000" rIns="72000" bIns="72000">
            <a:noAutofit/>
          </a:bodyPr>
          <a:lstStyle/>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The proposed strategy for European and international standards is to continue broadly as now.</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RSSB </a:t>
            </a:r>
            <a:r>
              <a:rPr lang="en-GB" sz="2400" dirty="0" smtClean="0">
                <a:solidFill>
                  <a:prstClr val="black"/>
                </a:solidFill>
                <a:ea typeface="Times New Roman" panose="02020603050405020304" pitchFamily="18" charset="0"/>
                <a:cs typeface="Times New Roman" panose="02020603050405020304" pitchFamily="18" charset="0"/>
              </a:rPr>
              <a:t>has gained an extension </a:t>
            </a:r>
            <a:r>
              <a:rPr lang="en-GB" sz="2400" dirty="0">
                <a:solidFill>
                  <a:prstClr val="black"/>
                </a:solidFill>
                <a:ea typeface="Times New Roman" panose="02020603050405020304" pitchFamily="18" charset="0"/>
                <a:cs typeface="Times New Roman" panose="02020603050405020304" pitchFamily="18" charset="0"/>
              </a:rPr>
              <a:t>to its agreement with BSI </a:t>
            </a:r>
            <a:r>
              <a:rPr lang="en-GB" sz="2400" dirty="0" smtClean="0">
                <a:solidFill>
                  <a:prstClr val="black"/>
                </a:solidFill>
                <a:ea typeface="Times New Roman" panose="02020603050405020304" pitchFamily="18" charset="0"/>
                <a:cs typeface="Times New Roman" panose="02020603050405020304" pitchFamily="18" charset="0"/>
              </a:rPr>
              <a:t>to continue to provide </a:t>
            </a:r>
            <a:r>
              <a:rPr lang="en-GB" sz="2400" dirty="0">
                <a:solidFill>
                  <a:prstClr val="black"/>
                </a:solidFill>
                <a:ea typeface="Times New Roman" panose="02020603050405020304" pitchFamily="18" charset="0"/>
                <a:cs typeface="Times New Roman" panose="02020603050405020304" pitchFamily="18" charset="0"/>
              </a:rPr>
              <a:t>project management and secretarial services for the BSI National Railway Committees.</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RSSB will review, and if necessary adjust or refocus, the support it provides for the development of European and international standards,</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Increasing the industry’s awareness of the work done to develop European and international standards, the support for that work provided by RSSB, and the value of such standards.</a:t>
            </a:r>
          </a:p>
          <a:p>
            <a:pPr>
              <a:spcBef>
                <a:spcPts val="600"/>
              </a:spcBef>
              <a:spcAft>
                <a:spcPts val="300"/>
              </a:spcAft>
            </a:pPr>
            <a:endParaRPr lang="en-GB" sz="2400" dirty="0">
              <a:solidFill>
                <a:prstClr val="black"/>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403612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10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1000"/>
                                        <p:tgtEl>
                                          <p:spTgt spid="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1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a:spLocks/>
          </p:cNvSpPr>
          <p:nvPr/>
        </p:nvSpPr>
        <p:spPr>
          <a:xfrm>
            <a:off x="227771" y="1057955"/>
            <a:ext cx="2376000" cy="2808000"/>
          </a:xfrm>
          <a:prstGeom prst="roundRect">
            <a:avLst>
              <a:gd name="adj" fmla="val 9036"/>
            </a:avLst>
          </a:prstGeom>
          <a:solidFill>
            <a:schemeClr val="accent1"/>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7 </a:t>
            </a:r>
          </a:p>
          <a:p>
            <a:pPr algn="ctr"/>
            <a:endParaRPr lang="en-GB" sz="2400" b="1" dirty="0">
              <a:solidFill>
                <a:prstClr val="white"/>
              </a:solidFill>
            </a:endParaRPr>
          </a:p>
          <a:p>
            <a:pPr algn="ctr"/>
            <a:r>
              <a:rPr lang="en-GB" sz="2400" b="1" dirty="0">
                <a:solidFill>
                  <a:prstClr val="white"/>
                </a:solidFill>
              </a:rPr>
              <a:t>Company and Project Standards</a:t>
            </a:r>
          </a:p>
        </p:txBody>
      </p:sp>
      <p:sp>
        <p:nvSpPr>
          <p:cNvPr id="17"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Strategy modules </a:t>
            </a:r>
            <a:endParaRPr lang="en-GB" sz="2800" b="1" dirty="0">
              <a:solidFill>
                <a:prstClr val="black"/>
              </a:solidFill>
              <a:latin typeface="Calibri" panose="020F0502020204030204"/>
            </a:endParaRPr>
          </a:p>
        </p:txBody>
      </p:sp>
      <p:sp>
        <p:nvSpPr>
          <p:cNvPr id="8" name="Rounded Rectangle 7"/>
          <p:cNvSpPr/>
          <p:nvPr/>
        </p:nvSpPr>
        <p:spPr>
          <a:xfrm>
            <a:off x="2497755" y="847719"/>
            <a:ext cx="9591326" cy="5768234"/>
          </a:xfrm>
          <a:prstGeom prst="roundRect">
            <a:avLst>
              <a:gd name="adj" fmla="val 3467"/>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p:nvSpPr>
        <p:spPr>
          <a:xfrm>
            <a:off x="2504532" y="1137640"/>
            <a:ext cx="9422101" cy="2334533"/>
          </a:xfrm>
          <a:prstGeom prst="rect">
            <a:avLst/>
          </a:prstGeom>
          <a:ln w="38100">
            <a:noFill/>
          </a:ln>
        </p:spPr>
        <p:txBody>
          <a:bodyPr wrap="square" lIns="72000" tIns="72000" rIns="72000" bIns="72000">
            <a:noAutofit/>
          </a:bodyPr>
          <a:lstStyle/>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Encourage the development of RISs where there is a common need for a standard, to reduce the need for company-specific standards.</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RSSB to provide small-scale advice on developing the standards they need, and identifying publically available standards that might obviate the need for a company standard.</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Generate a common set of discrete requirements from key publically available standards (in particular, TSIs) for inclusion in the Requirements Management Tool being developed by RSSB.</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Support the development of ‘documented reference systems’ as company standards, to be used as codes of practice in the context of the CSM RA.</a:t>
            </a:r>
          </a:p>
          <a:p>
            <a:pPr marL="457200" indent="-457200">
              <a:spcBef>
                <a:spcPts val="600"/>
              </a:spcBef>
              <a:spcAft>
                <a:spcPts val="300"/>
              </a:spcAft>
              <a:buFont typeface="+mj-lt"/>
              <a:buAutoNum type="alphaLcParenR"/>
            </a:pPr>
            <a:r>
              <a:rPr lang="en-GB" sz="2400" dirty="0">
                <a:solidFill>
                  <a:prstClr val="black"/>
                </a:solidFill>
                <a:ea typeface="Times New Roman" panose="02020603050405020304" pitchFamily="18" charset="0"/>
                <a:cs typeface="Times New Roman" panose="02020603050405020304" pitchFamily="18" charset="0"/>
              </a:rPr>
              <a:t>Provide formalised and expanded guidance to projects about standards, based on advice previously provided to HS2.</a:t>
            </a:r>
          </a:p>
        </p:txBody>
      </p:sp>
    </p:spTree>
    <p:extLst>
      <p:ext uri="{BB962C8B-B14F-4D97-AF65-F5344CB8AC3E}">
        <p14:creationId xmlns:p14="http://schemas.microsoft.com/office/powerpoint/2010/main" val="48358403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10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1000"/>
                                        <p:tgtEl>
                                          <p:spTgt spid="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1000"/>
                                        <p:tgtEl>
                                          <p:spTgt spid="9">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animEffect transition="in" filter="fade">
                                      <p:cBhvr>
                                        <p:cTn id="19" dur="10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7771" y="1057955"/>
            <a:ext cx="12099483" cy="4189314"/>
            <a:chOff x="227771" y="1057955"/>
            <a:chExt cx="12099483" cy="4189314"/>
          </a:xfrm>
        </p:grpSpPr>
        <p:sp>
          <p:nvSpPr>
            <p:cNvPr id="7" name="Rounded Rectangle 6"/>
            <p:cNvSpPr>
              <a:spLocks/>
            </p:cNvSpPr>
            <p:nvPr/>
          </p:nvSpPr>
          <p:spPr>
            <a:xfrm>
              <a:off x="227771" y="1057955"/>
              <a:ext cx="2376000" cy="2808000"/>
            </a:xfrm>
            <a:prstGeom prst="roundRect">
              <a:avLst>
                <a:gd name="adj" fmla="val 9036"/>
              </a:avLst>
            </a:prstGeom>
            <a:solidFill>
              <a:schemeClr val="accent5">
                <a:lumMod val="50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1</a:t>
              </a:r>
            </a:p>
            <a:p>
              <a:pPr algn="ctr"/>
              <a:endParaRPr lang="en-GB" sz="2400" b="1" dirty="0">
                <a:solidFill>
                  <a:prstClr val="white"/>
                </a:solidFill>
              </a:endParaRPr>
            </a:p>
            <a:p>
              <a:pPr algn="ctr"/>
              <a:r>
                <a:rPr lang="en-GB" sz="2400" b="1" dirty="0" smtClean="0">
                  <a:solidFill>
                    <a:prstClr val="white"/>
                  </a:solidFill>
                </a:rPr>
                <a:t>Railway </a:t>
              </a:r>
              <a:r>
                <a:rPr lang="en-GB" sz="2400" b="1" dirty="0">
                  <a:solidFill>
                    <a:prstClr val="white"/>
                  </a:solidFill>
                </a:rPr>
                <a:t>Group </a:t>
              </a:r>
              <a:r>
                <a:rPr lang="en-GB" sz="2400" b="1" dirty="0" smtClean="0">
                  <a:solidFill>
                    <a:prstClr val="white"/>
                  </a:solidFill>
                </a:rPr>
                <a:t>Standards</a:t>
              </a:r>
            </a:p>
            <a:p>
              <a:pPr algn="ctr"/>
              <a:r>
                <a:rPr lang="en-GB" sz="2400" b="1" dirty="0" smtClean="0">
                  <a:solidFill>
                    <a:prstClr val="white"/>
                  </a:solidFill>
                </a:rPr>
                <a:t>as national</a:t>
              </a:r>
            </a:p>
            <a:p>
              <a:pPr algn="ctr"/>
              <a:r>
                <a:rPr lang="en-GB" sz="2400" b="1" dirty="0" smtClean="0">
                  <a:solidFill>
                    <a:prstClr val="white"/>
                  </a:solidFill>
                </a:rPr>
                <a:t>technical </a:t>
              </a:r>
              <a:r>
                <a:rPr lang="en-GB" sz="2400" b="1" dirty="0">
                  <a:solidFill>
                    <a:prstClr val="white"/>
                  </a:solidFill>
                </a:rPr>
                <a:t>rules</a:t>
              </a:r>
            </a:p>
          </p:txBody>
        </p:sp>
        <p:sp>
          <p:nvSpPr>
            <p:cNvPr id="8" name="Rounded Rectangle 7"/>
            <p:cNvSpPr>
              <a:spLocks/>
            </p:cNvSpPr>
            <p:nvPr/>
          </p:nvSpPr>
          <p:spPr>
            <a:xfrm>
              <a:off x="1848352" y="1288174"/>
              <a:ext cx="2376000" cy="2808000"/>
            </a:xfrm>
            <a:prstGeom prst="roundRect">
              <a:avLst>
                <a:gd name="adj" fmla="val 9036"/>
              </a:avLst>
            </a:prstGeom>
            <a:solidFill>
              <a:srgbClr val="C00000"/>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2 </a:t>
              </a:r>
            </a:p>
            <a:p>
              <a:pPr algn="ctr"/>
              <a:endParaRPr lang="en-GB" sz="2400" b="1" dirty="0">
                <a:solidFill>
                  <a:prstClr val="white"/>
                </a:solidFill>
              </a:endParaRPr>
            </a:p>
            <a:p>
              <a:pPr algn="ctr"/>
              <a:r>
                <a:rPr lang="en-GB" sz="2400" b="1" dirty="0">
                  <a:solidFill>
                    <a:prstClr val="white"/>
                  </a:solidFill>
                </a:rPr>
                <a:t>Railway Group </a:t>
              </a:r>
              <a:r>
                <a:rPr lang="en-GB" sz="2400" b="1" dirty="0" smtClean="0">
                  <a:solidFill>
                    <a:prstClr val="white"/>
                  </a:solidFill>
                </a:rPr>
                <a:t>Standards</a:t>
              </a:r>
            </a:p>
            <a:p>
              <a:pPr algn="ctr"/>
              <a:r>
                <a:rPr lang="en-GB" sz="2400" b="1" dirty="0" smtClean="0">
                  <a:solidFill>
                    <a:prstClr val="white"/>
                  </a:solidFill>
                </a:rPr>
                <a:t>as national</a:t>
              </a:r>
            </a:p>
            <a:p>
              <a:pPr algn="ctr"/>
              <a:r>
                <a:rPr lang="en-GB" sz="2400" b="1" dirty="0" smtClean="0">
                  <a:solidFill>
                    <a:prstClr val="white"/>
                  </a:solidFill>
                </a:rPr>
                <a:t>safety rules</a:t>
              </a:r>
              <a:endParaRPr lang="en-GB" sz="2400" b="1" dirty="0">
                <a:solidFill>
                  <a:prstClr val="white"/>
                </a:solidFill>
              </a:endParaRPr>
            </a:p>
          </p:txBody>
        </p:sp>
        <p:sp>
          <p:nvSpPr>
            <p:cNvPr id="9" name="Rounded Rectangle 8"/>
            <p:cNvSpPr>
              <a:spLocks/>
            </p:cNvSpPr>
            <p:nvPr/>
          </p:nvSpPr>
          <p:spPr>
            <a:xfrm>
              <a:off x="3468933" y="1518393"/>
              <a:ext cx="2376000" cy="2808000"/>
            </a:xfrm>
            <a:prstGeom prst="roundRect">
              <a:avLst>
                <a:gd name="adj" fmla="val 9036"/>
              </a:avLst>
            </a:prstGeom>
            <a:solidFill>
              <a:schemeClr val="accent6">
                <a:lumMod val="50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3 </a:t>
              </a:r>
            </a:p>
            <a:p>
              <a:pPr algn="ctr"/>
              <a:endParaRPr lang="en-GB" sz="2400" b="1" dirty="0">
                <a:solidFill>
                  <a:prstClr val="white"/>
                </a:solidFill>
              </a:endParaRPr>
            </a:p>
            <a:p>
              <a:pPr algn="ctr"/>
              <a:r>
                <a:rPr lang="en-GB" sz="2400" b="1" dirty="0">
                  <a:solidFill>
                    <a:prstClr val="white"/>
                  </a:solidFill>
                </a:rPr>
                <a:t>National operational publications</a:t>
              </a:r>
            </a:p>
          </p:txBody>
        </p:sp>
        <p:sp>
          <p:nvSpPr>
            <p:cNvPr id="10" name="Rounded Rectangle 9"/>
            <p:cNvSpPr>
              <a:spLocks/>
            </p:cNvSpPr>
            <p:nvPr/>
          </p:nvSpPr>
          <p:spPr>
            <a:xfrm>
              <a:off x="5089514" y="1748612"/>
              <a:ext cx="2376000" cy="2808000"/>
            </a:xfrm>
            <a:prstGeom prst="roundRect">
              <a:avLst>
                <a:gd name="adj" fmla="val 9036"/>
              </a:avLst>
            </a:prstGeom>
            <a:solidFill>
              <a:schemeClr val="accent2">
                <a:lumMod val="75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4 </a:t>
              </a:r>
            </a:p>
            <a:p>
              <a:pPr algn="ctr"/>
              <a:endParaRPr lang="en-GB" sz="2400" b="1" dirty="0">
                <a:solidFill>
                  <a:prstClr val="white"/>
                </a:solidFill>
              </a:endParaRPr>
            </a:p>
            <a:p>
              <a:pPr algn="ctr"/>
              <a:r>
                <a:rPr lang="en-GB" sz="2400" b="1" dirty="0">
                  <a:solidFill>
                    <a:prstClr val="white"/>
                  </a:solidFill>
                </a:rPr>
                <a:t>Rail Industry </a:t>
              </a:r>
              <a:r>
                <a:rPr lang="en-GB" sz="2400" b="1" dirty="0" smtClean="0">
                  <a:solidFill>
                    <a:prstClr val="white"/>
                  </a:solidFill>
                </a:rPr>
                <a:t>Standards</a:t>
              </a:r>
            </a:p>
            <a:p>
              <a:pPr algn="ctr"/>
              <a:r>
                <a:rPr lang="en-GB" sz="2400" b="1" dirty="0" smtClean="0">
                  <a:solidFill>
                    <a:prstClr val="white"/>
                  </a:solidFill>
                </a:rPr>
                <a:t>and </a:t>
              </a:r>
              <a:r>
                <a:rPr lang="en-GB" sz="2400" b="1" dirty="0">
                  <a:solidFill>
                    <a:prstClr val="white"/>
                  </a:solidFill>
                </a:rPr>
                <a:t>Guidance Notes</a:t>
              </a:r>
            </a:p>
          </p:txBody>
        </p:sp>
        <p:sp>
          <p:nvSpPr>
            <p:cNvPr id="11" name="Rounded Rectangle 10"/>
            <p:cNvSpPr>
              <a:spLocks/>
            </p:cNvSpPr>
            <p:nvPr/>
          </p:nvSpPr>
          <p:spPr>
            <a:xfrm>
              <a:off x="6710094" y="1978831"/>
              <a:ext cx="2376000" cy="2808000"/>
            </a:xfrm>
            <a:prstGeom prst="roundRect">
              <a:avLst>
                <a:gd name="adj" fmla="val 9036"/>
              </a:avLst>
            </a:prstGeom>
            <a:solidFill>
              <a:schemeClr val="accent4">
                <a:lumMod val="75000"/>
              </a:schemeClr>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5 </a:t>
              </a:r>
            </a:p>
            <a:p>
              <a:pPr algn="ctr"/>
              <a:endParaRPr lang="en-GB" sz="2400" b="1" dirty="0">
                <a:solidFill>
                  <a:prstClr val="white"/>
                </a:solidFill>
              </a:endParaRPr>
            </a:p>
            <a:p>
              <a:pPr algn="ctr"/>
              <a:r>
                <a:rPr lang="en-GB" sz="2400" b="1" dirty="0">
                  <a:solidFill>
                    <a:prstClr val="white"/>
                  </a:solidFill>
                </a:rPr>
                <a:t>Technical </a:t>
              </a:r>
              <a:r>
                <a:rPr lang="en-GB" sz="2400" b="1" dirty="0" smtClean="0">
                  <a:solidFill>
                    <a:prstClr val="white"/>
                  </a:solidFill>
                </a:rPr>
                <a:t>specifications</a:t>
              </a:r>
            </a:p>
            <a:p>
              <a:pPr algn="ctr"/>
              <a:r>
                <a:rPr lang="en-GB" sz="2400" b="1" dirty="0" smtClean="0">
                  <a:solidFill>
                    <a:prstClr val="white"/>
                  </a:solidFill>
                </a:rPr>
                <a:t>for </a:t>
              </a:r>
              <a:r>
                <a:rPr lang="en-GB" sz="2400" b="1" dirty="0">
                  <a:solidFill>
                    <a:prstClr val="white"/>
                  </a:solidFill>
                </a:rPr>
                <a:t>interoperability</a:t>
              </a:r>
            </a:p>
          </p:txBody>
        </p:sp>
        <p:sp>
          <p:nvSpPr>
            <p:cNvPr id="12" name="Rounded Rectangle 11"/>
            <p:cNvSpPr>
              <a:spLocks/>
            </p:cNvSpPr>
            <p:nvPr/>
          </p:nvSpPr>
          <p:spPr>
            <a:xfrm>
              <a:off x="8330674" y="2209050"/>
              <a:ext cx="2376000" cy="2808000"/>
            </a:xfrm>
            <a:prstGeom prst="roundRect">
              <a:avLst>
                <a:gd name="adj" fmla="val 9036"/>
              </a:avLst>
            </a:prstGeom>
            <a:solidFill>
              <a:srgbClr val="7030A0"/>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6 </a:t>
              </a:r>
            </a:p>
            <a:p>
              <a:pPr algn="ctr"/>
              <a:endParaRPr lang="en-GB" sz="2400" b="1" dirty="0">
                <a:solidFill>
                  <a:prstClr val="white"/>
                </a:solidFill>
              </a:endParaRPr>
            </a:p>
            <a:p>
              <a:pPr algn="ctr"/>
              <a:r>
                <a:rPr lang="en-GB" sz="2400" b="1" dirty="0">
                  <a:solidFill>
                    <a:prstClr val="white"/>
                  </a:solidFill>
                </a:rPr>
                <a:t>European and international standards</a:t>
              </a:r>
            </a:p>
          </p:txBody>
        </p:sp>
        <p:sp>
          <p:nvSpPr>
            <p:cNvPr id="13" name="Rounded Rectangle 12"/>
            <p:cNvSpPr>
              <a:spLocks/>
            </p:cNvSpPr>
            <p:nvPr/>
          </p:nvSpPr>
          <p:spPr>
            <a:xfrm>
              <a:off x="9951254" y="2439269"/>
              <a:ext cx="2376000" cy="2808000"/>
            </a:xfrm>
            <a:prstGeom prst="roundRect">
              <a:avLst>
                <a:gd name="adj" fmla="val 9036"/>
              </a:avLst>
            </a:prstGeom>
            <a:solidFill>
              <a:schemeClr val="accent1"/>
            </a:solidFill>
            <a:ln w="38100">
              <a:noFill/>
            </a:ln>
            <a:effectLst>
              <a:outerShdw blurRad="76200" dir="13500000" sy="23000" kx="1200000" algn="br" rotWithShape="0">
                <a:prstClr val="black">
                  <a:alpha val="20000"/>
                </a:prstClr>
              </a:outerShdw>
            </a:effectLst>
            <a:scene3d>
              <a:camera prst="perspectiveContrastingRightFacing"/>
              <a:lightRig rig="threePt" dir="t"/>
            </a:scene3d>
            <a:sp3d extrusionH="190500">
              <a:bevelT/>
              <a:bevelB/>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algn="ctr"/>
              <a:r>
                <a:rPr lang="en-GB" sz="2400" b="1" dirty="0" smtClean="0">
                  <a:solidFill>
                    <a:prstClr val="white"/>
                  </a:solidFill>
                </a:rPr>
                <a:t>Strategy</a:t>
              </a:r>
            </a:p>
            <a:p>
              <a:pPr algn="ctr"/>
              <a:r>
                <a:rPr lang="en-GB" sz="2400" b="1" dirty="0" smtClean="0">
                  <a:solidFill>
                    <a:prstClr val="white"/>
                  </a:solidFill>
                </a:rPr>
                <a:t>Module 7 </a:t>
              </a:r>
            </a:p>
            <a:p>
              <a:pPr algn="ctr"/>
              <a:endParaRPr lang="en-GB" sz="2400" b="1" dirty="0">
                <a:solidFill>
                  <a:prstClr val="white"/>
                </a:solidFill>
              </a:endParaRPr>
            </a:p>
            <a:p>
              <a:pPr algn="ctr"/>
              <a:r>
                <a:rPr lang="en-GB" sz="2400" b="1" dirty="0">
                  <a:solidFill>
                    <a:prstClr val="white"/>
                  </a:solidFill>
                </a:rPr>
                <a:t>Company and Project Standards</a:t>
              </a:r>
            </a:p>
          </p:txBody>
        </p:sp>
      </p:grpSp>
      <p:sp>
        <p:nvSpPr>
          <p:cNvPr id="3" name="Slide Number Placeholder 2"/>
          <p:cNvSpPr>
            <a:spLocks noGrp="1"/>
          </p:cNvSpPr>
          <p:nvPr>
            <p:ph type="sldNum" sz="quarter" idx="4294967295"/>
          </p:nvPr>
        </p:nvSpPr>
        <p:spPr>
          <a:xfrm>
            <a:off x="0" y="6335713"/>
            <a:ext cx="336550" cy="252412"/>
          </a:xfrm>
        </p:spPr>
        <p:txBody>
          <a:bodyPr/>
          <a:lstStyle/>
          <a:p>
            <a:fld id="{C1B3EF10-4E29-4F0C-9AB6-355B3A7B01AB}" type="slidenum">
              <a:rPr lang="en-GB" smtClean="0">
                <a:solidFill>
                  <a:prstClr val="white"/>
                </a:solidFill>
              </a:rPr>
              <a:pPr/>
              <a:t>53</a:t>
            </a:fld>
            <a:endParaRPr lang="en-GB">
              <a:solidFill>
                <a:prstClr val="white"/>
              </a:solidFill>
            </a:endParaRPr>
          </a:p>
        </p:txBody>
      </p:sp>
      <p:sp>
        <p:nvSpPr>
          <p:cNvPr id="5" name="Title 1"/>
          <p:cNvSpPr txBox="1">
            <a:spLocks/>
          </p:cNvSpPr>
          <p:nvPr/>
        </p:nvSpPr>
        <p:spPr>
          <a:xfrm>
            <a:off x="340193" y="0"/>
            <a:ext cx="10560000" cy="515459"/>
          </a:xfrm>
          <a:prstGeom prst="rect">
            <a:avLst/>
          </a:prstGeom>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latin typeface="+mn-lt"/>
              </a:rPr>
              <a:t>How are we getting the message out?</a:t>
            </a:r>
            <a:endParaRPr lang="en-GB" sz="2800" b="1" dirty="0">
              <a:latin typeface="+mn-lt"/>
            </a:endParaRPr>
          </a:p>
        </p:txBody>
      </p:sp>
      <p:sp>
        <p:nvSpPr>
          <p:cNvPr id="4" name="Rectangle 3"/>
          <p:cNvSpPr/>
          <p:nvPr/>
        </p:nvSpPr>
        <p:spPr>
          <a:xfrm>
            <a:off x="0" y="749748"/>
            <a:ext cx="12192000" cy="4809798"/>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36550" y="972445"/>
            <a:ext cx="11469545" cy="2334533"/>
          </a:xfrm>
          <a:prstGeom prst="rect">
            <a:avLst/>
          </a:prstGeom>
          <a:ln w="38100">
            <a:noFill/>
          </a:ln>
        </p:spPr>
        <p:txBody>
          <a:bodyPr wrap="square" lIns="72000" tIns="72000" rIns="72000" bIns="72000">
            <a:noAutofit/>
          </a:bodyPr>
          <a:lstStyle/>
          <a:p>
            <a:pPr>
              <a:spcBef>
                <a:spcPts val="600"/>
              </a:spcBef>
              <a:spcAft>
                <a:spcPts val="300"/>
              </a:spcAft>
            </a:pPr>
            <a:r>
              <a:rPr lang="en-GB" sz="2400" b="1" dirty="0" smtClean="0">
                <a:latin typeface="Calibri" panose="020F0502020204030204" pitchFamily="34" charset="0"/>
                <a:ea typeface="Times New Roman" panose="02020603050405020304" pitchFamily="18" charset="0"/>
                <a:cs typeface="Times New Roman" panose="02020603050405020304" pitchFamily="18" charset="0"/>
              </a:rPr>
              <a:t>We have been out and about briefing key individuals and industry groups as much as we can on the strategy (30+ industry groups so far) </a:t>
            </a:r>
          </a:p>
          <a:p>
            <a:pPr>
              <a:spcBef>
                <a:spcPts val="600"/>
              </a:spcBef>
              <a:spcAft>
                <a:spcPts val="300"/>
              </a:spcAft>
            </a:pPr>
            <a:r>
              <a:rPr lang="en-GB" sz="2400" b="1" dirty="0" smtClean="0">
                <a:latin typeface="Calibri" panose="020F0502020204030204" pitchFamily="34" charset="0"/>
                <a:ea typeface="Times New Roman" panose="02020603050405020304" pitchFamily="18" charset="0"/>
                <a:cs typeface="Times New Roman" panose="02020603050405020304" pitchFamily="18" charset="0"/>
              </a:rPr>
              <a:t>We are working to revamp the RSSB website pages related to standards. There will be more interactive content and information will be scenario led rather then displayed by subject matter only.</a:t>
            </a:r>
          </a:p>
          <a:p>
            <a:pPr>
              <a:spcBef>
                <a:spcPts val="600"/>
              </a:spcBef>
              <a:spcAft>
                <a:spcPts val="300"/>
              </a:spcAft>
            </a:pPr>
            <a:r>
              <a:rPr lang="en-GB" sz="2400" b="1" dirty="0" smtClean="0">
                <a:latin typeface="Calibri" panose="020F0502020204030204" pitchFamily="34" charset="0"/>
                <a:ea typeface="Times New Roman" panose="02020603050405020304" pitchFamily="18" charset="0"/>
                <a:cs typeface="Times New Roman" panose="02020603050405020304" pitchFamily="18" charset="0"/>
              </a:rPr>
              <a:t>The strategy document is available on the RSSB website </a:t>
            </a:r>
          </a:p>
          <a:p>
            <a:pPr>
              <a:spcBef>
                <a:spcPts val="600"/>
              </a:spcBef>
              <a:spcAft>
                <a:spcPts val="300"/>
              </a:spcAft>
            </a:pPr>
            <a:r>
              <a:rPr lang="en-GB" sz="2400" b="1" dirty="0" smtClean="0">
                <a:latin typeface="Calibri" panose="020F0502020204030204" pitchFamily="34" charset="0"/>
                <a:ea typeface="Times New Roman" panose="02020603050405020304" pitchFamily="18" charset="0"/>
                <a:cs typeface="Times New Roman" panose="02020603050405020304" pitchFamily="18" charset="0"/>
              </a:rPr>
              <a:t>The orange standards leaflets will be updated and reissued in June </a:t>
            </a:r>
          </a:p>
          <a:p>
            <a:pPr>
              <a:spcBef>
                <a:spcPts val="600"/>
              </a:spcBef>
              <a:spcAft>
                <a:spcPts val="300"/>
              </a:spcAft>
            </a:pPr>
            <a:r>
              <a:rPr lang="en-GB" sz="2400" b="1" dirty="0" smtClean="0">
                <a:latin typeface="Calibri" panose="020F0502020204030204" pitchFamily="34" charset="0"/>
                <a:ea typeface="Times New Roman" panose="02020603050405020304" pitchFamily="18" charset="0"/>
                <a:cs typeface="Times New Roman" panose="02020603050405020304" pitchFamily="18" charset="0"/>
              </a:rPr>
              <a:t>We will continue to provide workshops and briefing sessions to help industry understand standards</a:t>
            </a:r>
          </a:p>
          <a:p>
            <a:pPr>
              <a:spcBef>
                <a:spcPts val="600"/>
              </a:spcBef>
              <a:spcAft>
                <a:spcPts val="300"/>
              </a:spcAft>
            </a:pPr>
            <a:r>
              <a:rPr lang="en-GB" sz="2400" dirty="0" smtClean="0">
                <a:latin typeface="Calibri" panose="020F0502020204030204" pitchFamily="34" charset="0"/>
                <a:ea typeface="Times New Roman" panose="02020603050405020304" pitchFamily="18" charset="0"/>
                <a:cs typeface="Times New Roman" panose="02020603050405020304" pitchFamily="18" charset="0"/>
              </a:rPr>
              <a:t> </a:t>
            </a:r>
            <a:endParaRPr lang="en-GB" sz="2400" dirty="0">
              <a:latin typeface="Calibri" panose="020F0502020204030204" pitchFamily="34" charset="0"/>
              <a:ea typeface="Times New Roman" panose="02020603050405020304" pitchFamily="18" charset="0"/>
              <a:cs typeface="Times New Roman" panose="02020603050405020304" pitchFamily="18" charset="0"/>
            </a:endParaRPr>
          </a:p>
          <a:p>
            <a:pPr>
              <a:spcBef>
                <a:spcPts val="600"/>
              </a:spcBef>
              <a:spcAft>
                <a:spcPts val="300"/>
              </a:spcAft>
            </a:pPr>
            <a:endParaRPr lang="en-GB" sz="24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4" name="Rectangle 13"/>
          <p:cNvSpPr/>
          <p:nvPr/>
        </p:nvSpPr>
        <p:spPr>
          <a:xfrm>
            <a:off x="-20205819" y="6238819"/>
            <a:ext cx="20374094" cy="619181"/>
          </a:xfrm>
          <a:prstGeom prst="rect">
            <a:avLst/>
          </a:prstGeom>
          <a:ln w="38100">
            <a:noFill/>
          </a:ln>
        </p:spPr>
        <p:txBody>
          <a:bodyPr wrap="square" lIns="72000" tIns="72000" rIns="72000" bIns="72000">
            <a:noAutofit/>
          </a:bodyPr>
          <a:lstStyle/>
          <a:p>
            <a:pPr>
              <a:spcBef>
                <a:spcPts val="600"/>
              </a:spcBef>
              <a:spcAft>
                <a:spcPts val="300"/>
              </a:spcAft>
            </a:pPr>
            <a:r>
              <a:rPr lang="en-GB" sz="2400" b="1" dirty="0" smtClean="0">
                <a:latin typeface="Calibri" panose="020F0502020204030204" pitchFamily="34" charset="0"/>
                <a:ea typeface="Times New Roman" panose="02020603050405020304" pitchFamily="18" charset="0"/>
                <a:cs typeface="Times New Roman" panose="02020603050405020304" pitchFamily="18" charset="0"/>
              </a:rPr>
              <a:t>RSSB Board, ISCC, 6 x Standards committees,  6 x SIC groups, ROSCO,  6 x RIA groups, Contractors, Consultants, NR Standards Group, ATOC, Freight Groups, ISLG  </a:t>
            </a:r>
            <a:endParaRPr lang="en-GB" sz="2400" b="1"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579532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par>
                                <p:cTn id="8" presetID="2" presetClass="entr" presetSubtype="2" fill="hold" grpId="0" nodeType="withEffect">
                                  <p:stCondLst>
                                    <p:cond delay="100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25000" fill="hold"/>
                                        <p:tgtEl>
                                          <p:spTgt spid="14"/>
                                        </p:tgtEl>
                                        <p:attrNameLst>
                                          <p:attrName>ppt_x</p:attrName>
                                        </p:attrNameLst>
                                      </p:cBhvr>
                                      <p:tavLst>
                                        <p:tav tm="0">
                                          <p:val>
                                            <p:strVal val="1+#ppt_w/2"/>
                                          </p:val>
                                        </p:tav>
                                        <p:tav tm="100000">
                                          <p:val>
                                            <p:strVal val="#ppt_x"/>
                                          </p:val>
                                        </p:tav>
                                      </p:tavLst>
                                    </p:anim>
                                    <p:anim calcmode="lin" valueType="num">
                                      <p:cBhvr additive="base">
                                        <p:cTn id="11" dur="25000" fill="hold"/>
                                        <p:tgtEl>
                                          <p:spTgt spid="14"/>
                                        </p:tgtEl>
                                        <p:attrNameLst>
                                          <p:attrName>ppt_y</p:attrName>
                                        </p:attrNameLst>
                                      </p:cBhvr>
                                      <p:tavLst>
                                        <p:tav tm="0">
                                          <p:val>
                                            <p:strVal val="#ppt_y"/>
                                          </p:val>
                                        </p:tav>
                                        <p:tav tm="100000">
                                          <p:val>
                                            <p:strVal val="#ppt_y"/>
                                          </p:val>
                                        </p:tav>
                                      </p:tavLst>
                                    </p:anim>
                                  </p:childTnLst>
                                </p:cTn>
                              </p:par>
                              <p:par>
                                <p:cTn id="12" presetID="10" presetClass="entr" presetSubtype="0" fill="hold" grpId="0" nodeType="withEffect">
                                  <p:stCondLst>
                                    <p:cond delay="200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childTnLst>
                                </p:cTn>
                              </p:par>
                              <p:par>
                                <p:cTn id="15" presetID="10" presetClass="entr" presetSubtype="0" fill="hold" grpId="0" nodeType="withEffect">
                                  <p:stCondLst>
                                    <p:cond delay="300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1000"/>
                                        <p:tgtEl>
                                          <p:spTgt spid="6">
                                            <p:txEl>
                                              <p:pRg st="2" end="2"/>
                                            </p:txEl>
                                          </p:spTgt>
                                        </p:tgtEl>
                                      </p:cBhvr>
                                    </p:animEffect>
                                  </p:childTnLst>
                                </p:cTn>
                              </p:par>
                              <p:par>
                                <p:cTn id="18" presetID="10" presetClass="entr" presetSubtype="0" fill="hold" grpId="0" nodeType="withEffect">
                                  <p:stCondLst>
                                    <p:cond delay="400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fade">
                                      <p:cBhvr>
                                        <p:cTn id="20" dur="1000"/>
                                        <p:tgtEl>
                                          <p:spTgt spid="6">
                                            <p:txEl>
                                              <p:pRg st="3" end="3"/>
                                            </p:txEl>
                                          </p:spTgt>
                                        </p:tgtEl>
                                      </p:cBhvr>
                                    </p:animEffect>
                                  </p:childTnLst>
                                </p:cTn>
                              </p:par>
                              <p:par>
                                <p:cTn id="21" presetID="10" presetClass="entr" presetSubtype="0" fill="hold" grpId="0" nodeType="withEffect">
                                  <p:stCondLst>
                                    <p:cond delay="500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1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7" name="Straight Connector 6"/>
          <p:cNvCxnSpPr/>
          <p:nvPr/>
        </p:nvCxnSpPr>
        <p:spPr>
          <a:xfrm flipH="1" flipV="1">
            <a:off x="4566356" y="1525075"/>
            <a:ext cx="7315" cy="1199693"/>
          </a:xfrm>
          <a:prstGeom prst="line">
            <a:avLst/>
          </a:prstGeom>
          <a:ln w="73025" cap="rnd">
            <a:solidFill>
              <a:srgbClr val="C00000"/>
            </a:solidFill>
            <a:round/>
            <a:headEnd type="none" w="lg" len="med"/>
            <a:tailEnd type="oval" w="med" len="med"/>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flipV="1">
            <a:off x="5096342" y="1126298"/>
            <a:ext cx="7315" cy="1199693"/>
          </a:xfrm>
          <a:prstGeom prst="line">
            <a:avLst/>
          </a:prstGeom>
          <a:ln w="73025" cap="rnd">
            <a:solidFill>
              <a:srgbClr val="C00000"/>
            </a:solidFill>
            <a:round/>
            <a:headEnd type="none" w="lg" len="med"/>
            <a:tailEnd type="oval" w="med" len="med"/>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
        <p:nvSpPr>
          <p:cNvPr id="4" name="Rounded Rectangle 3"/>
          <p:cNvSpPr>
            <a:spLocks noChangeAspect="1"/>
          </p:cNvSpPr>
          <p:nvPr/>
        </p:nvSpPr>
        <p:spPr>
          <a:xfrm>
            <a:off x="3398689" y="1905871"/>
            <a:ext cx="2520000" cy="1749501"/>
          </a:xfrm>
          <a:prstGeom prst="roundRect">
            <a:avLst>
              <a:gd name="adj" fmla="val 9036"/>
            </a:avLst>
          </a:prstGeom>
          <a:solidFill>
            <a:schemeClr val="bg1"/>
          </a:solidFill>
          <a:ln w="38100">
            <a:solidFill>
              <a:srgbClr val="C00000"/>
            </a:solidFill>
          </a:ln>
          <a:effectLst/>
          <a:scene3d>
            <a:camera prst="perspectiveContrastingLeftFacing" fov="3900000">
              <a:rot lat="20906046" lon="3953725" rev="92244"/>
            </a:camera>
            <a:lightRig rig="threePt" dir="t">
              <a:rot lat="0" lon="0" rev="3000000"/>
            </a:lightRig>
          </a:scene3d>
          <a:sp3d extrusionH="317500" prstMaterial="matt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smtClean="0">
                <a:solidFill>
                  <a:srgbClr val="C00000"/>
                </a:solidFill>
              </a:rPr>
              <a:t>Standards Strategy</a:t>
            </a:r>
            <a:endParaRPr lang="en-GB" sz="3600" b="1" dirty="0">
              <a:solidFill>
                <a:srgbClr val="C00000"/>
              </a:solidFill>
            </a:endParaRPr>
          </a:p>
        </p:txBody>
      </p:sp>
      <p:pic>
        <p:nvPicPr>
          <p:cNvPr id="13" name="Picture 12"/>
          <p:cNvPicPr>
            <a:picLocks noChangeAspect="1"/>
          </p:cNvPicPr>
          <p:nvPr/>
        </p:nvPicPr>
        <p:blipFill>
          <a:blip r:embed="rId4"/>
          <a:stretch>
            <a:fillRect/>
          </a:stretch>
        </p:blipFill>
        <p:spPr>
          <a:xfrm>
            <a:off x="5246729" y="5614251"/>
            <a:ext cx="4298053" cy="1255885"/>
          </a:xfrm>
          <a:prstGeom prst="rect">
            <a:avLst/>
          </a:prstGeom>
          <a:effectLst>
            <a:softEdge rad="127000"/>
          </a:effectLst>
        </p:spPr>
      </p:pic>
      <p:sp>
        <p:nvSpPr>
          <p:cNvPr id="10" name="Rounded Rectangle 9"/>
          <p:cNvSpPr>
            <a:spLocks noChangeAspect="1"/>
          </p:cNvSpPr>
          <p:nvPr/>
        </p:nvSpPr>
        <p:spPr>
          <a:xfrm>
            <a:off x="6096000" y="4733004"/>
            <a:ext cx="2520000" cy="1749501"/>
          </a:xfrm>
          <a:prstGeom prst="roundRect">
            <a:avLst>
              <a:gd name="adj" fmla="val 9036"/>
            </a:avLst>
          </a:prstGeom>
          <a:solidFill>
            <a:schemeClr val="bg1"/>
          </a:solidFill>
          <a:ln w="38100">
            <a:solidFill>
              <a:srgbClr val="C00000"/>
            </a:solidFill>
          </a:ln>
          <a:effectLst/>
          <a:scene3d>
            <a:camera prst="perspectiveContrastingLeftFacing" fov="3900000">
              <a:rot lat="19329052" lon="4320033" rev="16929936"/>
            </a:camera>
            <a:lightRig rig="threePt" dir="t">
              <a:rot lat="0" lon="0" rev="3000000"/>
            </a:lightRig>
          </a:scene3d>
          <a:sp3d extrusionH="317500" prstMaterial="matte">
            <a:bevelT/>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smtClean="0">
                <a:solidFill>
                  <a:srgbClr val="C00000"/>
                </a:solidFill>
              </a:rPr>
              <a:t>RGS status of NOPs</a:t>
            </a:r>
            <a:br>
              <a:rPr lang="en-GB" sz="3600" b="1" dirty="0" smtClean="0">
                <a:solidFill>
                  <a:srgbClr val="C00000"/>
                </a:solidFill>
              </a:rPr>
            </a:br>
            <a:r>
              <a:rPr lang="en-GB" sz="3600" b="1" dirty="0" smtClean="0">
                <a:solidFill>
                  <a:srgbClr val="C00000"/>
                </a:solidFill>
              </a:rPr>
              <a:t>&amp; NSRs</a:t>
            </a:r>
            <a:endParaRPr lang="en-GB" sz="3600" b="1" dirty="0">
              <a:solidFill>
                <a:srgbClr val="C00000"/>
              </a:solidFill>
            </a:endParaRPr>
          </a:p>
        </p:txBody>
      </p:sp>
      <p:sp>
        <p:nvSpPr>
          <p:cNvPr id="14" name="TextBox 13"/>
          <p:cNvSpPr txBox="1"/>
          <p:nvPr/>
        </p:nvSpPr>
        <p:spPr>
          <a:xfrm rot="5400000">
            <a:off x="382576" y="3294782"/>
            <a:ext cx="3895065" cy="461665"/>
          </a:xfrm>
          <a:prstGeom prst="rect">
            <a:avLst/>
          </a:prstGeom>
          <a:noFill/>
        </p:spPr>
        <p:txBody>
          <a:bodyPr wrap="square" rtlCol="0">
            <a:spAutoFit/>
          </a:bodyPr>
          <a:lstStyle/>
          <a:p>
            <a:r>
              <a:rPr lang="en-GB" sz="2400" b="1" dirty="0" smtClean="0">
                <a:solidFill>
                  <a:prstClr val="white">
                    <a:lumMod val="85000"/>
                  </a:prstClr>
                </a:solidFill>
              </a:rPr>
              <a:t>Strategy Implementation </a:t>
            </a:r>
            <a:endParaRPr lang="en-GB" sz="2400" b="1" dirty="0">
              <a:solidFill>
                <a:prstClr val="white">
                  <a:lumMod val="85000"/>
                </a:prstClr>
              </a:solidFill>
            </a:endParaRPr>
          </a:p>
        </p:txBody>
      </p:sp>
      <p:sp>
        <p:nvSpPr>
          <p:cNvPr id="15" name="TextBox 14"/>
          <p:cNvSpPr txBox="1"/>
          <p:nvPr/>
        </p:nvSpPr>
        <p:spPr>
          <a:xfrm rot="5400000">
            <a:off x="8860837" y="3778794"/>
            <a:ext cx="2162995" cy="461665"/>
          </a:xfrm>
          <a:prstGeom prst="rect">
            <a:avLst/>
          </a:prstGeom>
          <a:noFill/>
          <a:scene3d>
            <a:camera prst="perspectiveLeft">
              <a:rot lat="19499998" lon="1799978" rev="0"/>
            </a:camera>
            <a:lightRig rig="threePt" dir="t"/>
          </a:scene3d>
        </p:spPr>
        <p:txBody>
          <a:bodyPr wrap="square" rtlCol="0">
            <a:spAutoFit/>
          </a:bodyPr>
          <a:lstStyle/>
          <a:p>
            <a:r>
              <a:rPr lang="en-GB" sz="2400" b="1" dirty="0" smtClean="0">
                <a:solidFill>
                  <a:prstClr val="white">
                    <a:lumMod val="85000"/>
                  </a:prstClr>
                </a:solidFill>
              </a:rPr>
              <a:t>Strategy Start </a:t>
            </a:r>
            <a:endParaRPr lang="en-GB" sz="2400" b="1" dirty="0">
              <a:solidFill>
                <a:prstClr val="white">
                  <a:lumMod val="85000"/>
                </a:prstClr>
              </a:solidFill>
            </a:endParaRPr>
          </a:p>
        </p:txBody>
      </p:sp>
      <p:pic>
        <p:nvPicPr>
          <p:cNvPr id="11" name="Picture 10" descr="Presentation3 - PowerPoint"/>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38932" b="68132" l="32915" r="73869">
                        <a14:foregroundMark x1="34422" y1="53375" x2="39322" y2="52433"/>
                        <a14:foregroundMark x1="42588" y1="49451" x2="46482" y2="49137"/>
                        <a14:foregroundMark x1="49874" y1="49922" x2="54146" y2="49608"/>
                        <a14:foregroundMark x1="71734" y1="45840" x2="70352" y2="47567"/>
                        <a14:foregroundMark x1="69347" y1="55416" x2="69347" y2="55416"/>
                        <a14:foregroundMark x1="69095" y1="52433" x2="68970" y2="55259"/>
                        <a14:foregroundMark x1="65327" y1="57928" x2="64950" y2="61068"/>
                        <a14:foregroundMark x1="60553" y1="61852" x2="60302" y2="65306"/>
                        <a14:foregroundMark x1="56281" y1="63108" x2="56658" y2="65934"/>
                        <a14:foregroundMark x1="53643" y1="61852" x2="53518" y2="64207"/>
                        <a14:foregroundMark x1="52261" y1="59184" x2="52261" y2="61224"/>
                        <a14:foregroundMark x1="55025" y1="45997" x2="55905" y2="44741"/>
                        <a14:foregroundMark x1="57035" y1="43485" x2="58040" y2="42386"/>
                        <a14:foregroundMark x1="59422" y1="41915" x2="60302" y2="40816"/>
                        <a14:foregroundMark x1="62437" y1="40816" x2="61181" y2="41601"/>
                        <a14:foregroundMark x1="63945" y1="41915" x2="62688" y2="42543"/>
                        <a14:foregroundMark x1="64824" y1="44113" x2="63568" y2="45055"/>
                        <a14:foregroundMark x1="64573" y1="47881" x2="63191" y2="48666"/>
                        <a14:backgroundMark x1="54146" y1="48666" x2="54271" y2="51020"/>
                      </a14:backgroundRemoval>
                    </a14:imgEffect>
                  </a14:imgLayer>
                </a14:imgProps>
              </a:ex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a:effectLst>
            <a:softEdge rad="6350"/>
          </a:effectLst>
        </p:spPr>
      </p:pic>
      <p:pic>
        <p:nvPicPr>
          <p:cNvPr id="22" name="Picture 21"/>
          <p:cNvPicPr>
            <a:picLocks noChangeAspect="1"/>
          </p:cNvPicPr>
          <p:nvPr/>
        </p:nvPicPr>
        <p:blipFill>
          <a:blip r:embed="rId7"/>
          <a:stretch>
            <a:fillRect/>
          </a:stretch>
        </p:blipFill>
        <p:spPr>
          <a:xfrm>
            <a:off x="9560312" y="3946016"/>
            <a:ext cx="2810857" cy="2827011"/>
          </a:xfrm>
          <a:prstGeom prst="rect">
            <a:avLst/>
          </a:prstGeom>
          <a:effectLst>
            <a:outerShdw blurRad="76200" dir="21540000" sy="23000" kx="1200000" algn="br" rotWithShape="0">
              <a:prstClr val="black">
                <a:alpha val="62000"/>
              </a:prstClr>
            </a:outerShdw>
          </a:effectLst>
          <a:scene3d>
            <a:camera prst="orthographicFront">
              <a:rot lat="0" lon="19499990" rev="0"/>
            </a:camera>
            <a:lightRig rig="threePt" dir="t"/>
          </a:scene3d>
          <a:sp3d prstMaterial="matte"/>
        </p:spPr>
      </p:pic>
      <p:grpSp>
        <p:nvGrpSpPr>
          <p:cNvPr id="9" name="Group 8"/>
          <p:cNvGrpSpPr/>
          <p:nvPr/>
        </p:nvGrpSpPr>
        <p:grpSpPr>
          <a:xfrm>
            <a:off x="1272841" y="223061"/>
            <a:ext cx="3973888" cy="12300877"/>
            <a:chOff x="-3473599" y="43523"/>
            <a:chExt cx="3973888" cy="12300877"/>
          </a:xfrm>
        </p:grpSpPr>
        <p:grpSp>
          <p:nvGrpSpPr>
            <p:cNvPr id="20" name="Group 19"/>
            <p:cNvGrpSpPr/>
            <p:nvPr/>
          </p:nvGrpSpPr>
          <p:grpSpPr>
            <a:xfrm rot="21285575">
              <a:off x="-3473599" y="43523"/>
              <a:ext cx="3560125" cy="6086710"/>
              <a:chOff x="3647363" y="1068919"/>
              <a:chExt cx="3560125" cy="6086710"/>
            </a:xfrm>
          </p:grpSpPr>
          <p:grpSp>
            <p:nvGrpSpPr>
              <p:cNvPr id="21" name="Group 20"/>
              <p:cNvGrpSpPr/>
              <p:nvPr/>
            </p:nvGrpSpPr>
            <p:grpSpPr>
              <a:xfrm>
                <a:off x="5391719" y="1068919"/>
                <a:ext cx="1815769" cy="2539122"/>
                <a:chOff x="2103088" y="2223951"/>
                <a:chExt cx="1815769" cy="2539122"/>
              </a:xfrm>
            </p:grpSpPr>
            <p:sp>
              <p:nvSpPr>
                <p:cNvPr id="24" name="Oval 4"/>
                <p:cNvSpPr/>
                <p:nvPr/>
              </p:nvSpPr>
              <p:spPr>
                <a:xfrm flipV="1">
                  <a:off x="2917857" y="4601303"/>
                  <a:ext cx="186229" cy="161770"/>
                </a:xfrm>
                <a:custGeom>
                  <a:avLst/>
                  <a:gdLst>
                    <a:gd name="connsiteX0" fmla="*/ 0 w 1815737"/>
                    <a:gd name="connsiteY0" fmla="*/ 930729 h 1861457"/>
                    <a:gd name="connsiteX1" fmla="*/ 907869 w 1815737"/>
                    <a:gd name="connsiteY1" fmla="*/ 0 h 1861457"/>
                    <a:gd name="connsiteX2" fmla="*/ 1815738 w 1815737"/>
                    <a:gd name="connsiteY2" fmla="*/ 930729 h 1861457"/>
                    <a:gd name="connsiteX3" fmla="*/ 907869 w 1815737"/>
                    <a:gd name="connsiteY3" fmla="*/ 1861458 h 1861457"/>
                    <a:gd name="connsiteX4" fmla="*/ 0 w 1815737"/>
                    <a:gd name="connsiteY4" fmla="*/ 930729 h 1861457"/>
                    <a:gd name="connsiteX0" fmla="*/ 153 w 1815891"/>
                    <a:gd name="connsiteY0" fmla="*/ 930729 h 2397035"/>
                    <a:gd name="connsiteX1" fmla="*/ 908022 w 1815891"/>
                    <a:gd name="connsiteY1" fmla="*/ 0 h 2397035"/>
                    <a:gd name="connsiteX2" fmla="*/ 1815891 w 1815891"/>
                    <a:gd name="connsiteY2" fmla="*/ 930729 h 2397035"/>
                    <a:gd name="connsiteX3" fmla="*/ 855771 w 1815891"/>
                    <a:gd name="connsiteY3" fmla="*/ 2397035 h 2397035"/>
                    <a:gd name="connsiteX4" fmla="*/ 153 w 1815891"/>
                    <a:gd name="connsiteY4" fmla="*/ 930729 h 2397035"/>
                    <a:gd name="connsiteX0" fmla="*/ 297 w 1816035"/>
                    <a:gd name="connsiteY0" fmla="*/ 930729 h 2410098"/>
                    <a:gd name="connsiteX1" fmla="*/ 908166 w 1816035"/>
                    <a:gd name="connsiteY1" fmla="*/ 0 h 2410098"/>
                    <a:gd name="connsiteX2" fmla="*/ 1816035 w 1816035"/>
                    <a:gd name="connsiteY2" fmla="*/ 930729 h 2410098"/>
                    <a:gd name="connsiteX3" fmla="*/ 986544 w 1816035"/>
                    <a:gd name="connsiteY3" fmla="*/ 2410098 h 2410098"/>
                    <a:gd name="connsiteX4" fmla="*/ 297 w 1816035"/>
                    <a:gd name="connsiteY4" fmla="*/ 930729 h 2410098"/>
                    <a:gd name="connsiteX0" fmla="*/ 9 w 1815747"/>
                    <a:gd name="connsiteY0" fmla="*/ 930729 h 2410098"/>
                    <a:gd name="connsiteX1" fmla="*/ 907878 w 1815747"/>
                    <a:gd name="connsiteY1" fmla="*/ 0 h 2410098"/>
                    <a:gd name="connsiteX2" fmla="*/ 1815747 w 1815747"/>
                    <a:gd name="connsiteY2" fmla="*/ 930729 h 2410098"/>
                    <a:gd name="connsiteX3" fmla="*/ 920941 w 1815747"/>
                    <a:gd name="connsiteY3" fmla="*/ 2410098 h 2410098"/>
                    <a:gd name="connsiteX4" fmla="*/ 9 w 1815747"/>
                    <a:gd name="connsiteY4" fmla="*/ 930729 h 2410098"/>
                    <a:gd name="connsiteX0" fmla="*/ 9 w 1815747"/>
                    <a:gd name="connsiteY0" fmla="*/ 930729 h 2410098"/>
                    <a:gd name="connsiteX1" fmla="*/ 907878 w 1815747"/>
                    <a:gd name="connsiteY1" fmla="*/ 0 h 2410098"/>
                    <a:gd name="connsiteX2" fmla="*/ 1815747 w 1815747"/>
                    <a:gd name="connsiteY2" fmla="*/ 930729 h 2410098"/>
                    <a:gd name="connsiteX3" fmla="*/ 920941 w 1815747"/>
                    <a:gd name="connsiteY3" fmla="*/ 2410098 h 2410098"/>
                    <a:gd name="connsiteX4" fmla="*/ 9 w 1815747"/>
                    <a:gd name="connsiteY4" fmla="*/ 930729 h 2410098"/>
                    <a:gd name="connsiteX0" fmla="*/ 9 w 1815747"/>
                    <a:gd name="connsiteY0" fmla="*/ 930729 h 2410098"/>
                    <a:gd name="connsiteX1" fmla="*/ 907878 w 1815747"/>
                    <a:gd name="connsiteY1" fmla="*/ 0 h 2410098"/>
                    <a:gd name="connsiteX2" fmla="*/ 1815747 w 1815747"/>
                    <a:gd name="connsiteY2" fmla="*/ 930729 h 2410098"/>
                    <a:gd name="connsiteX3" fmla="*/ 920941 w 1815747"/>
                    <a:gd name="connsiteY3" fmla="*/ 2410098 h 2410098"/>
                    <a:gd name="connsiteX4" fmla="*/ 9 w 1815747"/>
                    <a:gd name="connsiteY4" fmla="*/ 930729 h 2410098"/>
                    <a:gd name="connsiteX0" fmla="*/ 432 w 1816170"/>
                    <a:gd name="connsiteY0" fmla="*/ 930729 h 2410098"/>
                    <a:gd name="connsiteX1" fmla="*/ 908301 w 1816170"/>
                    <a:gd name="connsiteY1" fmla="*/ 0 h 2410098"/>
                    <a:gd name="connsiteX2" fmla="*/ 1816170 w 1816170"/>
                    <a:gd name="connsiteY2" fmla="*/ 930729 h 2410098"/>
                    <a:gd name="connsiteX3" fmla="*/ 921364 w 1816170"/>
                    <a:gd name="connsiteY3" fmla="*/ 2410098 h 2410098"/>
                    <a:gd name="connsiteX4" fmla="*/ 432 w 1816170"/>
                    <a:gd name="connsiteY4" fmla="*/ 930729 h 2410098"/>
                    <a:gd name="connsiteX0" fmla="*/ 432 w 1816232"/>
                    <a:gd name="connsiteY0" fmla="*/ 930729 h 2410098"/>
                    <a:gd name="connsiteX1" fmla="*/ 908301 w 1816232"/>
                    <a:gd name="connsiteY1" fmla="*/ 0 h 2410098"/>
                    <a:gd name="connsiteX2" fmla="*/ 1816170 w 1816232"/>
                    <a:gd name="connsiteY2" fmla="*/ 930729 h 2410098"/>
                    <a:gd name="connsiteX3" fmla="*/ 921364 w 1816232"/>
                    <a:gd name="connsiteY3" fmla="*/ 2410098 h 2410098"/>
                    <a:gd name="connsiteX4" fmla="*/ 432 w 1816232"/>
                    <a:gd name="connsiteY4" fmla="*/ 930729 h 2410098"/>
                    <a:gd name="connsiteX0" fmla="*/ 432 w 1816232"/>
                    <a:gd name="connsiteY0" fmla="*/ 930729 h 2410098"/>
                    <a:gd name="connsiteX1" fmla="*/ 908301 w 1816232"/>
                    <a:gd name="connsiteY1" fmla="*/ 0 h 2410098"/>
                    <a:gd name="connsiteX2" fmla="*/ 1816170 w 1816232"/>
                    <a:gd name="connsiteY2" fmla="*/ 930729 h 2410098"/>
                    <a:gd name="connsiteX3" fmla="*/ 921364 w 1816232"/>
                    <a:gd name="connsiteY3" fmla="*/ 2410098 h 2410098"/>
                    <a:gd name="connsiteX4" fmla="*/ 432 w 1816232"/>
                    <a:gd name="connsiteY4" fmla="*/ 930729 h 2410098"/>
                    <a:gd name="connsiteX0" fmla="*/ 32 w 1815832"/>
                    <a:gd name="connsiteY0" fmla="*/ 930729 h 2410098"/>
                    <a:gd name="connsiteX1" fmla="*/ 907901 w 1815832"/>
                    <a:gd name="connsiteY1" fmla="*/ 0 h 2410098"/>
                    <a:gd name="connsiteX2" fmla="*/ 1815770 w 1815832"/>
                    <a:gd name="connsiteY2" fmla="*/ 930729 h 2410098"/>
                    <a:gd name="connsiteX3" fmla="*/ 920964 w 1815832"/>
                    <a:gd name="connsiteY3" fmla="*/ 2410098 h 2410098"/>
                    <a:gd name="connsiteX4" fmla="*/ 32 w 1815832"/>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43 w 1815781"/>
                    <a:gd name="connsiteY0" fmla="*/ 930729 h 2411389"/>
                    <a:gd name="connsiteX1" fmla="*/ 907912 w 1815781"/>
                    <a:gd name="connsiteY1" fmla="*/ 0 h 2411389"/>
                    <a:gd name="connsiteX2" fmla="*/ 1815781 w 1815781"/>
                    <a:gd name="connsiteY2" fmla="*/ 930729 h 2411389"/>
                    <a:gd name="connsiteX3" fmla="*/ 920975 w 1815781"/>
                    <a:gd name="connsiteY3" fmla="*/ 2410098 h 2411389"/>
                    <a:gd name="connsiteX4" fmla="*/ 43 w 1815781"/>
                    <a:gd name="connsiteY4" fmla="*/ 930729 h 2411389"/>
                    <a:gd name="connsiteX0" fmla="*/ 43 w 1815781"/>
                    <a:gd name="connsiteY0" fmla="*/ 930729 h 2411389"/>
                    <a:gd name="connsiteX1" fmla="*/ 907912 w 1815781"/>
                    <a:gd name="connsiteY1" fmla="*/ 0 h 2411389"/>
                    <a:gd name="connsiteX2" fmla="*/ 1815781 w 1815781"/>
                    <a:gd name="connsiteY2" fmla="*/ 930729 h 2411389"/>
                    <a:gd name="connsiteX3" fmla="*/ 920975 w 1815781"/>
                    <a:gd name="connsiteY3" fmla="*/ 2410098 h 2411389"/>
                    <a:gd name="connsiteX4" fmla="*/ 43 w 1815781"/>
                    <a:gd name="connsiteY4" fmla="*/ 930729 h 2411389"/>
                    <a:gd name="connsiteX0" fmla="*/ 43 w 1815781"/>
                    <a:gd name="connsiteY0" fmla="*/ 930729 h 2411389"/>
                    <a:gd name="connsiteX1" fmla="*/ 907912 w 1815781"/>
                    <a:gd name="connsiteY1" fmla="*/ 0 h 2411389"/>
                    <a:gd name="connsiteX2" fmla="*/ 1815781 w 1815781"/>
                    <a:gd name="connsiteY2" fmla="*/ 930729 h 2411389"/>
                    <a:gd name="connsiteX3" fmla="*/ 920975 w 1815781"/>
                    <a:gd name="connsiteY3" fmla="*/ 2410098 h 2411389"/>
                    <a:gd name="connsiteX4" fmla="*/ 43 w 1815781"/>
                    <a:gd name="connsiteY4" fmla="*/ 930729 h 2411389"/>
                    <a:gd name="connsiteX0" fmla="*/ 31 w 1815769"/>
                    <a:gd name="connsiteY0" fmla="*/ 930729 h 2412241"/>
                    <a:gd name="connsiteX1" fmla="*/ 907900 w 1815769"/>
                    <a:gd name="connsiteY1" fmla="*/ 0 h 2412241"/>
                    <a:gd name="connsiteX2" fmla="*/ 1815769 w 1815769"/>
                    <a:gd name="connsiteY2" fmla="*/ 930729 h 2412241"/>
                    <a:gd name="connsiteX3" fmla="*/ 920963 w 1815769"/>
                    <a:gd name="connsiteY3" fmla="*/ 2410098 h 2412241"/>
                    <a:gd name="connsiteX4" fmla="*/ 31 w 1815769"/>
                    <a:gd name="connsiteY4" fmla="*/ 930729 h 2412241"/>
                    <a:gd name="connsiteX0" fmla="*/ 31 w 1815769"/>
                    <a:gd name="connsiteY0" fmla="*/ 930729 h 2412241"/>
                    <a:gd name="connsiteX1" fmla="*/ 907900 w 1815769"/>
                    <a:gd name="connsiteY1" fmla="*/ 0 h 2412241"/>
                    <a:gd name="connsiteX2" fmla="*/ 1815769 w 1815769"/>
                    <a:gd name="connsiteY2" fmla="*/ 930729 h 2412241"/>
                    <a:gd name="connsiteX3" fmla="*/ 920963 w 1815769"/>
                    <a:gd name="connsiteY3" fmla="*/ 2410098 h 2412241"/>
                    <a:gd name="connsiteX4" fmla="*/ 31 w 1815769"/>
                    <a:gd name="connsiteY4" fmla="*/ 930729 h 2412241"/>
                    <a:gd name="connsiteX0" fmla="*/ 31 w 1815769"/>
                    <a:gd name="connsiteY0" fmla="*/ 930729 h 2410177"/>
                    <a:gd name="connsiteX1" fmla="*/ 907900 w 1815769"/>
                    <a:gd name="connsiteY1" fmla="*/ 0 h 2410177"/>
                    <a:gd name="connsiteX2" fmla="*/ 1815769 w 1815769"/>
                    <a:gd name="connsiteY2" fmla="*/ 930729 h 2410177"/>
                    <a:gd name="connsiteX3" fmla="*/ 920963 w 1815769"/>
                    <a:gd name="connsiteY3" fmla="*/ 2410098 h 2410177"/>
                    <a:gd name="connsiteX4" fmla="*/ 31 w 1815769"/>
                    <a:gd name="connsiteY4" fmla="*/ 930729 h 2410177"/>
                    <a:gd name="connsiteX0" fmla="*/ 31 w 1815769"/>
                    <a:gd name="connsiteY0" fmla="*/ 930729 h 2410177"/>
                    <a:gd name="connsiteX1" fmla="*/ 907900 w 1815769"/>
                    <a:gd name="connsiteY1" fmla="*/ 0 h 2410177"/>
                    <a:gd name="connsiteX2" fmla="*/ 1815769 w 1815769"/>
                    <a:gd name="connsiteY2" fmla="*/ 930729 h 2410177"/>
                    <a:gd name="connsiteX3" fmla="*/ 901712 w 1815769"/>
                    <a:gd name="connsiteY3" fmla="*/ 2410098 h 2410177"/>
                    <a:gd name="connsiteX4" fmla="*/ 31 w 1815769"/>
                    <a:gd name="connsiteY4" fmla="*/ 930729 h 2410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769" h="2410177">
                      <a:moveTo>
                        <a:pt x="31" y="930729"/>
                      </a:moveTo>
                      <a:cubicBezTo>
                        <a:pt x="20906" y="352314"/>
                        <a:pt x="406498" y="0"/>
                        <a:pt x="907900" y="0"/>
                      </a:cubicBezTo>
                      <a:cubicBezTo>
                        <a:pt x="1409302" y="0"/>
                        <a:pt x="1815769" y="416702"/>
                        <a:pt x="1815769" y="930729"/>
                      </a:cubicBezTo>
                      <a:cubicBezTo>
                        <a:pt x="1800401" y="1913482"/>
                        <a:pt x="1081720" y="2417470"/>
                        <a:pt x="901712" y="2410098"/>
                      </a:cubicBezTo>
                      <a:cubicBezTo>
                        <a:pt x="721704" y="2402726"/>
                        <a:pt x="-5476" y="1908714"/>
                        <a:pt x="31" y="930729"/>
                      </a:cubicBezTo>
                      <a:close/>
                    </a:path>
                  </a:pathLst>
                </a:custGeom>
                <a:solidFill>
                  <a:srgbClr val="C12538"/>
                </a:solidFill>
                <a:ln>
                  <a:noFill/>
                </a:ln>
                <a:scene3d>
                  <a:camera prst="orthographicFront"/>
                  <a:lightRig rig="threePt" dir="t"/>
                </a:scene3d>
                <a:sp3d prstMaterial="matte">
                  <a:bevelT h="133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4"/>
                <p:cNvSpPr/>
                <p:nvPr/>
              </p:nvSpPr>
              <p:spPr>
                <a:xfrm>
                  <a:off x="2103088" y="2223951"/>
                  <a:ext cx="1815769" cy="2410177"/>
                </a:xfrm>
                <a:custGeom>
                  <a:avLst/>
                  <a:gdLst>
                    <a:gd name="connsiteX0" fmla="*/ 0 w 1815737"/>
                    <a:gd name="connsiteY0" fmla="*/ 930729 h 1861457"/>
                    <a:gd name="connsiteX1" fmla="*/ 907869 w 1815737"/>
                    <a:gd name="connsiteY1" fmla="*/ 0 h 1861457"/>
                    <a:gd name="connsiteX2" fmla="*/ 1815738 w 1815737"/>
                    <a:gd name="connsiteY2" fmla="*/ 930729 h 1861457"/>
                    <a:gd name="connsiteX3" fmla="*/ 907869 w 1815737"/>
                    <a:gd name="connsiteY3" fmla="*/ 1861458 h 1861457"/>
                    <a:gd name="connsiteX4" fmla="*/ 0 w 1815737"/>
                    <a:gd name="connsiteY4" fmla="*/ 930729 h 1861457"/>
                    <a:gd name="connsiteX0" fmla="*/ 153 w 1815891"/>
                    <a:gd name="connsiteY0" fmla="*/ 930729 h 2397035"/>
                    <a:gd name="connsiteX1" fmla="*/ 908022 w 1815891"/>
                    <a:gd name="connsiteY1" fmla="*/ 0 h 2397035"/>
                    <a:gd name="connsiteX2" fmla="*/ 1815891 w 1815891"/>
                    <a:gd name="connsiteY2" fmla="*/ 930729 h 2397035"/>
                    <a:gd name="connsiteX3" fmla="*/ 855771 w 1815891"/>
                    <a:gd name="connsiteY3" fmla="*/ 2397035 h 2397035"/>
                    <a:gd name="connsiteX4" fmla="*/ 153 w 1815891"/>
                    <a:gd name="connsiteY4" fmla="*/ 930729 h 2397035"/>
                    <a:gd name="connsiteX0" fmla="*/ 297 w 1816035"/>
                    <a:gd name="connsiteY0" fmla="*/ 930729 h 2410098"/>
                    <a:gd name="connsiteX1" fmla="*/ 908166 w 1816035"/>
                    <a:gd name="connsiteY1" fmla="*/ 0 h 2410098"/>
                    <a:gd name="connsiteX2" fmla="*/ 1816035 w 1816035"/>
                    <a:gd name="connsiteY2" fmla="*/ 930729 h 2410098"/>
                    <a:gd name="connsiteX3" fmla="*/ 986544 w 1816035"/>
                    <a:gd name="connsiteY3" fmla="*/ 2410098 h 2410098"/>
                    <a:gd name="connsiteX4" fmla="*/ 297 w 1816035"/>
                    <a:gd name="connsiteY4" fmla="*/ 930729 h 2410098"/>
                    <a:gd name="connsiteX0" fmla="*/ 9 w 1815747"/>
                    <a:gd name="connsiteY0" fmla="*/ 930729 h 2410098"/>
                    <a:gd name="connsiteX1" fmla="*/ 907878 w 1815747"/>
                    <a:gd name="connsiteY1" fmla="*/ 0 h 2410098"/>
                    <a:gd name="connsiteX2" fmla="*/ 1815747 w 1815747"/>
                    <a:gd name="connsiteY2" fmla="*/ 930729 h 2410098"/>
                    <a:gd name="connsiteX3" fmla="*/ 920941 w 1815747"/>
                    <a:gd name="connsiteY3" fmla="*/ 2410098 h 2410098"/>
                    <a:gd name="connsiteX4" fmla="*/ 9 w 1815747"/>
                    <a:gd name="connsiteY4" fmla="*/ 930729 h 2410098"/>
                    <a:gd name="connsiteX0" fmla="*/ 9 w 1815747"/>
                    <a:gd name="connsiteY0" fmla="*/ 930729 h 2410098"/>
                    <a:gd name="connsiteX1" fmla="*/ 907878 w 1815747"/>
                    <a:gd name="connsiteY1" fmla="*/ 0 h 2410098"/>
                    <a:gd name="connsiteX2" fmla="*/ 1815747 w 1815747"/>
                    <a:gd name="connsiteY2" fmla="*/ 930729 h 2410098"/>
                    <a:gd name="connsiteX3" fmla="*/ 920941 w 1815747"/>
                    <a:gd name="connsiteY3" fmla="*/ 2410098 h 2410098"/>
                    <a:gd name="connsiteX4" fmla="*/ 9 w 1815747"/>
                    <a:gd name="connsiteY4" fmla="*/ 930729 h 2410098"/>
                    <a:gd name="connsiteX0" fmla="*/ 9 w 1815747"/>
                    <a:gd name="connsiteY0" fmla="*/ 930729 h 2410098"/>
                    <a:gd name="connsiteX1" fmla="*/ 907878 w 1815747"/>
                    <a:gd name="connsiteY1" fmla="*/ 0 h 2410098"/>
                    <a:gd name="connsiteX2" fmla="*/ 1815747 w 1815747"/>
                    <a:gd name="connsiteY2" fmla="*/ 930729 h 2410098"/>
                    <a:gd name="connsiteX3" fmla="*/ 920941 w 1815747"/>
                    <a:gd name="connsiteY3" fmla="*/ 2410098 h 2410098"/>
                    <a:gd name="connsiteX4" fmla="*/ 9 w 1815747"/>
                    <a:gd name="connsiteY4" fmla="*/ 930729 h 2410098"/>
                    <a:gd name="connsiteX0" fmla="*/ 432 w 1816170"/>
                    <a:gd name="connsiteY0" fmla="*/ 930729 h 2410098"/>
                    <a:gd name="connsiteX1" fmla="*/ 908301 w 1816170"/>
                    <a:gd name="connsiteY1" fmla="*/ 0 h 2410098"/>
                    <a:gd name="connsiteX2" fmla="*/ 1816170 w 1816170"/>
                    <a:gd name="connsiteY2" fmla="*/ 930729 h 2410098"/>
                    <a:gd name="connsiteX3" fmla="*/ 921364 w 1816170"/>
                    <a:gd name="connsiteY3" fmla="*/ 2410098 h 2410098"/>
                    <a:gd name="connsiteX4" fmla="*/ 432 w 1816170"/>
                    <a:gd name="connsiteY4" fmla="*/ 930729 h 2410098"/>
                    <a:gd name="connsiteX0" fmla="*/ 432 w 1816232"/>
                    <a:gd name="connsiteY0" fmla="*/ 930729 h 2410098"/>
                    <a:gd name="connsiteX1" fmla="*/ 908301 w 1816232"/>
                    <a:gd name="connsiteY1" fmla="*/ 0 h 2410098"/>
                    <a:gd name="connsiteX2" fmla="*/ 1816170 w 1816232"/>
                    <a:gd name="connsiteY2" fmla="*/ 930729 h 2410098"/>
                    <a:gd name="connsiteX3" fmla="*/ 921364 w 1816232"/>
                    <a:gd name="connsiteY3" fmla="*/ 2410098 h 2410098"/>
                    <a:gd name="connsiteX4" fmla="*/ 432 w 1816232"/>
                    <a:gd name="connsiteY4" fmla="*/ 930729 h 2410098"/>
                    <a:gd name="connsiteX0" fmla="*/ 432 w 1816232"/>
                    <a:gd name="connsiteY0" fmla="*/ 930729 h 2410098"/>
                    <a:gd name="connsiteX1" fmla="*/ 908301 w 1816232"/>
                    <a:gd name="connsiteY1" fmla="*/ 0 h 2410098"/>
                    <a:gd name="connsiteX2" fmla="*/ 1816170 w 1816232"/>
                    <a:gd name="connsiteY2" fmla="*/ 930729 h 2410098"/>
                    <a:gd name="connsiteX3" fmla="*/ 921364 w 1816232"/>
                    <a:gd name="connsiteY3" fmla="*/ 2410098 h 2410098"/>
                    <a:gd name="connsiteX4" fmla="*/ 432 w 1816232"/>
                    <a:gd name="connsiteY4" fmla="*/ 930729 h 2410098"/>
                    <a:gd name="connsiteX0" fmla="*/ 32 w 1815832"/>
                    <a:gd name="connsiteY0" fmla="*/ 930729 h 2410098"/>
                    <a:gd name="connsiteX1" fmla="*/ 907901 w 1815832"/>
                    <a:gd name="connsiteY1" fmla="*/ 0 h 2410098"/>
                    <a:gd name="connsiteX2" fmla="*/ 1815770 w 1815832"/>
                    <a:gd name="connsiteY2" fmla="*/ 930729 h 2410098"/>
                    <a:gd name="connsiteX3" fmla="*/ 920964 w 1815832"/>
                    <a:gd name="connsiteY3" fmla="*/ 2410098 h 2410098"/>
                    <a:gd name="connsiteX4" fmla="*/ 32 w 1815832"/>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32 w 1815770"/>
                    <a:gd name="connsiteY0" fmla="*/ 930729 h 2410098"/>
                    <a:gd name="connsiteX1" fmla="*/ 907901 w 1815770"/>
                    <a:gd name="connsiteY1" fmla="*/ 0 h 2410098"/>
                    <a:gd name="connsiteX2" fmla="*/ 1815770 w 1815770"/>
                    <a:gd name="connsiteY2" fmla="*/ 930729 h 2410098"/>
                    <a:gd name="connsiteX3" fmla="*/ 920964 w 1815770"/>
                    <a:gd name="connsiteY3" fmla="*/ 2410098 h 2410098"/>
                    <a:gd name="connsiteX4" fmla="*/ 32 w 1815770"/>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28 w 1815766"/>
                    <a:gd name="connsiteY0" fmla="*/ 930729 h 2410098"/>
                    <a:gd name="connsiteX1" fmla="*/ 907897 w 1815766"/>
                    <a:gd name="connsiteY1" fmla="*/ 0 h 2410098"/>
                    <a:gd name="connsiteX2" fmla="*/ 1815766 w 1815766"/>
                    <a:gd name="connsiteY2" fmla="*/ 930729 h 2410098"/>
                    <a:gd name="connsiteX3" fmla="*/ 920960 w 1815766"/>
                    <a:gd name="connsiteY3" fmla="*/ 2410098 h 2410098"/>
                    <a:gd name="connsiteX4" fmla="*/ 28 w 1815766"/>
                    <a:gd name="connsiteY4" fmla="*/ 930729 h 2410098"/>
                    <a:gd name="connsiteX0" fmla="*/ 43 w 1815781"/>
                    <a:gd name="connsiteY0" fmla="*/ 930729 h 2411389"/>
                    <a:gd name="connsiteX1" fmla="*/ 907912 w 1815781"/>
                    <a:gd name="connsiteY1" fmla="*/ 0 h 2411389"/>
                    <a:gd name="connsiteX2" fmla="*/ 1815781 w 1815781"/>
                    <a:gd name="connsiteY2" fmla="*/ 930729 h 2411389"/>
                    <a:gd name="connsiteX3" fmla="*/ 920975 w 1815781"/>
                    <a:gd name="connsiteY3" fmla="*/ 2410098 h 2411389"/>
                    <a:gd name="connsiteX4" fmla="*/ 43 w 1815781"/>
                    <a:gd name="connsiteY4" fmla="*/ 930729 h 2411389"/>
                    <a:gd name="connsiteX0" fmla="*/ 43 w 1815781"/>
                    <a:gd name="connsiteY0" fmla="*/ 930729 h 2411389"/>
                    <a:gd name="connsiteX1" fmla="*/ 907912 w 1815781"/>
                    <a:gd name="connsiteY1" fmla="*/ 0 h 2411389"/>
                    <a:gd name="connsiteX2" fmla="*/ 1815781 w 1815781"/>
                    <a:gd name="connsiteY2" fmla="*/ 930729 h 2411389"/>
                    <a:gd name="connsiteX3" fmla="*/ 920975 w 1815781"/>
                    <a:gd name="connsiteY3" fmla="*/ 2410098 h 2411389"/>
                    <a:gd name="connsiteX4" fmla="*/ 43 w 1815781"/>
                    <a:gd name="connsiteY4" fmla="*/ 930729 h 2411389"/>
                    <a:gd name="connsiteX0" fmla="*/ 43 w 1815781"/>
                    <a:gd name="connsiteY0" fmla="*/ 930729 h 2411389"/>
                    <a:gd name="connsiteX1" fmla="*/ 907912 w 1815781"/>
                    <a:gd name="connsiteY1" fmla="*/ 0 h 2411389"/>
                    <a:gd name="connsiteX2" fmla="*/ 1815781 w 1815781"/>
                    <a:gd name="connsiteY2" fmla="*/ 930729 h 2411389"/>
                    <a:gd name="connsiteX3" fmla="*/ 920975 w 1815781"/>
                    <a:gd name="connsiteY3" fmla="*/ 2410098 h 2411389"/>
                    <a:gd name="connsiteX4" fmla="*/ 43 w 1815781"/>
                    <a:gd name="connsiteY4" fmla="*/ 930729 h 2411389"/>
                    <a:gd name="connsiteX0" fmla="*/ 31 w 1815769"/>
                    <a:gd name="connsiteY0" fmla="*/ 930729 h 2412241"/>
                    <a:gd name="connsiteX1" fmla="*/ 907900 w 1815769"/>
                    <a:gd name="connsiteY1" fmla="*/ 0 h 2412241"/>
                    <a:gd name="connsiteX2" fmla="*/ 1815769 w 1815769"/>
                    <a:gd name="connsiteY2" fmla="*/ 930729 h 2412241"/>
                    <a:gd name="connsiteX3" fmla="*/ 920963 w 1815769"/>
                    <a:gd name="connsiteY3" fmla="*/ 2410098 h 2412241"/>
                    <a:gd name="connsiteX4" fmla="*/ 31 w 1815769"/>
                    <a:gd name="connsiteY4" fmla="*/ 930729 h 2412241"/>
                    <a:gd name="connsiteX0" fmla="*/ 31 w 1815769"/>
                    <a:gd name="connsiteY0" fmla="*/ 930729 h 2412241"/>
                    <a:gd name="connsiteX1" fmla="*/ 907900 w 1815769"/>
                    <a:gd name="connsiteY1" fmla="*/ 0 h 2412241"/>
                    <a:gd name="connsiteX2" fmla="*/ 1815769 w 1815769"/>
                    <a:gd name="connsiteY2" fmla="*/ 930729 h 2412241"/>
                    <a:gd name="connsiteX3" fmla="*/ 920963 w 1815769"/>
                    <a:gd name="connsiteY3" fmla="*/ 2410098 h 2412241"/>
                    <a:gd name="connsiteX4" fmla="*/ 31 w 1815769"/>
                    <a:gd name="connsiteY4" fmla="*/ 930729 h 2412241"/>
                    <a:gd name="connsiteX0" fmla="*/ 31 w 1815769"/>
                    <a:gd name="connsiteY0" fmla="*/ 930729 h 2410177"/>
                    <a:gd name="connsiteX1" fmla="*/ 907900 w 1815769"/>
                    <a:gd name="connsiteY1" fmla="*/ 0 h 2410177"/>
                    <a:gd name="connsiteX2" fmla="*/ 1815769 w 1815769"/>
                    <a:gd name="connsiteY2" fmla="*/ 930729 h 2410177"/>
                    <a:gd name="connsiteX3" fmla="*/ 920963 w 1815769"/>
                    <a:gd name="connsiteY3" fmla="*/ 2410098 h 2410177"/>
                    <a:gd name="connsiteX4" fmla="*/ 31 w 1815769"/>
                    <a:gd name="connsiteY4" fmla="*/ 930729 h 2410177"/>
                    <a:gd name="connsiteX0" fmla="*/ 31 w 1815769"/>
                    <a:gd name="connsiteY0" fmla="*/ 930729 h 2410177"/>
                    <a:gd name="connsiteX1" fmla="*/ 907900 w 1815769"/>
                    <a:gd name="connsiteY1" fmla="*/ 0 h 2410177"/>
                    <a:gd name="connsiteX2" fmla="*/ 1815769 w 1815769"/>
                    <a:gd name="connsiteY2" fmla="*/ 930729 h 2410177"/>
                    <a:gd name="connsiteX3" fmla="*/ 901712 w 1815769"/>
                    <a:gd name="connsiteY3" fmla="*/ 2410098 h 2410177"/>
                    <a:gd name="connsiteX4" fmla="*/ 31 w 1815769"/>
                    <a:gd name="connsiteY4" fmla="*/ 930729 h 2410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769" h="2410177">
                      <a:moveTo>
                        <a:pt x="31" y="930729"/>
                      </a:moveTo>
                      <a:cubicBezTo>
                        <a:pt x="20906" y="352314"/>
                        <a:pt x="406498" y="0"/>
                        <a:pt x="907900" y="0"/>
                      </a:cubicBezTo>
                      <a:cubicBezTo>
                        <a:pt x="1409302" y="0"/>
                        <a:pt x="1815769" y="416702"/>
                        <a:pt x="1815769" y="930729"/>
                      </a:cubicBezTo>
                      <a:cubicBezTo>
                        <a:pt x="1800401" y="1913482"/>
                        <a:pt x="1081720" y="2417470"/>
                        <a:pt x="901712" y="2410098"/>
                      </a:cubicBezTo>
                      <a:cubicBezTo>
                        <a:pt x="721704" y="2402726"/>
                        <a:pt x="-5476" y="1908714"/>
                        <a:pt x="31" y="930729"/>
                      </a:cubicBezTo>
                      <a:close/>
                    </a:path>
                  </a:pathLst>
                </a:custGeom>
                <a:blipFill dpi="0" rotWithShape="1">
                  <a:blip r:embed="rId8"/>
                  <a:srcRect/>
                  <a:stretch>
                    <a:fillRect l="-20000" t="-5000" r="-20000"/>
                  </a:stretch>
                </a:blipFill>
                <a:ln>
                  <a:noFill/>
                </a:ln>
                <a:scene3d>
                  <a:camera prst="orthographicFront"/>
                  <a:lightRig rig="threePt" dir="t"/>
                </a:scene3d>
                <a:sp3d>
                  <a:bevelT w="825500" h="692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Freeform 22"/>
              <p:cNvSpPr/>
              <p:nvPr/>
            </p:nvSpPr>
            <p:spPr>
              <a:xfrm rot="20087223">
                <a:off x="3647363" y="4034652"/>
                <a:ext cx="3519563" cy="3120977"/>
              </a:xfrm>
              <a:custGeom>
                <a:avLst/>
                <a:gdLst>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83831 w 3882189"/>
                  <a:gd name="connsiteY10" fmla="*/ 930442 h 3561348"/>
                  <a:gd name="connsiteX11" fmla="*/ 2919663 w 3882189"/>
                  <a:gd name="connsiteY11" fmla="*/ 1010653 h 3561348"/>
                  <a:gd name="connsiteX12" fmla="*/ 2839452 w 3882189"/>
                  <a:gd name="connsiteY12" fmla="*/ 1074821 h 3561348"/>
                  <a:gd name="connsiteX13" fmla="*/ 2727158 w 3882189"/>
                  <a:gd name="connsiteY13" fmla="*/ 1203158 h 3561348"/>
                  <a:gd name="connsiteX14" fmla="*/ 2614863 w 3882189"/>
                  <a:gd name="connsiteY14" fmla="*/ 1267327 h 3561348"/>
                  <a:gd name="connsiteX15" fmla="*/ 2518610 w 3882189"/>
                  <a:gd name="connsiteY15" fmla="*/ 1331495 h 3561348"/>
                  <a:gd name="connsiteX16" fmla="*/ 2470484 w 3882189"/>
                  <a:gd name="connsiteY16" fmla="*/ 1363579 h 3561348"/>
                  <a:gd name="connsiteX17" fmla="*/ 2374231 w 3882189"/>
                  <a:gd name="connsiteY17" fmla="*/ 1395663 h 3561348"/>
                  <a:gd name="connsiteX18" fmla="*/ 2342147 w 3882189"/>
                  <a:gd name="connsiteY18" fmla="*/ 1443790 h 3561348"/>
                  <a:gd name="connsiteX19" fmla="*/ 2245894 w 3882189"/>
                  <a:gd name="connsiteY19" fmla="*/ 1491916 h 3561348"/>
                  <a:gd name="connsiteX20" fmla="*/ 2197768 w 3882189"/>
                  <a:gd name="connsiteY20" fmla="*/ 1524000 h 3561348"/>
                  <a:gd name="connsiteX21" fmla="*/ 2149642 w 3882189"/>
                  <a:gd name="connsiteY21" fmla="*/ 1540042 h 3561348"/>
                  <a:gd name="connsiteX22" fmla="*/ 2085473 w 3882189"/>
                  <a:gd name="connsiteY22" fmla="*/ 1604211 h 3561348"/>
                  <a:gd name="connsiteX23" fmla="*/ 2069431 w 3882189"/>
                  <a:gd name="connsiteY23" fmla="*/ 1700463 h 3561348"/>
                  <a:gd name="connsiteX24" fmla="*/ 2037347 w 3882189"/>
                  <a:gd name="connsiteY24" fmla="*/ 1732548 h 3561348"/>
                  <a:gd name="connsiteX25" fmla="*/ 2005263 w 3882189"/>
                  <a:gd name="connsiteY25" fmla="*/ 1828800 h 3561348"/>
                  <a:gd name="connsiteX26" fmla="*/ 2005263 w 3882189"/>
                  <a:gd name="connsiteY26" fmla="*/ 1828800 h 3561348"/>
                  <a:gd name="connsiteX27" fmla="*/ 1941094 w 3882189"/>
                  <a:gd name="connsiteY27" fmla="*/ 2005263 h 3561348"/>
                  <a:gd name="connsiteX28" fmla="*/ 1909010 w 3882189"/>
                  <a:gd name="connsiteY28" fmla="*/ 2037348 h 3561348"/>
                  <a:gd name="connsiteX29" fmla="*/ 1844842 w 3882189"/>
                  <a:gd name="connsiteY29" fmla="*/ 2133600 h 3561348"/>
                  <a:gd name="connsiteX30" fmla="*/ 1748589 w 3882189"/>
                  <a:gd name="connsiteY30" fmla="*/ 2165684 h 3561348"/>
                  <a:gd name="connsiteX31" fmla="*/ 1716505 w 3882189"/>
                  <a:gd name="connsiteY31" fmla="*/ 2197769 h 3561348"/>
                  <a:gd name="connsiteX32" fmla="*/ 1620252 w 3882189"/>
                  <a:gd name="connsiteY32" fmla="*/ 2229853 h 3561348"/>
                  <a:gd name="connsiteX33" fmla="*/ 1507958 w 3882189"/>
                  <a:gd name="connsiteY33" fmla="*/ 2294021 h 3561348"/>
                  <a:gd name="connsiteX34" fmla="*/ 1411705 w 3882189"/>
                  <a:gd name="connsiteY34" fmla="*/ 2326105 h 3561348"/>
                  <a:gd name="connsiteX35" fmla="*/ 1363579 w 3882189"/>
                  <a:gd name="connsiteY35" fmla="*/ 2358190 h 3561348"/>
                  <a:gd name="connsiteX36" fmla="*/ 1331494 w 3882189"/>
                  <a:gd name="connsiteY36" fmla="*/ 2390274 h 3561348"/>
                  <a:gd name="connsiteX37" fmla="*/ 1267326 w 3882189"/>
                  <a:gd name="connsiteY37" fmla="*/ 2406316 h 3561348"/>
                  <a:gd name="connsiteX38" fmla="*/ 1219200 w 3882189"/>
                  <a:gd name="connsiteY38" fmla="*/ 2422358 h 3561348"/>
                  <a:gd name="connsiteX39" fmla="*/ 1171073 w 3882189"/>
                  <a:gd name="connsiteY39" fmla="*/ 2630905 h 3561348"/>
                  <a:gd name="connsiteX40" fmla="*/ 1138989 w 3882189"/>
                  <a:gd name="connsiteY40" fmla="*/ 2679032 h 3561348"/>
                  <a:gd name="connsiteX41" fmla="*/ 1090863 w 3882189"/>
                  <a:gd name="connsiteY41" fmla="*/ 2775284 h 3561348"/>
                  <a:gd name="connsiteX42" fmla="*/ 1042737 w 3882189"/>
                  <a:gd name="connsiteY42" fmla="*/ 2871537 h 3561348"/>
                  <a:gd name="connsiteX43" fmla="*/ 994610 w 3882189"/>
                  <a:gd name="connsiteY43" fmla="*/ 2887579 h 3561348"/>
                  <a:gd name="connsiteX44" fmla="*/ 946484 w 3882189"/>
                  <a:gd name="connsiteY44" fmla="*/ 2983832 h 3561348"/>
                  <a:gd name="connsiteX45" fmla="*/ 914400 w 3882189"/>
                  <a:gd name="connsiteY45" fmla="*/ 3031958 h 3561348"/>
                  <a:gd name="connsiteX46" fmla="*/ 898358 w 3882189"/>
                  <a:gd name="connsiteY46" fmla="*/ 3080084 h 3561348"/>
                  <a:gd name="connsiteX47" fmla="*/ 834189 w 3882189"/>
                  <a:gd name="connsiteY47" fmla="*/ 3176337 h 3561348"/>
                  <a:gd name="connsiteX48" fmla="*/ 802105 w 3882189"/>
                  <a:gd name="connsiteY48" fmla="*/ 3224463 h 3561348"/>
                  <a:gd name="connsiteX49" fmla="*/ 657726 w 3882189"/>
                  <a:gd name="connsiteY49" fmla="*/ 3304674 h 3561348"/>
                  <a:gd name="connsiteX50" fmla="*/ 593558 w 3882189"/>
                  <a:gd name="connsiteY50" fmla="*/ 3320716 h 3561348"/>
                  <a:gd name="connsiteX51" fmla="*/ 481263 w 3882189"/>
                  <a:gd name="connsiteY51" fmla="*/ 3368842 h 3561348"/>
                  <a:gd name="connsiteX52" fmla="*/ 336884 w 3882189"/>
                  <a:gd name="connsiteY52" fmla="*/ 3384884 h 3561348"/>
                  <a:gd name="connsiteX53" fmla="*/ 208547 w 3882189"/>
                  <a:gd name="connsiteY53" fmla="*/ 3433011 h 3561348"/>
                  <a:gd name="connsiteX54" fmla="*/ 160421 w 3882189"/>
                  <a:gd name="connsiteY54" fmla="*/ 3449053 h 3561348"/>
                  <a:gd name="connsiteX55" fmla="*/ 112294 w 3882189"/>
                  <a:gd name="connsiteY55" fmla="*/ 3481137 h 3561348"/>
                  <a:gd name="connsiteX56" fmla="*/ 0 w 3882189"/>
                  <a:gd name="connsiteY56" fmla="*/ 3545305 h 3561348"/>
                  <a:gd name="connsiteX57" fmla="*/ 0 w 3882189"/>
                  <a:gd name="connsiteY57"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839452 w 3882189"/>
                  <a:gd name="connsiteY11" fmla="*/ 1074821 h 3561348"/>
                  <a:gd name="connsiteX12" fmla="*/ 2727158 w 3882189"/>
                  <a:gd name="connsiteY12" fmla="*/ 1203158 h 3561348"/>
                  <a:gd name="connsiteX13" fmla="*/ 2614863 w 3882189"/>
                  <a:gd name="connsiteY13" fmla="*/ 1267327 h 3561348"/>
                  <a:gd name="connsiteX14" fmla="*/ 2518610 w 3882189"/>
                  <a:gd name="connsiteY14" fmla="*/ 1331495 h 3561348"/>
                  <a:gd name="connsiteX15" fmla="*/ 2470484 w 3882189"/>
                  <a:gd name="connsiteY15" fmla="*/ 1363579 h 3561348"/>
                  <a:gd name="connsiteX16" fmla="*/ 2374231 w 3882189"/>
                  <a:gd name="connsiteY16" fmla="*/ 1395663 h 3561348"/>
                  <a:gd name="connsiteX17" fmla="*/ 2342147 w 3882189"/>
                  <a:gd name="connsiteY17" fmla="*/ 1443790 h 3561348"/>
                  <a:gd name="connsiteX18" fmla="*/ 2245894 w 3882189"/>
                  <a:gd name="connsiteY18" fmla="*/ 1491916 h 3561348"/>
                  <a:gd name="connsiteX19" fmla="*/ 2197768 w 3882189"/>
                  <a:gd name="connsiteY19" fmla="*/ 1524000 h 3561348"/>
                  <a:gd name="connsiteX20" fmla="*/ 2149642 w 3882189"/>
                  <a:gd name="connsiteY20" fmla="*/ 1540042 h 3561348"/>
                  <a:gd name="connsiteX21" fmla="*/ 2085473 w 3882189"/>
                  <a:gd name="connsiteY21" fmla="*/ 1604211 h 3561348"/>
                  <a:gd name="connsiteX22" fmla="*/ 2069431 w 3882189"/>
                  <a:gd name="connsiteY22" fmla="*/ 1700463 h 3561348"/>
                  <a:gd name="connsiteX23" fmla="*/ 2037347 w 3882189"/>
                  <a:gd name="connsiteY23" fmla="*/ 1732548 h 3561348"/>
                  <a:gd name="connsiteX24" fmla="*/ 2005263 w 3882189"/>
                  <a:gd name="connsiteY24" fmla="*/ 1828800 h 3561348"/>
                  <a:gd name="connsiteX25" fmla="*/ 2005263 w 3882189"/>
                  <a:gd name="connsiteY25" fmla="*/ 1828800 h 3561348"/>
                  <a:gd name="connsiteX26" fmla="*/ 1941094 w 3882189"/>
                  <a:gd name="connsiteY26" fmla="*/ 2005263 h 3561348"/>
                  <a:gd name="connsiteX27" fmla="*/ 1909010 w 3882189"/>
                  <a:gd name="connsiteY27" fmla="*/ 2037348 h 3561348"/>
                  <a:gd name="connsiteX28" fmla="*/ 1844842 w 3882189"/>
                  <a:gd name="connsiteY28" fmla="*/ 2133600 h 3561348"/>
                  <a:gd name="connsiteX29" fmla="*/ 1748589 w 3882189"/>
                  <a:gd name="connsiteY29" fmla="*/ 2165684 h 3561348"/>
                  <a:gd name="connsiteX30" fmla="*/ 1716505 w 3882189"/>
                  <a:gd name="connsiteY30" fmla="*/ 2197769 h 3561348"/>
                  <a:gd name="connsiteX31" fmla="*/ 1620252 w 3882189"/>
                  <a:gd name="connsiteY31" fmla="*/ 2229853 h 3561348"/>
                  <a:gd name="connsiteX32" fmla="*/ 1507958 w 3882189"/>
                  <a:gd name="connsiteY32" fmla="*/ 2294021 h 3561348"/>
                  <a:gd name="connsiteX33" fmla="*/ 1411705 w 3882189"/>
                  <a:gd name="connsiteY33" fmla="*/ 2326105 h 3561348"/>
                  <a:gd name="connsiteX34" fmla="*/ 1363579 w 3882189"/>
                  <a:gd name="connsiteY34" fmla="*/ 2358190 h 3561348"/>
                  <a:gd name="connsiteX35" fmla="*/ 1331494 w 3882189"/>
                  <a:gd name="connsiteY35" fmla="*/ 2390274 h 3561348"/>
                  <a:gd name="connsiteX36" fmla="*/ 1267326 w 3882189"/>
                  <a:gd name="connsiteY36" fmla="*/ 2406316 h 3561348"/>
                  <a:gd name="connsiteX37" fmla="*/ 1219200 w 3882189"/>
                  <a:gd name="connsiteY37" fmla="*/ 2422358 h 3561348"/>
                  <a:gd name="connsiteX38" fmla="*/ 1171073 w 3882189"/>
                  <a:gd name="connsiteY38" fmla="*/ 2630905 h 3561348"/>
                  <a:gd name="connsiteX39" fmla="*/ 1138989 w 3882189"/>
                  <a:gd name="connsiteY39" fmla="*/ 2679032 h 3561348"/>
                  <a:gd name="connsiteX40" fmla="*/ 1090863 w 3882189"/>
                  <a:gd name="connsiteY40" fmla="*/ 2775284 h 3561348"/>
                  <a:gd name="connsiteX41" fmla="*/ 1042737 w 3882189"/>
                  <a:gd name="connsiteY41" fmla="*/ 2871537 h 3561348"/>
                  <a:gd name="connsiteX42" fmla="*/ 994610 w 3882189"/>
                  <a:gd name="connsiteY42" fmla="*/ 2887579 h 3561348"/>
                  <a:gd name="connsiteX43" fmla="*/ 946484 w 3882189"/>
                  <a:gd name="connsiteY43" fmla="*/ 2983832 h 3561348"/>
                  <a:gd name="connsiteX44" fmla="*/ 914400 w 3882189"/>
                  <a:gd name="connsiteY44" fmla="*/ 3031958 h 3561348"/>
                  <a:gd name="connsiteX45" fmla="*/ 898358 w 3882189"/>
                  <a:gd name="connsiteY45" fmla="*/ 3080084 h 3561348"/>
                  <a:gd name="connsiteX46" fmla="*/ 834189 w 3882189"/>
                  <a:gd name="connsiteY46" fmla="*/ 3176337 h 3561348"/>
                  <a:gd name="connsiteX47" fmla="*/ 802105 w 3882189"/>
                  <a:gd name="connsiteY47" fmla="*/ 3224463 h 3561348"/>
                  <a:gd name="connsiteX48" fmla="*/ 657726 w 3882189"/>
                  <a:gd name="connsiteY48" fmla="*/ 3304674 h 3561348"/>
                  <a:gd name="connsiteX49" fmla="*/ 593558 w 3882189"/>
                  <a:gd name="connsiteY49" fmla="*/ 3320716 h 3561348"/>
                  <a:gd name="connsiteX50" fmla="*/ 481263 w 3882189"/>
                  <a:gd name="connsiteY50" fmla="*/ 3368842 h 3561348"/>
                  <a:gd name="connsiteX51" fmla="*/ 336884 w 3882189"/>
                  <a:gd name="connsiteY51" fmla="*/ 3384884 h 3561348"/>
                  <a:gd name="connsiteX52" fmla="*/ 208547 w 3882189"/>
                  <a:gd name="connsiteY52" fmla="*/ 3433011 h 3561348"/>
                  <a:gd name="connsiteX53" fmla="*/ 160421 w 3882189"/>
                  <a:gd name="connsiteY53" fmla="*/ 3449053 h 3561348"/>
                  <a:gd name="connsiteX54" fmla="*/ 112294 w 3882189"/>
                  <a:gd name="connsiteY54" fmla="*/ 3481137 h 3561348"/>
                  <a:gd name="connsiteX55" fmla="*/ 0 w 3882189"/>
                  <a:gd name="connsiteY55" fmla="*/ 3545305 h 3561348"/>
                  <a:gd name="connsiteX56" fmla="*/ 0 w 3882189"/>
                  <a:gd name="connsiteY56"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727158 w 3882189"/>
                  <a:gd name="connsiteY11" fmla="*/ 1203158 h 3561348"/>
                  <a:gd name="connsiteX12" fmla="*/ 2614863 w 3882189"/>
                  <a:gd name="connsiteY12" fmla="*/ 1267327 h 3561348"/>
                  <a:gd name="connsiteX13" fmla="*/ 2518610 w 3882189"/>
                  <a:gd name="connsiteY13" fmla="*/ 1331495 h 3561348"/>
                  <a:gd name="connsiteX14" fmla="*/ 2470484 w 3882189"/>
                  <a:gd name="connsiteY14" fmla="*/ 1363579 h 3561348"/>
                  <a:gd name="connsiteX15" fmla="*/ 2374231 w 3882189"/>
                  <a:gd name="connsiteY15" fmla="*/ 1395663 h 3561348"/>
                  <a:gd name="connsiteX16" fmla="*/ 2342147 w 3882189"/>
                  <a:gd name="connsiteY16" fmla="*/ 1443790 h 3561348"/>
                  <a:gd name="connsiteX17" fmla="*/ 2245894 w 3882189"/>
                  <a:gd name="connsiteY17" fmla="*/ 1491916 h 3561348"/>
                  <a:gd name="connsiteX18" fmla="*/ 2197768 w 3882189"/>
                  <a:gd name="connsiteY18" fmla="*/ 1524000 h 3561348"/>
                  <a:gd name="connsiteX19" fmla="*/ 2149642 w 3882189"/>
                  <a:gd name="connsiteY19" fmla="*/ 1540042 h 3561348"/>
                  <a:gd name="connsiteX20" fmla="*/ 2085473 w 3882189"/>
                  <a:gd name="connsiteY20" fmla="*/ 1604211 h 3561348"/>
                  <a:gd name="connsiteX21" fmla="*/ 2069431 w 3882189"/>
                  <a:gd name="connsiteY21" fmla="*/ 1700463 h 3561348"/>
                  <a:gd name="connsiteX22" fmla="*/ 2037347 w 3882189"/>
                  <a:gd name="connsiteY22" fmla="*/ 1732548 h 3561348"/>
                  <a:gd name="connsiteX23" fmla="*/ 2005263 w 3882189"/>
                  <a:gd name="connsiteY23" fmla="*/ 1828800 h 3561348"/>
                  <a:gd name="connsiteX24" fmla="*/ 2005263 w 3882189"/>
                  <a:gd name="connsiteY24" fmla="*/ 1828800 h 3561348"/>
                  <a:gd name="connsiteX25" fmla="*/ 1941094 w 3882189"/>
                  <a:gd name="connsiteY25" fmla="*/ 2005263 h 3561348"/>
                  <a:gd name="connsiteX26" fmla="*/ 1909010 w 3882189"/>
                  <a:gd name="connsiteY26" fmla="*/ 2037348 h 3561348"/>
                  <a:gd name="connsiteX27" fmla="*/ 1844842 w 3882189"/>
                  <a:gd name="connsiteY27" fmla="*/ 2133600 h 3561348"/>
                  <a:gd name="connsiteX28" fmla="*/ 1748589 w 3882189"/>
                  <a:gd name="connsiteY28" fmla="*/ 2165684 h 3561348"/>
                  <a:gd name="connsiteX29" fmla="*/ 1716505 w 3882189"/>
                  <a:gd name="connsiteY29" fmla="*/ 2197769 h 3561348"/>
                  <a:gd name="connsiteX30" fmla="*/ 1620252 w 3882189"/>
                  <a:gd name="connsiteY30" fmla="*/ 2229853 h 3561348"/>
                  <a:gd name="connsiteX31" fmla="*/ 1507958 w 3882189"/>
                  <a:gd name="connsiteY31" fmla="*/ 2294021 h 3561348"/>
                  <a:gd name="connsiteX32" fmla="*/ 1411705 w 3882189"/>
                  <a:gd name="connsiteY32" fmla="*/ 2326105 h 3561348"/>
                  <a:gd name="connsiteX33" fmla="*/ 1363579 w 3882189"/>
                  <a:gd name="connsiteY33" fmla="*/ 2358190 h 3561348"/>
                  <a:gd name="connsiteX34" fmla="*/ 1331494 w 3882189"/>
                  <a:gd name="connsiteY34" fmla="*/ 2390274 h 3561348"/>
                  <a:gd name="connsiteX35" fmla="*/ 1267326 w 3882189"/>
                  <a:gd name="connsiteY35" fmla="*/ 2406316 h 3561348"/>
                  <a:gd name="connsiteX36" fmla="*/ 1219200 w 3882189"/>
                  <a:gd name="connsiteY36" fmla="*/ 2422358 h 3561348"/>
                  <a:gd name="connsiteX37" fmla="*/ 1171073 w 3882189"/>
                  <a:gd name="connsiteY37" fmla="*/ 2630905 h 3561348"/>
                  <a:gd name="connsiteX38" fmla="*/ 1138989 w 3882189"/>
                  <a:gd name="connsiteY38" fmla="*/ 2679032 h 3561348"/>
                  <a:gd name="connsiteX39" fmla="*/ 1090863 w 3882189"/>
                  <a:gd name="connsiteY39" fmla="*/ 2775284 h 3561348"/>
                  <a:gd name="connsiteX40" fmla="*/ 1042737 w 3882189"/>
                  <a:gd name="connsiteY40" fmla="*/ 2871537 h 3561348"/>
                  <a:gd name="connsiteX41" fmla="*/ 994610 w 3882189"/>
                  <a:gd name="connsiteY41" fmla="*/ 2887579 h 3561348"/>
                  <a:gd name="connsiteX42" fmla="*/ 946484 w 3882189"/>
                  <a:gd name="connsiteY42" fmla="*/ 2983832 h 3561348"/>
                  <a:gd name="connsiteX43" fmla="*/ 914400 w 3882189"/>
                  <a:gd name="connsiteY43" fmla="*/ 3031958 h 3561348"/>
                  <a:gd name="connsiteX44" fmla="*/ 898358 w 3882189"/>
                  <a:gd name="connsiteY44" fmla="*/ 3080084 h 3561348"/>
                  <a:gd name="connsiteX45" fmla="*/ 834189 w 3882189"/>
                  <a:gd name="connsiteY45" fmla="*/ 3176337 h 3561348"/>
                  <a:gd name="connsiteX46" fmla="*/ 802105 w 3882189"/>
                  <a:gd name="connsiteY46" fmla="*/ 3224463 h 3561348"/>
                  <a:gd name="connsiteX47" fmla="*/ 657726 w 3882189"/>
                  <a:gd name="connsiteY47" fmla="*/ 3304674 h 3561348"/>
                  <a:gd name="connsiteX48" fmla="*/ 593558 w 3882189"/>
                  <a:gd name="connsiteY48" fmla="*/ 3320716 h 3561348"/>
                  <a:gd name="connsiteX49" fmla="*/ 481263 w 3882189"/>
                  <a:gd name="connsiteY49" fmla="*/ 3368842 h 3561348"/>
                  <a:gd name="connsiteX50" fmla="*/ 336884 w 3882189"/>
                  <a:gd name="connsiteY50" fmla="*/ 3384884 h 3561348"/>
                  <a:gd name="connsiteX51" fmla="*/ 208547 w 3882189"/>
                  <a:gd name="connsiteY51" fmla="*/ 3433011 h 3561348"/>
                  <a:gd name="connsiteX52" fmla="*/ 160421 w 3882189"/>
                  <a:gd name="connsiteY52" fmla="*/ 3449053 h 3561348"/>
                  <a:gd name="connsiteX53" fmla="*/ 112294 w 3882189"/>
                  <a:gd name="connsiteY53" fmla="*/ 3481137 h 3561348"/>
                  <a:gd name="connsiteX54" fmla="*/ 0 w 3882189"/>
                  <a:gd name="connsiteY54" fmla="*/ 3545305 h 3561348"/>
                  <a:gd name="connsiteX55" fmla="*/ 0 w 3882189"/>
                  <a:gd name="connsiteY55"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727158 w 3882189"/>
                  <a:gd name="connsiteY11" fmla="*/ 1203158 h 3561348"/>
                  <a:gd name="connsiteX12" fmla="*/ 2518610 w 3882189"/>
                  <a:gd name="connsiteY12" fmla="*/ 1331495 h 3561348"/>
                  <a:gd name="connsiteX13" fmla="*/ 2470484 w 3882189"/>
                  <a:gd name="connsiteY13" fmla="*/ 1363579 h 3561348"/>
                  <a:gd name="connsiteX14" fmla="*/ 2374231 w 3882189"/>
                  <a:gd name="connsiteY14" fmla="*/ 1395663 h 3561348"/>
                  <a:gd name="connsiteX15" fmla="*/ 2342147 w 3882189"/>
                  <a:gd name="connsiteY15" fmla="*/ 1443790 h 3561348"/>
                  <a:gd name="connsiteX16" fmla="*/ 2245894 w 3882189"/>
                  <a:gd name="connsiteY16" fmla="*/ 1491916 h 3561348"/>
                  <a:gd name="connsiteX17" fmla="*/ 2197768 w 3882189"/>
                  <a:gd name="connsiteY17" fmla="*/ 1524000 h 3561348"/>
                  <a:gd name="connsiteX18" fmla="*/ 2149642 w 3882189"/>
                  <a:gd name="connsiteY18" fmla="*/ 1540042 h 3561348"/>
                  <a:gd name="connsiteX19" fmla="*/ 2085473 w 3882189"/>
                  <a:gd name="connsiteY19" fmla="*/ 1604211 h 3561348"/>
                  <a:gd name="connsiteX20" fmla="*/ 2069431 w 3882189"/>
                  <a:gd name="connsiteY20" fmla="*/ 1700463 h 3561348"/>
                  <a:gd name="connsiteX21" fmla="*/ 2037347 w 3882189"/>
                  <a:gd name="connsiteY21" fmla="*/ 1732548 h 3561348"/>
                  <a:gd name="connsiteX22" fmla="*/ 2005263 w 3882189"/>
                  <a:gd name="connsiteY22" fmla="*/ 1828800 h 3561348"/>
                  <a:gd name="connsiteX23" fmla="*/ 2005263 w 3882189"/>
                  <a:gd name="connsiteY23" fmla="*/ 1828800 h 3561348"/>
                  <a:gd name="connsiteX24" fmla="*/ 1941094 w 3882189"/>
                  <a:gd name="connsiteY24" fmla="*/ 2005263 h 3561348"/>
                  <a:gd name="connsiteX25" fmla="*/ 1909010 w 3882189"/>
                  <a:gd name="connsiteY25" fmla="*/ 2037348 h 3561348"/>
                  <a:gd name="connsiteX26" fmla="*/ 1844842 w 3882189"/>
                  <a:gd name="connsiteY26" fmla="*/ 2133600 h 3561348"/>
                  <a:gd name="connsiteX27" fmla="*/ 1748589 w 3882189"/>
                  <a:gd name="connsiteY27" fmla="*/ 2165684 h 3561348"/>
                  <a:gd name="connsiteX28" fmla="*/ 1716505 w 3882189"/>
                  <a:gd name="connsiteY28" fmla="*/ 2197769 h 3561348"/>
                  <a:gd name="connsiteX29" fmla="*/ 1620252 w 3882189"/>
                  <a:gd name="connsiteY29" fmla="*/ 2229853 h 3561348"/>
                  <a:gd name="connsiteX30" fmla="*/ 1507958 w 3882189"/>
                  <a:gd name="connsiteY30" fmla="*/ 2294021 h 3561348"/>
                  <a:gd name="connsiteX31" fmla="*/ 1411705 w 3882189"/>
                  <a:gd name="connsiteY31" fmla="*/ 2326105 h 3561348"/>
                  <a:gd name="connsiteX32" fmla="*/ 1363579 w 3882189"/>
                  <a:gd name="connsiteY32" fmla="*/ 2358190 h 3561348"/>
                  <a:gd name="connsiteX33" fmla="*/ 1331494 w 3882189"/>
                  <a:gd name="connsiteY33" fmla="*/ 2390274 h 3561348"/>
                  <a:gd name="connsiteX34" fmla="*/ 1267326 w 3882189"/>
                  <a:gd name="connsiteY34" fmla="*/ 2406316 h 3561348"/>
                  <a:gd name="connsiteX35" fmla="*/ 1219200 w 3882189"/>
                  <a:gd name="connsiteY35" fmla="*/ 2422358 h 3561348"/>
                  <a:gd name="connsiteX36" fmla="*/ 1171073 w 3882189"/>
                  <a:gd name="connsiteY36" fmla="*/ 2630905 h 3561348"/>
                  <a:gd name="connsiteX37" fmla="*/ 1138989 w 3882189"/>
                  <a:gd name="connsiteY37" fmla="*/ 2679032 h 3561348"/>
                  <a:gd name="connsiteX38" fmla="*/ 1090863 w 3882189"/>
                  <a:gd name="connsiteY38" fmla="*/ 2775284 h 3561348"/>
                  <a:gd name="connsiteX39" fmla="*/ 1042737 w 3882189"/>
                  <a:gd name="connsiteY39" fmla="*/ 2871537 h 3561348"/>
                  <a:gd name="connsiteX40" fmla="*/ 994610 w 3882189"/>
                  <a:gd name="connsiteY40" fmla="*/ 2887579 h 3561348"/>
                  <a:gd name="connsiteX41" fmla="*/ 946484 w 3882189"/>
                  <a:gd name="connsiteY41" fmla="*/ 2983832 h 3561348"/>
                  <a:gd name="connsiteX42" fmla="*/ 914400 w 3882189"/>
                  <a:gd name="connsiteY42" fmla="*/ 3031958 h 3561348"/>
                  <a:gd name="connsiteX43" fmla="*/ 898358 w 3882189"/>
                  <a:gd name="connsiteY43" fmla="*/ 3080084 h 3561348"/>
                  <a:gd name="connsiteX44" fmla="*/ 834189 w 3882189"/>
                  <a:gd name="connsiteY44" fmla="*/ 3176337 h 3561348"/>
                  <a:gd name="connsiteX45" fmla="*/ 802105 w 3882189"/>
                  <a:gd name="connsiteY45" fmla="*/ 3224463 h 3561348"/>
                  <a:gd name="connsiteX46" fmla="*/ 657726 w 3882189"/>
                  <a:gd name="connsiteY46" fmla="*/ 3304674 h 3561348"/>
                  <a:gd name="connsiteX47" fmla="*/ 593558 w 3882189"/>
                  <a:gd name="connsiteY47" fmla="*/ 3320716 h 3561348"/>
                  <a:gd name="connsiteX48" fmla="*/ 481263 w 3882189"/>
                  <a:gd name="connsiteY48" fmla="*/ 3368842 h 3561348"/>
                  <a:gd name="connsiteX49" fmla="*/ 336884 w 3882189"/>
                  <a:gd name="connsiteY49" fmla="*/ 3384884 h 3561348"/>
                  <a:gd name="connsiteX50" fmla="*/ 208547 w 3882189"/>
                  <a:gd name="connsiteY50" fmla="*/ 3433011 h 3561348"/>
                  <a:gd name="connsiteX51" fmla="*/ 160421 w 3882189"/>
                  <a:gd name="connsiteY51" fmla="*/ 3449053 h 3561348"/>
                  <a:gd name="connsiteX52" fmla="*/ 112294 w 3882189"/>
                  <a:gd name="connsiteY52" fmla="*/ 3481137 h 3561348"/>
                  <a:gd name="connsiteX53" fmla="*/ 0 w 3882189"/>
                  <a:gd name="connsiteY53" fmla="*/ 3545305 h 3561348"/>
                  <a:gd name="connsiteX54" fmla="*/ 0 w 3882189"/>
                  <a:gd name="connsiteY54"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727158 w 3882189"/>
                  <a:gd name="connsiteY11" fmla="*/ 1203158 h 3561348"/>
                  <a:gd name="connsiteX12" fmla="*/ 2518610 w 3882189"/>
                  <a:gd name="connsiteY12" fmla="*/ 1331495 h 3561348"/>
                  <a:gd name="connsiteX13" fmla="*/ 2470484 w 3882189"/>
                  <a:gd name="connsiteY13" fmla="*/ 1363579 h 3561348"/>
                  <a:gd name="connsiteX14" fmla="*/ 2374231 w 3882189"/>
                  <a:gd name="connsiteY14" fmla="*/ 1395663 h 3561348"/>
                  <a:gd name="connsiteX15" fmla="*/ 2342147 w 3882189"/>
                  <a:gd name="connsiteY15" fmla="*/ 1443790 h 3561348"/>
                  <a:gd name="connsiteX16" fmla="*/ 2245894 w 3882189"/>
                  <a:gd name="connsiteY16" fmla="*/ 1491916 h 3561348"/>
                  <a:gd name="connsiteX17" fmla="*/ 2197768 w 3882189"/>
                  <a:gd name="connsiteY17" fmla="*/ 1524000 h 3561348"/>
                  <a:gd name="connsiteX18" fmla="*/ 2085473 w 3882189"/>
                  <a:gd name="connsiteY18" fmla="*/ 1604211 h 3561348"/>
                  <a:gd name="connsiteX19" fmla="*/ 2069431 w 3882189"/>
                  <a:gd name="connsiteY19" fmla="*/ 1700463 h 3561348"/>
                  <a:gd name="connsiteX20" fmla="*/ 2037347 w 3882189"/>
                  <a:gd name="connsiteY20" fmla="*/ 1732548 h 3561348"/>
                  <a:gd name="connsiteX21" fmla="*/ 2005263 w 3882189"/>
                  <a:gd name="connsiteY21" fmla="*/ 1828800 h 3561348"/>
                  <a:gd name="connsiteX22" fmla="*/ 2005263 w 3882189"/>
                  <a:gd name="connsiteY22" fmla="*/ 1828800 h 3561348"/>
                  <a:gd name="connsiteX23" fmla="*/ 1941094 w 3882189"/>
                  <a:gd name="connsiteY23" fmla="*/ 2005263 h 3561348"/>
                  <a:gd name="connsiteX24" fmla="*/ 1909010 w 3882189"/>
                  <a:gd name="connsiteY24" fmla="*/ 2037348 h 3561348"/>
                  <a:gd name="connsiteX25" fmla="*/ 1844842 w 3882189"/>
                  <a:gd name="connsiteY25" fmla="*/ 2133600 h 3561348"/>
                  <a:gd name="connsiteX26" fmla="*/ 1748589 w 3882189"/>
                  <a:gd name="connsiteY26" fmla="*/ 2165684 h 3561348"/>
                  <a:gd name="connsiteX27" fmla="*/ 1716505 w 3882189"/>
                  <a:gd name="connsiteY27" fmla="*/ 2197769 h 3561348"/>
                  <a:gd name="connsiteX28" fmla="*/ 1620252 w 3882189"/>
                  <a:gd name="connsiteY28" fmla="*/ 2229853 h 3561348"/>
                  <a:gd name="connsiteX29" fmla="*/ 1507958 w 3882189"/>
                  <a:gd name="connsiteY29" fmla="*/ 2294021 h 3561348"/>
                  <a:gd name="connsiteX30" fmla="*/ 1411705 w 3882189"/>
                  <a:gd name="connsiteY30" fmla="*/ 2326105 h 3561348"/>
                  <a:gd name="connsiteX31" fmla="*/ 1363579 w 3882189"/>
                  <a:gd name="connsiteY31" fmla="*/ 2358190 h 3561348"/>
                  <a:gd name="connsiteX32" fmla="*/ 1331494 w 3882189"/>
                  <a:gd name="connsiteY32" fmla="*/ 2390274 h 3561348"/>
                  <a:gd name="connsiteX33" fmla="*/ 1267326 w 3882189"/>
                  <a:gd name="connsiteY33" fmla="*/ 2406316 h 3561348"/>
                  <a:gd name="connsiteX34" fmla="*/ 1219200 w 3882189"/>
                  <a:gd name="connsiteY34" fmla="*/ 2422358 h 3561348"/>
                  <a:gd name="connsiteX35" fmla="*/ 1171073 w 3882189"/>
                  <a:gd name="connsiteY35" fmla="*/ 2630905 h 3561348"/>
                  <a:gd name="connsiteX36" fmla="*/ 1138989 w 3882189"/>
                  <a:gd name="connsiteY36" fmla="*/ 2679032 h 3561348"/>
                  <a:gd name="connsiteX37" fmla="*/ 1090863 w 3882189"/>
                  <a:gd name="connsiteY37" fmla="*/ 2775284 h 3561348"/>
                  <a:gd name="connsiteX38" fmla="*/ 1042737 w 3882189"/>
                  <a:gd name="connsiteY38" fmla="*/ 2871537 h 3561348"/>
                  <a:gd name="connsiteX39" fmla="*/ 994610 w 3882189"/>
                  <a:gd name="connsiteY39" fmla="*/ 2887579 h 3561348"/>
                  <a:gd name="connsiteX40" fmla="*/ 946484 w 3882189"/>
                  <a:gd name="connsiteY40" fmla="*/ 2983832 h 3561348"/>
                  <a:gd name="connsiteX41" fmla="*/ 914400 w 3882189"/>
                  <a:gd name="connsiteY41" fmla="*/ 3031958 h 3561348"/>
                  <a:gd name="connsiteX42" fmla="*/ 898358 w 3882189"/>
                  <a:gd name="connsiteY42" fmla="*/ 3080084 h 3561348"/>
                  <a:gd name="connsiteX43" fmla="*/ 834189 w 3882189"/>
                  <a:gd name="connsiteY43" fmla="*/ 3176337 h 3561348"/>
                  <a:gd name="connsiteX44" fmla="*/ 802105 w 3882189"/>
                  <a:gd name="connsiteY44" fmla="*/ 3224463 h 3561348"/>
                  <a:gd name="connsiteX45" fmla="*/ 657726 w 3882189"/>
                  <a:gd name="connsiteY45" fmla="*/ 3304674 h 3561348"/>
                  <a:gd name="connsiteX46" fmla="*/ 593558 w 3882189"/>
                  <a:gd name="connsiteY46" fmla="*/ 3320716 h 3561348"/>
                  <a:gd name="connsiteX47" fmla="*/ 481263 w 3882189"/>
                  <a:gd name="connsiteY47" fmla="*/ 3368842 h 3561348"/>
                  <a:gd name="connsiteX48" fmla="*/ 336884 w 3882189"/>
                  <a:gd name="connsiteY48" fmla="*/ 3384884 h 3561348"/>
                  <a:gd name="connsiteX49" fmla="*/ 208547 w 3882189"/>
                  <a:gd name="connsiteY49" fmla="*/ 3433011 h 3561348"/>
                  <a:gd name="connsiteX50" fmla="*/ 160421 w 3882189"/>
                  <a:gd name="connsiteY50" fmla="*/ 3449053 h 3561348"/>
                  <a:gd name="connsiteX51" fmla="*/ 112294 w 3882189"/>
                  <a:gd name="connsiteY51" fmla="*/ 3481137 h 3561348"/>
                  <a:gd name="connsiteX52" fmla="*/ 0 w 3882189"/>
                  <a:gd name="connsiteY52" fmla="*/ 3545305 h 3561348"/>
                  <a:gd name="connsiteX53" fmla="*/ 0 w 3882189"/>
                  <a:gd name="connsiteY53"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727158 w 3882189"/>
                  <a:gd name="connsiteY11" fmla="*/ 1203158 h 3561348"/>
                  <a:gd name="connsiteX12" fmla="*/ 2518610 w 3882189"/>
                  <a:gd name="connsiteY12" fmla="*/ 1331495 h 3561348"/>
                  <a:gd name="connsiteX13" fmla="*/ 2470484 w 3882189"/>
                  <a:gd name="connsiteY13" fmla="*/ 1363579 h 3561348"/>
                  <a:gd name="connsiteX14" fmla="*/ 2374231 w 3882189"/>
                  <a:gd name="connsiteY14" fmla="*/ 1395663 h 3561348"/>
                  <a:gd name="connsiteX15" fmla="*/ 2342147 w 3882189"/>
                  <a:gd name="connsiteY15" fmla="*/ 1443790 h 3561348"/>
                  <a:gd name="connsiteX16" fmla="*/ 2245894 w 3882189"/>
                  <a:gd name="connsiteY16" fmla="*/ 1491916 h 3561348"/>
                  <a:gd name="connsiteX17" fmla="*/ 2197768 w 3882189"/>
                  <a:gd name="connsiteY17" fmla="*/ 1524000 h 3561348"/>
                  <a:gd name="connsiteX18" fmla="*/ 2085473 w 3882189"/>
                  <a:gd name="connsiteY18" fmla="*/ 1604211 h 3561348"/>
                  <a:gd name="connsiteX19" fmla="*/ 2069431 w 3882189"/>
                  <a:gd name="connsiteY19" fmla="*/ 1700463 h 3561348"/>
                  <a:gd name="connsiteX20" fmla="*/ 2037347 w 3882189"/>
                  <a:gd name="connsiteY20" fmla="*/ 1732548 h 3561348"/>
                  <a:gd name="connsiteX21" fmla="*/ 2005263 w 3882189"/>
                  <a:gd name="connsiteY21" fmla="*/ 1828800 h 3561348"/>
                  <a:gd name="connsiteX22" fmla="*/ 1941094 w 3882189"/>
                  <a:gd name="connsiteY22" fmla="*/ 2005263 h 3561348"/>
                  <a:gd name="connsiteX23" fmla="*/ 1909010 w 3882189"/>
                  <a:gd name="connsiteY23" fmla="*/ 2037348 h 3561348"/>
                  <a:gd name="connsiteX24" fmla="*/ 1844842 w 3882189"/>
                  <a:gd name="connsiteY24" fmla="*/ 2133600 h 3561348"/>
                  <a:gd name="connsiteX25" fmla="*/ 1748589 w 3882189"/>
                  <a:gd name="connsiteY25" fmla="*/ 2165684 h 3561348"/>
                  <a:gd name="connsiteX26" fmla="*/ 1716505 w 3882189"/>
                  <a:gd name="connsiteY26" fmla="*/ 2197769 h 3561348"/>
                  <a:gd name="connsiteX27" fmla="*/ 1620252 w 3882189"/>
                  <a:gd name="connsiteY27" fmla="*/ 2229853 h 3561348"/>
                  <a:gd name="connsiteX28" fmla="*/ 1507958 w 3882189"/>
                  <a:gd name="connsiteY28" fmla="*/ 2294021 h 3561348"/>
                  <a:gd name="connsiteX29" fmla="*/ 1411705 w 3882189"/>
                  <a:gd name="connsiteY29" fmla="*/ 2326105 h 3561348"/>
                  <a:gd name="connsiteX30" fmla="*/ 1363579 w 3882189"/>
                  <a:gd name="connsiteY30" fmla="*/ 2358190 h 3561348"/>
                  <a:gd name="connsiteX31" fmla="*/ 1331494 w 3882189"/>
                  <a:gd name="connsiteY31" fmla="*/ 2390274 h 3561348"/>
                  <a:gd name="connsiteX32" fmla="*/ 1267326 w 3882189"/>
                  <a:gd name="connsiteY32" fmla="*/ 2406316 h 3561348"/>
                  <a:gd name="connsiteX33" fmla="*/ 1219200 w 3882189"/>
                  <a:gd name="connsiteY33" fmla="*/ 2422358 h 3561348"/>
                  <a:gd name="connsiteX34" fmla="*/ 1171073 w 3882189"/>
                  <a:gd name="connsiteY34" fmla="*/ 2630905 h 3561348"/>
                  <a:gd name="connsiteX35" fmla="*/ 1138989 w 3882189"/>
                  <a:gd name="connsiteY35" fmla="*/ 2679032 h 3561348"/>
                  <a:gd name="connsiteX36" fmla="*/ 1090863 w 3882189"/>
                  <a:gd name="connsiteY36" fmla="*/ 2775284 h 3561348"/>
                  <a:gd name="connsiteX37" fmla="*/ 1042737 w 3882189"/>
                  <a:gd name="connsiteY37" fmla="*/ 2871537 h 3561348"/>
                  <a:gd name="connsiteX38" fmla="*/ 994610 w 3882189"/>
                  <a:gd name="connsiteY38" fmla="*/ 2887579 h 3561348"/>
                  <a:gd name="connsiteX39" fmla="*/ 946484 w 3882189"/>
                  <a:gd name="connsiteY39" fmla="*/ 2983832 h 3561348"/>
                  <a:gd name="connsiteX40" fmla="*/ 914400 w 3882189"/>
                  <a:gd name="connsiteY40" fmla="*/ 3031958 h 3561348"/>
                  <a:gd name="connsiteX41" fmla="*/ 898358 w 3882189"/>
                  <a:gd name="connsiteY41" fmla="*/ 3080084 h 3561348"/>
                  <a:gd name="connsiteX42" fmla="*/ 834189 w 3882189"/>
                  <a:gd name="connsiteY42" fmla="*/ 3176337 h 3561348"/>
                  <a:gd name="connsiteX43" fmla="*/ 802105 w 3882189"/>
                  <a:gd name="connsiteY43" fmla="*/ 3224463 h 3561348"/>
                  <a:gd name="connsiteX44" fmla="*/ 657726 w 3882189"/>
                  <a:gd name="connsiteY44" fmla="*/ 3304674 h 3561348"/>
                  <a:gd name="connsiteX45" fmla="*/ 593558 w 3882189"/>
                  <a:gd name="connsiteY45" fmla="*/ 3320716 h 3561348"/>
                  <a:gd name="connsiteX46" fmla="*/ 481263 w 3882189"/>
                  <a:gd name="connsiteY46" fmla="*/ 3368842 h 3561348"/>
                  <a:gd name="connsiteX47" fmla="*/ 336884 w 3882189"/>
                  <a:gd name="connsiteY47" fmla="*/ 3384884 h 3561348"/>
                  <a:gd name="connsiteX48" fmla="*/ 208547 w 3882189"/>
                  <a:gd name="connsiteY48" fmla="*/ 3433011 h 3561348"/>
                  <a:gd name="connsiteX49" fmla="*/ 160421 w 3882189"/>
                  <a:gd name="connsiteY49" fmla="*/ 3449053 h 3561348"/>
                  <a:gd name="connsiteX50" fmla="*/ 112294 w 3882189"/>
                  <a:gd name="connsiteY50" fmla="*/ 3481137 h 3561348"/>
                  <a:gd name="connsiteX51" fmla="*/ 0 w 3882189"/>
                  <a:gd name="connsiteY51" fmla="*/ 3545305 h 3561348"/>
                  <a:gd name="connsiteX52" fmla="*/ 0 w 3882189"/>
                  <a:gd name="connsiteY52"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727158 w 3882189"/>
                  <a:gd name="connsiteY11" fmla="*/ 1203158 h 3561348"/>
                  <a:gd name="connsiteX12" fmla="*/ 2518610 w 3882189"/>
                  <a:gd name="connsiteY12" fmla="*/ 1331495 h 3561348"/>
                  <a:gd name="connsiteX13" fmla="*/ 2470484 w 3882189"/>
                  <a:gd name="connsiteY13" fmla="*/ 1363579 h 3561348"/>
                  <a:gd name="connsiteX14" fmla="*/ 2374231 w 3882189"/>
                  <a:gd name="connsiteY14" fmla="*/ 1395663 h 3561348"/>
                  <a:gd name="connsiteX15" fmla="*/ 2342147 w 3882189"/>
                  <a:gd name="connsiteY15" fmla="*/ 1443790 h 3561348"/>
                  <a:gd name="connsiteX16" fmla="*/ 2245894 w 3882189"/>
                  <a:gd name="connsiteY16" fmla="*/ 1491916 h 3561348"/>
                  <a:gd name="connsiteX17" fmla="*/ 2197768 w 3882189"/>
                  <a:gd name="connsiteY17" fmla="*/ 1524000 h 3561348"/>
                  <a:gd name="connsiteX18" fmla="*/ 2085473 w 3882189"/>
                  <a:gd name="connsiteY18" fmla="*/ 1604211 h 3561348"/>
                  <a:gd name="connsiteX19" fmla="*/ 2069431 w 3882189"/>
                  <a:gd name="connsiteY19" fmla="*/ 1700463 h 3561348"/>
                  <a:gd name="connsiteX20" fmla="*/ 2037347 w 3882189"/>
                  <a:gd name="connsiteY20" fmla="*/ 1732548 h 3561348"/>
                  <a:gd name="connsiteX21" fmla="*/ 1941094 w 3882189"/>
                  <a:gd name="connsiteY21" fmla="*/ 2005263 h 3561348"/>
                  <a:gd name="connsiteX22" fmla="*/ 1909010 w 3882189"/>
                  <a:gd name="connsiteY22" fmla="*/ 2037348 h 3561348"/>
                  <a:gd name="connsiteX23" fmla="*/ 1844842 w 3882189"/>
                  <a:gd name="connsiteY23" fmla="*/ 2133600 h 3561348"/>
                  <a:gd name="connsiteX24" fmla="*/ 1748589 w 3882189"/>
                  <a:gd name="connsiteY24" fmla="*/ 2165684 h 3561348"/>
                  <a:gd name="connsiteX25" fmla="*/ 1716505 w 3882189"/>
                  <a:gd name="connsiteY25" fmla="*/ 2197769 h 3561348"/>
                  <a:gd name="connsiteX26" fmla="*/ 1620252 w 3882189"/>
                  <a:gd name="connsiteY26" fmla="*/ 2229853 h 3561348"/>
                  <a:gd name="connsiteX27" fmla="*/ 1507958 w 3882189"/>
                  <a:gd name="connsiteY27" fmla="*/ 2294021 h 3561348"/>
                  <a:gd name="connsiteX28" fmla="*/ 1411705 w 3882189"/>
                  <a:gd name="connsiteY28" fmla="*/ 2326105 h 3561348"/>
                  <a:gd name="connsiteX29" fmla="*/ 1363579 w 3882189"/>
                  <a:gd name="connsiteY29" fmla="*/ 2358190 h 3561348"/>
                  <a:gd name="connsiteX30" fmla="*/ 1331494 w 3882189"/>
                  <a:gd name="connsiteY30" fmla="*/ 2390274 h 3561348"/>
                  <a:gd name="connsiteX31" fmla="*/ 1267326 w 3882189"/>
                  <a:gd name="connsiteY31" fmla="*/ 2406316 h 3561348"/>
                  <a:gd name="connsiteX32" fmla="*/ 1219200 w 3882189"/>
                  <a:gd name="connsiteY32" fmla="*/ 2422358 h 3561348"/>
                  <a:gd name="connsiteX33" fmla="*/ 1171073 w 3882189"/>
                  <a:gd name="connsiteY33" fmla="*/ 2630905 h 3561348"/>
                  <a:gd name="connsiteX34" fmla="*/ 1138989 w 3882189"/>
                  <a:gd name="connsiteY34" fmla="*/ 2679032 h 3561348"/>
                  <a:gd name="connsiteX35" fmla="*/ 1090863 w 3882189"/>
                  <a:gd name="connsiteY35" fmla="*/ 2775284 h 3561348"/>
                  <a:gd name="connsiteX36" fmla="*/ 1042737 w 3882189"/>
                  <a:gd name="connsiteY36" fmla="*/ 2871537 h 3561348"/>
                  <a:gd name="connsiteX37" fmla="*/ 994610 w 3882189"/>
                  <a:gd name="connsiteY37" fmla="*/ 2887579 h 3561348"/>
                  <a:gd name="connsiteX38" fmla="*/ 946484 w 3882189"/>
                  <a:gd name="connsiteY38" fmla="*/ 2983832 h 3561348"/>
                  <a:gd name="connsiteX39" fmla="*/ 914400 w 3882189"/>
                  <a:gd name="connsiteY39" fmla="*/ 3031958 h 3561348"/>
                  <a:gd name="connsiteX40" fmla="*/ 898358 w 3882189"/>
                  <a:gd name="connsiteY40" fmla="*/ 3080084 h 3561348"/>
                  <a:gd name="connsiteX41" fmla="*/ 834189 w 3882189"/>
                  <a:gd name="connsiteY41" fmla="*/ 3176337 h 3561348"/>
                  <a:gd name="connsiteX42" fmla="*/ 802105 w 3882189"/>
                  <a:gd name="connsiteY42" fmla="*/ 3224463 h 3561348"/>
                  <a:gd name="connsiteX43" fmla="*/ 657726 w 3882189"/>
                  <a:gd name="connsiteY43" fmla="*/ 3304674 h 3561348"/>
                  <a:gd name="connsiteX44" fmla="*/ 593558 w 3882189"/>
                  <a:gd name="connsiteY44" fmla="*/ 3320716 h 3561348"/>
                  <a:gd name="connsiteX45" fmla="*/ 481263 w 3882189"/>
                  <a:gd name="connsiteY45" fmla="*/ 3368842 h 3561348"/>
                  <a:gd name="connsiteX46" fmla="*/ 336884 w 3882189"/>
                  <a:gd name="connsiteY46" fmla="*/ 3384884 h 3561348"/>
                  <a:gd name="connsiteX47" fmla="*/ 208547 w 3882189"/>
                  <a:gd name="connsiteY47" fmla="*/ 3433011 h 3561348"/>
                  <a:gd name="connsiteX48" fmla="*/ 160421 w 3882189"/>
                  <a:gd name="connsiteY48" fmla="*/ 3449053 h 3561348"/>
                  <a:gd name="connsiteX49" fmla="*/ 112294 w 3882189"/>
                  <a:gd name="connsiteY49" fmla="*/ 3481137 h 3561348"/>
                  <a:gd name="connsiteX50" fmla="*/ 0 w 3882189"/>
                  <a:gd name="connsiteY50" fmla="*/ 3545305 h 3561348"/>
                  <a:gd name="connsiteX51" fmla="*/ 0 w 3882189"/>
                  <a:gd name="connsiteY51"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64042 w 3882189"/>
                  <a:gd name="connsiteY8" fmla="*/ 753979 h 3561348"/>
                  <a:gd name="connsiteX9" fmla="*/ 3031958 w 3882189"/>
                  <a:gd name="connsiteY9" fmla="*/ 898358 h 3561348"/>
                  <a:gd name="connsiteX10" fmla="*/ 2919663 w 3882189"/>
                  <a:gd name="connsiteY10" fmla="*/ 1010653 h 3561348"/>
                  <a:gd name="connsiteX11" fmla="*/ 2727158 w 3882189"/>
                  <a:gd name="connsiteY11" fmla="*/ 1203158 h 3561348"/>
                  <a:gd name="connsiteX12" fmla="*/ 2518610 w 3882189"/>
                  <a:gd name="connsiteY12" fmla="*/ 1331495 h 3561348"/>
                  <a:gd name="connsiteX13" fmla="*/ 2470484 w 3882189"/>
                  <a:gd name="connsiteY13" fmla="*/ 1363579 h 3561348"/>
                  <a:gd name="connsiteX14" fmla="*/ 2374231 w 3882189"/>
                  <a:gd name="connsiteY14" fmla="*/ 1395663 h 3561348"/>
                  <a:gd name="connsiteX15" fmla="*/ 2342147 w 3882189"/>
                  <a:gd name="connsiteY15" fmla="*/ 1443790 h 3561348"/>
                  <a:gd name="connsiteX16" fmla="*/ 2245894 w 3882189"/>
                  <a:gd name="connsiteY16" fmla="*/ 1491916 h 3561348"/>
                  <a:gd name="connsiteX17" fmla="*/ 2197768 w 3882189"/>
                  <a:gd name="connsiteY17" fmla="*/ 1524000 h 3561348"/>
                  <a:gd name="connsiteX18" fmla="*/ 2085473 w 3882189"/>
                  <a:gd name="connsiteY18" fmla="*/ 1604211 h 3561348"/>
                  <a:gd name="connsiteX19" fmla="*/ 2069431 w 3882189"/>
                  <a:gd name="connsiteY19" fmla="*/ 1700463 h 3561348"/>
                  <a:gd name="connsiteX20" fmla="*/ 1941094 w 3882189"/>
                  <a:gd name="connsiteY20" fmla="*/ 2005263 h 3561348"/>
                  <a:gd name="connsiteX21" fmla="*/ 1909010 w 3882189"/>
                  <a:gd name="connsiteY21" fmla="*/ 2037348 h 3561348"/>
                  <a:gd name="connsiteX22" fmla="*/ 1844842 w 3882189"/>
                  <a:gd name="connsiteY22" fmla="*/ 2133600 h 3561348"/>
                  <a:gd name="connsiteX23" fmla="*/ 1748589 w 3882189"/>
                  <a:gd name="connsiteY23" fmla="*/ 2165684 h 3561348"/>
                  <a:gd name="connsiteX24" fmla="*/ 1716505 w 3882189"/>
                  <a:gd name="connsiteY24" fmla="*/ 2197769 h 3561348"/>
                  <a:gd name="connsiteX25" fmla="*/ 1620252 w 3882189"/>
                  <a:gd name="connsiteY25" fmla="*/ 2229853 h 3561348"/>
                  <a:gd name="connsiteX26" fmla="*/ 1507958 w 3882189"/>
                  <a:gd name="connsiteY26" fmla="*/ 2294021 h 3561348"/>
                  <a:gd name="connsiteX27" fmla="*/ 1411705 w 3882189"/>
                  <a:gd name="connsiteY27" fmla="*/ 2326105 h 3561348"/>
                  <a:gd name="connsiteX28" fmla="*/ 1363579 w 3882189"/>
                  <a:gd name="connsiteY28" fmla="*/ 2358190 h 3561348"/>
                  <a:gd name="connsiteX29" fmla="*/ 1331494 w 3882189"/>
                  <a:gd name="connsiteY29" fmla="*/ 2390274 h 3561348"/>
                  <a:gd name="connsiteX30" fmla="*/ 1267326 w 3882189"/>
                  <a:gd name="connsiteY30" fmla="*/ 2406316 h 3561348"/>
                  <a:gd name="connsiteX31" fmla="*/ 1219200 w 3882189"/>
                  <a:gd name="connsiteY31" fmla="*/ 2422358 h 3561348"/>
                  <a:gd name="connsiteX32" fmla="*/ 1171073 w 3882189"/>
                  <a:gd name="connsiteY32" fmla="*/ 2630905 h 3561348"/>
                  <a:gd name="connsiteX33" fmla="*/ 1138989 w 3882189"/>
                  <a:gd name="connsiteY33" fmla="*/ 2679032 h 3561348"/>
                  <a:gd name="connsiteX34" fmla="*/ 1090863 w 3882189"/>
                  <a:gd name="connsiteY34" fmla="*/ 2775284 h 3561348"/>
                  <a:gd name="connsiteX35" fmla="*/ 1042737 w 3882189"/>
                  <a:gd name="connsiteY35" fmla="*/ 2871537 h 3561348"/>
                  <a:gd name="connsiteX36" fmla="*/ 994610 w 3882189"/>
                  <a:gd name="connsiteY36" fmla="*/ 2887579 h 3561348"/>
                  <a:gd name="connsiteX37" fmla="*/ 946484 w 3882189"/>
                  <a:gd name="connsiteY37" fmla="*/ 2983832 h 3561348"/>
                  <a:gd name="connsiteX38" fmla="*/ 914400 w 3882189"/>
                  <a:gd name="connsiteY38" fmla="*/ 3031958 h 3561348"/>
                  <a:gd name="connsiteX39" fmla="*/ 898358 w 3882189"/>
                  <a:gd name="connsiteY39" fmla="*/ 3080084 h 3561348"/>
                  <a:gd name="connsiteX40" fmla="*/ 834189 w 3882189"/>
                  <a:gd name="connsiteY40" fmla="*/ 3176337 h 3561348"/>
                  <a:gd name="connsiteX41" fmla="*/ 802105 w 3882189"/>
                  <a:gd name="connsiteY41" fmla="*/ 3224463 h 3561348"/>
                  <a:gd name="connsiteX42" fmla="*/ 657726 w 3882189"/>
                  <a:gd name="connsiteY42" fmla="*/ 3304674 h 3561348"/>
                  <a:gd name="connsiteX43" fmla="*/ 593558 w 3882189"/>
                  <a:gd name="connsiteY43" fmla="*/ 3320716 h 3561348"/>
                  <a:gd name="connsiteX44" fmla="*/ 481263 w 3882189"/>
                  <a:gd name="connsiteY44" fmla="*/ 3368842 h 3561348"/>
                  <a:gd name="connsiteX45" fmla="*/ 336884 w 3882189"/>
                  <a:gd name="connsiteY45" fmla="*/ 3384884 h 3561348"/>
                  <a:gd name="connsiteX46" fmla="*/ 208547 w 3882189"/>
                  <a:gd name="connsiteY46" fmla="*/ 3433011 h 3561348"/>
                  <a:gd name="connsiteX47" fmla="*/ 160421 w 3882189"/>
                  <a:gd name="connsiteY47" fmla="*/ 3449053 h 3561348"/>
                  <a:gd name="connsiteX48" fmla="*/ 112294 w 3882189"/>
                  <a:gd name="connsiteY48" fmla="*/ 3481137 h 3561348"/>
                  <a:gd name="connsiteX49" fmla="*/ 0 w 3882189"/>
                  <a:gd name="connsiteY49" fmla="*/ 3545305 h 3561348"/>
                  <a:gd name="connsiteX50" fmla="*/ 0 w 3882189"/>
                  <a:gd name="connsiteY50"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342147 w 3882189"/>
                  <a:gd name="connsiteY14" fmla="*/ 1443790 h 3561348"/>
                  <a:gd name="connsiteX15" fmla="*/ 2245894 w 3882189"/>
                  <a:gd name="connsiteY15" fmla="*/ 1491916 h 3561348"/>
                  <a:gd name="connsiteX16" fmla="*/ 2197768 w 3882189"/>
                  <a:gd name="connsiteY16" fmla="*/ 1524000 h 3561348"/>
                  <a:gd name="connsiteX17" fmla="*/ 2085473 w 3882189"/>
                  <a:gd name="connsiteY17" fmla="*/ 1604211 h 3561348"/>
                  <a:gd name="connsiteX18" fmla="*/ 2069431 w 3882189"/>
                  <a:gd name="connsiteY18" fmla="*/ 1700463 h 3561348"/>
                  <a:gd name="connsiteX19" fmla="*/ 1941094 w 3882189"/>
                  <a:gd name="connsiteY19" fmla="*/ 2005263 h 3561348"/>
                  <a:gd name="connsiteX20" fmla="*/ 1909010 w 3882189"/>
                  <a:gd name="connsiteY20" fmla="*/ 2037348 h 3561348"/>
                  <a:gd name="connsiteX21" fmla="*/ 1844842 w 3882189"/>
                  <a:gd name="connsiteY21" fmla="*/ 2133600 h 3561348"/>
                  <a:gd name="connsiteX22" fmla="*/ 1748589 w 3882189"/>
                  <a:gd name="connsiteY22" fmla="*/ 2165684 h 3561348"/>
                  <a:gd name="connsiteX23" fmla="*/ 1716505 w 3882189"/>
                  <a:gd name="connsiteY23" fmla="*/ 2197769 h 3561348"/>
                  <a:gd name="connsiteX24" fmla="*/ 1620252 w 3882189"/>
                  <a:gd name="connsiteY24" fmla="*/ 2229853 h 3561348"/>
                  <a:gd name="connsiteX25" fmla="*/ 1507958 w 3882189"/>
                  <a:gd name="connsiteY25" fmla="*/ 2294021 h 3561348"/>
                  <a:gd name="connsiteX26" fmla="*/ 1411705 w 3882189"/>
                  <a:gd name="connsiteY26" fmla="*/ 2326105 h 3561348"/>
                  <a:gd name="connsiteX27" fmla="*/ 1363579 w 3882189"/>
                  <a:gd name="connsiteY27" fmla="*/ 2358190 h 3561348"/>
                  <a:gd name="connsiteX28" fmla="*/ 1331494 w 3882189"/>
                  <a:gd name="connsiteY28" fmla="*/ 2390274 h 3561348"/>
                  <a:gd name="connsiteX29" fmla="*/ 1267326 w 3882189"/>
                  <a:gd name="connsiteY29" fmla="*/ 2406316 h 3561348"/>
                  <a:gd name="connsiteX30" fmla="*/ 1219200 w 3882189"/>
                  <a:gd name="connsiteY30" fmla="*/ 2422358 h 3561348"/>
                  <a:gd name="connsiteX31" fmla="*/ 1171073 w 3882189"/>
                  <a:gd name="connsiteY31" fmla="*/ 2630905 h 3561348"/>
                  <a:gd name="connsiteX32" fmla="*/ 1138989 w 3882189"/>
                  <a:gd name="connsiteY32" fmla="*/ 2679032 h 3561348"/>
                  <a:gd name="connsiteX33" fmla="*/ 1090863 w 3882189"/>
                  <a:gd name="connsiteY33" fmla="*/ 2775284 h 3561348"/>
                  <a:gd name="connsiteX34" fmla="*/ 1042737 w 3882189"/>
                  <a:gd name="connsiteY34" fmla="*/ 2871537 h 3561348"/>
                  <a:gd name="connsiteX35" fmla="*/ 994610 w 3882189"/>
                  <a:gd name="connsiteY35" fmla="*/ 2887579 h 3561348"/>
                  <a:gd name="connsiteX36" fmla="*/ 946484 w 3882189"/>
                  <a:gd name="connsiteY36" fmla="*/ 2983832 h 3561348"/>
                  <a:gd name="connsiteX37" fmla="*/ 914400 w 3882189"/>
                  <a:gd name="connsiteY37" fmla="*/ 3031958 h 3561348"/>
                  <a:gd name="connsiteX38" fmla="*/ 898358 w 3882189"/>
                  <a:gd name="connsiteY38" fmla="*/ 3080084 h 3561348"/>
                  <a:gd name="connsiteX39" fmla="*/ 834189 w 3882189"/>
                  <a:gd name="connsiteY39" fmla="*/ 3176337 h 3561348"/>
                  <a:gd name="connsiteX40" fmla="*/ 802105 w 3882189"/>
                  <a:gd name="connsiteY40" fmla="*/ 3224463 h 3561348"/>
                  <a:gd name="connsiteX41" fmla="*/ 657726 w 3882189"/>
                  <a:gd name="connsiteY41" fmla="*/ 3304674 h 3561348"/>
                  <a:gd name="connsiteX42" fmla="*/ 593558 w 3882189"/>
                  <a:gd name="connsiteY42" fmla="*/ 3320716 h 3561348"/>
                  <a:gd name="connsiteX43" fmla="*/ 481263 w 3882189"/>
                  <a:gd name="connsiteY43" fmla="*/ 3368842 h 3561348"/>
                  <a:gd name="connsiteX44" fmla="*/ 336884 w 3882189"/>
                  <a:gd name="connsiteY44" fmla="*/ 3384884 h 3561348"/>
                  <a:gd name="connsiteX45" fmla="*/ 208547 w 3882189"/>
                  <a:gd name="connsiteY45" fmla="*/ 3433011 h 3561348"/>
                  <a:gd name="connsiteX46" fmla="*/ 160421 w 3882189"/>
                  <a:gd name="connsiteY46" fmla="*/ 3449053 h 3561348"/>
                  <a:gd name="connsiteX47" fmla="*/ 112294 w 3882189"/>
                  <a:gd name="connsiteY47" fmla="*/ 3481137 h 3561348"/>
                  <a:gd name="connsiteX48" fmla="*/ 0 w 3882189"/>
                  <a:gd name="connsiteY48" fmla="*/ 3545305 h 3561348"/>
                  <a:gd name="connsiteX49" fmla="*/ 0 w 3882189"/>
                  <a:gd name="connsiteY49"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342147 w 3882189"/>
                  <a:gd name="connsiteY14" fmla="*/ 1443790 h 3561348"/>
                  <a:gd name="connsiteX15" fmla="*/ 2245894 w 3882189"/>
                  <a:gd name="connsiteY15" fmla="*/ 1491916 h 3561348"/>
                  <a:gd name="connsiteX16" fmla="*/ 2085473 w 3882189"/>
                  <a:gd name="connsiteY16" fmla="*/ 1604211 h 3561348"/>
                  <a:gd name="connsiteX17" fmla="*/ 2069431 w 3882189"/>
                  <a:gd name="connsiteY17" fmla="*/ 1700463 h 3561348"/>
                  <a:gd name="connsiteX18" fmla="*/ 1941094 w 3882189"/>
                  <a:gd name="connsiteY18" fmla="*/ 2005263 h 3561348"/>
                  <a:gd name="connsiteX19" fmla="*/ 1909010 w 3882189"/>
                  <a:gd name="connsiteY19" fmla="*/ 2037348 h 3561348"/>
                  <a:gd name="connsiteX20" fmla="*/ 1844842 w 3882189"/>
                  <a:gd name="connsiteY20" fmla="*/ 2133600 h 3561348"/>
                  <a:gd name="connsiteX21" fmla="*/ 1748589 w 3882189"/>
                  <a:gd name="connsiteY21" fmla="*/ 2165684 h 3561348"/>
                  <a:gd name="connsiteX22" fmla="*/ 1716505 w 3882189"/>
                  <a:gd name="connsiteY22" fmla="*/ 2197769 h 3561348"/>
                  <a:gd name="connsiteX23" fmla="*/ 1620252 w 3882189"/>
                  <a:gd name="connsiteY23" fmla="*/ 2229853 h 3561348"/>
                  <a:gd name="connsiteX24" fmla="*/ 1507958 w 3882189"/>
                  <a:gd name="connsiteY24" fmla="*/ 2294021 h 3561348"/>
                  <a:gd name="connsiteX25" fmla="*/ 1411705 w 3882189"/>
                  <a:gd name="connsiteY25" fmla="*/ 2326105 h 3561348"/>
                  <a:gd name="connsiteX26" fmla="*/ 1363579 w 3882189"/>
                  <a:gd name="connsiteY26" fmla="*/ 2358190 h 3561348"/>
                  <a:gd name="connsiteX27" fmla="*/ 1331494 w 3882189"/>
                  <a:gd name="connsiteY27" fmla="*/ 2390274 h 3561348"/>
                  <a:gd name="connsiteX28" fmla="*/ 1267326 w 3882189"/>
                  <a:gd name="connsiteY28" fmla="*/ 2406316 h 3561348"/>
                  <a:gd name="connsiteX29" fmla="*/ 1219200 w 3882189"/>
                  <a:gd name="connsiteY29" fmla="*/ 2422358 h 3561348"/>
                  <a:gd name="connsiteX30" fmla="*/ 1171073 w 3882189"/>
                  <a:gd name="connsiteY30" fmla="*/ 2630905 h 3561348"/>
                  <a:gd name="connsiteX31" fmla="*/ 1138989 w 3882189"/>
                  <a:gd name="connsiteY31" fmla="*/ 2679032 h 3561348"/>
                  <a:gd name="connsiteX32" fmla="*/ 1090863 w 3882189"/>
                  <a:gd name="connsiteY32" fmla="*/ 2775284 h 3561348"/>
                  <a:gd name="connsiteX33" fmla="*/ 1042737 w 3882189"/>
                  <a:gd name="connsiteY33" fmla="*/ 2871537 h 3561348"/>
                  <a:gd name="connsiteX34" fmla="*/ 994610 w 3882189"/>
                  <a:gd name="connsiteY34" fmla="*/ 2887579 h 3561348"/>
                  <a:gd name="connsiteX35" fmla="*/ 946484 w 3882189"/>
                  <a:gd name="connsiteY35" fmla="*/ 2983832 h 3561348"/>
                  <a:gd name="connsiteX36" fmla="*/ 914400 w 3882189"/>
                  <a:gd name="connsiteY36" fmla="*/ 3031958 h 3561348"/>
                  <a:gd name="connsiteX37" fmla="*/ 898358 w 3882189"/>
                  <a:gd name="connsiteY37" fmla="*/ 3080084 h 3561348"/>
                  <a:gd name="connsiteX38" fmla="*/ 834189 w 3882189"/>
                  <a:gd name="connsiteY38" fmla="*/ 3176337 h 3561348"/>
                  <a:gd name="connsiteX39" fmla="*/ 802105 w 3882189"/>
                  <a:gd name="connsiteY39" fmla="*/ 3224463 h 3561348"/>
                  <a:gd name="connsiteX40" fmla="*/ 657726 w 3882189"/>
                  <a:gd name="connsiteY40" fmla="*/ 3304674 h 3561348"/>
                  <a:gd name="connsiteX41" fmla="*/ 593558 w 3882189"/>
                  <a:gd name="connsiteY41" fmla="*/ 3320716 h 3561348"/>
                  <a:gd name="connsiteX42" fmla="*/ 481263 w 3882189"/>
                  <a:gd name="connsiteY42" fmla="*/ 3368842 h 3561348"/>
                  <a:gd name="connsiteX43" fmla="*/ 336884 w 3882189"/>
                  <a:gd name="connsiteY43" fmla="*/ 3384884 h 3561348"/>
                  <a:gd name="connsiteX44" fmla="*/ 208547 w 3882189"/>
                  <a:gd name="connsiteY44" fmla="*/ 3433011 h 3561348"/>
                  <a:gd name="connsiteX45" fmla="*/ 160421 w 3882189"/>
                  <a:gd name="connsiteY45" fmla="*/ 3449053 h 3561348"/>
                  <a:gd name="connsiteX46" fmla="*/ 112294 w 3882189"/>
                  <a:gd name="connsiteY46" fmla="*/ 3481137 h 3561348"/>
                  <a:gd name="connsiteX47" fmla="*/ 0 w 3882189"/>
                  <a:gd name="connsiteY47" fmla="*/ 3545305 h 3561348"/>
                  <a:gd name="connsiteX48" fmla="*/ 0 w 3882189"/>
                  <a:gd name="connsiteY48"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219200 w 3882189"/>
                  <a:gd name="connsiteY28" fmla="*/ 2422358 h 3561348"/>
                  <a:gd name="connsiteX29" fmla="*/ 1171073 w 3882189"/>
                  <a:gd name="connsiteY29" fmla="*/ 2630905 h 3561348"/>
                  <a:gd name="connsiteX30" fmla="*/ 1138989 w 3882189"/>
                  <a:gd name="connsiteY30" fmla="*/ 2679032 h 3561348"/>
                  <a:gd name="connsiteX31" fmla="*/ 1090863 w 3882189"/>
                  <a:gd name="connsiteY31" fmla="*/ 2775284 h 3561348"/>
                  <a:gd name="connsiteX32" fmla="*/ 1042737 w 3882189"/>
                  <a:gd name="connsiteY32" fmla="*/ 2871537 h 3561348"/>
                  <a:gd name="connsiteX33" fmla="*/ 994610 w 3882189"/>
                  <a:gd name="connsiteY33" fmla="*/ 2887579 h 3561348"/>
                  <a:gd name="connsiteX34" fmla="*/ 946484 w 3882189"/>
                  <a:gd name="connsiteY34" fmla="*/ 2983832 h 3561348"/>
                  <a:gd name="connsiteX35" fmla="*/ 914400 w 3882189"/>
                  <a:gd name="connsiteY35" fmla="*/ 3031958 h 3561348"/>
                  <a:gd name="connsiteX36" fmla="*/ 898358 w 3882189"/>
                  <a:gd name="connsiteY36" fmla="*/ 3080084 h 3561348"/>
                  <a:gd name="connsiteX37" fmla="*/ 834189 w 3882189"/>
                  <a:gd name="connsiteY37" fmla="*/ 3176337 h 3561348"/>
                  <a:gd name="connsiteX38" fmla="*/ 802105 w 3882189"/>
                  <a:gd name="connsiteY38" fmla="*/ 3224463 h 3561348"/>
                  <a:gd name="connsiteX39" fmla="*/ 657726 w 3882189"/>
                  <a:gd name="connsiteY39" fmla="*/ 3304674 h 3561348"/>
                  <a:gd name="connsiteX40" fmla="*/ 593558 w 3882189"/>
                  <a:gd name="connsiteY40" fmla="*/ 3320716 h 3561348"/>
                  <a:gd name="connsiteX41" fmla="*/ 481263 w 3882189"/>
                  <a:gd name="connsiteY41" fmla="*/ 3368842 h 3561348"/>
                  <a:gd name="connsiteX42" fmla="*/ 336884 w 3882189"/>
                  <a:gd name="connsiteY42" fmla="*/ 3384884 h 3561348"/>
                  <a:gd name="connsiteX43" fmla="*/ 208547 w 3882189"/>
                  <a:gd name="connsiteY43" fmla="*/ 3433011 h 3561348"/>
                  <a:gd name="connsiteX44" fmla="*/ 160421 w 3882189"/>
                  <a:gd name="connsiteY44" fmla="*/ 3449053 h 3561348"/>
                  <a:gd name="connsiteX45" fmla="*/ 112294 w 3882189"/>
                  <a:gd name="connsiteY45" fmla="*/ 3481137 h 3561348"/>
                  <a:gd name="connsiteX46" fmla="*/ 0 w 3882189"/>
                  <a:gd name="connsiteY46" fmla="*/ 3545305 h 3561348"/>
                  <a:gd name="connsiteX47" fmla="*/ 0 w 3882189"/>
                  <a:gd name="connsiteY47"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138989 w 3882189"/>
                  <a:gd name="connsiteY29" fmla="*/ 2679032 h 3561348"/>
                  <a:gd name="connsiteX30" fmla="*/ 1090863 w 3882189"/>
                  <a:gd name="connsiteY30" fmla="*/ 2775284 h 3561348"/>
                  <a:gd name="connsiteX31" fmla="*/ 1042737 w 3882189"/>
                  <a:gd name="connsiteY31" fmla="*/ 2871537 h 3561348"/>
                  <a:gd name="connsiteX32" fmla="*/ 994610 w 3882189"/>
                  <a:gd name="connsiteY32" fmla="*/ 2887579 h 3561348"/>
                  <a:gd name="connsiteX33" fmla="*/ 946484 w 3882189"/>
                  <a:gd name="connsiteY33" fmla="*/ 2983832 h 3561348"/>
                  <a:gd name="connsiteX34" fmla="*/ 914400 w 3882189"/>
                  <a:gd name="connsiteY34" fmla="*/ 3031958 h 3561348"/>
                  <a:gd name="connsiteX35" fmla="*/ 898358 w 3882189"/>
                  <a:gd name="connsiteY35" fmla="*/ 3080084 h 3561348"/>
                  <a:gd name="connsiteX36" fmla="*/ 834189 w 3882189"/>
                  <a:gd name="connsiteY36" fmla="*/ 3176337 h 3561348"/>
                  <a:gd name="connsiteX37" fmla="*/ 802105 w 3882189"/>
                  <a:gd name="connsiteY37" fmla="*/ 3224463 h 3561348"/>
                  <a:gd name="connsiteX38" fmla="*/ 657726 w 3882189"/>
                  <a:gd name="connsiteY38" fmla="*/ 3304674 h 3561348"/>
                  <a:gd name="connsiteX39" fmla="*/ 593558 w 3882189"/>
                  <a:gd name="connsiteY39" fmla="*/ 3320716 h 3561348"/>
                  <a:gd name="connsiteX40" fmla="*/ 481263 w 3882189"/>
                  <a:gd name="connsiteY40" fmla="*/ 3368842 h 3561348"/>
                  <a:gd name="connsiteX41" fmla="*/ 336884 w 3882189"/>
                  <a:gd name="connsiteY41" fmla="*/ 3384884 h 3561348"/>
                  <a:gd name="connsiteX42" fmla="*/ 208547 w 3882189"/>
                  <a:gd name="connsiteY42" fmla="*/ 3433011 h 3561348"/>
                  <a:gd name="connsiteX43" fmla="*/ 160421 w 3882189"/>
                  <a:gd name="connsiteY43" fmla="*/ 3449053 h 3561348"/>
                  <a:gd name="connsiteX44" fmla="*/ 112294 w 3882189"/>
                  <a:gd name="connsiteY44" fmla="*/ 3481137 h 3561348"/>
                  <a:gd name="connsiteX45" fmla="*/ 0 w 3882189"/>
                  <a:gd name="connsiteY45" fmla="*/ 3545305 h 3561348"/>
                  <a:gd name="connsiteX46" fmla="*/ 0 w 3882189"/>
                  <a:gd name="connsiteY46"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138989 w 3882189"/>
                  <a:gd name="connsiteY29" fmla="*/ 2679032 h 3561348"/>
                  <a:gd name="connsiteX30" fmla="*/ 1042737 w 3882189"/>
                  <a:gd name="connsiteY30" fmla="*/ 2871537 h 3561348"/>
                  <a:gd name="connsiteX31" fmla="*/ 994610 w 3882189"/>
                  <a:gd name="connsiteY31" fmla="*/ 2887579 h 3561348"/>
                  <a:gd name="connsiteX32" fmla="*/ 946484 w 3882189"/>
                  <a:gd name="connsiteY32" fmla="*/ 2983832 h 3561348"/>
                  <a:gd name="connsiteX33" fmla="*/ 914400 w 3882189"/>
                  <a:gd name="connsiteY33" fmla="*/ 3031958 h 3561348"/>
                  <a:gd name="connsiteX34" fmla="*/ 898358 w 3882189"/>
                  <a:gd name="connsiteY34" fmla="*/ 3080084 h 3561348"/>
                  <a:gd name="connsiteX35" fmla="*/ 834189 w 3882189"/>
                  <a:gd name="connsiteY35" fmla="*/ 3176337 h 3561348"/>
                  <a:gd name="connsiteX36" fmla="*/ 802105 w 3882189"/>
                  <a:gd name="connsiteY36" fmla="*/ 3224463 h 3561348"/>
                  <a:gd name="connsiteX37" fmla="*/ 657726 w 3882189"/>
                  <a:gd name="connsiteY37" fmla="*/ 3304674 h 3561348"/>
                  <a:gd name="connsiteX38" fmla="*/ 593558 w 3882189"/>
                  <a:gd name="connsiteY38" fmla="*/ 3320716 h 3561348"/>
                  <a:gd name="connsiteX39" fmla="*/ 481263 w 3882189"/>
                  <a:gd name="connsiteY39" fmla="*/ 3368842 h 3561348"/>
                  <a:gd name="connsiteX40" fmla="*/ 336884 w 3882189"/>
                  <a:gd name="connsiteY40" fmla="*/ 3384884 h 3561348"/>
                  <a:gd name="connsiteX41" fmla="*/ 208547 w 3882189"/>
                  <a:gd name="connsiteY41" fmla="*/ 3433011 h 3561348"/>
                  <a:gd name="connsiteX42" fmla="*/ 160421 w 3882189"/>
                  <a:gd name="connsiteY42" fmla="*/ 3449053 h 3561348"/>
                  <a:gd name="connsiteX43" fmla="*/ 112294 w 3882189"/>
                  <a:gd name="connsiteY43" fmla="*/ 3481137 h 3561348"/>
                  <a:gd name="connsiteX44" fmla="*/ 0 w 3882189"/>
                  <a:gd name="connsiteY44" fmla="*/ 3545305 h 3561348"/>
                  <a:gd name="connsiteX45" fmla="*/ 0 w 3882189"/>
                  <a:gd name="connsiteY45"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42737 w 3882189"/>
                  <a:gd name="connsiteY29" fmla="*/ 2871537 h 3561348"/>
                  <a:gd name="connsiteX30" fmla="*/ 994610 w 3882189"/>
                  <a:gd name="connsiteY30" fmla="*/ 2887579 h 3561348"/>
                  <a:gd name="connsiteX31" fmla="*/ 946484 w 3882189"/>
                  <a:gd name="connsiteY31" fmla="*/ 2983832 h 3561348"/>
                  <a:gd name="connsiteX32" fmla="*/ 914400 w 3882189"/>
                  <a:gd name="connsiteY32" fmla="*/ 3031958 h 3561348"/>
                  <a:gd name="connsiteX33" fmla="*/ 898358 w 3882189"/>
                  <a:gd name="connsiteY33" fmla="*/ 3080084 h 3561348"/>
                  <a:gd name="connsiteX34" fmla="*/ 834189 w 3882189"/>
                  <a:gd name="connsiteY34" fmla="*/ 3176337 h 3561348"/>
                  <a:gd name="connsiteX35" fmla="*/ 802105 w 3882189"/>
                  <a:gd name="connsiteY35" fmla="*/ 3224463 h 3561348"/>
                  <a:gd name="connsiteX36" fmla="*/ 657726 w 3882189"/>
                  <a:gd name="connsiteY36" fmla="*/ 3304674 h 3561348"/>
                  <a:gd name="connsiteX37" fmla="*/ 593558 w 3882189"/>
                  <a:gd name="connsiteY37" fmla="*/ 3320716 h 3561348"/>
                  <a:gd name="connsiteX38" fmla="*/ 481263 w 3882189"/>
                  <a:gd name="connsiteY38" fmla="*/ 3368842 h 3561348"/>
                  <a:gd name="connsiteX39" fmla="*/ 336884 w 3882189"/>
                  <a:gd name="connsiteY39" fmla="*/ 3384884 h 3561348"/>
                  <a:gd name="connsiteX40" fmla="*/ 208547 w 3882189"/>
                  <a:gd name="connsiteY40" fmla="*/ 3433011 h 3561348"/>
                  <a:gd name="connsiteX41" fmla="*/ 160421 w 3882189"/>
                  <a:gd name="connsiteY41" fmla="*/ 3449053 h 3561348"/>
                  <a:gd name="connsiteX42" fmla="*/ 112294 w 3882189"/>
                  <a:gd name="connsiteY42" fmla="*/ 3481137 h 3561348"/>
                  <a:gd name="connsiteX43" fmla="*/ 0 w 3882189"/>
                  <a:gd name="connsiteY43" fmla="*/ 3545305 h 3561348"/>
                  <a:gd name="connsiteX44" fmla="*/ 0 w 3882189"/>
                  <a:gd name="connsiteY44"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42737 w 3882189"/>
                  <a:gd name="connsiteY29" fmla="*/ 2871537 h 3561348"/>
                  <a:gd name="connsiteX30" fmla="*/ 946484 w 3882189"/>
                  <a:gd name="connsiteY30" fmla="*/ 2983832 h 3561348"/>
                  <a:gd name="connsiteX31" fmla="*/ 914400 w 3882189"/>
                  <a:gd name="connsiteY31" fmla="*/ 3031958 h 3561348"/>
                  <a:gd name="connsiteX32" fmla="*/ 898358 w 3882189"/>
                  <a:gd name="connsiteY32" fmla="*/ 3080084 h 3561348"/>
                  <a:gd name="connsiteX33" fmla="*/ 834189 w 3882189"/>
                  <a:gd name="connsiteY33" fmla="*/ 3176337 h 3561348"/>
                  <a:gd name="connsiteX34" fmla="*/ 802105 w 3882189"/>
                  <a:gd name="connsiteY34" fmla="*/ 3224463 h 3561348"/>
                  <a:gd name="connsiteX35" fmla="*/ 657726 w 3882189"/>
                  <a:gd name="connsiteY35" fmla="*/ 3304674 h 3561348"/>
                  <a:gd name="connsiteX36" fmla="*/ 593558 w 3882189"/>
                  <a:gd name="connsiteY36" fmla="*/ 3320716 h 3561348"/>
                  <a:gd name="connsiteX37" fmla="*/ 481263 w 3882189"/>
                  <a:gd name="connsiteY37" fmla="*/ 3368842 h 3561348"/>
                  <a:gd name="connsiteX38" fmla="*/ 336884 w 3882189"/>
                  <a:gd name="connsiteY38" fmla="*/ 3384884 h 3561348"/>
                  <a:gd name="connsiteX39" fmla="*/ 208547 w 3882189"/>
                  <a:gd name="connsiteY39" fmla="*/ 3433011 h 3561348"/>
                  <a:gd name="connsiteX40" fmla="*/ 160421 w 3882189"/>
                  <a:gd name="connsiteY40" fmla="*/ 3449053 h 3561348"/>
                  <a:gd name="connsiteX41" fmla="*/ 112294 w 3882189"/>
                  <a:gd name="connsiteY41" fmla="*/ 3481137 h 3561348"/>
                  <a:gd name="connsiteX42" fmla="*/ 0 w 3882189"/>
                  <a:gd name="connsiteY42" fmla="*/ 3545305 h 3561348"/>
                  <a:gd name="connsiteX43" fmla="*/ 0 w 3882189"/>
                  <a:gd name="connsiteY43"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42737 w 3882189"/>
                  <a:gd name="connsiteY29" fmla="*/ 2871537 h 3561348"/>
                  <a:gd name="connsiteX30" fmla="*/ 946484 w 3882189"/>
                  <a:gd name="connsiteY30" fmla="*/ 2983832 h 3561348"/>
                  <a:gd name="connsiteX31" fmla="*/ 914400 w 3882189"/>
                  <a:gd name="connsiteY31" fmla="*/ 3031958 h 3561348"/>
                  <a:gd name="connsiteX32" fmla="*/ 834189 w 3882189"/>
                  <a:gd name="connsiteY32" fmla="*/ 3176337 h 3561348"/>
                  <a:gd name="connsiteX33" fmla="*/ 802105 w 3882189"/>
                  <a:gd name="connsiteY33" fmla="*/ 3224463 h 3561348"/>
                  <a:gd name="connsiteX34" fmla="*/ 657726 w 3882189"/>
                  <a:gd name="connsiteY34" fmla="*/ 3304674 h 3561348"/>
                  <a:gd name="connsiteX35" fmla="*/ 593558 w 3882189"/>
                  <a:gd name="connsiteY35" fmla="*/ 3320716 h 3561348"/>
                  <a:gd name="connsiteX36" fmla="*/ 481263 w 3882189"/>
                  <a:gd name="connsiteY36" fmla="*/ 3368842 h 3561348"/>
                  <a:gd name="connsiteX37" fmla="*/ 336884 w 3882189"/>
                  <a:gd name="connsiteY37" fmla="*/ 3384884 h 3561348"/>
                  <a:gd name="connsiteX38" fmla="*/ 208547 w 3882189"/>
                  <a:gd name="connsiteY38" fmla="*/ 3433011 h 3561348"/>
                  <a:gd name="connsiteX39" fmla="*/ 160421 w 3882189"/>
                  <a:gd name="connsiteY39" fmla="*/ 3449053 h 3561348"/>
                  <a:gd name="connsiteX40" fmla="*/ 112294 w 3882189"/>
                  <a:gd name="connsiteY40" fmla="*/ 3481137 h 3561348"/>
                  <a:gd name="connsiteX41" fmla="*/ 0 w 3882189"/>
                  <a:gd name="connsiteY41" fmla="*/ 3545305 h 3561348"/>
                  <a:gd name="connsiteX42" fmla="*/ 0 w 3882189"/>
                  <a:gd name="connsiteY42"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42737 w 3882189"/>
                  <a:gd name="connsiteY29" fmla="*/ 2871537 h 3561348"/>
                  <a:gd name="connsiteX30" fmla="*/ 946484 w 3882189"/>
                  <a:gd name="connsiteY30" fmla="*/ 2983832 h 3561348"/>
                  <a:gd name="connsiteX31" fmla="*/ 834189 w 3882189"/>
                  <a:gd name="connsiteY31" fmla="*/ 3176337 h 3561348"/>
                  <a:gd name="connsiteX32" fmla="*/ 802105 w 3882189"/>
                  <a:gd name="connsiteY32" fmla="*/ 3224463 h 3561348"/>
                  <a:gd name="connsiteX33" fmla="*/ 657726 w 3882189"/>
                  <a:gd name="connsiteY33" fmla="*/ 3304674 h 3561348"/>
                  <a:gd name="connsiteX34" fmla="*/ 593558 w 3882189"/>
                  <a:gd name="connsiteY34" fmla="*/ 3320716 h 3561348"/>
                  <a:gd name="connsiteX35" fmla="*/ 481263 w 3882189"/>
                  <a:gd name="connsiteY35" fmla="*/ 3368842 h 3561348"/>
                  <a:gd name="connsiteX36" fmla="*/ 336884 w 3882189"/>
                  <a:gd name="connsiteY36" fmla="*/ 3384884 h 3561348"/>
                  <a:gd name="connsiteX37" fmla="*/ 208547 w 3882189"/>
                  <a:gd name="connsiteY37" fmla="*/ 3433011 h 3561348"/>
                  <a:gd name="connsiteX38" fmla="*/ 160421 w 3882189"/>
                  <a:gd name="connsiteY38" fmla="*/ 3449053 h 3561348"/>
                  <a:gd name="connsiteX39" fmla="*/ 112294 w 3882189"/>
                  <a:gd name="connsiteY39" fmla="*/ 3481137 h 3561348"/>
                  <a:gd name="connsiteX40" fmla="*/ 0 w 3882189"/>
                  <a:gd name="connsiteY40" fmla="*/ 3545305 h 3561348"/>
                  <a:gd name="connsiteX41" fmla="*/ 0 w 3882189"/>
                  <a:gd name="connsiteY41"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42737 w 3882189"/>
                  <a:gd name="connsiteY29" fmla="*/ 2871537 h 3561348"/>
                  <a:gd name="connsiteX30" fmla="*/ 834189 w 3882189"/>
                  <a:gd name="connsiteY30" fmla="*/ 3176337 h 3561348"/>
                  <a:gd name="connsiteX31" fmla="*/ 802105 w 3882189"/>
                  <a:gd name="connsiteY31" fmla="*/ 3224463 h 3561348"/>
                  <a:gd name="connsiteX32" fmla="*/ 657726 w 3882189"/>
                  <a:gd name="connsiteY32" fmla="*/ 3304674 h 3561348"/>
                  <a:gd name="connsiteX33" fmla="*/ 593558 w 3882189"/>
                  <a:gd name="connsiteY33" fmla="*/ 3320716 h 3561348"/>
                  <a:gd name="connsiteX34" fmla="*/ 481263 w 3882189"/>
                  <a:gd name="connsiteY34" fmla="*/ 3368842 h 3561348"/>
                  <a:gd name="connsiteX35" fmla="*/ 336884 w 3882189"/>
                  <a:gd name="connsiteY35" fmla="*/ 3384884 h 3561348"/>
                  <a:gd name="connsiteX36" fmla="*/ 208547 w 3882189"/>
                  <a:gd name="connsiteY36" fmla="*/ 3433011 h 3561348"/>
                  <a:gd name="connsiteX37" fmla="*/ 160421 w 3882189"/>
                  <a:gd name="connsiteY37" fmla="*/ 3449053 h 3561348"/>
                  <a:gd name="connsiteX38" fmla="*/ 112294 w 3882189"/>
                  <a:gd name="connsiteY38" fmla="*/ 3481137 h 3561348"/>
                  <a:gd name="connsiteX39" fmla="*/ 0 w 3882189"/>
                  <a:gd name="connsiteY39" fmla="*/ 3545305 h 3561348"/>
                  <a:gd name="connsiteX40" fmla="*/ 0 w 3882189"/>
                  <a:gd name="connsiteY40"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159258 w 3882189"/>
                  <a:gd name="connsiteY29" fmla="*/ 2926929 h 3561348"/>
                  <a:gd name="connsiteX30" fmla="*/ 834189 w 3882189"/>
                  <a:gd name="connsiteY30" fmla="*/ 3176337 h 3561348"/>
                  <a:gd name="connsiteX31" fmla="*/ 802105 w 3882189"/>
                  <a:gd name="connsiteY31" fmla="*/ 3224463 h 3561348"/>
                  <a:gd name="connsiteX32" fmla="*/ 657726 w 3882189"/>
                  <a:gd name="connsiteY32" fmla="*/ 3304674 h 3561348"/>
                  <a:gd name="connsiteX33" fmla="*/ 593558 w 3882189"/>
                  <a:gd name="connsiteY33" fmla="*/ 3320716 h 3561348"/>
                  <a:gd name="connsiteX34" fmla="*/ 481263 w 3882189"/>
                  <a:gd name="connsiteY34" fmla="*/ 3368842 h 3561348"/>
                  <a:gd name="connsiteX35" fmla="*/ 336884 w 3882189"/>
                  <a:gd name="connsiteY35" fmla="*/ 3384884 h 3561348"/>
                  <a:gd name="connsiteX36" fmla="*/ 208547 w 3882189"/>
                  <a:gd name="connsiteY36" fmla="*/ 3433011 h 3561348"/>
                  <a:gd name="connsiteX37" fmla="*/ 160421 w 3882189"/>
                  <a:gd name="connsiteY37" fmla="*/ 3449053 h 3561348"/>
                  <a:gd name="connsiteX38" fmla="*/ 112294 w 3882189"/>
                  <a:gd name="connsiteY38" fmla="*/ 3481137 h 3561348"/>
                  <a:gd name="connsiteX39" fmla="*/ 0 w 3882189"/>
                  <a:gd name="connsiteY39" fmla="*/ 3545305 h 3561348"/>
                  <a:gd name="connsiteX40" fmla="*/ 0 w 3882189"/>
                  <a:gd name="connsiteY40"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21551 w 3882189"/>
                  <a:gd name="connsiteY29" fmla="*/ 2861466 h 3561348"/>
                  <a:gd name="connsiteX30" fmla="*/ 834189 w 3882189"/>
                  <a:gd name="connsiteY30" fmla="*/ 3176337 h 3561348"/>
                  <a:gd name="connsiteX31" fmla="*/ 802105 w 3882189"/>
                  <a:gd name="connsiteY31" fmla="*/ 3224463 h 3561348"/>
                  <a:gd name="connsiteX32" fmla="*/ 657726 w 3882189"/>
                  <a:gd name="connsiteY32" fmla="*/ 3304674 h 3561348"/>
                  <a:gd name="connsiteX33" fmla="*/ 593558 w 3882189"/>
                  <a:gd name="connsiteY33" fmla="*/ 3320716 h 3561348"/>
                  <a:gd name="connsiteX34" fmla="*/ 481263 w 3882189"/>
                  <a:gd name="connsiteY34" fmla="*/ 3368842 h 3561348"/>
                  <a:gd name="connsiteX35" fmla="*/ 336884 w 3882189"/>
                  <a:gd name="connsiteY35" fmla="*/ 3384884 h 3561348"/>
                  <a:gd name="connsiteX36" fmla="*/ 208547 w 3882189"/>
                  <a:gd name="connsiteY36" fmla="*/ 3433011 h 3561348"/>
                  <a:gd name="connsiteX37" fmla="*/ 160421 w 3882189"/>
                  <a:gd name="connsiteY37" fmla="*/ 3449053 h 3561348"/>
                  <a:gd name="connsiteX38" fmla="*/ 112294 w 3882189"/>
                  <a:gd name="connsiteY38" fmla="*/ 3481137 h 3561348"/>
                  <a:gd name="connsiteX39" fmla="*/ 0 w 3882189"/>
                  <a:gd name="connsiteY39" fmla="*/ 3545305 h 3561348"/>
                  <a:gd name="connsiteX40" fmla="*/ 0 w 3882189"/>
                  <a:gd name="connsiteY40"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620252 w 3882189"/>
                  <a:gd name="connsiteY22" fmla="*/ 2229853 h 3561348"/>
                  <a:gd name="connsiteX23" fmla="*/ 1507958 w 3882189"/>
                  <a:gd name="connsiteY23" fmla="*/ 2294021 h 3561348"/>
                  <a:gd name="connsiteX24" fmla="*/ 1411705 w 3882189"/>
                  <a:gd name="connsiteY24" fmla="*/ 2326105 h 3561348"/>
                  <a:gd name="connsiteX25" fmla="*/ 1363579 w 3882189"/>
                  <a:gd name="connsiteY25" fmla="*/ 2358190 h 3561348"/>
                  <a:gd name="connsiteX26" fmla="*/ 1331494 w 3882189"/>
                  <a:gd name="connsiteY26" fmla="*/ 2390274 h 3561348"/>
                  <a:gd name="connsiteX27" fmla="*/ 1267326 w 3882189"/>
                  <a:gd name="connsiteY27" fmla="*/ 2406316 h 3561348"/>
                  <a:gd name="connsiteX28" fmla="*/ 1171073 w 3882189"/>
                  <a:gd name="connsiteY28" fmla="*/ 2630905 h 3561348"/>
                  <a:gd name="connsiteX29" fmla="*/ 1021551 w 3882189"/>
                  <a:gd name="connsiteY29" fmla="*/ 2861466 h 3561348"/>
                  <a:gd name="connsiteX30" fmla="*/ 834189 w 3882189"/>
                  <a:gd name="connsiteY30" fmla="*/ 3176337 h 3561348"/>
                  <a:gd name="connsiteX31" fmla="*/ 802105 w 3882189"/>
                  <a:gd name="connsiteY31" fmla="*/ 3224463 h 3561348"/>
                  <a:gd name="connsiteX32" fmla="*/ 593558 w 3882189"/>
                  <a:gd name="connsiteY32" fmla="*/ 3320716 h 3561348"/>
                  <a:gd name="connsiteX33" fmla="*/ 481263 w 3882189"/>
                  <a:gd name="connsiteY33" fmla="*/ 3368842 h 3561348"/>
                  <a:gd name="connsiteX34" fmla="*/ 336884 w 3882189"/>
                  <a:gd name="connsiteY34" fmla="*/ 3384884 h 3561348"/>
                  <a:gd name="connsiteX35" fmla="*/ 208547 w 3882189"/>
                  <a:gd name="connsiteY35" fmla="*/ 3433011 h 3561348"/>
                  <a:gd name="connsiteX36" fmla="*/ 160421 w 3882189"/>
                  <a:gd name="connsiteY36" fmla="*/ 3449053 h 3561348"/>
                  <a:gd name="connsiteX37" fmla="*/ 112294 w 3882189"/>
                  <a:gd name="connsiteY37" fmla="*/ 3481137 h 3561348"/>
                  <a:gd name="connsiteX38" fmla="*/ 0 w 3882189"/>
                  <a:gd name="connsiteY38" fmla="*/ 3545305 h 3561348"/>
                  <a:gd name="connsiteX39" fmla="*/ 0 w 3882189"/>
                  <a:gd name="connsiteY39"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507958 w 3882189"/>
                  <a:gd name="connsiteY22" fmla="*/ 2294021 h 3561348"/>
                  <a:gd name="connsiteX23" fmla="*/ 1411705 w 3882189"/>
                  <a:gd name="connsiteY23" fmla="*/ 2326105 h 3561348"/>
                  <a:gd name="connsiteX24" fmla="*/ 1363579 w 3882189"/>
                  <a:gd name="connsiteY24" fmla="*/ 2358190 h 3561348"/>
                  <a:gd name="connsiteX25" fmla="*/ 1331494 w 3882189"/>
                  <a:gd name="connsiteY25" fmla="*/ 2390274 h 3561348"/>
                  <a:gd name="connsiteX26" fmla="*/ 1267326 w 3882189"/>
                  <a:gd name="connsiteY26" fmla="*/ 2406316 h 3561348"/>
                  <a:gd name="connsiteX27" fmla="*/ 1171073 w 3882189"/>
                  <a:gd name="connsiteY27" fmla="*/ 2630905 h 3561348"/>
                  <a:gd name="connsiteX28" fmla="*/ 1021551 w 3882189"/>
                  <a:gd name="connsiteY28" fmla="*/ 2861466 h 3561348"/>
                  <a:gd name="connsiteX29" fmla="*/ 834189 w 3882189"/>
                  <a:gd name="connsiteY29" fmla="*/ 3176337 h 3561348"/>
                  <a:gd name="connsiteX30" fmla="*/ 802105 w 3882189"/>
                  <a:gd name="connsiteY30" fmla="*/ 3224463 h 3561348"/>
                  <a:gd name="connsiteX31" fmla="*/ 593558 w 3882189"/>
                  <a:gd name="connsiteY31" fmla="*/ 3320716 h 3561348"/>
                  <a:gd name="connsiteX32" fmla="*/ 481263 w 3882189"/>
                  <a:gd name="connsiteY32" fmla="*/ 3368842 h 3561348"/>
                  <a:gd name="connsiteX33" fmla="*/ 336884 w 3882189"/>
                  <a:gd name="connsiteY33" fmla="*/ 3384884 h 3561348"/>
                  <a:gd name="connsiteX34" fmla="*/ 208547 w 3882189"/>
                  <a:gd name="connsiteY34" fmla="*/ 3433011 h 3561348"/>
                  <a:gd name="connsiteX35" fmla="*/ 160421 w 3882189"/>
                  <a:gd name="connsiteY35" fmla="*/ 3449053 h 3561348"/>
                  <a:gd name="connsiteX36" fmla="*/ 112294 w 3882189"/>
                  <a:gd name="connsiteY36" fmla="*/ 3481137 h 3561348"/>
                  <a:gd name="connsiteX37" fmla="*/ 0 w 3882189"/>
                  <a:gd name="connsiteY37" fmla="*/ 3545305 h 3561348"/>
                  <a:gd name="connsiteX38" fmla="*/ 0 w 3882189"/>
                  <a:gd name="connsiteY38"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716505 w 3882189"/>
                  <a:gd name="connsiteY21" fmla="*/ 2197769 h 3561348"/>
                  <a:gd name="connsiteX22" fmla="*/ 1507958 w 3882189"/>
                  <a:gd name="connsiteY22" fmla="*/ 2294021 h 3561348"/>
                  <a:gd name="connsiteX23" fmla="*/ 1411705 w 3882189"/>
                  <a:gd name="connsiteY23" fmla="*/ 2326105 h 3561348"/>
                  <a:gd name="connsiteX24" fmla="*/ 1331494 w 3882189"/>
                  <a:gd name="connsiteY24" fmla="*/ 2390274 h 3561348"/>
                  <a:gd name="connsiteX25" fmla="*/ 1267326 w 3882189"/>
                  <a:gd name="connsiteY25" fmla="*/ 2406316 h 3561348"/>
                  <a:gd name="connsiteX26" fmla="*/ 1171073 w 3882189"/>
                  <a:gd name="connsiteY26" fmla="*/ 2630905 h 3561348"/>
                  <a:gd name="connsiteX27" fmla="*/ 1021551 w 3882189"/>
                  <a:gd name="connsiteY27" fmla="*/ 2861466 h 3561348"/>
                  <a:gd name="connsiteX28" fmla="*/ 834189 w 3882189"/>
                  <a:gd name="connsiteY28" fmla="*/ 3176337 h 3561348"/>
                  <a:gd name="connsiteX29" fmla="*/ 802105 w 3882189"/>
                  <a:gd name="connsiteY29" fmla="*/ 3224463 h 3561348"/>
                  <a:gd name="connsiteX30" fmla="*/ 593558 w 3882189"/>
                  <a:gd name="connsiteY30" fmla="*/ 3320716 h 3561348"/>
                  <a:gd name="connsiteX31" fmla="*/ 481263 w 3882189"/>
                  <a:gd name="connsiteY31" fmla="*/ 3368842 h 3561348"/>
                  <a:gd name="connsiteX32" fmla="*/ 336884 w 3882189"/>
                  <a:gd name="connsiteY32" fmla="*/ 3384884 h 3561348"/>
                  <a:gd name="connsiteX33" fmla="*/ 208547 w 3882189"/>
                  <a:gd name="connsiteY33" fmla="*/ 3433011 h 3561348"/>
                  <a:gd name="connsiteX34" fmla="*/ 160421 w 3882189"/>
                  <a:gd name="connsiteY34" fmla="*/ 3449053 h 3561348"/>
                  <a:gd name="connsiteX35" fmla="*/ 112294 w 3882189"/>
                  <a:gd name="connsiteY35" fmla="*/ 3481137 h 3561348"/>
                  <a:gd name="connsiteX36" fmla="*/ 0 w 3882189"/>
                  <a:gd name="connsiteY36" fmla="*/ 3545305 h 3561348"/>
                  <a:gd name="connsiteX37" fmla="*/ 0 w 3882189"/>
                  <a:gd name="connsiteY37"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470484 w 3882189"/>
                  <a:gd name="connsiteY12" fmla="*/ 1363579 h 3561348"/>
                  <a:gd name="connsiteX13" fmla="*/ 2374231 w 3882189"/>
                  <a:gd name="connsiteY13" fmla="*/ 1395663 h 3561348"/>
                  <a:gd name="connsiteX14" fmla="*/ 2245894 w 3882189"/>
                  <a:gd name="connsiteY14" fmla="*/ 1491916 h 3561348"/>
                  <a:gd name="connsiteX15" fmla="*/ 2085473 w 3882189"/>
                  <a:gd name="connsiteY15" fmla="*/ 1604211 h 3561348"/>
                  <a:gd name="connsiteX16" fmla="*/ 2069431 w 3882189"/>
                  <a:gd name="connsiteY16" fmla="*/ 1700463 h 3561348"/>
                  <a:gd name="connsiteX17" fmla="*/ 1941094 w 3882189"/>
                  <a:gd name="connsiteY17" fmla="*/ 2005263 h 3561348"/>
                  <a:gd name="connsiteX18" fmla="*/ 1909010 w 3882189"/>
                  <a:gd name="connsiteY18" fmla="*/ 2037348 h 3561348"/>
                  <a:gd name="connsiteX19" fmla="*/ 1844842 w 3882189"/>
                  <a:gd name="connsiteY19" fmla="*/ 2133600 h 3561348"/>
                  <a:gd name="connsiteX20" fmla="*/ 1748589 w 3882189"/>
                  <a:gd name="connsiteY20" fmla="*/ 2165684 h 3561348"/>
                  <a:gd name="connsiteX21" fmla="*/ 1507958 w 3882189"/>
                  <a:gd name="connsiteY21" fmla="*/ 2294021 h 3561348"/>
                  <a:gd name="connsiteX22" fmla="*/ 1411705 w 3882189"/>
                  <a:gd name="connsiteY22" fmla="*/ 2326105 h 3561348"/>
                  <a:gd name="connsiteX23" fmla="*/ 1331494 w 3882189"/>
                  <a:gd name="connsiteY23" fmla="*/ 2390274 h 3561348"/>
                  <a:gd name="connsiteX24" fmla="*/ 1267326 w 3882189"/>
                  <a:gd name="connsiteY24" fmla="*/ 2406316 h 3561348"/>
                  <a:gd name="connsiteX25" fmla="*/ 1171073 w 3882189"/>
                  <a:gd name="connsiteY25" fmla="*/ 2630905 h 3561348"/>
                  <a:gd name="connsiteX26" fmla="*/ 1021551 w 3882189"/>
                  <a:gd name="connsiteY26" fmla="*/ 2861466 h 3561348"/>
                  <a:gd name="connsiteX27" fmla="*/ 834189 w 3882189"/>
                  <a:gd name="connsiteY27" fmla="*/ 3176337 h 3561348"/>
                  <a:gd name="connsiteX28" fmla="*/ 802105 w 3882189"/>
                  <a:gd name="connsiteY28" fmla="*/ 3224463 h 3561348"/>
                  <a:gd name="connsiteX29" fmla="*/ 593558 w 3882189"/>
                  <a:gd name="connsiteY29" fmla="*/ 3320716 h 3561348"/>
                  <a:gd name="connsiteX30" fmla="*/ 481263 w 3882189"/>
                  <a:gd name="connsiteY30" fmla="*/ 3368842 h 3561348"/>
                  <a:gd name="connsiteX31" fmla="*/ 336884 w 3882189"/>
                  <a:gd name="connsiteY31" fmla="*/ 3384884 h 3561348"/>
                  <a:gd name="connsiteX32" fmla="*/ 208547 w 3882189"/>
                  <a:gd name="connsiteY32" fmla="*/ 3433011 h 3561348"/>
                  <a:gd name="connsiteX33" fmla="*/ 160421 w 3882189"/>
                  <a:gd name="connsiteY33" fmla="*/ 3449053 h 3561348"/>
                  <a:gd name="connsiteX34" fmla="*/ 112294 w 3882189"/>
                  <a:gd name="connsiteY34" fmla="*/ 3481137 h 3561348"/>
                  <a:gd name="connsiteX35" fmla="*/ 0 w 3882189"/>
                  <a:gd name="connsiteY35" fmla="*/ 3545305 h 3561348"/>
                  <a:gd name="connsiteX36" fmla="*/ 0 w 3882189"/>
                  <a:gd name="connsiteY36"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60294 w 3882189"/>
                  <a:gd name="connsiteY5" fmla="*/ 577516 h 3561348"/>
                  <a:gd name="connsiteX6" fmla="*/ 3112168 w 3882189"/>
                  <a:gd name="connsiteY6" fmla="*/ 609600 h 3561348"/>
                  <a:gd name="connsiteX7" fmla="*/ 3080084 w 3882189"/>
                  <a:gd name="connsiteY7" fmla="*/ 705853 h 3561348"/>
                  <a:gd name="connsiteX8" fmla="*/ 3031958 w 3882189"/>
                  <a:gd name="connsiteY8" fmla="*/ 898358 h 3561348"/>
                  <a:gd name="connsiteX9" fmla="*/ 2919663 w 3882189"/>
                  <a:gd name="connsiteY9" fmla="*/ 1010653 h 3561348"/>
                  <a:gd name="connsiteX10" fmla="*/ 2727158 w 3882189"/>
                  <a:gd name="connsiteY10" fmla="*/ 1203158 h 3561348"/>
                  <a:gd name="connsiteX11" fmla="*/ 2518610 w 3882189"/>
                  <a:gd name="connsiteY11" fmla="*/ 1331495 h 3561348"/>
                  <a:gd name="connsiteX12" fmla="*/ 2374231 w 3882189"/>
                  <a:gd name="connsiteY12" fmla="*/ 1395663 h 3561348"/>
                  <a:gd name="connsiteX13" fmla="*/ 2245894 w 3882189"/>
                  <a:gd name="connsiteY13" fmla="*/ 1491916 h 3561348"/>
                  <a:gd name="connsiteX14" fmla="*/ 2085473 w 3882189"/>
                  <a:gd name="connsiteY14" fmla="*/ 1604211 h 3561348"/>
                  <a:gd name="connsiteX15" fmla="*/ 2069431 w 3882189"/>
                  <a:gd name="connsiteY15" fmla="*/ 1700463 h 3561348"/>
                  <a:gd name="connsiteX16" fmla="*/ 1941094 w 3882189"/>
                  <a:gd name="connsiteY16" fmla="*/ 2005263 h 3561348"/>
                  <a:gd name="connsiteX17" fmla="*/ 1909010 w 3882189"/>
                  <a:gd name="connsiteY17" fmla="*/ 2037348 h 3561348"/>
                  <a:gd name="connsiteX18" fmla="*/ 1844842 w 3882189"/>
                  <a:gd name="connsiteY18" fmla="*/ 2133600 h 3561348"/>
                  <a:gd name="connsiteX19" fmla="*/ 1748589 w 3882189"/>
                  <a:gd name="connsiteY19" fmla="*/ 2165684 h 3561348"/>
                  <a:gd name="connsiteX20" fmla="*/ 1507958 w 3882189"/>
                  <a:gd name="connsiteY20" fmla="*/ 2294021 h 3561348"/>
                  <a:gd name="connsiteX21" fmla="*/ 1411705 w 3882189"/>
                  <a:gd name="connsiteY21" fmla="*/ 2326105 h 3561348"/>
                  <a:gd name="connsiteX22" fmla="*/ 1331494 w 3882189"/>
                  <a:gd name="connsiteY22" fmla="*/ 2390274 h 3561348"/>
                  <a:gd name="connsiteX23" fmla="*/ 1267326 w 3882189"/>
                  <a:gd name="connsiteY23" fmla="*/ 2406316 h 3561348"/>
                  <a:gd name="connsiteX24" fmla="*/ 1171073 w 3882189"/>
                  <a:gd name="connsiteY24" fmla="*/ 2630905 h 3561348"/>
                  <a:gd name="connsiteX25" fmla="*/ 1021551 w 3882189"/>
                  <a:gd name="connsiteY25" fmla="*/ 2861466 h 3561348"/>
                  <a:gd name="connsiteX26" fmla="*/ 834189 w 3882189"/>
                  <a:gd name="connsiteY26" fmla="*/ 3176337 h 3561348"/>
                  <a:gd name="connsiteX27" fmla="*/ 802105 w 3882189"/>
                  <a:gd name="connsiteY27" fmla="*/ 3224463 h 3561348"/>
                  <a:gd name="connsiteX28" fmla="*/ 593558 w 3882189"/>
                  <a:gd name="connsiteY28" fmla="*/ 3320716 h 3561348"/>
                  <a:gd name="connsiteX29" fmla="*/ 481263 w 3882189"/>
                  <a:gd name="connsiteY29" fmla="*/ 3368842 h 3561348"/>
                  <a:gd name="connsiteX30" fmla="*/ 336884 w 3882189"/>
                  <a:gd name="connsiteY30" fmla="*/ 3384884 h 3561348"/>
                  <a:gd name="connsiteX31" fmla="*/ 208547 w 3882189"/>
                  <a:gd name="connsiteY31" fmla="*/ 3433011 h 3561348"/>
                  <a:gd name="connsiteX32" fmla="*/ 160421 w 3882189"/>
                  <a:gd name="connsiteY32" fmla="*/ 3449053 h 3561348"/>
                  <a:gd name="connsiteX33" fmla="*/ 112294 w 3882189"/>
                  <a:gd name="connsiteY33" fmla="*/ 3481137 h 3561348"/>
                  <a:gd name="connsiteX34" fmla="*/ 0 w 3882189"/>
                  <a:gd name="connsiteY34" fmla="*/ 3545305 h 3561348"/>
                  <a:gd name="connsiteX35" fmla="*/ 0 w 3882189"/>
                  <a:gd name="connsiteY35"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12168 w 3882189"/>
                  <a:gd name="connsiteY5" fmla="*/ 609600 h 3561348"/>
                  <a:gd name="connsiteX6" fmla="*/ 3080084 w 3882189"/>
                  <a:gd name="connsiteY6" fmla="*/ 705853 h 3561348"/>
                  <a:gd name="connsiteX7" fmla="*/ 3031958 w 3882189"/>
                  <a:gd name="connsiteY7" fmla="*/ 898358 h 3561348"/>
                  <a:gd name="connsiteX8" fmla="*/ 2919663 w 3882189"/>
                  <a:gd name="connsiteY8" fmla="*/ 1010653 h 3561348"/>
                  <a:gd name="connsiteX9" fmla="*/ 2727158 w 3882189"/>
                  <a:gd name="connsiteY9" fmla="*/ 1203158 h 3561348"/>
                  <a:gd name="connsiteX10" fmla="*/ 2518610 w 3882189"/>
                  <a:gd name="connsiteY10" fmla="*/ 1331495 h 3561348"/>
                  <a:gd name="connsiteX11" fmla="*/ 2374231 w 3882189"/>
                  <a:gd name="connsiteY11" fmla="*/ 1395663 h 3561348"/>
                  <a:gd name="connsiteX12" fmla="*/ 2245894 w 3882189"/>
                  <a:gd name="connsiteY12" fmla="*/ 1491916 h 3561348"/>
                  <a:gd name="connsiteX13" fmla="*/ 2085473 w 3882189"/>
                  <a:gd name="connsiteY13" fmla="*/ 1604211 h 3561348"/>
                  <a:gd name="connsiteX14" fmla="*/ 2069431 w 3882189"/>
                  <a:gd name="connsiteY14" fmla="*/ 1700463 h 3561348"/>
                  <a:gd name="connsiteX15" fmla="*/ 1941094 w 3882189"/>
                  <a:gd name="connsiteY15" fmla="*/ 2005263 h 3561348"/>
                  <a:gd name="connsiteX16" fmla="*/ 1909010 w 3882189"/>
                  <a:gd name="connsiteY16" fmla="*/ 2037348 h 3561348"/>
                  <a:gd name="connsiteX17" fmla="*/ 1844842 w 3882189"/>
                  <a:gd name="connsiteY17" fmla="*/ 2133600 h 3561348"/>
                  <a:gd name="connsiteX18" fmla="*/ 1748589 w 3882189"/>
                  <a:gd name="connsiteY18" fmla="*/ 2165684 h 3561348"/>
                  <a:gd name="connsiteX19" fmla="*/ 1507958 w 3882189"/>
                  <a:gd name="connsiteY19" fmla="*/ 2294021 h 3561348"/>
                  <a:gd name="connsiteX20" fmla="*/ 1411705 w 3882189"/>
                  <a:gd name="connsiteY20" fmla="*/ 2326105 h 3561348"/>
                  <a:gd name="connsiteX21" fmla="*/ 1331494 w 3882189"/>
                  <a:gd name="connsiteY21" fmla="*/ 2390274 h 3561348"/>
                  <a:gd name="connsiteX22" fmla="*/ 1267326 w 3882189"/>
                  <a:gd name="connsiteY22" fmla="*/ 2406316 h 3561348"/>
                  <a:gd name="connsiteX23" fmla="*/ 1171073 w 3882189"/>
                  <a:gd name="connsiteY23" fmla="*/ 2630905 h 3561348"/>
                  <a:gd name="connsiteX24" fmla="*/ 1021551 w 3882189"/>
                  <a:gd name="connsiteY24" fmla="*/ 2861466 h 3561348"/>
                  <a:gd name="connsiteX25" fmla="*/ 834189 w 3882189"/>
                  <a:gd name="connsiteY25" fmla="*/ 3176337 h 3561348"/>
                  <a:gd name="connsiteX26" fmla="*/ 802105 w 3882189"/>
                  <a:gd name="connsiteY26" fmla="*/ 3224463 h 3561348"/>
                  <a:gd name="connsiteX27" fmla="*/ 593558 w 3882189"/>
                  <a:gd name="connsiteY27" fmla="*/ 3320716 h 3561348"/>
                  <a:gd name="connsiteX28" fmla="*/ 481263 w 3882189"/>
                  <a:gd name="connsiteY28" fmla="*/ 3368842 h 3561348"/>
                  <a:gd name="connsiteX29" fmla="*/ 336884 w 3882189"/>
                  <a:gd name="connsiteY29" fmla="*/ 3384884 h 3561348"/>
                  <a:gd name="connsiteX30" fmla="*/ 208547 w 3882189"/>
                  <a:gd name="connsiteY30" fmla="*/ 3433011 h 3561348"/>
                  <a:gd name="connsiteX31" fmla="*/ 160421 w 3882189"/>
                  <a:gd name="connsiteY31" fmla="*/ 3449053 h 3561348"/>
                  <a:gd name="connsiteX32" fmla="*/ 112294 w 3882189"/>
                  <a:gd name="connsiteY32" fmla="*/ 3481137 h 3561348"/>
                  <a:gd name="connsiteX33" fmla="*/ 0 w 3882189"/>
                  <a:gd name="connsiteY33" fmla="*/ 3545305 h 3561348"/>
                  <a:gd name="connsiteX34" fmla="*/ 0 w 3882189"/>
                  <a:gd name="connsiteY34"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240505 w 3882189"/>
                  <a:gd name="connsiteY4" fmla="*/ 513348 h 3561348"/>
                  <a:gd name="connsiteX5" fmla="*/ 3112168 w 3882189"/>
                  <a:gd name="connsiteY5" fmla="*/ 609600 h 3561348"/>
                  <a:gd name="connsiteX6" fmla="*/ 3080084 w 3882189"/>
                  <a:gd name="connsiteY6" fmla="*/ 705853 h 3561348"/>
                  <a:gd name="connsiteX7" fmla="*/ 3031958 w 3882189"/>
                  <a:gd name="connsiteY7" fmla="*/ 898358 h 3561348"/>
                  <a:gd name="connsiteX8" fmla="*/ 2919663 w 3882189"/>
                  <a:gd name="connsiteY8" fmla="*/ 1010653 h 3561348"/>
                  <a:gd name="connsiteX9" fmla="*/ 2727158 w 3882189"/>
                  <a:gd name="connsiteY9" fmla="*/ 1203158 h 3561348"/>
                  <a:gd name="connsiteX10" fmla="*/ 2518610 w 3882189"/>
                  <a:gd name="connsiteY10" fmla="*/ 1331495 h 3561348"/>
                  <a:gd name="connsiteX11" fmla="*/ 2374231 w 3882189"/>
                  <a:gd name="connsiteY11" fmla="*/ 1395663 h 3561348"/>
                  <a:gd name="connsiteX12" fmla="*/ 2245894 w 3882189"/>
                  <a:gd name="connsiteY12" fmla="*/ 1491916 h 3561348"/>
                  <a:gd name="connsiteX13" fmla="*/ 2085473 w 3882189"/>
                  <a:gd name="connsiteY13" fmla="*/ 1604211 h 3561348"/>
                  <a:gd name="connsiteX14" fmla="*/ 2069431 w 3882189"/>
                  <a:gd name="connsiteY14" fmla="*/ 1700463 h 3561348"/>
                  <a:gd name="connsiteX15" fmla="*/ 1941094 w 3882189"/>
                  <a:gd name="connsiteY15" fmla="*/ 2005263 h 3561348"/>
                  <a:gd name="connsiteX16" fmla="*/ 1909010 w 3882189"/>
                  <a:gd name="connsiteY16" fmla="*/ 2037348 h 3561348"/>
                  <a:gd name="connsiteX17" fmla="*/ 1844842 w 3882189"/>
                  <a:gd name="connsiteY17" fmla="*/ 2133600 h 3561348"/>
                  <a:gd name="connsiteX18" fmla="*/ 1748589 w 3882189"/>
                  <a:gd name="connsiteY18" fmla="*/ 2165684 h 3561348"/>
                  <a:gd name="connsiteX19" fmla="*/ 1507958 w 3882189"/>
                  <a:gd name="connsiteY19" fmla="*/ 2294021 h 3561348"/>
                  <a:gd name="connsiteX20" fmla="*/ 1411705 w 3882189"/>
                  <a:gd name="connsiteY20" fmla="*/ 2326105 h 3561348"/>
                  <a:gd name="connsiteX21" fmla="*/ 1331494 w 3882189"/>
                  <a:gd name="connsiteY21" fmla="*/ 2390274 h 3561348"/>
                  <a:gd name="connsiteX22" fmla="*/ 1267326 w 3882189"/>
                  <a:gd name="connsiteY22" fmla="*/ 2406316 h 3561348"/>
                  <a:gd name="connsiteX23" fmla="*/ 1171073 w 3882189"/>
                  <a:gd name="connsiteY23" fmla="*/ 2630905 h 3561348"/>
                  <a:gd name="connsiteX24" fmla="*/ 1021551 w 3882189"/>
                  <a:gd name="connsiteY24" fmla="*/ 2861466 h 3561348"/>
                  <a:gd name="connsiteX25" fmla="*/ 834189 w 3882189"/>
                  <a:gd name="connsiteY25" fmla="*/ 3176337 h 3561348"/>
                  <a:gd name="connsiteX26" fmla="*/ 802105 w 3882189"/>
                  <a:gd name="connsiteY26" fmla="*/ 3224463 h 3561348"/>
                  <a:gd name="connsiteX27" fmla="*/ 593558 w 3882189"/>
                  <a:gd name="connsiteY27" fmla="*/ 3320716 h 3561348"/>
                  <a:gd name="connsiteX28" fmla="*/ 481263 w 3882189"/>
                  <a:gd name="connsiteY28" fmla="*/ 3368842 h 3561348"/>
                  <a:gd name="connsiteX29" fmla="*/ 336884 w 3882189"/>
                  <a:gd name="connsiteY29" fmla="*/ 3384884 h 3561348"/>
                  <a:gd name="connsiteX30" fmla="*/ 208547 w 3882189"/>
                  <a:gd name="connsiteY30" fmla="*/ 3433011 h 3561348"/>
                  <a:gd name="connsiteX31" fmla="*/ 160421 w 3882189"/>
                  <a:gd name="connsiteY31" fmla="*/ 3449053 h 3561348"/>
                  <a:gd name="connsiteX32" fmla="*/ 112294 w 3882189"/>
                  <a:gd name="connsiteY32" fmla="*/ 3481137 h 3561348"/>
                  <a:gd name="connsiteX33" fmla="*/ 0 w 3882189"/>
                  <a:gd name="connsiteY33" fmla="*/ 3545305 h 3561348"/>
                  <a:gd name="connsiteX34" fmla="*/ 0 w 3882189"/>
                  <a:gd name="connsiteY34"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112168 w 3882189"/>
                  <a:gd name="connsiteY4" fmla="*/ 609600 h 3561348"/>
                  <a:gd name="connsiteX5" fmla="*/ 3080084 w 3882189"/>
                  <a:gd name="connsiteY5" fmla="*/ 705853 h 3561348"/>
                  <a:gd name="connsiteX6" fmla="*/ 3031958 w 3882189"/>
                  <a:gd name="connsiteY6" fmla="*/ 898358 h 3561348"/>
                  <a:gd name="connsiteX7" fmla="*/ 2919663 w 3882189"/>
                  <a:gd name="connsiteY7" fmla="*/ 1010653 h 3561348"/>
                  <a:gd name="connsiteX8" fmla="*/ 2727158 w 3882189"/>
                  <a:gd name="connsiteY8" fmla="*/ 1203158 h 3561348"/>
                  <a:gd name="connsiteX9" fmla="*/ 2518610 w 3882189"/>
                  <a:gd name="connsiteY9" fmla="*/ 1331495 h 3561348"/>
                  <a:gd name="connsiteX10" fmla="*/ 2374231 w 3882189"/>
                  <a:gd name="connsiteY10" fmla="*/ 1395663 h 3561348"/>
                  <a:gd name="connsiteX11" fmla="*/ 2245894 w 3882189"/>
                  <a:gd name="connsiteY11" fmla="*/ 1491916 h 3561348"/>
                  <a:gd name="connsiteX12" fmla="*/ 2085473 w 3882189"/>
                  <a:gd name="connsiteY12" fmla="*/ 1604211 h 3561348"/>
                  <a:gd name="connsiteX13" fmla="*/ 2069431 w 3882189"/>
                  <a:gd name="connsiteY13" fmla="*/ 1700463 h 3561348"/>
                  <a:gd name="connsiteX14" fmla="*/ 1941094 w 3882189"/>
                  <a:gd name="connsiteY14" fmla="*/ 2005263 h 3561348"/>
                  <a:gd name="connsiteX15" fmla="*/ 1909010 w 3882189"/>
                  <a:gd name="connsiteY15" fmla="*/ 2037348 h 3561348"/>
                  <a:gd name="connsiteX16" fmla="*/ 1844842 w 3882189"/>
                  <a:gd name="connsiteY16" fmla="*/ 2133600 h 3561348"/>
                  <a:gd name="connsiteX17" fmla="*/ 1748589 w 3882189"/>
                  <a:gd name="connsiteY17" fmla="*/ 2165684 h 3561348"/>
                  <a:gd name="connsiteX18" fmla="*/ 1507958 w 3882189"/>
                  <a:gd name="connsiteY18" fmla="*/ 2294021 h 3561348"/>
                  <a:gd name="connsiteX19" fmla="*/ 1411705 w 3882189"/>
                  <a:gd name="connsiteY19" fmla="*/ 2326105 h 3561348"/>
                  <a:gd name="connsiteX20" fmla="*/ 1331494 w 3882189"/>
                  <a:gd name="connsiteY20" fmla="*/ 2390274 h 3561348"/>
                  <a:gd name="connsiteX21" fmla="*/ 1267326 w 3882189"/>
                  <a:gd name="connsiteY21" fmla="*/ 2406316 h 3561348"/>
                  <a:gd name="connsiteX22" fmla="*/ 1171073 w 3882189"/>
                  <a:gd name="connsiteY22" fmla="*/ 2630905 h 3561348"/>
                  <a:gd name="connsiteX23" fmla="*/ 1021551 w 3882189"/>
                  <a:gd name="connsiteY23" fmla="*/ 2861466 h 3561348"/>
                  <a:gd name="connsiteX24" fmla="*/ 834189 w 3882189"/>
                  <a:gd name="connsiteY24" fmla="*/ 3176337 h 3561348"/>
                  <a:gd name="connsiteX25" fmla="*/ 802105 w 3882189"/>
                  <a:gd name="connsiteY25" fmla="*/ 3224463 h 3561348"/>
                  <a:gd name="connsiteX26" fmla="*/ 593558 w 3882189"/>
                  <a:gd name="connsiteY26" fmla="*/ 3320716 h 3561348"/>
                  <a:gd name="connsiteX27" fmla="*/ 481263 w 3882189"/>
                  <a:gd name="connsiteY27" fmla="*/ 3368842 h 3561348"/>
                  <a:gd name="connsiteX28" fmla="*/ 336884 w 3882189"/>
                  <a:gd name="connsiteY28" fmla="*/ 3384884 h 3561348"/>
                  <a:gd name="connsiteX29" fmla="*/ 208547 w 3882189"/>
                  <a:gd name="connsiteY29" fmla="*/ 3433011 h 3561348"/>
                  <a:gd name="connsiteX30" fmla="*/ 160421 w 3882189"/>
                  <a:gd name="connsiteY30" fmla="*/ 3449053 h 3561348"/>
                  <a:gd name="connsiteX31" fmla="*/ 112294 w 3882189"/>
                  <a:gd name="connsiteY31" fmla="*/ 3481137 h 3561348"/>
                  <a:gd name="connsiteX32" fmla="*/ 0 w 3882189"/>
                  <a:gd name="connsiteY32" fmla="*/ 3545305 h 3561348"/>
                  <a:gd name="connsiteX33" fmla="*/ 0 w 3882189"/>
                  <a:gd name="connsiteY33"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112168 w 3882189"/>
                  <a:gd name="connsiteY4" fmla="*/ 609600 h 3561348"/>
                  <a:gd name="connsiteX5" fmla="*/ 3080084 w 3882189"/>
                  <a:gd name="connsiteY5" fmla="*/ 705853 h 3561348"/>
                  <a:gd name="connsiteX6" fmla="*/ 3031958 w 3882189"/>
                  <a:gd name="connsiteY6" fmla="*/ 898358 h 3561348"/>
                  <a:gd name="connsiteX7" fmla="*/ 2919663 w 3882189"/>
                  <a:gd name="connsiteY7" fmla="*/ 1010653 h 3561348"/>
                  <a:gd name="connsiteX8" fmla="*/ 2727158 w 3882189"/>
                  <a:gd name="connsiteY8" fmla="*/ 1203158 h 3561348"/>
                  <a:gd name="connsiteX9" fmla="*/ 2518610 w 3882189"/>
                  <a:gd name="connsiteY9" fmla="*/ 1331495 h 3561348"/>
                  <a:gd name="connsiteX10" fmla="*/ 2374231 w 3882189"/>
                  <a:gd name="connsiteY10" fmla="*/ 1395663 h 3561348"/>
                  <a:gd name="connsiteX11" fmla="*/ 2245894 w 3882189"/>
                  <a:gd name="connsiteY11" fmla="*/ 1491916 h 3561348"/>
                  <a:gd name="connsiteX12" fmla="*/ 2085473 w 3882189"/>
                  <a:gd name="connsiteY12" fmla="*/ 1604211 h 3561348"/>
                  <a:gd name="connsiteX13" fmla="*/ 2069431 w 3882189"/>
                  <a:gd name="connsiteY13" fmla="*/ 1700463 h 3561348"/>
                  <a:gd name="connsiteX14" fmla="*/ 1941094 w 3882189"/>
                  <a:gd name="connsiteY14" fmla="*/ 2005263 h 3561348"/>
                  <a:gd name="connsiteX15" fmla="*/ 1909010 w 3882189"/>
                  <a:gd name="connsiteY15" fmla="*/ 2037348 h 3561348"/>
                  <a:gd name="connsiteX16" fmla="*/ 1844842 w 3882189"/>
                  <a:gd name="connsiteY16" fmla="*/ 2133600 h 3561348"/>
                  <a:gd name="connsiteX17" fmla="*/ 1748589 w 3882189"/>
                  <a:gd name="connsiteY17" fmla="*/ 2165684 h 3561348"/>
                  <a:gd name="connsiteX18" fmla="*/ 1507958 w 3882189"/>
                  <a:gd name="connsiteY18" fmla="*/ 2294021 h 3561348"/>
                  <a:gd name="connsiteX19" fmla="*/ 1411705 w 3882189"/>
                  <a:gd name="connsiteY19" fmla="*/ 2326105 h 3561348"/>
                  <a:gd name="connsiteX20" fmla="*/ 1331494 w 3882189"/>
                  <a:gd name="connsiteY20" fmla="*/ 2390274 h 3561348"/>
                  <a:gd name="connsiteX21" fmla="*/ 1267326 w 3882189"/>
                  <a:gd name="connsiteY21" fmla="*/ 2406316 h 3561348"/>
                  <a:gd name="connsiteX22" fmla="*/ 1171073 w 3882189"/>
                  <a:gd name="connsiteY22" fmla="*/ 2630905 h 3561348"/>
                  <a:gd name="connsiteX23" fmla="*/ 1021551 w 3882189"/>
                  <a:gd name="connsiteY23" fmla="*/ 2861466 h 3561348"/>
                  <a:gd name="connsiteX24" fmla="*/ 834189 w 3882189"/>
                  <a:gd name="connsiteY24" fmla="*/ 3176337 h 3561348"/>
                  <a:gd name="connsiteX25" fmla="*/ 802105 w 3882189"/>
                  <a:gd name="connsiteY25" fmla="*/ 3224463 h 3561348"/>
                  <a:gd name="connsiteX26" fmla="*/ 593558 w 3882189"/>
                  <a:gd name="connsiteY26" fmla="*/ 3320716 h 3561348"/>
                  <a:gd name="connsiteX27" fmla="*/ 481263 w 3882189"/>
                  <a:gd name="connsiteY27" fmla="*/ 3368842 h 3561348"/>
                  <a:gd name="connsiteX28" fmla="*/ 336884 w 3882189"/>
                  <a:gd name="connsiteY28" fmla="*/ 3384884 h 3561348"/>
                  <a:gd name="connsiteX29" fmla="*/ 208547 w 3882189"/>
                  <a:gd name="connsiteY29" fmla="*/ 3433011 h 3561348"/>
                  <a:gd name="connsiteX30" fmla="*/ 160421 w 3882189"/>
                  <a:gd name="connsiteY30" fmla="*/ 3449053 h 3561348"/>
                  <a:gd name="connsiteX31" fmla="*/ 112294 w 3882189"/>
                  <a:gd name="connsiteY31" fmla="*/ 3481137 h 3561348"/>
                  <a:gd name="connsiteX32" fmla="*/ 0 w 3882189"/>
                  <a:gd name="connsiteY32" fmla="*/ 3545305 h 3561348"/>
                  <a:gd name="connsiteX33" fmla="*/ 0 w 3882189"/>
                  <a:gd name="connsiteY33"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112168 w 3882189"/>
                  <a:gd name="connsiteY4" fmla="*/ 609600 h 3561348"/>
                  <a:gd name="connsiteX5" fmla="*/ 3080084 w 3882189"/>
                  <a:gd name="connsiteY5" fmla="*/ 705853 h 3561348"/>
                  <a:gd name="connsiteX6" fmla="*/ 3031958 w 3882189"/>
                  <a:gd name="connsiteY6" fmla="*/ 898358 h 3561348"/>
                  <a:gd name="connsiteX7" fmla="*/ 2919663 w 3882189"/>
                  <a:gd name="connsiteY7" fmla="*/ 1010653 h 3561348"/>
                  <a:gd name="connsiteX8" fmla="*/ 2727158 w 3882189"/>
                  <a:gd name="connsiteY8" fmla="*/ 1203158 h 3561348"/>
                  <a:gd name="connsiteX9" fmla="*/ 2518610 w 3882189"/>
                  <a:gd name="connsiteY9" fmla="*/ 1331495 h 3561348"/>
                  <a:gd name="connsiteX10" fmla="*/ 2374231 w 3882189"/>
                  <a:gd name="connsiteY10" fmla="*/ 1395663 h 3561348"/>
                  <a:gd name="connsiteX11" fmla="*/ 2245894 w 3882189"/>
                  <a:gd name="connsiteY11" fmla="*/ 1491916 h 3561348"/>
                  <a:gd name="connsiteX12" fmla="*/ 2085473 w 3882189"/>
                  <a:gd name="connsiteY12" fmla="*/ 1604211 h 3561348"/>
                  <a:gd name="connsiteX13" fmla="*/ 1941094 w 3882189"/>
                  <a:gd name="connsiteY13" fmla="*/ 2005263 h 3561348"/>
                  <a:gd name="connsiteX14" fmla="*/ 1909010 w 3882189"/>
                  <a:gd name="connsiteY14" fmla="*/ 2037348 h 3561348"/>
                  <a:gd name="connsiteX15" fmla="*/ 1844842 w 3882189"/>
                  <a:gd name="connsiteY15" fmla="*/ 2133600 h 3561348"/>
                  <a:gd name="connsiteX16" fmla="*/ 1748589 w 3882189"/>
                  <a:gd name="connsiteY16" fmla="*/ 2165684 h 3561348"/>
                  <a:gd name="connsiteX17" fmla="*/ 1507958 w 3882189"/>
                  <a:gd name="connsiteY17" fmla="*/ 2294021 h 3561348"/>
                  <a:gd name="connsiteX18" fmla="*/ 1411705 w 3882189"/>
                  <a:gd name="connsiteY18" fmla="*/ 2326105 h 3561348"/>
                  <a:gd name="connsiteX19" fmla="*/ 1331494 w 3882189"/>
                  <a:gd name="connsiteY19" fmla="*/ 2390274 h 3561348"/>
                  <a:gd name="connsiteX20" fmla="*/ 1267326 w 3882189"/>
                  <a:gd name="connsiteY20" fmla="*/ 2406316 h 3561348"/>
                  <a:gd name="connsiteX21" fmla="*/ 1171073 w 3882189"/>
                  <a:gd name="connsiteY21" fmla="*/ 2630905 h 3561348"/>
                  <a:gd name="connsiteX22" fmla="*/ 1021551 w 3882189"/>
                  <a:gd name="connsiteY22" fmla="*/ 2861466 h 3561348"/>
                  <a:gd name="connsiteX23" fmla="*/ 834189 w 3882189"/>
                  <a:gd name="connsiteY23" fmla="*/ 3176337 h 3561348"/>
                  <a:gd name="connsiteX24" fmla="*/ 802105 w 3882189"/>
                  <a:gd name="connsiteY24" fmla="*/ 3224463 h 3561348"/>
                  <a:gd name="connsiteX25" fmla="*/ 593558 w 3882189"/>
                  <a:gd name="connsiteY25" fmla="*/ 3320716 h 3561348"/>
                  <a:gd name="connsiteX26" fmla="*/ 481263 w 3882189"/>
                  <a:gd name="connsiteY26" fmla="*/ 3368842 h 3561348"/>
                  <a:gd name="connsiteX27" fmla="*/ 336884 w 3882189"/>
                  <a:gd name="connsiteY27" fmla="*/ 3384884 h 3561348"/>
                  <a:gd name="connsiteX28" fmla="*/ 208547 w 3882189"/>
                  <a:gd name="connsiteY28" fmla="*/ 3433011 h 3561348"/>
                  <a:gd name="connsiteX29" fmla="*/ 160421 w 3882189"/>
                  <a:gd name="connsiteY29" fmla="*/ 3449053 h 3561348"/>
                  <a:gd name="connsiteX30" fmla="*/ 112294 w 3882189"/>
                  <a:gd name="connsiteY30" fmla="*/ 3481137 h 3561348"/>
                  <a:gd name="connsiteX31" fmla="*/ 0 w 3882189"/>
                  <a:gd name="connsiteY31" fmla="*/ 3545305 h 3561348"/>
                  <a:gd name="connsiteX32" fmla="*/ 0 w 3882189"/>
                  <a:gd name="connsiteY32"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112168 w 3882189"/>
                  <a:gd name="connsiteY4" fmla="*/ 609600 h 3561348"/>
                  <a:gd name="connsiteX5" fmla="*/ 3080084 w 3882189"/>
                  <a:gd name="connsiteY5" fmla="*/ 705853 h 3561348"/>
                  <a:gd name="connsiteX6" fmla="*/ 3031958 w 3882189"/>
                  <a:gd name="connsiteY6" fmla="*/ 898358 h 3561348"/>
                  <a:gd name="connsiteX7" fmla="*/ 2919663 w 3882189"/>
                  <a:gd name="connsiteY7" fmla="*/ 1010653 h 3561348"/>
                  <a:gd name="connsiteX8" fmla="*/ 2727158 w 3882189"/>
                  <a:gd name="connsiteY8" fmla="*/ 1203158 h 3561348"/>
                  <a:gd name="connsiteX9" fmla="*/ 2518610 w 3882189"/>
                  <a:gd name="connsiteY9" fmla="*/ 1331495 h 3561348"/>
                  <a:gd name="connsiteX10" fmla="*/ 2374231 w 3882189"/>
                  <a:gd name="connsiteY10" fmla="*/ 1395663 h 3561348"/>
                  <a:gd name="connsiteX11" fmla="*/ 2245894 w 3882189"/>
                  <a:gd name="connsiteY11" fmla="*/ 1491916 h 3561348"/>
                  <a:gd name="connsiteX12" fmla="*/ 2085473 w 3882189"/>
                  <a:gd name="connsiteY12" fmla="*/ 1604211 h 3561348"/>
                  <a:gd name="connsiteX13" fmla="*/ 1941094 w 3882189"/>
                  <a:gd name="connsiteY13" fmla="*/ 2005263 h 3561348"/>
                  <a:gd name="connsiteX14" fmla="*/ 1844842 w 3882189"/>
                  <a:gd name="connsiteY14" fmla="*/ 2133600 h 3561348"/>
                  <a:gd name="connsiteX15" fmla="*/ 1748589 w 3882189"/>
                  <a:gd name="connsiteY15" fmla="*/ 2165684 h 3561348"/>
                  <a:gd name="connsiteX16" fmla="*/ 1507958 w 3882189"/>
                  <a:gd name="connsiteY16" fmla="*/ 2294021 h 3561348"/>
                  <a:gd name="connsiteX17" fmla="*/ 1411705 w 3882189"/>
                  <a:gd name="connsiteY17" fmla="*/ 2326105 h 3561348"/>
                  <a:gd name="connsiteX18" fmla="*/ 1331494 w 3882189"/>
                  <a:gd name="connsiteY18" fmla="*/ 2390274 h 3561348"/>
                  <a:gd name="connsiteX19" fmla="*/ 1267326 w 3882189"/>
                  <a:gd name="connsiteY19" fmla="*/ 2406316 h 3561348"/>
                  <a:gd name="connsiteX20" fmla="*/ 1171073 w 3882189"/>
                  <a:gd name="connsiteY20" fmla="*/ 2630905 h 3561348"/>
                  <a:gd name="connsiteX21" fmla="*/ 1021551 w 3882189"/>
                  <a:gd name="connsiteY21" fmla="*/ 2861466 h 3561348"/>
                  <a:gd name="connsiteX22" fmla="*/ 834189 w 3882189"/>
                  <a:gd name="connsiteY22" fmla="*/ 3176337 h 3561348"/>
                  <a:gd name="connsiteX23" fmla="*/ 802105 w 3882189"/>
                  <a:gd name="connsiteY23" fmla="*/ 3224463 h 3561348"/>
                  <a:gd name="connsiteX24" fmla="*/ 593558 w 3882189"/>
                  <a:gd name="connsiteY24" fmla="*/ 3320716 h 3561348"/>
                  <a:gd name="connsiteX25" fmla="*/ 481263 w 3882189"/>
                  <a:gd name="connsiteY25" fmla="*/ 3368842 h 3561348"/>
                  <a:gd name="connsiteX26" fmla="*/ 336884 w 3882189"/>
                  <a:gd name="connsiteY26" fmla="*/ 3384884 h 3561348"/>
                  <a:gd name="connsiteX27" fmla="*/ 208547 w 3882189"/>
                  <a:gd name="connsiteY27" fmla="*/ 3433011 h 3561348"/>
                  <a:gd name="connsiteX28" fmla="*/ 160421 w 3882189"/>
                  <a:gd name="connsiteY28" fmla="*/ 3449053 h 3561348"/>
                  <a:gd name="connsiteX29" fmla="*/ 112294 w 3882189"/>
                  <a:gd name="connsiteY29" fmla="*/ 3481137 h 3561348"/>
                  <a:gd name="connsiteX30" fmla="*/ 0 w 3882189"/>
                  <a:gd name="connsiteY30" fmla="*/ 3545305 h 3561348"/>
                  <a:gd name="connsiteX31" fmla="*/ 0 w 3882189"/>
                  <a:gd name="connsiteY31"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112168 w 3882189"/>
                  <a:gd name="connsiteY4" fmla="*/ 609600 h 3561348"/>
                  <a:gd name="connsiteX5" fmla="*/ 3080084 w 3882189"/>
                  <a:gd name="connsiteY5" fmla="*/ 705853 h 3561348"/>
                  <a:gd name="connsiteX6" fmla="*/ 3031958 w 3882189"/>
                  <a:gd name="connsiteY6" fmla="*/ 898358 h 3561348"/>
                  <a:gd name="connsiteX7" fmla="*/ 2919663 w 3882189"/>
                  <a:gd name="connsiteY7" fmla="*/ 1010653 h 3561348"/>
                  <a:gd name="connsiteX8" fmla="*/ 2727158 w 3882189"/>
                  <a:gd name="connsiteY8" fmla="*/ 1203158 h 3561348"/>
                  <a:gd name="connsiteX9" fmla="*/ 2518610 w 3882189"/>
                  <a:gd name="connsiteY9" fmla="*/ 1331495 h 3561348"/>
                  <a:gd name="connsiteX10" fmla="*/ 2374231 w 3882189"/>
                  <a:gd name="connsiteY10" fmla="*/ 1395663 h 3561348"/>
                  <a:gd name="connsiteX11" fmla="*/ 2245894 w 3882189"/>
                  <a:gd name="connsiteY11" fmla="*/ 1491916 h 3561348"/>
                  <a:gd name="connsiteX12" fmla="*/ 2085473 w 3882189"/>
                  <a:gd name="connsiteY12" fmla="*/ 1604211 h 3561348"/>
                  <a:gd name="connsiteX13" fmla="*/ 1941094 w 3882189"/>
                  <a:gd name="connsiteY13" fmla="*/ 2005263 h 3561348"/>
                  <a:gd name="connsiteX14" fmla="*/ 1844842 w 3882189"/>
                  <a:gd name="connsiteY14" fmla="*/ 2133600 h 3561348"/>
                  <a:gd name="connsiteX15" fmla="*/ 1748589 w 3882189"/>
                  <a:gd name="connsiteY15" fmla="*/ 2165684 h 3561348"/>
                  <a:gd name="connsiteX16" fmla="*/ 1507958 w 3882189"/>
                  <a:gd name="connsiteY16" fmla="*/ 2294021 h 3561348"/>
                  <a:gd name="connsiteX17" fmla="*/ 1411705 w 3882189"/>
                  <a:gd name="connsiteY17" fmla="*/ 2326105 h 3561348"/>
                  <a:gd name="connsiteX18" fmla="*/ 1267326 w 3882189"/>
                  <a:gd name="connsiteY18" fmla="*/ 2406316 h 3561348"/>
                  <a:gd name="connsiteX19" fmla="*/ 1171073 w 3882189"/>
                  <a:gd name="connsiteY19" fmla="*/ 2630905 h 3561348"/>
                  <a:gd name="connsiteX20" fmla="*/ 1021551 w 3882189"/>
                  <a:gd name="connsiteY20" fmla="*/ 2861466 h 3561348"/>
                  <a:gd name="connsiteX21" fmla="*/ 834189 w 3882189"/>
                  <a:gd name="connsiteY21" fmla="*/ 3176337 h 3561348"/>
                  <a:gd name="connsiteX22" fmla="*/ 802105 w 3882189"/>
                  <a:gd name="connsiteY22" fmla="*/ 3224463 h 3561348"/>
                  <a:gd name="connsiteX23" fmla="*/ 593558 w 3882189"/>
                  <a:gd name="connsiteY23" fmla="*/ 3320716 h 3561348"/>
                  <a:gd name="connsiteX24" fmla="*/ 481263 w 3882189"/>
                  <a:gd name="connsiteY24" fmla="*/ 3368842 h 3561348"/>
                  <a:gd name="connsiteX25" fmla="*/ 336884 w 3882189"/>
                  <a:gd name="connsiteY25" fmla="*/ 3384884 h 3561348"/>
                  <a:gd name="connsiteX26" fmla="*/ 208547 w 3882189"/>
                  <a:gd name="connsiteY26" fmla="*/ 3433011 h 3561348"/>
                  <a:gd name="connsiteX27" fmla="*/ 160421 w 3882189"/>
                  <a:gd name="connsiteY27" fmla="*/ 3449053 h 3561348"/>
                  <a:gd name="connsiteX28" fmla="*/ 112294 w 3882189"/>
                  <a:gd name="connsiteY28" fmla="*/ 3481137 h 3561348"/>
                  <a:gd name="connsiteX29" fmla="*/ 0 w 3882189"/>
                  <a:gd name="connsiteY29" fmla="*/ 3545305 h 3561348"/>
                  <a:gd name="connsiteX30" fmla="*/ 0 w 3882189"/>
                  <a:gd name="connsiteY30" fmla="*/ 3561348 h 3561348"/>
                  <a:gd name="connsiteX0" fmla="*/ 3882189 w 3882189"/>
                  <a:gd name="connsiteY0" fmla="*/ 0 h 3561348"/>
                  <a:gd name="connsiteX1" fmla="*/ 3449052 w 3882189"/>
                  <a:gd name="connsiteY1" fmla="*/ 449179 h 3561348"/>
                  <a:gd name="connsiteX2" fmla="*/ 3400926 w 3882189"/>
                  <a:gd name="connsiteY2" fmla="*/ 481263 h 3561348"/>
                  <a:gd name="connsiteX3" fmla="*/ 3288631 w 3882189"/>
                  <a:gd name="connsiteY3" fmla="*/ 497305 h 3561348"/>
                  <a:gd name="connsiteX4" fmla="*/ 3112168 w 3882189"/>
                  <a:gd name="connsiteY4" fmla="*/ 609600 h 3561348"/>
                  <a:gd name="connsiteX5" fmla="*/ 3080084 w 3882189"/>
                  <a:gd name="connsiteY5" fmla="*/ 705853 h 3561348"/>
                  <a:gd name="connsiteX6" fmla="*/ 3031958 w 3882189"/>
                  <a:gd name="connsiteY6" fmla="*/ 898358 h 3561348"/>
                  <a:gd name="connsiteX7" fmla="*/ 2919663 w 3882189"/>
                  <a:gd name="connsiteY7" fmla="*/ 1010653 h 3561348"/>
                  <a:gd name="connsiteX8" fmla="*/ 2727158 w 3882189"/>
                  <a:gd name="connsiteY8" fmla="*/ 1203158 h 3561348"/>
                  <a:gd name="connsiteX9" fmla="*/ 2518610 w 3882189"/>
                  <a:gd name="connsiteY9" fmla="*/ 1331495 h 3561348"/>
                  <a:gd name="connsiteX10" fmla="*/ 2374231 w 3882189"/>
                  <a:gd name="connsiteY10" fmla="*/ 1395663 h 3561348"/>
                  <a:gd name="connsiteX11" fmla="*/ 2245894 w 3882189"/>
                  <a:gd name="connsiteY11" fmla="*/ 1491916 h 3561348"/>
                  <a:gd name="connsiteX12" fmla="*/ 2085473 w 3882189"/>
                  <a:gd name="connsiteY12" fmla="*/ 1604211 h 3561348"/>
                  <a:gd name="connsiteX13" fmla="*/ 1941094 w 3882189"/>
                  <a:gd name="connsiteY13" fmla="*/ 2005263 h 3561348"/>
                  <a:gd name="connsiteX14" fmla="*/ 1844842 w 3882189"/>
                  <a:gd name="connsiteY14" fmla="*/ 2133600 h 3561348"/>
                  <a:gd name="connsiteX15" fmla="*/ 1748589 w 3882189"/>
                  <a:gd name="connsiteY15" fmla="*/ 2165684 h 3561348"/>
                  <a:gd name="connsiteX16" fmla="*/ 1507958 w 3882189"/>
                  <a:gd name="connsiteY16" fmla="*/ 2294021 h 3561348"/>
                  <a:gd name="connsiteX17" fmla="*/ 1411705 w 3882189"/>
                  <a:gd name="connsiteY17" fmla="*/ 2326105 h 3561348"/>
                  <a:gd name="connsiteX18" fmla="*/ 1267326 w 3882189"/>
                  <a:gd name="connsiteY18" fmla="*/ 2406316 h 3561348"/>
                  <a:gd name="connsiteX19" fmla="*/ 1171073 w 3882189"/>
                  <a:gd name="connsiteY19" fmla="*/ 2630905 h 3561348"/>
                  <a:gd name="connsiteX20" fmla="*/ 1021551 w 3882189"/>
                  <a:gd name="connsiteY20" fmla="*/ 2861466 h 3561348"/>
                  <a:gd name="connsiteX21" fmla="*/ 834189 w 3882189"/>
                  <a:gd name="connsiteY21" fmla="*/ 3176337 h 3561348"/>
                  <a:gd name="connsiteX22" fmla="*/ 593558 w 3882189"/>
                  <a:gd name="connsiteY22" fmla="*/ 3320716 h 3561348"/>
                  <a:gd name="connsiteX23" fmla="*/ 481263 w 3882189"/>
                  <a:gd name="connsiteY23" fmla="*/ 3368842 h 3561348"/>
                  <a:gd name="connsiteX24" fmla="*/ 336884 w 3882189"/>
                  <a:gd name="connsiteY24" fmla="*/ 3384884 h 3561348"/>
                  <a:gd name="connsiteX25" fmla="*/ 208547 w 3882189"/>
                  <a:gd name="connsiteY25" fmla="*/ 3433011 h 3561348"/>
                  <a:gd name="connsiteX26" fmla="*/ 160421 w 3882189"/>
                  <a:gd name="connsiteY26" fmla="*/ 3449053 h 3561348"/>
                  <a:gd name="connsiteX27" fmla="*/ 112294 w 3882189"/>
                  <a:gd name="connsiteY27" fmla="*/ 3481137 h 3561348"/>
                  <a:gd name="connsiteX28" fmla="*/ 0 w 3882189"/>
                  <a:gd name="connsiteY28" fmla="*/ 3545305 h 3561348"/>
                  <a:gd name="connsiteX29" fmla="*/ 0 w 3882189"/>
                  <a:gd name="connsiteY29" fmla="*/ 3561348 h 3561348"/>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411705 w 3882189"/>
                  <a:gd name="connsiteY17" fmla="*/ 2326105 h 3545305"/>
                  <a:gd name="connsiteX18" fmla="*/ 1267326 w 3882189"/>
                  <a:gd name="connsiteY18" fmla="*/ 2406316 h 3545305"/>
                  <a:gd name="connsiteX19" fmla="*/ 1171073 w 3882189"/>
                  <a:gd name="connsiteY19" fmla="*/ 2630905 h 3545305"/>
                  <a:gd name="connsiteX20" fmla="*/ 1021551 w 3882189"/>
                  <a:gd name="connsiteY20" fmla="*/ 2861466 h 3545305"/>
                  <a:gd name="connsiteX21" fmla="*/ 834189 w 3882189"/>
                  <a:gd name="connsiteY21" fmla="*/ 3176337 h 3545305"/>
                  <a:gd name="connsiteX22" fmla="*/ 593558 w 3882189"/>
                  <a:gd name="connsiteY22" fmla="*/ 3320716 h 3545305"/>
                  <a:gd name="connsiteX23" fmla="*/ 481263 w 3882189"/>
                  <a:gd name="connsiteY23" fmla="*/ 3368842 h 3545305"/>
                  <a:gd name="connsiteX24" fmla="*/ 336884 w 3882189"/>
                  <a:gd name="connsiteY24" fmla="*/ 3384884 h 3545305"/>
                  <a:gd name="connsiteX25" fmla="*/ 208547 w 3882189"/>
                  <a:gd name="connsiteY25" fmla="*/ 3433011 h 3545305"/>
                  <a:gd name="connsiteX26" fmla="*/ 160421 w 3882189"/>
                  <a:gd name="connsiteY26" fmla="*/ 3449053 h 3545305"/>
                  <a:gd name="connsiteX27" fmla="*/ 112294 w 3882189"/>
                  <a:gd name="connsiteY27" fmla="*/ 3481137 h 3545305"/>
                  <a:gd name="connsiteX28" fmla="*/ 0 w 3882189"/>
                  <a:gd name="connsiteY28" fmla="*/ 3545305 h 3545305"/>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411705 w 3882189"/>
                  <a:gd name="connsiteY17" fmla="*/ 2326105 h 3545305"/>
                  <a:gd name="connsiteX18" fmla="*/ 1267326 w 3882189"/>
                  <a:gd name="connsiteY18" fmla="*/ 2406316 h 3545305"/>
                  <a:gd name="connsiteX19" fmla="*/ 1171073 w 3882189"/>
                  <a:gd name="connsiteY19" fmla="*/ 2630905 h 3545305"/>
                  <a:gd name="connsiteX20" fmla="*/ 1021551 w 3882189"/>
                  <a:gd name="connsiteY20" fmla="*/ 2861466 h 3545305"/>
                  <a:gd name="connsiteX21" fmla="*/ 834189 w 3882189"/>
                  <a:gd name="connsiteY21" fmla="*/ 3176337 h 3545305"/>
                  <a:gd name="connsiteX22" fmla="*/ 593558 w 3882189"/>
                  <a:gd name="connsiteY22" fmla="*/ 3320716 h 3545305"/>
                  <a:gd name="connsiteX23" fmla="*/ 481263 w 3882189"/>
                  <a:gd name="connsiteY23" fmla="*/ 3368842 h 3545305"/>
                  <a:gd name="connsiteX24" fmla="*/ 336884 w 3882189"/>
                  <a:gd name="connsiteY24" fmla="*/ 3384884 h 3545305"/>
                  <a:gd name="connsiteX25" fmla="*/ 160421 w 3882189"/>
                  <a:gd name="connsiteY25" fmla="*/ 3449053 h 3545305"/>
                  <a:gd name="connsiteX26" fmla="*/ 112294 w 3882189"/>
                  <a:gd name="connsiteY26" fmla="*/ 3481137 h 3545305"/>
                  <a:gd name="connsiteX27" fmla="*/ 0 w 3882189"/>
                  <a:gd name="connsiteY27" fmla="*/ 3545305 h 3545305"/>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411705 w 3882189"/>
                  <a:gd name="connsiteY17" fmla="*/ 2326105 h 3545305"/>
                  <a:gd name="connsiteX18" fmla="*/ 1267326 w 3882189"/>
                  <a:gd name="connsiteY18" fmla="*/ 2406316 h 3545305"/>
                  <a:gd name="connsiteX19" fmla="*/ 1171073 w 3882189"/>
                  <a:gd name="connsiteY19" fmla="*/ 2630905 h 3545305"/>
                  <a:gd name="connsiteX20" fmla="*/ 1021551 w 3882189"/>
                  <a:gd name="connsiteY20" fmla="*/ 2861466 h 3545305"/>
                  <a:gd name="connsiteX21" fmla="*/ 834189 w 3882189"/>
                  <a:gd name="connsiteY21" fmla="*/ 3176337 h 3545305"/>
                  <a:gd name="connsiteX22" fmla="*/ 593558 w 3882189"/>
                  <a:gd name="connsiteY22" fmla="*/ 3320716 h 3545305"/>
                  <a:gd name="connsiteX23" fmla="*/ 481263 w 3882189"/>
                  <a:gd name="connsiteY23" fmla="*/ 3368842 h 3545305"/>
                  <a:gd name="connsiteX24" fmla="*/ 336884 w 3882189"/>
                  <a:gd name="connsiteY24" fmla="*/ 3384884 h 3545305"/>
                  <a:gd name="connsiteX25" fmla="*/ 112294 w 3882189"/>
                  <a:gd name="connsiteY25" fmla="*/ 3481137 h 3545305"/>
                  <a:gd name="connsiteX26" fmla="*/ 0 w 3882189"/>
                  <a:gd name="connsiteY26" fmla="*/ 3545305 h 3545305"/>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267326 w 3882189"/>
                  <a:gd name="connsiteY17" fmla="*/ 2406316 h 3545305"/>
                  <a:gd name="connsiteX18" fmla="*/ 1171073 w 3882189"/>
                  <a:gd name="connsiteY18" fmla="*/ 2630905 h 3545305"/>
                  <a:gd name="connsiteX19" fmla="*/ 1021551 w 3882189"/>
                  <a:gd name="connsiteY19" fmla="*/ 2861466 h 3545305"/>
                  <a:gd name="connsiteX20" fmla="*/ 834189 w 3882189"/>
                  <a:gd name="connsiteY20" fmla="*/ 3176337 h 3545305"/>
                  <a:gd name="connsiteX21" fmla="*/ 593558 w 3882189"/>
                  <a:gd name="connsiteY21" fmla="*/ 3320716 h 3545305"/>
                  <a:gd name="connsiteX22" fmla="*/ 481263 w 3882189"/>
                  <a:gd name="connsiteY22" fmla="*/ 3368842 h 3545305"/>
                  <a:gd name="connsiteX23" fmla="*/ 336884 w 3882189"/>
                  <a:gd name="connsiteY23" fmla="*/ 3384884 h 3545305"/>
                  <a:gd name="connsiteX24" fmla="*/ 112294 w 3882189"/>
                  <a:gd name="connsiteY24" fmla="*/ 3481137 h 3545305"/>
                  <a:gd name="connsiteX25" fmla="*/ 0 w 3882189"/>
                  <a:gd name="connsiteY25" fmla="*/ 3545305 h 3545305"/>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267326 w 3882189"/>
                  <a:gd name="connsiteY17" fmla="*/ 2406316 h 3545305"/>
                  <a:gd name="connsiteX18" fmla="*/ 1171073 w 3882189"/>
                  <a:gd name="connsiteY18" fmla="*/ 2630905 h 3545305"/>
                  <a:gd name="connsiteX19" fmla="*/ 1021551 w 3882189"/>
                  <a:gd name="connsiteY19" fmla="*/ 2861466 h 3545305"/>
                  <a:gd name="connsiteX20" fmla="*/ 834189 w 3882189"/>
                  <a:gd name="connsiteY20" fmla="*/ 3176337 h 3545305"/>
                  <a:gd name="connsiteX21" fmla="*/ 593558 w 3882189"/>
                  <a:gd name="connsiteY21" fmla="*/ 3320716 h 3545305"/>
                  <a:gd name="connsiteX22" fmla="*/ 481263 w 3882189"/>
                  <a:gd name="connsiteY22" fmla="*/ 3368842 h 3545305"/>
                  <a:gd name="connsiteX23" fmla="*/ 336884 w 3882189"/>
                  <a:gd name="connsiteY23" fmla="*/ 3384884 h 3545305"/>
                  <a:gd name="connsiteX24" fmla="*/ 112294 w 3882189"/>
                  <a:gd name="connsiteY24" fmla="*/ 3481137 h 3545305"/>
                  <a:gd name="connsiteX25" fmla="*/ 0 w 3882189"/>
                  <a:gd name="connsiteY25" fmla="*/ 3545305 h 3545305"/>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267326 w 3882189"/>
                  <a:gd name="connsiteY17" fmla="*/ 2406316 h 3545305"/>
                  <a:gd name="connsiteX18" fmla="*/ 1171073 w 3882189"/>
                  <a:gd name="connsiteY18" fmla="*/ 2630905 h 3545305"/>
                  <a:gd name="connsiteX19" fmla="*/ 1021551 w 3882189"/>
                  <a:gd name="connsiteY19" fmla="*/ 2861466 h 3545305"/>
                  <a:gd name="connsiteX20" fmla="*/ 834189 w 3882189"/>
                  <a:gd name="connsiteY20" fmla="*/ 3176337 h 3545305"/>
                  <a:gd name="connsiteX21" fmla="*/ 593558 w 3882189"/>
                  <a:gd name="connsiteY21" fmla="*/ 3320716 h 3545305"/>
                  <a:gd name="connsiteX22" fmla="*/ 481263 w 3882189"/>
                  <a:gd name="connsiteY22" fmla="*/ 3368842 h 3545305"/>
                  <a:gd name="connsiteX23" fmla="*/ 336884 w 3882189"/>
                  <a:gd name="connsiteY23" fmla="*/ 3384884 h 3545305"/>
                  <a:gd name="connsiteX24" fmla="*/ 112294 w 3882189"/>
                  <a:gd name="connsiteY24" fmla="*/ 3481137 h 3545305"/>
                  <a:gd name="connsiteX25" fmla="*/ 0 w 3882189"/>
                  <a:gd name="connsiteY25" fmla="*/ 3545305 h 3545305"/>
                  <a:gd name="connsiteX0" fmla="*/ 3882189 w 3882189"/>
                  <a:gd name="connsiteY0" fmla="*/ 0 h 3545305"/>
                  <a:gd name="connsiteX1" fmla="*/ 3449052 w 3882189"/>
                  <a:gd name="connsiteY1" fmla="*/ 449179 h 3545305"/>
                  <a:gd name="connsiteX2" fmla="*/ 3400926 w 3882189"/>
                  <a:gd name="connsiteY2" fmla="*/ 481263 h 3545305"/>
                  <a:gd name="connsiteX3" fmla="*/ 3288631 w 3882189"/>
                  <a:gd name="connsiteY3" fmla="*/ 497305 h 3545305"/>
                  <a:gd name="connsiteX4" fmla="*/ 3112168 w 3882189"/>
                  <a:gd name="connsiteY4" fmla="*/ 609600 h 3545305"/>
                  <a:gd name="connsiteX5" fmla="*/ 3080084 w 3882189"/>
                  <a:gd name="connsiteY5" fmla="*/ 705853 h 3545305"/>
                  <a:gd name="connsiteX6" fmla="*/ 3031958 w 3882189"/>
                  <a:gd name="connsiteY6" fmla="*/ 898358 h 3545305"/>
                  <a:gd name="connsiteX7" fmla="*/ 2919663 w 3882189"/>
                  <a:gd name="connsiteY7" fmla="*/ 1010653 h 3545305"/>
                  <a:gd name="connsiteX8" fmla="*/ 2727158 w 3882189"/>
                  <a:gd name="connsiteY8" fmla="*/ 1203158 h 3545305"/>
                  <a:gd name="connsiteX9" fmla="*/ 2518610 w 3882189"/>
                  <a:gd name="connsiteY9" fmla="*/ 1331495 h 3545305"/>
                  <a:gd name="connsiteX10" fmla="*/ 2374231 w 3882189"/>
                  <a:gd name="connsiteY10" fmla="*/ 1395663 h 3545305"/>
                  <a:gd name="connsiteX11" fmla="*/ 2245894 w 3882189"/>
                  <a:gd name="connsiteY11" fmla="*/ 1491916 h 3545305"/>
                  <a:gd name="connsiteX12" fmla="*/ 2085473 w 3882189"/>
                  <a:gd name="connsiteY12" fmla="*/ 1604211 h 3545305"/>
                  <a:gd name="connsiteX13" fmla="*/ 1941094 w 3882189"/>
                  <a:gd name="connsiteY13" fmla="*/ 2005263 h 3545305"/>
                  <a:gd name="connsiteX14" fmla="*/ 1844842 w 3882189"/>
                  <a:gd name="connsiteY14" fmla="*/ 2133600 h 3545305"/>
                  <a:gd name="connsiteX15" fmla="*/ 1748589 w 3882189"/>
                  <a:gd name="connsiteY15" fmla="*/ 2165684 h 3545305"/>
                  <a:gd name="connsiteX16" fmla="*/ 1507958 w 3882189"/>
                  <a:gd name="connsiteY16" fmla="*/ 2294021 h 3545305"/>
                  <a:gd name="connsiteX17" fmla="*/ 1267326 w 3882189"/>
                  <a:gd name="connsiteY17" fmla="*/ 2406316 h 3545305"/>
                  <a:gd name="connsiteX18" fmla="*/ 1171073 w 3882189"/>
                  <a:gd name="connsiteY18" fmla="*/ 2630905 h 3545305"/>
                  <a:gd name="connsiteX19" fmla="*/ 1021551 w 3882189"/>
                  <a:gd name="connsiteY19" fmla="*/ 2861466 h 3545305"/>
                  <a:gd name="connsiteX20" fmla="*/ 834189 w 3882189"/>
                  <a:gd name="connsiteY20" fmla="*/ 3176337 h 3545305"/>
                  <a:gd name="connsiteX21" fmla="*/ 593558 w 3882189"/>
                  <a:gd name="connsiteY21" fmla="*/ 3320716 h 3545305"/>
                  <a:gd name="connsiteX22" fmla="*/ 336884 w 3882189"/>
                  <a:gd name="connsiteY22" fmla="*/ 3384884 h 3545305"/>
                  <a:gd name="connsiteX23" fmla="*/ 112294 w 3882189"/>
                  <a:gd name="connsiteY23" fmla="*/ 3481137 h 3545305"/>
                  <a:gd name="connsiteX24" fmla="*/ 0 w 3882189"/>
                  <a:gd name="connsiteY24" fmla="*/ 3545305 h 3545305"/>
                  <a:gd name="connsiteX0" fmla="*/ 3882189 w 3884103"/>
                  <a:gd name="connsiteY0" fmla="*/ 0 h 3545305"/>
                  <a:gd name="connsiteX1" fmla="*/ 3837171 w 3884103"/>
                  <a:gd name="connsiteY1" fmla="*/ 55194 h 3545305"/>
                  <a:gd name="connsiteX2" fmla="*/ 3449052 w 3884103"/>
                  <a:gd name="connsiteY2" fmla="*/ 449179 h 3545305"/>
                  <a:gd name="connsiteX3" fmla="*/ 3400926 w 3884103"/>
                  <a:gd name="connsiteY3" fmla="*/ 481263 h 3545305"/>
                  <a:gd name="connsiteX4" fmla="*/ 3288631 w 3884103"/>
                  <a:gd name="connsiteY4" fmla="*/ 497305 h 3545305"/>
                  <a:gd name="connsiteX5" fmla="*/ 3112168 w 3884103"/>
                  <a:gd name="connsiteY5" fmla="*/ 609600 h 3545305"/>
                  <a:gd name="connsiteX6" fmla="*/ 3080084 w 3884103"/>
                  <a:gd name="connsiteY6" fmla="*/ 705853 h 3545305"/>
                  <a:gd name="connsiteX7" fmla="*/ 3031958 w 3884103"/>
                  <a:gd name="connsiteY7" fmla="*/ 898358 h 3545305"/>
                  <a:gd name="connsiteX8" fmla="*/ 2919663 w 3884103"/>
                  <a:gd name="connsiteY8" fmla="*/ 1010653 h 3545305"/>
                  <a:gd name="connsiteX9" fmla="*/ 2727158 w 3884103"/>
                  <a:gd name="connsiteY9" fmla="*/ 1203158 h 3545305"/>
                  <a:gd name="connsiteX10" fmla="*/ 2518610 w 3884103"/>
                  <a:gd name="connsiteY10" fmla="*/ 1331495 h 3545305"/>
                  <a:gd name="connsiteX11" fmla="*/ 2374231 w 3884103"/>
                  <a:gd name="connsiteY11" fmla="*/ 1395663 h 3545305"/>
                  <a:gd name="connsiteX12" fmla="*/ 2245894 w 3884103"/>
                  <a:gd name="connsiteY12" fmla="*/ 1491916 h 3545305"/>
                  <a:gd name="connsiteX13" fmla="*/ 2085473 w 3884103"/>
                  <a:gd name="connsiteY13" fmla="*/ 1604211 h 3545305"/>
                  <a:gd name="connsiteX14" fmla="*/ 1941094 w 3884103"/>
                  <a:gd name="connsiteY14" fmla="*/ 2005263 h 3545305"/>
                  <a:gd name="connsiteX15" fmla="*/ 1844842 w 3884103"/>
                  <a:gd name="connsiteY15" fmla="*/ 2133600 h 3545305"/>
                  <a:gd name="connsiteX16" fmla="*/ 1748589 w 3884103"/>
                  <a:gd name="connsiteY16" fmla="*/ 2165684 h 3545305"/>
                  <a:gd name="connsiteX17" fmla="*/ 1507958 w 3884103"/>
                  <a:gd name="connsiteY17" fmla="*/ 2294021 h 3545305"/>
                  <a:gd name="connsiteX18" fmla="*/ 1267326 w 3884103"/>
                  <a:gd name="connsiteY18" fmla="*/ 2406316 h 3545305"/>
                  <a:gd name="connsiteX19" fmla="*/ 1171073 w 3884103"/>
                  <a:gd name="connsiteY19" fmla="*/ 2630905 h 3545305"/>
                  <a:gd name="connsiteX20" fmla="*/ 1021551 w 3884103"/>
                  <a:gd name="connsiteY20" fmla="*/ 2861466 h 3545305"/>
                  <a:gd name="connsiteX21" fmla="*/ 834189 w 3884103"/>
                  <a:gd name="connsiteY21" fmla="*/ 3176337 h 3545305"/>
                  <a:gd name="connsiteX22" fmla="*/ 593558 w 3884103"/>
                  <a:gd name="connsiteY22" fmla="*/ 3320716 h 3545305"/>
                  <a:gd name="connsiteX23" fmla="*/ 336884 w 3884103"/>
                  <a:gd name="connsiteY23" fmla="*/ 3384884 h 3545305"/>
                  <a:gd name="connsiteX24" fmla="*/ 112294 w 3884103"/>
                  <a:gd name="connsiteY24" fmla="*/ 3481137 h 3545305"/>
                  <a:gd name="connsiteX25" fmla="*/ 0 w 3884103"/>
                  <a:gd name="connsiteY25" fmla="*/ 3545305 h 3545305"/>
                  <a:gd name="connsiteX0" fmla="*/ 3830342 w 3866113"/>
                  <a:gd name="connsiteY0" fmla="*/ 0 h 3600628"/>
                  <a:gd name="connsiteX1" fmla="*/ 3837171 w 3866113"/>
                  <a:gd name="connsiteY1" fmla="*/ 110517 h 3600628"/>
                  <a:gd name="connsiteX2" fmla="*/ 3449052 w 3866113"/>
                  <a:gd name="connsiteY2" fmla="*/ 504502 h 3600628"/>
                  <a:gd name="connsiteX3" fmla="*/ 3400926 w 3866113"/>
                  <a:gd name="connsiteY3" fmla="*/ 536586 h 3600628"/>
                  <a:gd name="connsiteX4" fmla="*/ 3288631 w 3866113"/>
                  <a:gd name="connsiteY4" fmla="*/ 552628 h 3600628"/>
                  <a:gd name="connsiteX5" fmla="*/ 3112168 w 3866113"/>
                  <a:gd name="connsiteY5" fmla="*/ 664923 h 3600628"/>
                  <a:gd name="connsiteX6" fmla="*/ 3080084 w 3866113"/>
                  <a:gd name="connsiteY6" fmla="*/ 761176 h 3600628"/>
                  <a:gd name="connsiteX7" fmla="*/ 3031958 w 3866113"/>
                  <a:gd name="connsiteY7" fmla="*/ 953681 h 3600628"/>
                  <a:gd name="connsiteX8" fmla="*/ 2919663 w 3866113"/>
                  <a:gd name="connsiteY8" fmla="*/ 1065976 h 3600628"/>
                  <a:gd name="connsiteX9" fmla="*/ 2727158 w 3866113"/>
                  <a:gd name="connsiteY9" fmla="*/ 1258481 h 3600628"/>
                  <a:gd name="connsiteX10" fmla="*/ 2518610 w 3866113"/>
                  <a:gd name="connsiteY10" fmla="*/ 1386818 h 3600628"/>
                  <a:gd name="connsiteX11" fmla="*/ 2374231 w 3866113"/>
                  <a:gd name="connsiteY11" fmla="*/ 1450986 h 3600628"/>
                  <a:gd name="connsiteX12" fmla="*/ 2245894 w 3866113"/>
                  <a:gd name="connsiteY12" fmla="*/ 1547239 h 3600628"/>
                  <a:gd name="connsiteX13" fmla="*/ 2085473 w 3866113"/>
                  <a:gd name="connsiteY13" fmla="*/ 1659534 h 3600628"/>
                  <a:gd name="connsiteX14" fmla="*/ 1941094 w 3866113"/>
                  <a:gd name="connsiteY14" fmla="*/ 2060586 h 3600628"/>
                  <a:gd name="connsiteX15" fmla="*/ 1844842 w 3866113"/>
                  <a:gd name="connsiteY15" fmla="*/ 2188923 h 3600628"/>
                  <a:gd name="connsiteX16" fmla="*/ 1748589 w 3866113"/>
                  <a:gd name="connsiteY16" fmla="*/ 2221007 h 3600628"/>
                  <a:gd name="connsiteX17" fmla="*/ 1507958 w 3866113"/>
                  <a:gd name="connsiteY17" fmla="*/ 2349344 h 3600628"/>
                  <a:gd name="connsiteX18" fmla="*/ 1267326 w 3866113"/>
                  <a:gd name="connsiteY18" fmla="*/ 2461639 h 3600628"/>
                  <a:gd name="connsiteX19" fmla="*/ 1171073 w 3866113"/>
                  <a:gd name="connsiteY19" fmla="*/ 2686228 h 3600628"/>
                  <a:gd name="connsiteX20" fmla="*/ 1021551 w 3866113"/>
                  <a:gd name="connsiteY20" fmla="*/ 2916789 h 3600628"/>
                  <a:gd name="connsiteX21" fmla="*/ 834189 w 3866113"/>
                  <a:gd name="connsiteY21" fmla="*/ 3231660 h 3600628"/>
                  <a:gd name="connsiteX22" fmla="*/ 593558 w 3866113"/>
                  <a:gd name="connsiteY22" fmla="*/ 3376039 h 3600628"/>
                  <a:gd name="connsiteX23" fmla="*/ 336884 w 3866113"/>
                  <a:gd name="connsiteY23" fmla="*/ 3440207 h 3600628"/>
                  <a:gd name="connsiteX24" fmla="*/ 112294 w 3866113"/>
                  <a:gd name="connsiteY24" fmla="*/ 3536460 h 3600628"/>
                  <a:gd name="connsiteX25" fmla="*/ 0 w 3866113"/>
                  <a:gd name="connsiteY25" fmla="*/ 3600628 h 3600628"/>
                  <a:gd name="connsiteX0" fmla="*/ 3830342 w 3875700"/>
                  <a:gd name="connsiteY0" fmla="*/ 0 h 3600628"/>
                  <a:gd name="connsiteX1" fmla="*/ 3860913 w 3875700"/>
                  <a:gd name="connsiteY1" fmla="*/ 74082 h 3600628"/>
                  <a:gd name="connsiteX2" fmla="*/ 3837171 w 3875700"/>
                  <a:gd name="connsiteY2" fmla="*/ 110517 h 3600628"/>
                  <a:gd name="connsiteX3" fmla="*/ 3449052 w 3875700"/>
                  <a:gd name="connsiteY3" fmla="*/ 504502 h 3600628"/>
                  <a:gd name="connsiteX4" fmla="*/ 3400926 w 3875700"/>
                  <a:gd name="connsiteY4" fmla="*/ 536586 h 3600628"/>
                  <a:gd name="connsiteX5" fmla="*/ 3288631 w 3875700"/>
                  <a:gd name="connsiteY5" fmla="*/ 552628 h 3600628"/>
                  <a:gd name="connsiteX6" fmla="*/ 3112168 w 3875700"/>
                  <a:gd name="connsiteY6" fmla="*/ 664923 h 3600628"/>
                  <a:gd name="connsiteX7" fmla="*/ 3080084 w 3875700"/>
                  <a:gd name="connsiteY7" fmla="*/ 761176 h 3600628"/>
                  <a:gd name="connsiteX8" fmla="*/ 3031958 w 3875700"/>
                  <a:gd name="connsiteY8" fmla="*/ 953681 h 3600628"/>
                  <a:gd name="connsiteX9" fmla="*/ 2919663 w 3875700"/>
                  <a:gd name="connsiteY9" fmla="*/ 1065976 h 3600628"/>
                  <a:gd name="connsiteX10" fmla="*/ 2727158 w 3875700"/>
                  <a:gd name="connsiteY10" fmla="*/ 1258481 h 3600628"/>
                  <a:gd name="connsiteX11" fmla="*/ 2518610 w 3875700"/>
                  <a:gd name="connsiteY11" fmla="*/ 1386818 h 3600628"/>
                  <a:gd name="connsiteX12" fmla="*/ 2374231 w 3875700"/>
                  <a:gd name="connsiteY12" fmla="*/ 1450986 h 3600628"/>
                  <a:gd name="connsiteX13" fmla="*/ 2245894 w 3875700"/>
                  <a:gd name="connsiteY13" fmla="*/ 1547239 h 3600628"/>
                  <a:gd name="connsiteX14" fmla="*/ 2085473 w 3875700"/>
                  <a:gd name="connsiteY14" fmla="*/ 1659534 h 3600628"/>
                  <a:gd name="connsiteX15" fmla="*/ 1941094 w 3875700"/>
                  <a:gd name="connsiteY15" fmla="*/ 2060586 h 3600628"/>
                  <a:gd name="connsiteX16" fmla="*/ 1844842 w 3875700"/>
                  <a:gd name="connsiteY16" fmla="*/ 2188923 h 3600628"/>
                  <a:gd name="connsiteX17" fmla="*/ 1748589 w 3875700"/>
                  <a:gd name="connsiteY17" fmla="*/ 2221007 h 3600628"/>
                  <a:gd name="connsiteX18" fmla="*/ 1507958 w 3875700"/>
                  <a:gd name="connsiteY18" fmla="*/ 2349344 h 3600628"/>
                  <a:gd name="connsiteX19" fmla="*/ 1267326 w 3875700"/>
                  <a:gd name="connsiteY19" fmla="*/ 2461639 h 3600628"/>
                  <a:gd name="connsiteX20" fmla="*/ 1171073 w 3875700"/>
                  <a:gd name="connsiteY20" fmla="*/ 2686228 h 3600628"/>
                  <a:gd name="connsiteX21" fmla="*/ 1021551 w 3875700"/>
                  <a:gd name="connsiteY21" fmla="*/ 2916789 h 3600628"/>
                  <a:gd name="connsiteX22" fmla="*/ 834189 w 3875700"/>
                  <a:gd name="connsiteY22" fmla="*/ 3231660 h 3600628"/>
                  <a:gd name="connsiteX23" fmla="*/ 593558 w 3875700"/>
                  <a:gd name="connsiteY23" fmla="*/ 3376039 h 3600628"/>
                  <a:gd name="connsiteX24" fmla="*/ 336884 w 3875700"/>
                  <a:gd name="connsiteY24" fmla="*/ 3440207 h 3600628"/>
                  <a:gd name="connsiteX25" fmla="*/ 112294 w 3875700"/>
                  <a:gd name="connsiteY25" fmla="*/ 3536460 h 3600628"/>
                  <a:gd name="connsiteX26" fmla="*/ 0 w 3875700"/>
                  <a:gd name="connsiteY26" fmla="*/ 3600628 h 3600628"/>
                  <a:gd name="connsiteX0" fmla="*/ 3830342 w 3973095"/>
                  <a:gd name="connsiteY0" fmla="*/ 0 h 3600628"/>
                  <a:gd name="connsiteX1" fmla="*/ 3973080 w 3973095"/>
                  <a:gd name="connsiteY1" fmla="*/ 79686 h 3600628"/>
                  <a:gd name="connsiteX2" fmla="*/ 3837171 w 3973095"/>
                  <a:gd name="connsiteY2" fmla="*/ 110517 h 3600628"/>
                  <a:gd name="connsiteX3" fmla="*/ 3449052 w 3973095"/>
                  <a:gd name="connsiteY3" fmla="*/ 504502 h 3600628"/>
                  <a:gd name="connsiteX4" fmla="*/ 3400926 w 3973095"/>
                  <a:gd name="connsiteY4" fmla="*/ 536586 h 3600628"/>
                  <a:gd name="connsiteX5" fmla="*/ 3288631 w 3973095"/>
                  <a:gd name="connsiteY5" fmla="*/ 552628 h 3600628"/>
                  <a:gd name="connsiteX6" fmla="*/ 3112168 w 3973095"/>
                  <a:gd name="connsiteY6" fmla="*/ 664923 h 3600628"/>
                  <a:gd name="connsiteX7" fmla="*/ 3080084 w 3973095"/>
                  <a:gd name="connsiteY7" fmla="*/ 761176 h 3600628"/>
                  <a:gd name="connsiteX8" fmla="*/ 3031958 w 3973095"/>
                  <a:gd name="connsiteY8" fmla="*/ 953681 h 3600628"/>
                  <a:gd name="connsiteX9" fmla="*/ 2919663 w 3973095"/>
                  <a:gd name="connsiteY9" fmla="*/ 1065976 h 3600628"/>
                  <a:gd name="connsiteX10" fmla="*/ 2727158 w 3973095"/>
                  <a:gd name="connsiteY10" fmla="*/ 1258481 h 3600628"/>
                  <a:gd name="connsiteX11" fmla="*/ 2518610 w 3973095"/>
                  <a:gd name="connsiteY11" fmla="*/ 1386818 h 3600628"/>
                  <a:gd name="connsiteX12" fmla="*/ 2374231 w 3973095"/>
                  <a:gd name="connsiteY12" fmla="*/ 1450986 h 3600628"/>
                  <a:gd name="connsiteX13" fmla="*/ 2245894 w 3973095"/>
                  <a:gd name="connsiteY13" fmla="*/ 1547239 h 3600628"/>
                  <a:gd name="connsiteX14" fmla="*/ 2085473 w 3973095"/>
                  <a:gd name="connsiteY14" fmla="*/ 1659534 h 3600628"/>
                  <a:gd name="connsiteX15" fmla="*/ 1941094 w 3973095"/>
                  <a:gd name="connsiteY15" fmla="*/ 2060586 h 3600628"/>
                  <a:gd name="connsiteX16" fmla="*/ 1844842 w 3973095"/>
                  <a:gd name="connsiteY16" fmla="*/ 2188923 h 3600628"/>
                  <a:gd name="connsiteX17" fmla="*/ 1748589 w 3973095"/>
                  <a:gd name="connsiteY17" fmla="*/ 2221007 h 3600628"/>
                  <a:gd name="connsiteX18" fmla="*/ 1507958 w 3973095"/>
                  <a:gd name="connsiteY18" fmla="*/ 2349344 h 3600628"/>
                  <a:gd name="connsiteX19" fmla="*/ 1267326 w 3973095"/>
                  <a:gd name="connsiteY19" fmla="*/ 2461639 h 3600628"/>
                  <a:gd name="connsiteX20" fmla="*/ 1171073 w 3973095"/>
                  <a:gd name="connsiteY20" fmla="*/ 2686228 h 3600628"/>
                  <a:gd name="connsiteX21" fmla="*/ 1021551 w 3973095"/>
                  <a:gd name="connsiteY21" fmla="*/ 2916789 h 3600628"/>
                  <a:gd name="connsiteX22" fmla="*/ 834189 w 3973095"/>
                  <a:gd name="connsiteY22" fmla="*/ 3231660 h 3600628"/>
                  <a:gd name="connsiteX23" fmla="*/ 593558 w 3973095"/>
                  <a:gd name="connsiteY23" fmla="*/ 3376039 h 3600628"/>
                  <a:gd name="connsiteX24" fmla="*/ 336884 w 3973095"/>
                  <a:gd name="connsiteY24" fmla="*/ 3440207 h 3600628"/>
                  <a:gd name="connsiteX25" fmla="*/ 112294 w 3973095"/>
                  <a:gd name="connsiteY25" fmla="*/ 3536460 h 3600628"/>
                  <a:gd name="connsiteX26" fmla="*/ 0 w 3973095"/>
                  <a:gd name="connsiteY26" fmla="*/ 3600628 h 3600628"/>
                  <a:gd name="connsiteX0" fmla="*/ 3830342 w 3973094"/>
                  <a:gd name="connsiteY0" fmla="*/ 0 h 3600628"/>
                  <a:gd name="connsiteX1" fmla="*/ 3973080 w 3973094"/>
                  <a:gd name="connsiteY1" fmla="*/ 79686 h 3600628"/>
                  <a:gd name="connsiteX2" fmla="*/ 3837171 w 3973094"/>
                  <a:gd name="connsiteY2" fmla="*/ 110517 h 3600628"/>
                  <a:gd name="connsiteX3" fmla="*/ 3449052 w 3973094"/>
                  <a:gd name="connsiteY3" fmla="*/ 504502 h 3600628"/>
                  <a:gd name="connsiteX4" fmla="*/ 3400926 w 3973094"/>
                  <a:gd name="connsiteY4" fmla="*/ 536586 h 3600628"/>
                  <a:gd name="connsiteX5" fmla="*/ 3288631 w 3973094"/>
                  <a:gd name="connsiteY5" fmla="*/ 552628 h 3600628"/>
                  <a:gd name="connsiteX6" fmla="*/ 3112168 w 3973094"/>
                  <a:gd name="connsiteY6" fmla="*/ 664923 h 3600628"/>
                  <a:gd name="connsiteX7" fmla="*/ 3031958 w 3973094"/>
                  <a:gd name="connsiteY7" fmla="*/ 953681 h 3600628"/>
                  <a:gd name="connsiteX8" fmla="*/ 2919663 w 3973094"/>
                  <a:gd name="connsiteY8" fmla="*/ 1065976 h 3600628"/>
                  <a:gd name="connsiteX9" fmla="*/ 2727158 w 3973094"/>
                  <a:gd name="connsiteY9" fmla="*/ 1258481 h 3600628"/>
                  <a:gd name="connsiteX10" fmla="*/ 2518610 w 3973094"/>
                  <a:gd name="connsiteY10" fmla="*/ 1386818 h 3600628"/>
                  <a:gd name="connsiteX11" fmla="*/ 2374231 w 3973094"/>
                  <a:gd name="connsiteY11" fmla="*/ 1450986 h 3600628"/>
                  <a:gd name="connsiteX12" fmla="*/ 2245894 w 3973094"/>
                  <a:gd name="connsiteY12" fmla="*/ 1547239 h 3600628"/>
                  <a:gd name="connsiteX13" fmla="*/ 2085473 w 3973094"/>
                  <a:gd name="connsiteY13" fmla="*/ 1659534 h 3600628"/>
                  <a:gd name="connsiteX14" fmla="*/ 1941094 w 3973094"/>
                  <a:gd name="connsiteY14" fmla="*/ 2060586 h 3600628"/>
                  <a:gd name="connsiteX15" fmla="*/ 1844842 w 3973094"/>
                  <a:gd name="connsiteY15" fmla="*/ 2188923 h 3600628"/>
                  <a:gd name="connsiteX16" fmla="*/ 1748589 w 3973094"/>
                  <a:gd name="connsiteY16" fmla="*/ 2221007 h 3600628"/>
                  <a:gd name="connsiteX17" fmla="*/ 1507958 w 3973094"/>
                  <a:gd name="connsiteY17" fmla="*/ 2349344 h 3600628"/>
                  <a:gd name="connsiteX18" fmla="*/ 1267326 w 3973094"/>
                  <a:gd name="connsiteY18" fmla="*/ 2461639 h 3600628"/>
                  <a:gd name="connsiteX19" fmla="*/ 1171073 w 3973094"/>
                  <a:gd name="connsiteY19" fmla="*/ 2686228 h 3600628"/>
                  <a:gd name="connsiteX20" fmla="*/ 1021551 w 3973094"/>
                  <a:gd name="connsiteY20" fmla="*/ 2916789 h 3600628"/>
                  <a:gd name="connsiteX21" fmla="*/ 834189 w 3973094"/>
                  <a:gd name="connsiteY21" fmla="*/ 3231660 h 3600628"/>
                  <a:gd name="connsiteX22" fmla="*/ 593558 w 3973094"/>
                  <a:gd name="connsiteY22" fmla="*/ 3376039 h 3600628"/>
                  <a:gd name="connsiteX23" fmla="*/ 336884 w 3973094"/>
                  <a:gd name="connsiteY23" fmla="*/ 3440207 h 3600628"/>
                  <a:gd name="connsiteX24" fmla="*/ 112294 w 3973094"/>
                  <a:gd name="connsiteY24" fmla="*/ 3536460 h 3600628"/>
                  <a:gd name="connsiteX25" fmla="*/ 0 w 3973094"/>
                  <a:gd name="connsiteY25" fmla="*/ 3600628 h 3600628"/>
                  <a:gd name="connsiteX0" fmla="*/ 3830342 w 3973094"/>
                  <a:gd name="connsiteY0" fmla="*/ 0 h 3600628"/>
                  <a:gd name="connsiteX1" fmla="*/ 3973080 w 3973094"/>
                  <a:gd name="connsiteY1" fmla="*/ 79686 h 3600628"/>
                  <a:gd name="connsiteX2" fmla="*/ 3837171 w 3973094"/>
                  <a:gd name="connsiteY2" fmla="*/ 110517 h 3600628"/>
                  <a:gd name="connsiteX3" fmla="*/ 3449052 w 3973094"/>
                  <a:gd name="connsiteY3" fmla="*/ 504502 h 3600628"/>
                  <a:gd name="connsiteX4" fmla="*/ 3400926 w 3973094"/>
                  <a:gd name="connsiteY4" fmla="*/ 536586 h 3600628"/>
                  <a:gd name="connsiteX5" fmla="*/ 3288631 w 3973094"/>
                  <a:gd name="connsiteY5" fmla="*/ 552628 h 3600628"/>
                  <a:gd name="connsiteX6" fmla="*/ 3031958 w 3973094"/>
                  <a:gd name="connsiteY6" fmla="*/ 953681 h 3600628"/>
                  <a:gd name="connsiteX7" fmla="*/ 2919663 w 3973094"/>
                  <a:gd name="connsiteY7" fmla="*/ 1065976 h 3600628"/>
                  <a:gd name="connsiteX8" fmla="*/ 2727158 w 3973094"/>
                  <a:gd name="connsiteY8" fmla="*/ 1258481 h 3600628"/>
                  <a:gd name="connsiteX9" fmla="*/ 2518610 w 3973094"/>
                  <a:gd name="connsiteY9" fmla="*/ 1386818 h 3600628"/>
                  <a:gd name="connsiteX10" fmla="*/ 2374231 w 3973094"/>
                  <a:gd name="connsiteY10" fmla="*/ 1450986 h 3600628"/>
                  <a:gd name="connsiteX11" fmla="*/ 2245894 w 3973094"/>
                  <a:gd name="connsiteY11" fmla="*/ 1547239 h 3600628"/>
                  <a:gd name="connsiteX12" fmla="*/ 2085473 w 3973094"/>
                  <a:gd name="connsiteY12" fmla="*/ 1659534 h 3600628"/>
                  <a:gd name="connsiteX13" fmla="*/ 1941094 w 3973094"/>
                  <a:gd name="connsiteY13" fmla="*/ 2060586 h 3600628"/>
                  <a:gd name="connsiteX14" fmla="*/ 1844842 w 3973094"/>
                  <a:gd name="connsiteY14" fmla="*/ 2188923 h 3600628"/>
                  <a:gd name="connsiteX15" fmla="*/ 1748589 w 3973094"/>
                  <a:gd name="connsiteY15" fmla="*/ 2221007 h 3600628"/>
                  <a:gd name="connsiteX16" fmla="*/ 1507958 w 3973094"/>
                  <a:gd name="connsiteY16" fmla="*/ 2349344 h 3600628"/>
                  <a:gd name="connsiteX17" fmla="*/ 1267326 w 3973094"/>
                  <a:gd name="connsiteY17" fmla="*/ 2461639 h 3600628"/>
                  <a:gd name="connsiteX18" fmla="*/ 1171073 w 3973094"/>
                  <a:gd name="connsiteY18" fmla="*/ 2686228 h 3600628"/>
                  <a:gd name="connsiteX19" fmla="*/ 1021551 w 3973094"/>
                  <a:gd name="connsiteY19" fmla="*/ 2916789 h 3600628"/>
                  <a:gd name="connsiteX20" fmla="*/ 834189 w 3973094"/>
                  <a:gd name="connsiteY20" fmla="*/ 3231660 h 3600628"/>
                  <a:gd name="connsiteX21" fmla="*/ 593558 w 3973094"/>
                  <a:gd name="connsiteY21" fmla="*/ 3376039 h 3600628"/>
                  <a:gd name="connsiteX22" fmla="*/ 336884 w 3973094"/>
                  <a:gd name="connsiteY22" fmla="*/ 3440207 h 3600628"/>
                  <a:gd name="connsiteX23" fmla="*/ 112294 w 3973094"/>
                  <a:gd name="connsiteY23" fmla="*/ 3536460 h 3600628"/>
                  <a:gd name="connsiteX24" fmla="*/ 0 w 3973094"/>
                  <a:gd name="connsiteY24" fmla="*/ 3600628 h 3600628"/>
                  <a:gd name="connsiteX0" fmla="*/ 3830342 w 3973094"/>
                  <a:gd name="connsiteY0" fmla="*/ 0 h 3600628"/>
                  <a:gd name="connsiteX1" fmla="*/ 3973080 w 3973094"/>
                  <a:gd name="connsiteY1" fmla="*/ 79686 h 3600628"/>
                  <a:gd name="connsiteX2" fmla="*/ 3837171 w 3973094"/>
                  <a:gd name="connsiteY2" fmla="*/ 110517 h 3600628"/>
                  <a:gd name="connsiteX3" fmla="*/ 3449052 w 3973094"/>
                  <a:gd name="connsiteY3" fmla="*/ 504502 h 3600628"/>
                  <a:gd name="connsiteX4" fmla="*/ 3400926 w 3973094"/>
                  <a:gd name="connsiteY4" fmla="*/ 536586 h 3600628"/>
                  <a:gd name="connsiteX5" fmla="*/ 3203322 w 3973094"/>
                  <a:gd name="connsiteY5" fmla="*/ 658054 h 3600628"/>
                  <a:gd name="connsiteX6" fmla="*/ 3031958 w 3973094"/>
                  <a:gd name="connsiteY6" fmla="*/ 953681 h 3600628"/>
                  <a:gd name="connsiteX7" fmla="*/ 2919663 w 3973094"/>
                  <a:gd name="connsiteY7" fmla="*/ 1065976 h 3600628"/>
                  <a:gd name="connsiteX8" fmla="*/ 2727158 w 3973094"/>
                  <a:gd name="connsiteY8" fmla="*/ 1258481 h 3600628"/>
                  <a:gd name="connsiteX9" fmla="*/ 2518610 w 3973094"/>
                  <a:gd name="connsiteY9" fmla="*/ 1386818 h 3600628"/>
                  <a:gd name="connsiteX10" fmla="*/ 2374231 w 3973094"/>
                  <a:gd name="connsiteY10" fmla="*/ 1450986 h 3600628"/>
                  <a:gd name="connsiteX11" fmla="*/ 2245894 w 3973094"/>
                  <a:gd name="connsiteY11" fmla="*/ 1547239 h 3600628"/>
                  <a:gd name="connsiteX12" fmla="*/ 2085473 w 3973094"/>
                  <a:gd name="connsiteY12" fmla="*/ 1659534 h 3600628"/>
                  <a:gd name="connsiteX13" fmla="*/ 1941094 w 3973094"/>
                  <a:gd name="connsiteY13" fmla="*/ 2060586 h 3600628"/>
                  <a:gd name="connsiteX14" fmla="*/ 1844842 w 3973094"/>
                  <a:gd name="connsiteY14" fmla="*/ 2188923 h 3600628"/>
                  <a:gd name="connsiteX15" fmla="*/ 1748589 w 3973094"/>
                  <a:gd name="connsiteY15" fmla="*/ 2221007 h 3600628"/>
                  <a:gd name="connsiteX16" fmla="*/ 1507958 w 3973094"/>
                  <a:gd name="connsiteY16" fmla="*/ 2349344 h 3600628"/>
                  <a:gd name="connsiteX17" fmla="*/ 1267326 w 3973094"/>
                  <a:gd name="connsiteY17" fmla="*/ 2461639 h 3600628"/>
                  <a:gd name="connsiteX18" fmla="*/ 1171073 w 3973094"/>
                  <a:gd name="connsiteY18" fmla="*/ 2686228 h 3600628"/>
                  <a:gd name="connsiteX19" fmla="*/ 1021551 w 3973094"/>
                  <a:gd name="connsiteY19" fmla="*/ 2916789 h 3600628"/>
                  <a:gd name="connsiteX20" fmla="*/ 834189 w 3973094"/>
                  <a:gd name="connsiteY20" fmla="*/ 3231660 h 3600628"/>
                  <a:gd name="connsiteX21" fmla="*/ 593558 w 3973094"/>
                  <a:gd name="connsiteY21" fmla="*/ 3376039 h 3600628"/>
                  <a:gd name="connsiteX22" fmla="*/ 336884 w 3973094"/>
                  <a:gd name="connsiteY22" fmla="*/ 3440207 h 3600628"/>
                  <a:gd name="connsiteX23" fmla="*/ 112294 w 3973094"/>
                  <a:gd name="connsiteY23" fmla="*/ 3536460 h 3600628"/>
                  <a:gd name="connsiteX24" fmla="*/ 0 w 3973094"/>
                  <a:gd name="connsiteY24" fmla="*/ 3600628 h 360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973094" h="3600628">
                    <a:moveTo>
                      <a:pt x="3830342" y="0"/>
                    </a:moveTo>
                    <a:cubicBezTo>
                      <a:pt x="3835437" y="12347"/>
                      <a:pt x="3971942" y="61267"/>
                      <a:pt x="3973080" y="79686"/>
                    </a:cubicBezTo>
                    <a:cubicBezTo>
                      <a:pt x="3974218" y="98105"/>
                      <a:pt x="3905814" y="38780"/>
                      <a:pt x="3837171" y="110517"/>
                    </a:cubicBezTo>
                    <a:cubicBezTo>
                      <a:pt x="3768528" y="182254"/>
                      <a:pt x="3521759" y="433491"/>
                      <a:pt x="3449052" y="504502"/>
                    </a:cubicBezTo>
                    <a:cubicBezTo>
                      <a:pt x="3435419" y="518135"/>
                      <a:pt x="3441881" y="510994"/>
                      <a:pt x="3400926" y="536586"/>
                    </a:cubicBezTo>
                    <a:cubicBezTo>
                      <a:pt x="3359971" y="562178"/>
                      <a:pt x="3240754" y="652707"/>
                      <a:pt x="3203322" y="658054"/>
                    </a:cubicBezTo>
                    <a:cubicBezTo>
                      <a:pt x="3141827" y="727570"/>
                      <a:pt x="3079234" y="885694"/>
                      <a:pt x="3031958" y="953681"/>
                    </a:cubicBezTo>
                    <a:cubicBezTo>
                      <a:pt x="2984682" y="1021668"/>
                      <a:pt x="2970463" y="1015176"/>
                      <a:pt x="2919663" y="1065976"/>
                    </a:cubicBezTo>
                    <a:cubicBezTo>
                      <a:pt x="2868863" y="1116776"/>
                      <a:pt x="2777958" y="1215702"/>
                      <a:pt x="2727158" y="1258481"/>
                    </a:cubicBezTo>
                    <a:cubicBezTo>
                      <a:pt x="2660316" y="1311955"/>
                      <a:pt x="2577431" y="1354734"/>
                      <a:pt x="2518610" y="1386818"/>
                    </a:cubicBezTo>
                    <a:cubicBezTo>
                      <a:pt x="2459789" y="1418902"/>
                      <a:pt x="2419684" y="1424249"/>
                      <a:pt x="2374231" y="1450986"/>
                    </a:cubicBezTo>
                    <a:cubicBezTo>
                      <a:pt x="2328778" y="1477723"/>
                      <a:pt x="2294020" y="1512481"/>
                      <a:pt x="2245894" y="1547239"/>
                    </a:cubicBezTo>
                    <a:cubicBezTo>
                      <a:pt x="2197768" y="1581997"/>
                      <a:pt x="2136273" y="1573976"/>
                      <a:pt x="2085473" y="1659534"/>
                    </a:cubicBezTo>
                    <a:cubicBezTo>
                      <a:pt x="2034673" y="1745092"/>
                      <a:pt x="1981199" y="1972355"/>
                      <a:pt x="1941094" y="2060586"/>
                    </a:cubicBezTo>
                    <a:cubicBezTo>
                      <a:pt x="1900989" y="2148818"/>
                      <a:pt x="1876926" y="2162186"/>
                      <a:pt x="1844842" y="2188923"/>
                    </a:cubicBezTo>
                    <a:cubicBezTo>
                      <a:pt x="1812758" y="2215660"/>
                      <a:pt x="1804736" y="2194270"/>
                      <a:pt x="1748589" y="2221007"/>
                    </a:cubicBezTo>
                    <a:cubicBezTo>
                      <a:pt x="1692442" y="2247744"/>
                      <a:pt x="1606726" y="2331602"/>
                      <a:pt x="1507958" y="2349344"/>
                    </a:cubicBezTo>
                    <a:cubicBezTo>
                      <a:pt x="1405159" y="2367810"/>
                      <a:pt x="1323473" y="2405492"/>
                      <a:pt x="1267326" y="2461639"/>
                    </a:cubicBezTo>
                    <a:cubicBezTo>
                      <a:pt x="1211179" y="2517786"/>
                      <a:pt x="1212035" y="2610370"/>
                      <a:pt x="1171073" y="2686228"/>
                    </a:cubicBezTo>
                    <a:cubicBezTo>
                      <a:pt x="1130111" y="2762086"/>
                      <a:pt x="1077698" y="2825884"/>
                      <a:pt x="1021551" y="2916789"/>
                    </a:cubicBezTo>
                    <a:cubicBezTo>
                      <a:pt x="965404" y="3007694"/>
                      <a:pt x="905521" y="3155118"/>
                      <a:pt x="834189" y="3231660"/>
                    </a:cubicBezTo>
                    <a:cubicBezTo>
                      <a:pt x="762857" y="3308202"/>
                      <a:pt x="676442" y="3341281"/>
                      <a:pt x="593558" y="3376039"/>
                    </a:cubicBezTo>
                    <a:cubicBezTo>
                      <a:pt x="510674" y="3410797"/>
                      <a:pt x="417095" y="3413470"/>
                      <a:pt x="336884" y="3440207"/>
                    </a:cubicBezTo>
                    <a:cubicBezTo>
                      <a:pt x="275389" y="3458923"/>
                      <a:pt x="168441" y="3509723"/>
                      <a:pt x="112294" y="3536460"/>
                    </a:cubicBezTo>
                    <a:cubicBezTo>
                      <a:pt x="56147" y="3563197"/>
                      <a:pt x="26054" y="3574573"/>
                      <a:pt x="0" y="3600628"/>
                    </a:cubicBezTo>
                  </a:path>
                </a:pathLst>
              </a:custGeom>
              <a:noFill/>
              <a:ln w="41275" cap="rnd">
                <a:solidFill>
                  <a:schemeClr val="tx1">
                    <a:lumMod val="75000"/>
                    <a:lumOff val="25000"/>
                  </a:schemeClr>
                </a:solidFill>
                <a:round/>
              </a:ln>
              <a:effectLst/>
              <a:scene3d>
                <a:camera prst="orthographicFront"/>
                <a:lightRig rig="threePt" dir="t"/>
              </a:scene3d>
              <a:sp3d prstMaterial="metal">
                <a:bevelT w="5080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p:cNvSpPr/>
            <p:nvPr/>
          </p:nvSpPr>
          <p:spPr>
            <a:xfrm>
              <a:off x="-3333320" y="6242193"/>
              <a:ext cx="3833609" cy="61022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1279805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grpId="0" nodeType="withEffect">
                                  <p:stCondLst>
                                    <p:cond delay="0"/>
                                  </p:stCondLst>
                                  <p:endCondLst>
                                    <p:cond evt="onNext" delay="0">
                                      <p:tgtEl>
                                        <p:sldTgt/>
                                      </p:tgtEl>
                                    </p:cond>
                                  </p:endCondLst>
                                  <p:childTnLst>
                                    <p:animRot by="120000">
                                      <p:cBhvr>
                                        <p:cTn id="6" dur="500" fill="hold">
                                          <p:stCondLst>
                                            <p:cond delay="0"/>
                                          </p:stCondLst>
                                        </p:cTn>
                                        <p:tgtEl>
                                          <p:spTgt spid="4"/>
                                        </p:tgtEl>
                                        <p:attrNameLst>
                                          <p:attrName>r</p:attrName>
                                        </p:attrNameLst>
                                      </p:cBhvr>
                                    </p:animRot>
                                    <p:animRot by="-240000">
                                      <p:cBhvr>
                                        <p:cTn id="7" dur="1000" fill="hold">
                                          <p:stCondLst>
                                            <p:cond delay="1000"/>
                                          </p:stCondLst>
                                        </p:cTn>
                                        <p:tgtEl>
                                          <p:spTgt spid="4"/>
                                        </p:tgtEl>
                                        <p:attrNameLst>
                                          <p:attrName>r</p:attrName>
                                        </p:attrNameLst>
                                      </p:cBhvr>
                                    </p:animRot>
                                    <p:animRot by="240000">
                                      <p:cBhvr>
                                        <p:cTn id="8" dur="1000" fill="hold">
                                          <p:stCondLst>
                                            <p:cond delay="2000"/>
                                          </p:stCondLst>
                                        </p:cTn>
                                        <p:tgtEl>
                                          <p:spTgt spid="4"/>
                                        </p:tgtEl>
                                        <p:attrNameLst>
                                          <p:attrName>r</p:attrName>
                                        </p:attrNameLst>
                                      </p:cBhvr>
                                    </p:animRot>
                                    <p:animRot by="-240000">
                                      <p:cBhvr>
                                        <p:cTn id="9" dur="1000" fill="hold">
                                          <p:stCondLst>
                                            <p:cond delay="3000"/>
                                          </p:stCondLst>
                                        </p:cTn>
                                        <p:tgtEl>
                                          <p:spTgt spid="4"/>
                                        </p:tgtEl>
                                        <p:attrNameLst>
                                          <p:attrName>r</p:attrName>
                                        </p:attrNameLst>
                                      </p:cBhvr>
                                    </p:animRot>
                                    <p:animRot by="120000">
                                      <p:cBhvr>
                                        <p:cTn id="10" dur="1000" fill="hold">
                                          <p:stCondLst>
                                            <p:cond delay="4000"/>
                                          </p:stCondLst>
                                        </p:cTn>
                                        <p:tgtEl>
                                          <p:spTgt spid="4"/>
                                        </p:tgtEl>
                                        <p:attrNameLst>
                                          <p:attrName>r</p:attrName>
                                        </p:attrNameLst>
                                      </p:cBhvr>
                                    </p:animRot>
                                  </p:childTnLst>
                                </p:cTn>
                              </p:par>
                              <p:par>
                                <p:cTn id="11" presetID="38" presetClass="entr" presetSubtype="0" accel="5000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set>
                                      <p:cBhvr>
                                        <p:cTn id="13" dur="682" fill="hold">
                                          <p:stCondLst>
                                            <p:cond delay="0"/>
                                          </p:stCondLst>
                                        </p:cTn>
                                        <p:tgtEl>
                                          <p:spTgt spid="10"/>
                                        </p:tgtEl>
                                        <p:attrNameLst>
                                          <p:attrName>style.rotation</p:attrName>
                                        </p:attrNameLst>
                                      </p:cBhvr>
                                      <p:to>
                                        <p:strVal val="-45.0"/>
                                      </p:to>
                                    </p:set>
                                    <p:anim calcmode="lin" valueType="num">
                                      <p:cBhvr>
                                        <p:cTn id="14" dur="682" fill="hold">
                                          <p:stCondLst>
                                            <p:cond delay="682"/>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15" dur="682"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16" dur="234" decel="50000" autoRev="1" fill="hold">
                                          <p:stCondLst>
                                            <p:cond delay="682"/>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17" dur="204" fill="hold">
                                          <p:stCondLst>
                                            <p:cond delay="1296"/>
                                          </p:stCondLst>
                                        </p:cTn>
                                        <p:tgtEl>
                                          <p:spTgt spid="10"/>
                                        </p:tgtEl>
                                        <p:attrNameLst>
                                          <p:attrName>ppt_y</p:attrName>
                                        </p:attrNameLst>
                                      </p:cBhvr>
                                      <p:tavLst>
                                        <p:tav tm="0">
                                          <p:val>
                                            <p:strVal val="#ppt_y-(0.354*#ppt_w-0.172*#ppt_h)"/>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1000" fill="hold"/>
                                        <p:tgtEl>
                                          <p:spTgt spid="13"/>
                                        </p:tgtEl>
                                        <p:attrNameLst>
                                          <p:attrName>ppt_w</p:attrName>
                                        </p:attrNameLst>
                                      </p:cBhvr>
                                      <p:tavLst>
                                        <p:tav tm="0">
                                          <p:val>
                                            <p:fltVal val="0"/>
                                          </p:val>
                                        </p:tav>
                                        <p:tav tm="100000">
                                          <p:val>
                                            <p:strVal val="#ppt_w"/>
                                          </p:val>
                                        </p:tav>
                                      </p:tavLst>
                                    </p:anim>
                                    <p:anim calcmode="lin" valueType="num">
                                      <p:cBhvr>
                                        <p:cTn id="21" dur="1000" fill="hold"/>
                                        <p:tgtEl>
                                          <p:spTgt spid="13"/>
                                        </p:tgtEl>
                                        <p:attrNameLst>
                                          <p:attrName>ppt_h</p:attrName>
                                        </p:attrNameLst>
                                      </p:cBhvr>
                                      <p:tavLst>
                                        <p:tav tm="0">
                                          <p:val>
                                            <p:fltVal val="0"/>
                                          </p:val>
                                        </p:tav>
                                        <p:tav tm="100000">
                                          <p:val>
                                            <p:strVal val="#ppt_h"/>
                                          </p:val>
                                        </p:tav>
                                      </p:tavLst>
                                    </p:anim>
                                    <p:animEffect transition="in" filter="fade">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900" decel="100000" fill="hold"/>
                                        <p:tgtEl>
                                          <p:spTgt spid="22"/>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3250" fill="hold"/>
                                        <p:tgtEl>
                                          <p:spTgt spid="9"/>
                                        </p:tgtEl>
                                        <p:attrNameLst>
                                          <p:attrName>ppt_x</p:attrName>
                                        </p:attrNameLst>
                                      </p:cBhvr>
                                      <p:tavLst>
                                        <p:tav tm="0">
                                          <p:val>
                                            <p:strVal val="0-#ppt_w/2"/>
                                          </p:val>
                                        </p:tav>
                                        <p:tav tm="100000">
                                          <p:val>
                                            <p:strVal val="#ppt_x"/>
                                          </p:val>
                                        </p:tav>
                                      </p:tavLst>
                                    </p:anim>
                                    <p:anim calcmode="lin" valueType="num">
                                      <p:cBhvr additive="base">
                                        <p:cTn id="34" dur="3250" fill="hold"/>
                                        <p:tgtEl>
                                          <p:spTgt spid="9"/>
                                        </p:tgtEl>
                                        <p:attrNameLst>
                                          <p:attrName>ppt_y</p:attrName>
                                        </p:attrNameLst>
                                      </p:cBhvr>
                                      <p:tavLst>
                                        <p:tav tm="0">
                                          <p:val>
                                            <p:strVal val="1+#ppt_h/2"/>
                                          </p:val>
                                        </p:tav>
                                        <p:tav tm="100000">
                                          <p:val>
                                            <p:strVal val="#ppt_y"/>
                                          </p:val>
                                        </p:tav>
                                      </p:tavLst>
                                    </p:anim>
                                  </p:childTnLst>
                                </p:cTn>
                              </p:par>
                              <p:par>
                                <p:cTn id="35" presetID="32" presetClass="emph" presetSubtype="0" repeatCount="indefinite" fill="hold" nodeType="withEffect">
                                  <p:stCondLst>
                                    <p:cond delay="0"/>
                                  </p:stCondLst>
                                  <p:childTnLst>
                                    <p:animRot by="120000">
                                      <p:cBhvr>
                                        <p:cTn id="36" dur="300" fill="hold">
                                          <p:stCondLst>
                                            <p:cond delay="0"/>
                                          </p:stCondLst>
                                        </p:cTn>
                                        <p:tgtEl>
                                          <p:spTgt spid="9"/>
                                        </p:tgtEl>
                                        <p:attrNameLst>
                                          <p:attrName>r</p:attrName>
                                        </p:attrNameLst>
                                      </p:cBhvr>
                                    </p:animRot>
                                    <p:animRot by="-240000">
                                      <p:cBhvr>
                                        <p:cTn id="37" dur="600" fill="hold">
                                          <p:stCondLst>
                                            <p:cond delay="600"/>
                                          </p:stCondLst>
                                        </p:cTn>
                                        <p:tgtEl>
                                          <p:spTgt spid="9"/>
                                        </p:tgtEl>
                                        <p:attrNameLst>
                                          <p:attrName>r</p:attrName>
                                        </p:attrNameLst>
                                      </p:cBhvr>
                                    </p:animRot>
                                    <p:animRot by="240000">
                                      <p:cBhvr>
                                        <p:cTn id="38" dur="600" fill="hold">
                                          <p:stCondLst>
                                            <p:cond delay="1200"/>
                                          </p:stCondLst>
                                        </p:cTn>
                                        <p:tgtEl>
                                          <p:spTgt spid="9"/>
                                        </p:tgtEl>
                                        <p:attrNameLst>
                                          <p:attrName>r</p:attrName>
                                        </p:attrNameLst>
                                      </p:cBhvr>
                                    </p:animRot>
                                    <p:animRot by="-240000">
                                      <p:cBhvr>
                                        <p:cTn id="39" dur="600" fill="hold">
                                          <p:stCondLst>
                                            <p:cond delay="1800"/>
                                          </p:stCondLst>
                                        </p:cTn>
                                        <p:tgtEl>
                                          <p:spTgt spid="9"/>
                                        </p:tgtEl>
                                        <p:attrNameLst>
                                          <p:attrName>r</p:attrName>
                                        </p:attrNameLst>
                                      </p:cBhvr>
                                    </p:animRot>
                                    <p:animRot by="120000">
                                      <p:cBhvr>
                                        <p:cTn id="40" dur="600" fill="hold">
                                          <p:stCondLst>
                                            <p:cond delay="240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0" b="1" dirty="0" smtClean="0"/>
              <a:t>What happens if we leave Europe?</a:t>
            </a:r>
            <a:endParaRPr lang="en-GB" sz="9000" b="1" dirty="0"/>
          </a:p>
        </p:txBody>
      </p:sp>
      <p:pic>
        <p:nvPicPr>
          <p:cNvPr id="6" name="Qi Klax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574725" y="-433522"/>
            <a:ext cx="406400" cy="406400"/>
          </a:xfrm>
          <a:prstGeom prst="rect">
            <a:avLst/>
          </a:prstGeom>
        </p:spPr>
      </p:pic>
    </p:spTree>
    <p:extLst>
      <p:ext uri="{BB962C8B-B14F-4D97-AF65-F5344CB8AC3E}">
        <p14:creationId xmlns:p14="http://schemas.microsoft.com/office/powerpoint/2010/main" val="51481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485" fill="hold"/>
                                        <p:tgtEl>
                                          <p:spTgt spid="6"/>
                                        </p:tgtEl>
                                      </p:cBhvr>
                                    </p:cmd>
                                  </p:childTnLst>
                                </p:cTn>
                              </p:par>
                              <p:par>
                                <p:cTn id="7" presetID="23" presetClass="entr" presetSubtype="16"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fltVal val="0"/>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childTnLst>
                                </p:cTn>
                              </p:par>
                              <p:par>
                                <p:cTn id="11" presetID="6" presetClass="emph" presetSubtype="0" repeatCount="indefinite" autoRev="1" fill="hold" grpId="1" nodeType="withEffect">
                                  <p:stCondLst>
                                    <p:cond delay="0"/>
                                  </p:stCondLst>
                                  <p:childTnLst>
                                    <p:animScale>
                                      <p:cBhvr>
                                        <p:cTn id="12" dur="1000" fill="hold"/>
                                        <p:tgtEl>
                                          <p:spTgt spid="4"/>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audio>
              <p:cMediaNode vol="100000">
                <p:cTn id="13" fill="hold" display="0">
                  <p:stCondLst>
                    <p:cond delay="indefinite"/>
                  </p:stCondLst>
                  <p:endCondLst>
                    <p:cond evt="onStopAudio" delay="0">
                      <p:tgtEl>
                        <p:sldTgt/>
                      </p:tgtEl>
                    </p:cond>
                  </p:endCondLst>
                </p:cTn>
                <p:tgtEl>
                  <p:spTgt spid="6"/>
                </p:tgtEl>
              </p:cMediaNode>
            </p:audio>
          </p:childTnLst>
        </p:cTn>
      </p:par>
    </p:tnLst>
    <p:bldLst>
      <p:bldP spid="4" grpId="0" animBg="1"/>
      <p:bldP spid="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ight Brace 8"/>
          <p:cNvSpPr/>
          <p:nvPr/>
        </p:nvSpPr>
        <p:spPr>
          <a:xfrm rot="16200000">
            <a:off x="5526575" y="-1267694"/>
            <a:ext cx="1138849" cy="7065818"/>
          </a:xfrm>
          <a:prstGeom prst="rightBrace">
            <a:avLst>
              <a:gd name="adj1" fmla="val 0"/>
              <a:gd name="adj2" fmla="val 50000"/>
            </a:avLst>
          </a:prstGeom>
          <a:ln w="63500">
            <a:solidFill>
              <a:schemeClr val="tx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6" name="Rounded Rectangle 5"/>
          <p:cNvSpPr/>
          <p:nvPr/>
        </p:nvSpPr>
        <p:spPr bwMode="auto">
          <a:xfrm>
            <a:off x="1029391" y="2834640"/>
            <a:ext cx="3060000" cy="1260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Rules</a:t>
            </a:r>
            <a:endParaRPr lang="en-GB" sz="2800" b="1" dirty="0">
              <a:solidFill>
                <a:prstClr val="black"/>
              </a:solidFill>
              <a:cs typeface="Arial" panose="020B0604020202020204" pitchFamily="34" charset="0"/>
            </a:endParaRPr>
          </a:p>
        </p:txBody>
      </p:sp>
      <p:sp>
        <p:nvSpPr>
          <p:cNvPr id="11" name="Rounded Rectangle 10"/>
          <p:cNvSpPr/>
          <p:nvPr/>
        </p:nvSpPr>
        <p:spPr bwMode="auto">
          <a:xfrm>
            <a:off x="8136774" y="2834640"/>
            <a:ext cx="3060000" cy="1260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smtClean="0">
                <a:solidFill>
                  <a:prstClr val="black"/>
                </a:solidFill>
                <a:cs typeface="Arial" panose="020B0604020202020204" pitchFamily="34" charset="0"/>
              </a:rPr>
              <a:t>Orders</a:t>
            </a:r>
            <a:endParaRPr lang="en-GB" sz="2800" b="1" dirty="0">
              <a:solidFill>
                <a:prstClr val="black"/>
              </a:solidFill>
              <a:cs typeface="Arial" panose="020B0604020202020204" pitchFamily="34" charset="0"/>
            </a:endParaRPr>
          </a:p>
        </p:txBody>
      </p:sp>
      <p:sp>
        <p:nvSpPr>
          <p:cNvPr id="2" name="Rectangle 1"/>
          <p:cNvSpPr/>
          <p:nvPr/>
        </p:nvSpPr>
        <p:spPr>
          <a:xfrm>
            <a:off x="793292" y="1695790"/>
            <a:ext cx="10605416" cy="274910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p:nvSpPr>
        <p:spPr bwMode="auto">
          <a:xfrm>
            <a:off x="4566000" y="2834640"/>
            <a:ext cx="3060000" cy="126000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a:r>
              <a:rPr lang="en-GB" sz="2800" b="1" dirty="0">
                <a:solidFill>
                  <a:prstClr val="black"/>
                </a:solidFill>
                <a:cs typeface="Arial" pitchFamily="34" charset="0"/>
              </a:rPr>
              <a:t>Management of Health and Safety at Work </a:t>
            </a:r>
            <a:r>
              <a:rPr lang="en-GB" sz="2800" b="1" dirty="0" err="1">
                <a:solidFill>
                  <a:prstClr val="black"/>
                </a:solidFill>
                <a:cs typeface="Arial" pitchFamily="34" charset="0"/>
              </a:rPr>
              <a:t>Regs</a:t>
            </a:r>
            <a:r>
              <a:rPr lang="en-GB" sz="2800" b="1" dirty="0">
                <a:solidFill>
                  <a:prstClr val="black"/>
                </a:solidFill>
                <a:cs typeface="Arial" pitchFamily="34" charset="0"/>
              </a:rPr>
              <a:t> 1999 </a:t>
            </a:r>
            <a:endParaRPr lang="en-GB" sz="2800" dirty="0">
              <a:solidFill>
                <a:prstClr val="black"/>
              </a:solidFill>
              <a:cs typeface="Arial" pitchFamily="34" charset="0"/>
            </a:endParaRPr>
          </a:p>
        </p:txBody>
      </p:sp>
      <p:cxnSp>
        <p:nvCxnSpPr>
          <p:cNvPr id="8" name="Straight Connector 7"/>
          <p:cNvCxnSpPr>
            <a:stCxn id="10" idx="2"/>
            <a:endCxn id="12" idx="0"/>
          </p:cNvCxnSpPr>
          <p:nvPr/>
        </p:nvCxnSpPr>
        <p:spPr>
          <a:xfrm>
            <a:off x="6096000" y="1695791"/>
            <a:ext cx="0" cy="1138849"/>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bwMode="auto">
          <a:xfrm>
            <a:off x="4296000" y="792961"/>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Health &amp; Safety at Work </a:t>
            </a:r>
            <a:r>
              <a:rPr lang="en-GB" sz="2800" b="1" dirty="0" err="1">
                <a:solidFill>
                  <a:prstClr val="black"/>
                </a:solidFill>
                <a:cs typeface="Arial" panose="020B0604020202020204" pitchFamily="34" charset="0"/>
              </a:rPr>
              <a:t>etc</a:t>
            </a:r>
            <a:r>
              <a:rPr lang="en-GB" sz="2800" b="1" dirty="0">
                <a:solidFill>
                  <a:prstClr val="black"/>
                </a:solidFill>
                <a:cs typeface="Arial" panose="020B0604020202020204" pitchFamily="34" charset="0"/>
              </a:rPr>
              <a:t> Act 1974</a:t>
            </a:r>
          </a:p>
        </p:txBody>
      </p:sp>
      <p:sp>
        <p:nvSpPr>
          <p:cNvPr id="14" name="Rectangle 5"/>
          <p:cNvSpPr>
            <a:spLocks noChangeArrowheads="1"/>
          </p:cNvSpPr>
          <p:nvPr/>
        </p:nvSpPr>
        <p:spPr bwMode="auto">
          <a:xfrm>
            <a:off x="352425" y="4222656"/>
            <a:ext cx="11516487" cy="2595599"/>
          </a:xfrm>
          <a:prstGeom prst="rect">
            <a:avLst/>
          </a:prstGeom>
          <a:noFill/>
          <a:ln w="9525">
            <a:noFill/>
            <a:miter lim="800000"/>
            <a:headEnd/>
            <a:tailEnd/>
          </a:ln>
        </p:spPr>
        <p:txBody>
          <a:bodyPr anchor="t" anchorCtr="0"/>
          <a:lstStyle/>
          <a:p>
            <a:pPr>
              <a:spcAft>
                <a:spcPts val="1200"/>
              </a:spcAft>
            </a:pPr>
            <a:r>
              <a:rPr lang="en-GB" sz="2400" b="1" dirty="0" smtClean="0">
                <a:cs typeface="Arial" panose="020B0604020202020204" pitchFamily="34" charset="0"/>
              </a:rPr>
              <a:t>Section 2 in The Health and Safety at Work </a:t>
            </a:r>
            <a:r>
              <a:rPr lang="en-GB" sz="2400" b="1" dirty="0" err="1" smtClean="0">
                <a:cs typeface="Arial" panose="020B0604020202020204" pitchFamily="34" charset="0"/>
              </a:rPr>
              <a:t>etc</a:t>
            </a:r>
            <a:r>
              <a:rPr lang="en-GB" sz="2400" b="1" dirty="0" smtClean="0">
                <a:cs typeface="Arial" panose="020B0604020202020204" pitchFamily="34" charset="0"/>
              </a:rPr>
              <a:t> Act 1974 states - </a:t>
            </a:r>
            <a:r>
              <a:rPr lang="en-GB" sz="2400" i="1" dirty="0">
                <a:cs typeface="Arial" panose="020B0604020202020204" pitchFamily="34" charset="0"/>
              </a:rPr>
              <a:t>It shall be the duty of every employer to ensure, so far as is reasonably practicable, the health, safety and welfare at work of all his employees</a:t>
            </a:r>
            <a:r>
              <a:rPr lang="en-GB" sz="2400" i="1" dirty="0" smtClean="0">
                <a:cs typeface="Arial" panose="020B0604020202020204" pitchFamily="34" charset="0"/>
              </a:rPr>
              <a:t>.</a:t>
            </a:r>
          </a:p>
          <a:p>
            <a:pPr>
              <a:spcAft>
                <a:spcPts val="1200"/>
              </a:spcAft>
            </a:pPr>
            <a:r>
              <a:rPr lang="en-GB" sz="2400" b="1" dirty="0" smtClean="0"/>
              <a:t>Regulation 3 in the Management of the </a:t>
            </a:r>
            <a:r>
              <a:rPr lang="en-GB" sz="2400" b="1" dirty="0"/>
              <a:t>Health and Safety at Work </a:t>
            </a:r>
            <a:r>
              <a:rPr lang="en-GB" sz="2400" b="1" dirty="0" err="1"/>
              <a:t>Regs</a:t>
            </a:r>
            <a:r>
              <a:rPr lang="en-GB" sz="2400" b="1" dirty="0"/>
              <a:t> </a:t>
            </a:r>
            <a:r>
              <a:rPr lang="en-GB" sz="2400" b="1" dirty="0" smtClean="0"/>
              <a:t>1999 states - </a:t>
            </a:r>
            <a:r>
              <a:rPr lang="en-GB" sz="2400" i="1" dirty="0" smtClean="0"/>
              <a:t>Every </a:t>
            </a:r>
            <a:r>
              <a:rPr lang="en-GB" sz="2400" i="1" dirty="0"/>
              <a:t>employer shall make a suitable and sufficient assessment </a:t>
            </a:r>
            <a:r>
              <a:rPr lang="en-GB" sz="2400" i="1" dirty="0" smtClean="0"/>
              <a:t>of the </a:t>
            </a:r>
            <a:r>
              <a:rPr lang="en-GB" sz="2400" i="1" dirty="0"/>
              <a:t>risks to the health and safety of his employees to which they are exposed whilst they are at </a:t>
            </a:r>
            <a:r>
              <a:rPr lang="en-GB" sz="2400" i="1" dirty="0" smtClean="0"/>
              <a:t>work.</a:t>
            </a:r>
            <a:endParaRPr lang="en-GB" sz="2400" i="1" dirty="0"/>
          </a:p>
          <a:p>
            <a:endParaRPr lang="en-GB" sz="2800" b="1" dirty="0">
              <a:solidFill>
                <a:prstClr val="black"/>
              </a:solidFill>
              <a:cs typeface="Arial" panose="020B0604020202020204" pitchFamily="34" charset="0"/>
            </a:endParaRPr>
          </a:p>
        </p:txBody>
      </p:sp>
      <p:sp>
        <p:nvSpPr>
          <p:cNvPr id="15" name="Title 1"/>
          <p:cNvSpPr txBox="1">
            <a:spLocks/>
          </p:cNvSpPr>
          <p:nvPr/>
        </p:nvSpPr>
        <p:spPr>
          <a:xfrm>
            <a:off x="137179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UK</a:t>
            </a:r>
            <a:endParaRPr lang="en-GB" sz="2800" b="1" dirty="0">
              <a:solidFill>
                <a:prstClr val="black"/>
              </a:solidFill>
              <a:latin typeface="Calibri" panose="020F0502020204030204"/>
            </a:endParaRPr>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199"/>
            <a:ext cx="1371791" cy="815073"/>
          </a:xfrm>
          <a:prstGeom prst="rect">
            <a:avLst/>
          </a:prstGeom>
        </p:spPr>
      </p:pic>
    </p:spTree>
    <p:custDataLst>
      <p:custData r:id="rId1"/>
      <p:tags r:id="rId2"/>
    </p:custDataLst>
    <p:extLst>
      <p:ext uri="{BB962C8B-B14F-4D97-AF65-F5344CB8AC3E}">
        <p14:creationId xmlns:p14="http://schemas.microsoft.com/office/powerpoint/2010/main" val="399468099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fade">
                                      <p:cBhvr>
                                        <p:cTn id="12" dur="10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p:cNvSpPr txBox="1">
            <a:spLocks/>
          </p:cNvSpPr>
          <p:nvPr/>
        </p:nvSpPr>
        <p:spPr>
          <a:xfrm>
            <a:off x="137179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UK</a:t>
            </a:r>
            <a:endParaRPr lang="en-GB" sz="2800" b="1" dirty="0">
              <a:solidFill>
                <a:prstClr val="black"/>
              </a:solidFill>
              <a:latin typeface="Calibri" panose="020F0502020204030204"/>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199"/>
            <a:ext cx="1371791" cy="815073"/>
          </a:xfrm>
          <a:prstGeom prst="rect">
            <a:avLst/>
          </a:prstGeom>
        </p:spPr>
      </p:pic>
      <p:grpSp>
        <p:nvGrpSpPr>
          <p:cNvPr id="46" name="Group 45"/>
          <p:cNvGrpSpPr/>
          <p:nvPr/>
        </p:nvGrpSpPr>
        <p:grpSpPr>
          <a:xfrm>
            <a:off x="4224000" y="433819"/>
            <a:ext cx="3744000" cy="2642540"/>
            <a:chOff x="4224000" y="515459"/>
            <a:chExt cx="3744000" cy="2642540"/>
          </a:xfrm>
        </p:grpSpPr>
        <p:cxnSp>
          <p:nvCxnSpPr>
            <p:cNvPr id="17" name="Straight Connector 16"/>
            <p:cNvCxnSpPr/>
            <p:nvPr/>
          </p:nvCxnSpPr>
          <p:spPr>
            <a:xfrm flipV="1">
              <a:off x="6096326" y="1675856"/>
              <a:ext cx="0" cy="1482143"/>
            </a:xfrm>
            <a:prstGeom prst="line">
              <a:avLst/>
            </a:prstGeom>
            <a:solidFill>
              <a:srgbClr val="BDD7EE"/>
            </a:solidFill>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4224000" y="515459"/>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Workplace (Health, Safety and Welfare) Regulations 1992 </a:t>
              </a:r>
              <a:endParaRPr lang="en-GB" sz="2800" dirty="0">
                <a:solidFill>
                  <a:prstClr val="black"/>
                </a:solidFill>
                <a:cs typeface="Arial" pitchFamily="34" charset="0"/>
              </a:endParaRPr>
            </a:p>
          </p:txBody>
        </p:sp>
      </p:grpSp>
      <p:grpSp>
        <p:nvGrpSpPr>
          <p:cNvPr id="47" name="Group 46"/>
          <p:cNvGrpSpPr/>
          <p:nvPr/>
        </p:nvGrpSpPr>
        <p:grpSpPr>
          <a:xfrm>
            <a:off x="7528561" y="681682"/>
            <a:ext cx="4401148" cy="2373084"/>
            <a:chOff x="7528561" y="681682"/>
            <a:chExt cx="4401148" cy="2373084"/>
          </a:xfrm>
        </p:grpSpPr>
        <p:cxnSp>
          <p:nvCxnSpPr>
            <p:cNvPr id="40" name="Straight Connector 39"/>
            <p:cNvCxnSpPr/>
            <p:nvPr/>
          </p:nvCxnSpPr>
          <p:spPr>
            <a:xfrm flipH="1">
              <a:off x="7528561" y="2212772"/>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8185709" y="681682"/>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Provision and Use of Work Equipment Regulations 1998</a:t>
              </a:r>
            </a:p>
          </p:txBody>
        </p:sp>
      </p:grpSp>
      <p:grpSp>
        <p:nvGrpSpPr>
          <p:cNvPr id="48" name="Group 47"/>
          <p:cNvGrpSpPr/>
          <p:nvPr/>
        </p:nvGrpSpPr>
        <p:grpSpPr>
          <a:xfrm>
            <a:off x="6737349" y="2601000"/>
            <a:ext cx="5326123" cy="1656000"/>
            <a:chOff x="6737349" y="2601000"/>
            <a:chExt cx="5326123" cy="1656000"/>
          </a:xfrm>
        </p:grpSpPr>
        <p:cxnSp>
          <p:nvCxnSpPr>
            <p:cNvPr id="7" name="Straight Connector 6"/>
            <p:cNvCxnSpPr>
              <a:stCxn id="24" idx="1"/>
            </p:cNvCxnSpPr>
            <p:nvPr/>
          </p:nvCxnSpPr>
          <p:spPr>
            <a:xfrm flipH="1">
              <a:off x="6737349" y="3429000"/>
              <a:ext cx="1582123" cy="0"/>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8319472" y="2601000"/>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Manual Handling Operations Regulations 1992</a:t>
              </a:r>
            </a:p>
          </p:txBody>
        </p:sp>
      </p:grpSp>
      <p:grpSp>
        <p:nvGrpSpPr>
          <p:cNvPr id="49" name="Group 48"/>
          <p:cNvGrpSpPr/>
          <p:nvPr/>
        </p:nvGrpSpPr>
        <p:grpSpPr>
          <a:xfrm>
            <a:off x="7528561" y="3803235"/>
            <a:ext cx="4368015" cy="2350708"/>
            <a:chOff x="7528561" y="3803235"/>
            <a:chExt cx="4368015" cy="2350708"/>
          </a:xfrm>
        </p:grpSpPr>
        <p:cxnSp>
          <p:nvCxnSpPr>
            <p:cNvPr id="32" name="Straight Connector 31"/>
            <p:cNvCxnSpPr/>
            <p:nvPr/>
          </p:nvCxnSpPr>
          <p:spPr>
            <a:xfrm flipH="1" flipV="1">
              <a:off x="7528561" y="3803235"/>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8152576" y="4497943"/>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Work at Height Regulations 2005 </a:t>
              </a:r>
            </a:p>
          </p:txBody>
        </p:sp>
      </p:grpSp>
      <p:grpSp>
        <p:nvGrpSpPr>
          <p:cNvPr id="50" name="Group 49"/>
          <p:cNvGrpSpPr/>
          <p:nvPr/>
        </p:nvGrpSpPr>
        <p:grpSpPr>
          <a:xfrm>
            <a:off x="4224000" y="3803235"/>
            <a:ext cx="3744000" cy="2749822"/>
            <a:chOff x="4224000" y="3803235"/>
            <a:chExt cx="3744000" cy="2749822"/>
          </a:xfrm>
        </p:grpSpPr>
        <p:cxnSp>
          <p:nvCxnSpPr>
            <p:cNvPr id="35" name="Straight Connector 34"/>
            <p:cNvCxnSpPr/>
            <p:nvPr/>
          </p:nvCxnSpPr>
          <p:spPr>
            <a:xfrm flipV="1">
              <a:off x="6096001" y="3803235"/>
              <a:ext cx="0" cy="1587635"/>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4224000" y="4897057"/>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Railways &amp; Other Guided Transport System (Safety) Regulations 2006</a:t>
              </a:r>
              <a:endParaRPr lang="en-GB" sz="2800" dirty="0">
                <a:solidFill>
                  <a:prstClr val="black"/>
                </a:solidFill>
                <a:cs typeface="Arial" pitchFamily="34" charset="0"/>
              </a:endParaRPr>
            </a:p>
          </p:txBody>
        </p:sp>
      </p:grpSp>
      <p:grpSp>
        <p:nvGrpSpPr>
          <p:cNvPr id="52" name="Group 51"/>
          <p:cNvGrpSpPr/>
          <p:nvPr/>
        </p:nvGrpSpPr>
        <p:grpSpPr>
          <a:xfrm>
            <a:off x="125401" y="2601000"/>
            <a:ext cx="5117525" cy="1656000"/>
            <a:chOff x="125401" y="2601000"/>
            <a:chExt cx="5117525" cy="1656000"/>
          </a:xfrm>
        </p:grpSpPr>
        <p:cxnSp>
          <p:nvCxnSpPr>
            <p:cNvPr id="26" name="Straight Connector 25"/>
            <p:cNvCxnSpPr>
              <a:stCxn id="27" idx="3"/>
            </p:cNvCxnSpPr>
            <p:nvPr/>
          </p:nvCxnSpPr>
          <p:spPr>
            <a:xfrm>
              <a:off x="3869400" y="3429000"/>
              <a:ext cx="1373526" cy="14416"/>
            </a:xfrm>
            <a:prstGeom prst="line">
              <a:avLst/>
            </a:prstGeom>
            <a:solidFill>
              <a:srgbClr val="BDD7EE"/>
            </a:solidFill>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125401" y="2601000"/>
              <a:ext cx="3743999"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Health and Safety (First-Aid) Regulations 2013</a:t>
              </a:r>
            </a:p>
          </p:txBody>
        </p:sp>
      </p:grpSp>
      <p:grpSp>
        <p:nvGrpSpPr>
          <p:cNvPr id="45" name="Group 44"/>
          <p:cNvGrpSpPr/>
          <p:nvPr/>
        </p:nvGrpSpPr>
        <p:grpSpPr>
          <a:xfrm>
            <a:off x="262291" y="681682"/>
            <a:ext cx="4401981" cy="2359847"/>
            <a:chOff x="262291" y="681682"/>
            <a:chExt cx="4401981" cy="2359847"/>
          </a:xfrm>
        </p:grpSpPr>
        <p:cxnSp>
          <p:nvCxnSpPr>
            <p:cNvPr id="43" name="Straight Connector 42"/>
            <p:cNvCxnSpPr/>
            <p:nvPr/>
          </p:nvCxnSpPr>
          <p:spPr>
            <a:xfrm>
              <a:off x="3749224" y="2199535"/>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262291" y="681682"/>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Management of Health and Safety at Work Regulations 1999 </a:t>
              </a:r>
              <a:endParaRPr lang="en-GB" sz="2800" dirty="0">
                <a:solidFill>
                  <a:prstClr val="black"/>
                </a:solidFill>
                <a:cs typeface="Arial" pitchFamily="34" charset="0"/>
              </a:endParaRPr>
            </a:p>
          </p:txBody>
        </p:sp>
      </p:grpSp>
      <p:grpSp>
        <p:nvGrpSpPr>
          <p:cNvPr id="51" name="Group 50"/>
          <p:cNvGrpSpPr/>
          <p:nvPr/>
        </p:nvGrpSpPr>
        <p:grpSpPr>
          <a:xfrm>
            <a:off x="262291" y="3789998"/>
            <a:ext cx="4401981" cy="2363945"/>
            <a:chOff x="262291" y="3789998"/>
            <a:chExt cx="4401981" cy="2363945"/>
          </a:xfrm>
        </p:grpSpPr>
        <p:cxnSp>
          <p:nvCxnSpPr>
            <p:cNvPr id="44" name="Straight Connector 43"/>
            <p:cNvCxnSpPr/>
            <p:nvPr/>
          </p:nvCxnSpPr>
          <p:spPr>
            <a:xfrm flipV="1">
              <a:off x="3749224" y="3789998"/>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262291" y="4497943"/>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Reporting of Injuries, Diseases and Dangerous Occurrences Regulations 2013</a:t>
              </a:r>
            </a:p>
          </p:txBody>
        </p:sp>
      </p:grpSp>
      <p:sp>
        <p:nvSpPr>
          <p:cNvPr id="10" name="Rounded Rectangle 9"/>
          <p:cNvSpPr/>
          <p:nvPr/>
        </p:nvSpPr>
        <p:spPr bwMode="auto">
          <a:xfrm>
            <a:off x="4296000" y="792961"/>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Health &amp; Safety at Work </a:t>
            </a:r>
            <a:r>
              <a:rPr lang="en-GB" sz="2800" b="1" dirty="0" err="1">
                <a:solidFill>
                  <a:prstClr val="black"/>
                </a:solidFill>
                <a:cs typeface="Arial" panose="020B0604020202020204" pitchFamily="34" charset="0"/>
              </a:rPr>
              <a:t>etc</a:t>
            </a:r>
            <a:r>
              <a:rPr lang="en-GB" sz="2800" b="1" dirty="0">
                <a:solidFill>
                  <a:prstClr val="black"/>
                </a:solidFill>
                <a:cs typeface="Arial" panose="020B0604020202020204" pitchFamily="34" charset="0"/>
              </a:rPr>
              <a:t> Act 1974</a:t>
            </a:r>
          </a:p>
        </p:txBody>
      </p:sp>
    </p:spTree>
    <p:extLst>
      <p:ext uri="{BB962C8B-B14F-4D97-AF65-F5344CB8AC3E}">
        <p14:creationId xmlns:p14="http://schemas.microsoft.com/office/powerpoint/2010/main" val="225101192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0 -1.48148E-6 L 0 0.31852 " pathEditMode="relative" rAng="0" ptsTypes="AA">
                                      <p:cBhvr>
                                        <p:cTn id="6" dur="1500" fill="hold"/>
                                        <p:tgtEl>
                                          <p:spTgt spid="10"/>
                                        </p:tgtEl>
                                        <p:attrNameLst>
                                          <p:attrName>ppt_x</p:attrName>
                                          <p:attrName>ppt_y</p:attrName>
                                        </p:attrNameLst>
                                      </p:cBhvr>
                                      <p:rCtr x="0" y="15926"/>
                                    </p:animMotion>
                                  </p:childTnLst>
                                </p:cTn>
                              </p:par>
                            </p:childTnLst>
                          </p:cTn>
                        </p:par>
                        <p:par>
                          <p:cTn id="7" fill="hold">
                            <p:stCondLst>
                              <p:cond delay="1500"/>
                            </p:stCondLst>
                            <p:childTnLst>
                              <p:par>
                                <p:cTn id="8" presetID="23" presetClass="entr" presetSubtype="528" fill="hold" nodeType="afterEffect">
                                  <p:stCondLst>
                                    <p:cond delay="0"/>
                                  </p:stCondLst>
                                  <p:childTnLst>
                                    <p:set>
                                      <p:cBhvr>
                                        <p:cTn id="9" dur="1" fill="hold">
                                          <p:stCondLst>
                                            <p:cond delay="0"/>
                                          </p:stCondLst>
                                        </p:cTn>
                                        <p:tgtEl>
                                          <p:spTgt spid="46"/>
                                        </p:tgtEl>
                                        <p:attrNameLst>
                                          <p:attrName>style.visibility</p:attrName>
                                        </p:attrNameLst>
                                      </p:cBhvr>
                                      <p:to>
                                        <p:strVal val="visible"/>
                                      </p:to>
                                    </p:set>
                                    <p:anim calcmode="lin" valueType="num">
                                      <p:cBhvr>
                                        <p:cTn id="10" dur="1000" fill="hold"/>
                                        <p:tgtEl>
                                          <p:spTgt spid="46"/>
                                        </p:tgtEl>
                                        <p:attrNameLst>
                                          <p:attrName>ppt_w</p:attrName>
                                        </p:attrNameLst>
                                      </p:cBhvr>
                                      <p:tavLst>
                                        <p:tav tm="0">
                                          <p:val>
                                            <p:fltVal val="0"/>
                                          </p:val>
                                        </p:tav>
                                        <p:tav tm="100000">
                                          <p:val>
                                            <p:strVal val="#ppt_w"/>
                                          </p:val>
                                        </p:tav>
                                      </p:tavLst>
                                    </p:anim>
                                    <p:anim calcmode="lin" valueType="num">
                                      <p:cBhvr>
                                        <p:cTn id="11" dur="1000" fill="hold"/>
                                        <p:tgtEl>
                                          <p:spTgt spid="46"/>
                                        </p:tgtEl>
                                        <p:attrNameLst>
                                          <p:attrName>ppt_h</p:attrName>
                                        </p:attrNameLst>
                                      </p:cBhvr>
                                      <p:tavLst>
                                        <p:tav tm="0">
                                          <p:val>
                                            <p:fltVal val="0"/>
                                          </p:val>
                                        </p:tav>
                                        <p:tav tm="100000">
                                          <p:val>
                                            <p:strVal val="#ppt_h"/>
                                          </p:val>
                                        </p:tav>
                                      </p:tavLst>
                                    </p:anim>
                                    <p:anim calcmode="lin" valueType="num">
                                      <p:cBhvr>
                                        <p:cTn id="12" dur="1000" fill="hold"/>
                                        <p:tgtEl>
                                          <p:spTgt spid="46"/>
                                        </p:tgtEl>
                                        <p:attrNameLst>
                                          <p:attrName>ppt_x</p:attrName>
                                        </p:attrNameLst>
                                      </p:cBhvr>
                                      <p:tavLst>
                                        <p:tav tm="0">
                                          <p:val>
                                            <p:fltVal val="0.5"/>
                                          </p:val>
                                        </p:tav>
                                        <p:tav tm="100000">
                                          <p:val>
                                            <p:strVal val="#ppt_x"/>
                                          </p:val>
                                        </p:tav>
                                      </p:tavLst>
                                    </p:anim>
                                    <p:anim calcmode="lin" valueType="num">
                                      <p:cBhvr>
                                        <p:cTn id="13" dur="1000" fill="hold"/>
                                        <p:tgtEl>
                                          <p:spTgt spid="46"/>
                                        </p:tgtEl>
                                        <p:attrNameLst>
                                          <p:attrName>ppt_y</p:attrName>
                                        </p:attrNameLst>
                                      </p:cBhvr>
                                      <p:tavLst>
                                        <p:tav tm="0">
                                          <p:val>
                                            <p:fltVal val="0.5"/>
                                          </p:val>
                                        </p:tav>
                                        <p:tav tm="100000">
                                          <p:val>
                                            <p:strVal val="#ppt_y"/>
                                          </p:val>
                                        </p:tav>
                                      </p:tavLst>
                                    </p:anim>
                                  </p:childTnLst>
                                </p:cTn>
                              </p:par>
                            </p:childTnLst>
                          </p:cTn>
                        </p:par>
                        <p:par>
                          <p:cTn id="14" fill="hold">
                            <p:stCondLst>
                              <p:cond delay="2500"/>
                            </p:stCondLst>
                            <p:childTnLst>
                              <p:par>
                                <p:cTn id="15" presetID="23" presetClass="entr" presetSubtype="52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1000" fill="hold"/>
                                        <p:tgtEl>
                                          <p:spTgt spid="47"/>
                                        </p:tgtEl>
                                        <p:attrNameLst>
                                          <p:attrName>ppt_w</p:attrName>
                                        </p:attrNameLst>
                                      </p:cBhvr>
                                      <p:tavLst>
                                        <p:tav tm="0">
                                          <p:val>
                                            <p:fltVal val="0"/>
                                          </p:val>
                                        </p:tav>
                                        <p:tav tm="100000">
                                          <p:val>
                                            <p:strVal val="#ppt_w"/>
                                          </p:val>
                                        </p:tav>
                                      </p:tavLst>
                                    </p:anim>
                                    <p:anim calcmode="lin" valueType="num">
                                      <p:cBhvr>
                                        <p:cTn id="18" dur="1000" fill="hold"/>
                                        <p:tgtEl>
                                          <p:spTgt spid="47"/>
                                        </p:tgtEl>
                                        <p:attrNameLst>
                                          <p:attrName>ppt_h</p:attrName>
                                        </p:attrNameLst>
                                      </p:cBhvr>
                                      <p:tavLst>
                                        <p:tav tm="0">
                                          <p:val>
                                            <p:fltVal val="0"/>
                                          </p:val>
                                        </p:tav>
                                        <p:tav tm="100000">
                                          <p:val>
                                            <p:strVal val="#ppt_h"/>
                                          </p:val>
                                        </p:tav>
                                      </p:tavLst>
                                    </p:anim>
                                    <p:anim calcmode="lin" valueType="num">
                                      <p:cBhvr>
                                        <p:cTn id="19" dur="1000" fill="hold"/>
                                        <p:tgtEl>
                                          <p:spTgt spid="47"/>
                                        </p:tgtEl>
                                        <p:attrNameLst>
                                          <p:attrName>ppt_x</p:attrName>
                                        </p:attrNameLst>
                                      </p:cBhvr>
                                      <p:tavLst>
                                        <p:tav tm="0">
                                          <p:val>
                                            <p:fltVal val="0.5"/>
                                          </p:val>
                                        </p:tav>
                                        <p:tav tm="100000">
                                          <p:val>
                                            <p:strVal val="#ppt_x"/>
                                          </p:val>
                                        </p:tav>
                                      </p:tavLst>
                                    </p:anim>
                                    <p:anim calcmode="lin" valueType="num">
                                      <p:cBhvr>
                                        <p:cTn id="20" dur="1000" fill="hold"/>
                                        <p:tgtEl>
                                          <p:spTgt spid="47"/>
                                        </p:tgtEl>
                                        <p:attrNameLst>
                                          <p:attrName>ppt_y</p:attrName>
                                        </p:attrNameLst>
                                      </p:cBhvr>
                                      <p:tavLst>
                                        <p:tav tm="0">
                                          <p:val>
                                            <p:fltVal val="0.5"/>
                                          </p:val>
                                        </p:tav>
                                        <p:tav tm="100000">
                                          <p:val>
                                            <p:strVal val="#ppt_y"/>
                                          </p:val>
                                        </p:tav>
                                      </p:tavLst>
                                    </p:anim>
                                  </p:childTnLst>
                                </p:cTn>
                              </p:par>
                            </p:childTnLst>
                          </p:cTn>
                        </p:par>
                        <p:par>
                          <p:cTn id="21" fill="hold">
                            <p:stCondLst>
                              <p:cond delay="3500"/>
                            </p:stCondLst>
                            <p:childTnLst>
                              <p:par>
                                <p:cTn id="22" presetID="23" presetClass="entr" presetSubtype="52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1000" fill="hold"/>
                                        <p:tgtEl>
                                          <p:spTgt spid="48"/>
                                        </p:tgtEl>
                                        <p:attrNameLst>
                                          <p:attrName>ppt_w</p:attrName>
                                        </p:attrNameLst>
                                      </p:cBhvr>
                                      <p:tavLst>
                                        <p:tav tm="0">
                                          <p:val>
                                            <p:fltVal val="0"/>
                                          </p:val>
                                        </p:tav>
                                        <p:tav tm="100000">
                                          <p:val>
                                            <p:strVal val="#ppt_w"/>
                                          </p:val>
                                        </p:tav>
                                      </p:tavLst>
                                    </p:anim>
                                    <p:anim calcmode="lin" valueType="num">
                                      <p:cBhvr>
                                        <p:cTn id="25" dur="1000" fill="hold"/>
                                        <p:tgtEl>
                                          <p:spTgt spid="48"/>
                                        </p:tgtEl>
                                        <p:attrNameLst>
                                          <p:attrName>ppt_h</p:attrName>
                                        </p:attrNameLst>
                                      </p:cBhvr>
                                      <p:tavLst>
                                        <p:tav tm="0">
                                          <p:val>
                                            <p:fltVal val="0"/>
                                          </p:val>
                                        </p:tav>
                                        <p:tav tm="100000">
                                          <p:val>
                                            <p:strVal val="#ppt_h"/>
                                          </p:val>
                                        </p:tav>
                                      </p:tavLst>
                                    </p:anim>
                                    <p:anim calcmode="lin" valueType="num">
                                      <p:cBhvr>
                                        <p:cTn id="26" dur="1000" fill="hold"/>
                                        <p:tgtEl>
                                          <p:spTgt spid="48"/>
                                        </p:tgtEl>
                                        <p:attrNameLst>
                                          <p:attrName>ppt_x</p:attrName>
                                        </p:attrNameLst>
                                      </p:cBhvr>
                                      <p:tavLst>
                                        <p:tav tm="0">
                                          <p:val>
                                            <p:fltVal val="0.5"/>
                                          </p:val>
                                        </p:tav>
                                        <p:tav tm="100000">
                                          <p:val>
                                            <p:strVal val="#ppt_x"/>
                                          </p:val>
                                        </p:tav>
                                      </p:tavLst>
                                    </p:anim>
                                    <p:anim calcmode="lin" valueType="num">
                                      <p:cBhvr>
                                        <p:cTn id="27" dur="1000" fill="hold"/>
                                        <p:tgtEl>
                                          <p:spTgt spid="48"/>
                                        </p:tgtEl>
                                        <p:attrNameLst>
                                          <p:attrName>ppt_y</p:attrName>
                                        </p:attrNameLst>
                                      </p:cBhvr>
                                      <p:tavLst>
                                        <p:tav tm="0">
                                          <p:val>
                                            <p:fltVal val="0.5"/>
                                          </p:val>
                                        </p:tav>
                                        <p:tav tm="100000">
                                          <p:val>
                                            <p:strVal val="#ppt_y"/>
                                          </p:val>
                                        </p:tav>
                                      </p:tavLst>
                                    </p:anim>
                                  </p:childTnLst>
                                </p:cTn>
                              </p:par>
                            </p:childTnLst>
                          </p:cTn>
                        </p:par>
                        <p:par>
                          <p:cTn id="28" fill="hold">
                            <p:stCondLst>
                              <p:cond delay="4500"/>
                            </p:stCondLst>
                            <p:childTnLst>
                              <p:par>
                                <p:cTn id="29" presetID="23" presetClass="entr" presetSubtype="528"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1000" fill="hold"/>
                                        <p:tgtEl>
                                          <p:spTgt spid="49"/>
                                        </p:tgtEl>
                                        <p:attrNameLst>
                                          <p:attrName>ppt_w</p:attrName>
                                        </p:attrNameLst>
                                      </p:cBhvr>
                                      <p:tavLst>
                                        <p:tav tm="0">
                                          <p:val>
                                            <p:fltVal val="0"/>
                                          </p:val>
                                        </p:tav>
                                        <p:tav tm="100000">
                                          <p:val>
                                            <p:strVal val="#ppt_w"/>
                                          </p:val>
                                        </p:tav>
                                      </p:tavLst>
                                    </p:anim>
                                    <p:anim calcmode="lin" valueType="num">
                                      <p:cBhvr>
                                        <p:cTn id="32" dur="1000" fill="hold"/>
                                        <p:tgtEl>
                                          <p:spTgt spid="49"/>
                                        </p:tgtEl>
                                        <p:attrNameLst>
                                          <p:attrName>ppt_h</p:attrName>
                                        </p:attrNameLst>
                                      </p:cBhvr>
                                      <p:tavLst>
                                        <p:tav tm="0">
                                          <p:val>
                                            <p:fltVal val="0"/>
                                          </p:val>
                                        </p:tav>
                                        <p:tav tm="100000">
                                          <p:val>
                                            <p:strVal val="#ppt_h"/>
                                          </p:val>
                                        </p:tav>
                                      </p:tavLst>
                                    </p:anim>
                                    <p:anim calcmode="lin" valueType="num">
                                      <p:cBhvr>
                                        <p:cTn id="33" dur="1000" fill="hold"/>
                                        <p:tgtEl>
                                          <p:spTgt spid="49"/>
                                        </p:tgtEl>
                                        <p:attrNameLst>
                                          <p:attrName>ppt_x</p:attrName>
                                        </p:attrNameLst>
                                      </p:cBhvr>
                                      <p:tavLst>
                                        <p:tav tm="0">
                                          <p:val>
                                            <p:fltVal val="0.5"/>
                                          </p:val>
                                        </p:tav>
                                        <p:tav tm="100000">
                                          <p:val>
                                            <p:strVal val="#ppt_x"/>
                                          </p:val>
                                        </p:tav>
                                      </p:tavLst>
                                    </p:anim>
                                    <p:anim calcmode="lin" valueType="num">
                                      <p:cBhvr>
                                        <p:cTn id="34" dur="1000" fill="hold"/>
                                        <p:tgtEl>
                                          <p:spTgt spid="49"/>
                                        </p:tgtEl>
                                        <p:attrNameLst>
                                          <p:attrName>ppt_y</p:attrName>
                                        </p:attrNameLst>
                                      </p:cBhvr>
                                      <p:tavLst>
                                        <p:tav tm="0">
                                          <p:val>
                                            <p:fltVal val="0.5"/>
                                          </p:val>
                                        </p:tav>
                                        <p:tav tm="100000">
                                          <p:val>
                                            <p:strVal val="#ppt_y"/>
                                          </p:val>
                                        </p:tav>
                                      </p:tavLst>
                                    </p:anim>
                                  </p:childTnLst>
                                </p:cTn>
                              </p:par>
                            </p:childTnLst>
                          </p:cTn>
                        </p:par>
                        <p:par>
                          <p:cTn id="35" fill="hold">
                            <p:stCondLst>
                              <p:cond delay="5500"/>
                            </p:stCondLst>
                            <p:childTnLst>
                              <p:par>
                                <p:cTn id="36" presetID="23" presetClass="entr" presetSubtype="528"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1000" fill="hold"/>
                                        <p:tgtEl>
                                          <p:spTgt spid="51"/>
                                        </p:tgtEl>
                                        <p:attrNameLst>
                                          <p:attrName>ppt_w</p:attrName>
                                        </p:attrNameLst>
                                      </p:cBhvr>
                                      <p:tavLst>
                                        <p:tav tm="0">
                                          <p:val>
                                            <p:fltVal val="0"/>
                                          </p:val>
                                        </p:tav>
                                        <p:tav tm="100000">
                                          <p:val>
                                            <p:strVal val="#ppt_w"/>
                                          </p:val>
                                        </p:tav>
                                      </p:tavLst>
                                    </p:anim>
                                    <p:anim calcmode="lin" valueType="num">
                                      <p:cBhvr>
                                        <p:cTn id="39" dur="1000" fill="hold"/>
                                        <p:tgtEl>
                                          <p:spTgt spid="51"/>
                                        </p:tgtEl>
                                        <p:attrNameLst>
                                          <p:attrName>ppt_h</p:attrName>
                                        </p:attrNameLst>
                                      </p:cBhvr>
                                      <p:tavLst>
                                        <p:tav tm="0">
                                          <p:val>
                                            <p:fltVal val="0"/>
                                          </p:val>
                                        </p:tav>
                                        <p:tav tm="100000">
                                          <p:val>
                                            <p:strVal val="#ppt_h"/>
                                          </p:val>
                                        </p:tav>
                                      </p:tavLst>
                                    </p:anim>
                                    <p:anim calcmode="lin" valueType="num">
                                      <p:cBhvr>
                                        <p:cTn id="40" dur="1000" fill="hold"/>
                                        <p:tgtEl>
                                          <p:spTgt spid="51"/>
                                        </p:tgtEl>
                                        <p:attrNameLst>
                                          <p:attrName>ppt_x</p:attrName>
                                        </p:attrNameLst>
                                      </p:cBhvr>
                                      <p:tavLst>
                                        <p:tav tm="0">
                                          <p:val>
                                            <p:fltVal val="0.5"/>
                                          </p:val>
                                        </p:tav>
                                        <p:tav tm="100000">
                                          <p:val>
                                            <p:strVal val="#ppt_x"/>
                                          </p:val>
                                        </p:tav>
                                      </p:tavLst>
                                    </p:anim>
                                    <p:anim calcmode="lin" valueType="num">
                                      <p:cBhvr>
                                        <p:cTn id="41" dur="1000" fill="hold"/>
                                        <p:tgtEl>
                                          <p:spTgt spid="51"/>
                                        </p:tgtEl>
                                        <p:attrNameLst>
                                          <p:attrName>ppt_y</p:attrName>
                                        </p:attrNameLst>
                                      </p:cBhvr>
                                      <p:tavLst>
                                        <p:tav tm="0">
                                          <p:val>
                                            <p:fltVal val="0.5"/>
                                          </p:val>
                                        </p:tav>
                                        <p:tav tm="100000">
                                          <p:val>
                                            <p:strVal val="#ppt_y"/>
                                          </p:val>
                                        </p:tav>
                                      </p:tavLst>
                                    </p:anim>
                                  </p:childTnLst>
                                </p:cTn>
                              </p:par>
                            </p:childTnLst>
                          </p:cTn>
                        </p:par>
                        <p:par>
                          <p:cTn id="42" fill="hold">
                            <p:stCondLst>
                              <p:cond delay="6500"/>
                            </p:stCondLst>
                            <p:childTnLst>
                              <p:par>
                                <p:cTn id="43" presetID="23" presetClass="entr" presetSubtype="528" fill="hold" nodeType="after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p:cTn id="45" dur="1000" fill="hold"/>
                                        <p:tgtEl>
                                          <p:spTgt spid="52"/>
                                        </p:tgtEl>
                                        <p:attrNameLst>
                                          <p:attrName>ppt_w</p:attrName>
                                        </p:attrNameLst>
                                      </p:cBhvr>
                                      <p:tavLst>
                                        <p:tav tm="0">
                                          <p:val>
                                            <p:fltVal val="0"/>
                                          </p:val>
                                        </p:tav>
                                        <p:tav tm="100000">
                                          <p:val>
                                            <p:strVal val="#ppt_w"/>
                                          </p:val>
                                        </p:tav>
                                      </p:tavLst>
                                    </p:anim>
                                    <p:anim calcmode="lin" valueType="num">
                                      <p:cBhvr>
                                        <p:cTn id="46" dur="1000" fill="hold"/>
                                        <p:tgtEl>
                                          <p:spTgt spid="52"/>
                                        </p:tgtEl>
                                        <p:attrNameLst>
                                          <p:attrName>ppt_h</p:attrName>
                                        </p:attrNameLst>
                                      </p:cBhvr>
                                      <p:tavLst>
                                        <p:tav tm="0">
                                          <p:val>
                                            <p:fltVal val="0"/>
                                          </p:val>
                                        </p:tav>
                                        <p:tav tm="100000">
                                          <p:val>
                                            <p:strVal val="#ppt_h"/>
                                          </p:val>
                                        </p:tav>
                                      </p:tavLst>
                                    </p:anim>
                                    <p:anim calcmode="lin" valueType="num">
                                      <p:cBhvr>
                                        <p:cTn id="47" dur="1000" fill="hold"/>
                                        <p:tgtEl>
                                          <p:spTgt spid="52"/>
                                        </p:tgtEl>
                                        <p:attrNameLst>
                                          <p:attrName>ppt_x</p:attrName>
                                        </p:attrNameLst>
                                      </p:cBhvr>
                                      <p:tavLst>
                                        <p:tav tm="0">
                                          <p:val>
                                            <p:fltVal val="0.5"/>
                                          </p:val>
                                        </p:tav>
                                        <p:tav tm="100000">
                                          <p:val>
                                            <p:strVal val="#ppt_x"/>
                                          </p:val>
                                        </p:tav>
                                      </p:tavLst>
                                    </p:anim>
                                    <p:anim calcmode="lin" valueType="num">
                                      <p:cBhvr>
                                        <p:cTn id="48" dur="1000" fill="hold"/>
                                        <p:tgtEl>
                                          <p:spTgt spid="52"/>
                                        </p:tgtEl>
                                        <p:attrNameLst>
                                          <p:attrName>ppt_y</p:attrName>
                                        </p:attrNameLst>
                                      </p:cBhvr>
                                      <p:tavLst>
                                        <p:tav tm="0">
                                          <p:val>
                                            <p:fltVal val="0.5"/>
                                          </p:val>
                                        </p:tav>
                                        <p:tav tm="100000">
                                          <p:val>
                                            <p:strVal val="#ppt_y"/>
                                          </p:val>
                                        </p:tav>
                                      </p:tavLst>
                                    </p:anim>
                                  </p:childTnLst>
                                </p:cTn>
                              </p:par>
                            </p:childTnLst>
                          </p:cTn>
                        </p:par>
                        <p:par>
                          <p:cTn id="49" fill="hold">
                            <p:stCondLst>
                              <p:cond delay="7500"/>
                            </p:stCondLst>
                            <p:childTnLst>
                              <p:par>
                                <p:cTn id="50" presetID="23" presetClass="entr" presetSubtype="528" fill="hold"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1000" fill="hold"/>
                                        <p:tgtEl>
                                          <p:spTgt spid="45"/>
                                        </p:tgtEl>
                                        <p:attrNameLst>
                                          <p:attrName>ppt_w</p:attrName>
                                        </p:attrNameLst>
                                      </p:cBhvr>
                                      <p:tavLst>
                                        <p:tav tm="0">
                                          <p:val>
                                            <p:fltVal val="0"/>
                                          </p:val>
                                        </p:tav>
                                        <p:tav tm="100000">
                                          <p:val>
                                            <p:strVal val="#ppt_w"/>
                                          </p:val>
                                        </p:tav>
                                      </p:tavLst>
                                    </p:anim>
                                    <p:anim calcmode="lin" valueType="num">
                                      <p:cBhvr>
                                        <p:cTn id="53" dur="1000" fill="hold"/>
                                        <p:tgtEl>
                                          <p:spTgt spid="45"/>
                                        </p:tgtEl>
                                        <p:attrNameLst>
                                          <p:attrName>ppt_h</p:attrName>
                                        </p:attrNameLst>
                                      </p:cBhvr>
                                      <p:tavLst>
                                        <p:tav tm="0">
                                          <p:val>
                                            <p:fltVal val="0"/>
                                          </p:val>
                                        </p:tav>
                                        <p:tav tm="100000">
                                          <p:val>
                                            <p:strVal val="#ppt_h"/>
                                          </p:val>
                                        </p:tav>
                                      </p:tavLst>
                                    </p:anim>
                                    <p:anim calcmode="lin" valueType="num">
                                      <p:cBhvr>
                                        <p:cTn id="54" dur="1000" fill="hold"/>
                                        <p:tgtEl>
                                          <p:spTgt spid="45"/>
                                        </p:tgtEl>
                                        <p:attrNameLst>
                                          <p:attrName>ppt_x</p:attrName>
                                        </p:attrNameLst>
                                      </p:cBhvr>
                                      <p:tavLst>
                                        <p:tav tm="0">
                                          <p:val>
                                            <p:fltVal val="0.5"/>
                                          </p:val>
                                        </p:tav>
                                        <p:tav tm="100000">
                                          <p:val>
                                            <p:strVal val="#ppt_x"/>
                                          </p:val>
                                        </p:tav>
                                      </p:tavLst>
                                    </p:anim>
                                    <p:anim calcmode="lin" valueType="num">
                                      <p:cBhvr>
                                        <p:cTn id="55" dur="1000" fill="hold"/>
                                        <p:tgtEl>
                                          <p:spTgt spid="45"/>
                                        </p:tgtEl>
                                        <p:attrNameLst>
                                          <p:attrName>ppt_y</p:attrName>
                                        </p:attrNameLst>
                                      </p:cBhvr>
                                      <p:tavLst>
                                        <p:tav tm="0">
                                          <p:val>
                                            <p:fltVal val="0.5"/>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3" presetClass="entr" presetSubtype="528" fill="hold" nodeType="click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1000" fill="hold"/>
                                        <p:tgtEl>
                                          <p:spTgt spid="50"/>
                                        </p:tgtEl>
                                        <p:attrNameLst>
                                          <p:attrName>ppt_w</p:attrName>
                                        </p:attrNameLst>
                                      </p:cBhvr>
                                      <p:tavLst>
                                        <p:tav tm="0">
                                          <p:val>
                                            <p:fltVal val="0"/>
                                          </p:val>
                                        </p:tav>
                                        <p:tav tm="100000">
                                          <p:val>
                                            <p:strVal val="#ppt_w"/>
                                          </p:val>
                                        </p:tav>
                                      </p:tavLst>
                                    </p:anim>
                                    <p:anim calcmode="lin" valueType="num">
                                      <p:cBhvr>
                                        <p:cTn id="61" dur="1000" fill="hold"/>
                                        <p:tgtEl>
                                          <p:spTgt spid="50"/>
                                        </p:tgtEl>
                                        <p:attrNameLst>
                                          <p:attrName>ppt_h</p:attrName>
                                        </p:attrNameLst>
                                      </p:cBhvr>
                                      <p:tavLst>
                                        <p:tav tm="0">
                                          <p:val>
                                            <p:fltVal val="0"/>
                                          </p:val>
                                        </p:tav>
                                        <p:tav tm="100000">
                                          <p:val>
                                            <p:strVal val="#ppt_h"/>
                                          </p:val>
                                        </p:tav>
                                      </p:tavLst>
                                    </p:anim>
                                    <p:anim calcmode="lin" valueType="num">
                                      <p:cBhvr>
                                        <p:cTn id="62" dur="1000" fill="hold"/>
                                        <p:tgtEl>
                                          <p:spTgt spid="50"/>
                                        </p:tgtEl>
                                        <p:attrNameLst>
                                          <p:attrName>ppt_x</p:attrName>
                                        </p:attrNameLst>
                                      </p:cBhvr>
                                      <p:tavLst>
                                        <p:tav tm="0">
                                          <p:val>
                                            <p:fltVal val="0.5"/>
                                          </p:val>
                                        </p:tav>
                                        <p:tav tm="100000">
                                          <p:val>
                                            <p:strVal val="#ppt_x"/>
                                          </p:val>
                                        </p:tav>
                                      </p:tavLst>
                                    </p:anim>
                                    <p:anim calcmode="lin" valueType="num">
                                      <p:cBhvr>
                                        <p:cTn id="63" dur="1000" fill="hold"/>
                                        <p:tgtEl>
                                          <p:spTgt spid="5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1"/>
          <p:cNvSpPr txBox="1">
            <a:spLocks/>
          </p:cNvSpPr>
          <p:nvPr/>
        </p:nvSpPr>
        <p:spPr>
          <a:xfrm>
            <a:off x="137179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smtClean="0">
                <a:solidFill>
                  <a:prstClr val="black"/>
                </a:solidFill>
                <a:latin typeface="Calibri" panose="020F0502020204030204"/>
              </a:rPr>
              <a:t>The legal framework surrounding standards - UK</a:t>
            </a:r>
            <a:endParaRPr lang="en-GB" sz="2800" b="1" dirty="0">
              <a:solidFill>
                <a:prstClr val="black"/>
              </a:solidFill>
              <a:latin typeface="Calibri" panose="020F0502020204030204"/>
            </a:endParaRPr>
          </a:p>
        </p:txBody>
      </p:sp>
      <p:pic>
        <p:nvPicPr>
          <p:cNvPr id="59" name="Picture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199"/>
            <a:ext cx="1371791" cy="815073"/>
          </a:xfrm>
          <a:prstGeom prst="rect">
            <a:avLst/>
          </a:prstGeom>
        </p:spPr>
      </p:pic>
      <p:grpSp>
        <p:nvGrpSpPr>
          <p:cNvPr id="2" name="Group 1"/>
          <p:cNvGrpSpPr/>
          <p:nvPr/>
        </p:nvGrpSpPr>
        <p:grpSpPr>
          <a:xfrm>
            <a:off x="125401" y="433819"/>
            <a:ext cx="11938071" cy="6119238"/>
            <a:chOff x="125401" y="433819"/>
            <a:chExt cx="11938071" cy="6119238"/>
          </a:xfrm>
        </p:grpSpPr>
        <p:grpSp>
          <p:nvGrpSpPr>
            <p:cNvPr id="46" name="Group 45"/>
            <p:cNvGrpSpPr/>
            <p:nvPr/>
          </p:nvGrpSpPr>
          <p:grpSpPr>
            <a:xfrm>
              <a:off x="4224000" y="433819"/>
              <a:ext cx="3744000" cy="2724180"/>
              <a:chOff x="4224000" y="433819"/>
              <a:chExt cx="3744000" cy="2724180"/>
            </a:xfrm>
          </p:grpSpPr>
          <p:cxnSp>
            <p:nvCxnSpPr>
              <p:cNvPr id="17" name="Straight Connector 16"/>
              <p:cNvCxnSpPr/>
              <p:nvPr/>
            </p:nvCxnSpPr>
            <p:spPr>
              <a:xfrm flipV="1">
                <a:off x="6096326" y="1675856"/>
                <a:ext cx="0" cy="1482143"/>
              </a:xfrm>
              <a:prstGeom prst="line">
                <a:avLst/>
              </a:prstGeom>
              <a:solidFill>
                <a:srgbClr val="BDD7EE"/>
              </a:solidFill>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4224000" y="433819"/>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Workplace (Health, Safety and Welfare) Regulations 1992 </a:t>
                </a:r>
                <a:endParaRPr lang="en-GB" sz="2800" dirty="0">
                  <a:solidFill>
                    <a:prstClr val="black"/>
                  </a:solidFill>
                  <a:cs typeface="Arial" pitchFamily="34" charset="0"/>
                </a:endParaRPr>
              </a:p>
            </p:txBody>
          </p:sp>
        </p:grpSp>
        <p:grpSp>
          <p:nvGrpSpPr>
            <p:cNvPr id="47" name="Group 46"/>
            <p:cNvGrpSpPr/>
            <p:nvPr/>
          </p:nvGrpSpPr>
          <p:grpSpPr>
            <a:xfrm>
              <a:off x="7528561" y="681682"/>
              <a:ext cx="4401148" cy="2373084"/>
              <a:chOff x="7528561" y="681682"/>
              <a:chExt cx="4401148" cy="2373084"/>
            </a:xfrm>
          </p:grpSpPr>
          <p:cxnSp>
            <p:nvCxnSpPr>
              <p:cNvPr id="40" name="Straight Connector 39"/>
              <p:cNvCxnSpPr/>
              <p:nvPr/>
            </p:nvCxnSpPr>
            <p:spPr>
              <a:xfrm flipH="1">
                <a:off x="7528561" y="2212772"/>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8185709" y="681682"/>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Provision and Use of Work Equipment Regulations 1998</a:t>
                </a:r>
              </a:p>
            </p:txBody>
          </p:sp>
        </p:grpSp>
        <p:grpSp>
          <p:nvGrpSpPr>
            <p:cNvPr id="48" name="Group 47"/>
            <p:cNvGrpSpPr/>
            <p:nvPr/>
          </p:nvGrpSpPr>
          <p:grpSpPr>
            <a:xfrm>
              <a:off x="6737349" y="2601000"/>
              <a:ext cx="5326123" cy="1656000"/>
              <a:chOff x="6737349" y="2601000"/>
              <a:chExt cx="5326123" cy="1656000"/>
            </a:xfrm>
          </p:grpSpPr>
          <p:cxnSp>
            <p:nvCxnSpPr>
              <p:cNvPr id="7" name="Straight Connector 6"/>
              <p:cNvCxnSpPr>
                <a:stCxn id="24" idx="1"/>
              </p:cNvCxnSpPr>
              <p:nvPr/>
            </p:nvCxnSpPr>
            <p:spPr>
              <a:xfrm flipH="1">
                <a:off x="6737349" y="3429000"/>
                <a:ext cx="1582123" cy="0"/>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8319472" y="2601000"/>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Manual Handling Operations Regulations 1992</a:t>
                </a:r>
              </a:p>
            </p:txBody>
          </p:sp>
        </p:grpSp>
        <p:grpSp>
          <p:nvGrpSpPr>
            <p:cNvPr id="49" name="Group 48"/>
            <p:cNvGrpSpPr/>
            <p:nvPr/>
          </p:nvGrpSpPr>
          <p:grpSpPr>
            <a:xfrm>
              <a:off x="7528561" y="3803235"/>
              <a:ext cx="4368015" cy="2350708"/>
              <a:chOff x="7528561" y="3803235"/>
              <a:chExt cx="4368015" cy="2350708"/>
            </a:xfrm>
          </p:grpSpPr>
          <p:cxnSp>
            <p:nvCxnSpPr>
              <p:cNvPr id="32" name="Straight Connector 31"/>
              <p:cNvCxnSpPr/>
              <p:nvPr/>
            </p:nvCxnSpPr>
            <p:spPr>
              <a:xfrm flipH="1" flipV="1">
                <a:off x="7528561" y="3803235"/>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8152576" y="4497943"/>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Work at Height Regulations 2005 </a:t>
                </a:r>
              </a:p>
            </p:txBody>
          </p:sp>
        </p:grpSp>
        <p:grpSp>
          <p:nvGrpSpPr>
            <p:cNvPr id="50" name="Group 49"/>
            <p:cNvGrpSpPr/>
            <p:nvPr/>
          </p:nvGrpSpPr>
          <p:grpSpPr>
            <a:xfrm>
              <a:off x="4224000" y="3803235"/>
              <a:ext cx="3744000" cy="2749822"/>
              <a:chOff x="4224000" y="3803235"/>
              <a:chExt cx="3744000" cy="2749822"/>
            </a:xfrm>
          </p:grpSpPr>
          <p:cxnSp>
            <p:nvCxnSpPr>
              <p:cNvPr id="35" name="Straight Connector 34"/>
              <p:cNvCxnSpPr/>
              <p:nvPr/>
            </p:nvCxnSpPr>
            <p:spPr>
              <a:xfrm flipV="1">
                <a:off x="6096001" y="3803235"/>
                <a:ext cx="0" cy="1587635"/>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4224000" y="4897057"/>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Railways &amp; Other Guided Transport System (Safety) Regulations 2006</a:t>
                </a:r>
                <a:endParaRPr lang="en-GB" sz="2800" dirty="0">
                  <a:solidFill>
                    <a:prstClr val="black"/>
                  </a:solidFill>
                  <a:cs typeface="Arial" pitchFamily="34" charset="0"/>
                </a:endParaRPr>
              </a:p>
            </p:txBody>
          </p:sp>
        </p:grpSp>
        <p:grpSp>
          <p:nvGrpSpPr>
            <p:cNvPr id="52" name="Group 51"/>
            <p:cNvGrpSpPr/>
            <p:nvPr/>
          </p:nvGrpSpPr>
          <p:grpSpPr>
            <a:xfrm>
              <a:off x="125401" y="2601000"/>
              <a:ext cx="5117525" cy="1656000"/>
              <a:chOff x="125401" y="2601000"/>
              <a:chExt cx="5117525" cy="1656000"/>
            </a:xfrm>
          </p:grpSpPr>
          <p:cxnSp>
            <p:nvCxnSpPr>
              <p:cNvPr id="26" name="Straight Connector 25"/>
              <p:cNvCxnSpPr>
                <a:stCxn id="27" idx="3"/>
              </p:cNvCxnSpPr>
              <p:nvPr/>
            </p:nvCxnSpPr>
            <p:spPr>
              <a:xfrm>
                <a:off x="3869400" y="3429000"/>
                <a:ext cx="1373526" cy="14416"/>
              </a:xfrm>
              <a:prstGeom prst="line">
                <a:avLst/>
              </a:prstGeom>
              <a:solidFill>
                <a:srgbClr val="BDD7EE"/>
              </a:solidFill>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125401" y="2601000"/>
                <a:ext cx="3743999"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Health and Safety (First-Aid) Regulations 2013</a:t>
                </a:r>
              </a:p>
            </p:txBody>
          </p:sp>
        </p:grpSp>
        <p:grpSp>
          <p:nvGrpSpPr>
            <p:cNvPr id="45" name="Group 44"/>
            <p:cNvGrpSpPr/>
            <p:nvPr/>
          </p:nvGrpSpPr>
          <p:grpSpPr>
            <a:xfrm>
              <a:off x="262291" y="681682"/>
              <a:ext cx="4401981" cy="2359847"/>
              <a:chOff x="262291" y="681682"/>
              <a:chExt cx="4401981" cy="2359847"/>
            </a:xfrm>
          </p:grpSpPr>
          <p:cxnSp>
            <p:nvCxnSpPr>
              <p:cNvPr id="43" name="Straight Connector 42"/>
              <p:cNvCxnSpPr/>
              <p:nvPr/>
            </p:nvCxnSpPr>
            <p:spPr>
              <a:xfrm>
                <a:off x="3749224" y="2199535"/>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262291" y="681682"/>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Management of Health and Safety at Work Regulations 1999 </a:t>
                </a:r>
                <a:endParaRPr lang="en-GB" sz="2800" dirty="0">
                  <a:solidFill>
                    <a:prstClr val="black"/>
                  </a:solidFill>
                  <a:cs typeface="Arial" pitchFamily="34" charset="0"/>
                </a:endParaRPr>
              </a:p>
            </p:txBody>
          </p:sp>
        </p:grpSp>
        <p:grpSp>
          <p:nvGrpSpPr>
            <p:cNvPr id="51" name="Group 50"/>
            <p:cNvGrpSpPr/>
            <p:nvPr/>
          </p:nvGrpSpPr>
          <p:grpSpPr>
            <a:xfrm>
              <a:off x="262291" y="3789998"/>
              <a:ext cx="4401981" cy="2363945"/>
              <a:chOff x="262291" y="3789998"/>
              <a:chExt cx="4401981" cy="2363945"/>
            </a:xfrm>
          </p:grpSpPr>
          <p:cxnSp>
            <p:nvCxnSpPr>
              <p:cNvPr id="44" name="Straight Connector 43"/>
              <p:cNvCxnSpPr/>
              <p:nvPr/>
            </p:nvCxnSpPr>
            <p:spPr>
              <a:xfrm flipV="1">
                <a:off x="3749224" y="3789998"/>
                <a:ext cx="915048" cy="841994"/>
              </a:xfrm>
              <a:prstGeom prst="line">
                <a:avLst/>
              </a:prstGeom>
              <a:ln w="635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262291" y="4497943"/>
                <a:ext cx="3744000" cy="1656000"/>
              </a:xfrm>
              <a:prstGeom prst="roundRect">
                <a:avLst/>
              </a:prstGeom>
              <a:solidFill>
                <a:srgbClr val="BDD7EE"/>
              </a:solidFill>
              <a:ln w="57150">
                <a:solidFill>
                  <a:schemeClr val="accent1">
                    <a:lumMod val="50000"/>
                  </a:schemeClr>
                </a:solidFill>
              </a:ln>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2800" b="1" dirty="0">
                    <a:solidFill>
                      <a:prstClr val="black"/>
                    </a:solidFill>
                    <a:cs typeface="Arial" pitchFamily="34" charset="0"/>
                  </a:rPr>
                  <a:t>The Reporting of Injuries, Diseases and Dangerous Occurrences Regulations 2013</a:t>
                </a:r>
              </a:p>
            </p:txBody>
          </p:sp>
        </p:grpSp>
        <p:sp>
          <p:nvSpPr>
            <p:cNvPr id="10" name="Rounded Rectangle 9"/>
            <p:cNvSpPr/>
            <p:nvPr/>
          </p:nvSpPr>
          <p:spPr bwMode="auto">
            <a:xfrm>
              <a:off x="4296000" y="2977585"/>
              <a:ext cx="3600000" cy="902830"/>
            </a:xfrm>
            <a:prstGeom prst="roundRect">
              <a:avLst/>
            </a:prstGeom>
            <a:solidFill>
              <a:schemeClr val="accent1">
                <a:lumMod val="40000"/>
                <a:lumOff val="60000"/>
              </a:schemeClr>
            </a:solidFill>
            <a:ln w="57150">
              <a:solidFill>
                <a:schemeClr val="accent1">
                  <a:lumMod val="50000"/>
                </a:schemeClr>
              </a:solidFill>
            </a:ln>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anchor="ctr" anchorCtr="0"/>
            <a:lstStyle/>
            <a:p>
              <a:pPr algn="ctr" fontAlgn="base">
                <a:lnSpc>
                  <a:spcPts val="2800"/>
                </a:lnSpc>
                <a:spcBef>
                  <a:spcPct val="0"/>
                </a:spcBef>
                <a:spcAft>
                  <a:spcPct val="0"/>
                </a:spcAft>
                <a:defRPr/>
              </a:pPr>
              <a:r>
                <a:rPr lang="en-GB" sz="2800" b="1" dirty="0">
                  <a:solidFill>
                    <a:prstClr val="black"/>
                  </a:solidFill>
                  <a:cs typeface="Arial" panose="020B0604020202020204" pitchFamily="34" charset="0"/>
                </a:rPr>
                <a:t>Health &amp; Safety at Work </a:t>
              </a:r>
              <a:r>
                <a:rPr lang="en-GB" sz="2800" b="1" dirty="0" err="1">
                  <a:solidFill>
                    <a:prstClr val="black"/>
                  </a:solidFill>
                  <a:cs typeface="Arial" panose="020B0604020202020204" pitchFamily="34" charset="0"/>
                </a:rPr>
                <a:t>etc</a:t>
              </a:r>
              <a:r>
                <a:rPr lang="en-GB" sz="2800" b="1" dirty="0">
                  <a:solidFill>
                    <a:prstClr val="black"/>
                  </a:solidFill>
                  <a:cs typeface="Arial" panose="020B0604020202020204" pitchFamily="34" charset="0"/>
                </a:rPr>
                <a:t> Act 1974</a:t>
              </a:r>
            </a:p>
          </p:txBody>
        </p:sp>
      </p:grpSp>
      <p:grpSp>
        <p:nvGrpSpPr>
          <p:cNvPr id="31" name="Group 30"/>
          <p:cNvGrpSpPr/>
          <p:nvPr/>
        </p:nvGrpSpPr>
        <p:grpSpPr>
          <a:xfrm>
            <a:off x="92742" y="293639"/>
            <a:ext cx="11995451" cy="6346497"/>
            <a:chOff x="-1431259" y="268238"/>
            <a:chExt cx="11995451" cy="6346497"/>
          </a:xfrm>
          <a:solidFill>
            <a:schemeClr val="accent4">
              <a:lumMod val="40000"/>
              <a:lumOff val="60000"/>
            </a:schemeClr>
          </a:solidFill>
          <a:effectLst/>
        </p:grpSpPr>
        <p:sp>
          <p:nvSpPr>
            <p:cNvPr id="34" name="Rounded Rectangle 33"/>
            <p:cNvSpPr/>
            <p:nvPr/>
          </p:nvSpPr>
          <p:spPr>
            <a:xfrm>
              <a:off x="-1398601" y="629780"/>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37" name="Rounded Rectangle 36"/>
            <p:cNvSpPr/>
            <p:nvPr/>
          </p:nvSpPr>
          <p:spPr>
            <a:xfrm>
              <a:off x="5849262" y="268238"/>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err="1">
                  <a:solidFill>
                    <a:prstClr val="black"/>
                  </a:solidFill>
                  <a:latin typeface="Arial" pitchFamily="34" charset="0"/>
                  <a:cs typeface="Arial" pitchFamily="34" charset="0"/>
                </a:rPr>
                <a:t>ACoP</a:t>
              </a:r>
              <a:endParaRPr lang="en-GB" sz="2000" spc="-50" dirty="0">
                <a:solidFill>
                  <a:prstClr val="black"/>
                </a:solidFill>
                <a:latin typeface="Arial" pitchFamily="34" charset="0"/>
                <a:cs typeface="Arial" pitchFamily="34" charset="0"/>
              </a:endParaRPr>
            </a:p>
          </p:txBody>
        </p:sp>
        <p:sp>
          <p:nvSpPr>
            <p:cNvPr id="38" name="Rounded Rectangle 37"/>
            <p:cNvSpPr/>
            <p:nvPr/>
          </p:nvSpPr>
          <p:spPr>
            <a:xfrm>
              <a:off x="2104520" y="301529"/>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39" name="Rounded Rectangle 38"/>
            <p:cNvSpPr/>
            <p:nvPr/>
          </p:nvSpPr>
          <p:spPr>
            <a:xfrm>
              <a:off x="9351471" y="2032368"/>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err="1">
                  <a:solidFill>
                    <a:prstClr val="black"/>
                  </a:solidFill>
                  <a:latin typeface="Arial" pitchFamily="34" charset="0"/>
                  <a:cs typeface="Arial" pitchFamily="34" charset="0"/>
                </a:rPr>
                <a:t>ACoP</a:t>
              </a:r>
              <a:endParaRPr lang="en-GB" sz="2000" spc="-50" dirty="0">
                <a:solidFill>
                  <a:prstClr val="black"/>
                </a:solidFill>
                <a:latin typeface="Arial" pitchFamily="34" charset="0"/>
                <a:cs typeface="Arial" pitchFamily="34" charset="0"/>
              </a:endParaRPr>
            </a:p>
          </p:txBody>
        </p:sp>
        <p:sp>
          <p:nvSpPr>
            <p:cNvPr id="41" name="Rounded Rectangle 40"/>
            <p:cNvSpPr/>
            <p:nvPr/>
          </p:nvSpPr>
          <p:spPr>
            <a:xfrm>
              <a:off x="9376192" y="626830"/>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42" name="Rounded Rectangle 41"/>
            <p:cNvSpPr/>
            <p:nvPr/>
          </p:nvSpPr>
          <p:spPr>
            <a:xfrm>
              <a:off x="9351471" y="3696455"/>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53" name="Rounded Rectangle 52"/>
            <p:cNvSpPr/>
            <p:nvPr/>
          </p:nvSpPr>
          <p:spPr>
            <a:xfrm>
              <a:off x="9376192" y="5585200"/>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54" name="Rounded Rectangle 53"/>
            <p:cNvSpPr/>
            <p:nvPr/>
          </p:nvSpPr>
          <p:spPr>
            <a:xfrm>
              <a:off x="-1431259" y="3676768"/>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55" name="Rounded Rectangle 54"/>
            <p:cNvSpPr/>
            <p:nvPr/>
          </p:nvSpPr>
          <p:spPr>
            <a:xfrm>
              <a:off x="-1424990" y="5574314"/>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sp>
          <p:nvSpPr>
            <p:cNvPr id="56" name="Rounded Rectangle 55"/>
            <p:cNvSpPr/>
            <p:nvPr/>
          </p:nvSpPr>
          <p:spPr>
            <a:xfrm>
              <a:off x="2088747" y="6038735"/>
              <a:ext cx="1188000" cy="576000"/>
            </a:xfrm>
            <a:prstGeom prst="roundRect">
              <a:avLst/>
            </a:prstGeom>
            <a:grpFill/>
            <a:ln w="63500">
              <a:solidFill>
                <a:schemeClr val="accent4"/>
              </a:solidFill>
            </a:ln>
            <a:effectLst>
              <a:outerShdw blurRad="50800" dist="38100" dir="5400000" algn="t" rotWithShape="0">
                <a:prstClr val="black">
                  <a:alpha val="40000"/>
                </a:prstClr>
              </a:outerShdw>
            </a:effectLst>
            <a:scene3d>
              <a:camera prst="orthographicFront"/>
              <a:lightRig rig="threePt" dir="t"/>
            </a:scene3d>
            <a:sp3d prstMaterial="matte">
              <a:bevelT/>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spc="-50" dirty="0">
                  <a:solidFill>
                    <a:prstClr val="black"/>
                  </a:solidFill>
                  <a:latin typeface="Arial" pitchFamily="34" charset="0"/>
                  <a:cs typeface="Arial" pitchFamily="34" charset="0"/>
                </a:rPr>
                <a:t>Guidance</a:t>
              </a:r>
              <a:endParaRPr lang="en-GB" sz="2000" spc="-50" dirty="0">
                <a:solidFill>
                  <a:prstClr val="black"/>
                </a:solidFill>
                <a:latin typeface="Arial" pitchFamily="34" charset="0"/>
                <a:cs typeface="Arial" pitchFamily="34" charset="0"/>
              </a:endParaRPr>
            </a:p>
          </p:txBody>
        </p:sp>
      </p:grpSp>
    </p:spTree>
    <p:extLst>
      <p:ext uri="{BB962C8B-B14F-4D97-AF65-F5344CB8AC3E}">
        <p14:creationId xmlns:p14="http://schemas.microsoft.com/office/powerpoint/2010/main" val="778176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5000" decel="5000" fill="hold" nodeType="withEffect">
                                  <p:stCondLst>
                                    <p:cond delay="0"/>
                                  </p:stCondLst>
                                  <p:childTnLst>
                                    <p:animScale>
                                      <p:cBhvr>
                                        <p:cTn id="6" dur="2000" fill="hold"/>
                                        <p:tgtEl>
                                          <p:spTgt spid="2"/>
                                        </p:tgtEl>
                                      </p:cBhvr>
                                      <p:by x="90000" y="90000"/>
                                    </p:animScale>
                                  </p:childTnLst>
                                </p:cTn>
                              </p:par>
                              <p:par>
                                <p:cTn id="7" presetID="23" presetClass="entr" presetSubtype="288" fill="hold" nodeType="withEffect">
                                  <p:stCondLst>
                                    <p:cond delay="1250"/>
                                  </p:stCondLst>
                                  <p:childTnLst>
                                    <p:set>
                                      <p:cBhvr>
                                        <p:cTn id="8" dur="1" fill="hold">
                                          <p:stCondLst>
                                            <p:cond delay="0"/>
                                          </p:stCondLst>
                                        </p:cTn>
                                        <p:tgtEl>
                                          <p:spTgt spid="31"/>
                                        </p:tgtEl>
                                        <p:attrNameLst>
                                          <p:attrName>style.visibility</p:attrName>
                                        </p:attrNameLst>
                                      </p:cBhvr>
                                      <p:to>
                                        <p:strVal val="visible"/>
                                      </p:to>
                                    </p:set>
                                    <p:anim calcmode="lin" valueType="num">
                                      <p:cBhvr>
                                        <p:cTn id="9" dur="2500" fill="hold"/>
                                        <p:tgtEl>
                                          <p:spTgt spid="31"/>
                                        </p:tgtEl>
                                        <p:attrNameLst>
                                          <p:attrName>ppt_w</p:attrName>
                                        </p:attrNameLst>
                                      </p:cBhvr>
                                      <p:tavLst>
                                        <p:tav tm="0">
                                          <p:val>
                                            <p:strVal val="4/3*#ppt_w"/>
                                          </p:val>
                                        </p:tav>
                                        <p:tav tm="100000">
                                          <p:val>
                                            <p:strVal val="#ppt_w"/>
                                          </p:val>
                                        </p:tav>
                                      </p:tavLst>
                                    </p:anim>
                                    <p:anim calcmode="lin" valueType="num">
                                      <p:cBhvr>
                                        <p:cTn id="10" dur="2500" fill="hold"/>
                                        <p:tgtEl>
                                          <p:spTgt spid="31"/>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719" y="0"/>
            <a:ext cx="9756000" cy="6858000"/>
          </a:xfrm>
          <a:prstGeom prst="rect">
            <a:avLst/>
          </a:prstGeom>
          <a:solidFill>
            <a:srgbClr val="233E9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0543" y="725987"/>
            <a:ext cx="8098916" cy="5406026"/>
          </a:xfrm>
          <a:prstGeom prst="rect">
            <a:avLst/>
          </a:prstGeom>
          <a:effectLst>
            <a:softEdge rad="31750"/>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2122141" y="1839367"/>
            <a:ext cx="2052637" cy="1582039"/>
          </a:xfrm>
          <a:prstGeom prst="rect">
            <a:avLst/>
          </a:prstGeom>
        </p:spPr>
      </p:pic>
      <p:sp>
        <p:nvSpPr>
          <p:cNvPr id="25" name="Rectangle 24"/>
          <p:cNvSpPr/>
          <p:nvPr/>
        </p:nvSpPr>
        <p:spPr>
          <a:xfrm rot="701629">
            <a:off x="2362902" y="2635480"/>
            <a:ext cx="674514" cy="544162"/>
          </a:xfrm>
          <a:prstGeom prst="rect">
            <a:avLst/>
          </a:prstGeom>
          <a:solidFill>
            <a:srgbClr val="233E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p:cNvPicPr>
            <a:picLocks noChangeAspect="1"/>
          </p:cNvPicPr>
          <p:nvPr/>
        </p:nvPicPr>
        <p:blipFill>
          <a:blip r:embed="rId5" cstate="print">
            <a:clrChange>
              <a:clrFrom>
                <a:srgbClr val="E5C17C"/>
              </a:clrFrom>
              <a:clrTo>
                <a:srgbClr val="E5C17C">
                  <a:alpha val="0"/>
                </a:srgbClr>
              </a:clrTo>
            </a:clrChange>
            <a:duotone>
              <a:schemeClr val="bg2">
                <a:shade val="45000"/>
                <a:satMod val="135000"/>
              </a:schemeClr>
              <a:prstClr val="white"/>
            </a:duotone>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325713" y="-428843"/>
            <a:ext cx="9844690" cy="7715686"/>
          </a:xfrm>
          <a:prstGeom prst="rect">
            <a:avLst/>
          </a:prstGeom>
          <a:effectLst>
            <a:softEdge rad="25400"/>
          </a:effectLst>
        </p:spPr>
      </p:pic>
      <p:pic>
        <p:nvPicPr>
          <p:cNvPr id="12" name="Picture 11"/>
          <p:cNvPicPr preferRelativeResize="0">
            <a:picLocks/>
          </p:cNvPicPr>
          <p:nvPr/>
        </p:nvPicPr>
        <p:blipFill>
          <a:blip r:embed="rId7"/>
          <a:stretch>
            <a:fillRect/>
          </a:stretch>
        </p:blipFill>
        <p:spPr>
          <a:xfrm>
            <a:off x="0" y="0"/>
            <a:ext cx="1371719" cy="813600"/>
          </a:xfrm>
          <a:prstGeom prst="rect">
            <a:avLst/>
          </a:prstGeom>
        </p:spPr>
      </p:pic>
      <p:sp>
        <p:nvSpPr>
          <p:cNvPr id="13" name="Title 1"/>
          <p:cNvSpPr txBox="1">
            <a:spLocks/>
          </p:cNvSpPr>
          <p:nvPr/>
        </p:nvSpPr>
        <p:spPr>
          <a:xfrm>
            <a:off x="1340001" y="0"/>
            <a:ext cx="10560000" cy="515459"/>
          </a:xfrm>
          <a:prstGeom prst="rect">
            <a:avLst/>
          </a:prstGeom>
          <a:effectLst/>
        </p:spPr>
        <p:txBody>
          <a:bodyPr vert="horz" lIns="91440" tIns="45720" rIns="91440" bIns="45720" rtlCol="0" anchor="t" anchorCtr="0">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800" b="1" dirty="0">
                <a:solidFill>
                  <a:prstClr val="black"/>
                </a:solidFill>
                <a:effectLst>
                  <a:glow rad="254000">
                    <a:schemeClr val="bg1"/>
                  </a:glow>
                </a:effectLst>
                <a:latin typeface="Calibri" panose="020F0502020204030204"/>
              </a:rPr>
              <a:t>The legal framework surrounding standards – EU wide</a:t>
            </a:r>
          </a:p>
        </p:txBody>
      </p:sp>
      <p:pic>
        <p:nvPicPr>
          <p:cNvPr id="16" name="Picture 15" descr="Presentation3 - PowerPoint"/>
          <p:cNvPicPr>
            <a:picLocks noChangeAspect="1"/>
          </p:cNvPicPr>
          <p:nvPr/>
        </p:nvPicPr>
        <p:blipFill rotWithShape="1">
          <a:blip r:embed="rId8" cstate="print">
            <a:extLst>
              <a:ext uri="{28A0092B-C50C-407E-A947-70E740481C1C}">
                <a14:useLocalDpi xmlns:a14="http://schemas.microsoft.com/office/drawing/2010/main" val="0"/>
              </a:ext>
            </a:extLst>
          </a:blip>
          <a:srcRect l="33396" t="39593" r="26537" b="32350"/>
          <a:stretch/>
        </p:blipFill>
        <p:spPr>
          <a:xfrm>
            <a:off x="10869115" y="0"/>
            <a:ext cx="1322885" cy="744220"/>
          </a:xfrm>
          <a:prstGeom prst="rect">
            <a:avLst/>
          </a:prstGeom>
        </p:spPr>
      </p:pic>
      <p:sp>
        <p:nvSpPr>
          <p:cNvPr id="17" name="Oval Callout 16"/>
          <p:cNvSpPr/>
          <p:nvPr/>
        </p:nvSpPr>
        <p:spPr>
          <a:xfrm>
            <a:off x="1800913" y="1260502"/>
            <a:ext cx="4177474" cy="2057400"/>
          </a:xfrm>
          <a:prstGeom prst="wedgeEllipseCallout">
            <a:avLst>
              <a:gd name="adj1" fmla="val 33992"/>
              <a:gd name="adj2" fmla="val 6011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2" algn="ctr"/>
            <a:r>
              <a:rPr lang="en-GB" sz="2400" b="1" dirty="0">
                <a:solidFill>
                  <a:schemeClr val="tx1"/>
                </a:solidFill>
                <a:cs typeface="Arial" panose="020B0604020202020204" pitchFamily="34" charset="0"/>
              </a:rPr>
              <a:t>Market opening for rail products and services </a:t>
            </a:r>
            <a:endParaRPr lang="en-GB" dirty="0">
              <a:solidFill>
                <a:schemeClr val="tx1"/>
              </a:solidFill>
            </a:endParaRPr>
          </a:p>
        </p:txBody>
      </p:sp>
      <p:sp>
        <p:nvSpPr>
          <p:cNvPr id="18" name="Oval Callout 17"/>
          <p:cNvSpPr/>
          <p:nvPr/>
        </p:nvSpPr>
        <p:spPr>
          <a:xfrm flipH="1">
            <a:off x="6436575" y="385504"/>
            <a:ext cx="4177474" cy="2057400"/>
          </a:xfrm>
          <a:prstGeom prst="wedgeEllipseCallout">
            <a:avLst>
              <a:gd name="adj1" fmla="val 33992"/>
              <a:gd name="adj2" fmla="val 6011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2" algn="ctr"/>
            <a:r>
              <a:rPr lang="en-GB" sz="2400" b="1" dirty="0">
                <a:solidFill>
                  <a:schemeClr val="tx1"/>
                </a:solidFill>
                <a:cs typeface="Arial" panose="020B0604020202020204" pitchFamily="34" charset="0"/>
              </a:rPr>
              <a:t>Facilitate cross-border train operations</a:t>
            </a:r>
          </a:p>
        </p:txBody>
      </p:sp>
      <p:grpSp>
        <p:nvGrpSpPr>
          <p:cNvPr id="19" name="Group 18"/>
          <p:cNvGrpSpPr/>
          <p:nvPr/>
        </p:nvGrpSpPr>
        <p:grpSpPr>
          <a:xfrm>
            <a:off x="1342724" y="4602215"/>
            <a:ext cx="4177474" cy="2057400"/>
            <a:chOff x="1004586" y="4447391"/>
            <a:chExt cx="4177474" cy="2057400"/>
          </a:xfrm>
        </p:grpSpPr>
        <p:sp>
          <p:nvSpPr>
            <p:cNvPr id="20" name="Oval Callout 19"/>
            <p:cNvSpPr/>
            <p:nvPr/>
          </p:nvSpPr>
          <p:spPr>
            <a:xfrm flipV="1">
              <a:off x="1004586" y="4447391"/>
              <a:ext cx="4177474" cy="2057400"/>
            </a:xfrm>
            <a:prstGeom prst="wedgeEllipseCallout">
              <a:avLst>
                <a:gd name="adj1" fmla="val 33992"/>
                <a:gd name="adj2" fmla="val 6011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2" algn="ctr"/>
              <a:endParaRPr lang="en-GB" sz="2400" b="1" dirty="0">
                <a:solidFill>
                  <a:schemeClr val="tx1"/>
                </a:solidFill>
                <a:cs typeface="Arial" panose="020B0604020202020204" pitchFamily="34" charset="0"/>
              </a:endParaRPr>
            </a:p>
          </p:txBody>
        </p:sp>
        <p:sp>
          <p:nvSpPr>
            <p:cNvPr id="21" name="Oval Callout 20"/>
            <p:cNvSpPr/>
            <p:nvPr/>
          </p:nvSpPr>
          <p:spPr>
            <a:xfrm>
              <a:off x="1004586" y="4447391"/>
              <a:ext cx="4177474" cy="2057400"/>
            </a:xfrm>
            <a:prstGeom prst="wedgeEllipseCallout">
              <a:avLst>
                <a:gd name="adj1" fmla="val 33992"/>
                <a:gd name="adj2" fmla="val 60119"/>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2" algn="ctr"/>
              <a:r>
                <a:rPr lang="en-GB" sz="2400" b="1" dirty="0" smtClean="0">
                  <a:solidFill>
                    <a:schemeClr val="tx1"/>
                  </a:solidFill>
                  <a:cs typeface="Arial" panose="020B0604020202020204" pitchFamily="34" charset="0"/>
                </a:rPr>
                <a:t>Harmonise approval process for authorisations and certifications</a:t>
              </a:r>
              <a:endParaRPr lang="en-GB" sz="2400" b="1" dirty="0">
                <a:solidFill>
                  <a:schemeClr val="tx1"/>
                </a:solidFill>
                <a:cs typeface="Arial" panose="020B0604020202020204" pitchFamily="34" charset="0"/>
              </a:endParaRPr>
            </a:p>
          </p:txBody>
        </p:sp>
      </p:grpSp>
      <p:grpSp>
        <p:nvGrpSpPr>
          <p:cNvPr id="22" name="Group 21"/>
          <p:cNvGrpSpPr/>
          <p:nvPr/>
        </p:nvGrpSpPr>
        <p:grpSpPr>
          <a:xfrm>
            <a:off x="6196310" y="3974536"/>
            <a:ext cx="4177474" cy="2057400"/>
            <a:chOff x="7009940" y="4800600"/>
            <a:chExt cx="4177474" cy="2057400"/>
          </a:xfrm>
        </p:grpSpPr>
        <p:sp>
          <p:nvSpPr>
            <p:cNvPr id="23" name="Oval Callout 22"/>
            <p:cNvSpPr/>
            <p:nvPr/>
          </p:nvSpPr>
          <p:spPr>
            <a:xfrm flipH="1" flipV="1">
              <a:off x="7009940" y="4800600"/>
              <a:ext cx="4177474" cy="2057400"/>
            </a:xfrm>
            <a:prstGeom prst="wedgeEllipseCallout">
              <a:avLst>
                <a:gd name="adj1" fmla="val 33992"/>
                <a:gd name="adj2" fmla="val 6011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2" algn="ctr"/>
              <a:endParaRPr lang="en-GB" sz="2400" b="1" dirty="0">
                <a:solidFill>
                  <a:schemeClr val="tx1"/>
                </a:solidFill>
                <a:cs typeface="Arial" panose="020B0604020202020204" pitchFamily="34" charset="0"/>
              </a:endParaRPr>
            </a:p>
          </p:txBody>
        </p:sp>
        <p:sp>
          <p:nvSpPr>
            <p:cNvPr id="24" name="Oval Callout 23"/>
            <p:cNvSpPr/>
            <p:nvPr/>
          </p:nvSpPr>
          <p:spPr>
            <a:xfrm flipH="1">
              <a:off x="7009940" y="4800600"/>
              <a:ext cx="4177474" cy="2057400"/>
            </a:xfrm>
            <a:prstGeom prst="wedgeEllipseCallout">
              <a:avLst>
                <a:gd name="adj1" fmla="val 33992"/>
                <a:gd name="adj2" fmla="val 60119"/>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lvl="2" algn="ctr"/>
              <a:r>
                <a:rPr lang="en-GB" sz="2400" b="1" dirty="0">
                  <a:solidFill>
                    <a:schemeClr val="tx1"/>
                  </a:solidFill>
                  <a:cs typeface="Arial" panose="020B0604020202020204" pitchFamily="34" charset="0"/>
                </a:rPr>
                <a:t>Harmonise Technical and Safety requirements</a:t>
              </a:r>
            </a:p>
          </p:txBody>
        </p:sp>
      </p:grpSp>
    </p:spTree>
    <p:extLst>
      <p:ext uri="{BB962C8B-B14F-4D97-AF65-F5344CB8AC3E}">
        <p14:creationId xmlns:p14="http://schemas.microsoft.com/office/powerpoint/2010/main" val="13841993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1500"/>
                                        <p:tgtEl>
                                          <p:spTgt spid="2"/>
                                        </p:tgtEl>
                                      </p:cBhvr>
                                    </p:animEffect>
                                    <p:set>
                                      <p:cBhvr>
                                        <p:cTn id="7" dur="1" fill="hold">
                                          <p:stCondLst>
                                            <p:cond delay="1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childTnLst>
                                </p:cTn>
                              </p:par>
                              <p:par>
                                <p:cTn id="14" presetID="6" presetClass="emph" presetSubtype="0" repeatCount="indefinite" autoRev="1" fill="hold" grpId="1" nodeType="withEffect">
                                  <p:stCondLst>
                                    <p:cond delay="1000"/>
                                  </p:stCondLst>
                                  <p:childTnLst>
                                    <p:animScale>
                                      <p:cBhvr>
                                        <p:cTn id="15" dur="1000" fill="hold"/>
                                        <p:tgtEl>
                                          <p:spTgt spid="17"/>
                                        </p:tgtEl>
                                      </p:cBhvr>
                                      <p:by x="120000" y="120000"/>
                                    </p:animScale>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1000" fill="hold"/>
                                        <p:tgtEl>
                                          <p:spTgt spid="19"/>
                                        </p:tgtEl>
                                        <p:attrNameLst>
                                          <p:attrName>ppt_w</p:attrName>
                                        </p:attrNameLst>
                                      </p:cBhvr>
                                      <p:tavLst>
                                        <p:tav tm="0">
                                          <p:val>
                                            <p:fltVal val="0"/>
                                          </p:val>
                                        </p:tav>
                                        <p:tav tm="100000">
                                          <p:val>
                                            <p:strVal val="#ppt_w"/>
                                          </p:val>
                                        </p:tav>
                                      </p:tavLst>
                                    </p:anim>
                                    <p:anim calcmode="lin" valueType="num">
                                      <p:cBhvr>
                                        <p:cTn id="21" dur="1000" fill="hold"/>
                                        <p:tgtEl>
                                          <p:spTgt spid="19"/>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1000"/>
                                  </p:stCondLst>
                                  <p:childTnLst>
                                    <p:set>
                                      <p:cBhvr>
                                        <p:cTn id="23" dur="1" fill="hold">
                                          <p:stCondLst>
                                            <p:cond delay="0"/>
                                          </p:stCondLst>
                                        </p:cTn>
                                        <p:tgtEl>
                                          <p:spTgt spid="22"/>
                                        </p:tgtEl>
                                        <p:attrNameLst>
                                          <p:attrName>style.visibility</p:attrName>
                                        </p:attrNameLst>
                                      </p:cBhvr>
                                      <p:to>
                                        <p:strVal val="visible"/>
                                      </p:to>
                                    </p:set>
                                    <p:anim calcmode="lin" valueType="num">
                                      <p:cBhvr>
                                        <p:cTn id="24" dur="1000" fill="hold"/>
                                        <p:tgtEl>
                                          <p:spTgt spid="22"/>
                                        </p:tgtEl>
                                        <p:attrNameLst>
                                          <p:attrName>ppt_w</p:attrName>
                                        </p:attrNameLst>
                                      </p:cBhvr>
                                      <p:tavLst>
                                        <p:tav tm="0">
                                          <p:val>
                                            <p:fltVal val="0"/>
                                          </p:val>
                                        </p:tav>
                                        <p:tav tm="100000">
                                          <p:val>
                                            <p:strVal val="#ppt_w"/>
                                          </p:val>
                                        </p:tav>
                                      </p:tavLst>
                                    </p:anim>
                                    <p:anim calcmode="lin" valueType="num">
                                      <p:cBhvr>
                                        <p:cTn id="25" dur="10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1000" fill="hold"/>
                                        <p:tgtEl>
                                          <p:spTgt spid="18"/>
                                        </p:tgtEl>
                                        <p:attrNameLst>
                                          <p:attrName>ppt_w</p:attrName>
                                        </p:attrNameLst>
                                      </p:cBhvr>
                                      <p:tavLst>
                                        <p:tav tm="0">
                                          <p:val>
                                            <p:fltVal val="0"/>
                                          </p:val>
                                        </p:tav>
                                        <p:tav tm="100000">
                                          <p:val>
                                            <p:strVal val="#ppt_w"/>
                                          </p:val>
                                        </p:tav>
                                      </p:tavLst>
                                    </p:anim>
                                    <p:anim calcmode="lin" valueType="num">
                                      <p:cBhvr>
                                        <p:cTn id="31" dur="10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THENA.CUSTOMXMLID" val="{92B1FD25-8F23-4E46-86D3-BB46F479DB12}"/>
  <p:tag name="ATHENA.CUSTOMXMLCONTENT" val="&lt;?xml version=&quot;1.0&quot;?&gt;&lt;athena xmlns=&quot;http://schemas.microsoft.com/edu/athena&quot; version=&quot;0.1.4983.0&quot;&gt;&lt;timings duration=&quot;32000&quot;/&gt;&lt;/athena&gt;"/>
</p:tagLst>
</file>

<file path=ppt/tags/tag2.xml><?xml version="1.0" encoding="utf-8"?>
<p:tagLst xmlns:a="http://schemas.openxmlformats.org/drawingml/2006/main" xmlns:r="http://schemas.openxmlformats.org/officeDocument/2006/relationships" xmlns:p="http://schemas.openxmlformats.org/presentationml/2006/main">
  <p:tag name="ATHENA.CUSTOMXMLID" val="{7D1DCE11-FFDA-444A-A61A-D342081B6F90}"/>
  <p:tag name="ATHENA.CUSTOMXMLCONTENT" val="&lt;?xml version=&quot;1.0&quot;?&gt;&lt;athena xmlns=&quot;http://schemas.microsoft.com/edu/athena&quot; version=&quot;0.1.4983.0&quot;&gt;&lt;timings duration=&quot;25500&quot;/&gt;&lt;/athena&gt;"/>
</p:tagLst>
</file>

<file path=ppt/tags/tag3.xml><?xml version="1.0" encoding="utf-8"?>
<p:tagLst xmlns:a="http://schemas.openxmlformats.org/drawingml/2006/main" xmlns:r="http://schemas.openxmlformats.org/officeDocument/2006/relationships" xmlns:p="http://schemas.openxmlformats.org/presentationml/2006/main">
  <p:tag name="ATHENA.CUSTOMXMLID" val="{4206961D-F11C-43C8-B7BC-FF6164285431}"/>
  <p:tag name="ATHENA.CUSTOMXMLCONTENT" val="&lt;?xml version=&quot;1.0&quot;?&gt;&lt;athena xmlns=&quot;http://schemas.microsoft.com/edu/athena&quot; version=&quot;0.1.4983.0&quot;&gt;&lt;timings duration=&quot;44100&quot;/&gt;&lt;/athena&gt;"/>
</p:tagLst>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 Theme">
  <a:themeElements>
    <a:clrScheme name="RSSB">
      <a:dk1>
        <a:sysClr val="windowText" lastClr="000000"/>
      </a:dk1>
      <a:lt1>
        <a:sysClr val="window" lastClr="FFFFFF"/>
      </a:lt1>
      <a:dk2>
        <a:srgbClr val="7FC31C"/>
      </a:dk2>
      <a:lt2>
        <a:srgbClr val="00879B"/>
      </a:lt2>
      <a:accent1>
        <a:srgbClr val="005EB8"/>
      </a:accent1>
      <a:accent2>
        <a:srgbClr val="141B4D"/>
      </a:accent2>
      <a:accent3>
        <a:srgbClr val="FF7500"/>
      </a:accent3>
      <a:accent4>
        <a:srgbClr val="5F259F"/>
      </a:accent4>
      <a:accent5>
        <a:srgbClr val="FFD100"/>
      </a:accent5>
      <a:accent6>
        <a:srgbClr val="EF3B24"/>
      </a:accent6>
      <a:hlink>
        <a:srgbClr val="00A5E1"/>
      </a:hlink>
      <a:folHlink>
        <a:srgbClr val="00B140"/>
      </a:folHlink>
    </a:clrScheme>
    <a:fontScheme name="RSSB">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RSSB 2015 blank template.potx" id="{6758B034-5FCC-4A41-BEE9-6A79EC3BFCC4}" vid="{0F445788-28B8-4DBA-AED8-407BD2E1222D}"/>
    </a:ext>
  </a:extLst>
</a:theme>
</file>

<file path=ppt/theme/theme4.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cap="rnd">
          <a:solidFill>
            <a:srgbClr val="0F3F93"/>
          </a:solidFill>
          <a:prstDash val="dash"/>
        </a:ln>
        <a:effectLst/>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8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cap="rnd">
          <a:solidFill>
            <a:schemeClr val="tx1"/>
          </a:solidFill>
          <a:prstDash val="solid"/>
          <a:headEnd w="sm" len="sm"/>
          <a:tailEnd type="none" w="sm" len="sm"/>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9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solidFill>
            <a:schemeClr val="tx1"/>
          </a:solidFill>
        </a:ln>
        <a:effectLst/>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athena xmlns="http://schemas.microsoft.com/edu/athena" version="0.1.4983.0">
  <media embedded="true" recordStart="1000" recordEnd="44200" recordLength="46387" start="1000" end="44200" audioFormat="{00001610-0000-0010-8000-00AA00389B71}" audioRate="44100" muted="false" volume="0.5" fadeIn="250" fadeOut="250" audioOnly="true"/>
</athena>
</file>

<file path=customXml/item2.xml><?xml version="1.0" encoding="utf-8"?>
<athena xmlns="http://schemas.microsoft.com/edu/athena" version="0.1.4983.0">
  <timings duration="6123"/>
</athena>
</file>

<file path=customXml/item3.xml><?xml version="1.0" encoding="utf-8"?>
<athena xmlns="http://schemas.microsoft.com/edu/athena" version="0.1.4983.0">
  <media embedded="true" recordStart="770" recordEnd="9200" recordLength="9862" start="770" end="9200" audioFormat="{00001610-0000-0010-8000-00AA00389B71}" audioRate="44100" muted="false" volume="0.5" fadeIn="750" fadeOut="250" audioOnly="true"/>
</athena>
</file>

<file path=customXml/item4.xml><?xml version="1.0" encoding="utf-8"?>
<athena xmlns="http://schemas.microsoft.com/edu/athena" version="0.1.4983.0">
  <timings duration="25500"/>
</athena>
</file>

<file path=customXml/itemProps1.xml><?xml version="1.0" encoding="utf-8"?>
<ds:datastoreItem xmlns:ds="http://schemas.openxmlformats.org/officeDocument/2006/customXml" ds:itemID="{7D2777A7-F3F0-4592-AD05-E3C01615067D}">
  <ds:schemaRefs>
    <ds:schemaRef ds:uri="http://schemas.microsoft.com/edu/athena"/>
  </ds:schemaRefs>
</ds:datastoreItem>
</file>

<file path=customXml/itemProps2.xml><?xml version="1.0" encoding="utf-8"?>
<ds:datastoreItem xmlns:ds="http://schemas.openxmlformats.org/officeDocument/2006/customXml" ds:itemID="{AE7C6FAC-21E0-4109-B4FB-CF43AA532B1A}">
  <ds:schemaRefs>
    <ds:schemaRef ds:uri="http://schemas.microsoft.com/edu/athena"/>
  </ds:schemaRefs>
</ds:datastoreItem>
</file>

<file path=customXml/itemProps3.xml><?xml version="1.0" encoding="utf-8"?>
<ds:datastoreItem xmlns:ds="http://schemas.openxmlformats.org/officeDocument/2006/customXml" ds:itemID="{CC07D108-63EB-4CBC-A4EF-004D9E685B3E}">
  <ds:schemaRefs>
    <ds:schemaRef ds:uri="http://schemas.microsoft.com/edu/athena"/>
  </ds:schemaRefs>
</ds:datastoreItem>
</file>

<file path=customXml/itemProps4.xml><?xml version="1.0" encoding="utf-8"?>
<ds:datastoreItem xmlns:ds="http://schemas.openxmlformats.org/officeDocument/2006/customXml" ds:itemID="{8828C8F9-9C8F-4A3C-BCFE-02C13006028A}">
  <ds:schemaRefs>
    <ds:schemaRef ds:uri="http://schemas.microsoft.com/edu/athena"/>
  </ds:schemaRefs>
</ds:datastoreItem>
</file>

<file path=docProps/app.xml><?xml version="1.0" encoding="utf-8"?>
<Properties xmlns="http://schemas.openxmlformats.org/officeDocument/2006/extended-properties" xmlns:vt="http://schemas.openxmlformats.org/officeDocument/2006/docPropsVTypes">
  <TotalTime>3022</TotalTime>
  <Words>6515</Words>
  <Application>Microsoft Office PowerPoint</Application>
  <PresentationFormat>Widescreen</PresentationFormat>
  <Paragraphs>915</Paragraphs>
  <Slides>55</Slides>
  <Notes>54</Notes>
  <HiddenSlides>0</HiddenSlides>
  <MMClips>1</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55</vt:i4>
      </vt:variant>
    </vt:vector>
  </HeadingPairs>
  <TitlesOfParts>
    <vt:vector size="66" baseType="lpstr">
      <vt:lpstr>Arial</vt:lpstr>
      <vt:lpstr>Calibri</vt:lpstr>
      <vt:lpstr>Calibri Light</vt:lpstr>
      <vt:lpstr>Times New Roman</vt:lpstr>
      <vt:lpstr>Wingdings</vt:lpstr>
      <vt:lpstr>3_Office Theme</vt:lpstr>
      <vt:lpstr>6_Office Theme</vt:lpstr>
      <vt:lpstr>5_Office Theme</vt:lpstr>
      <vt:lpstr>7_Office Theme</vt:lpstr>
      <vt:lpstr>8_Office Theme</vt:lpstr>
      <vt:lpstr>9_Office Theme</vt:lpstr>
      <vt:lpstr>Railway Standards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RSSB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The direction of travel for standards</dc:title>
  <dc:creator>Wayne Murphy</dc:creator>
  <cp:lastModifiedBy>Wayne Murphy</cp:lastModifiedBy>
  <cp:revision>174</cp:revision>
  <dcterms:created xsi:type="dcterms:W3CDTF">2015-10-19T15:33:39Z</dcterms:created>
  <dcterms:modified xsi:type="dcterms:W3CDTF">2016-06-08T14:17:53Z</dcterms:modified>
</cp:coreProperties>
</file>