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02" r:id="rId2"/>
    <p:sldId id="303" r:id="rId3"/>
    <p:sldId id="304" r:id="rId4"/>
    <p:sldId id="311" r:id="rId5"/>
    <p:sldId id="312" r:id="rId6"/>
    <p:sldId id="313" r:id="rId7"/>
    <p:sldId id="330" r:id="rId8"/>
    <p:sldId id="314" r:id="rId9"/>
    <p:sldId id="315" r:id="rId10"/>
    <p:sldId id="316" r:id="rId11"/>
    <p:sldId id="317" r:id="rId12"/>
    <p:sldId id="328" r:id="rId13"/>
    <p:sldId id="318" r:id="rId14"/>
    <p:sldId id="319" r:id="rId15"/>
    <p:sldId id="272" r:id="rId16"/>
    <p:sldId id="273" r:id="rId17"/>
    <p:sldId id="274" r:id="rId18"/>
    <p:sldId id="275" r:id="rId19"/>
    <p:sldId id="276" r:id="rId20"/>
    <p:sldId id="277" r:id="rId21"/>
    <p:sldId id="278" r:id="rId22"/>
    <p:sldId id="296" r:id="rId23"/>
    <p:sldId id="29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9" r:id="rId41"/>
    <p:sldId id="300" r:id="rId42"/>
    <p:sldId id="329" r:id="rId43"/>
    <p:sldId id="301" r:id="rId44"/>
    <p:sldId id="295" r:id="rId4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95401" autoAdjust="0"/>
  </p:normalViewPr>
  <p:slideViewPr>
    <p:cSldViewPr>
      <p:cViewPr varScale="1">
        <p:scale>
          <a:sx n="64" d="100"/>
          <a:sy n="64" d="100"/>
        </p:scale>
        <p:origin x="108" y="1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image" Target="../media/image24.png"/><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C8F3F2-06F2-4579-9756-1976E698F02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26D70274-E642-44B8-887E-941A112E86D8}">
      <dgm:prSet phldrT="[Text]" custT="1"/>
      <dgm:spPr>
        <a:ln>
          <a:noFill/>
        </a:ln>
      </dgm:spPr>
      <dgm:t>
        <a:bodyPr/>
        <a:lstStyle/>
        <a:p>
          <a:r>
            <a:rPr lang="en-GB" sz="2800" dirty="0">
              <a:latin typeface="Arial" panose="020B0604020202020204" pitchFamily="34" charset="0"/>
              <a:cs typeface="Arial" panose="020B0604020202020204" pitchFamily="34" charset="0"/>
            </a:rPr>
            <a:t>Biodiversity and ecological planning</a:t>
          </a:r>
        </a:p>
      </dgm:t>
    </dgm:pt>
    <dgm:pt modelId="{B30F7CE9-C7A2-493E-8F81-DE347B4F6A39}" type="parTrans" cxnId="{36DCA45F-BD58-4967-9F74-473506F205AD}">
      <dgm:prSet/>
      <dgm:spPr/>
      <dgm:t>
        <a:bodyPr/>
        <a:lstStyle/>
        <a:p>
          <a:endParaRPr lang="en-GB" sz="1600">
            <a:latin typeface="Arial" panose="020B0604020202020204" pitchFamily="34" charset="0"/>
            <a:cs typeface="Arial" panose="020B0604020202020204" pitchFamily="34" charset="0"/>
          </a:endParaRPr>
        </a:p>
      </dgm:t>
    </dgm:pt>
    <dgm:pt modelId="{0A65BFBD-38F3-4D8F-8B17-FB543B7CCEE9}" type="sibTrans" cxnId="{36DCA45F-BD58-4967-9F74-473506F205AD}">
      <dgm:prSet/>
      <dgm:spPr/>
      <dgm:t>
        <a:bodyPr/>
        <a:lstStyle/>
        <a:p>
          <a:endParaRPr lang="en-GB" sz="1600">
            <a:latin typeface="Arial" panose="020B0604020202020204" pitchFamily="34" charset="0"/>
            <a:cs typeface="Arial" panose="020B0604020202020204" pitchFamily="34" charset="0"/>
          </a:endParaRPr>
        </a:p>
      </dgm:t>
    </dgm:pt>
    <dgm:pt modelId="{F357F0DC-B77A-4455-8385-DAE9A303AB67}">
      <dgm:prSet phldrT="[Text]" custT="1"/>
      <dgm:spPr>
        <a:ln>
          <a:noFill/>
        </a:ln>
      </dgm:spPr>
      <dgm:t>
        <a:bodyPr/>
        <a:lstStyle/>
        <a:p>
          <a:r>
            <a:rPr lang="en-GB" sz="2800" dirty="0">
              <a:latin typeface="Arial" panose="020B0604020202020204" pitchFamily="34" charset="0"/>
              <a:cs typeface="Arial" panose="020B0604020202020204" pitchFamily="34" charset="0"/>
            </a:rPr>
            <a:t>Water resources  </a:t>
          </a:r>
        </a:p>
      </dgm:t>
    </dgm:pt>
    <dgm:pt modelId="{6479830A-52F4-4EEE-A39E-E8100441B019}" type="parTrans" cxnId="{17644693-2B72-4B17-A008-95C581552E87}">
      <dgm:prSet/>
      <dgm:spPr/>
      <dgm:t>
        <a:bodyPr/>
        <a:lstStyle/>
        <a:p>
          <a:endParaRPr lang="en-GB" sz="1600">
            <a:latin typeface="Arial" panose="020B0604020202020204" pitchFamily="34" charset="0"/>
            <a:cs typeface="Arial" panose="020B0604020202020204" pitchFamily="34" charset="0"/>
          </a:endParaRPr>
        </a:p>
      </dgm:t>
    </dgm:pt>
    <dgm:pt modelId="{D5042081-71D1-4606-8DC5-44A46D4271DE}" type="sibTrans" cxnId="{17644693-2B72-4B17-A008-95C581552E87}">
      <dgm:prSet/>
      <dgm:spPr/>
      <dgm:t>
        <a:bodyPr/>
        <a:lstStyle/>
        <a:p>
          <a:endParaRPr lang="en-GB" sz="1600">
            <a:latin typeface="Arial" panose="020B0604020202020204" pitchFamily="34" charset="0"/>
            <a:cs typeface="Arial" panose="020B0604020202020204" pitchFamily="34" charset="0"/>
          </a:endParaRPr>
        </a:p>
      </dgm:t>
    </dgm:pt>
    <dgm:pt modelId="{08E67CC0-8A01-4696-B707-1AAB67857E6B}">
      <dgm:prSet phldrT="[Text]" custT="1"/>
      <dgm:spPr>
        <a:ln>
          <a:noFill/>
        </a:ln>
      </dgm:spPr>
      <dgm:t>
        <a:bodyPr/>
        <a:lstStyle/>
        <a:p>
          <a:r>
            <a:rPr lang="en-GB" sz="2800" dirty="0">
              <a:latin typeface="Arial" panose="020B0604020202020204" pitchFamily="34" charset="0"/>
              <a:cs typeface="Arial" panose="020B0604020202020204" pitchFamily="34" charset="0"/>
            </a:rPr>
            <a:t>Waste Management</a:t>
          </a:r>
        </a:p>
      </dgm:t>
    </dgm:pt>
    <dgm:pt modelId="{C49EC0AD-DDEC-41BE-A70B-77581A96C6CE}" type="parTrans" cxnId="{157FF790-DD8E-41D5-BA61-B2A5E45D3456}">
      <dgm:prSet/>
      <dgm:spPr/>
      <dgm:t>
        <a:bodyPr/>
        <a:lstStyle/>
        <a:p>
          <a:endParaRPr lang="en-GB" sz="1600">
            <a:latin typeface="Arial" panose="020B0604020202020204" pitchFamily="34" charset="0"/>
            <a:cs typeface="Arial" panose="020B0604020202020204" pitchFamily="34" charset="0"/>
          </a:endParaRPr>
        </a:p>
      </dgm:t>
    </dgm:pt>
    <dgm:pt modelId="{50FDA834-6A94-4163-B0CD-F1E5BA8E88A7}" type="sibTrans" cxnId="{157FF790-DD8E-41D5-BA61-B2A5E45D3456}">
      <dgm:prSet/>
      <dgm:spPr/>
      <dgm:t>
        <a:bodyPr/>
        <a:lstStyle/>
        <a:p>
          <a:endParaRPr lang="en-GB" sz="1600">
            <a:latin typeface="Arial" panose="020B0604020202020204" pitchFamily="34" charset="0"/>
            <a:cs typeface="Arial" panose="020B0604020202020204" pitchFamily="34" charset="0"/>
          </a:endParaRPr>
        </a:p>
      </dgm:t>
    </dgm:pt>
    <dgm:pt modelId="{121E7E57-7428-45F5-8C58-301AD0CCD3BE}">
      <dgm:prSet phldrT="[Text]" custT="1"/>
      <dgm:spPr>
        <a:ln>
          <a:noFill/>
        </a:ln>
      </dgm:spPr>
      <dgm:t>
        <a:bodyPr/>
        <a:lstStyle/>
        <a:p>
          <a:r>
            <a:rPr lang="en-GB" sz="2800" dirty="0">
              <a:latin typeface="Arial" panose="020B0604020202020204" pitchFamily="34" charset="0"/>
              <a:cs typeface="Arial" panose="020B0604020202020204" pitchFamily="34" charset="0"/>
            </a:rPr>
            <a:t>Emissions to air and air quality</a:t>
          </a:r>
        </a:p>
      </dgm:t>
    </dgm:pt>
    <dgm:pt modelId="{C55E6FF3-7CE5-4AC3-A41F-A92B20C510E8}" type="parTrans" cxnId="{F3C25F73-76D8-49F8-AB86-B3817E06AF19}">
      <dgm:prSet/>
      <dgm:spPr/>
      <dgm:t>
        <a:bodyPr/>
        <a:lstStyle/>
        <a:p>
          <a:endParaRPr lang="en-GB" sz="1600">
            <a:latin typeface="Arial" panose="020B0604020202020204" pitchFamily="34" charset="0"/>
            <a:cs typeface="Arial" panose="020B0604020202020204" pitchFamily="34" charset="0"/>
          </a:endParaRPr>
        </a:p>
      </dgm:t>
    </dgm:pt>
    <dgm:pt modelId="{41226928-F5C4-49C8-8680-B7645DB51D69}" type="sibTrans" cxnId="{F3C25F73-76D8-49F8-AB86-B3817E06AF19}">
      <dgm:prSet/>
      <dgm:spPr/>
      <dgm:t>
        <a:bodyPr/>
        <a:lstStyle/>
        <a:p>
          <a:endParaRPr lang="en-GB" sz="1600">
            <a:latin typeface="Arial" panose="020B0604020202020204" pitchFamily="34" charset="0"/>
            <a:cs typeface="Arial" panose="020B0604020202020204" pitchFamily="34" charset="0"/>
          </a:endParaRPr>
        </a:p>
      </dgm:t>
    </dgm:pt>
    <dgm:pt modelId="{173EAE73-F45C-4DB8-904D-527A5A409EDB}">
      <dgm:prSet phldrT="[Text]" custT="1"/>
      <dgm:spPr>
        <a:ln>
          <a:noFill/>
        </a:ln>
      </dgm:spPr>
      <dgm:t>
        <a:bodyPr/>
        <a:lstStyle/>
        <a:p>
          <a:r>
            <a:rPr lang="en-GB" sz="2800" dirty="0">
              <a:latin typeface="Arial" panose="020B0604020202020204" pitchFamily="34" charset="0"/>
              <a:cs typeface="Arial" panose="020B0604020202020204" pitchFamily="34" charset="0"/>
            </a:rPr>
            <a:t>Noise, nuisance and disturbance </a:t>
          </a:r>
        </a:p>
      </dgm:t>
    </dgm:pt>
    <dgm:pt modelId="{A780C2A0-E589-46EC-84F0-6CE14CFDDA8F}" type="parTrans" cxnId="{13D23A3A-D192-41AC-BF6A-2CE9F74E1E9F}">
      <dgm:prSet/>
      <dgm:spPr/>
      <dgm:t>
        <a:bodyPr/>
        <a:lstStyle/>
        <a:p>
          <a:endParaRPr lang="en-GB" sz="1600">
            <a:latin typeface="Arial" panose="020B0604020202020204" pitchFamily="34" charset="0"/>
            <a:cs typeface="Arial" panose="020B0604020202020204" pitchFamily="34" charset="0"/>
          </a:endParaRPr>
        </a:p>
      </dgm:t>
    </dgm:pt>
    <dgm:pt modelId="{20C51CC4-8758-464C-9F61-5639C82548ED}" type="sibTrans" cxnId="{13D23A3A-D192-41AC-BF6A-2CE9F74E1E9F}">
      <dgm:prSet/>
      <dgm:spPr/>
      <dgm:t>
        <a:bodyPr/>
        <a:lstStyle/>
        <a:p>
          <a:endParaRPr lang="en-GB" sz="1600">
            <a:latin typeface="Arial" panose="020B0604020202020204" pitchFamily="34" charset="0"/>
            <a:cs typeface="Arial" panose="020B0604020202020204" pitchFamily="34" charset="0"/>
          </a:endParaRPr>
        </a:p>
      </dgm:t>
    </dgm:pt>
    <dgm:pt modelId="{83729922-D532-4E01-90C9-8D9E9DF6C286}">
      <dgm:prSet phldrT="[Text]" custT="1"/>
      <dgm:spPr/>
      <dgm:t>
        <a:bodyPr/>
        <a:lstStyle/>
        <a:p>
          <a:r>
            <a:rPr lang="en-GB" sz="2800" dirty="0">
              <a:latin typeface="Arial" panose="020B0604020202020204" pitchFamily="34" charset="0"/>
              <a:cs typeface="Arial" panose="020B0604020202020204" pitchFamily="34" charset="0"/>
            </a:rPr>
            <a:t>Pollution to land and water </a:t>
          </a:r>
        </a:p>
      </dgm:t>
    </dgm:pt>
    <dgm:pt modelId="{8B182F68-6AA9-4AFD-BF4A-386A62C8D724}" type="parTrans" cxnId="{1FD8941C-8FC1-4408-8256-52A8369F17EC}">
      <dgm:prSet/>
      <dgm:spPr/>
      <dgm:t>
        <a:bodyPr/>
        <a:lstStyle/>
        <a:p>
          <a:endParaRPr lang="en-GB" sz="1600">
            <a:latin typeface="Arial" panose="020B0604020202020204" pitchFamily="34" charset="0"/>
            <a:cs typeface="Arial" panose="020B0604020202020204" pitchFamily="34" charset="0"/>
          </a:endParaRPr>
        </a:p>
      </dgm:t>
    </dgm:pt>
    <dgm:pt modelId="{34D46A81-34F6-45AD-B56A-8BF8D6EFA45E}" type="sibTrans" cxnId="{1FD8941C-8FC1-4408-8256-52A8369F17EC}">
      <dgm:prSet/>
      <dgm:spPr/>
      <dgm:t>
        <a:bodyPr/>
        <a:lstStyle/>
        <a:p>
          <a:endParaRPr lang="en-GB" sz="1600">
            <a:latin typeface="Arial" panose="020B0604020202020204" pitchFamily="34" charset="0"/>
            <a:cs typeface="Arial" panose="020B0604020202020204" pitchFamily="34" charset="0"/>
          </a:endParaRPr>
        </a:p>
      </dgm:t>
    </dgm:pt>
    <dgm:pt modelId="{60923373-B8A2-48D7-8D16-89619A799292}">
      <dgm:prSet phldrT="[Text]" custT="1"/>
      <dgm:spPr>
        <a:ln>
          <a:noFill/>
        </a:ln>
      </dgm:spPr>
      <dgm:t>
        <a:bodyPr/>
        <a:lstStyle/>
        <a:p>
          <a:r>
            <a:rPr lang="en-GB" sz="2800" dirty="0">
              <a:latin typeface="Arial" panose="020B0604020202020204" pitchFamily="34" charset="0"/>
              <a:cs typeface="Arial" panose="020B0604020202020204" pitchFamily="34" charset="0"/>
            </a:rPr>
            <a:t>Materials – responsible sourcing </a:t>
          </a:r>
        </a:p>
      </dgm:t>
    </dgm:pt>
    <dgm:pt modelId="{048FE6AC-F508-4014-B954-47165C8E5F19}" type="parTrans" cxnId="{8B9D8F36-1A20-4BDD-86A8-8AACC13DD545}">
      <dgm:prSet/>
      <dgm:spPr/>
      <dgm:t>
        <a:bodyPr/>
        <a:lstStyle/>
        <a:p>
          <a:endParaRPr lang="en-GB" sz="1600">
            <a:latin typeface="Arial" panose="020B0604020202020204" pitchFamily="34" charset="0"/>
            <a:cs typeface="Arial" panose="020B0604020202020204" pitchFamily="34" charset="0"/>
          </a:endParaRPr>
        </a:p>
      </dgm:t>
    </dgm:pt>
    <dgm:pt modelId="{29956FCE-1766-4F5A-9A3B-6488974021BA}" type="sibTrans" cxnId="{8B9D8F36-1A20-4BDD-86A8-8AACC13DD545}">
      <dgm:prSet/>
      <dgm:spPr/>
      <dgm:t>
        <a:bodyPr/>
        <a:lstStyle/>
        <a:p>
          <a:endParaRPr lang="en-GB" sz="1600">
            <a:latin typeface="Arial" panose="020B0604020202020204" pitchFamily="34" charset="0"/>
            <a:cs typeface="Arial" panose="020B0604020202020204" pitchFamily="34" charset="0"/>
          </a:endParaRPr>
        </a:p>
      </dgm:t>
    </dgm:pt>
    <dgm:pt modelId="{ECE6A046-BB69-459B-AC76-2E358D7BD73A}">
      <dgm:prSet phldrT="[Text]" custT="1"/>
      <dgm:spPr/>
      <dgm:t>
        <a:bodyPr/>
        <a:lstStyle/>
        <a:p>
          <a:r>
            <a:rPr lang="en-GB" sz="2800" dirty="0">
              <a:latin typeface="Arial" panose="020B0604020202020204" pitchFamily="34" charset="0"/>
              <a:cs typeface="Arial" panose="020B0604020202020204" pitchFamily="34" charset="0"/>
            </a:rPr>
            <a:t>Sustainable Travel</a:t>
          </a:r>
        </a:p>
      </dgm:t>
    </dgm:pt>
    <dgm:pt modelId="{7B4E7207-11B3-407D-85D8-C629C6D730B7}" type="parTrans" cxnId="{6E5553C1-5A88-4B3B-8484-13085268A18A}">
      <dgm:prSet/>
      <dgm:spPr/>
      <dgm:t>
        <a:bodyPr/>
        <a:lstStyle/>
        <a:p>
          <a:endParaRPr lang="en-GB" sz="1600">
            <a:latin typeface="Arial" panose="020B0604020202020204" pitchFamily="34" charset="0"/>
            <a:cs typeface="Arial" panose="020B0604020202020204" pitchFamily="34" charset="0"/>
          </a:endParaRPr>
        </a:p>
      </dgm:t>
    </dgm:pt>
    <dgm:pt modelId="{B7DBCBAF-D782-40AA-A81F-9A3B59548B63}" type="sibTrans" cxnId="{6E5553C1-5A88-4B3B-8484-13085268A18A}">
      <dgm:prSet/>
      <dgm:spPr/>
      <dgm:t>
        <a:bodyPr/>
        <a:lstStyle/>
        <a:p>
          <a:endParaRPr lang="en-GB" sz="1600">
            <a:latin typeface="Arial" panose="020B0604020202020204" pitchFamily="34" charset="0"/>
            <a:cs typeface="Arial" panose="020B0604020202020204" pitchFamily="34" charset="0"/>
          </a:endParaRPr>
        </a:p>
      </dgm:t>
    </dgm:pt>
    <dgm:pt modelId="{034DCF06-B3BD-4253-9556-E204135DB37F}">
      <dgm:prSet phldrT="[Text]" custT="1"/>
      <dgm:spPr>
        <a:ln>
          <a:noFill/>
        </a:ln>
      </dgm:spPr>
      <dgm:t>
        <a:bodyPr/>
        <a:lstStyle/>
        <a:p>
          <a:r>
            <a:rPr lang="en-GB" sz="2800" dirty="0">
              <a:latin typeface="Arial" panose="020B0604020202020204" pitchFamily="34" charset="0"/>
              <a:cs typeface="Arial" panose="020B0604020202020204" pitchFamily="34" charset="0"/>
            </a:rPr>
            <a:t>Carbon in infrastructure</a:t>
          </a:r>
        </a:p>
      </dgm:t>
    </dgm:pt>
    <dgm:pt modelId="{F12E3D3D-24B4-440B-AC9E-40A1A9E81E70}" type="parTrans" cxnId="{D11CBC18-26AD-43CC-96B6-A74929FD0787}">
      <dgm:prSet/>
      <dgm:spPr/>
      <dgm:t>
        <a:bodyPr/>
        <a:lstStyle/>
        <a:p>
          <a:endParaRPr lang="en-GB" sz="1600">
            <a:latin typeface="Arial" panose="020B0604020202020204" pitchFamily="34" charset="0"/>
            <a:cs typeface="Arial" panose="020B0604020202020204" pitchFamily="34" charset="0"/>
          </a:endParaRPr>
        </a:p>
      </dgm:t>
    </dgm:pt>
    <dgm:pt modelId="{DE0CD857-2259-448B-8A50-8F20C9D73DF6}" type="sibTrans" cxnId="{D11CBC18-26AD-43CC-96B6-A74929FD0787}">
      <dgm:prSet/>
      <dgm:spPr/>
      <dgm:t>
        <a:bodyPr/>
        <a:lstStyle/>
        <a:p>
          <a:endParaRPr lang="en-GB" sz="1600">
            <a:latin typeface="Arial" panose="020B0604020202020204" pitchFamily="34" charset="0"/>
            <a:cs typeface="Arial" panose="020B0604020202020204" pitchFamily="34" charset="0"/>
          </a:endParaRPr>
        </a:p>
      </dgm:t>
    </dgm:pt>
    <dgm:pt modelId="{BF725F5B-2914-4409-85AA-BA50628E78B7}">
      <dgm:prSet phldrT="[Text]" custT="1"/>
      <dgm:spPr>
        <a:ln>
          <a:noFill/>
        </a:ln>
      </dgm:spPr>
      <dgm:t>
        <a:bodyPr/>
        <a:lstStyle/>
        <a:p>
          <a:r>
            <a:rPr lang="en-GB" sz="2800" dirty="0">
              <a:latin typeface="Arial" panose="020B0604020202020204" pitchFamily="34" charset="0"/>
              <a:cs typeface="Arial" panose="020B0604020202020204" pitchFamily="34" charset="0"/>
            </a:rPr>
            <a:t>Energy and operational carbon</a:t>
          </a:r>
        </a:p>
      </dgm:t>
    </dgm:pt>
    <dgm:pt modelId="{A27B6516-64E0-4D22-A868-007B9026B621}" type="parTrans" cxnId="{6AC28DA0-6C97-4455-BFCE-6B79974D8EA9}">
      <dgm:prSet/>
      <dgm:spPr/>
      <dgm:t>
        <a:bodyPr/>
        <a:lstStyle/>
        <a:p>
          <a:endParaRPr lang="en-GB" sz="1600">
            <a:latin typeface="Arial" panose="020B0604020202020204" pitchFamily="34" charset="0"/>
            <a:cs typeface="Arial" panose="020B0604020202020204" pitchFamily="34" charset="0"/>
          </a:endParaRPr>
        </a:p>
      </dgm:t>
    </dgm:pt>
    <dgm:pt modelId="{AA21485D-5B61-431C-A323-86A04DE7B0FE}" type="sibTrans" cxnId="{6AC28DA0-6C97-4455-BFCE-6B79974D8EA9}">
      <dgm:prSet/>
      <dgm:spPr/>
      <dgm:t>
        <a:bodyPr/>
        <a:lstStyle/>
        <a:p>
          <a:endParaRPr lang="en-GB" sz="1600">
            <a:latin typeface="Arial" panose="020B0604020202020204" pitchFamily="34" charset="0"/>
            <a:cs typeface="Arial" panose="020B0604020202020204" pitchFamily="34" charset="0"/>
          </a:endParaRPr>
        </a:p>
      </dgm:t>
    </dgm:pt>
    <dgm:pt modelId="{781CFA32-94C8-458C-97C8-4CA7562B6B24}">
      <dgm:prSet phldrT="[Text]" custT="1"/>
      <dgm:spPr>
        <a:ln>
          <a:noFill/>
        </a:ln>
      </dgm:spPr>
      <dgm:t>
        <a:bodyPr/>
        <a:lstStyle/>
        <a:p>
          <a:r>
            <a:rPr lang="en-GB" sz="2800" dirty="0">
              <a:latin typeface="Arial" panose="020B0604020202020204" pitchFamily="34" charset="0"/>
              <a:cs typeface="Arial" panose="020B0604020202020204" pitchFamily="34" charset="0"/>
            </a:rPr>
            <a:t>Weather Resilience and Climate Change Adaptation </a:t>
          </a:r>
        </a:p>
      </dgm:t>
    </dgm:pt>
    <dgm:pt modelId="{90AC177E-605C-45B4-B01A-11091F9D28A5}" type="parTrans" cxnId="{29C8EC2B-8B45-4E00-A807-091FFDEBA78E}">
      <dgm:prSet/>
      <dgm:spPr/>
      <dgm:t>
        <a:bodyPr/>
        <a:lstStyle/>
        <a:p>
          <a:endParaRPr lang="en-GB" sz="1600">
            <a:latin typeface="Arial" panose="020B0604020202020204" pitchFamily="34" charset="0"/>
            <a:cs typeface="Arial" panose="020B0604020202020204" pitchFamily="34" charset="0"/>
          </a:endParaRPr>
        </a:p>
      </dgm:t>
    </dgm:pt>
    <dgm:pt modelId="{BA3B71B5-EA3B-4FC8-A2A5-255AE1BF74EB}" type="sibTrans" cxnId="{29C8EC2B-8B45-4E00-A807-091FFDEBA78E}">
      <dgm:prSet/>
      <dgm:spPr/>
      <dgm:t>
        <a:bodyPr/>
        <a:lstStyle/>
        <a:p>
          <a:endParaRPr lang="en-GB" sz="1600">
            <a:latin typeface="Arial" panose="020B0604020202020204" pitchFamily="34" charset="0"/>
            <a:cs typeface="Arial" panose="020B0604020202020204" pitchFamily="34" charset="0"/>
          </a:endParaRPr>
        </a:p>
      </dgm:t>
    </dgm:pt>
    <dgm:pt modelId="{865413FC-CAB5-4283-9DEA-A50B33D9B2B8}">
      <dgm:prSet phldrT="[Text]" custT="1"/>
      <dgm:spPr>
        <a:ln>
          <a:noFill/>
        </a:ln>
      </dgm:spPr>
      <dgm:t>
        <a:bodyPr/>
        <a:lstStyle/>
        <a:p>
          <a:r>
            <a:rPr lang="en-GB" sz="2800" dirty="0">
              <a:latin typeface="Arial" panose="020B0604020202020204" pitchFamily="34" charset="0"/>
              <a:cs typeface="Arial" panose="020B0604020202020204" pitchFamily="34" charset="0"/>
            </a:rPr>
            <a:t>Contaminated Land</a:t>
          </a:r>
        </a:p>
      </dgm:t>
    </dgm:pt>
    <dgm:pt modelId="{30E34840-08F5-4562-8486-62EE42827034}" type="parTrans" cxnId="{56D0D11A-0BD3-497F-91E3-137391C08955}">
      <dgm:prSet/>
      <dgm:spPr/>
      <dgm:t>
        <a:bodyPr/>
        <a:lstStyle/>
        <a:p>
          <a:endParaRPr lang="en-GB" sz="1600">
            <a:latin typeface="Arial" panose="020B0604020202020204" pitchFamily="34" charset="0"/>
            <a:cs typeface="Arial" panose="020B0604020202020204" pitchFamily="34" charset="0"/>
          </a:endParaRPr>
        </a:p>
      </dgm:t>
    </dgm:pt>
    <dgm:pt modelId="{F3B30CF6-475A-4301-B42A-6AEFF801A8C5}" type="sibTrans" cxnId="{56D0D11A-0BD3-497F-91E3-137391C08955}">
      <dgm:prSet/>
      <dgm:spPr/>
      <dgm:t>
        <a:bodyPr/>
        <a:lstStyle/>
        <a:p>
          <a:endParaRPr lang="en-GB" sz="1600">
            <a:latin typeface="Arial" panose="020B0604020202020204" pitchFamily="34" charset="0"/>
            <a:cs typeface="Arial" panose="020B0604020202020204" pitchFamily="34" charset="0"/>
          </a:endParaRPr>
        </a:p>
      </dgm:t>
    </dgm:pt>
    <dgm:pt modelId="{0BF38578-FB95-43ED-B326-D21F61E3D00D}" type="pres">
      <dgm:prSet presAssocID="{ADC8F3F2-06F2-4579-9756-1976E698F023}" presName="Name0" presStyleCnt="0">
        <dgm:presLayoutVars>
          <dgm:dir/>
          <dgm:resizeHandles val="exact"/>
        </dgm:presLayoutVars>
      </dgm:prSet>
      <dgm:spPr/>
    </dgm:pt>
    <dgm:pt modelId="{A0362859-5CBB-4B63-BC0A-FF49ACBD566F}" type="pres">
      <dgm:prSet presAssocID="{26D70274-E642-44B8-887E-941A112E86D8}" presName="composite" presStyleCnt="0"/>
      <dgm:spPr/>
    </dgm:pt>
    <dgm:pt modelId="{2D2CEA88-2486-4760-8F1D-FA6145FC16C0}" type="pres">
      <dgm:prSet presAssocID="{26D70274-E642-44B8-887E-941A112E86D8}" presName="rect1" presStyleLbl="trAlignAcc1" presStyleIdx="0" presStyleCnt="12">
        <dgm:presLayoutVars>
          <dgm:bulletEnabled val="1"/>
        </dgm:presLayoutVars>
      </dgm:prSet>
      <dgm:spPr/>
    </dgm:pt>
    <dgm:pt modelId="{98F7266A-E56A-4BD5-8B0B-7EE89CCBF37B}" type="pres">
      <dgm:prSet presAssocID="{26D70274-E642-44B8-887E-941A112E86D8}" presName="rect2" presStyleLbl="fgImgPlace1" presStyleIdx="0" presStyleCnt="12" custScaleY="43386" custLinFactNeighborX="-2590" custLinFactNeighborY="10065"/>
      <dgm:spPr>
        <a:blipFill rotWithShape="1">
          <a:blip xmlns:r="http://schemas.openxmlformats.org/officeDocument/2006/relationships" r:embed="rId1"/>
          <a:stretch>
            <a:fillRect/>
          </a:stretch>
        </a:blipFill>
        <a:ln>
          <a:noFill/>
        </a:ln>
      </dgm:spPr>
    </dgm:pt>
    <dgm:pt modelId="{CC92BA03-25B3-4E35-A712-0E3F3BA23002}" type="pres">
      <dgm:prSet presAssocID="{0A65BFBD-38F3-4D8F-8B17-FB543B7CCEE9}" presName="sibTrans" presStyleCnt="0"/>
      <dgm:spPr/>
    </dgm:pt>
    <dgm:pt modelId="{CB42B9FF-5F6F-4845-BB79-472DCE5488DB}" type="pres">
      <dgm:prSet presAssocID="{F357F0DC-B77A-4455-8385-DAE9A303AB67}" presName="composite" presStyleCnt="0"/>
      <dgm:spPr/>
    </dgm:pt>
    <dgm:pt modelId="{C0B76226-C182-4FAA-9B4A-57E0A97A8652}" type="pres">
      <dgm:prSet presAssocID="{F357F0DC-B77A-4455-8385-DAE9A303AB67}" presName="rect1" presStyleLbl="trAlignAcc1" presStyleIdx="1" presStyleCnt="12">
        <dgm:presLayoutVars>
          <dgm:bulletEnabled val="1"/>
        </dgm:presLayoutVars>
      </dgm:prSet>
      <dgm:spPr/>
    </dgm:pt>
    <dgm:pt modelId="{0D41D19C-8D81-4A57-A576-ABBBB9CD7EFD}" type="pres">
      <dgm:prSet presAssocID="{F357F0DC-B77A-4455-8385-DAE9A303AB67}" presName="rect2" presStyleLbl="fgImgPlace1" presStyleIdx="1" presStyleCnt="12"/>
      <dgm:spPr>
        <a:blipFill rotWithShape="1">
          <a:blip xmlns:r="http://schemas.openxmlformats.org/officeDocument/2006/relationships" r:embed="rId2"/>
          <a:stretch>
            <a:fillRect/>
          </a:stretch>
        </a:blipFill>
        <a:ln>
          <a:noFill/>
        </a:ln>
      </dgm:spPr>
    </dgm:pt>
    <dgm:pt modelId="{CD3D99D6-65CA-4346-9523-49E743349B7A}" type="pres">
      <dgm:prSet presAssocID="{D5042081-71D1-4606-8DC5-44A46D4271DE}" presName="sibTrans" presStyleCnt="0"/>
      <dgm:spPr/>
    </dgm:pt>
    <dgm:pt modelId="{78F38211-79D4-4424-83A3-28A6E5C164DF}" type="pres">
      <dgm:prSet presAssocID="{08E67CC0-8A01-4696-B707-1AAB67857E6B}" presName="composite" presStyleCnt="0"/>
      <dgm:spPr/>
    </dgm:pt>
    <dgm:pt modelId="{B6B75B09-227E-46B6-9525-E6E72ECC50CC}" type="pres">
      <dgm:prSet presAssocID="{08E67CC0-8A01-4696-B707-1AAB67857E6B}" presName="rect1" presStyleLbl="trAlignAcc1" presStyleIdx="2" presStyleCnt="12">
        <dgm:presLayoutVars>
          <dgm:bulletEnabled val="1"/>
        </dgm:presLayoutVars>
      </dgm:prSet>
      <dgm:spPr/>
    </dgm:pt>
    <dgm:pt modelId="{3719DC42-6E30-497B-9C58-6015397D8F32}" type="pres">
      <dgm:prSet presAssocID="{08E67CC0-8A01-4696-B707-1AAB67857E6B}" presName="rect2" presStyleLbl="fgImgPlace1" presStyleIdx="2" presStyleCnt="12"/>
      <dgm:spPr>
        <a:blipFill rotWithShape="1">
          <a:blip xmlns:r="http://schemas.openxmlformats.org/officeDocument/2006/relationships" r:embed="rId3"/>
          <a:stretch>
            <a:fillRect/>
          </a:stretch>
        </a:blipFill>
        <a:ln>
          <a:noFill/>
        </a:ln>
      </dgm:spPr>
    </dgm:pt>
    <dgm:pt modelId="{94E23EFF-3FBE-456B-B4EB-BCEA390CE838}" type="pres">
      <dgm:prSet presAssocID="{50FDA834-6A94-4163-B0CD-F1E5BA8E88A7}" presName="sibTrans" presStyleCnt="0"/>
      <dgm:spPr/>
    </dgm:pt>
    <dgm:pt modelId="{E5310051-0BB0-4047-83B1-63007155370B}" type="pres">
      <dgm:prSet presAssocID="{121E7E57-7428-45F5-8C58-301AD0CCD3BE}" presName="composite" presStyleCnt="0"/>
      <dgm:spPr/>
    </dgm:pt>
    <dgm:pt modelId="{706EE189-7818-4FE8-922C-79C9A36855F4}" type="pres">
      <dgm:prSet presAssocID="{121E7E57-7428-45F5-8C58-301AD0CCD3BE}" presName="rect1" presStyleLbl="trAlignAcc1" presStyleIdx="3" presStyleCnt="12">
        <dgm:presLayoutVars>
          <dgm:bulletEnabled val="1"/>
        </dgm:presLayoutVars>
      </dgm:prSet>
      <dgm:spPr/>
    </dgm:pt>
    <dgm:pt modelId="{A966FD70-B8D3-4E75-BBE1-C6ECAC7AB11B}" type="pres">
      <dgm:prSet presAssocID="{121E7E57-7428-45F5-8C58-301AD0CCD3BE}" presName="rect2" presStyleLbl="fgImgPlace1" presStyleIdx="3" presStyleCnt="12"/>
      <dgm:spPr>
        <a:blipFill rotWithShape="1">
          <a:blip xmlns:r="http://schemas.openxmlformats.org/officeDocument/2006/relationships" r:embed="rId4"/>
          <a:stretch>
            <a:fillRect/>
          </a:stretch>
        </a:blipFill>
        <a:ln>
          <a:noFill/>
        </a:ln>
      </dgm:spPr>
    </dgm:pt>
    <dgm:pt modelId="{76BE5AFC-E294-40B1-8AD7-1F1348D1F552}" type="pres">
      <dgm:prSet presAssocID="{41226928-F5C4-49C8-8680-B7645DB51D69}" presName="sibTrans" presStyleCnt="0"/>
      <dgm:spPr/>
    </dgm:pt>
    <dgm:pt modelId="{97F6AA87-6D34-4A7E-ACB2-1470CF41902F}" type="pres">
      <dgm:prSet presAssocID="{173EAE73-F45C-4DB8-904D-527A5A409EDB}" presName="composite" presStyleCnt="0"/>
      <dgm:spPr/>
    </dgm:pt>
    <dgm:pt modelId="{6181ACD7-AA4C-4CD4-94B8-B24A07382B60}" type="pres">
      <dgm:prSet presAssocID="{173EAE73-F45C-4DB8-904D-527A5A409EDB}" presName="rect1" presStyleLbl="trAlignAcc1" presStyleIdx="4" presStyleCnt="12">
        <dgm:presLayoutVars>
          <dgm:bulletEnabled val="1"/>
        </dgm:presLayoutVars>
      </dgm:prSet>
      <dgm:spPr/>
    </dgm:pt>
    <dgm:pt modelId="{4AE37F18-9B20-4243-8DF1-399445AEB09D}" type="pres">
      <dgm:prSet presAssocID="{173EAE73-F45C-4DB8-904D-527A5A409EDB}" presName="rect2" presStyleLbl="fgImgPlace1" presStyleIdx="4" presStyleCnt="12" custScaleY="65835" custLinFactNeighborY="13490"/>
      <dgm:spPr>
        <a:blipFill rotWithShape="1">
          <a:blip xmlns:r="http://schemas.openxmlformats.org/officeDocument/2006/relationships" r:embed="rId5"/>
          <a:stretch>
            <a:fillRect/>
          </a:stretch>
        </a:blipFill>
        <a:ln>
          <a:noFill/>
        </a:ln>
      </dgm:spPr>
    </dgm:pt>
    <dgm:pt modelId="{6A245189-4AE9-44DE-BF40-E7459DDA72E7}" type="pres">
      <dgm:prSet presAssocID="{20C51CC4-8758-464C-9F61-5639C82548ED}" presName="sibTrans" presStyleCnt="0"/>
      <dgm:spPr/>
    </dgm:pt>
    <dgm:pt modelId="{60D4D759-72A3-4FB3-B36F-3C430AAB275A}" type="pres">
      <dgm:prSet presAssocID="{83729922-D532-4E01-90C9-8D9E9DF6C286}" presName="composite" presStyleCnt="0"/>
      <dgm:spPr/>
    </dgm:pt>
    <dgm:pt modelId="{86DDEB07-7373-4712-A9B9-CBAE8296151A}" type="pres">
      <dgm:prSet presAssocID="{83729922-D532-4E01-90C9-8D9E9DF6C286}" presName="rect1" presStyleLbl="trAlignAcc1" presStyleIdx="5" presStyleCnt="12">
        <dgm:presLayoutVars>
          <dgm:bulletEnabled val="1"/>
        </dgm:presLayoutVars>
      </dgm:prSet>
      <dgm:spPr/>
    </dgm:pt>
    <dgm:pt modelId="{4B7BE601-304B-4589-A454-9B1431548683}" type="pres">
      <dgm:prSet presAssocID="{83729922-D532-4E01-90C9-8D9E9DF6C286}" presName="rect2" presStyleLbl="fgImgPlace1" presStyleIdx="5" presStyleCnt="12"/>
      <dgm:spPr>
        <a:blipFill rotWithShape="1">
          <a:blip xmlns:r="http://schemas.openxmlformats.org/officeDocument/2006/relationships" r:embed="rId6"/>
          <a:stretch>
            <a:fillRect/>
          </a:stretch>
        </a:blipFill>
        <a:ln>
          <a:noFill/>
        </a:ln>
      </dgm:spPr>
    </dgm:pt>
    <dgm:pt modelId="{ADD7DAF3-D213-4D59-B11F-D296141D7DFA}" type="pres">
      <dgm:prSet presAssocID="{34D46A81-34F6-45AD-B56A-8BF8D6EFA45E}" presName="sibTrans" presStyleCnt="0"/>
      <dgm:spPr/>
    </dgm:pt>
    <dgm:pt modelId="{67AF6CFA-5E4B-4FE0-A761-E56C5633E75C}" type="pres">
      <dgm:prSet presAssocID="{865413FC-CAB5-4283-9DEA-A50B33D9B2B8}" presName="composite" presStyleCnt="0"/>
      <dgm:spPr/>
    </dgm:pt>
    <dgm:pt modelId="{E0A645D7-584F-462B-9A36-D7207AD6C670}" type="pres">
      <dgm:prSet presAssocID="{865413FC-CAB5-4283-9DEA-A50B33D9B2B8}" presName="rect1" presStyleLbl="trAlignAcc1" presStyleIdx="6" presStyleCnt="12">
        <dgm:presLayoutVars>
          <dgm:bulletEnabled val="1"/>
        </dgm:presLayoutVars>
      </dgm:prSet>
      <dgm:spPr/>
    </dgm:pt>
    <dgm:pt modelId="{ABEC746E-2C36-4A16-B1BB-F68DEACDF9DB}" type="pres">
      <dgm:prSet presAssocID="{865413FC-CAB5-4283-9DEA-A50B33D9B2B8}" presName="rect2" presStyleLbl="fgImgPlace1" presStyleIdx="6" presStyleCnt="12" custScaleY="67585" custLinFactNeighborY="6878"/>
      <dgm:spPr>
        <a:blipFill rotWithShape="1">
          <a:blip xmlns:r="http://schemas.openxmlformats.org/officeDocument/2006/relationships" r:embed="rId7"/>
          <a:stretch>
            <a:fillRect/>
          </a:stretch>
        </a:blipFill>
        <a:ln>
          <a:noFill/>
        </a:ln>
      </dgm:spPr>
    </dgm:pt>
    <dgm:pt modelId="{4ABB8341-7C0A-405A-BAE0-76164EEDA6BE}" type="pres">
      <dgm:prSet presAssocID="{F3B30CF6-475A-4301-B42A-6AEFF801A8C5}" presName="sibTrans" presStyleCnt="0"/>
      <dgm:spPr/>
    </dgm:pt>
    <dgm:pt modelId="{6E1B3179-C604-4649-9B5C-EA7C50B769EA}" type="pres">
      <dgm:prSet presAssocID="{60923373-B8A2-48D7-8D16-89619A799292}" presName="composite" presStyleCnt="0"/>
      <dgm:spPr/>
    </dgm:pt>
    <dgm:pt modelId="{F154B87F-63EB-4B5D-BA0D-2BFEA28DD8D9}" type="pres">
      <dgm:prSet presAssocID="{60923373-B8A2-48D7-8D16-89619A799292}" presName="rect1" presStyleLbl="trAlignAcc1" presStyleIdx="7" presStyleCnt="12">
        <dgm:presLayoutVars>
          <dgm:bulletEnabled val="1"/>
        </dgm:presLayoutVars>
      </dgm:prSet>
      <dgm:spPr/>
    </dgm:pt>
    <dgm:pt modelId="{46ACFD8A-596B-4CE0-85AF-180E6EBE8EB6}" type="pres">
      <dgm:prSet presAssocID="{60923373-B8A2-48D7-8D16-89619A799292}" presName="rect2" presStyleLbl="fgImgPlace1" presStyleIdx="7" presStyleCnt="12" custScaleY="77934" custLinFactNeighborY="10378"/>
      <dgm:spPr>
        <a:blipFill rotWithShape="1">
          <a:blip xmlns:r="http://schemas.openxmlformats.org/officeDocument/2006/relationships" r:embed="rId8"/>
          <a:stretch>
            <a:fillRect/>
          </a:stretch>
        </a:blipFill>
        <a:ln>
          <a:noFill/>
        </a:ln>
      </dgm:spPr>
    </dgm:pt>
    <dgm:pt modelId="{3DC20C1E-E52D-42E4-ABBA-04CDA9CD8327}" type="pres">
      <dgm:prSet presAssocID="{29956FCE-1766-4F5A-9A3B-6488974021BA}" presName="sibTrans" presStyleCnt="0"/>
      <dgm:spPr/>
    </dgm:pt>
    <dgm:pt modelId="{62BCFF3A-D823-4ECF-B462-E65E4D97148B}" type="pres">
      <dgm:prSet presAssocID="{ECE6A046-BB69-459B-AC76-2E358D7BD73A}" presName="composite" presStyleCnt="0"/>
      <dgm:spPr/>
    </dgm:pt>
    <dgm:pt modelId="{AF84BC17-6098-41E2-BE02-9B7494CE4A8B}" type="pres">
      <dgm:prSet presAssocID="{ECE6A046-BB69-459B-AC76-2E358D7BD73A}" presName="rect1" presStyleLbl="trAlignAcc1" presStyleIdx="8" presStyleCnt="12">
        <dgm:presLayoutVars>
          <dgm:bulletEnabled val="1"/>
        </dgm:presLayoutVars>
      </dgm:prSet>
      <dgm:spPr/>
    </dgm:pt>
    <dgm:pt modelId="{69768BCD-5007-47DE-B0DF-7B26118D09B1}" type="pres">
      <dgm:prSet presAssocID="{ECE6A046-BB69-459B-AC76-2E358D7BD73A}" presName="rect2" presStyleLbl="fgImgPlace1" presStyleIdx="8" presStyleCnt="12" custScaleY="75053" custLinFactNeighborY="10230"/>
      <dgm:spPr>
        <a:blipFill rotWithShape="1">
          <a:blip xmlns:r="http://schemas.openxmlformats.org/officeDocument/2006/relationships" r:embed="rId9"/>
          <a:stretch>
            <a:fillRect/>
          </a:stretch>
        </a:blipFill>
        <a:ln>
          <a:noFill/>
        </a:ln>
      </dgm:spPr>
    </dgm:pt>
    <dgm:pt modelId="{ED8B594E-35F5-49CD-9FDC-0C01716176C5}" type="pres">
      <dgm:prSet presAssocID="{B7DBCBAF-D782-40AA-A81F-9A3B59548B63}" presName="sibTrans" presStyleCnt="0"/>
      <dgm:spPr/>
    </dgm:pt>
    <dgm:pt modelId="{F291EBBC-3AB5-48BE-9A4C-C7E06706801B}" type="pres">
      <dgm:prSet presAssocID="{034DCF06-B3BD-4253-9556-E204135DB37F}" presName="composite" presStyleCnt="0"/>
      <dgm:spPr/>
    </dgm:pt>
    <dgm:pt modelId="{B55B439D-3028-4D7A-905A-0D21A0A32D1D}" type="pres">
      <dgm:prSet presAssocID="{034DCF06-B3BD-4253-9556-E204135DB37F}" presName="rect1" presStyleLbl="trAlignAcc1" presStyleIdx="9" presStyleCnt="12">
        <dgm:presLayoutVars>
          <dgm:bulletEnabled val="1"/>
        </dgm:presLayoutVars>
      </dgm:prSet>
      <dgm:spPr/>
    </dgm:pt>
    <dgm:pt modelId="{55D891B7-972D-4CE5-9460-238C2B3550FA}" type="pres">
      <dgm:prSet presAssocID="{034DCF06-B3BD-4253-9556-E204135DB37F}" presName="rect2" presStyleLbl="fgImgPlace1" presStyleIdx="9" presStyleCnt="12"/>
      <dgm:spPr>
        <a:blipFill rotWithShape="1">
          <a:blip xmlns:r="http://schemas.openxmlformats.org/officeDocument/2006/relationships" r:embed="rId10"/>
          <a:stretch>
            <a:fillRect/>
          </a:stretch>
        </a:blipFill>
        <a:ln>
          <a:noFill/>
        </a:ln>
      </dgm:spPr>
    </dgm:pt>
    <dgm:pt modelId="{7BBACB46-AECE-4D09-AC50-72C523621844}" type="pres">
      <dgm:prSet presAssocID="{DE0CD857-2259-448B-8A50-8F20C9D73DF6}" presName="sibTrans" presStyleCnt="0"/>
      <dgm:spPr/>
    </dgm:pt>
    <dgm:pt modelId="{0DBCE285-3952-421C-A974-BB47301B5815}" type="pres">
      <dgm:prSet presAssocID="{BF725F5B-2914-4409-85AA-BA50628E78B7}" presName="composite" presStyleCnt="0"/>
      <dgm:spPr/>
    </dgm:pt>
    <dgm:pt modelId="{4E92D574-4249-41BB-B700-B2552734B886}" type="pres">
      <dgm:prSet presAssocID="{BF725F5B-2914-4409-85AA-BA50628E78B7}" presName="rect1" presStyleLbl="trAlignAcc1" presStyleIdx="10" presStyleCnt="12">
        <dgm:presLayoutVars>
          <dgm:bulletEnabled val="1"/>
        </dgm:presLayoutVars>
      </dgm:prSet>
      <dgm:spPr/>
    </dgm:pt>
    <dgm:pt modelId="{958580CE-305D-417E-9E73-21B0394FFE94}" type="pres">
      <dgm:prSet presAssocID="{BF725F5B-2914-4409-85AA-BA50628E78B7}" presName="rect2" presStyleLbl="fgImgPlace1" presStyleIdx="10" presStyleCnt="12"/>
      <dgm:spPr>
        <a:blipFill rotWithShape="1">
          <a:blip xmlns:r="http://schemas.openxmlformats.org/officeDocument/2006/relationships" r:embed="rId11"/>
          <a:stretch>
            <a:fillRect/>
          </a:stretch>
        </a:blipFill>
        <a:ln>
          <a:noFill/>
        </a:ln>
      </dgm:spPr>
    </dgm:pt>
    <dgm:pt modelId="{2C78351D-7657-49E1-98C1-21BC09B46693}" type="pres">
      <dgm:prSet presAssocID="{AA21485D-5B61-431C-A323-86A04DE7B0FE}" presName="sibTrans" presStyleCnt="0"/>
      <dgm:spPr/>
    </dgm:pt>
    <dgm:pt modelId="{E3FC0E3E-5191-4449-8739-945671B471C8}" type="pres">
      <dgm:prSet presAssocID="{781CFA32-94C8-458C-97C8-4CA7562B6B24}" presName="composite" presStyleCnt="0"/>
      <dgm:spPr/>
    </dgm:pt>
    <dgm:pt modelId="{6FBAA563-2F43-48C3-86C9-B962437B266A}" type="pres">
      <dgm:prSet presAssocID="{781CFA32-94C8-458C-97C8-4CA7562B6B24}" presName="rect1" presStyleLbl="trAlignAcc1" presStyleIdx="11" presStyleCnt="12">
        <dgm:presLayoutVars>
          <dgm:bulletEnabled val="1"/>
        </dgm:presLayoutVars>
      </dgm:prSet>
      <dgm:spPr/>
    </dgm:pt>
    <dgm:pt modelId="{ED9E3259-AE62-4026-B062-5C68D5F47580}" type="pres">
      <dgm:prSet presAssocID="{781CFA32-94C8-458C-97C8-4CA7562B6B24}" presName="rect2" presStyleLbl="fgImgPlace1" presStyleIdx="11" presStyleCnt="12"/>
      <dgm:spPr>
        <a:blipFill rotWithShape="1">
          <a:blip xmlns:r="http://schemas.openxmlformats.org/officeDocument/2006/relationships" r:embed="rId12"/>
          <a:stretch>
            <a:fillRect/>
          </a:stretch>
        </a:blipFill>
        <a:ln>
          <a:noFill/>
        </a:ln>
      </dgm:spPr>
    </dgm:pt>
  </dgm:ptLst>
  <dgm:cxnLst>
    <dgm:cxn modelId="{5B2DB007-EDD4-43B9-83DB-A475FFC0A72A}" type="presOf" srcId="{173EAE73-F45C-4DB8-904D-527A5A409EDB}" destId="{6181ACD7-AA4C-4CD4-94B8-B24A07382B60}" srcOrd="0" destOrd="0" presId="urn:microsoft.com/office/officeart/2008/layout/PictureStrips"/>
    <dgm:cxn modelId="{D11CBC18-26AD-43CC-96B6-A74929FD0787}" srcId="{ADC8F3F2-06F2-4579-9756-1976E698F023}" destId="{034DCF06-B3BD-4253-9556-E204135DB37F}" srcOrd="9" destOrd="0" parTransId="{F12E3D3D-24B4-440B-AC9E-40A1A9E81E70}" sibTransId="{DE0CD857-2259-448B-8A50-8F20C9D73DF6}"/>
    <dgm:cxn modelId="{8AD44519-7DEC-4140-ACBB-9102F808CDF3}" type="presOf" srcId="{034DCF06-B3BD-4253-9556-E204135DB37F}" destId="{B55B439D-3028-4D7A-905A-0D21A0A32D1D}" srcOrd="0" destOrd="0" presId="urn:microsoft.com/office/officeart/2008/layout/PictureStrips"/>
    <dgm:cxn modelId="{56D0D11A-0BD3-497F-91E3-137391C08955}" srcId="{ADC8F3F2-06F2-4579-9756-1976E698F023}" destId="{865413FC-CAB5-4283-9DEA-A50B33D9B2B8}" srcOrd="6" destOrd="0" parTransId="{30E34840-08F5-4562-8486-62EE42827034}" sibTransId="{F3B30CF6-475A-4301-B42A-6AEFF801A8C5}"/>
    <dgm:cxn modelId="{1FD8941C-8FC1-4408-8256-52A8369F17EC}" srcId="{ADC8F3F2-06F2-4579-9756-1976E698F023}" destId="{83729922-D532-4E01-90C9-8D9E9DF6C286}" srcOrd="5" destOrd="0" parTransId="{8B182F68-6AA9-4AFD-BF4A-386A62C8D724}" sibTransId="{34D46A81-34F6-45AD-B56A-8BF8D6EFA45E}"/>
    <dgm:cxn modelId="{EEC45C24-0701-4F95-8E45-B0A656CDE822}" type="presOf" srcId="{F357F0DC-B77A-4455-8385-DAE9A303AB67}" destId="{C0B76226-C182-4FAA-9B4A-57E0A97A8652}" srcOrd="0" destOrd="0" presId="urn:microsoft.com/office/officeart/2008/layout/PictureStrips"/>
    <dgm:cxn modelId="{29C8EC2B-8B45-4E00-A807-091FFDEBA78E}" srcId="{ADC8F3F2-06F2-4579-9756-1976E698F023}" destId="{781CFA32-94C8-458C-97C8-4CA7562B6B24}" srcOrd="11" destOrd="0" parTransId="{90AC177E-605C-45B4-B01A-11091F9D28A5}" sibTransId="{BA3B71B5-EA3B-4FC8-A2A5-255AE1BF74EB}"/>
    <dgm:cxn modelId="{33259D34-D4E0-4C54-82E4-14499A679F24}" type="presOf" srcId="{BF725F5B-2914-4409-85AA-BA50628E78B7}" destId="{4E92D574-4249-41BB-B700-B2552734B886}" srcOrd="0" destOrd="0" presId="urn:microsoft.com/office/officeart/2008/layout/PictureStrips"/>
    <dgm:cxn modelId="{8B9D8F36-1A20-4BDD-86A8-8AACC13DD545}" srcId="{ADC8F3F2-06F2-4579-9756-1976E698F023}" destId="{60923373-B8A2-48D7-8D16-89619A799292}" srcOrd="7" destOrd="0" parTransId="{048FE6AC-F508-4014-B954-47165C8E5F19}" sibTransId="{29956FCE-1766-4F5A-9A3B-6488974021BA}"/>
    <dgm:cxn modelId="{13D23A3A-D192-41AC-BF6A-2CE9F74E1E9F}" srcId="{ADC8F3F2-06F2-4579-9756-1976E698F023}" destId="{173EAE73-F45C-4DB8-904D-527A5A409EDB}" srcOrd="4" destOrd="0" parTransId="{A780C2A0-E589-46EC-84F0-6CE14CFDDA8F}" sibTransId="{20C51CC4-8758-464C-9F61-5639C82548ED}"/>
    <dgm:cxn modelId="{77A3CE5D-C6A2-444C-A8EA-413B064B64AC}" type="presOf" srcId="{60923373-B8A2-48D7-8D16-89619A799292}" destId="{F154B87F-63EB-4B5D-BA0D-2BFEA28DD8D9}" srcOrd="0" destOrd="0" presId="urn:microsoft.com/office/officeart/2008/layout/PictureStrips"/>
    <dgm:cxn modelId="{36DCA45F-BD58-4967-9F74-473506F205AD}" srcId="{ADC8F3F2-06F2-4579-9756-1976E698F023}" destId="{26D70274-E642-44B8-887E-941A112E86D8}" srcOrd="0" destOrd="0" parTransId="{B30F7CE9-C7A2-493E-8F81-DE347B4F6A39}" sibTransId="{0A65BFBD-38F3-4D8F-8B17-FB543B7CCEE9}"/>
    <dgm:cxn modelId="{62D2886F-452E-48CB-A918-7B800C20E5FE}" type="presOf" srcId="{26D70274-E642-44B8-887E-941A112E86D8}" destId="{2D2CEA88-2486-4760-8F1D-FA6145FC16C0}" srcOrd="0" destOrd="0" presId="urn:microsoft.com/office/officeart/2008/layout/PictureStrips"/>
    <dgm:cxn modelId="{F3C25F73-76D8-49F8-AB86-B3817E06AF19}" srcId="{ADC8F3F2-06F2-4579-9756-1976E698F023}" destId="{121E7E57-7428-45F5-8C58-301AD0CCD3BE}" srcOrd="3" destOrd="0" parTransId="{C55E6FF3-7CE5-4AC3-A41F-A92B20C510E8}" sibTransId="{41226928-F5C4-49C8-8680-B7645DB51D69}"/>
    <dgm:cxn modelId="{81CED477-2A18-48C6-B39E-61793AC4C757}" type="presOf" srcId="{865413FC-CAB5-4283-9DEA-A50B33D9B2B8}" destId="{E0A645D7-584F-462B-9A36-D7207AD6C670}" srcOrd="0" destOrd="0" presId="urn:microsoft.com/office/officeart/2008/layout/PictureStrips"/>
    <dgm:cxn modelId="{6F2F758C-B3D0-4A74-8072-D1F26AA7490D}" type="presOf" srcId="{ADC8F3F2-06F2-4579-9756-1976E698F023}" destId="{0BF38578-FB95-43ED-B326-D21F61E3D00D}" srcOrd="0" destOrd="0" presId="urn:microsoft.com/office/officeart/2008/layout/PictureStrips"/>
    <dgm:cxn modelId="{157FF790-DD8E-41D5-BA61-B2A5E45D3456}" srcId="{ADC8F3F2-06F2-4579-9756-1976E698F023}" destId="{08E67CC0-8A01-4696-B707-1AAB67857E6B}" srcOrd="2" destOrd="0" parTransId="{C49EC0AD-DDEC-41BE-A70B-77581A96C6CE}" sibTransId="{50FDA834-6A94-4163-B0CD-F1E5BA8E88A7}"/>
    <dgm:cxn modelId="{17644693-2B72-4B17-A008-95C581552E87}" srcId="{ADC8F3F2-06F2-4579-9756-1976E698F023}" destId="{F357F0DC-B77A-4455-8385-DAE9A303AB67}" srcOrd="1" destOrd="0" parTransId="{6479830A-52F4-4EEE-A39E-E8100441B019}" sibTransId="{D5042081-71D1-4606-8DC5-44A46D4271DE}"/>
    <dgm:cxn modelId="{6AC28DA0-6C97-4455-BFCE-6B79974D8EA9}" srcId="{ADC8F3F2-06F2-4579-9756-1976E698F023}" destId="{BF725F5B-2914-4409-85AA-BA50628E78B7}" srcOrd="10" destOrd="0" parTransId="{A27B6516-64E0-4D22-A868-007B9026B621}" sibTransId="{AA21485D-5B61-431C-A323-86A04DE7B0FE}"/>
    <dgm:cxn modelId="{6E5553C1-5A88-4B3B-8484-13085268A18A}" srcId="{ADC8F3F2-06F2-4579-9756-1976E698F023}" destId="{ECE6A046-BB69-459B-AC76-2E358D7BD73A}" srcOrd="8" destOrd="0" parTransId="{7B4E7207-11B3-407D-85D8-C629C6D730B7}" sibTransId="{B7DBCBAF-D782-40AA-A81F-9A3B59548B63}"/>
    <dgm:cxn modelId="{6FB506C5-689B-4997-8E59-E45CA40A7014}" type="presOf" srcId="{83729922-D532-4E01-90C9-8D9E9DF6C286}" destId="{86DDEB07-7373-4712-A9B9-CBAE8296151A}" srcOrd="0" destOrd="0" presId="urn:microsoft.com/office/officeart/2008/layout/PictureStrips"/>
    <dgm:cxn modelId="{BCBE9DC9-B4F4-430C-9D84-C0E0D4642178}" type="presOf" srcId="{ECE6A046-BB69-459B-AC76-2E358D7BD73A}" destId="{AF84BC17-6098-41E2-BE02-9B7494CE4A8B}" srcOrd="0" destOrd="0" presId="urn:microsoft.com/office/officeart/2008/layout/PictureStrips"/>
    <dgm:cxn modelId="{C830D8DC-4399-4138-AB5B-D186C2A9224F}" type="presOf" srcId="{781CFA32-94C8-458C-97C8-4CA7562B6B24}" destId="{6FBAA563-2F43-48C3-86C9-B962437B266A}" srcOrd="0" destOrd="0" presId="urn:microsoft.com/office/officeart/2008/layout/PictureStrips"/>
    <dgm:cxn modelId="{090535E6-E6A6-4EC3-886B-2288DEE00519}" type="presOf" srcId="{121E7E57-7428-45F5-8C58-301AD0CCD3BE}" destId="{706EE189-7818-4FE8-922C-79C9A36855F4}" srcOrd="0" destOrd="0" presId="urn:microsoft.com/office/officeart/2008/layout/PictureStrips"/>
    <dgm:cxn modelId="{77D266F6-D515-4806-9730-346B90540D6E}" type="presOf" srcId="{08E67CC0-8A01-4696-B707-1AAB67857E6B}" destId="{B6B75B09-227E-46B6-9525-E6E72ECC50CC}" srcOrd="0" destOrd="0" presId="urn:microsoft.com/office/officeart/2008/layout/PictureStrips"/>
    <dgm:cxn modelId="{A794D091-B04A-4CF0-AC6D-8F004A83F3E8}" type="presParOf" srcId="{0BF38578-FB95-43ED-B326-D21F61E3D00D}" destId="{A0362859-5CBB-4B63-BC0A-FF49ACBD566F}" srcOrd="0" destOrd="0" presId="urn:microsoft.com/office/officeart/2008/layout/PictureStrips"/>
    <dgm:cxn modelId="{37457EAE-CD40-4F93-9F23-CE676F940CA9}" type="presParOf" srcId="{A0362859-5CBB-4B63-BC0A-FF49ACBD566F}" destId="{2D2CEA88-2486-4760-8F1D-FA6145FC16C0}" srcOrd="0" destOrd="0" presId="urn:microsoft.com/office/officeart/2008/layout/PictureStrips"/>
    <dgm:cxn modelId="{773CBED7-7B70-456D-813F-7BB8FDF78C1B}" type="presParOf" srcId="{A0362859-5CBB-4B63-BC0A-FF49ACBD566F}" destId="{98F7266A-E56A-4BD5-8B0B-7EE89CCBF37B}" srcOrd="1" destOrd="0" presId="urn:microsoft.com/office/officeart/2008/layout/PictureStrips"/>
    <dgm:cxn modelId="{C46BADFA-76E9-4CDF-B9F0-E65126AAB03D}" type="presParOf" srcId="{0BF38578-FB95-43ED-B326-D21F61E3D00D}" destId="{CC92BA03-25B3-4E35-A712-0E3F3BA23002}" srcOrd="1" destOrd="0" presId="urn:microsoft.com/office/officeart/2008/layout/PictureStrips"/>
    <dgm:cxn modelId="{E32B4092-2516-48FD-9C7B-CE3C0964A6E5}" type="presParOf" srcId="{0BF38578-FB95-43ED-B326-D21F61E3D00D}" destId="{CB42B9FF-5F6F-4845-BB79-472DCE5488DB}" srcOrd="2" destOrd="0" presId="urn:microsoft.com/office/officeart/2008/layout/PictureStrips"/>
    <dgm:cxn modelId="{4F3F64A4-7A0A-4D27-8633-7890461DA2F9}" type="presParOf" srcId="{CB42B9FF-5F6F-4845-BB79-472DCE5488DB}" destId="{C0B76226-C182-4FAA-9B4A-57E0A97A8652}" srcOrd="0" destOrd="0" presId="urn:microsoft.com/office/officeart/2008/layout/PictureStrips"/>
    <dgm:cxn modelId="{A2359046-38F4-4480-B622-269889C4F991}" type="presParOf" srcId="{CB42B9FF-5F6F-4845-BB79-472DCE5488DB}" destId="{0D41D19C-8D81-4A57-A576-ABBBB9CD7EFD}" srcOrd="1" destOrd="0" presId="urn:microsoft.com/office/officeart/2008/layout/PictureStrips"/>
    <dgm:cxn modelId="{4AED473B-8CB9-4DE3-9652-8F901D1AA737}" type="presParOf" srcId="{0BF38578-FB95-43ED-B326-D21F61E3D00D}" destId="{CD3D99D6-65CA-4346-9523-49E743349B7A}" srcOrd="3" destOrd="0" presId="urn:microsoft.com/office/officeart/2008/layout/PictureStrips"/>
    <dgm:cxn modelId="{E4ACA121-A951-4F90-8208-8BC050F21C8F}" type="presParOf" srcId="{0BF38578-FB95-43ED-B326-D21F61E3D00D}" destId="{78F38211-79D4-4424-83A3-28A6E5C164DF}" srcOrd="4" destOrd="0" presId="urn:microsoft.com/office/officeart/2008/layout/PictureStrips"/>
    <dgm:cxn modelId="{93917A52-3D1B-4B5E-AAE2-7BC00F4A55FA}" type="presParOf" srcId="{78F38211-79D4-4424-83A3-28A6E5C164DF}" destId="{B6B75B09-227E-46B6-9525-E6E72ECC50CC}" srcOrd="0" destOrd="0" presId="urn:microsoft.com/office/officeart/2008/layout/PictureStrips"/>
    <dgm:cxn modelId="{FDBF76F7-6B4A-42A8-8945-85C49F5CD46E}" type="presParOf" srcId="{78F38211-79D4-4424-83A3-28A6E5C164DF}" destId="{3719DC42-6E30-497B-9C58-6015397D8F32}" srcOrd="1" destOrd="0" presId="urn:microsoft.com/office/officeart/2008/layout/PictureStrips"/>
    <dgm:cxn modelId="{99A7734B-1237-4362-A6E5-6C68D5CA0B64}" type="presParOf" srcId="{0BF38578-FB95-43ED-B326-D21F61E3D00D}" destId="{94E23EFF-3FBE-456B-B4EB-BCEA390CE838}" srcOrd="5" destOrd="0" presId="urn:microsoft.com/office/officeart/2008/layout/PictureStrips"/>
    <dgm:cxn modelId="{BC11817D-8808-44AF-8AC9-21553074FFB3}" type="presParOf" srcId="{0BF38578-FB95-43ED-B326-D21F61E3D00D}" destId="{E5310051-0BB0-4047-83B1-63007155370B}" srcOrd="6" destOrd="0" presId="urn:microsoft.com/office/officeart/2008/layout/PictureStrips"/>
    <dgm:cxn modelId="{FF4DE347-70E3-4482-9477-87CA2CCCCF3C}" type="presParOf" srcId="{E5310051-0BB0-4047-83B1-63007155370B}" destId="{706EE189-7818-4FE8-922C-79C9A36855F4}" srcOrd="0" destOrd="0" presId="urn:microsoft.com/office/officeart/2008/layout/PictureStrips"/>
    <dgm:cxn modelId="{D9828D57-83D9-47B8-BE39-F9E7F78C9B52}" type="presParOf" srcId="{E5310051-0BB0-4047-83B1-63007155370B}" destId="{A966FD70-B8D3-4E75-BBE1-C6ECAC7AB11B}" srcOrd="1" destOrd="0" presId="urn:microsoft.com/office/officeart/2008/layout/PictureStrips"/>
    <dgm:cxn modelId="{CF901711-A99F-4172-90B4-5813EAAC8E6A}" type="presParOf" srcId="{0BF38578-FB95-43ED-B326-D21F61E3D00D}" destId="{76BE5AFC-E294-40B1-8AD7-1F1348D1F552}" srcOrd="7" destOrd="0" presId="urn:microsoft.com/office/officeart/2008/layout/PictureStrips"/>
    <dgm:cxn modelId="{70B278AD-453B-432F-947D-0B594F7F5BE1}" type="presParOf" srcId="{0BF38578-FB95-43ED-B326-D21F61E3D00D}" destId="{97F6AA87-6D34-4A7E-ACB2-1470CF41902F}" srcOrd="8" destOrd="0" presId="urn:microsoft.com/office/officeart/2008/layout/PictureStrips"/>
    <dgm:cxn modelId="{16CA108A-5814-41D2-9290-3B4822BD6F7F}" type="presParOf" srcId="{97F6AA87-6D34-4A7E-ACB2-1470CF41902F}" destId="{6181ACD7-AA4C-4CD4-94B8-B24A07382B60}" srcOrd="0" destOrd="0" presId="urn:microsoft.com/office/officeart/2008/layout/PictureStrips"/>
    <dgm:cxn modelId="{3E6DB206-EB01-4EAF-9CEA-8CE45F46DB9C}" type="presParOf" srcId="{97F6AA87-6D34-4A7E-ACB2-1470CF41902F}" destId="{4AE37F18-9B20-4243-8DF1-399445AEB09D}" srcOrd="1" destOrd="0" presId="urn:microsoft.com/office/officeart/2008/layout/PictureStrips"/>
    <dgm:cxn modelId="{A7005863-1953-4F25-AE15-8B866A66D6DD}" type="presParOf" srcId="{0BF38578-FB95-43ED-B326-D21F61E3D00D}" destId="{6A245189-4AE9-44DE-BF40-E7459DDA72E7}" srcOrd="9" destOrd="0" presId="urn:microsoft.com/office/officeart/2008/layout/PictureStrips"/>
    <dgm:cxn modelId="{3D9F3D10-93FC-4CEA-BA7D-EDA6A9666A6D}" type="presParOf" srcId="{0BF38578-FB95-43ED-B326-D21F61E3D00D}" destId="{60D4D759-72A3-4FB3-B36F-3C430AAB275A}" srcOrd="10" destOrd="0" presId="urn:microsoft.com/office/officeart/2008/layout/PictureStrips"/>
    <dgm:cxn modelId="{1638F964-2A3C-4D65-82DB-9EE85B2AC85A}" type="presParOf" srcId="{60D4D759-72A3-4FB3-B36F-3C430AAB275A}" destId="{86DDEB07-7373-4712-A9B9-CBAE8296151A}" srcOrd="0" destOrd="0" presId="urn:microsoft.com/office/officeart/2008/layout/PictureStrips"/>
    <dgm:cxn modelId="{06C1AEBA-8752-4D61-9905-A027E7C03CA3}" type="presParOf" srcId="{60D4D759-72A3-4FB3-B36F-3C430AAB275A}" destId="{4B7BE601-304B-4589-A454-9B1431548683}" srcOrd="1" destOrd="0" presId="urn:microsoft.com/office/officeart/2008/layout/PictureStrips"/>
    <dgm:cxn modelId="{3068D1CC-72A1-4B09-A6A2-FC609D81F0B7}" type="presParOf" srcId="{0BF38578-FB95-43ED-B326-D21F61E3D00D}" destId="{ADD7DAF3-D213-4D59-B11F-D296141D7DFA}" srcOrd="11" destOrd="0" presId="urn:microsoft.com/office/officeart/2008/layout/PictureStrips"/>
    <dgm:cxn modelId="{5BF120B1-3D90-4613-A8C5-6663034C41AA}" type="presParOf" srcId="{0BF38578-FB95-43ED-B326-D21F61E3D00D}" destId="{67AF6CFA-5E4B-4FE0-A761-E56C5633E75C}" srcOrd="12" destOrd="0" presId="urn:microsoft.com/office/officeart/2008/layout/PictureStrips"/>
    <dgm:cxn modelId="{F7CBB355-04B8-432A-8D3C-60D5DCEB12D0}" type="presParOf" srcId="{67AF6CFA-5E4B-4FE0-A761-E56C5633E75C}" destId="{E0A645D7-584F-462B-9A36-D7207AD6C670}" srcOrd="0" destOrd="0" presId="urn:microsoft.com/office/officeart/2008/layout/PictureStrips"/>
    <dgm:cxn modelId="{0C1DF6F4-8C3D-4164-8C51-12D20017AB32}" type="presParOf" srcId="{67AF6CFA-5E4B-4FE0-A761-E56C5633E75C}" destId="{ABEC746E-2C36-4A16-B1BB-F68DEACDF9DB}" srcOrd="1" destOrd="0" presId="urn:microsoft.com/office/officeart/2008/layout/PictureStrips"/>
    <dgm:cxn modelId="{14CBA0A9-22F4-4B51-809E-CD21D957D615}" type="presParOf" srcId="{0BF38578-FB95-43ED-B326-D21F61E3D00D}" destId="{4ABB8341-7C0A-405A-BAE0-76164EEDA6BE}" srcOrd="13" destOrd="0" presId="urn:microsoft.com/office/officeart/2008/layout/PictureStrips"/>
    <dgm:cxn modelId="{55BA6D1D-E34E-44DF-986B-33971B7AFB3C}" type="presParOf" srcId="{0BF38578-FB95-43ED-B326-D21F61E3D00D}" destId="{6E1B3179-C604-4649-9B5C-EA7C50B769EA}" srcOrd="14" destOrd="0" presId="urn:microsoft.com/office/officeart/2008/layout/PictureStrips"/>
    <dgm:cxn modelId="{7DB0D430-20A4-492C-8CAF-E4DCD9970A0F}" type="presParOf" srcId="{6E1B3179-C604-4649-9B5C-EA7C50B769EA}" destId="{F154B87F-63EB-4B5D-BA0D-2BFEA28DD8D9}" srcOrd="0" destOrd="0" presId="urn:microsoft.com/office/officeart/2008/layout/PictureStrips"/>
    <dgm:cxn modelId="{71CF3FBE-9DE0-4859-89B2-CB5317F7ABB1}" type="presParOf" srcId="{6E1B3179-C604-4649-9B5C-EA7C50B769EA}" destId="{46ACFD8A-596B-4CE0-85AF-180E6EBE8EB6}" srcOrd="1" destOrd="0" presId="urn:microsoft.com/office/officeart/2008/layout/PictureStrips"/>
    <dgm:cxn modelId="{9FF89B12-833C-4983-A36D-CFA7F0672D75}" type="presParOf" srcId="{0BF38578-FB95-43ED-B326-D21F61E3D00D}" destId="{3DC20C1E-E52D-42E4-ABBA-04CDA9CD8327}" srcOrd="15" destOrd="0" presId="urn:microsoft.com/office/officeart/2008/layout/PictureStrips"/>
    <dgm:cxn modelId="{86B772D2-6C55-4251-9268-665441823EAD}" type="presParOf" srcId="{0BF38578-FB95-43ED-B326-D21F61E3D00D}" destId="{62BCFF3A-D823-4ECF-B462-E65E4D97148B}" srcOrd="16" destOrd="0" presId="urn:microsoft.com/office/officeart/2008/layout/PictureStrips"/>
    <dgm:cxn modelId="{44A06CAF-16CB-4105-AD78-FFB81D619F43}" type="presParOf" srcId="{62BCFF3A-D823-4ECF-B462-E65E4D97148B}" destId="{AF84BC17-6098-41E2-BE02-9B7494CE4A8B}" srcOrd="0" destOrd="0" presId="urn:microsoft.com/office/officeart/2008/layout/PictureStrips"/>
    <dgm:cxn modelId="{5A7A00C7-2A29-4D76-9E52-C6C467E5C0D8}" type="presParOf" srcId="{62BCFF3A-D823-4ECF-B462-E65E4D97148B}" destId="{69768BCD-5007-47DE-B0DF-7B26118D09B1}" srcOrd="1" destOrd="0" presId="urn:microsoft.com/office/officeart/2008/layout/PictureStrips"/>
    <dgm:cxn modelId="{A16D16E8-C8EE-4D12-9594-146496B57E09}" type="presParOf" srcId="{0BF38578-FB95-43ED-B326-D21F61E3D00D}" destId="{ED8B594E-35F5-49CD-9FDC-0C01716176C5}" srcOrd="17" destOrd="0" presId="urn:microsoft.com/office/officeart/2008/layout/PictureStrips"/>
    <dgm:cxn modelId="{B0CE1E49-0440-4E5E-B636-DED7B6AC81A7}" type="presParOf" srcId="{0BF38578-FB95-43ED-B326-D21F61E3D00D}" destId="{F291EBBC-3AB5-48BE-9A4C-C7E06706801B}" srcOrd="18" destOrd="0" presId="urn:microsoft.com/office/officeart/2008/layout/PictureStrips"/>
    <dgm:cxn modelId="{030F68F3-B742-4AD1-B398-684D1C44CF4A}" type="presParOf" srcId="{F291EBBC-3AB5-48BE-9A4C-C7E06706801B}" destId="{B55B439D-3028-4D7A-905A-0D21A0A32D1D}" srcOrd="0" destOrd="0" presId="urn:microsoft.com/office/officeart/2008/layout/PictureStrips"/>
    <dgm:cxn modelId="{108B5162-FFB8-4800-B6AF-96EFCBD31EF2}" type="presParOf" srcId="{F291EBBC-3AB5-48BE-9A4C-C7E06706801B}" destId="{55D891B7-972D-4CE5-9460-238C2B3550FA}" srcOrd="1" destOrd="0" presId="urn:microsoft.com/office/officeart/2008/layout/PictureStrips"/>
    <dgm:cxn modelId="{75571FD0-2583-4764-AE3A-C60D6EC53E11}" type="presParOf" srcId="{0BF38578-FB95-43ED-B326-D21F61E3D00D}" destId="{7BBACB46-AECE-4D09-AC50-72C523621844}" srcOrd="19" destOrd="0" presId="urn:microsoft.com/office/officeart/2008/layout/PictureStrips"/>
    <dgm:cxn modelId="{733E4200-11F1-43A2-80FA-27EE597BFC25}" type="presParOf" srcId="{0BF38578-FB95-43ED-B326-D21F61E3D00D}" destId="{0DBCE285-3952-421C-A974-BB47301B5815}" srcOrd="20" destOrd="0" presId="urn:microsoft.com/office/officeart/2008/layout/PictureStrips"/>
    <dgm:cxn modelId="{633B4762-82C8-4274-8FB7-CE895414B987}" type="presParOf" srcId="{0DBCE285-3952-421C-A974-BB47301B5815}" destId="{4E92D574-4249-41BB-B700-B2552734B886}" srcOrd="0" destOrd="0" presId="urn:microsoft.com/office/officeart/2008/layout/PictureStrips"/>
    <dgm:cxn modelId="{272D64A6-FE7D-43C9-9106-5EDC70470474}" type="presParOf" srcId="{0DBCE285-3952-421C-A974-BB47301B5815}" destId="{958580CE-305D-417E-9E73-21B0394FFE94}" srcOrd="1" destOrd="0" presId="urn:microsoft.com/office/officeart/2008/layout/PictureStrips"/>
    <dgm:cxn modelId="{F3D57FA4-8194-4861-B05F-58A817A2CC01}" type="presParOf" srcId="{0BF38578-FB95-43ED-B326-D21F61E3D00D}" destId="{2C78351D-7657-49E1-98C1-21BC09B46693}" srcOrd="21" destOrd="0" presId="urn:microsoft.com/office/officeart/2008/layout/PictureStrips"/>
    <dgm:cxn modelId="{BFC51C81-D3FF-468D-AD9E-1307FEC3B303}" type="presParOf" srcId="{0BF38578-FB95-43ED-B326-D21F61E3D00D}" destId="{E3FC0E3E-5191-4449-8739-945671B471C8}" srcOrd="22" destOrd="0" presId="urn:microsoft.com/office/officeart/2008/layout/PictureStrips"/>
    <dgm:cxn modelId="{077071E1-2AE4-4B9F-91CF-8096B1ED1434}" type="presParOf" srcId="{E3FC0E3E-5191-4449-8739-945671B471C8}" destId="{6FBAA563-2F43-48C3-86C9-B962437B266A}" srcOrd="0" destOrd="0" presId="urn:microsoft.com/office/officeart/2008/layout/PictureStrips"/>
    <dgm:cxn modelId="{E0277ADF-4E60-48EB-BCD8-4A21A49426EB}" type="presParOf" srcId="{E3FC0E3E-5191-4449-8739-945671B471C8}" destId="{ED9E3259-AE62-4026-B062-5C68D5F47580}"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63A8EF3-E48B-43E8-96F0-39B1BC80AAB3}"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en-GB"/>
        </a:p>
      </dgm:t>
    </dgm:pt>
    <dgm:pt modelId="{04FA72FF-DEC1-4AEF-AF39-4E3E1B0AB12B}">
      <dgm:prSet phldrT="[Text]" custT="1"/>
      <dgm:spPr>
        <a:ln>
          <a:noFill/>
        </a:ln>
      </dgm:spPr>
      <dgm:t>
        <a:bodyPr/>
        <a:lstStyle/>
        <a:p>
          <a:r>
            <a:rPr lang="en-GB" sz="2800" i="0" dirty="0">
              <a:latin typeface="Arial" panose="020B0604020202020204" pitchFamily="34" charset="0"/>
              <a:cs typeface="Arial" panose="020B0604020202020204" pitchFamily="34" charset="0"/>
            </a:rPr>
            <a:t>Being a caring neighbour</a:t>
          </a:r>
        </a:p>
      </dgm:t>
    </dgm:pt>
    <dgm:pt modelId="{52181D0F-82F9-4217-BCD2-EDA55CEFE2C8}" type="parTrans" cxnId="{89B23267-DB8B-4E28-953B-29620F1654A5}">
      <dgm:prSet/>
      <dgm:spPr/>
      <dgm:t>
        <a:bodyPr/>
        <a:lstStyle/>
        <a:p>
          <a:endParaRPr lang="en-GB" sz="1600" i="0">
            <a:latin typeface="Arial" panose="020B0604020202020204" pitchFamily="34" charset="0"/>
            <a:cs typeface="Arial" panose="020B0604020202020204" pitchFamily="34" charset="0"/>
          </a:endParaRPr>
        </a:p>
      </dgm:t>
    </dgm:pt>
    <dgm:pt modelId="{BA23B415-55FB-4D97-9F60-CEA2CA909923}" type="sibTrans" cxnId="{89B23267-DB8B-4E28-953B-29620F1654A5}">
      <dgm:prSet/>
      <dgm:spPr/>
      <dgm:t>
        <a:bodyPr/>
        <a:lstStyle/>
        <a:p>
          <a:endParaRPr lang="en-GB" sz="1600" i="0">
            <a:latin typeface="Arial" panose="020B0604020202020204" pitchFamily="34" charset="0"/>
            <a:cs typeface="Arial" panose="020B0604020202020204" pitchFamily="34" charset="0"/>
          </a:endParaRPr>
        </a:p>
      </dgm:t>
    </dgm:pt>
    <dgm:pt modelId="{A7807912-B76E-41D0-BFA7-C6DCBDA280C9}">
      <dgm:prSet phldrT="[Text]" custT="1"/>
      <dgm:spPr>
        <a:ln>
          <a:noFill/>
        </a:ln>
      </dgm:spPr>
      <dgm:t>
        <a:bodyPr/>
        <a:lstStyle/>
        <a:p>
          <a:r>
            <a:rPr lang="en-GB" sz="2800" i="0" dirty="0">
              <a:latin typeface="Arial" panose="020B0604020202020204" pitchFamily="34" charset="0"/>
              <a:cs typeface="Arial" panose="020B0604020202020204" pitchFamily="34" charset="0"/>
            </a:rPr>
            <a:t>Keeping communities safe</a:t>
          </a:r>
        </a:p>
      </dgm:t>
    </dgm:pt>
    <dgm:pt modelId="{C506D9D5-24C2-4633-B041-D0DEAD6A2EB7}" type="parTrans" cxnId="{E78620EF-19B1-43F2-9634-360B6DF7D574}">
      <dgm:prSet/>
      <dgm:spPr/>
      <dgm:t>
        <a:bodyPr/>
        <a:lstStyle/>
        <a:p>
          <a:endParaRPr lang="en-GB" sz="1600" i="0">
            <a:latin typeface="Arial" panose="020B0604020202020204" pitchFamily="34" charset="0"/>
            <a:cs typeface="Arial" panose="020B0604020202020204" pitchFamily="34" charset="0"/>
          </a:endParaRPr>
        </a:p>
      </dgm:t>
    </dgm:pt>
    <dgm:pt modelId="{5CC0667C-83CE-4882-9876-5BA9EFB14DAA}" type="sibTrans" cxnId="{E78620EF-19B1-43F2-9634-360B6DF7D574}">
      <dgm:prSet/>
      <dgm:spPr/>
      <dgm:t>
        <a:bodyPr/>
        <a:lstStyle/>
        <a:p>
          <a:endParaRPr lang="en-GB" sz="1600" i="0">
            <a:latin typeface="Arial" panose="020B0604020202020204" pitchFamily="34" charset="0"/>
            <a:cs typeface="Arial" panose="020B0604020202020204" pitchFamily="34" charset="0"/>
          </a:endParaRPr>
        </a:p>
      </dgm:t>
    </dgm:pt>
    <dgm:pt modelId="{31321136-1CF1-4F4D-9304-541D3180D818}">
      <dgm:prSet phldrT="[Text]" custT="1"/>
      <dgm:spPr>
        <a:ln>
          <a:noFill/>
        </a:ln>
      </dgm:spPr>
      <dgm:t>
        <a:bodyPr/>
        <a:lstStyle/>
        <a:p>
          <a:r>
            <a:rPr lang="en-GB" sz="2800" i="0" dirty="0">
              <a:latin typeface="Arial" panose="020B0604020202020204" pitchFamily="34" charset="0"/>
              <a:cs typeface="Arial" panose="020B0604020202020204" pitchFamily="34" charset="0"/>
            </a:rPr>
            <a:t>Connecting communities with the environment</a:t>
          </a:r>
        </a:p>
      </dgm:t>
    </dgm:pt>
    <dgm:pt modelId="{32D8DFC1-B330-4196-A13D-3788C0F2F81D}" type="parTrans" cxnId="{5E3B8974-6250-4AED-A836-CDAD1985FEF6}">
      <dgm:prSet/>
      <dgm:spPr/>
      <dgm:t>
        <a:bodyPr/>
        <a:lstStyle/>
        <a:p>
          <a:endParaRPr lang="en-GB" sz="1600" i="0">
            <a:latin typeface="Arial" panose="020B0604020202020204" pitchFamily="34" charset="0"/>
            <a:cs typeface="Arial" panose="020B0604020202020204" pitchFamily="34" charset="0"/>
          </a:endParaRPr>
        </a:p>
      </dgm:t>
    </dgm:pt>
    <dgm:pt modelId="{F0E09720-F270-4EEB-8C21-E29076A4B3D4}" type="sibTrans" cxnId="{5E3B8974-6250-4AED-A836-CDAD1985FEF6}">
      <dgm:prSet/>
      <dgm:spPr/>
      <dgm:t>
        <a:bodyPr/>
        <a:lstStyle/>
        <a:p>
          <a:endParaRPr lang="en-GB" sz="1600" i="0">
            <a:latin typeface="Arial" panose="020B0604020202020204" pitchFamily="34" charset="0"/>
            <a:cs typeface="Arial" panose="020B0604020202020204" pitchFamily="34" charset="0"/>
          </a:endParaRPr>
        </a:p>
      </dgm:t>
    </dgm:pt>
    <dgm:pt modelId="{D1CD1D2F-D0FC-4DEF-82BD-6C893F409A7E}">
      <dgm:prSet phldrT="[Text]" custT="1"/>
      <dgm:spPr>
        <a:ln>
          <a:noFill/>
        </a:ln>
      </dgm:spPr>
      <dgm:t>
        <a:bodyPr/>
        <a:lstStyle/>
        <a:p>
          <a:r>
            <a:rPr lang="en-GB" sz="2800" i="0" dirty="0">
              <a:latin typeface="Arial" panose="020B0604020202020204" pitchFamily="34" charset="0"/>
              <a:cs typeface="Arial" panose="020B0604020202020204" pitchFamily="34" charset="0"/>
            </a:rPr>
            <a:t>Creating positive industry </a:t>
          </a:r>
        </a:p>
      </dgm:t>
    </dgm:pt>
    <dgm:pt modelId="{7A938CF8-86A2-4E09-A308-ED00A3AB38B9}" type="parTrans" cxnId="{77042518-BAD0-4DF5-B068-D10D1EB722B5}">
      <dgm:prSet/>
      <dgm:spPr/>
      <dgm:t>
        <a:bodyPr/>
        <a:lstStyle/>
        <a:p>
          <a:endParaRPr lang="en-GB" sz="1600" i="0">
            <a:latin typeface="Arial" panose="020B0604020202020204" pitchFamily="34" charset="0"/>
            <a:cs typeface="Arial" panose="020B0604020202020204" pitchFamily="34" charset="0"/>
          </a:endParaRPr>
        </a:p>
      </dgm:t>
    </dgm:pt>
    <dgm:pt modelId="{66923974-174D-489D-A480-79D4B0C66EA6}" type="sibTrans" cxnId="{77042518-BAD0-4DF5-B068-D10D1EB722B5}">
      <dgm:prSet/>
      <dgm:spPr/>
      <dgm:t>
        <a:bodyPr/>
        <a:lstStyle/>
        <a:p>
          <a:endParaRPr lang="en-GB" sz="1600" i="0">
            <a:latin typeface="Arial" panose="020B0604020202020204" pitchFamily="34" charset="0"/>
            <a:cs typeface="Arial" panose="020B0604020202020204" pitchFamily="34" charset="0"/>
          </a:endParaRPr>
        </a:p>
      </dgm:t>
    </dgm:pt>
    <dgm:pt modelId="{00E7F394-13E9-4B7B-8384-CB89A92AF485}">
      <dgm:prSet phldrT="[Text]" custT="1"/>
      <dgm:spPr>
        <a:ln>
          <a:noFill/>
        </a:ln>
      </dgm:spPr>
      <dgm:t>
        <a:bodyPr/>
        <a:lstStyle/>
        <a:p>
          <a:r>
            <a:rPr lang="en-GB" sz="2800" i="0" dirty="0">
              <a:latin typeface="Arial" panose="020B0604020202020204" pitchFamily="34" charset="0"/>
              <a:cs typeface="Arial" panose="020B0604020202020204" pitchFamily="34" charset="0"/>
            </a:rPr>
            <a:t>Inspiring tomorrow's workforce</a:t>
          </a:r>
        </a:p>
      </dgm:t>
    </dgm:pt>
    <dgm:pt modelId="{2EC28A86-50EA-4D38-8D4A-8C376D9AA92C}" type="parTrans" cxnId="{E7240233-6DDA-48B9-9EA6-F282886D722C}">
      <dgm:prSet/>
      <dgm:spPr/>
      <dgm:t>
        <a:bodyPr/>
        <a:lstStyle/>
        <a:p>
          <a:endParaRPr lang="en-GB" sz="1600" i="0">
            <a:latin typeface="Arial" panose="020B0604020202020204" pitchFamily="34" charset="0"/>
            <a:cs typeface="Arial" panose="020B0604020202020204" pitchFamily="34" charset="0"/>
          </a:endParaRPr>
        </a:p>
      </dgm:t>
    </dgm:pt>
    <dgm:pt modelId="{71EF32D2-B6C6-4773-BBCA-C67FD6EB8B2D}" type="sibTrans" cxnId="{E7240233-6DDA-48B9-9EA6-F282886D722C}">
      <dgm:prSet/>
      <dgm:spPr/>
      <dgm:t>
        <a:bodyPr/>
        <a:lstStyle/>
        <a:p>
          <a:endParaRPr lang="en-GB" sz="1600" i="0">
            <a:latin typeface="Arial" panose="020B0604020202020204" pitchFamily="34" charset="0"/>
            <a:cs typeface="Arial" panose="020B0604020202020204" pitchFamily="34" charset="0"/>
          </a:endParaRPr>
        </a:p>
      </dgm:t>
    </dgm:pt>
    <dgm:pt modelId="{E6E4AAFE-1477-4E70-8285-925DA3D1D34D}">
      <dgm:prSet phldrT="[Text]" custT="1"/>
      <dgm:spPr>
        <a:ln>
          <a:noFill/>
        </a:ln>
      </dgm:spPr>
      <dgm:t>
        <a:bodyPr/>
        <a:lstStyle/>
        <a:p>
          <a:r>
            <a:rPr lang="en-GB" sz="2800" i="0" dirty="0">
              <a:latin typeface="Arial" panose="020B0604020202020204" pitchFamily="34" charset="0"/>
              <a:cs typeface="Arial" panose="020B0604020202020204" pitchFamily="34" charset="0"/>
            </a:rPr>
            <a:t>Making rail a great experience</a:t>
          </a:r>
        </a:p>
      </dgm:t>
    </dgm:pt>
    <dgm:pt modelId="{2A842DD9-1FA2-4B10-8CA2-52BA1B19EA7D}" type="parTrans" cxnId="{EA5944AD-9120-430F-BFCD-DA404F031133}">
      <dgm:prSet/>
      <dgm:spPr/>
      <dgm:t>
        <a:bodyPr/>
        <a:lstStyle/>
        <a:p>
          <a:endParaRPr lang="en-GB" sz="1600" i="0">
            <a:latin typeface="Arial" panose="020B0604020202020204" pitchFamily="34" charset="0"/>
            <a:cs typeface="Arial" panose="020B0604020202020204" pitchFamily="34" charset="0"/>
          </a:endParaRPr>
        </a:p>
      </dgm:t>
    </dgm:pt>
    <dgm:pt modelId="{02BBF458-62B4-4514-B94C-0251C9159CDD}" type="sibTrans" cxnId="{EA5944AD-9120-430F-BFCD-DA404F031133}">
      <dgm:prSet/>
      <dgm:spPr/>
      <dgm:t>
        <a:bodyPr/>
        <a:lstStyle/>
        <a:p>
          <a:endParaRPr lang="en-GB" sz="1600" i="0">
            <a:latin typeface="Arial" panose="020B0604020202020204" pitchFamily="34" charset="0"/>
            <a:cs typeface="Arial" panose="020B0604020202020204" pitchFamily="34" charset="0"/>
          </a:endParaRPr>
        </a:p>
      </dgm:t>
    </dgm:pt>
    <dgm:pt modelId="{56E06D3F-C3D7-46E0-B3C8-3DB8551EA17A}">
      <dgm:prSet phldrT="[Text]" custT="1"/>
      <dgm:spPr>
        <a:ln>
          <a:noFill/>
        </a:ln>
      </dgm:spPr>
      <dgm:t>
        <a:bodyPr/>
        <a:lstStyle/>
        <a:p>
          <a:r>
            <a:rPr lang="en-GB" sz="2800" i="0" dirty="0">
              <a:latin typeface="Arial" panose="020B0604020202020204" pitchFamily="34" charset="0"/>
              <a:cs typeface="Arial" panose="020B0604020202020204" pitchFamily="34" charset="0"/>
            </a:rPr>
            <a:t>Making travel accessible</a:t>
          </a:r>
        </a:p>
      </dgm:t>
    </dgm:pt>
    <dgm:pt modelId="{4EBCCFCE-8666-4BAC-9125-8D7AC0738CF5}" type="parTrans" cxnId="{21CDBE59-9B04-4F78-B5B9-4934EFE464BC}">
      <dgm:prSet/>
      <dgm:spPr/>
      <dgm:t>
        <a:bodyPr/>
        <a:lstStyle/>
        <a:p>
          <a:endParaRPr lang="en-GB" sz="1600" i="0">
            <a:latin typeface="Arial" panose="020B0604020202020204" pitchFamily="34" charset="0"/>
            <a:cs typeface="Arial" panose="020B0604020202020204" pitchFamily="34" charset="0"/>
          </a:endParaRPr>
        </a:p>
      </dgm:t>
    </dgm:pt>
    <dgm:pt modelId="{08D8D447-B114-4A89-8DFA-EEF81367B90F}" type="sibTrans" cxnId="{21CDBE59-9B04-4F78-B5B9-4934EFE464BC}">
      <dgm:prSet/>
      <dgm:spPr/>
      <dgm:t>
        <a:bodyPr/>
        <a:lstStyle/>
        <a:p>
          <a:endParaRPr lang="en-GB" sz="1600" i="0">
            <a:latin typeface="Arial" panose="020B0604020202020204" pitchFamily="34" charset="0"/>
            <a:cs typeface="Arial" panose="020B0604020202020204" pitchFamily="34" charset="0"/>
          </a:endParaRPr>
        </a:p>
      </dgm:t>
    </dgm:pt>
    <dgm:pt modelId="{FF9ABD96-22AB-4FD1-B7E1-FE79A24D8D02}">
      <dgm:prSet phldrT="[Text]" custT="1"/>
      <dgm:spPr>
        <a:ln>
          <a:noFill/>
        </a:ln>
      </dgm:spPr>
      <dgm:t>
        <a:bodyPr/>
        <a:lstStyle/>
        <a:p>
          <a:r>
            <a:rPr lang="en-GB" sz="2800" i="0" dirty="0">
              <a:latin typeface="Arial" panose="020B0604020202020204" pitchFamily="34" charset="0"/>
              <a:cs typeface="Arial" panose="020B0604020202020204" pitchFamily="34" charset="0"/>
            </a:rPr>
            <a:t>Respecting cultural heritage and rail history</a:t>
          </a:r>
        </a:p>
      </dgm:t>
    </dgm:pt>
    <dgm:pt modelId="{FACC6F3C-2B94-4B31-97E2-C5842D2628A6}" type="parTrans" cxnId="{E00C2295-C99A-42E5-B8BA-76E46DEA7E13}">
      <dgm:prSet/>
      <dgm:spPr/>
      <dgm:t>
        <a:bodyPr/>
        <a:lstStyle/>
        <a:p>
          <a:endParaRPr lang="en-GB" sz="1600" i="0">
            <a:latin typeface="Arial" panose="020B0604020202020204" pitchFamily="34" charset="0"/>
            <a:cs typeface="Arial" panose="020B0604020202020204" pitchFamily="34" charset="0"/>
          </a:endParaRPr>
        </a:p>
      </dgm:t>
    </dgm:pt>
    <dgm:pt modelId="{9C3F27DE-76B0-42F9-B021-0F6135C32E79}" type="sibTrans" cxnId="{E00C2295-C99A-42E5-B8BA-76E46DEA7E13}">
      <dgm:prSet/>
      <dgm:spPr/>
      <dgm:t>
        <a:bodyPr/>
        <a:lstStyle/>
        <a:p>
          <a:endParaRPr lang="en-GB" sz="1600" i="0">
            <a:latin typeface="Arial" panose="020B0604020202020204" pitchFamily="34" charset="0"/>
            <a:cs typeface="Arial" panose="020B0604020202020204" pitchFamily="34" charset="0"/>
          </a:endParaRPr>
        </a:p>
      </dgm:t>
    </dgm:pt>
    <dgm:pt modelId="{C2DF5C7C-985F-4216-905D-9C5B2BC902F4}">
      <dgm:prSet phldrT="[Text]" custT="1"/>
      <dgm:spPr>
        <a:ln>
          <a:noFill/>
        </a:ln>
      </dgm:spPr>
      <dgm:t>
        <a:bodyPr/>
        <a:lstStyle/>
        <a:p>
          <a:r>
            <a:rPr lang="en-GB" sz="2800" i="0" dirty="0">
              <a:latin typeface="Arial" panose="020B0604020202020204" pitchFamily="34" charset="0"/>
              <a:cs typeface="Arial" panose="020B0604020202020204" pitchFamily="34" charset="0"/>
            </a:rPr>
            <a:t>Creating engaged employees</a:t>
          </a:r>
        </a:p>
      </dgm:t>
    </dgm:pt>
    <dgm:pt modelId="{97BE0CEB-F333-4C12-A15D-5D80B8667B99}" type="sibTrans" cxnId="{8628E1E4-2984-4EE2-A6E4-6CCB209F91C6}">
      <dgm:prSet/>
      <dgm:spPr/>
      <dgm:t>
        <a:bodyPr/>
        <a:lstStyle/>
        <a:p>
          <a:endParaRPr lang="en-GB" sz="1600" i="0">
            <a:latin typeface="Arial" panose="020B0604020202020204" pitchFamily="34" charset="0"/>
            <a:cs typeface="Arial" panose="020B0604020202020204" pitchFamily="34" charset="0"/>
          </a:endParaRPr>
        </a:p>
      </dgm:t>
    </dgm:pt>
    <dgm:pt modelId="{024BC0FC-631E-4599-ADF6-68093DCFFEBB}" type="parTrans" cxnId="{8628E1E4-2984-4EE2-A6E4-6CCB209F91C6}">
      <dgm:prSet/>
      <dgm:spPr/>
      <dgm:t>
        <a:bodyPr/>
        <a:lstStyle/>
        <a:p>
          <a:endParaRPr lang="en-GB" sz="1600" i="0">
            <a:latin typeface="Arial" panose="020B0604020202020204" pitchFamily="34" charset="0"/>
            <a:cs typeface="Arial" panose="020B0604020202020204" pitchFamily="34" charset="0"/>
          </a:endParaRPr>
        </a:p>
      </dgm:t>
    </dgm:pt>
    <dgm:pt modelId="{9A214246-4C65-4D9C-9E7B-BAD831549E54}">
      <dgm:prSet phldrT="[Text]" custT="1"/>
      <dgm:spPr>
        <a:ln>
          <a:noFill/>
        </a:ln>
      </dgm:spPr>
      <dgm:t>
        <a:bodyPr/>
        <a:lstStyle/>
        <a:p>
          <a:r>
            <a:rPr lang="en-GB" sz="2800" i="0" dirty="0">
              <a:latin typeface="Arial" panose="020B0604020202020204" pitchFamily="34" charset="0"/>
              <a:cs typeface="Arial" panose="020B0604020202020204" pitchFamily="34" charset="0"/>
            </a:rPr>
            <a:t>Supporting Britain's economic development</a:t>
          </a:r>
        </a:p>
      </dgm:t>
    </dgm:pt>
    <dgm:pt modelId="{44CE973A-67C1-4065-A3D4-2ABC782E0F5E}" type="parTrans" cxnId="{5E71069C-79C0-4F0C-BEFE-6CD7E97BDC78}">
      <dgm:prSet/>
      <dgm:spPr/>
      <dgm:t>
        <a:bodyPr/>
        <a:lstStyle/>
        <a:p>
          <a:endParaRPr lang="en-GB" sz="1600" i="0">
            <a:latin typeface="Arial" panose="020B0604020202020204" pitchFamily="34" charset="0"/>
            <a:cs typeface="Arial" panose="020B0604020202020204" pitchFamily="34" charset="0"/>
          </a:endParaRPr>
        </a:p>
      </dgm:t>
    </dgm:pt>
    <dgm:pt modelId="{BE20D433-460D-402E-AAC5-EC47229C6BE1}" type="sibTrans" cxnId="{5E71069C-79C0-4F0C-BEFE-6CD7E97BDC78}">
      <dgm:prSet/>
      <dgm:spPr/>
      <dgm:t>
        <a:bodyPr/>
        <a:lstStyle/>
        <a:p>
          <a:endParaRPr lang="en-GB" sz="1600" i="0">
            <a:latin typeface="Arial" panose="020B0604020202020204" pitchFamily="34" charset="0"/>
            <a:cs typeface="Arial" panose="020B0604020202020204" pitchFamily="34" charset="0"/>
          </a:endParaRPr>
        </a:p>
      </dgm:t>
    </dgm:pt>
    <dgm:pt modelId="{197F1F10-2F87-45DB-B78D-DA0B889B0736}" type="pres">
      <dgm:prSet presAssocID="{963A8EF3-E48B-43E8-96F0-39B1BC80AAB3}" presName="Name0" presStyleCnt="0">
        <dgm:presLayoutVars>
          <dgm:dir/>
          <dgm:resizeHandles val="exact"/>
        </dgm:presLayoutVars>
      </dgm:prSet>
      <dgm:spPr/>
    </dgm:pt>
    <dgm:pt modelId="{9BEDB827-8326-46DF-BB97-861A7F8D19C7}" type="pres">
      <dgm:prSet presAssocID="{04FA72FF-DEC1-4AEF-AF39-4E3E1B0AB12B}" presName="composite" presStyleCnt="0"/>
      <dgm:spPr/>
    </dgm:pt>
    <dgm:pt modelId="{6760E9A3-A3B0-4423-A98F-1FBE63034ED1}" type="pres">
      <dgm:prSet presAssocID="{04FA72FF-DEC1-4AEF-AF39-4E3E1B0AB12B}" presName="rect1" presStyleLbl="trAlignAcc1" presStyleIdx="0" presStyleCnt="10" custLinFactNeighborX="-1681" custLinFactNeighborY="832">
        <dgm:presLayoutVars>
          <dgm:bulletEnabled val="1"/>
        </dgm:presLayoutVars>
      </dgm:prSet>
      <dgm:spPr/>
    </dgm:pt>
    <dgm:pt modelId="{EAF8A53E-971D-4C8C-A7D6-EA5204B07008}" type="pres">
      <dgm:prSet presAssocID="{04FA72FF-DEC1-4AEF-AF39-4E3E1B0AB12B}" presName="rect2" presStyleLbl="fgImgPlace1" presStyleIdx="0" presStyleCnt="10" custScaleY="70459" custLinFactNeighborY="10823"/>
      <dgm:spPr>
        <a:blipFill rotWithShape="1">
          <a:blip xmlns:r="http://schemas.openxmlformats.org/officeDocument/2006/relationships" r:embed="rId1"/>
          <a:stretch>
            <a:fillRect/>
          </a:stretch>
        </a:blipFill>
        <a:ln>
          <a:noFill/>
        </a:ln>
      </dgm:spPr>
    </dgm:pt>
    <dgm:pt modelId="{FCD9CDB4-3CF5-4D00-9DAC-056002BA966B}" type="pres">
      <dgm:prSet presAssocID="{BA23B415-55FB-4D97-9F60-CEA2CA909923}" presName="sibTrans" presStyleCnt="0"/>
      <dgm:spPr/>
    </dgm:pt>
    <dgm:pt modelId="{A5D1FF8B-7A51-4AD7-BAD1-9478D6BFC029}" type="pres">
      <dgm:prSet presAssocID="{A7807912-B76E-41D0-BFA7-C6DCBDA280C9}" presName="composite" presStyleCnt="0"/>
      <dgm:spPr/>
    </dgm:pt>
    <dgm:pt modelId="{71FA32BC-7FCF-4D8B-989B-6AC50E29DF8D}" type="pres">
      <dgm:prSet presAssocID="{A7807912-B76E-41D0-BFA7-C6DCBDA280C9}" presName="rect1" presStyleLbl="trAlignAcc1" presStyleIdx="1" presStyleCnt="10" custLinFactNeighborX="-1681" custLinFactNeighborY="832">
        <dgm:presLayoutVars>
          <dgm:bulletEnabled val="1"/>
        </dgm:presLayoutVars>
      </dgm:prSet>
      <dgm:spPr/>
    </dgm:pt>
    <dgm:pt modelId="{E59AB7A9-AB56-4289-BD7E-7F1A260C4D19}" type="pres">
      <dgm:prSet presAssocID="{A7807912-B76E-41D0-BFA7-C6DCBDA280C9}" presName="rect2" presStyleLbl="fgImgPlace1" presStyleIdx="1" presStyleCnt="10" custScaleY="70459" custLinFactNeighborY="6878"/>
      <dgm:spPr>
        <a:blipFill rotWithShape="1">
          <a:blip xmlns:r="http://schemas.openxmlformats.org/officeDocument/2006/relationships" r:embed="rId2"/>
          <a:stretch>
            <a:fillRect/>
          </a:stretch>
        </a:blipFill>
        <a:ln>
          <a:noFill/>
        </a:ln>
      </dgm:spPr>
    </dgm:pt>
    <dgm:pt modelId="{479C88AB-74B5-4918-9299-F7D033D8C91A}" type="pres">
      <dgm:prSet presAssocID="{5CC0667C-83CE-4882-9876-5BA9EFB14DAA}" presName="sibTrans" presStyleCnt="0"/>
      <dgm:spPr/>
    </dgm:pt>
    <dgm:pt modelId="{785993B7-0142-4875-90C8-1FC25AC9C377}" type="pres">
      <dgm:prSet presAssocID="{31321136-1CF1-4F4D-9304-541D3180D818}" presName="composite" presStyleCnt="0"/>
      <dgm:spPr/>
    </dgm:pt>
    <dgm:pt modelId="{AE7322D8-B43C-4403-9D82-D211D257434C}" type="pres">
      <dgm:prSet presAssocID="{31321136-1CF1-4F4D-9304-541D3180D818}" presName="rect1" presStyleLbl="trAlignAcc1" presStyleIdx="2" presStyleCnt="10" custLinFactNeighborX="-1681" custLinFactNeighborY="832">
        <dgm:presLayoutVars>
          <dgm:bulletEnabled val="1"/>
        </dgm:presLayoutVars>
      </dgm:prSet>
      <dgm:spPr/>
    </dgm:pt>
    <dgm:pt modelId="{EEE4B5D2-D64B-4E30-A530-407360AD7220}" type="pres">
      <dgm:prSet presAssocID="{31321136-1CF1-4F4D-9304-541D3180D818}" presName="rect2" presStyleLbl="fgImgPlace1" presStyleIdx="2" presStyleCnt="10" custScaleY="80767" custLinFactNeighborY="11008"/>
      <dgm:spPr>
        <a:blipFill rotWithShape="1">
          <a:blip xmlns:r="http://schemas.openxmlformats.org/officeDocument/2006/relationships" r:embed="rId3"/>
          <a:stretch>
            <a:fillRect/>
          </a:stretch>
        </a:blipFill>
        <a:ln>
          <a:noFill/>
        </a:ln>
      </dgm:spPr>
    </dgm:pt>
    <dgm:pt modelId="{E6D2A5B2-F22C-4B36-9DB6-06E06DBE86FB}" type="pres">
      <dgm:prSet presAssocID="{F0E09720-F270-4EEB-8C21-E29076A4B3D4}" presName="sibTrans" presStyleCnt="0"/>
      <dgm:spPr/>
    </dgm:pt>
    <dgm:pt modelId="{C87E89F3-2142-48E1-B247-D0B1117D5698}" type="pres">
      <dgm:prSet presAssocID="{D1CD1D2F-D0FC-4DEF-82BD-6C893F409A7E}" presName="composite" presStyleCnt="0"/>
      <dgm:spPr/>
    </dgm:pt>
    <dgm:pt modelId="{4AB41340-B1E6-401D-9784-A1D112A28177}" type="pres">
      <dgm:prSet presAssocID="{D1CD1D2F-D0FC-4DEF-82BD-6C893F409A7E}" presName="rect1" presStyleLbl="trAlignAcc1" presStyleIdx="3" presStyleCnt="10">
        <dgm:presLayoutVars>
          <dgm:bulletEnabled val="1"/>
        </dgm:presLayoutVars>
      </dgm:prSet>
      <dgm:spPr/>
    </dgm:pt>
    <dgm:pt modelId="{9DF672A8-4898-47FD-B620-B220E33C3BE8}" type="pres">
      <dgm:prSet presAssocID="{D1CD1D2F-D0FC-4DEF-82BD-6C893F409A7E}" presName="rect2" presStyleLbl="fgImgPlace1" presStyleIdx="3" presStyleCnt="10" custScaleY="53984" custLinFactNeighborY="10771"/>
      <dgm:spPr>
        <a:blipFill rotWithShape="1">
          <a:blip xmlns:r="http://schemas.openxmlformats.org/officeDocument/2006/relationships" r:embed="rId4"/>
          <a:stretch>
            <a:fillRect/>
          </a:stretch>
        </a:blipFill>
        <a:ln>
          <a:noFill/>
        </a:ln>
      </dgm:spPr>
    </dgm:pt>
    <dgm:pt modelId="{12610BD1-9107-4578-B9B0-BF17437AFD62}" type="pres">
      <dgm:prSet presAssocID="{66923974-174D-489D-A480-79D4B0C66EA6}" presName="sibTrans" presStyleCnt="0"/>
      <dgm:spPr/>
    </dgm:pt>
    <dgm:pt modelId="{32530EA0-96E9-413F-92FA-26202B59B848}" type="pres">
      <dgm:prSet presAssocID="{00E7F394-13E9-4B7B-8384-CB89A92AF485}" presName="composite" presStyleCnt="0"/>
      <dgm:spPr/>
    </dgm:pt>
    <dgm:pt modelId="{B97F6F8C-9E9D-4D26-8301-CCE6A7FEAB5D}" type="pres">
      <dgm:prSet presAssocID="{00E7F394-13E9-4B7B-8384-CB89A92AF485}" presName="rect1" presStyleLbl="trAlignAcc1" presStyleIdx="4" presStyleCnt="10">
        <dgm:presLayoutVars>
          <dgm:bulletEnabled val="1"/>
        </dgm:presLayoutVars>
      </dgm:prSet>
      <dgm:spPr/>
    </dgm:pt>
    <dgm:pt modelId="{0D1B1A29-D24F-4956-9C26-7EC8E5199F6C}" type="pres">
      <dgm:prSet presAssocID="{00E7F394-13E9-4B7B-8384-CB89A92AF485}" presName="rect2" presStyleLbl="fgImgPlace1" presStyleIdx="4" presStyleCnt="10" custScaleY="65780" custLinFactNeighborY="10187"/>
      <dgm:spPr>
        <a:blipFill rotWithShape="1">
          <a:blip xmlns:r="http://schemas.openxmlformats.org/officeDocument/2006/relationships" r:embed="rId5"/>
          <a:stretch>
            <a:fillRect/>
          </a:stretch>
        </a:blipFill>
        <a:ln>
          <a:noFill/>
        </a:ln>
      </dgm:spPr>
    </dgm:pt>
    <dgm:pt modelId="{A7A53319-70E9-4DF3-AAC9-7F138315FE5E}" type="pres">
      <dgm:prSet presAssocID="{71EF32D2-B6C6-4773-BBCA-C67FD6EB8B2D}" presName="sibTrans" presStyleCnt="0"/>
      <dgm:spPr/>
    </dgm:pt>
    <dgm:pt modelId="{99AF6C04-9228-4E3F-85B0-6A452C0D5B9E}" type="pres">
      <dgm:prSet presAssocID="{E6E4AAFE-1477-4E70-8285-925DA3D1D34D}" presName="composite" presStyleCnt="0"/>
      <dgm:spPr/>
    </dgm:pt>
    <dgm:pt modelId="{D7E28075-748F-45A1-B908-349F71947DD5}" type="pres">
      <dgm:prSet presAssocID="{E6E4AAFE-1477-4E70-8285-925DA3D1D34D}" presName="rect1" presStyleLbl="trAlignAcc1" presStyleIdx="5" presStyleCnt="10" custLinFactNeighborX="-1681" custLinFactNeighborY="832">
        <dgm:presLayoutVars>
          <dgm:bulletEnabled val="1"/>
        </dgm:presLayoutVars>
      </dgm:prSet>
      <dgm:spPr/>
    </dgm:pt>
    <dgm:pt modelId="{99014513-08F9-4470-82C6-8E56CB4B855B}" type="pres">
      <dgm:prSet presAssocID="{E6E4AAFE-1477-4E70-8285-925DA3D1D34D}" presName="rect2" presStyleLbl="fgImgPlace1" presStyleIdx="5" presStyleCnt="10" custScaleY="71729" custLinFactNeighborY="6973"/>
      <dgm:spPr>
        <a:blipFill rotWithShape="1">
          <a:blip xmlns:r="http://schemas.openxmlformats.org/officeDocument/2006/relationships" r:embed="rId6"/>
          <a:stretch>
            <a:fillRect/>
          </a:stretch>
        </a:blipFill>
        <a:ln>
          <a:noFill/>
        </a:ln>
      </dgm:spPr>
    </dgm:pt>
    <dgm:pt modelId="{14443A08-3F9A-4ABB-BE35-17504087D8B7}" type="pres">
      <dgm:prSet presAssocID="{02BBF458-62B4-4514-B94C-0251C9159CDD}" presName="sibTrans" presStyleCnt="0"/>
      <dgm:spPr/>
    </dgm:pt>
    <dgm:pt modelId="{08D9599A-2679-410C-9FF2-23DE95657CDF}" type="pres">
      <dgm:prSet presAssocID="{56E06D3F-C3D7-46E0-B3C8-3DB8551EA17A}" presName="composite" presStyleCnt="0"/>
      <dgm:spPr/>
    </dgm:pt>
    <dgm:pt modelId="{51FB284B-24FE-4F5B-A928-AFD487C18D14}" type="pres">
      <dgm:prSet presAssocID="{56E06D3F-C3D7-46E0-B3C8-3DB8551EA17A}" presName="rect1" presStyleLbl="trAlignAcc1" presStyleIdx="6" presStyleCnt="10" custLinFactNeighborX="-1681" custLinFactNeighborY="832">
        <dgm:presLayoutVars>
          <dgm:bulletEnabled val="1"/>
        </dgm:presLayoutVars>
      </dgm:prSet>
      <dgm:spPr/>
    </dgm:pt>
    <dgm:pt modelId="{9A4DDDA0-9924-4F67-97F5-5F23FA7F55B2}" type="pres">
      <dgm:prSet presAssocID="{56E06D3F-C3D7-46E0-B3C8-3DB8551EA17A}" presName="rect2" presStyleLbl="fgImgPlace1" presStyleIdx="6" presStyleCnt="10" custScaleX="101038" custScaleY="68984" custLinFactNeighborY="12950"/>
      <dgm:spPr>
        <a:blipFill rotWithShape="1">
          <a:blip xmlns:r="http://schemas.openxmlformats.org/officeDocument/2006/relationships" r:embed="rId7" cstate="print"/>
          <a:srcRect/>
          <a:stretch>
            <a:fillRect t="-9000" b="-9000"/>
          </a:stretch>
        </a:blipFill>
        <a:ln>
          <a:noFill/>
        </a:ln>
      </dgm:spPr>
    </dgm:pt>
    <dgm:pt modelId="{9699CAE8-E56A-493B-BF79-5CE4D11B87F4}" type="pres">
      <dgm:prSet presAssocID="{08D8D447-B114-4A89-8DFA-EEF81367B90F}" presName="sibTrans" presStyleCnt="0"/>
      <dgm:spPr/>
    </dgm:pt>
    <dgm:pt modelId="{F3EA756E-B1C3-412E-BF59-1C85E15D75F0}" type="pres">
      <dgm:prSet presAssocID="{FF9ABD96-22AB-4FD1-B7E1-FE79A24D8D02}" presName="composite" presStyleCnt="0"/>
      <dgm:spPr/>
    </dgm:pt>
    <dgm:pt modelId="{3B11772E-5E79-4267-B815-7B98FBFF1D6B}" type="pres">
      <dgm:prSet presAssocID="{FF9ABD96-22AB-4FD1-B7E1-FE79A24D8D02}" presName="rect1" presStyleLbl="trAlignAcc1" presStyleIdx="7" presStyleCnt="10" custLinFactNeighborX="-1681" custLinFactNeighborY="832">
        <dgm:presLayoutVars>
          <dgm:bulletEnabled val="1"/>
        </dgm:presLayoutVars>
      </dgm:prSet>
      <dgm:spPr/>
    </dgm:pt>
    <dgm:pt modelId="{51CE83FC-4C3B-4A28-90BC-9021A5B26D06}" type="pres">
      <dgm:prSet presAssocID="{FF9ABD96-22AB-4FD1-B7E1-FE79A24D8D02}" presName="rect2" presStyleLbl="fgImgPlace1" presStyleIdx="7" presStyleCnt="10" custScaleY="71729" custLinFactNeighborY="14867"/>
      <dgm:spPr>
        <a:blipFill rotWithShape="1">
          <a:blip xmlns:r="http://schemas.openxmlformats.org/officeDocument/2006/relationships" r:embed="rId8"/>
          <a:stretch>
            <a:fillRect/>
          </a:stretch>
        </a:blipFill>
        <a:ln>
          <a:noFill/>
        </a:ln>
      </dgm:spPr>
    </dgm:pt>
    <dgm:pt modelId="{C491F1D8-70A5-4195-9E7B-3FFB9D21190C}" type="pres">
      <dgm:prSet presAssocID="{9C3F27DE-76B0-42F9-B021-0F6135C32E79}" presName="sibTrans" presStyleCnt="0"/>
      <dgm:spPr/>
    </dgm:pt>
    <dgm:pt modelId="{49D3037A-B7E6-4B7D-9475-9347B9CA96C1}" type="pres">
      <dgm:prSet presAssocID="{C2DF5C7C-985F-4216-905D-9C5B2BC902F4}" presName="composite" presStyleCnt="0"/>
      <dgm:spPr/>
    </dgm:pt>
    <dgm:pt modelId="{82AB907D-EF4F-4D6B-848E-0C93132EEFB0}" type="pres">
      <dgm:prSet presAssocID="{C2DF5C7C-985F-4216-905D-9C5B2BC902F4}" presName="rect1" presStyleLbl="trAlignAcc1" presStyleIdx="8" presStyleCnt="10" custLinFactNeighborX="-1681" custLinFactNeighborY="832">
        <dgm:presLayoutVars>
          <dgm:bulletEnabled val="1"/>
        </dgm:presLayoutVars>
      </dgm:prSet>
      <dgm:spPr/>
    </dgm:pt>
    <dgm:pt modelId="{2FE1CE28-5F18-41B7-BBDA-6A44EF2C5DA1}" type="pres">
      <dgm:prSet presAssocID="{C2DF5C7C-985F-4216-905D-9C5B2BC902F4}" presName="rect2" presStyleLbl="fgImgPlace1" presStyleIdx="8" presStyleCnt="10" custScaleY="55645" custLinFactNeighborY="8010"/>
      <dgm:spPr>
        <a:blipFill rotWithShape="1">
          <a:blip xmlns:r="http://schemas.openxmlformats.org/officeDocument/2006/relationships" r:embed="rId9"/>
          <a:stretch>
            <a:fillRect/>
          </a:stretch>
        </a:blipFill>
        <a:ln>
          <a:noFill/>
        </a:ln>
      </dgm:spPr>
    </dgm:pt>
    <dgm:pt modelId="{0809370B-6BEF-4C81-AAC6-4C587B4F8CEC}" type="pres">
      <dgm:prSet presAssocID="{97BE0CEB-F333-4C12-A15D-5D80B8667B99}" presName="sibTrans" presStyleCnt="0"/>
      <dgm:spPr/>
    </dgm:pt>
    <dgm:pt modelId="{0F5E5722-3EEC-46FA-8006-93BA9632FD0C}" type="pres">
      <dgm:prSet presAssocID="{9A214246-4C65-4D9C-9E7B-BAD831549E54}" presName="composite" presStyleCnt="0"/>
      <dgm:spPr/>
    </dgm:pt>
    <dgm:pt modelId="{477CF51E-0DF8-4B17-807C-064DA3FA95B1}" type="pres">
      <dgm:prSet presAssocID="{9A214246-4C65-4D9C-9E7B-BAD831549E54}" presName="rect1" presStyleLbl="trAlignAcc1" presStyleIdx="9" presStyleCnt="10">
        <dgm:presLayoutVars>
          <dgm:bulletEnabled val="1"/>
        </dgm:presLayoutVars>
      </dgm:prSet>
      <dgm:spPr/>
    </dgm:pt>
    <dgm:pt modelId="{8F978FF6-39DD-4D43-9496-AB7657E619D6}" type="pres">
      <dgm:prSet presAssocID="{9A214246-4C65-4D9C-9E7B-BAD831549E54}" presName="rect2" presStyleLbl="fgImgPlace1" presStyleIdx="9" presStyleCnt="10" custScaleY="65120" custLinFactNeighborY="8971"/>
      <dgm:spPr>
        <a:blipFill rotWithShape="1">
          <a:blip xmlns:r="http://schemas.openxmlformats.org/officeDocument/2006/relationships" r:embed="rId10"/>
          <a:stretch>
            <a:fillRect/>
          </a:stretch>
        </a:blipFill>
        <a:ln>
          <a:noFill/>
        </a:ln>
      </dgm:spPr>
    </dgm:pt>
  </dgm:ptLst>
  <dgm:cxnLst>
    <dgm:cxn modelId="{77042518-BAD0-4DF5-B068-D10D1EB722B5}" srcId="{963A8EF3-E48B-43E8-96F0-39B1BC80AAB3}" destId="{D1CD1D2F-D0FC-4DEF-82BD-6C893F409A7E}" srcOrd="3" destOrd="0" parTransId="{7A938CF8-86A2-4E09-A308-ED00A3AB38B9}" sibTransId="{66923974-174D-489D-A480-79D4B0C66EA6}"/>
    <dgm:cxn modelId="{E7240233-6DDA-48B9-9EA6-F282886D722C}" srcId="{963A8EF3-E48B-43E8-96F0-39B1BC80AAB3}" destId="{00E7F394-13E9-4B7B-8384-CB89A92AF485}" srcOrd="4" destOrd="0" parTransId="{2EC28A86-50EA-4D38-8D4A-8C376D9AA92C}" sibTransId="{71EF32D2-B6C6-4773-BBCA-C67FD6EB8B2D}"/>
    <dgm:cxn modelId="{59BF073E-5759-4B97-A825-4C2CB472981E}" type="presOf" srcId="{C2DF5C7C-985F-4216-905D-9C5B2BC902F4}" destId="{82AB907D-EF4F-4D6B-848E-0C93132EEFB0}" srcOrd="0" destOrd="0" presId="urn:microsoft.com/office/officeart/2008/layout/PictureStrips"/>
    <dgm:cxn modelId="{6051E75D-49D6-4D83-9926-0F42A010204B}" type="presOf" srcId="{FF9ABD96-22AB-4FD1-B7E1-FE79A24D8D02}" destId="{3B11772E-5E79-4267-B815-7B98FBFF1D6B}" srcOrd="0" destOrd="0" presId="urn:microsoft.com/office/officeart/2008/layout/PictureStrips"/>
    <dgm:cxn modelId="{0233F541-B1FD-4457-9F90-A4BEC28D9880}" type="presOf" srcId="{04FA72FF-DEC1-4AEF-AF39-4E3E1B0AB12B}" destId="{6760E9A3-A3B0-4423-A98F-1FBE63034ED1}" srcOrd="0" destOrd="0" presId="urn:microsoft.com/office/officeart/2008/layout/PictureStrips"/>
    <dgm:cxn modelId="{89B23267-DB8B-4E28-953B-29620F1654A5}" srcId="{963A8EF3-E48B-43E8-96F0-39B1BC80AAB3}" destId="{04FA72FF-DEC1-4AEF-AF39-4E3E1B0AB12B}" srcOrd="0" destOrd="0" parTransId="{52181D0F-82F9-4217-BCD2-EDA55CEFE2C8}" sibTransId="{BA23B415-55FB-4D97-9F60-CEA2CA909923}"/>
    <dgm:cxn modelId="{B3BA364C-231F-42CD-963A-6D1A042C17F2}" type="presOf" srcId="{56E06D3F-C3D7-46E0-B3C8-3DB8551EA17A}" destId="{51FB284B-24FE-4F5B-A928-AFD487C18D14}" srcOrd="0" destOrd="0" presId="urn:microsoft.com/office/officeart/2008/layout/PictureStrips"/>
    <dgm:cxn modelId="{EF27FB72-7423-4533-97A7-F233EC553B9B}" type="presOf" srcId="{31321136-1CF1-4F4D-9304-541D3180D818}" destId="{AE7322D8-B43C-4403-9D82-D211D257434C}" srcOrd="0" destOrd="0" presId="urn:microsoft.com/office/officeart/2008/layout/PictureStrips"/>
    <dgm:cxn modelId="{5E3B8974-6250-4AED-A836-CDAD1985FEF6}" srcId="{963A8EF3-E48B-43E8-96F0-39B1BC80AAB3}" destId="{31321136-1CF1-4F4D-9304-541D3180D818}" srcOrd="2" destOrd="0" parTransId="{32D8DFC1-B330-4196-A13D-3788C0F2F81D}" sibTransId="{F0E09720-F270-4EEB-8C21-E29076A4B3D4}"/>
    <dgm:cxn modelId="{21CDBE59-9B04-4F78-B5B9-4934EFE464BC}" srcId="{963A8EF3-E48B-43E8-96F0-39B1BC80AAB3}" destId="{56E06D3F-C3D7-46E0-B3C8-3DB8551EA17A}" srcOrd="6" destOrd="0" parTransId="{4EBCCFCE-8666-4BAC-9125-8D7AC0738CF5}" sibTransId="{08D8D447-B114-4A89-8DFA-EEF81367B90F}"/>
    <dgm:cxn modelId="{3D807D8C-2860-4176-AEB0-733EF867187E}" type="presOf" srcId="{9A214246-4C65-4D9C-9E7B-BAD831549E54}" destId="{477CF51E-0DF8-4B17-807C-064DA3FA95B1}" srcOrd="0" destOrd="0" presId="urn:microsoft.com/office/officeart/2008/layout/PictureStrips"/>
    <dgm:cxn modelId="{E00C2295-C99A-42E5-B8BA-76E46DEA7E13}" srcId="{963A8EF3-E48B-43E8-96F0-39B1BC80AAB3}" destId="{FF9ABD96-22AB-4FD1-B7E1-FE79A24D8D02}" srcOrd="7" destOrd="0" parTransId="{FACC6F3C-2B94-4B31-97E2-C5842D2628A6}" sibTransId="{9C3F27DE-76B0-42F9-B021-0F6135C32E79}"/>
    <dgm:cxn modelId="{ED67819B-FDCB-481F-8264-70533AD25E8C}" type="presOf" srcId="{963A8EF3-E48B-43E8-96F0-39B1BC80AAB3}" destId="{197F1F10-2F87-45DB-B78D-DA0B889B0736}" srcOrd="0" destOrd="0" presId="urn:microsoft.com/office/officeart/2008/layout/PictureStrips"/>
    <dgm:cxn modelId="{5F05CB9B-D21D-4590-8662-532173602791}" type="presOf" srcId="{E6E4AAFE-1477-4E70-8285-925DA3D1D34D}" destId="{D7E28075-748F-45A1-B908-349F71947DD5}" srcOrd="0" destOrd="0" presId="urn:microsoft.com/office/officeart/2008/layout/PictureStrips"/>
    <dgm:cxn modelId="{5E71069C-79C0-4F0C-BEFE-6CD7E97BDC78}" srcId="{963A8EF3-E48B-43E8-96F0-39B1BC80AAB3}" destId="{9A214246-4C65-4D9C-9E7B-BAD831549E54}" srcOrd="9" destOrd="0" parTransId="{44CE973A-67C1-4065-A3D4-2ABC782E0F5E}" sibTransId="{BE20D433-460D-402E-AAC5-EC47229C6BE1}"/>
    <dgm:cxn modelId="{EA5944AD-9120-430F-BFCD-DA404F031133}" srcId="{963A8EF3-E48B-43E8-96F0-39B1BC80AAB3}" destId="{E6E4AAFE-1477-4E70-8285-925DA3D1D34D}" srcOrd="5" destOrd="0" parTransId="{2A842DD9-1FA2-4B10-8CA2-52BA1B19EA7D}" sibTransId="{02BBF458-62B4-4514-B94C-0251C9159CDD}"/>
    <dgm:cxn modelId="{ADC1EEAF-EE16-44D3-BB21-42080CD3F102}" type="presOf" srcId="{00E7F394-13E9-4B7B-8384-CB89A92AF485}" destId="{B97F6F8C-9E9D-4D26-8301-CCE6A7FEAB5D}" srcOrd="0" destOrd="0" presId="urn:microsoft.com/office/officeart/2008/layout/PictureStrips"/>
    <dgm:cxn modelId="{E47729B0-654C-45AE-AE6E-46984AEBA5B7}" type="presOf" srcId="{D1CD1D2F-D0FC-4DEF-82BD-6C893F409A7E}" destId="{4AB41340-B1E6-401D-9784-A1D112A28177}" srcOrd="0" destOrd="0" presId="urn:microsoft.com/office/officeart/2008/layout/PictureStrips"/>
    <dgm:cxn modelId="{6A2FBCBE-F01D-4E38-92FE-9650742A7BFD}" type="presOf" srcId="{A7807912-B76E-41D0-BFA7-C6DCBDA280C9}" destId="{71FA32BC-7FCF-4D8B-989B-6AC50E29DF8D}" srcOrd="0" destOrd="0" presId="urn:microsoft.com/office/officeart/2008/layout/PictureStrips"/>
    <dgm:cxn modelId="{8628E1E4-2984-4EE2-A6E4-6CCB209F91C6}" srcId="{963A8EF3-E48B-43E8-96F0-39B1BC80AAB3}" destId="{C2DF5C7C-985F-4216-905D-9C5B2BC902F4}" srcOrd="8" destOrd="0" parTransId="{024BC0FC-631E-4599-ADF6-68093DCFFEBB}" sibTransId="{97BE0CEB-F333-4C12-A15D-5D80B8667B99}"/>
    <dgm:cxn modelId="{E78620EF-19B1-43F2-9634-360B6DF7D574}" srcId="{963A8EF3-E48B-43E8-96F0-39B1BC80AAB3}" destId="{A7807912-B76E-41D0-BFA7-C6DCBDA280C9}" srcOrd="1" destOrd="0" parTransId="{C506D9D5-24C2-4633-B041-D0DEAD6A2EB7}" sibTransId="{5CC0667C-83CE-4882-9876-5BA9EFB14DAA}"/>
    <dgm:cxn modelId="{7EBDA1DD-B677-44FA-870F-9091C0CC5626}" type="presParOf" srcId="{197F1F10-2F87-45DB-B78D-DA0B889B0736}" destId="{9BEDB827-8326-46DF-BB97-861A7F8D19C7}" srcOrd="0" destOrd="0" presId="urn:microsoft.com/office/officeart/2008/layout/PictureStrips"/>
    <dgm:cxn modelId="{7DDFBC56-0DFB-47BF-B534-15BBFB548FF4}" type="presParOf" srcId="{9BEDB827-8326-46DF-BB97-861A7F8D19C7}" destId="{6760E9A3-A3B0-4423-A98F-1FBE63034ED1}" srcOrd="0" destOrd="0" presId="urn:microsoft.com/office/officeart/2008/layout/PictureStrips"/>
    <dgm:cxn modelId="{2BE7B0BA-E44B-4715-8E42-6EE0CBC2B374}" type="presParOf" srcId="{9BEDB827-8326-46DF-BB97-861A7F8D19C7}" destId="{EAF8A53E-971D-4C8C-A7D6-EA5204B07008}" srcOrd="1" destOrd="0" presId="urn:microsoft.com/office/officeart/2008/layout/PictureStrips"/>
    <dgm:cxn modelId="{1C234D06-95FA-4B60-A93E-B0D09A30BA0A}" type="presParOf" srcId="{197F1F10-2F87-45DB-B78D-DA0B889B0736}" destId="{FCD9CDB4-3CF5-4D00-9DAC-056002BA966B}" srcOrd="1" destOrd="0" presId="urn:microsoft.com/office/officeart/2008/layout/PictureStrips"/>
    <dgm:cxn modelId="{CFDDEB7D-CA96-4471-8ACC-25A38BABFA47}" type="presParOf" srcId="{197F1F10-2F87-45DB-B78D-DA0B889B0736}" destId="{A5D1FF8B-7A51-4AD7-BAD1-9478D6BFC029}" srcOrd="2" destOrd="0" presId="urn:microsoft.com/office/officeart/2008/layout/PictureStrips"/>
    <dgm:cxn modelId="{E7B4D20E-8217-4085-BFEC-2DFCED0E235C}" type="presParOf" srcId="{A5D1FF8B-7A51-4AD7-BAD1-9478D6BFC029}" destId="{71FA32BC-7FCF-4D8B-989B-6AC50E29DF8D}" srcOrd="0" destOrd="0" presId="urn:microsoft.com/office/officeart/2008/layout/PictureStrips"/>
    <dgm:cxn modelId="{D7500478-FF2D-4B83-8938-3AF16A5C4064}" type="presParOf" srcId="{A5D1FF8B-7A51-4AD7-BAD1-9478D6BFC029}" destId="{E59AB7A9-AB56-4289-BD7E-7F1A260C4D19}" srcOrd="1" destOrd="0" presId="urn:microsoft.com/office/officeart/2008/layout/PictureStrips"/>
    <dgm:cxn modelId="{3FC388AE-E03D-47E7-833B-426881F5F035}" type="presParOf" srcId="{197F1F10-2F87-45DB-B78D-DA0B889B0736}" destId="{479C88AB-74B5-4918-9299-F7D033D8C91A}" srcOrd="3" destOrd="0" presId="urn:microsoft.com/office/officeart/2008/layout/PictureStrips"/>
    <dgm:cxn modelId="{E9CAE2BA-7DE4-4E85-8534-E8955863910C}" type="presParOf" srcId="{197F1F10-2F87-45DB-B78D-DA0B889B0736}" destId="{785993B7-0142-4875-90C8-1FC25AC9C377}" srcOrd="4" destOrd="0" presId="urn:microsoft.com/office/officeart/2008/layout/PictureStrips"/>
    <dgm:cxn modelId="{63477370-FAE7-4A88-B412-0217387A7D4F}" type="presParOf" srcId="{785993B7-0142-4875-90C8-1FC25AC9C377}" destId="{AE7322D8-B43C-4403-9D82-D211D257434C}" srcOrd="0" destOrd="0" presId="urn:microsoft.com/office/officeart/2008/layout/PictureStrips"/>
    <dgm:cxn modelId="{61F04F4A-45F6-478E-B680-6CCA1E0B5394}" type="presParOf" srcId="{785993B7-0142-4875-90C8-1FC25AC9C377}" destId="{EEE4B5D2-D64B-4E30-A530-407360AD7220}" srcOrd="1" destOrd="0" presId="urn:microsoft.com/office/officeart/2008/layout/PictureStrips"/>
    <dgm:cxn modelId="{C3C2CB48-C2F2-4EFA-98A1-A09FCF1CF3FD}" type="presParOf" srcId="{197F1F10-2F87-45DB-B78D-DA0B889B0736}" destId="{E6D2A5B2-F22C-4B36-9DB6-06E06DBE86FB}" srcOrd="5" destOrd="0" presId="urn:microsoft.com/office/officeart/2008/layout/PictureStrips"/>
    <dgm:cxn modelId="{DD64526A-F2EB-4BD3-BA62-91FAC0234ED3}" type="presParOf" srcId="{197F1F10-2F87-45DB-B78D-DA0B889B0736}" destId="{C87E89F3-2142-48E1-B247-D0B1117D5698}" srcOrd="6" destOrd="0" presId="urn:microsoft.com/office/officeart/2008/layout/PictureStrips"/>
    <dgm:cxn modelId="{903C15DB-DA98-45C5-883E-E03DC7F79952}" type="presParOf" srcId="{C87E89F3-2142-48E1-B247-D0B1117D5698}" destId="{4AB41340-B1E6-401D-9784-A1D112A28177}" srcOrd="0" destOrd="0" presId="urn:microsoft.com/office/officeart/2008/layout/PictureStrips"/>
    <dgm:cxn modelId="{09D7C62E-1FC0-4A23-9D57-5465CA98B3B1}" type="presParOf" srcId="{C87E89F3-2142-48E1-B247-D0B1117D5698}" destId="{9DF672A8-4898-47FD-B620-B220E33C3BE8}" srcOrd="1" destOrd="0" presId="urn:microsoft.com/office/officeart/2008/layout/PictureStrips"/>
    <dgm:cxn modelId="{4ED5C190-4974-4FA3-98A8-9C400A9DE109}" type="presParOf" srcId="{197F1F10-2F87-45DB-B78D-DA0B889B0736}" destId="{12610BD1-9107-4578-B9B0-BF17437AFD62}" srcOrd="7" destOrd="0" presId="urn:microsoft.com/office/officeart/2008/layout/PictureStrips"/>
    <dgm:cxn modelId="{C129F8C9-6DC5-4291-A3A6-94C905A34E58}" type="presParOf" srcId="{197F1F10-2F87-45DB-B78D-DA0B889B0736}" destId="{32530EA0-96E9-413F-92FA-26202B59B848}" srcOrd="8" destOrd="0" presId="urn:microsoft.com/office/officeart/2008/layout/PictureStrips"/>
    <dgm:cxn modelId="{5A1F3919-D6D6-46D7-B5A4-582B43A04C59}" type="presParOf" srcId="{32530EA0-96E9-413F-92FA-26202B59B848}" destId="{B97F6F8C-9E9D-4D26-8301-CCE6A7FEAB5D}" srcOrd="0" destOrd="0" presId="urn:microsoft.com/office/officeart/2008/layout/PictureStrips"/>
    <dgm:cxn modelId="{BDF9F4D8-2791-49DE-BBA3-98D15F5E06AA}" type="presParOf" srcId="{32530EA0-96E9-413F-92FA-26202B59B848}" destId="{0D1B1A29-D24F-4956-9C26-7EC8E5199F6C}" srcOrd="1" destOrd="0" presId="urn:microsoft.com/office/officeart/2008/layout/PictureStrips"/>
    <dgm:cxn modelId="{55B63B7B-1311-49E9-A179-50C00AF040BA}" type="presParOf" srcId="{197F1F10-2F87-45DB-B78D-DA0B889B0736}" destId="{A7A53319-70E9-4DF3-AAC9-7F138315FE5E}" srcOrd="9" destOrd="0" presId="urn:microsoft.com/office/officeart/2008/layout/PictureStrips"/>
    <dgm:cxn modelId="{FF3C24C4-E30D-4757-B7A8-CD040A1E24CA}" type="presParOf" srcId="{197F1F10-2F87-45DB-B78D-DA0B889B0736}" destId="{99AF6C04-9228-4E3F-85B0-6A452C0D5B9E}" srcOrd="10" destOrd="0" presId="urn:microsoft.com/office/officeart/2008/layout/PictureStrips"/>
    <dgm:cxn modelId="{7AD14B26-86A2-4B5A-BA0E-41CE3926595C}" type="presParOf" srcId="{99AF6C04-9228-4E3F-85B0-6A452C0D5B9E}" destId="{D7E28075-748F-45A1-B908-349F71947DD5}" srcOrd="0" destOrd="0" presId="urn:microsoft.com/office/officeart/2008/layout/PictureStrips"/>
    <dgm:cxn modelId="{DD092ADB-A054-43EA-9A2C-3C2EA24D3471}" type="presParOf" srcId="{99AF6C04-9228-4E3F-85B0-6A452C0D5B9E}" destId="{99014513-08F9-4470-82C6-8E56CB4B855B}" srcOrd="1" destOrd="0" presId="urn:microsoft.com/office/officeart/2008/layout/PictureStrips"/>
    <dgm:cxn modelId="{F914E6A9-1736-4FFD-A614-6984EE345656}" type="presParOf" srcId="{197F1F10-2F87-45DB-B78D-DA0B889B0736}" destId="{14443A08-3F9A-4ABB-BE35-17504087D8B7}" srcOrd="11" destOrd="0" presId="urn:microsoft.com/office/officeart/2008/layout/PictureStrips"/>
    <dgm:cxn modelId="{A33AE5F2-E439-49C1-82C5-2FBB771676D2}" type="presParOf" srcId="{197F1F10-2F87-45DB-B78D-DA0B889B0736}" destId="{08D9599A-2679-410C-9FF2-23DE95657CDF}" srcOrd="12" destOrd="0" presId="urn:microsoft.com/office/officeart/2008/layout/PictureStrips"/>
    <dgm:cxn modelId="{75AC57CC-E662-4802-911E-06157715D908}" type="presParOf" srcId="{08D9599A-2679-410C-9FF2-23DE95657CDF}" destId="{51FB284B-24FE-4F5B-A928-AFD487C18D14}" srcOrd="0" destOrd="0" presId="urn:microsoft.com/office/officeart/2008/layout/PictureStrips"/>
    <dgm:cxn modelId="{3BCAFD05-2D88-40EA-85C1-FA7755BBD7FF}" type="presParOf" srcId="{08D9599A-2679-410C-9FF2-23DE95657CDF}" destId="{9A4DDDA0-9924-4F67-97F5-5F23FA7F55B2}" srcOrd="1" destOrd="0" presId="urn:microsoft.com/office/officeart/2008/layout/PictureStrips"/>
    <dgm:cxn modelId="{00477F0B-9441-46E9-B88F-596DA34660A4}" type="presParOf" srcId="{197F1F10-2F87-45DB-B78D-DA0B889B0736}" destId="{9699CAE8-E56A-493B-BF79-5CE4D11B87F4}" srcOrd="13" destOrd="0" presId="urn:microsoft.com/office/officeart/2008/layout/PictureStrips"/>
    <dgm:cxn modelId="{D37DC0BC-6E7C-48F9-9E82-DC38EAF3109E}" type="presParOf" srcId="{197F1F10-2F87-45DB-B78D-DA0B889B0736}" destId="{F3EA756E-B1C3-412E-BF59-1C85E15D75F0}" srcOrd="14" destOrd="0" presId="urn:microsoft.com/office/officeart/2008/layout/PictureStrips"/>
    <dgm:cxn modelId="{2BC95771-D5B5-4DBE-BDD7-352633FE916E}" type="presParOf" srcId="{F3EA756E-B1C3-412E-BF59-1C85E15D75F0}" destId="{3B11772E-5E79-4267-B815-7B98FBFF1D6B}" srcOrd="0" destOrd="0" presId="urn:microsoft.com/office/officeart/2008/layout/PictureStrips"/>
    <dgm:cxn modelId="{075E231C-3D89-4744-967B-B3001FBEF226}" type="presParOf" srcId="{F3EA756E-B1C3-412E-BF59-1C85E15D75F0}" destId="{51CE83FC-4C3B-4A28-90BC-9021A5B26D06}" srcOrd="1" destOrd="0" presId="urn:microsoft.com/office/officeart/2008/layout/PictureStrips"/>
    <dgm:cxn modelId="{CA18CE23-3591-46FB-8017-28BF934BB382}" type="presParOf" srcId="{197F1F10-2F87-45DB-B78D-DA0B889B0736}" destId="{C491F1D8-70A5-4195-9E7B-3FFB9D21190C}" srcOrd="15" destOrd="0" presId="urn:microsoft.com/office/officeart/2008/layout/PictureStrips"/>
    <dgm:cxn modelId="{4AADDF2C-09D8-43E5-9173-E09A0456BAE5}" type="presParOf" srcId="{197F1F10-2F87-45DB-B78D-DA0B889B0736}" destId="{49D3037A-B7E6-4B7D-9475-9347B9CA96C1}" srcOrd="16" destOrd="0" presId="urn:microsoft.com/office/officeart/2008/layout/PictureStrips"/>
    <dgm:cxn modelId="{AAAE7587-D4FA-4811-9633-481FCAF45CC1}" type="presParOf" srcId="{49D3037A-B7E6-4B7D-9475-9347B9CA96C1}" destId="{82AB907D-EF4F-4D6B-848E-0C93132EEFB0}" srcOrd="0" destOrd="0" presId="urn:microsoft.com/office/officeart/2008/layout/PictureStrips"/>
    <dgm:cxn modelId="{748C5CA2-CFF3-42D3-B75E-BBCC6F4E7749}" type="presParOf" srcId="{49D3037A-B7E6-4B7D-9475-9347B9CA96C1}" destId="{2FE1CE28-5F18-41B7-BBDA-6A44EF2C5DA1}" srcOrd="1" destOrd="0" presId="urn:microsoft.com/office/officeart/2008/layout/PictureStrips"/>
    <dgm:cxn modelId="{C7C9297C-E93E-4D76-9852-B6C5D640B9E1}" type="presParOf" srcId="{197F1F10-2F87-45DB-B78D-DA0B889B0736}" destId="{0809370B-6BEF-4C81-AAC6-4C587B4F8CEC}" srcOrd="17" destOrd="0" presId="urn:microsoft.com/office/officeart/2008/layout/PictureStrips"/>
    <dgm:cxn modelId="{46D98620-764F-4D4B-8D63-C4B97EAA3596}" type="presParOf" srcId="{197F1F10-2F87-45DB-B78D-DA0B889B0736}" destId="{0F5E5722-3EEC-46FA-8006-93BA9632FD0C}" srcOrd="18" destOrd="0" presId="urn:microsoft.com/office/officeart/2008/layout/PictureStrips"/>
    <dgm:cxn modelId="{52568520-FB0F-4CCA-A1CF-BB7254F32AB6}" type="presParOf" srcId="{0F5E5722-3EEC-46FA-8006-93BA9632FD0C}" destId="{477CF51E-0DF8-4B17-807C-064DA3FA95B1}" srcOrd="0" destOrd="0" presId="urn:microsoft.com/office/officeart/2008/layout/PictureStrips"/>
    <dgm:cxn modelId="{E34C9E1C-DDDD-41D1-8DAC-555A176D1932}" type="presParOf" srcId="{0F5E5722-3EEC-46FA-8006-93BA9632FD0C}" destId="{8F978FF6-39DD-4D43-9496-AB7657E619D6}"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CEA88-2486-4760-8F1D-FA6145FC16C0}">
      <dsp:nvSpPr>
        <dsp:cNvPr id="0" name=""/>
        <dsp:cNvSpPr/>
      </dsp:nvSpPr>
      <dsp:spPr>
        <a:xfrm>
          <a:off x="1589067" y="145073"/>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Biodiversity and ecological planning</a:t>
          </a:r>
        </a:p>
      </dsp:txBody>
      <dsp:txXfrm>
        <a:off x="1589067" y="145073"/>
        <a:ext cx="4594578" cy="1435805"/>
      </dsp:txXfrm>
    </dsp:sp>
    <dsp:sp modelId="{98F7266A-E56A-4BD5-8B0B-7EE89CCBF37B}">
      <dsp:nvSpPr>
        <dsp:cNvPr id="0" name=""/>
        <dsp:cNvSpPr/>
      </dsp:nvSpPr>
      <dsp:spPr>
        <a:xfrm>
          <a:off x="1371595" y="516173"/>
          <a:ext cx="1005063" cy="654085"/>
        </a:xfrm>
        <a:prstGeom prst="rect">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0B76226-C182-4FAA-9B4A-57E0A97A8652}">
      <dsp:nvSpPr>
        <dsp:cNvPr id="0" name=""/>
        <dsp:cNvSpPr/>
      </dsp:nvSpPr>
      <dsp:spPr>
        <a:xfrm>
          <a:off x="6565664" y="248770"/>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Water resources  </a:t>
          </a:r>
        </a:p>
      </dsp:txBody>
      <dsp:txXfrm>
        <a:off x="6565664" y="248770"/>
        <a:ext cx="4594578" cy="1435805"/>
      </dsp:txXfrm>
    </dsp:sp>
    <dsp:sp modelId="{0D41D19C-8D81-4A57-A576-ABBBB9CD7EFD}">
      <dsp:nvSpPr>
        <dsp:cNvPr id="0" name=""/>
        <dsp:cNvSpPr/>
      </dsp:nvSpPr>
      <dsp:spPr>
        <a:xfrm>
          <a:off x="6374223" y="41375"/>
          <a:ext cx="1005063" cy="1507595"/>
        </a:xfrm>
        <a:prstGeom prst="rect">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6B75B09-227E-46B6-9525-E6E72ECC50CC}">
      <dsp:nvSpPr>
        <dsp:cNvPr id="0" name=""/>
        <dsp:cNvSpPr/>
      </dsp:nvSpPr>
      <dsp:spPr>
        <a:xfrm>
          <a:off x="11542261" y="248770"/>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Waste Management</a:t>
          </a:r>
        </a:p>
      </dsp:txBody>
      <dsp:txXfrm>
        <a:off x="11542261" y="248770"/>
        <a:ext cx="4594578" cy="1435805"/>
      </dsp:txXfrm>
    </dsp:sp>
    <dsp:sp modelId="{3719DC42-6E30-497B-9C58-6015397D8F32}">
      <dsp:nvSpPr>
        <dsp:cNvPr id="0" name=""/>
        <dsp:cNvSpPr/>
      </dsp:nvSpPr>
      <dsp:spPr>
        <a:xfrm>
          <a:off x="11350820" y="41375"/>
          <a:ext cx="1005063" cy="1507595"/>
        </a:xfrm>
        <a:prstGeom prst="rect">
          <a:avLst/>
        </a:prstGeom>
        <a:blipFill rotWithShape="1">
          <a:blip xmlns:r="http://schemas.openxmlformats.org/officeDocument/2006/relationships" r:embed="rId3"/>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06EE189-7818-4FE8-922C-79C9A36855F4}">
      <dsp:nvSpPr>
        <dsp:cNvPr id="0" name=""/>
        <dsp:cNvSpPr/>
      </dsp:nvSpPr>
      <dsp:spPr>
        <a:xfrm>
          <a:off x="1589067" y="2056289"/>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Emissions to air and air quality</a:t>
          </a:r>
        </a:p>
      </dsp:txBody>
      <dsp:txXfrm>
        <a:off x="1589067" y="2056289"/>
        <a:ext cx="4594578" cy="1435805"/>
      </dsp:txXfrm>
    </dsp:sp>
    <dsp:sp modelId="{A966FD70-B8D3-4E75-BBE1-C6ECAC7AB11B}">
      <dsp:nvSpPr>
        <dsp:cNvPr id="0" name=""/>
        <dsp:cNvSpPr/>
      </dsp:nvSpPr>
      <dsp:spPr>
        <a:xfrm>
          <a:off x="1397626" y="1848895"/>
          <a:ext cx="1005063" cy="1507595"/>
        </a:xfrm>
        <a:prstGeom prst="rect">
          <a:avLst/>
        </a:prstGeom>
        <a:blipFill rotWithShape="1">
          <a:blip xmlns:r="http://schemas.openxmlformats.org/officeDocument/2006/relationships" r:embed="rId4"/>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181ACD7-AA4C-4CD4-94B8-B24A07382B60}">
      <dsp:nvSpPr>
        <dsp:cNvPr id="0" name=""/>
        <dsp:cNvSpPr/>
      </dsp:nvSpPr>
      <dsp:spPr>
        <a:xfrm>
          <a:off x="6565664" y="1952592"/>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Noise, nuisance and disturbance </a:t>
          </a:r>
        </a:p>
      </dsp:txBody>
      <dsp:txXfrm>
        <a:off x="6565664" y="1952592"/>
        <a:ext cx="4594578" cy="1435805"/>
      </dsp:txXfrm>
    </dsp:sp>
    <dsp:sp modelId="{4AE37F18-9B20-4243-8DF1-399445AEB09D}">
      <dsp:nvSpPr>
        <dsp:cNvPr id="0" name=""/>
        <dsp:cNvSpPr/>
      </dsp:nvSpPr>
      <dsp:spPr>
        <a:xfrm>
          <a:off x="6374223" y="2206108"/>
          <a:ext cx="1005063" cy="992525"/>
        </a:xfrm>
        <a:prstGeom prst="rect">
          <a:avLst/>
        </a:prstGeom>
        <a:blipFill rotWithShape="1">
          <a:blip xmlns:r="http://schemas.openxmlformats.org/officeDocument/2006/relationships" r:embed="rId5"/>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6DDEB07-7373-4712-A9B9-CBAE8296151A}">
      <dsp:nvSpPr>
        <dsp:cNvPr id="0" name=""/>
        <dsp:cNvSpPr/>
      </dsp:nvSpPr>
      <dsp:spPr>
        <a:xfrm>
          <a:off x="11542261" y="2056289"/>
          <a:ext cx="4594578" cy="14358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Pollution to land and water </a:t>
          </a:r>
        </a:p>
      </dsp:txBody>
      <dsp:txXfrm>
        <a:off x="11542261" y="2056289"/>
        <a:ext cx="4594578" cy="1435805"/>
      </dsp:txXfrm>
    </dsp:sp>
    <dsp:sp modelId="{4B7BE601-304B-4589-A454-9B1431548683}">
      <dsp:nvSpPr>
        <dsp:cNvPr id="0" name=""/>
        <dsp:cNvSpPr/>
      </dsp:nvSpPr>
      <dsp:spPr>
        <a:xfrm>
          <a:off x="11350820" y="1848895"/>
          <a:ext cx="1005063" cy="1507595"/>
        </a:xfrm>
        <a:prstGeom prst="rect">
          <a:avLst/>
        </a:prstGeom>
        <a:blipFill rotWithShape="1">
          <a:blip xmlns:r="http://schemas.openxmlformats.org/officeDocument/2006/relationships" r:embed="rId6"/>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E0A645D7-584F-462B-9A36-D7207AD6C670}">
      <dsp:nvSpPr>
        <dsp:cNvPr id="0" name=""/>
        <dsp:cNvSpPr/>
      </dsp:nvSpPr>
      <dsp:spPr>
        <a:xfrm>
          <a:off x="1589067" y="3676946"/>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Contaminated Land</a:t>
          </a:r>
        </a:p>
      </dsp:txBody>
      <dsp:txXfrm>
        <a:off x="1589067" y="3676946"/>
        <a:ext cx="4594578" cy="1435805"/>
      </dsp:txXfrm>
    </dsp:sp>
    <dsp:sp modelId="{ABEC746E-2C36-4A16-B1BB-F68DEACDF9DB}">
      <dsp:nvSpPr>
        <dsp:cNvPr id="0" name=""/>
        <dsp:cNvSpPr/>
      </dsp:nvSpPr>
      <dsp:spPr>
        <a:xfrm>
          <a:off x="1397626" y="3817587"/>
          <a:ext cx="1005063" cy="1018908"/>
        </a:xfrm>
        <a:prstGeom prst="rect">
          <a:avLst/>
        </a:prstGeom>
        <a:blipFill rotWithShape="1">
          <a:blip xmlns:r="http://schemas.openxmlformats.org/officeDocument/2006/relationships" r:embed="rId7"/>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154B87F-63EB-4B5D-BA0D-2BFEA28DD8D9}">
      <dsp:nvSpPr>
        <dsp:cNvPr id="0" name=""/>
        <dsp:cNvSpPr/>
      </dsp:nvSpPr>
      <dsp:spPr>
        <a:xfrm>
          <a:off x="6565664" y="3697476"/>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Materials – responsible sourcing </a:t>
          </a:r>
        </a:p>
      </dsp:txBody>
      <dsp:txXfrm>
        <a:off x="6565664" y="3697476"/>
        <a:ext cx="4594578" cy="1435805"/>
      </dsp:txXfrm>
    </dsp:sp>
    <dsp:sp modelId="{46ACFD8A-596B-4CE0-85AF-180E6EBE8EB6}">
      <dsp:nvSpPr>
        <dsp:cNvPr id="0" name=""/>
        <dsp:cNvSpPr/>
      </dsp:nvSpPr>
      <dsp:spPr>
        <a:xfrm>
          <a:off x="6374223" y="3812873"/>
          <a:ext cx="1005063" cy="1174929"/>
        </a:xfrm>
        <a:prstGeom prst="rect">
          <a:avLst/>
        </a:prstGeom>
        <a:blipFill rotWithShape="1">
          <a:blip xmlns:r="http://schemas.openxmlformats.org/officeDocument/2006/relationships" r:embed="rId8"/>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F84BC17-6098-41E2-BE02-9B7494CE4A8B}">
      <dsp:nvSpPr>
        <dsp:cNvPr id="0" name=""/>
        <dsp:cNvSpPr/>
      </dsp:nvSpPr>
      <dsp:spPr>
        <a:xfrm>
          <a:off x="11542261" y="3686618"/>
          <a:ext cx="4594578" cy="1435805"/>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Sustainable Travel</a:t>
          </a:r>
        </a:p>
      </dsp:txBody>
      <dsp:txXfrm>
        <a:off x="11542261" y="3686618"/>
        <a:ext cx="4594578" cy="1435805"/>
      </dsp:txXfrm>
    </dsp:sp>
    <dsp:sp modelId="{69768BCD-5007-47DE-B0DF-7B26118D09B1}">
      <dsp:nvSpPr>
        <dsp:cNvPr id="0" name=""/>
        <dsp:cNvSpPr/>
      </dsp:nvSpPr>
      <dsp:spPr>
        <a:xfrm>
          <a:off x="11350820" y="3821501"/>
          <a:ext cx="1005063" cy="1131495"/>
        </a:xfrm>
        <a:prstGeom prst="rect">
          <a:avLst/>
        </a:prstGeom>
        <a:blipFill rotWithShape="1">
          <a:blip xmlns:r="http://schemas.openxmlformats.org/officeDocument/2006/relationships" r:embed="rId9"/>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55B439D-3028-4D7A-905A-0D21A0A32D1D}">
      <dsp:nvSpPr>
        <dsp:cNvPr id="0" name=""/>
        <dsp:cNvSpPr/>
      </dsp:nvSpPr>
      <dsp:spPr>
        <a:xfrm>
          <a:off x="1589067" y="5504996"/>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Carbon in infrastructure</a:t>
          </a:r>
        </a:p>
      </dsp:txBody>
      <dsp:txXfrm>
        <a:off x="1589067" y="5504996"/>
        <a:ext cx="4594578" cy="1435805"/>
      </dsp:txXfrm>
    </dsp:sp>
    <dsp:sp modelId="{55D891B7-972D-4CE5-9460-238C2B3550FA}">
      <dsp:nvSpPr>
        <dsp:cNvPr id="0" name=""/>
        <dsp:cNvSpPr/>
      </dsp:nvSpPr>
      <dsp:spPr>
        <a:xfrm>
          <a:off x="1397626" y="5297602"/>
          <a:ext cx="1005063" cy="1507595"/>
        </a:xfrm>
        <a:prstGeom prst="rect">
          <a:avLst/>
        </a:prstGeom>
        <a:blipFill rotWithShape="1">
          <a:blip xmlns:r="http://schemas.openxmlformats.org/officeDocument/2006/relationships" r:embed="rId10"/>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E92D574-4249-41BB-B700-B2552734B886}">
      <dsp:nvSpPr>
        <dsp:cNvPr id="0" name=""/>
        <dsp:cNvSpPr/>
      </dsp:nvSpPr>
      <dsp:spPr>
        <a:xfrm>
          <a:off x="6565664" y="5504996"/>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Energy and operational carbon</a:t>
          </a:r>
        </a:p>
      </dsp:txBody>
      <dsp:txXfrm>
        <a:off x="6565664" y="5504996"/>
        <a:ext cx="4594578" cy="1435805"/>
      </dsp:txXfrm>
    </dsp:sp>
    <dsp:sp modelId="{958580CE-305D-417E-9E73-21B0394FFE94}">
      <dsp:nvSpPr>
        <dsp:cNvPr id="0" name=""/>
        <dsp:cNvSpPr/>
      </dsp:nvSpPr>
      <dsp:spPr>
        <a:xfrm>
          <a:off x="6374223" y="5297602"/>
          <a:ext cx="1005063" cy="1507595"/>
        </a:xfrm>
        <a:prstGeom prst="rect">
          <a:avLst/>
        </a:prstGeom>
        <a:blipFill rotWithShape="1">
          <a:blip xmlns:r="http://schemas.openxmlformats.org/officeDocument/2006/relationships" r:embed="rId1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6FBAA563-2F43-48C3-86C9-B962437B266A}">
      <dsp:nvSpPr>
        <dsp:cNvPr id="0" name=""/>
        <dsp:cNvSpPr/>
      </dsp:nvSpPr>
      <dsp:spPr>
        <a:xfrm>
          <a:off x="11542261" y="5504996"/>
          <a:ext cx="4594578" cy="1435805"/>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972519"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latin typeface="Arial" panose="020B0604020202020204" pitchFamily="34" charset="0"/>
              <a:cs typeface="Arial" panose="020B0604020202020204" pitchFamily="34" charset="0"/>
            </a:rPr>
            <a:t>Weather Resilience and Climate Change Adaptation </a:t>
          </a:r>
        </a:p>
      </dsp:txBody>
      <dsp:txXfrm>
        <a:off x="11542261" y="5504996"/>
        <a:ext cx="4594578" cy="1435805"/>
      </dsp:txXfrm>
    </dsp:sp>
    <dsp:sp modelId="{ED9E3259-AE62-4026-B062-5C68D5F47580}">
      <dsp:nvSpPr>
        <dsp:cNvPr id="0" name=""/>
        <dsp:cNvSpPr/>
      </dsp:nvSpPr>
      <dsp:spPr>
        <a:xfrm>
          <a:off x="11350820" y="5297602"/>
          <a:ext cx="1005063" cy="1507595"/>
        </a:xfrm>
        <a:prstGeom prst="rect">
          <a:avLst/>
        </a:prstGeom>
        <a:blipFill rotWithShape="1">
          <a:blip xmlns:r="http://schemas.openxmlformats.org/officeDocument/2006/relationships" r:embed="rId1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0E9A3-A3B0-4423-A98F-1FBE63034ED1}">
      <dsp:nvSpPr>
        <dsp:cNvPr id="0" name=""/>
        <dsp:cNvSpPr/>
      </dsp:nvSpPr>
      <dsp:spPr>
        <a:xfrm>
          <a:off x="1495472" y="66536"/>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Being a caring neighbour</a:t>
          </a:r>
        </a:p>
      </dsp:txBody>
      <dsp:txXfrm>
        <a:off x="1495472" y="66536"/>
        <a:ext cx="4896491" cy="1530153"/>
      </dsp:txXfrm>
    </dsp:sp>
    <dsp:sp modelId="{EAF8A53E-971D-4C8C-A7D6-EA5204B07008}">
      <dsp:nvSpPr>
        <dsp:cNvPr id="0" name=""/>
        <dsp:cNvSpPr/>
      </dsp:nvSpPr>
      <dsp:spPr>
        <a:xfrm>
          <a:off x="1373762" y="243983"/>
          <a:ext cx="1071107" cy="1132037"/>
        </a:xfrm>
        <a:prstGeom prst="rect">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71FA32BC-7FCF-4D8B-989B-6AC50E29DF8D}">
      <dsp:nvSpPr>
        <dsp:cNvPr id="0" name=""/>
        <dsp:cNvSpPr/>
      </dsp:nvSpPr>
      <dsp:spPr>
        <a:xfrm>
          <a:off x="6782961" y="66536"/>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Keeping communities safe</a:t>
          </a:r>
        </a:p>
      </dsp:txBody>
      <dsp:txXfrm>
        <a:off x="6782961" y="66536"/>
        <a:ext cx="4896491" cy="1530153"/>
      </dsp:txXfrm>
    </dsp:sp>
    <dsp:sp modelId="{E59AB7A9-AB56-4289-BD7E-7F1A260C4D19}">
      <dsp:nvSpPr>
        <dsp:cNvPr id="0" name=""/>
        <dsp:cNvSpPr/>
      </dsp:nvSpPr>
      <dsp:spPr>
        <a:xfrm>
          <a:off x="6661251" y="180601"/>
          <a:ext cx="1071107" cy="1132037"/>
        </a:xfrm>
        <a:prstGeom prst="rect">
          <a:avLst/>
        </a:prstGeom>
        <a:blipFill rotWithShape="1">
          <a:blip xmlns:r="http://schemas.openxmlformats.org/officeDocument/2006/relationships" r:embed="rId2"/>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AE7322D8-B43C-4403-9D82-D211D257434C}">
      <dsp:nvSpPr>
        <dsp:cNvPr id="0" name=""/>
        <dsp:cNvSpPr/>
      </dsp:nvSpPr>
      <dsp:spPr>
        <a:xfrm>
          <a:off x="12070450" y="99794"/>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Connecting communities with the environment</a:t>
          </a:r>
        </a:p>
      </dsp:txBody>
      <dsp:txXfrm>
        <a:off x="12070450" y="99794"/>
        <a:ext cx="4896491" cy="1530153"/>
      </dsp:txXfrm>
    </dsp:sp>
    <dsp:sp modelId="{EEE4B5D2-D64B-4E30-A530-407360AD7220}">
      <dsp:nvSpPr>
        <dsp:cNvPr id="0" name=""/>
        <dsp:cNvSpPr/>
      </dsp:nvSpPr>
      <dsp:spPr>
        <a:xfrm>
          <a:off x="11948740" y="197407"/>
          <a:ext cx="1071107" cy="1297652"/>
        </a:xfrm>
        <a:prstGeom prst="rect">
          <a:avLst/>
        </a:prstGeom>
        <a:blipFill rotWithShape="1">
          <a:blip xmlns:r="http://schemas.openxmlformats.org/officeDocument/2006/relationships" r:embed="rId3"/>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AB41340-B1E6-401D-9784-A1D112A28177}">
      <dsp:nvSpPr>
        <dsp:cNvPr id="0" name=""/>
        <dsp:cNvSpPr/>
      </dsp:nvSpPr>
      <dsp:spPr>
        <a:xfrm>
          <a:off x="1577782" y="1792335"/>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Creating positive industry </a:t>
          </a:r>
        </a:p>
      </dsp:txBody>
      <dsp:txXfrm>
        <a:off x="1577782" y="1792335"/>
        <a:ext cx="4896491" cy="1530153"/>
      </dsp:txXfrm>
    </dsp:sp>
    <dsp:sp modelId="{9DF672A8-4898-47FD-B620-B220E33C3BE8}">
      <dsp:nvSpPr>
        <dsp:cNvPr id="0" name=""/>
        <dsp:cNvSpPr/>
      </dsp:nvSpPr>
      <dsp:spPr>
        <a:xfrm>
          <a:off x="1373762" y="2114027"/>
          <a:ext cx="1071107" cy="867340"/>
        </a:xfrm>
        <a:prstGeom prst="rect">
          <a:avLst/>
        </a:prstGeom>
        <a:blipFill rotWithShape="1">
          <a:blip xmlns:r="http://schemas.openxmlformats.org/officeDocument/2006/relationships" r:embed="rId4"/>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97F6F8C-9E9D-4D26-8301-CCE6A7FEAB5D}">
      <dsp:nvSpPr>
        <dsp:cNvPr id="0" name=""/>
        <dsp:cNvSpPr/>
      </dsp:nvSpPr>
      <dsp:spPr>
        <a:xfrm>
          <a:off x="6865271" y="1792335"/>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Inspiring tomorrow's workforce</a:t>
          </a:r>
        </a:p>
      </dsp:txBody>
      <dsp:txXfrm>
        <a:off x="6865271" y="1792335"/>
        <a:ext cx="4896491" cy="1530153"/>
      </dsp:txXfrm>
    </dsp:sp>
    <dsp:sp modelId="{0D1B1A29-D24F-4956-9C26-7EC8E5199F6C}">
      <dsp:nvSpPr>
        <dsp:cNvPr id="0" name=""/>
        <dsp:cNvSpPr/>
      </dsp:nvSpPr>
      <dsp:spPr>
        <a:xfrm>
          <a:off x="6661251" y="2009883"/>
          <a:ext cx="1071107" cy="1056861"/>
        </a:xfrm>
        <a:prstGeom prst="rect">
          <a:avLst/>
        </a:prstGeom>
        <a:blipFill rotWithShape="1">
          <a:blip xmlns:r="http://schemas.openxmlformats.org/officeDocument/2006/relationships" r:embed="rId5"/>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D7E28075-748F-45A1-B908-349F71947DD5}">
      <dsp:nvSpPr>
        <dsp:cNvPr id="0" name=""/>
        <dsp:cNvSpPr/>
      </dsp:nvSpPr>
      <dsp:spPr>
        <a:xfrm>
          <a:off x="12070450" y="1805066"/>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Making rail a great experience</a:t>
          </a:r>
        </a:p>
      </dsp:txBody>
      <dsp:txXfrm>
        <a:off x="12070450" y="1805066"/>
        <a:ext cx="4896491" cy="1530153"/>
      </dsp:txXfrm>
    </dsp:sp>
    <dsp:sp modelId="{99014513-08F9-4470-82C6-8E56CB4B855B}">
      <dsp:nvSpPr>
        <dsp:cNvPr id="0" name=""/>
        <dsp:cNvSpPr/>
      </dsp:nvSpPr>
      <dsp:spPr>
        <a:xfrm>
          <a:off x="11948740" y="1910455"/>
          <a:ext cx="1071107" cy="1152442"/>
        </a:xfrm>
        <a:prstGeom prst="rect">
          <a:avLst/>
        </a:prstGeom>
        <a:blipFill rotWithShape="1">
          <a:blip xmlns:r="http://schemas.openxmlformats.org/officeDocument/2006/relationships" r:embed="rId6"/>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51FB284B-24FE-4F5B-A928-AFD487C18D14}">
      <dsp:nvSpPr>
        <dsp:cNvPr id="0" name=""/>
        <dsp:cNvSpPr/>
      </dsp:nvSpPr>
      <dsp:spPr>
        <a:xfrm>
          <a:off x="1498252" y="3510337"/>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Making travel accessible</a:t>
          </a:r>
        </a:p>
      </dsp:txBody>
      <dsp:txXfrm>
        <a:off x="1498252" y="3510337"/>
        <a:ext cx="4896491" cy="1530153"/>
      </dsp:txXfrm>
    </dsp:sp>
    <dsp:sp modelId="{9A4DDDA0-9924-4F67-97F5-5F23FA7F55B2}">
      <dsp:nvSpPr>
        <dsp:cNvPr id="0" name=""/>
        <dsp:cNvSpPr/>
      </dsp:nvSpPr>
      <dsp:spPr>
        <a:xfrm>
          <a:off x="1370982" y="3733808"/>
          <a:ext cx="1082225" cy="1108339"/>
        </a:xfrm>
        <a:prstGeom prst="rect">
          <a:avLst/>
        </a:prstGeom>
        <a:blipFill rotWithShape="1">
          <a:blip xmlns:r="http://schemas.openxmlformats.org/officeDocument/2006/relationships" r:embed="rId7" cstate="print"/>
          <a:srcRect/>
          <a:stretch>
            <a:fillRect t="-9000" b="-9000"/>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3B11772E-5E79-4267-B815-7B98FBFF1D6B}">
      <dsp:nvSpPr>
        <dsp:cNvPr id="0" name=""/>
        <dsp:cNvSpPr/>
      </dsp:nvSpPr>
      <dsp:spPr>
        <a:xfrm>
          <a:off x="6785741" y="3510337"/>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Respecting cultural heritage and rail history</a:t>
          </a:r>
        </a:p>
      </dsp:txBody>
      <dsp:txXfrm>
        <a:off x="6785741" y="3510337"/>
        <a:ext cx="4896491" cy="1530153"/>
      </dsp:txXfrm>
    </dsp:sp>
    <dsp:sp modelId="{51CE83FC-4C3B-4A28-90BC-9021A5B26D06}">
      <dsp:nvSpPr>
        <dsp:cNvPr id="0" name=""/>
        <dsp:cNvSpPr/>
      </dsp:nvSpPr>
      <dsp:spPr>
        <a:xfrm>
          <a:off x="6664030" y="3742556"/>
          <a:ext cx="1071107" cy="1152442"/>
        </a:xfrm>
        <a:prstGeom prst="rect">
          <a:avLst/>
        </a:prstGeom>
        <a:blipFill rotWithShape="1">
          <a:blip xmlns:r="http://schemas.openxmlformats.org/officeDocument/2006/relationships" r:embed="rId8"/>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82AB907D-EF4F-4D6B-848E-0C93132EEFB0}">
      <dsp:nvSpPr>
        <dsp:cNvPr id="0" name=""/>
        <dsp:cNvSpPr/>
      </dsp:nvSpPr>
      <dsp:spPr>
        <a:xfrm>
          <a:off x="12073230" y="3510337"/>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Creating engaged employees</a:t>
          </a:r>
        </a:p>
      </dsp:txBody>
      <dsp:txXfrm>
        <a:off x="12073230" y="3510337"/>
        <a:ext cx="4896491" cy="1530153"/>
      </dsp:txXfrm>
    </dsp:sp>
    <dsp:sp modelId="{2FE1CE28-5F18-41B7-BBDA-6A44EF2C5DA1}">
      <dsp:nvSpPr>
        <dsp:cNvPr id="0" name=""/>
        <dsp:cNvSpPr/>
      </dsp:nvSpPr>
      <dsp:spPr>
        <a:xfrm>
          <a:off x="11951519" y="3761595"/>
          <a:ext cx="1071107" cy="894026"/>
        </a:xfrm>
        <a:prstGeom prst="rect">
          <a:avLst/>
        </a:prstGeom>
        <a:blipFill rotWithShape="1">
          <a:blip xmlns:r="http://schemas.openxmlformats.org/officeDocument/2006/relationships" r:embed="rId9"/>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477CF51E-0DF8-4B17-807C-064DA3FA95B1}">
      <dsp:nvSpPr>
        <dsp:cNvPr id="0" name=""/>
        <dsp:cNvSpPr/>
      </dsp:nvSpPr>
      <dsp:spPr>
        <a:xfrm>
          <a:off x="6865271" y="5202877"/>
          <a:ext cx="4896491" cy="1530153"/>
        </a:xfrm>
        <a:prstGeom prst="rect">
          <a:avLst/>
        </a:prstGeom>
        <a:solidFill>
          <a:schemeClr val="lt1">
            <a:alpha val="40000"/>
            <a:hueOff val="0"/>
            <a:satOff val="0"/>
            <a:lumOff val="0"/>
            <a:alphaOff val="0"/>
          </a:schemeClr>
        </a:solidFill>
        <a:ln w="9525" cap="flat" cmpd="sng" algn="ctr">
          <a:noFill/>
          <a:prstDash val="solid"/>
        </a:ln>
        <a:effectLst/>
      </dsp:spPr>
      <dsp:style>
        <a:lnRef idx="1">
          <a:scrgbClr r="0" g="0" b="0"/>
        </a:lnRef>
        <a:fillRef idx="1">
          <a:scrgbClr r="0" g="0" b="0"/>
        </a:fillRef>
        <a:effectRef idx="0">
          <a:scrgbClr r="0" g="0" b="0"/>
        </a:effectRef>
        <a:fontRef idx="minor"/>
      </dsp:style>
      <dsp:txBody>
        <a:bodyPr spcFirstLastPara="0" vert="horz" wrap="square" lIns="1036424"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i="0" kern="1200" dirty="0">
              <a:latin typeface="Arial" panose="020B0604020202020204" pitchFamily="34" charset="0"/>
              <a:cs typeface="Arial" panose="020B0604020202020204" pitchFamily="34" charset="0"/>
            </a:rPr>
            <a:t>Supporting Britain's economic development</a:t>
          </a:r>
        </a:p>
      </dsp:txBody>
      <dsp:txXfrm>
        <a:off x="6865271" y="5202877"/>
        <a:ext cx="4896491" cy="1530153"/>
      </dsp:txXfrm>
    </dsp:sp>
    <dsp:sp modelId="{8F978FF6-39DD-4D43-9496-AB7657E619D6}">
      <dsp:nvSpPr>
        <dsp:cNvPr id="0" name=""/>
        <dsp:cNvSpPr/>
      </dsp:nvSpPr>
      <dsp:spPr>
        <a:xfrm>
          <a:off x="6661251" y="5406191"/>
          <a:ext cx="1071107" cy="1046257"/>
        </a:xfrm>
        <a:prstGeom prst="rect">
          <a:avLst/>
        </a:prstGeom>
        <a:blipFill rotWithShape="1">
          <a:blip xmlns:r="http://schemas.openxmlformats.org/officeDocument/2006/relationships" r:embed="rId10"/>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EA7444D3-8230-4635-AFEA-45BDACEA131B}" type="datetimeFigureOut">
              <a:rPr lang="en-GB" smtClean="0"/>
              <a:t>11/02/2019</a:t>
            </a:fld>
            <a:endParaRPr lang="en-GB" dirty="0"/>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1EF1A7A3-9CA9-499D-BC42-AA9D44535D08}" type="slidenum">
              <a:rPr lang="en-GB" smtClean="0"/>
              <a:t>‹#›</a:t>
            </a:fld>
            <a:endParaRPr lang="en-GB" dirty="0"/>
          </a:p>
        </p:txBody>
      </p:sp>
    </p:spTree>
    <p:extLst>
      <p:ext uri="{BB962C8B-B14F-4D97-AF65-F5344CB8AC3E}">
        <p14:creationId xmlns:p14="http://schemas.microsoft.com/office/powerpoint/2010/main" val="1573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4E63B-BE7F-49DF-B9BF-FE6478815FCA}" type="slidenum">
              <a:rPr lang="en-GB" smtClean="0"/>
              <a:t>2</a:t>
            </a:fld>
            <a:endParaRPr lang="en-GB" dirty="0"/>
          </a:p>
        </p:txBody>
      </p:sp>
    </p:spTree>
    <p:extLst>
      <p:ext uri="{BB962C8B-B14F-4D97-AF65-F5344CB8AC3E}">
        <p14:creationId xmlns:p14="http://schemas.microsoft.com/office/powerpoint/2010/main" val="2132987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84E63B-BE7F-49DF-B9BF-FE6478815FCA}" type="slidenum">
              <a:rPr lang="en-GB" smtClean="0"/>
              <a:t>3</a:t>
            </a:fld>
            <a:endParaRPr lang="en-GB" dirty="0"/>
          </a:p>
        </p:txBody>
      </p:sp>
    </p:spTree>
    <p:extLst>
      <p:ext uri="{BB962C8B-B14F-4D97-AF65-F5344CB8AC3E}">
        <p14:creationId xmlns:p14="http://schemas.microsoft.com/office/powerpoint/2010/main" val="275180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important to note at this point that there</a:t>
            </a:r>
            <a:r>
              <a:rPr lang="en-GB" baseline="0" dirty="0"/>
              <a:t> will be a Goods and Services version of this standard following Design and Construction, which will contain more detail about the environmental and social impacts of procuring materials. </a:t>
            </a:r>
            <a:endParaRPr lang="en-GB" dirty="0"/>
          </a:p>
          <a:p>
            <a:endParaRPr lang="en-GB" dirty="0"/>
          </a:p>
          <a:p>
            <a:r>
              <a:rPr lang="en-GB" dirty="0"/>
              <a:t>The timber reporting spreadsheet will remain</a:t>
            </a:r>
            <a:r>
              <a:rPr lang="en-GB" baseline="0" dirty="0"/>
              <a:t> on Safety Central, but it will be disabled and will include a link to redirect to the KPI tool. </a:t>
            </a:r>
            <a:endParaRPr lang="en-GB" dirty="0"/>
          </a:p>
        </p:txBody>
      </p:sp>
      <p:sp>
        <p:nvSpPr>
          <p:cNvPr id="4" name="Slide Number Placeholder 3"/>
          <p:cNvSpPr>
            <a:spLocks noGrp="1"/>
          </p:cNvSpPr>
          <p:nvPr>
            <p:ph type="sldNum" sz="quarter" idx="10"/>
          </p:nvPr>
        </p:nvSpPr>
        <p:spPr/>
        <p:txBody>
          <a:bodyPr/>
          <a:lstStyle/>
          <a:p>
            <a:fld id="{1EF1A7A3-9CA9-499D-BC42-AA9D44535D08}" type="slidenum">
              <a:rPr lang="en-GB" smtClean="0"/>
              <a:t>21</a:t>
            </a:fld>
            <a:endParaRPr lang="en-GB" dirty="0"/>
          </a:p>
        </p:txBody>
      </p:sp>
    </p:spTree>
    <p:extLst>
      <p:ext uri="{BB962C8B-B14F-4D97-AF65-F5344CB8AC3E}">
        <p14:creationId xmlns:p14="http://schemas.microsoft.com/office/powerpoint/2010/main" val="2589374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important to note at this point that there</a:t>
            </a:r>
            <a:r>
              <a:rPr lang="en-GB" baseline="0" dirty="0"/>
              <a:t> will be a Goods and Services version of this standard following Design and Construction, which will contain more detail about the environmental and social impacts of procuring materials. </a:t>
            </a:r>
            <a:endParaRPr lang="en-GB" dirty="0"/>
          </a:p>
          <a:p>
            <a:endParaRPr lang="en-GB" dirty="0"/>
          </a:p>
        </p:txBody>
      </p:sp>
      <p:sp>
        <p:nvSpPr>
          <p:cNvPr id="4" name="Slide Number Placeholder 3"/>
          <p:cNvSpPr>
            <a:spLocks noGrp="1"/>
          </p:cNvSpPr>
          <p:nvPr>
            <p:ph type="sldNum" sz="quarter" idx="10"/>
          </p:nvPr>
        </p:nvSpPr>
        <p:spPr/>
        <p:txBody>
          <a:bodyPr/>
          <a:lstStyle/>
          <a:p>
            <a:fld id="{1EF1A7A3-9CA9-499D-BC42-AA9D44535D08}" type="slidenum">
              <a:rPr lang="en-GB" smtClean="0"/>
              <a:t>22</a:t>
            </a:fld>
            <a:endParaRPr lang="en-GB" dirty="0"/>
          </a:p>
        </p:txBody>
      </p:sp>
    </p:spTree>
    <p:extLst>
      <p:ext uri="{BB962C8B-B14F-4D97-AF65-F5344CB8AC3E}">
        <p14:creationId xmlns:p14="http://schemas.microsoft.com/office/powerpoint/2010/main" val="2589374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It’s important to note at this point that there</a:t>
            </a:r>
            <a:r>
              <a:rPr lang="en-GB" baseline="0" dirty="0"/>
              <a:t> will be a Goods and Services version of this standard following Design and Construction, which will contain more detail about the environmental and social impacts of procuring materials. </a:t>
            </a:r>
            <a:endParaRPr lang="en-GB" dirty="0"/>
          </a:p>
          <a:p>
            <a:endParaRPr lang="en-GB" dirty="0"/>
          </a:p>
        </p:txBody>
      </p:sp>
      <p:sp>
        <p:nvSpPr>
          <p:cNvPr id="4" name="Slide Number Placeholder 3"/>
          <p:cNvSpPr>
            <a:spLocks noGrp="1"/>
          </p:cNvSpPr>
          <p:nvPr>
            <p:ph type="sldNum" sz="quarter" idx="10"/>
          </p:nvPr>
        </p:nvSpPr>
        <p:spPr/>
        <p:txBody>
          <a:bodyPr/>
          <a:lstStyle/>
          <a:p>
            <a:fld id="{1EF1A7A3-9CA9-499D-BC42-AA9D44535D08}" type="slidenum">
              <a:rPr lang="en-GB" smtClean="0"/>
              <a:t>23</a:t>
            </a:fld>
            <a:endParaRPr lang="en-GB" dirty="0"/>
          </a:p>
        </p:txBody>
      </p:sp>
    </p:spTree>
    <p:extLst>
      <p:ext uri="{BB962C8B-B14F-4D97-AF65-F5344CB8AC3E}">
        <p14:creationId xmlns:p14="http://schemas.microsoft.com/office/powerpoint/2010/main" val="2589374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 – although this</a:t>
            </a:r>
            <a:r>
              <a:rPr lang="en-GB" baseline="0" dirty="0"/>
              <a:t> is a new section, it includes elements of the old archaeology section in CRE.</a:t>
            </a:r>
            <a:endParaRPr lang="en-GB" dirty="0"/>
          </a:p>
          <a:p>
            <a:endParaRPr lang="en-GB" dirty="0"/>
          </a:p>
        </p:txBody>
      </p:sp>
      <p:sp>
        <p:nvSpPr>
          <p:cNvPr id="4" name="Slide Number Placeholder 3"/>
          <p:cNvSpPr>
            <a:spLocks noGrp="1"/>
          </p:cNvSpPr>
          <p:nvPr>
            <p:ph type="sldNum" sz="quarter" idx="10"/>
          </p:nvPr>
        </p:nvSpPr>
        <p:spPr/>
        <p:txBody>
          <a:bodyPr/>
          <a:lstStyle/>
          <a:p>
            <a:fld id="{1EF1A7A3-9CA9-499D-BC42-AA9D44535D08}" type="slidenum">
              <a:rPr lang="en-GB" smtClean="0"/>
              <a:t>37</a:t>
            </a:fld>
            <a:endParaRPr lang="en-GB" dirty="0"/>
          </a:p>
        </p:txBody>
      </p:sp>
    </p:spTree>
    <p:extLst>
      <p:ext uri="{BB962C8B-B14F-4D97-AF65-F5344CB8AC3E}">
        <p14:creationId xmlns:p14="http://schemas.microsoft.com/office/powerpoint/2010/main" val="1523204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F1A7A3-9CA9-499D-BC42-AA9D44535D08}" type="slidenum">
              <a:rPr lang="en-GB" smtClean="0"/>
              <a:t>40</a:t>
            </a:fld>
            <a:endParaRPr lang="en-GB" dirty="0"/>
          </a:p>
        </p:txBody>
      </p:sp>
    </p:spTree>
    <p:extLst>
      <p:ext uri="{BB962C8B-B14F-4D97-AF65-F5344CB8AC3E}">
        <p14:creationId xmlns:p14="http://schemas.microsoft.com/office/powerpoint/2010/main" val="413180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an optional </a:t>
            </a:r>
            <a:r>
              <a:rPr lang="en-GB" dirty="0"/>
              <a:t>slide,</a:t>
            </a:r>
            <a:r>
              <a:rPr lang="en-GB" baseline="0" dirty="0"/>
              <a:t> </a:t>
            </a:r>
            <a:r>
              <a:rPr lang="en-GB" dirty="0"/>
              <a:t>intended</a:t>
            </a:r>
            <a:r>
              <a:rPr lang="en-GB" baseline="0" dirty="0"/>
              <a:t> for IP and Works Delivery project teams only but can be kept in the pack for Route Business information if required.</a:t>
            </a:r>
            <a:endParaRPr lang="en-GB" dirty="0"/>
          </a:p>
        </p:txBody>
      </p:sp>
      <p:sp>
        <p:nvSpPr>
          <p:cNvPr id="4" name="Slide Number Placeholder 3"/>
          <p:cNvSpPr>
            <a:spLocks noGrp="1"/>
          </p:cNvSpPr>
          <p:nvPr>
            <p:ph type="sldNum" sz="quarter" idx="10"/>
          </p:nvPr>
        </p:nvSpPr>
        <p:spPr/>
        <p:txBody>
          <a:bodyPr/>
          <a:lstStyle/>
          <a:p>
            <a:fld id="{1EF1A7A3-9CA9-499D-BC42-AA9D44535D08}" type="slidenum">
              <a:rPr lang="en-GB" smtClean="0"/>
              <a:t>41</a:t>
            </a:fld>
            <a:endParaRPr lang="en-GB" dirty="0"/>
          </a:p>
        </p:txBody>
      </p:sp>
    </p:spTree>
    <p:extLst>
      <p:ext uri="{BB962C8B-B14F-4D97-AF65-F5344CB8AC3E}">
        <p14:creationId xmlns:p14="http://schemas.microsoft.com/office/powerpoint/2010/main" val="1663462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2550" b="1" i="1">
                <a:solidFill>
                  <a:schemeClr val="bg1"/>
                </a:solidFill>
                <a:latin typeface="Arial-BoldItalicMT"/>
                <a:cs typeface="Arial-BoldItalicMT"/>
              </a:defRPr>
            </a:lvl1p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5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50" b="0" i="0" u="heavy">
                <a:solidFill>
                  <a:schemeClr val="bg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2550" b="1" i="1">
                <a:solidFill>
                  <a:schemeClr val="bg1"/>
                </a:solidFill>
                <a:latin typeface="Arial-BoldItalicMT"/>
                <a:cs typeface="Arial-BoldItalicMT"/>
              </a:defRPr>
            </a:lvl1p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2/11/2019</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50" b="1" i="0">
                <a:solidFill>
                  <a:schemeClr val="bg1"/>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2550" b="1" i="1">
                <a:solidFill>
                  <a:schemeClr val="bg1"/>
                </a:solidFill>
                <a:latin typeface="Arial-BoldItalicMT"/>
                <a:cs typeface="Arial-BoldItalicMT"/>
              </a:defRPr>
            </a:lvl1p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2/11/2019</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5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2550" b="1" i="1">
                <a:solidFill>
                  <a:schemeClr val="bg1"/>
                </a:solidFill>
                <a:latin typeface="Arial-BoldItalicMT"/>
                <a:cs typeface="Arial-BoldItalicMT"/>
              </a:defRPr>
            </a:lvl1p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2/11/2019</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DC054"/>
          </a:solidFill>
        </p:spPr>
        <p:txBody>
          <a:bodyPr wrap="square" lIns="0" tIns="0" rIns="0" bIns="0" rtlCol="0"/>
          <a:lstStyle/>
          <a:p>
            <a:endParaRPr dirty="0"/>
          </a:p>
        </p:txBody>
      </p:sp>
      <p:sp>
        <p:nvSpPr>
          <p:cNvPr id="2" name="Holder 2"/>
          <p:cNvSpPr>
            <a:spLocks noGrp="1"/>
          </p:cNvSpPr>
          <p:nvPr>
            <p:ph type="ftr" sz="quarter" idx="5"/>
          </p:nvPr>
        </p:nvSpPr>
        <p:spPr/>
        <p:txBody>
          <a:bodyPr lIns="0" tIns="0" rIns="0" bIns="0"/>
          <a:lstStyle>
            <a:lvl1pPr>
              <a:defRPr sz="2550" b="1" i="1">
                <a:solidFill>
                  <a:schemeClr val="bg1"/>
                </a:solidFill>
                <a:latin typeface="Arial-BoldItalicMT"/>
                <a:cs typeface="Arial-BoldItalicMT"/>
              </a:defRPr>
            </a:lvl1p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2/11/2019</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10287" y="1663510"/>
            <a:ext cx="16883525" cy="2580640"/>
          </a:xfrm>
          <a:prstGeom prst="rect">
            <a:avLst/>
          </a:prstGeom>
        </p:spPr>
        <p:txBody>
          <a:bodyPr wrap="square" lIns="0" tIns="0" rIns="0" bIns="0">
            <a:spAutoFit/>
          </a:bodyPr>
          <a:lstStyle>
            <a:lvl1pPr>
              <a:defRPr sz="9050" b="1" i="0">
                <a:solidFill>
                  <a:schemeClr val="bg1"/>
                </a:solidFill>
                <a:latin typeface="Arial"/>
                <a:cs typeface="Arial"/>
              </a:defRPr>
            </a:lvl1pPr>
          </a:lstStyle>
          <a:p>
            <a:endParaRPr/>
          </a:p>
        </p:txBody>
      </p:sp>
      <p:sp>
        <p:nvSpPr>
          <p:cNvPr id="3" name="Holder 3"/>
          <p:cNvSpPr>
            <a:spLocks noGrp="1"/>
          </p:cNvSpPr>
          <p:nvPr>
            <p:ph type="body" idx="1"/>
          </p:nvPr>
        </p:nvSpPr>
        <p:spPr>
          <a:xfrm>
            <a:off x="1610287" y="4895958"/>
            <a:ext cx="10621645" cy="3293109"/>
          </a:xfrm>
          <a:prstGeom prst="rect">
            <a:avLst/>
          </a:prstGeom>
        </p:spPr>
        <p:txBody>
          <a:bodyPr wrap="square" lIns="0" tIns="0" rIns="0" bIns="0">
            <a:spAutoFit/>
          </a:bodyPr>
          <a:lstStyle>
            <a:lvl1pPr>
              <a:defRPr sz="2450" b="0" i="0" u="heavy">
                <a:solidFill>
                  <a:schemeClr val="bg1"/>
                </a:solidFill>
                <a:latin typeface="Arial"/>
                <a:cs typeface="Arial"/>
              </a:defRPr>
            </a:lvl1pPr>
          </a:lstStyle>
          <a:p>
            <a:endParaRPr/>
          </a:p>
        </p:txBody>
      </p:sp>
      <p:sp>
        <p:nvSpPr>
          <p:cNvPr id="4" name="Holder 4"/>
          <p:cNvSpPr>
            <a:spLocks noGrp="1"/>
          </p:cNvSpPr>
          <p:nvPr>
            <p:ph type="ftr" sz="quarter" idx="5"/>
          </p:nvPr>
        </p:nvSpPr>
        <p:spPr>
          <a:xfrm>
            <a:off x="13650022" y="10184071"/>
            <a:ext cx="5313044" cy="386715"/>
          </a:xfrm>
          <a:prstGeom prst="rect">
            <a:avLst/>
          </a:prstGeom>
        </p:spPr>
        <p:txBody>
          <a:bodyPr wrap="square" lIns="0" tIns="0" rIns="0" bIns="0">
            <a:spAutoFit/>
          </a:bodyPr>
          <a:lstStyle>
            <a:lvl1pPr>
              <a:defRPr sz="2550" b="1" i="1">
                <a:solidFill>
                  <a:schemeClr val="bg1"/>
                </a:solidFill>
                <a:latin typeface="Arial-BoldItalicMT"/>
                <a:cs typeface="Arial-BoldItalicMT"/>
              </a:defRPr>
            </a:lvl1p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2/11/2019</a:t>
            </a:fld>
            <a:endParaRPr lang="en-US" dirty="0"/>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connect/Delivery/MajorProjectsandInvestment/GRIP/Default.aspx" TargetMode="External"/><Relationship Id="rId2" Type="http://schemas.openxmlformats.org/officeDocument/2006/relationships/hyperlink" Target="https://safety.networkrail.co.uk/environment-and-sustainable-development/"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mailto:sustainabledevelopment@networkrail.co.uk" TargetMode="External"/><Relationship Id="rId4" Type="http://schemas.openxmlformats.org/officeDocument/2006/relationships/hyperlink" Target="http://networkrailstandards/bsi/Index.aspx"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9815" y="3757687"/>
            <a:ext cx="11930380" cy="3768339"/>
          </a:xfrm>
          <a:prstGeom prst="rect">
            <a:avLst/>
          </a:prstGeom>
        </p:spPr>
        <p:txBody>
          <a:bodyPr vert="horz" wrap="square" lIns="0" tIns="226695" rIns="0" bIns="0" rtlCol="0">
            <a:spAutoFit/>
          </a:bodyPr>
          <a:lstStyle/>
          <a:p>
            <a:pPr marL="12700" marR="5080">
              <a:lnSpc>
                <a:spcPts val="9230"/>
              </a:lnSpc>
              <a:spcBef>
                <a:spcPts val="1785"/>
              </a:spcBef>
            </a:pPr>
            <a:r>
              <a:rPr sz="8000" b="1" spc="5" dirty="0">
                <a:solidFill>
                  <a:srgbClr val="FFFFFF"/>
                </a:solidFill>
                <a:latin typeface="Arial"/>
                <a:cs typeface="Arial"/>
              </a:rPr>
              <a:t>Environment &amp;</a:t>
            </a:r>
            <a:r>
              <a:rPr sz="8000" b="1" spc="-70" dirty="0">
                <a:solidFill>
                  <a:srgbClr val="FFFFFF"/>
                </a:solidFill>
                <a:latin typeface="Arial"/>
                <a:cs typeface="Arial"/>
              </a:rPr>
              <a:t> </a:t>
            </a:r>
            <a:r>
              <a:rPr sz="8000" b="1" spc="0" dirty="0">
                <a:solidFill>
                  <a:srgbClr val="FFFFFF"/>
                </a:solidFill>
                <a:latin typeface="Arial"/>
                <a:cs typeface="Arial"/>
              </a:rPr>
              <a:t>Social  </a:t>
            </a:r>
            <a:r>
              <a:rPr lang="en-GB" sz="8000" b="1" spc="5" dirty="0">
                <a:solidFill>
                  <a:srgbClr val="FFFFFF"/>
                </a:solidFill>
                <a:latin typeface="Arial"/>
                <a:cs typeface="Arial"/>
              </a:rPr>
              <a:t>Minimum Requirements for Projects</a:t>
            </a:r>
            <a:endParaRPr lang="en-GB" sz="8000" dirty="0">
              <a:latin typeface="Arial"/>
              <a:cs typeface="Arial"/>
            </a:endParaRPr>
          </a:p>
        </p:txBody>
      </p:sp>
      <p:sp>
        <p:nvSpPr>
          <p:cNvPr id="3" name="object 3"/>
          <p:cNvSpPr txBox="1"/>
          <p:nvPr/>
        </p:nvSpPr>
        <p:spPr>
          <a:xfrm>
            <a:off x="1599816" y="7858905"/>
            <a:ext cx="5135245" cy="583493"/>
          </a:xfrm>
          <a:prstGeom prst="rect">
            <a:avLst/>
          </a:prstGeom>
        </p:spPr>
        <p:txBody>
          <a:bodyPr vert="horz" wrap="square" lIns="0" tIns="13970" rIns="0" bIns="0" rtlCol="0">
            <a:spAutoFit/>
          </a:bodyPr>
          <a:lstStyle/>
          <a:p>
            <a:pPr marL="12700">
              <a:lnSpc>
                <a:spcPct val="100000"/>
              </a:lnSpc>
              <a:spcBef>
                <a:spcPts val="110"/>
              </a:spcBef>
            </a:pPr>
            <a:r>
              <a:rPr lang="en-GB" sz="3700" spc="-55" dirty="0">
                <a:solidFill>
                  <a:srgbClr val="FFFFFF"/>
                </a:solidFill>
                <a:latin typeface="Arial"/>
                <a:cs typeface="Arial"/>
              </a:rPr>
              <a:t>Technical</a:t>
            </a:r>
            <a:r>
              <a:rPr sz="3700" spc="-55" dirty="0">
                <a:solidFill>
                  <a:srgbClr val="FFFFFF"/>
                </a:solidFill>
                <a:latin typeface="Arial"/>
                <a:cs typeface="Arial"/>
              </a:rPr>
              <a:t> </a:t>
            </a:r>
            <a:r>
              <a:rPr sz="3700" spc="-35" dirty="0">
                <a:solidFill>
                  <a:srgbClr val="FFFFFF"/>
                </a:solidFill>
                <a:latin typeface="Arial"/>
                <a:cs typeface="Arial"/>
              </a:rPr>
              <a:t>Briefing</a:t>
            </a:r>
            <a:r>
              <a:rPr sz="3700" spc="-20" dirty="0">
                <a:solidFill>
                  <a:srgbClr val="FFFFFF"/>
                </a:solidFill>
                <a:latin typeface="Arial"/>
                <a:cs typeface="Arial"/>
              </a:rPr>
              <a:t> </a:t>
            </a:r>
            <a:r>
              <a:rPr sz="3700" spc="-50" dirty="0">
                <a:solidFill>
                  <a:srgbClr val="FFFFFF"/>
                </a:solidFill>
                <a:latin typeface="Arial"/>
                <a:cs typeface="Arial"/>
              </a:rPr>
              <a:t>Pack</a:t>
            </a:r>
            <a:endParaRPr sz="3700" dirty="0">
              <a:latin typeface="Arial"/>
              <a:cs typeface="Arial"/>
            </a:endParaRPr>
          </a:p>
        </p:txBody>
      </p:sp>
      <p:sp>
        <p:nvSpPr>
          <p:cNvPr id="4" name="object 4"/>
          <p:cNvSpPr txBox="1"/>
          <p:nvPr/>
        </p:nvSpPr>
        <p:spPr>
          <a:xfrm>
            <a:off x="1599816" y="10041928"/>
            <a:ext cx="2584834" cy="583493"/>
          </a:xfrm>
          <a:prstGeom prst="rect">
            <a:avLst/>
          </a:prstGeom>
        </p:spPr>
        <p:txBody>
          <a:bodyPr vert="horz" wrap="square" lIns="0" tIns="13970" rIns="0" bIns="0" rtlCol="0">
            <a:spAutoFit/>
          </a:bodyPr>
          <a:lstStyle/>
          <a:p>
            <a:pPr marL="12700">
              <a:lnSpc>
                <a:spcPct val="100000"/>
              </a:lnSpc>
              <a:spcBef>
                <a:spcPts val="110"/>
              </a:spcBef>
            </a:pPr>
            <a:r>
              <a:rPr lang="en-GB" sz="3700" spc="-50" dirty="0">
                <a:solidFill>
                  <a:srgbClr val="FFFFFF"/>
                </a:solidFill>
                <a:latin typeface="Arial"/>
                <a:cs typeface="Arial"/>
              </a:rPr>
              <a:t>Jan 2019</a:t>
            </a:r>
            <a:endParaRPr sz="3700" dirty="0">
              <a:latin typeface="Arial"/>
              <a:cs typeface="Arial"/>
            </a:endParaRPr>
          </a:p>
        </p:txBody>
      </p:sp>
      <p:sp>
        <p:nvSpPr>
          <p:cNvPr id="32" name="object 32"/>
          <p:cNvSpPr/>
          <p:nvPr/>
        </p:nvSpPr>
        <p:spPr>
          <a:xfrm>
            <a:off x="2980726" y="853366"/>
            <a:ext cx="745349" cy="3060514"/>
          </a:xfrm>
          <a:prstGeom prst="rect">
            <a:avLst/>
          </a:prstGeom>
          <a:blipFill>
            <a:blip r:embed="rId2" cstate="print"/>
            <a:stretch>
              <a:fillRect/>
            </a:stretch>
          </a:blipFill>
        </p:spPr>
        <p:txBody>
          <a:bodyPr wrap="square" lIns="0" tIns="0" rIns="0" bIns="0" rtlCol="0"/>
          <a:lstStyle/>
          <a:p>
            <a:endParaRPr dirty="0"/>
          </a:p>
        </p:txBody>
      </p:sp>
      <p:grpSp>
        <p:nvGrpSpPr>
          <p:cNvPr id="35" name="Group 34"/>
          <p:cNvGrpSpPr/>
          <p:nvPr/>
        </p:nvGrpSpPr>
        <p:grpSpPr>
          <a:xfrm>
            <a:off x="376951" y="853377"/>
            <a:ext cx="2607920" cy="3060503"/>
            <a:chOff x="376951" y="853377"/>
            <a:chExt cx="2607920" cy="3060503"/>
          </a:xfrm>
        </p:grpSpPr>
        <p:sp>
          <p:nvSpPr>
            <p:cNvPr id="31" name="object 31"/>
            <p:cNvSpPr/>
            <p:nvPr/>
          </p:nvSpPr>
          <p:spPr>
            <a:xfrm>
              <a:off x="376951" y="853377"/>
              <a:ext cx="2607920" cy="1702687"/>
            </a:xfrm>
            <a:prstGeom prst="rect">
              <a:avLst/>
            </a:prstGeom>
            <a:blipFill>
              <a:blip r:embed="rId3" cstate="print"/>
              <a:stretch>
                <a:fillRect/>
              </a:stretch>
            </a:blipFill>
          </p:spPr>
          <p:txBody>
            <a:bodyPr wrap="square" lIns="0" tIns="0" rIns="0" bIns="0" rtlCol="0"/>
            <a:lstStyle/>
            <a:p>
              <a:endParaRPr dirty="0"/>
            </a:p>
          </p:txBody>
        </p:sp>
        <p:sp>
          <p:nvSpPr>
            <p:cNvPr id="33" name="object 33"/>
            <p:cNvSpPr/>
            <p:nvPr/>
          </p:nvSpPr>
          <p:spPr>
            <a:xfrm>
              <a:off x="376951" y="2551912"/>
              <a:ext cx="2607920" cy="1361968"/>
            </a:xfrm>
            <a:prstGeom prst="rect">
              <a:avLst/>
            </a:prstGeom>
            <a:blipFill>
              <a:blip r:embed="rId4" cstate="print"/>
              <a:stretch>
                <a:fillRect/>
              </a:stretch>
            </a:blipFill>
          </p:spPr>
          <p:txBody>
            <a:bodyPr wrap="square" lIns="0" tIns="0" rIns="0" bIns="0" rtlCol="0"/>
            <a:lstStyle/>
            <a:p>
              <a:endParaRPr dirty="0"/>
            </a:p>
          </p:txBody>
        </p:sp>
      </p:gr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52450" y="2274342"/>
            <a:ext cx="5784850" cy="8714333"/>
          </a:xfrm>
          <a:prstGeom prst="rect">
            <a:avLst/>
          </a:prstGeom>
        </p:spPr>
      </p:pic>
    </p:spTree>
    <p:extLst>
      <p:ext uri="{BB962C8B-B14F-4D97-AF65-F5344CB8AC3E}">
        <p14:creationId xmlns:p14="http://schemas.microsoft.com/office/powerpoint/2010/main" val="334644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106AA2"/>
          </a:solidFill>
        </p:spPr>
        <p:txBody>
          <a:bodyPr wrap="square" lIns="0" tIns="0" rIns="0" bIns="0" rtlCol="0"/>
          <a:lstStyle/>
          <a:p>
            <a:endParaRPr dirty="0"/>
          </a:p>
        </p:txBody>
      </p:sp>
      <p:sp>
        <p:nvSpPr>
          <p:cNvPr id="3" name="object 3"/>
          <p:cNvSpPr txBox="1">
            <a:spLocks noGrp="1"/>
          </p:cNvSpPr>
          <p:nvPr>
            <p:ph type="title"/>
          </p:nvPr>
        </p:nvSpPr>
        <p:spPr>
          <a:xfrm>
            <a:off x="1610287" y="1806733"/>
            <a:ext cx="17060829" cy="2784095"/>
          </a:xfrm>
          <a:prstGeom prst="rect">
            <a:avLst/>
          </a:prstGeom>
        </p:spPr>
        <p:txBody>
          <a:bodyPr vert="horz" wrap="square" lIns="0" tIns="13970" rIns="0" bIns="0" rtlCol="0">
            <a:spAutoFit/>
          </a:bodyPr>
          <a:lstStyle/>
          <a:p>
            <a:pPr marL="12700">
              <a:lnSpc>
                <a:spcPct val="100000"/>
              </a:lnSpc>
              <a:spcBef>
                <a:spcPts val="110"/>
              </a:spcBef>
            </a:pPr>
            <a:r>
              <a:rPr lang="en-GB" sz="9000" dirty="0"/>
              <a:t>The Environment and Social Appraisal (ESA)</a:t>
            </a:r>
            <a:endParaRPr sz="9000" dirty="0"/>
          </a:p>
        </p:txBody>
      </p:sp>
      <p:sp>
        <p:nvSpPr>
          <p:cNvPr id="4" name="object 4"/>
          <p:cNvSpPr txBox="1"/>
          <p:nvPr/>
        </p:nvSpPr>
        <p:spPr>
          <a:xfrm>
            <a:off x="1610287" y="5255895"/>
            <a:ext cx="8975163" cy="3479927"/>
          </a:xfrm>
          <a:prstGeom prst="rect">
            <a:avLst/>
          </a:prstGeom>
        </p:spPr>
        <p:txBody>
          <a:bodyPr vert="horz" wrap="square" lIns="0" tIns="12065" rIns="0" bIns="0" rtlCol="0">
            <a:spAutoFit/>
          </a:bodyPr>
          <a:lstStyle/>
          <a:p>
            <a:pPr marL="12700" marR="5080">
              <a:lnSpc>
                <a:spcPct val="101000"/>
              </a:lnSpc>
              <a:spcBef>
                <a:spcPts val="95"/>
              </a:spcBef>
            </a:pPr>
            <a:r>
              <a:rPr sz="2450" spc="5" dirty="0">
                <a:solidFill>
                  <a:srgbClr val="FFFFFF"/>
                </a:solidFill>
                <a:latin typeface="Arial"/>
                <a:cs typeface="Arial"/>
              </a:rPr>
              <a:t>This </a:t>
            </a:r>
            <a:r>
              <a:rPr sz="2450" spc="0" dirty="0">
                <a:solidFill>
                  <a:srgbClr val="FFFFFF"/>
                </a:solidFill>
                <a:latin typeface="Arial"/>
                <a:cs typeface="Arial"/>
              </a:rPr>
              <a:t>tool replaces </a:t>
            </a:r>
            <a:r>
              <a:rPr sz="2450" spc="5" dirty="0">
                <a:solidFill>
                  <a:srgbClr val="FFFFFF"/>
                </a:solidFill>
                <a:latin typeface="Arial"/>
                <a:cs typeface="Arial"/>
              </a:rPr>
              <a:t>the current Environmental Appraisal </a:t>
            </a:r>
            <a:r>
              <a:rPr sz="2450" spc="0" dirty="0">
                <a:solidFill>
                  <a:srgbClr val="FFFFFF"/>
                </a:solidFill>
                <a:latin typeface="Arial"/>
                <a:cs typeface="Arial"/>
              </a:rPr>
              <a:t>used by </a:t>
            </a:r>
            <a:endParaRPr lang="en-GB" sz="2450" spc="0" dirty="0">
              <a:solidFill>
                <a:srgbClr val="FFFFFF"/>
              </a:solidFill>
              <a:latin typeface="Arial"/>
              <a:cs typeface="Arial"/>
            </a:endParaRPr>
          </a:p>
          <a:p>
            <a:pPr marL="12700" marR="5080">
              <a:lnSpc>
                <a:spcPct val="101000"/>
              </a:lnSpc>
              <a:spcBef>
                <a:spcPts val="95"/>
              </a:spcBef>
            </a:pPr>
            <a:r>
              <a:rPr sz="2450" spc="5" dirty="0">
                <a:solidFill>
                  <a:srgbClr val="FFFFFF"/>
                </a:solidFill>
                <a:latin typeface="Arial"/>
                <a:cs typeface="Arial"/>
              </a:rPr>
              <a:t>IP </a:t>
            </a:r>
            <a:r>
              <a:rPr sz="2450" spc="0" dirty="0">
                <a:solidFill>
                  <a:srgbClr val="FFFFFF"/>
                </a:solidFill>
                <a:latin typeface="Arial"/>
                <a:cs typeface="Arial"/>
              </a:rPr>
              <a:t>and is</a:t>
            </a:r>
            <a:r>
              <a:rPr sz="2450" spc="-190" dirty="0">
                <a:solidFill>
                  <a:srgbClr val="FFFFFF"/>
                </a:solidFill>
                <a:latin typeface="Arial"/>
                <a:cs typeface="Arial"/>
              </a:rPr>
              <a:t> </a:t>
            </a:r>
            <a:r>
              <a:rPr sz="2450" spc="5" dirty="0">
                <a:solidFill>
                  <a:srgbClr val="FFFFFF"/>
                </a:solidFill>
                <a:latin typeface="Arial"/>
                <a:cs typeface="Arial"/>
              </a:rPr>
              <a:t>a  </a:t>
            </a:r>
            <a:r>
              <a:rPr sz="2450" spc="0" dirty="0">
                <a:solidFill>
                  <a:srgbClr val="FFFFFF"/>
                </a:solidFill>
                <a:latin typeface="Arial"/>
                <a:cs typeface="Arial"/>
              </a:rPr>
              <a:t>brand </a:t>
            </a:r>
            <a:r>
              <a:rPr sz="2450" spc="5" dirty="0">
                <a:solidFill>
                  <a:srgbClr val="FFFFFF"/>
                </a:solidFill>
                <a:latin typeface="Arial"/>
                <a:cs typeface="Arial"/>
              </a:rPr>
              <a:t>new </a:t>
            </a:r>
            <a:r>
              <a:rPr sz="2450" spc="0" dirty="0">
                <a:solidFill>
                  <a:srgbClr val="FFFFFF"/>
                </a:solidFill>
                <a:latin typeface="Arial"/>
                <a:cs typeface="Arial"/>
              </a:rPr>
              <a:t>tool for </a:t>
            </a:r>
            <a:r>
              <a:rPr sz="2450" dirty="0">
                <a:solidFill>
                  <a:srgbClr val="FFFFFF"/>
                </a:solidFill>
                <a:latin typeface="Arial"/>
                <a:cs typeface="Arial"/>
              </a:rPr>
              <a:t>Works </a:t>
            </a:r>
            <a:r>
              <a:rPr sz="2450" spc="0" dirty="0">
                <a:solidFill>
                  <a:srgbClr val="FFFFFF"/>
                </a:solidFill>
                <a:latin typeface="Arial"/>
                <a:cs typeface="Arial"/>
              </a:rPr>
              <a:t>Delivery</a:t>
            </a:r>
            <a:r>
              <a:rPr lang="en-GB" sz="2450" spc="15" dirty="0">
                <a:solidFill>
                  <a:srgbClr val="FFFFFF"/>
                </a:solidFill>
                <a:latin typeface="Arial"/>
                <a:cs typeface="Arial"/>
              </a:rPr>
              <a:t>.</a:t>
            </a:r>
          </a:p>
          <a:p>
            <a:pPr marL="12700" marR="5080">
              <a:lnSpc>
                <a:spcPct val="101000"/>
              </a:lnSpc>
              <a:spcBef>
                <a:spcPts val="95"/>
              </a:spcBef>
            </a:pPr>
            <a:endParaRPr lang="en-GB" sz="2450" spc="15" dirty="0">
              <a:solidFill>
                <a:srgbClr val="FFFFFF"/>
              </a:solidFill>
              <a:latin typeface="Arial"/>
              <a:cs typeface="Arial"/>
            </a:endParaRPr>
          </a:p>
          <a:p>
            <a:pPr marL="12700" marR="5080">
              <a:lnSpc>
                <a:spcPct val="101000"/>
              </a:lnSpc>
              <a:spcBef>
                <a:spcPts val="95"/>
              </a:spcBef>
            </a:pPr>
            <a:r>
              <a:rPr lang="en-GB" sz="2450" spc="15" dirty="0">
                <a:solidFill>
                  <a:srgbClr val="FFFFFF"/>
                </a:solidFill>
                <a:latin typeface="Arial"/>
                <a:cs typeface="Arial"/>
              </a:rPr>
              <a:t>There are different versions of the tool, relevant to each part of the business – you should select the button relevant for the work you are completing.</a:t>
            </a:r>
          </a:p>
          <a:p>
            <a:pPr marL="12700" marR="5080">
              <a:lnSpc>
                <a:spcPct val="101000"/>
              </a:lnSpc>
              <a:spcBef>
                <a:spcPts val="95"/>
              </a:spcBef>
            </a:pPr>
            <a:endParaRPr lang="en-GB" sz="2450" spc="15" dirty="0">
              <a:solidFill>
                <a:srgbClr val="FFFFFF"/>
              </a:solidFill>
              <a:latin typeface="Arial"/>
              <a:cs typeface="Arial"/>
            </a:endParaRPr>
          </a:p>
          <a:p>
            <a:pPr marL="12700" marR="5080">
              <a:lnSpc>
                <a:spcPct val="101000"/>
              </a:lnSpc>
              <a:spcBef>
                <a:spcPts val="95"/>
              </a:spcBef>
            </a:pPr>
            <a:r>
              <a:rPr lang="en-GB" sz="2450" spc="15" dirty="0">
                <a:solidFill>
                  <a:srgbClr val="FFFFFF"/>
                </a:solidFill>
                <a:latin typeface="Arial"/>
                <a:cs typeface="Arial"/>
              </a:rPr>
              <a:t>The appraisal is one of three Environment &amp; Sustainable Development GRIP Products.</a:t>
            </a:r>
            <a:endParaRPr sz="2450" dirty="0">
              <a:latin typeface="Arial"/>
              <a:cs typeface="Arial"/>
            </a:endParaRPr>
          </a:p>
        </p:txBody>
      </p:sp>
      <p:sp>
        <p:nvSpPr>
          <p:cNvPr id="7" name="object 7"/>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8" name="object 8"/>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9" name="object 9"/>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0" name="object 10"/>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1" name="object 11"/>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2" name="object 12"/>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3" name="object 13"/>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4" name="object 14"/>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5" name="object 15"/>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6" name="object 16"/>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7" name="object 17"/>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8" name="object 18"/>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9" name="object 19"/>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21" name="Picture 20">
            <a:extLst>
              <a:ext uri="{FF2B5EF4-FFF2-40B4-BE49-F238E27FC236}">
                <a16:creationId xmlns:a16="http://schemas.microsoft.com/office/drawing/2014/main" id="{12FD9A33-E0EC-4836-B7AE-F0CE58BBF18B}"/>
              </a:ext>
            </a:extLst>
          </p:cNvPr>
          <p:cNvPicPr>
            <a:picLocks noChangeAspect="1"/>
          </p:cNvPicPr>
          <p:nvPr/>
        </p:nvPicPr>
        <p:blipFill rotWithShape="1">
          <a:blip r:embed="rId3"/>
          <a:srcRect l="2000" t="26000" r="47500" b="14445"/>
          <a:stretch/>
        </p:blipFill>
        <p:spPr>
          <a:xfrm>
            <a:off x="11271250" y="4130675"/>
            <a:ext cx="7696200" cy="5105400"/>
          </a:xfrm>
          <a:prstGeom prst="rect">
            <a:avLst/>
          </a:prstGeom>
        </p:spPr>
      </p:pic>
    </p:spTree>
    <p:extLst>
      <p:ext uri="{BB962C8B-B14F-4D97-AF65-F5344CB8AC3E}">
        <p14:creationId xmlns:p14="http://schemas.microsoft.com/office/powerpoint/2010/main" val="3367917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32650" y="853377"/>
            <a:ext cx="12494656"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xfrm>
            <a:off x="7835900" y="1676951"/>
            <a:ext cx="6102350" cy="845103"/>
          </a:xfrm>
          <a:prstGeom prst="rect">
            <a:avLst/>
          </a:prstGeom>
        </p:spPr>
        <p:txBody>
          <a:bodyPr vert="horz" wrap="square" lIns="0" tIns="13970" rIns="0" bIns="0" rtlCol="0">
            <a:spAutoFit/>
          </a:bodyPr>
          <a:lstStyle/>
          <a:p>
            <a:pPr marL="12700">
              <a:lnSpc>
                <a:spcPct val="100000"/>
              </a:lnSpc>
              <a:spcBef>
                <a:spcPts val="110"/>
              </a:spcBef>
            </a:pPr>
            <a:r>
              <a:rPr lang="en-GB" sz="5400" spc="-20" dirty="0"/>
              <a:t>Please note…</a:t>
            </a:r>
            <a:endParaRPr sz="5400" dirty="0"/>
          </a:p>
        </p:txBody>
      </p:sp>
      <p:sp>
        <p:nvSpPr>
          <p:cNvPr id="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6"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19" name="Picture 18">
            <a:extLst>
              <a:ext uri="{FF2B5EF4-FFF2-40B4-BE49-F238E27FC236}">
                <a16:creationId xmlns:a16="http://schemas.microsoft.com/office/drawing/2014/main" id="{00000000-0008-0000-0100-000009000000}"/>
              </a:ext>
            </a:extLst>
          </p:cNvPr>
          <p:cNvPicPr>
            <a:picLocks noChangeAspect="1"/>
          </p:cNvPicPr>
          <p:nvPr/>
        </p:nvPicPr>
        <p:blipFill>
          <a:blip r:embed="rId3">
            <a:extLst/>
          </a:blip>
          <a:stretch>
            <a:fillRect/>
          </a:stretch>
        </p:blipFill>
        <p:spPr>
          <a:xfrm>
            <a:off x="603250" y="2682875"/>
            <a:ext cx="6323052" cy="6580957"/>
          </a:xfrm>
          <a:prstGeom prst="rect">
            <a:avLst/>
          </a:prstGeom>
        </p:spPr>
      </p:pic>
      <p:sp>
        <p:nvSpPr>
          <p:cNvPr id="20" name="TextBox 19">
            <a:extLst>
              <a:ext uri="{FF2B5EF4-FFF2-40B4-BE49-F238E27FC236}">
                <a16:creationId xmlns:a16="http://schemas.microsoft.com/office/drawing/2014/main" id="{0BFFF657-96F6-4474-A042-C80A6A359E75}"/>
              </a:ext>
            </a:extLst>
          </p:cNvPr>
          <p:cNvSpPr txBox="1"/>
          <p:nvPr/>
        </p:nvSpPr>
        <p:spPr>
          <a:xfrm>
            <a:off x="7835900" y="3063875"/>
            <a:ext cx="11127166" cy="5533603"/>
          </a:xfrm>
          <a:prstGeom prst="rect">
            <a:avLst/>
          </a:prstGeom>
          <a:noFill/>
          <a:ln w="57150">
            <a:solidFill>
              <a:schemeClr val="bg1"/>
            </a:solidFill>
            <a:prstDash val="sysDash"/>
          </a:ln>
        </p:spPr>
        <p:txBody>
          <a:bodyPr wrap="square" lIns="360000" tIns="360000" rIns="360000" bIns="360000" rtlCol="0">
            <a:spAutoFit/>
          </a:bodyPr>
          <a:lstStyle/>
          <a:p>
            <a:pPr marL="12700">
              <a:lnSpc>
                <a:spcPct val="100000"/>
              </a:lnSpc>
              <a:spcBef>
                <a:spcPts val="1770"/>
              </a:spcBef>
            </a:pPr>
            <a:r>
              <a:rPr lang="en-GB" sz="2450" b="1" u="sng" dirty="0">
                <a:solidFill>
                  <a:srgbClr val="FFFFFF"/>
                </a:solidFill>
                <a:latin typeface="Arial"/>
                <a:cs typeface="Arial"/>
              </a:rPr>
              <a:t>Not all </a:t>
            </a:r>
            <a:r>
              <a:rPr lang="en-GB" sz="2450" b="1" u="sng" spc="5" dirty="0">
                <a:solidFill>
                  <a:srgbClr val="FFFFFF"/>
                </a:solidFill>
                <a:latin typeface="Arial"/>
                <a:cs typeface="Arial"/>
              </a:rPr>
              <a:t>sections </a:t>
            </a:r>
            <a:r>
              <a:rPr lang="en-GB" sz="2450" b="1" u="sng" dirty="0">
                <a:solidFill>
                  <a:srgbClr val="FFFFFF"/>
                </a:solidFill>
                <a:latin typeface="Arial"/>
                <a:cs typeface="Arial"/>
              </a:rPr>
              <a:t>of the standard are applicable to all</a:t>
            </a:r>
            <a:r>
              <a:rPr lang="en-GB" sz="2450" b="1" u="sng" spc="-35" dirty="0">
                <a:solidFill>
                  <a:srgbClr val="FFFFFF"/>
                </a:solidFill>
                <a:latin typeface="Arial"/>
                <a:cs typeface="Arial"/>
              </a:rPr>
              <a:t> </a:t>
            </a:r>
            <a:r>
              <a:rPr lang="en-GB" sz="2450" b="1" u="sng" dirty="0">
                <a:solidFill>
                  <a:srgbClr val="FFFFFF"/>
                </a:solidFill>
                <a:latin typeface="Arial"/>
                <a:cs typeface="Arial"/>
              </a:rPr>
              <a:t>works.</a:t>
            </a:r>
            <a:endParaRPr lang="en-GB" sz="2450" b="1" u="sng" dirty="0">
              <a:latin typeface="Arial"/>
              <a:cs typeface="Arial"/>
            </a:endParaRPr>
          </a:p>
          <a:p>
            <a:pPr marL="12700" marR="5080">
              <a:lnSpc>
                <a:spcPct val="101000"/>
              </a:lnSpc>
              <a:spcBef>
                <a:spcPts val="1645"/>
              </a:spcBef>
            </a:pPr>
            <a:endParaRPr lang="en-GB" sz="2450" spc="-125" dirty="0">
              <a:solidFill>
                <a:srgbClr val="FFFFFF"/>
              </a:solidFill>
              <a:latin typeface="Arial"/>
              <a:cs typeface="Arial"/>
            </a:endParaRPr>
          </a:p>
          <a:p>
            <a:pPr marL="12700" marR="5080">
              <a:lnSpc>
                <a:spcPct val="101000"/>
              </a:lnSpc>
              <a:spcBef>
                <a:spcPts val="1645"/>
              </a:spcBef>
            </a:pPr>
            <a:r>
              <a:rPr lang="en-GB" sz="2450" spc="-125" dirty="0">
                <a:solidFill>
                  <a:srgbClr val="FFFFFF"/>
                </a:solidFill>
                <a:latin typeface="Arial"/>
                <a:cs typeface="Arial"/>
              </a:rPr>
              <a:t>To </a:t>
            </a:r>
            <a:r>
              <a:rPr lang="en-GB" sz="2450" dirty="0">
                <a:solidFill>
                  <a:srgbClr val="FFFFFF"/>
                </a:solidFill>
                <a:latin typeface="Arial"/>
                <a:cs typeface="Arial"/>
              </a:rPr>
              <a:t>identify which </a:t>
            </a:r>
            <a:r>
              <a:rPr lang="en-GB" sz="2450" spc="5" dirty="0">
                <a:solidFill>
                  <a:srgbClr val="FFFFFF"/>
                </a:solidFill>
                <a:latin typeface="Arial"/>
                <a:cs typeface="Arial"/>
              </a:rPr>
              <a:t>sections </a:t>
            </a:r>
            <a:r>
              <a:rPr lang="en-GB" sz="2450" dirty="0">
                <a:solidFill>
                  <a:srgbClr val="FFFFFF"/>
                </a:solidFill>
                <a:latin typeface="Arial"/>
                <a:cs typeface="Arial"/>
              </a:rPr>
              <a:t>of </a:t>
            </a:r>
            <a:r>
              <a:rPr lang="en-GB" sz="2450" spc="10" dirty="0">
                <a:solidFill>
                  <a:srgbClr val="FFFFFF"/>
                </a:solidFill>
                <a:latin typeface="Arial"/>
                <a:cs typeface="Arial"/>
              </a:rPr>
              <a:t>the standard </a:t>
            </a:r>
            <a:r>
              <a:rPr lang="en-GB" sz="2450" spc="5" dirty="0">
                <a:solidFill>
                  <a:srgbClr val="FFFFFF"/>
                </a:solidFill>
                <a:latin typeface="Arial"/>
                <a:cs typeface="Arial"/>
              </a:rPr>
              <a:t>should be followed, the </a:t>
            </a:r>
            <a:r>
              <a:rPr lang="en-GB" sz="2450" dirty="0">
                <a:solidFill>
                  <a:srgbClr val="FFFFFF"/>
                </a:solidFill>
                <a:latin typeface="Arial"/>
                <a:cs typeface="Arial"/>
              </a:rPr>
              <a:t>user </a:t>
            </a:r>
            <a:r>
              <a:rPr lang="en-GB" sz="2450" spc="5" dirty="0">
                <a:solidFill>
                  <a:srgbClr val="FFFFFF"/>
                </a:solidFill>
                <a:latin typeface="Arial"/>
                <a:cs typeface="Arial"/>
              </a:rPr>
              <a:t>should </a:t>
            </a:r>
            <a:r>
              <a:rPr lang="en-GB" sz="2450" dirty="0">
                <a:solidFill>
                  <a:srgbClr val="FFFFFF"/>
                </a:solidFill>
                <a:latin typeface="Arial"/>
                <a:cs typeface="Arial"/>
              </a:rPr>
              <a:t>use </a:t>
            </a:r>
            <a:r>
              <a:rPr lang="en-GB" sz="2450" spc="5" dirty="0">
                <a:solidFill>
                  <a:srgbClr val="FFFFFF"/>
                </a:solidFill>
                <a:latin typeface="Arial"/>
                <a:cs typeface="Arial"/>
              </a:rPr>
              <a:t>the new Environment  </a:t>
            </a:r>
            <a:r>
              <a:rPr lang="en-GB" sz="2450" dirty="0">
                <a:solidFill>
                  <a:srgbClr val="FFFFFF"/>
                </a:solidFill>
                <a:latin typeface="Arial"/>
                <a:cs typeface="Arial"/>
              </a:rPr>
              <a:t>and </a:t>
            </a:r>
            <a:r>
              <a:rPr lang="en-GB" sz="2450" spc="5" dirty="0">
                <a:solidFill>
                  <a:srgbClr val="FFFFFF"/>
                </a:solidFill>
                <a:latin typeface="Arial"/>
                <a:cs typeface="Arial"/>
              </a:rPr>
              <a:t>Social Appraisal </a:t>
            </a:r>
            <a:r>
              <a:rPr lang="en-GB" sz="2450" dirty="0">
                <a:solidFill>
                  <a:srgbClr val="FFFFFF"/>
                </a:solidFill>
                <a:latin typeface="Arial"/>
                <a:cs typeface="Arial"/>
              </a:rPr>
              <a:t>(ESA)</a:t>
            </a:r>
            <a:r>
              <a:rPr lang="en-GB" sz="2450" spc="-235" dirty="0">
                <a:solidFill>
                  <a:srgbClr val="FFFFFF"/>
                </a:solidFill>
                <a:latin typeface="Arial"/>
                <a:cs typeface="Arial"/>
              </a:rPr>
              <a:t> </a:t>
            </a:r>
            <a:r>
              <a:rPr lang="en-GB" sz="2450" spc="-50" dirty="0">
                <a:solidFill>
                  <a:srgbClr val="FFFFFF"/>
                </a:solidFill>
                <a:latin typeface="Arial"/>
                <a:cs typeface="Arial"/>
              </a:rPr>
              <a:t>Tool.</a:t>
            </a:r>
            <a:endParaRPr lang="en-GB" sz="2450" dirty="0">
              <a:latin typeface="Arial"/>
              <a:cs typeface="Arial"/>
            </a:endParaRPr>
          </a:p>
          <a:p>
            <a:pPr marL="12700" marR="2036445">
              <a:lnSpc>
                <a:spcPct val="101000"/>
              </a:lnSpc>
              <a:spcBef>
                <a:spcPts val="1645"/>
              </a:spcBef>
            </a:pPr>
            <a:r>
              <a:rPr lang="en-GB" sz="2450" spc="5" dirty="0">
                <a:solidFill>
                  <a:srgbClr val="FFFFFF"/>
                </a:solidFill>
                <a:latin typeface="Arial"/>
                <a:cs typeface="Arial"/>
              </a:rPr>
              <a:t>This </a:t>
            </a:r>
            <a:r>
              <a:rPr lang="en-GB" sz="2450" dirty="0">
                <a:solidFill>
                  <a:srgbClr val="FFFFFF"/>
                </a:solidFill>
                <a:latin typeface="Arial"/>
                <a:cs typeface="Arial"/>
              </a:rPr>
              <a:t>tool </a:t>
            </a:r>
            <a:r>
              <a:rPr lang="en-GB" sz="2450" spc="5" dirty="0">
                <a:solidFill>
                  <a:srgbClr val="FFFFFF"/>
                </a:solidFill>
                <a:latin typeface="Arial"/>
                <a:cs typeface="Arial"/>
              </a:rPr>
              <a:t>should be </a:t>
            </a:r>
            <a:r>
              <a:rPr lang="en-GB" sz="2450" dirty="0">
                <a:solidFill>
                  <a:srgbClr val="FFFFFF"/>
                </a:solidFill>
                <a:latin typeface="Arial"/>
                <a:cs typeface="Arial"/>
              </a:rPr>
              <a:t>used </a:t>
            </a:r>
            <a:r>
              <a:rPr lang="en-GB" sz="2450" spc="5" dirty="0">
                <a:solidFill>
                  <a:srgbClr val="FFFFFF"/>
                </a:solidFill>
                <a:latin typeface="Arial"/>
                <a:cs typeface="Arial"/>
              </a:rPr>
              <a:t>from GRIP 2. </a:t>
            </a:r>
          </a:p>
          <a:p>
            <a:pPr marL="12700" marR="1772920">
              <a:lnSpc>
                <a:spcPct val="101000"/>
              </a:lnSpc>
              <a:spcBef>
                <a:spcPts val="1645"/>
              </a:spcBef>
            </a:pPr>
            <a:r>
              <a:rPr lang="en-GB" sz="2450" spc="5" dirty="0">
                <a:solidFill>
                  <a:srgbClr val="FFFFFF"/>
                </a:solidFill>
                <a:latin typeface="Arial"/>
                <a:cs typeface="Arial"/>
              </a:rPr>
              <a:t>The </a:t>
            </a:r>
            <a:r>
              <a:rPr lang="en-GB" sz="2450" spc="10" dirty="0">
                <a:solidFill>
                  <a:srgbClr val="FFFFFF"/>
                </a:solidFill>
                <a:latin typeface="Arial"/>
                <a:cs typeface="Arial"/>
              </a:rPr>
              <a:t>ESA </a:t>
            </a:r>
            <a:r>
              <a:rPr lang="en-GB" sz="2450" dirty="0">
                <a:solidFill>
                  <a:srgbClr val="FFFFFF"/>
                </a:solidFill>
                <a:latin typeface="Arial"/>
                <a:cs typeface="Arial"/>
              </a:rPr>
              <a:t>will provide </a:t>
            </a:r>
            <a:r>
              <a:rPr lang="en-GB" sz="2450" spc="5" dirty="0">
                <a:solidFill>
                  <a:srgbClr val="FFFFFF"/>
                </a:solidFill>
                <a:latin typeface="Arial"/>
                <a:cs typeface="Arial"/>
              </a:rPr>
              <a:t>the </a:t>
            </a:r>
            <a:r>
              <a:rPr lang="en-GB" sz="2450" dirty="0">
                <a:solidFill>
                  <a:srgbClr val="FFFFFF"/>
                </a:solidFill>
                <a:latin typeface="Arial"/>
                <a:cs typeface="Arial"/>
              </a:rPr>
              <a:t>user with </a:t>
            </a:r>
            <a:r>
              <a:rPr lang="en-GB" sz="2450" spc="5" dirty="0">
                <a:solidFill>
                  <a:srgbClr val="FFFFFF"/>
                </a:solidFill>
                <a:latin typeface="Arial"/>
                <a:cs typeface="Arial"/>
              </a:rPr>
              <a:t>an </a:t>
            </a:r>
            <a:r>
              <a:rPr lang="en-GB" sz="2450" dirty="0">
                <a:solidFill>
                  <a:srgbClr val="FFFFFF"/>
                </a:solidFill>
                <a:latin typeface="Arial"/>
                <a:cs typeface="Arial"/>
              </a:rPr>
              <a:t>action plan, which will identify the mandatory </a:t>
            </a:r>
            <a:r>
              <a:rPr lang="en-GB" sz="2450" spc="5" dirty="0">
                <a:solidFill>
                  <a:srgbClr val="FFFFFF"/>
                </a:solidFill>
                <a:latin typeface="Arial"/>
                <a:cs typeface="Arial"/>
              </a:rPr>
              <a:t>sections  </a:t>
            </a:r>
            <a:r>
              <a:rPr lang="en-GB" sz="2450" dirty="0">
                <a:solidFill>
                  <a:srgbClr val="FFFFFF"/>
                </a:solidFill>
                <a:latin typeface="Arial"/>
                <a:cs typeface="Arial"/>
              </a:rPr>
              <a:t>of </a:t>
            </a:r>
            <a:r>
              <a:rPr lang="en-GB" sz="2450" spc="5" dirty="0">
                <a:solidFill>
                  <a:srgbClr val="FFFFFF"/>
                </a:solidFill>
                <a:latin typeface="Arial"/>
                <a:cs typeface="Arial"/>
              </a:rPr>
              <a:t>the standard.</a:t>
            </a:r>
            <a:endParaRPr lang="en-GB" sz="2450" dirty="0">
              <a:latin typeface="Arial"/>
              <a:cs typeface="Arial"/>
            </a:endParaRPr>
          </a:p>
          <a:p>
            <a:pPr marL="12700" marR="128270">
              <a:lnSpc>
                <a:spcPct val="101000"/>
              </a:lnSpc>
              <a:spcBef>
                <a:spcPts val="1645"/>
              </a:spcBef>
            </a:pPr>
            <a:r>
              <a:rPr lang="en-GB" sz="2450" dirty="0">
                <a:solidFill>
                  <a:srgbClr val="FFFFFF"/>
                </a:solidFill>
                <a:latin typeface="Arial"/>
                <a:cs typeface="Arial"/>
              </a:rPr>
              <a:t>The </a:t>
            </a:r>
            <a:r>
              <a:rPr lang="en-GB" sz="2450" spc="10" dirty="0">
                <a:solidFill>
                  <a:srgbClr val="FFFFFF"/>
                </a:solidFill>
                <a:latin typeface="Arial"/>
                <a:cs typeface="Arial"/>
              </a:rPr>
              <a:t>ESA </a:t>
            </a:r>
            <a:r>
              <a:rPr lang="en-GB" sz="2450" dirty="0">
                <a:solidFill>
                  <a:srgbClr val="FFFFFF"/>
                </a:solidFill>
                <a:latin typeface="Arial"/>
                <a:cs typeface="Arial"/>
              </a:rPr>
              <a:t>works as </a:t>
            </a:r>
            <a:r>
              <a:rPr lang="en-GB" sz="2450" spc="5" dirty="0">
                <a:solidFill>
                  <a:srgbClr val="FFFFFF"/>
                </a:solidFill>
                <a:latin typeface="Arial"/>
                <a:cs typeface="Arial"/>
              </a:rPr>
              <a:t>a selection  </a:t>
            </a:r>
            <a:r>
              <a:rPr lang="en-GB" sz="2450" dirty="0">
                <a:solidFill>
                  <a:srgbClr val="FFFFFF"/>
                </a:solidFill>
                <a:latin typeface="Arial"/>
                <a:cs typeface="Arial"/>
              </a:rPr>
              <a:t>tool to identify </a:t>
            </a:r>
            <a:r>
              <a:rPr lang="en-GB" sz="2450" spc="5" dirty="0">
                <a:solidFill>
                  <a:srgbClr val="FFFFFF"/>
                </a:solidFill>
                <a:latin typeface="Arial"/>
                <a:cs typeface="Arial"/>
              </a:rPr>
              <a:t>the </a:t>
            </a:r>
            <a:r>
              <a:rPr lang="en-GB" sz="2450" dirty="0">
                <a:solidFill>
                  <a:srgbClr val="FFFFFF"/>
                </a:solidFill>
                <a:latin typeface="Arial"/>
                <a:cs typeface="Arial"/>
              </a:rPr>
              <a:t>relevant high impact areas and help </a:t>
            </a:r>
            <a:r>
              <a:rPr lang="en-GB" sz="2450" spc="5" dirty="0">
                <a:solidFill>
                  <a:srgbClr val="FFFFFF"/>
                </a:solidFill>
                <a:latin typeface="Arial"/>
                <a:cs typeface="Arial"/>
              </a:rPr>
              <a:t>you </a:t>
            </a:r>
            <a:r>
              <a:rPr lang="en-GB" sz="2450" dirty="0">
                <a:solidFill>
                  <a:srgbClr val="FFFFFF"/>
                </a:solidFill>
                <a:latin typeface="Arial"/>
                <a:cs typeface="Arial"/>
              </a:rPr>
              <a:t>to manage </a:t>
            </a:r>
            <a:r>
              <a:rPr lang="en-GB" sz="2450" spc="5" dirty="0">
                <a:solidFill>
                  <a:srgbClr val="FFFFFF"/>
                </a:solidFill>
                <a:latin typeface="Arial"/>
                <a:cs typeface="Arial"/>
              </a:rPr>
              <a:t>your </a:t>
            </a:r>
            <a:r>
              <a:rPr lang="en-GB" sz="2450" dirty="0">
                <a:solidFill>
                  <a:srgbClr val="FFFFFF"/>
                </a:solidFill>
                <a:latin typeface="Arial"/>
                <a:cs typeface="Arial"/>
              </a:rPr>
              <a:t>risks and maximise  </a:t>
            </a:r>
            <a:r>
              <a:rPr lang="en-GB" sz="2450" spc="5" dirty="0">
                <a:solidFill>
                  <a:srgbClr val="FFFFFF"/>
                </a:solidFill>
                <a:latin typeface="Arial"/>
                <a:cs typeface="Arial"/>
              </a:rPr>
              <a:t>your</a:t>
            </a:r>
            <a:r>
              <a:rPr lang="en-GB" sz="2450" spc="-90" dirty="0">
                <a:solidFill>
                  <a:srgbClr val="FFFFFF"/>
                </a:solidFill>
                <a:latin typeface="Arial"/>
                <a:cs typeface="Arial"/>
              </a:rPr>
              <a:t> </a:t>
            </a:r>
            <a:r>
              <a:rPr lang="en-GB" sz="2450" dirty="0">
                <a:solidFill>
                  <a:srgbClr val="FFFFFF"/>
                </a:solidFill>
                <a:latin typeface="Arial"/>
                <a:cs typeface="Arial"/>
              </a:rPr>
              <a:t>opportunities.</a:t>
            </a:r>
            <a:endParaRPr lang="en-GB" sz="2450" dirty="0">
              <a:latin typeface="Arial"/>
              <a:cs typeface="Arial"/>
            </a:endParaRPr>
          </a:p>
        </p:txBody>
      </p:sp>
    </p:spTree>
    <p:extLst>
      <p:ext uri="{BB962C8B-B14F-4D97-AF65-F5344CB8AC3E}">
        <p14:creationId xmlns:p14="http://schemas.microsoft.com/office/powerpoint/2010/main" val="3179183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33755"/>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chemeClr val="accent3"/>
          </a:solidFill>
        </p:spPr>
        <p:txBody>
          <a:bodyPr wrap="square" lIns="0" tIns="0" rIns="0" bIns="0" rtlCol="0"/>
          <a:lstStyle/>
          <a:p>
            <a:endParaRPr dirty="0"/>
          </a:p>
        </p:txBody>
      </p:sp>
      <p:sp>
        <p:nvSpPr>
          <p:cNvPr id="3" name="object 3"/>
          <p:cNvSpPr txBox="1">
            <a:spLocks noGrp="1"/>
          </p:cNvSpPr>
          <p:nvPr>
            <p:ph type="title"/>
          </p:nvPr>
        </p:nvSpPr>
        <p:spPr>
          <a:xfrm>
            <a:off x="1610287" y="1806733"/>
            <a:ext cx="16702246" cy="2784095"/>
          </a:xfrm>
          <a:prstGeom prst="rect">
            <a:avLst/>
          </a:prstGeom>
        </p:spPr>
        <p:txBody>
          <a:bodyPr vert="horz" wrap="square" lIns="0" tIns="13970" rIns="0" bIns="0" rtlCol="0">
            <a:spAutoFit/>
          </a:bodyPr>
          <a:lstStyle/>
          <a:p>
            <a:pPr marL="12700">
              <a:lnSpc>
                <a:spcPct val="100000"/>
              </a:lnSpc>
              <a:spcBef>
                <a:spcPts val="110"/>
              </a:spcBef>
            </a:pPr>
            <a:r>
              <a:rPr sz="9000" spc="0" dirty="0"/>
              <a:t>Environment &amp; </a:t>
            </a:r>
            <a:r>
              <a:rPr sz="9000" dirty="0"/>
              <a:t>Social Management</a:t>
            </a:r>
            <a:r>
              <a:rPr sz="9000" spc="-40" dirty="0"/>
              <a:t> </a:t>
            </a:r>
            <a:r>
              <a:rPr sz="9000" spc="0" dirty="0"/>
              <a:t>Plan</a:t>
            </a:r>
            <a:r>
              <a:rPr lang="en-GB" sz="9000" spc="0" dirty="0"/>
              <a:t> (ESMP)</a:t>
            </a:r>
            <a:endParaRPr sz="9000" dirty="0"/>
          </a:p>
        </p:txBody>
      </p:sp>
      <p:sp>
        <p:nvSpPr>
          <p:cNvPr id="4" name="object 4"/>
          <p:cNvSpPr txBox="1"/>
          <p:nvPr/>
        </p:nvSpPr>
        <p:spPr>
          <a:xfrm>
            <a:off x="10356850" y="5636202"/>
            <a:ext cx="8314266" cy="3652603"/>
          </a:xfrm>
          <a:prstGeom prst="rect">
            <a:avLst/>
          </a:prstGeom>
        </p:spPr>
        <p:txBody>
          <a:bodyPr vert="horz" wrap="square" lIns="0" tIns="224790" rIns="0" bIns="0" rtlCol="0">
            <a:spAutoFit/>
          </a:bodyPr>
          <a:lstStyle/>
          <a:p>
            <a:pPr marL="12700">
              <a:lnSpc>
                <a:spcPct val="100000"/>
              </a:lnSpc>
              <a:spcBef>
                <a:spcPts val="1770"/>
              </a:spcBef>
            </a:pPr>
            <a:r>
              <a:rPr sz="2450" spc="5" dirty="0">
                <a:solidFill>
                  <a:srgbClr val="FFFFFF"/>
                </a:solidFill>
                <a:latin typeface="Arial"/>
                <a:cs typeface="Arial"/>
              </a:rPr>
              <a:t>This be covered </a:t>
            </a:r>
            <a:r>
              <a:rPr sz="2450" spc="0" dirty="0">
                <a:solidFill>
                  <a:srgbClr val="FFFFFF"/>
                </a:solidFill>
                <a:latin typeface="Arial"/>
                <a:cs typeface="Arial"/>
              </a:rPr>
              <a:t>in each </a:t>
            </a:r>
            <a:r>
              <a:rPr sz="2450" spc="5" dirty="0">
                <a:solidFill>
                  <a:srgbClr val="FFFFFF"/>
                </a:solidFill>
                <a:latin typeface="Arial"/>
                <a:cs typeface="Arial"/>
              </a:rPr>
              <a:t>section.</a:t>
            </a:r>
            <a:r>
              <a:rPr lang="en-GB" sz="2450" spc="5" dirty="0">
                <a:solidFill>
                  <a:srgbClr val="FFFFFF"/>
                </a:solidFill>
                <a:latin typeface="Arial"/>
                <a:cs typeface="Arial"/>
              </a:rPr>
              <a:t> template </a:t>
            </a:r>
            <a:r>
              <a:rPr lang="en-GB" sz="2450" dirty="0">
                <a:solidFill>
                  <a:srgbClr val="FFFFFF"/>
                </a:solidFill>
                <a:latin typeface="Arial"/>
                <a:cs typeface="Arial"/>
              </a:rPr>
              <a:t>replaces </a:t>
            </a:r>
            <a:r>
              <a:rPr lang="en-GB" sz="2450" spc="5" dirty="0">
                <a:solidFill>
                  <a:srgbClr val="FFFFFF"/>
                </a:solidFill>
                <a:latin typeface="Arial"/>
                <a:cs typeface="Arial"/>
              </a:rPr>
              <a:t>the current Environmental </a:t>
            </a:r>
            <a:r>
              <a:rPr lang="en-GB" sz="2450" dirty="0">
                <a:solidFill>
                  <a:srgbClr val="FFFFFF"/>
                </a:solidFill>
                <a:latin typeface="Arial"/>
                <a:cs typeface="Arial"/>
              </a:rPr>
              <a:t>Management</a:t>
            </a:r>
            <a:r>
              <a:rPr lang="en-GB" sz="2450" spc="-25" dirty="0">
                <a:solidFill>
                  <a:srgbClr val="FFFFFF"/>
                </a:solidFill>
                <a:latin typeface="Arial"/>
                <a:cs typeface="Arial"/>
              </a:rPr>
              <a:t> </a:t>
            </a:r>
            <a:r>
              <a:rPr lang="en-GB" sz="2450" spc="5" dirty="0">
                <a:solidFill>
                  <a:srgbClr val="FFFFFF"/>
                </a:solidFill>
                <a:latin typeface="Arial"/>
                <a:cs typeface="Arial"/>
              </a:rPr>
              <a:t>Plan.</a:t>
            </a:r>
            <a:endParaRPr lang="en-GB" sz="2450" dirty="0">
              <a:latin typeface="Arial"/>
              <a:cs typeface="Arial"/>
            </a:endParaRPr>
          </a:p>
          <a:p>
            <a:pPr marL="12700" marR="5080">
              <a:lnSpc>
                <a:spcPct val="101000"/>
              </a:lnSpc>
              <a:spcBef>
                <a:spcPts val="1645"/>
              </a:spcBef>
            </a:pPr>
            <a:r>
              <a:rPr lang="en-GB" sz="2450" spc="5" dirty="0">
                <a:solidFill>
                  <a:srgbClr val="FFFFFF"/>
                </a:solidFill>
                <a:latin typeface="Arial"/>
                <a:cs typeface="Arial"/>
              </a:rPr>
              <a:t>This </a:t>
            </a:r>
            <a:r>
              <a:rPr lang="en-GB" sz="2450" dirty="0">
                <a:solidFill>
                  <a:srgbClr val="FFFFFF"/>
                </a:solidFill>
                <a:latin typeface="Arial"/>
                <a:cs typeface="Arial"/>
              </a:rPr>
              <a:t>is </a:t>
            </a:r>
            <a:r>
              <a:rPr lang="en-GB" sz="2450" spc="5" dirty="0">
                <a:solidFill>
                  <a:srgbClr val="FFFFFF"/>
                </a:solidFill>
                <a:latin typeface="Arial"/>
                <a:cs typeface="Arial"/>
              </a:rPr>
              <a:t>a </a:t>
            </a:r>
            <a:r>
              <a:rPr lang="en-GB" sz="2450" dirty="0">
                <a:solidFill>
                  <a:srgbClr val="FFFFFF"/>
                </a:solidFill>
                <a:latin typeface="Arial"/>
                <a:cs typeface="Arial"/>
              </a:rPr>
              <a:t>mandatory </a:t>
            </a:r>
            <a:r>
              <a:rPr lang="en-GB" sz="2450" spc="5" dirty="0">
                <a:solidFill>
                  <a:srgbClr val="FFFFFF"/>
                </a:solidFill>
                <a:latin typeface="Arial"/>
                <a:cs typeface="Arial"/>
              </a:rPr>
              <a:t>template </a:t>
            </a:r>
            <a:r>
              <a:rPr lang="en-GB" sz="2450" dirty="0">
                <a:solidFill>
                  <a:srgbClr val="FFFFFF"/>
                </a:solidFill>
                <a:latin typeface="Arial"/>
                <a:cs typeface="Arial"/>
              </a:rPr>
              <a:t>to </a:t>
            </a:r>
            <a:r>
              <a:rPr lang="en-GB" sz="2450" spc="5" dirty="0">
                <a:solidFill>
                  <a:srgbClr val="FFFFFF"/>
                </a:solidFill>
                <a:latin typeface="Arial"/>
                <a:cs typeface="Arial"/>
              </a:rPr>
              <a:t>make sure </a:t>
            </a:r>
            <a:r>
              <a:rPr lang="en-GB" sz="2450" dirty="0">
                <a:solidFill>
                  <a:srgbClr val="FFFFFF"/>
                </a:solidFill>
                <a:latin typeface="Arial"/>
                <a:cs typeface="Arial"/>
              </a:rPr>
              <a:t>projects provide all the necessary information. </a:t>
            </a:r>
            <a:r>
              <a:rPr lang="en-GB" sz="2450" spc="5" dirty="0">
                <a:solidFill>
                  <a:srgbClr val="FFFFFF"/>
                </a:solidFill>
                <a:latin typeface="Arial"/>
                <a:cs typeface="Arial"/>
              </a:rPr>
              <a:t>Each section contains a </a:t>
            </a:r>
            <a:r>
              <a:rPr lang="en-GB" sz="2450" dirty="0">
                <a:solidFill>
                  <a:srgbClr val="FFFFFF"/>
                </a:solidFill>
                <a:latin typeface="Arial"/>
                <a:cs typeface="Arial"/>
              </a:rPr>
              <a:t>list of bullet points to explain what </a:t>
            </a:r>
            <a:r>
              <a:rPr lang="en-GB" sz="2450" spc="5" dirty="0">
                <a:solidFill>
                  <a:srgbClr val="FFFFFF"/>
                </a:solidFill>
                <a:latin typeface="Arial"/>
                <a:cs typeface="Arial"/>
              </a:rPr>
              <a:t>should </a:t>
            </a:r>
          </a:p>
          <a:p>
            <a:pPr marL="12700" marR="5080">
              <a:lnSpc>
                <a:spcPct val="101000"/>
              </a:lnSpc>
              <a:spcBef>
                <a:spcPts val="1645"/>
              </a:spcBef>
            </a:pPr>
            <a:r>
              <a:rPr sz="2450" spc="-10" dirty="0">
                <a:solidFill>
                  <a:srgbClr val="FFFFFF"/>
                </a:solidFill>
                <a:latin typeface="Arial"/>
                <a:cs typeface="Arial"/>
              </a:rPr>
              <a:t>However, </a:t>
            </a:r>
            <a:r>
              <a:rPr lang="en-GB" sz="2450" spc="-10" dirty="0">
                <a:solidFill>
                  <a:srgbClr val="FFFFFF"/>
                </a:solidFill>
                <a:latin typeface="Arial"/>
                <a:cs typeface="Arial"/>
              </a:rPr>
              <a:t>the user can provide this in any format they choose; </a:t>
            </a:r>
            <a:r>
              <a:rPr sz="2450" spc="5" dirty="0">
                <a:solidFill>
                  <a:srgbClr val="FFFFFF"/>
                </a:solidFill>
                <a:latin typeface="Arial"/>
                <a:cs typeface="Arial"/>
              </a:rPr>
              <a:t>we </a:t>
            </a:r>
            <a:r>
              <a:rPr sz="2450" spc="0" dirty="0">
                <a:solidFill>
                  <a:srgbClr val="FFFFFF"/>
                </a:solidFill>
                <a:latin typeface="Arial"/>
                <a:cs typeface="Arial"/>
              </a:rPr>
              <a:t>have allowed </a:t>
            </a:r>
            <a:r>
              <a:rPr lang="en-GB" sz="2450" spc="0" dirty="0">
                <a:solidFill>
                  <a:srgbClr val="FFFFFF"/>
                </a:solidFill>
                <a:latin typeface="Arial"/>
                <a:cs typeface="Arial"/>
              </a:rPr>
              <a:t>complete </a:t>
            </a:r>
            <a:r>
              <a:rPr sz="2450" spc="0" dirty="0">
                <a:solidFill>
                  <a:srgbClr val="FFFFFF"/>
                </a:solidFill>
                <a:latin typeface="Arial"/>
                <a:cs typeface="Arial"/>
              </a:rPr>
              <a:t>flexibility in </a:t>
            </a:r>
            <a:r>
              <a:rPr lang="en-GB" sz="2450" spc="0" dirty="0">
                <a:solidFill>
                  <a:srgbClr val="FFFFFF"/>
                </a:solidFill>
                <a:latin typeface="Arial"/>
                <a:cs typeface="Arial"/>
              </a:rPr>
              <a:t>the way the information</a:t>
            </a:r>
            <a:r>
              <a:rPr sz="2450" spc="0" dirty="0">
                <a:solidFill>
                  <a:srgbClr val="FFFFFF"/>
                </a:solidFill>
                <a:latin typeface="Arial"/>
                <a:cs typeface="Arial"/>
              </a:rPr>
              <a:t> </a:t>
            </a:r>
            <a:r>
              <a:rPr sz="2450" dirty="0">
                <a:solidFill>
                  <a:srgbClr val="FFFFFF"/>
                </a:solidFill>
                <a:latin typeface="Arial"/>
                <a:cs typeface="Arial"/>
              </a:rPr>
              <a:t>is  </a:t>
            </a:r>
            <a:r>
              <a:rPr sz="2450" spc="0" dirty="0">
                <a:solidFill>
                  <a:srgbClr val="FFFFFF"/>
                </a:solidFill>
                <a:latin typeface="Arial"/>
                <a:cs typeface="Arial"/>
              </a:rPr>
              <a:t>demonstrated and</a:t>
            </a:r>
            <a:r>
              <a:rPr sz="2450" spc="-40" dirty="0">
                <a:solidFill>
                  <a:srgbClr val="FFFFFF"/>
                </a:solidFill>
                <a:latin typeface="Arial"/>
                <a:cs typeface="Arial"/>
              </a:rPr>
              <a:t> </a:t>
            </a:r>
            <a:r>
              <a:rPr sz="2450" spc="0" dirty="0">
                <a:solidFill>
                  <a:srgbClr val="FFFFFF"/>
                </a:solidFill>
                <a:latin typeface="Arial"/>
                <a:cs typeface="Arial"/>
              </a:rPr>
              <a:t>evidenced.</a:t>
            </a:r>
            <a:endParaRPr sz="2450" dirty="0">
              <a:latin typeface="Arial"/>
              <a:cs typeface="Arial"/>
            </a:endParaRPr>
          </a:p>
        </p:txBody>
      </p:sp>
      <p:sp>
        <p:nvSpPr>
          <p:cNvPr id="5" name="object 5"/>
          <p:cNvSpPr/>
          <p:nvPr/>
        </p:nvSpPr>
        <p:spPr>
          <a:xfrm>
            <a:off x="1575945" y="5110320"/>
            <a:ext cx="3728306" cy="5302932"/>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5686676" y="5102463"/>
            <a:ext cx="3790460" cy="5308738"/>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9" name="object 9"/>
          <p:cNvSpPr/>
          <p:nvPr/>
        </p:nvSpPr>
        <p:spPr>
          <a:xfrm>
            <a:off x="15935870" y="848947"/>
            <a:ext cx="3792345" cy="1002346"/>
          </a:xfrm>
          <a:prstGeom prst="rect">
            <a:avLst/>
          </a:prstGeom>
          <a:blipFill>
            <a:blip r:embed="rId4" cstate="print"/>
            <a:stretch>
              <a:fillRect/>
            </a:stretch>
          </a:blipFill>
        </p:spPr>
        <p:txBody>
          <a:bodyPr wrap="square" lIns="0" tIns="0" rIns="0" bIns="0" rtlCol="0"/>
          <a:lstStyle/>
          <a:p>
            <a:endParaRPr dirty="0"/>
          </a:p>
        </p:txBody>
      </p:sp>
      <p:sp>
        <p:nvSpPr>
          <p:cNvPr id="10" name="object 10"/>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1" name="object 11"/>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2" name="object 12"/>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3" name="object 13"/>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4" name="object 14"/>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5" name="object 15"/>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6" name="object 16"/>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7" name="object 17"/>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8" name="object 18"/>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9" name="object 19"/>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20" name="object 20"/>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21" name="object 21"/>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Tree>
    <p:extLst>
      <p:ext uri="{BB962C8B-B14F-4D97-AF65-F5344CB8AC3E}">
        <p14:creationId xmlns:p14="http://schemas.microsoft.com/office/powerpoint/2010/main" val="2740053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3" name="object 3"/>
          <p:cNvSpPr txBox="1">
            <a:spLocks noGrp="1"/>
          </p:cNvSpPr>
          <p:nvPr>
            <p:ph type="title"/>
          </p:nvPr>
        </p:nvSpPr>
        <p:spPr>
          <a:xfrm>
            <a:off x="1610287" y="1311275"/>
            <a:ext cx="14081594" cy="1399101"/>
          </a:xfrm>
          <a:prstGeom prst="rect">
            <a:avLst/>
          </a:prstGeom>
        </p:spPr>
        <p:txBody>
          <a:bodyPr vert="horz" wrap="square" lIns="0" tIns="13970" rIns="0" bIns="0" rtlCol="0">
            <a:spAutoFit/>
          </a:bodyPr>
          <a:lstStyle/>
          <a:p>
            <a:pPr marL="12700">
              <a:lnSpc>
                <a:spcPct val="100000"/>
              </a:lnSpc>
              <a:spcBef>
                <a:spcPts val="110"/>
              </a:spcBef>
            </a:pPr>
            <a:r>
              <a:rPr lang="en-GB" sz="9000" dirty="0"/>
              <a:t>Environment t</a:t>
            </a:r>
            <a:r>
              <a:rPr lang="en-GB" sz="9000" spc="0" dirty="0"/>
              <a:t>hemes</a:t>
            </a:r>
            <a:endParaRPr sz="9000" dirty="0"/>
          </a:p>
        </p:txBody>
      </p:sp>
      <p:sp>
        <p:nvSpPr>
          <p:cNvPr id="15" name="object 1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16" name="object 1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17" name="object 1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8" name="object 1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9" name="object 1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0" name="object 2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1" name="object 2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2" name="object 2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3" name="object 2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24" name="object 2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25" name="object 2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26" name="object 2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27" name="object 2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28" name="object 2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aphicFrame>
        <p:nvGraphicFramePr>
          <p:cNvPr id="5" name="Diagram 4"/>
          <p:cNvGraphicFramePr/>
          <p:nvPr>
            <p:extLst>
              <p:ext uri="{D42A27DB-BD31-4B8C-83A1-F6EECF244321}">
                <p14:modId xmlns:p14="http://schemas.microsoft.com/office/powerpoint/2010/main" val="2272214570"/>
              </p:ext>
            </p:extLst>
          </p:nvPr>
        </p:nvGraphicFramePr>
        <p:xfrm>
          <a:off x="1136651" y="3140075"/>
          <a:ext cx="17534466" cy="6982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3359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3" name="object 3"/>
          <p:cNvSpPr txBox="1">
            <a:spLocks noGrp="1"/>
          </p:cNvSpPr>
          <p:nvPr>
            <p:ph type="title"/>
          </p:nvPr>
        </p:nvSpPr>
        <p:spPr>
          <a:xfrm>
            <a:off x="1610286" y="1311275"/>
            <a:ext cx="13699563" cy="1399101"/>
          </a:xfrm>
          <a:prstGeom prst="rect">
            <a:avLst/>
          </a:prstGeom>
        </p:spPr>
        <p:txBody>
          <a:bodyPr vert="horz" wrap="square" lIns="0" tIns="13970" rIns="0" bIns="0" rtlCol="0">
            <a:spAutoFit/>
          </a:bodyPr>
          <a:lstStyle/>
          <a:p>
            <a:pPr marL="12700">
              <a:lnSpc>
                <a:spcPct val="100000"/>
              </a:lnSpc>
              <a:spcBef>
                <a:spcPts val="110"/>
              </a:spcBef>
            </a:pPr>
            <a:r>
              <a:rPr lang="en-GB" sz="9000" dirty="0"/>
              <a:t>Social </a:t>
            </a:r>
            <a:r>
              <a:rPr lang="en-GB" sz="9000" spc="-85" dirty="0"/>
              <a:t>themes</a:t>
            </a:r>
            <a:endParaRPr sz="9000" dirty="0"/>
          </a:p>
        </p:txBody>
      </p:sp>
      <p:sp>
        <p:nvSpPr>
          <p:cNvPr id="4" name="object 4"/>
          <p:cNvSpPr txBox="1"/>
          <p:nvPr/>
        </p:nvSpPr>
        <p:spPr>
          <a:xfrm>
            <a:off x="1610287" y="3597275"/>
            <a:ext cx="13699562" cy="604012"/>
          </a:xfrm>
          <a:prstGeom prst="rect">
            <a:avLst/>
          </a:prstGeom>
        </p:spPr>
        <p:txBody>
          <a:bodyPr vert="horz" wrap="square" lIns="0" tIns="224790" rIns="0" bIns="0" rtlCol="0">
            <a:spAutoFit/>
          </a:bodyPr>
          <a:lstStyle/>
          <a:p>
            <a:pPr marL="12700">
              <a:lnSpc>
                <a:spcPct val="100000"/>
              </a:lnSpc>
              <a:spcBef>
                <a:spcPts val="1770"/>
              </a:spcBef>
            </a:pPr>
            <a:endParaRPr sz="2450" dirty="0">
              <a:latin typeface="Arial"/>
              <a:cs typeface="Arial"/>
            </a:endParaRPr>
          </a:p>
        </p:txBody>
      </p:sp>
      <p:sp>
        <p:nvSpPr>
          <p:cNvPr id="26" name="object 26"/>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7" name="object 27"/>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28" name="object 28"/>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9" name="object 29"/>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30" name="object 30"/>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31" name="object 31"/>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32" name="object 32"/>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33" name="object 33"/>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4" name="object 34"/>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5" name="object 35"/>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6" name="object 36"/>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7" name="object 37"/>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8" name="object 38"/>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39" name="object 3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aphicFrame>
        <p:nvGraphicFramePr>
          <p:cNvPr id="6" name="Diagram 5"/>
          <p:cNvGraphicFramePr/>
          <p:nvPr>
            <p:extLst>
              <p:ext uri="{D42A27DB-BD31-4B8C-83A1-F6EECF244321}">
                <p14:modId xmlns:p14="http://schemas.microsoft.com/office/powerpoint/2010/main" val="2048961602"/>
              </p:ext>
            </p:extLst>
          </p:nvPr>
        </p:nvGraphicFramePr>
        <p:xfrm>
          <a:off x="831850" y="3368675"/>
          <a:ext cx="18423015" cy="6753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6589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13" name="object 13"/>
          <p:cNvSpPr txBox="1">
            <a:spLocks noGrp="1"/>
          </p:cNvSpPr>
          <p:nvPr>
            <p:ph type="title"/>
          </p:nvPr>
        </p:nvSpPr>
        <p:spPr>
          <a:xfrm>
            <a:off x="1610287" y="1806733"/>
            <a:ext cx="16702246" cy="1399101"/>
          </a:xfrm>
          <a:prstGeom prst="rect">
            <a:avLst/>
          </a:prstGeom>
        </p:spPr>
        <p:txBody>
          <a:bodyPr vert="horz" wrap="square" lIns="0" tIns="13970" rIns="0" bIns="0" rtlCol="0">
            <a:spAutoFit/>
          </a:bodyPr>
          <a:lstStyle/>
          <a:p>
            <a:pPr marL="12700">
              <a:lnSpc>
                <a:spcPct val="100000"/>
              </a:lnSpc>
              <a:spcBef>
                <a:spcPts val="110"/>
              </a:spcBef>
            </a:pPr>
            <a:r>
              <a:rPr sz="9000" dirty="0"/>
              <a:t>Key environment</a:t>
            </a:r>
            <a:r>
              <a:rPr sz="9000" spc="-80" dirty="0"/>
              <a:t> </a:t>
            </a:r>
            <a:r>
              <a:rPr sz="9000" spc="0" dirty="0"/>
              <a:t>updates</a:t>
            </a:r>
            <a:endParaRPr sz="9000" dirty="0"/>
          </a:p>
        </p:txBody>
      </p:sp>
      <p:sp>
        <p:nvSpPr>
          <p:cNvPr id="14" name="object 14"/>
          <p:cNvSpPr txBox="1"/>
          <p:nvPr/>
        </p:nvSpPr>
        <p:spPr>
          <a:xfrm>
            <a:off x="1610287" y="4042410"/>
            <a:ext cx="11025505" cy="4716227"/>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Biodiversity</a:t>
            </a:r>
            <a:endParaRPr sz="540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As a </a:t>
            </a:r>
            <a:r>
              <a:rPr sz="2450" spc="0" dirty="0">
                <a:solidFill>
                  <a:srgbClr val="FFFFFF"/>
                </a:solidFill>
                <a:latin typeface="Arial"/>
                <a:cs typeface="Arial"/>
              </a:rPr>
              <a:t>minimum, </a:t>
            </a:r>
            <a:r>
              <a:rPr sz="2450" spc="5" dirty="0">
                <a:solidFill>
                  <a:srgbClr val="FFFFFF"/>
                </a:solidFill>
                <a:latin typeface="Arial"/>
                <a:cs typeface="Arial"/>
              </a:rPr>
              <a:t>a Preliminary Ecological Appraisal </a:t>
            </a:r>
            <a:r>
              <a:rPr sz="2450" spc="0" dirty="0">
                <a:solidFill>
                  <a:srgbClr val="FFFFFF"/>
                </a:solidFill>
                <a:latin typeface="Arial"/>
                <a:cs typeface="Arial"/>
              </a:rPr>
              <a:t>(PEA) shall </a:t>
            </a:r>
            <a:r>
              <a:rPr sz="2450" spc="5" dirty="0">
                <a:solidFill>
                  <a:srgbClr val="FFFFFF"/>
                </a:solidFill>
                <a:latin typeface="Arial"/>
                <a:cs typeface="Arial"/>
              </a:rPr>
              <a:t>be </a:t>
            </a:r>
            <a:r>
              <a:rPr sz="2450" spc="0" dirty="0">
                <a:solidFill>
                  <a:srgbClr val="FFFFFF"/>
                </a:solidFill>
                <a:latin typeface="Arial"/>
                <a:cs typeface="Arial"/>
              </a:rPr>
              <a:t>undertaken</a:t>
            </a:r>
            <a:r>
              <a:rPr sz="2450" spc="-130" dirty="0">
                <a:solidFill>
                  <a:srgbClr val="FFFFFF"/>
                </a:solidFill>
                <a:latin typeface="Arial"/>
                <a:cs typeface="Arial"/>
              </a:rPr>
              <a:t> </a:t>
            </a:r>
            <a:r>
              <a:rPr sz="2450" spc="0" dirty="0">
                <a:solidFill>
                  <a:srgbClr val="FFFFFF"/>
                </a:solidFill>
                <a:latin typeface="Arial"/>
                <a:cs typeface="Arial"/>
              </a:rPr>
              <a:t>to  inform decision-making and</a:t>
            </a:r>
            <a:r>
              <a:rPr sz="2450" spc="-35" dirty="0">
                <a:solidFill>
                  <a:srgbClr val="FFFFFF"/>
                </a:solidFill>
                <a:latin typeface="Arial"/>
                <a:cs typeface="Arial"/>
              </a:rPr>
              <a:t> </a:t>
            </a:r>
            <a:r>
              <a:rPr sz="2450" spc="0" dirty="0">
                <a:solidFill>
                  <a:srgbClr val="FFFFFF"/>
                </a:solidFill>
                <a:latin typeface="Arial"/>
                <a:cs typeface="Arial"/>
              </a:rPr>
              <a:t>work-planning.</a:t>
            </a:r>
            <a:r>
              <a:rPr lang="en-GB" sz="2450" dirty="0">
                <a:latin typeface="Arial"/>
                <a:cs typeface="Arial"/>
              </a:rPr>
              <a:t> </a:t>
            </a:r>
            <a:r>
              <a:rPr sz="2450" spc="5" dirty="0">
                <a:solidFill>
                  <a:srgbClr val="FFFFFF"/>
                </a:solidFill>
                <a:latin typeface="Arial"/>
                <a:cs typeface="Arial"/>
              </a:rPr>
              <a:t>The </a:t>
            </a:r>
            <a:r>
              <a:rPr sz="2450" spc="10" dirty="0">
                <a:solidFill>
                  <a:srgbClr val="FFFFFF"/>
                </a:solidFill>
                <a:latin typeface="Arial"/>
                <a:cs typeface="Arial"/>
              </a:rPr>
              <a:t>PEA </a:t>
            </a:r>
            <a:r>
              <a:rPr sz="2450" spc="0" dirty="0">
                <a:solidFill>
                  <a:srgbClr val="FFFFFF"/>
                </a:solidFill>
                <a:latin typeface="Arial"/>
                <a:cs typeface="Arial"/>
              </a:rPr>
              <a:t>shall </a:t>
            </a:r>
            <a:r>
              <a:rPr sz="2450" dirty="0">
                <a:solidFill>
                  <a:srgbClr val="FFFFFF"/>
                </a:solidFill>
                <a:latin typeface="Arial"/>
                <a:cs typeface="Arial"/>
              </a:rPr>
              <a:t>identify </a:t>
            </a:r>
            <a:r>
              <a:rPr sz="2450" spc="5" dirty="0">
                <a:solidFill>
                  <a:srgbClr val="FFFFFF"/>
                </a:solidFill>
                <a:latin typeface="Arial"/>
                <a:cs typeface="Arial"/>
              </a:rPr>
              <a:t>the </a:t>
            </a:r>
            <a:r>
              <a:rPr sz="2450" spc="0" dirty="0">
                <a:solidFill>
                  <a:srgbClr val="FFFFFF"/>
                </a:solidFill>
                <a:latin typeface="Arial"/>
                <a:cs typeface="Arial"/>
              </a:rPr>
              <a:t>need for further</a:t>
            </a:r>
            <a:r>
              <a:rPr sz="2450" spc="-100" dirty="0">
                <a:solidFill>
                  <a:srgbClr val="FFFFFF"/>
                </a:solidFill>
                <a:latin typeface="Arial"/>
                <a:cs typeface="Arial"/>
              </a:rPr>
              <a:t> </a:t>
            </a:r>
            <a:r>
              <a:rPr sz="2450" spc="5" dirty="0">
                <a:solidFill>
                  <a:srgbClr val="FFFFFF"/>
                </a:solidFill>
                <a:latin typeface="Arial"/>
                <a:cs typeface="Arial"/>
              </a:rPr>
              <a:t>surveys.</a:t>
            </a:r>
            <a:endParaRPr sz="2450" dirty="0">
              <a:latin typeface="Arial"/>
              <a:cs typeface="Arial"/>
            </a:endParaRPr>
          </a:p>
          <a:p>
            <a:pPr marL="12700" marR="214629">
              <a:lnSpc>
                <a:spcPct val="101000"/>
              </a:lnSpc>
              <a:spcBef>
                <a:spcPts val="1645"/>
              </a:spcBef>
            </a:pPr>
            <a:r>
              <a:rPr sz="2450" spc="0" dirty="0">
                <a:solidFill>
                  <a:srgbClr val="FFFFFF"/>
                </a:solidFill>
                <a:latin typeface="Arial"/>
                <a:cs typeface="Arial"/>
              </a:rPr>
              <a:t>In addition, for any works with </a:t>
            </a:r>
            <a:r>
              <a:rPr sz="2450" spc="5" dirty="0">
                <a:solidFill>
                  <a:srgbClr val="FFFFFF"/>
                </a:solidFill>
                <a:latin typeface="Arial"/>
                <a:cs typeface="Arial"/>
              </a:rPr>
              <a:t>a construction value </a:t>
            </a:r>
            <a:r>
              <a:rPr sz="2450" spc="0" dirty="0">
                <a:solidFill>
                  <a:srgbClr val="FFFFFF"/>
                </a:solidFill>
                <a:latin typeface="Arial"/>
                <a:cs typeface="Arial"/>
              </a:rPr>
              <a:t>over £20,000 or </a:t>
            </a:r>
            <a:r>
              <a:rPr sz="2450" spc="5" dirty="0">
                <a:solidFill>
                  <a:srgbClr val="FFFFFF"/>
                </a:solidFill>
                <a:latin typeface="Arial"/>
                <a:cs typeface="Arial"/>
              </a:rPr>
              <a:t>a </a:t>
            </a:r>
            <a:r>
              <a:rPr sz="2450" spc="0" dirty="0">
                <a:solidFill>
                  <a:srgbClr val="FFFFFF"/>
                </a:solidFill>
                <a:latin typeface="Arial"/>
                <a:cs typeface="Arial"/>
              </a:rPr>
              <a:t>footprint  greater </a:t>
            </a:r>
            <a:r>
              <a:rPr sz="2450" spc="5" dirty="0">
                <a:solidFill>
                  <a:srgbClr val="FFFFFF"/>
                </a:solidFill>
                <a:latin typeface="Arial"/>
                <a:cs typeface="Arial"/>
              </a:rPr>
              <a:t>than </a:t>
            </a:r>
            <a:r>
              <a:rPr sz="2450" spc="0" dirty="0">
                <a:solidFill>
                  <a:srgbClr val="FFFFFF"/>
                </a:solidFill>
                <a:latin typeface="Arial"/>
                <a:cs typeface="Arial"/>
              </a:rPr>
              <a:t>1500m² which </a:t>
            </a:r>
            <a:r>
              <a:rPr sz="2450" dirty="0">
                <a:solidFill>
                  <a:srgbClr val="FFFFFF"/>
                </a:solidFill>
                <a:latin typeface="Arial"/>
                <a:cs typeface="Arial"/>
              </a:rPr>
              <a:t>will </a:t>
            </a:r>
            <a:r>
              <a:rPr sz="2450" spc="0" dirty="0">
                <a:solidFill>
                  <a:srgbClr val="FFFFFF"/>
                </a:solidFill>
                <a:latin typeface="Arial"/>
                <a:cs typeface="Arial"/>
              </a:rPr>
              <a:t>impact plants and/or animals, </a:t>
            </a:r>
            <a:r>
              <a:rPr sz="2450" spc="5" dirty="0">
                <a:solidFill>
                  <a:srgbClr val="FFFFFF"/>
                </a:solidFill>
                <a:latin typeface="Arial"/>
                <a:cs typeface="Arial"/>
              </a:rPr>
              <a:t>the </a:t>
            </a:r>
            <a:r>
              <a:rPr sz="2450" spc="0" dirty="0">
                <a:solidFill>
                  <a:srgbClr val="FFFFFF"/>
                </a:solidFill>
                <a:latin typeface="Arial"/>
                <a:cs typeface="Arial"/>
              </a:rPr>
              <a:t>Designer/  Contractor shall undertake biodiversity accounting using </a:t>
            </a:r>
            <a:r>
              <a:rPr sz="2450" spc="5" dirty="0">
                <a:solidFill>
                  <a:srgbClr val="FFFFFF"/>
                </a:solidFill>
                <a:latin typeface="Arial"/>
                <a:cs typeface="Arial"/>
              </a:rPr>
              <a:t>the </a:t>
            </a:r>
            <a:r>
              <a:rPr sz="2450" spc="0" dirty="0">
                <a:solidFill>
                  <a:srgbClr val="FFFFFF"/>
                </a:solidFill>
                <a:latin typeface="Arial"/>
                <a:cs typeface="Arial"/>
              </a:rPr>
              <a:t>Network Rail  Biodiversity </a:t>
            </a:r>
            <a:r>
              <a:rPr sz="2450" spc="-10" dirty="0">
                <a:solidFill>
                  <a:srgbClr val="FFFFFF"/>
                </a:solidFill>
                <a:latin typeface="Arial"/>
                <a:cs typeface="Arial"/>
              </a:rPr>
              <a:t>Calculator.</a:t>
            </a:r>
            <a:endParaRPr sz="2450" dirty="0">
              <a:latin typeface="Arial"/>
              <a:cs typeface="Arial"/>
            </a:endParaRPr>
          </a:p>
        </p:txBody>
      </p:sp>
      <p:sp>
        <p:nvSpPr>
          <p:cNvPr id="37" name="object 37"/>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2800" y="5730875"/>
            <a:ext cx="4377049" cy="2429824"/>
          </a:xfrm>
          <a:prstGeom prst="rect">
            <a:avLst/>
          </a:prstGeom>
        </p:spPr>
      </p:pic>
      <p:grpSp>
        <p:nvGrpSpPr>
          <p:cNvPr id="20" name="Group 19"/>
          <p:cNvGrpSpPr/>
          <p:nvPr/>
        </p:nvGrpSpPr>
        <p:grpSpPr>
          <a:xfrm>
            <a:off x="15693429" y="347271"/>
            <a:ext cx="4130659" cy="1569125"/>
            <a:chOff x="15693429" y="347271"/>
            <a:chExt cx="4130659" cy="1569125"/>
          </a:xfrm>
        </p:grpSpPr>
        <p:sp>
          <p:nvSpPr>
            <p:cNvPr id="21"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2"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3"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3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40"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41"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42"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43"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44"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45"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46"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47"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48"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1038205" cy="4163576"/>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Contaminated</a:t>
            </a:r>
            <a:r>
              <a:rPr sz="5400" b="1" spc="-40" dirty="0">
                <a:solidFill>
                  <a:srgbClr val="FFFFFF"/>
                </a:solidFill>
                <a:latin typeface="Arial"/>
                <a:cs typeface="Arial"/>
              </a:rPr>
              <a:t> </a:t>
            </a:r>
            <a:r>
              <a:rPr sz="5400" b="1" spc="5" dirty="0">
                <a:solidFill>
                  <a:srgbClr val="FFFFFF"/>
                </a:solidFill>
                <a:latin typeface="Arial"/>
                <a:cs typeface="Arial"/>
              </a:rPr>
              <a:t>Land</a:t>
            </a:r>
            <a:endParaRPr sz="540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Designer/Contractor shall </a:t>
            </a:r>
            <a:r>
              <a:rPr sz="2450" spc="5" dirty="0">
                <a:solidFill>
                  <a:srgbClr val="FFFFFF"/>
                </a:solidFill>
                <a:latin typeface="Arial"/>
                <a:cs typeface="Arial"/>
              </a:rPr>
              <a:t>conduct a </a:t>
            </a:r>
            <a:r>
              <a:rPr sz="2450" spc="0" dirty="0">
                <a:solidFill>
                  <a:srgbClr val="FFFFFF"/>
                </a:solidFill>
                <a:latin typeface="Arial"/>
                <a:cs typeface="Arial"/>
              </a:rPr>
              <a:t>preliminary risk assessment to </a:t>
            </a:r>
            <a:r>
              <a:rPr sz="2450" dirty="0">
                <a:solidFill>
                  <a:srgbClr val="FFFFFF"/>
                </a:solidFill>
                <a:latin typeface="Arial"/>
                <a:cs typeface="Arial"/>
              </a:rPr>
              <a:t>identify  </a:t>
            </a:r>
            <a:r>
              <a:rPr sz="2450" spc="0" dirty="0">
                <a:solidFill>
                  <a:srgbClr val="FFFFFF"/>
                </a:solidFill>
                <a:latin typeface="Arial"/>
                <a:cs typeface="Arial"/>
              </a:rPr>
              <a:t>potential land </a:t>
            </a:r>
            <a:r>
              <a:rPr sz="2450" spc="5" dirty="0">
                <a:solidFill>
                  <a:srgbClr val="FFFFFF"/>
                </a:solidFill>
                <a:latin typeface="Arial"/>
                <a:cs typeface="Arial"/>
              </a:rPr>
              <a:t>contamination </a:t>
            </a:r>
            <a:r>
              <a:rPr sz="2450" spc="0" dirty="0">
                <a:solidFill>
                  <a:srgbClr val="FFFFFF"/>
                </a:solidFill>
                <a:latin typeface="Arial"/>
                <a:cs typeface="Arial"/>
              </a:rPr>
              <a:t>and pollutant</a:t>
            </a:r>
            <a:r>
              <a:rPr sz="2450" spc="-40" dirty="0">
                <a:solidFill>
                  <a:srgbClr val="FFFFFF"/>
                </a:solidFill>
                <a:latin typeface="Arial"/>
                <a:cs typeface="Arial"/>
              </a:rPr>
              <a:t> </a:t>
            </a:r>
            <a:r>
              <a:rPr sz="2450" spc="0" dirty="0">
                <a:solidFill>
                  <a:srgbClr val="FFFFFF"/>
                </a:solidFill>
                <a:latin typeface="Arial"/>
                <a:cs typeface="Arial"/>
              </a:rPr>
              <a:t>pathways.</a:t>
            </a:r>
            <a:endParaRPr sz="2450" dirty="0">
              <a:latin typeface="Arial"/>
              <a:cs typeface="Arial"/>
            </a:endParaRPr>
          </a:p>
          <a:p>
            <a:pPr marL="12700" marR="211454">
              <a:lnSpc>
                <a:spcPct val="101000"/>
              </a:lnSpc>
              <a:spcBef>
                <a:spcPts val="1645"/>
              </a:spcBef>
            </a:pPr>
            <a:r>
              <a:rPr sz="2450" spc="5" dirty="0">
                <a:solidFill>
                  <a:srgbClr val="FFFFFF"/>
                </a:solidFill>
                <a:latin typeface="Arial"/>
                <a:cs typeface="Arial"/>
              </a:rPr>
              <a:t>Where the </a:t>
            </a:r>
            <a:r>
              <a:rPr sz="2450" spc="0" dirty="0">
                <a:solidFill>
                  <a:srgbClr val="FFFFFF"/>
                </a:solidFill>
                <a:latin typeface="Arial"/>
                <a:cs typeface="Arial"/>
              </a:rPr>
              <a:t>risk assessment </a:t>
            </a:r>
            <a:r>
              <a:rPr sz="2450" spc="5" dirty="0">
                <a:solidFill>
                  <a:srgbClr val="FFFFFF"/>
                </a:solidFill>
                <a:latin typeface="Arial"/>
                <a:cs typeface="Arial"/>
              </a:rPr>
              <a:t>survey </a:t>
            </a:r>
            <a:r>
              <a:rPr sz="2450" dirty="0">
                <a:solidFill>
                  <a:srgbClr val="FFFFFF"/>
                </a:solidFill>
                <a:latin typeface="Arial"/>
                <a:cs typeface="Arial"/>
              </a:rPr>
              <a:t>identifies </a:t>
            </a:r>
            <a:r>
              <a:rPr sz="2450" spc="5" dirty="0">
                <a:solidFill>
                  <a:srgbClr val="FFFFFF"/>
                </a:solidFill>
                <a:latin typeface="Arial"/>
                <a:cs typeface="Arial"/>
              </a:rPr>
              <a:t>confirmed </a:t>
            </a:r>
            <a:r>
              <a:rPr sz="2450" spc="0" dirty="0">
                <a:solidFill>
                  <a:srgbClr val="FFFFFF"/>
                </a:solidFill>
                <a:latin typeface="Arial"/>
                <a:cs typeface="Arial"/>
              </a:rPr>
              <a:t>or </a:t>
            </a:r>
            <a:r>
              <a:rPr sz="2450" spc="5" dirty="0">
                <a:solidFill>
                  <a:srgbClr val="FFFFFF"/>
                </a:solidFill>
                <a:latin typeface="Arial"/>
                <a:cs typeface="Arial"/>
              </a:rPr>
              <a:t>suspected  contamination, the </a:t>
            </a:r>
            <a:r>
              <a:rPr sz="2450" spc="0" dirty="0">
                <a:solidFill>
                  <a:srgbClr val="FFFFFF"/>
                </a:solidFill>
                <a:latin typeface="Arial"/>
                <a:cs typeface="Arial"/>
              </a:rPr>
              <a:t>Designer/Contractor shall </a:t>
            </a:r>
            <a:r>
              <a:rPr sz="2450" spc="5" dirty="0">
                <a:solidFill>
                  <a:srgbClr val="FFFFFF"/>
                </a:solidFill>
                <a:latin typeface="Arial"/>
                <a:cs typeface="Arial"/>
              </a:rPr>
              <a:t>conduct a Phase 2</a:t>
            </a:r>
            <a:r>
              <a:rPr sz="2450" spc="35" dirty="0">
                <a:solidFill>
                  <a:srgbClr val="FFFFFF"/>
                </a:solidFill>
                <a:latin typeface="Arial"/>
                <a:cs typeface="Arial"/>
              </a:rPr>
              <a:t> </a:t>
            </a:r>
            <a:r>
              <a:rPr sz="2450" dirty="0">
                <a:solidFill>
                  <a:srgbClr val="FFFFFF"/>
                </a:solidFill>
                <a:latin typeface="Arial"/>
                <a:cs typeface="Arial"/>
              </a:rPr>
              <a:t>investigation.</a:t>
            </a:r>
            <a:endParaRPr sz="2450" dirty="0">
              <a:latin typeface="Arial"/>
              <a:cs typeface="Arial"/>
            </a:endParaRPr>
          </a:p>
        </p:txBody>
      </p:sp>
      <p:grpSp>
        <p:nvGrpSpPr>
          <p:cNvPr id="63" name="Group 62"/>
          <p:cNvGrpSpPr/>
          <p:nvPr/>
        </p:nvGrpSpPr>
        <p:grpSpPr>
          <a:xfrm>
            <a:off x="14630751" y="3547889"/>
            <a:ext cx="3394475" cy="3748766"/>
            <a:chOff x="14630751" y="3547889"/>
            <a:chExt cx="3394475" cy="3748766"/>
          </a:xfrm>
        </p:grpSpPr>
        <p:sp>
          <p:nvSpPr>
            <p:cNvPr id="5" name="object 5"/>
            <p:cNvSpPr/>
            <p:nvPr/>
          </p:nvSpPr>
          <p:spPr>
            <a:xfrm>
              <a:off x="15689961" y="3547889"/>
              <a:ext cx="1362075" cy="1496060"/>
            </a:xfrm>
            <a:custGeom>
              <a:avLst/>
              <a:gdLst/>
              <a:ahLst/>
              <a:cxnLst/>
              <a:rect l="l" t="t" r="r" b="b"/>
              <a:pathLst>
                <a:path w="1362075" h="1496060">
                  <a:moveTo>
                    <a:pt x="690664" y="0"/>
                  </a:moveTo>
                  <a:lnTo>
                    <a:pt x="629242" y="1379"/>
                  </a:lnTo>
                  <a:lnTo>
                    <a:pt x="577772" y="4942"/>
                  </a:lnTo>
                  <a:lnTo>
                    <a:pt x="528632" y="10732"/>
                  </a:lnTo>
                  <a:lnTo>
                    <a:pt x="482234" y="18757"/>
                  </a:lnTo>
                  <a:lnTo>
                    <a:pt x="438986" y="29022"/>
                  </a:lnTo>
                  <a:lnTo>
                    <a:pt x="389583" y="44424"/>
                  </a:lnTo>
                  <a:lnTo>
                    <a:pt x="343093" y="62749"/>
                  </a:lnTo>
                  <a:lnTo>
                    <a:pt x="299451" y="83910"/>
                  </a:lnTo>
                  <a:lnTo>
                    <a:pt x="258591" y="107818"/>
                  </a:lnTo>
                  <a:lnTo>
                    <a:pt x="220446" y="134383"/>
                  </a:lnTo>
                  <a:lnTo>
                    <a:pt x="184950" y="163517"/>
                  </a:lnTo>
                  <a:lnTo>
                    <a:pt x="152037" y="195132"/>
                  </a:lnTo>
                  <a:lnTo>
                    <a:pt x="121642" y="229137"/>
                  </a:lnTo>
                  <a:lnTo>
                    <a:pt x="93698" y="265445"/>
                  </a:lnTo>
                  <a:lnTo>
                    <a:pt x="68139" y="303967"/>
                  </a:lnTo>
                  <a:lnTo>
                    <a:pt x="48556" y="339359"/>
                  </a:lnTo>
                  <a:lnTo>
                    <a:pt x="32390" y="376720"/>
                  </a:lnTo>
                  <a:lnTo>
                    <a:pt x="19481" y="416721"/>
                  </a:lnTo>
                  <a:lnTo>
                    <a:pt x="9669" y="460035"/>
                  </a:lnTo>
                  <a:lnTo>
                    <a:pt x="2255" y="515484"/>
                  </a:lnTo>
                  <a:lnTo>
                    <a:pt x="0" y="570942"/>
                  </a:lnTo>
                  <a:lnTo>
                    <a:pt x="2338" y="625787"/>
                  </a:lnTo>
                  <a:lnTo>
                    <a:pt x="8705" y="679398"/>
                  </a:lnTo>
                  <a:lnTo>
                    <a:pt x="18539" y="731155"/>
                  </a:lnTo>
                  <a:lnTo>
                    <a:pt x="31273" y="780437"/>
                  </a:lnTo>
                  <a:lnTo>
                    <a:pt x="46343" y="826621"/>
                  </a:lnTo>
                  <a:lnTo>
                    <a:pt x="63187" y="869088"/>
                  </a:lnTo>
                  <a:lnTo>
                    <a:pt x="81238" y="907216"/>
                  </a:lnTo>
                  <a:lnTo>
                    <a:pt x="102342" y="939976"/>
                  </a:lnTo>
                  <a:lnTo>
                    <a:pt x="113523" y="956319"/>
                  </a:lnTo>
                  <a:lnTo>
                    <a:pt x="134966" y="1006068"/>
                  </a:lnTo>
                  <a:lnTo>
                    <a:pt x="142029" y="1073061"/>
                  </a:lnTo>
                  <a:lnTo>
                    <a:pt x="143016" y="1108895"/>
                  </a:lnTo>
                  <a:lnTo>
                    <a:pt x="147021" y="1144216"/>
                  </a:lnTo>
                  <a:lnTo>
                    <a:pt x="168621" y="1200954"/>
                  </a:lnTo>
                  <a:lnTo>
                    <a:pt x="219677" y="1253367"/>
                  </a:lnTo>
                  <a:lnTo>
                    <a:pt x="262197" y="1273373"/>
                  </a:lnTo>
                  <a:lnTo>
                    <a:pt x="309329" y="1288604"/>
                  </a:lnTo>
                  <a:lnTo>
                    <a:pt x="357526" y="1303357"/>
                  </a:lnTo>
                  <a:lnTo>
                    <a:pt x="403238" y="1321925"/>
                  </a:lnTo>
                  <a:lnTo>
                    <a:pt x="435635" y="1342745"/>
                  </a:lnTo>
                  <a:lnTo>
                    <a:pt x="462425" y="1383449"/>
                  </a:lnTo>
                  <a:lnTo>
                    <a:pt x="466238" y="1409853"/>
                  </a:lnTo>
                  <a:lnTo>
                    <a:pt x="469927" y="1421095"/>
                  </a:lnTo>
                  <a:lnTo>
                    <a:pt x="533639" y="1470141"/>
                  </a:lnTo>
                  <a:lnTo>
                    <a:pt x="580698" y="1484455"/>
                  </a:lnTo>
                  <a:lnTo>
                    <a:pt x="631078" y="1492836"/>
                  </a:lnTo>
                  <a:lnTo>
                    <a:pt x="679670" y="1495941"/>
                  </a:lnTo>
                  <a:lnTo>
                    <a:pt x="728626" y="1493483"/>
                  </a:lnTo>
                  <a:lnTo>
                    <a:pt x="779453" y="1484905"/>
                  </a:lnTo>
                  <a:lnTo>
                    <a:pt x="826940" y="1470233"/>
                  </a:lnTo>
                  <a:lnTo>
                    <a:pt x="865878" y="1449492"/>
                  </a:lnTo>
                  <a:lnTo>
                    <a:pt x="895266" y="1410925"/>
                  </a:lnTo>
                  <a:lnTo>
                    <a:pt x="900760" y="1381786"/>
                  </a:lnTo>
                  <a:lnTo>
                    <a:pt x="904050" y="1370657"/>
                  </a:lnTo>
                  <a:lnTo>
                    <a:pt x="927969" y="1340820"/>
                  </a:lnTo>
                  <a:lnTo>
                    <a:pt x="962278" y="1320549"/>
                  </a:lnTo>
                  <a:lnTo>
                    <a:pt x="1002050" y="1306222"/>
                  </a:lnTo>
                  <a:lnTo>
                    <a:pt x="1042360" y="1294219"/>
                  </a:lnTo>
                  <a:lnTo>
                    <a:pt x="1085949" y="1279452"/>
                  </a:lnTo>
                  <a:lnTo>
                    <a:pt x="1125714" y="1261831"/>
                  </a:lnTo>
                  <a:lnTo>
                    <a:pt x="1160226" y="1239471"/>
                  </a:lnTo>
                  <a:lnTo>
                    <a:pt x="1188058" y="1210490"/>
                  </a:lnTo>
                  <a:lnTo>
                    <a:pt x="1207781" y="1173002"/>
                  </a:lnTo>
                  <a:lnTo>
                    <a:pt x="1217968" y="1125125"/>
                  </a:lnTo>
                  <a:lnTo>
                    <a:pt x="1219641" y="1085523"/>
                  </a:lnTo>
                  <a:lnTo>
                    <a:pt x="1220020" y="1049503"/>
                  </a:lnTo>
                  <a:lnTo>
                    <a:pt x="1223854" y="1014306"/>
                  </a:lnTo>
                  <a:lnTo>
                    <a:pt x="1235894" y="977172"/>
                  </a:lnTo>
                  <a:lnTo>
                    <a:pt x="1245612" y="959238"/>
                  </a:lnTo>
                  <a:lnTo>
                    <a:pt x="1257088" y="942139"/>
                  </a:lnTo>
                  <a:lnTo>
                    <a:pt x="1268943" y="925067"/>
                  </a:lnTo>
                  <a:lnTo>
                    <a:pt x="1279798" y="907216"/>
                  </a:lnTo>
                  <a:lnTo>
                    <a:pt x="1298110" y="869671"/>
                  </a:lnTo>
                  <a:lnTo>
                    <a:pt x="1314837" y="828529"/>
                  </a:lnTo>
                  <a:lnTo>
                    <a:pt x="1329602" y="784309"/>
                  </a:lnTo>
                  <a:lnTo>
                    <a:pt x="1342028" y="737534"/>
                  </a:lnTo>
                  <a:lnTo>
                    <a:pt x="1351741" y="688722"/>
                  </a:lnTo>
                  <a:lnTo>
                    <a:pt x="1358363" y="638396"/>
                  </a:lnTo>
                  <a:lnTo>
                    <a:pt x="1361519" y="587076"/>
                  </a:lnTo>
                  <a:lnTo>
                    <a:pt x="1360832" y="535283"/>
                  </a:lnTo>
                  <a:lnTo>
                    <a:pt x="1355926" y="483538"/>
                  </a:lnTo>
                  <a:lnTo>
                    <a:pt x="1346424" y="432361"/>
                  </a:lnTo>
                  <a:lnTo>
                    <a:pt x="1333075" y="385491"/>
                  </a:lnTo>
                  <a:lnTo>
                    <a:pt x="1316937" y="345717"/>
                  </a:lnTo>
                  <a:lnTo>
                    <a:pt x="1297664" y="309834"/>
                  </a:lnTo>
                  <a:lnTo>
                    <a:pt x="1274908" y="274638"/>
                  </a:lnTo>
                  <a:lnTo>
                    <a:pt x="1248962" y="239434"/>
                  </a:lnTo>
                  <a:lnTo>
                    <a:pt x="1220755" y="206284"/>
                  </a:lnTo>
                  <a:lnTo>
                    <a:pt x="1190247" y="175274"/>
                  </a:lnTo>
                  <a:lnTo>
                    <a:pt x="1157395" y="146489"/>
                  </a:lnTo>
                  <a:lnTo>
                    <a:pt x="1122156" y="120017"/>
                  </a:lnTo>
                  <a:lnTo>
                    <a:pt x="1084489" y="95942"/>
                  </a:lnTo>
                  <a:lnTo>
                    <a:pt x="1044351" y="74352"/>
                  </a:lnTo>
                  <a:lnTo>
                    <a:pt x="1001700" y="55331"/>
                  </a:lnTo>
                  <a:lnTo>
                    <a:pt x="956495" y="38967"/>
                  </a:lnTo>
                  <a:lnTo>
                    <a:pt x="908692" y="25345"/>
                  </a:lnTo>
                  <a:lnTo>
                    <a:pt x="858249" y="14551"/>
                  </a:lnTo>
                  <a:lnTo>
                    <a:pt x="805125" y="6671"/>
                  </a:lnTo>
                  <a:lnTo>
                    <a:pt x="749278" y="1792"/>
                  </a:lnTo>
                  <a:lnTo>
                    <a:pt x="690664" y="0"/>
                  </a:lnTo>
                  <a:close/>
                </a:path>
              </a:pathLst>
            </a:custGeom>
            <a:solidFill>
              <a:srgbClr val="FFFFFF"/>
            </a:solidFill>
          </p:spPr>
          <p:txBody>
            <a:bodyPr wrap="square" lIns="0" tIns="0" rIns="0" bIns="0" rtlCol="0"/>
            <a:lstStyle/>
            <a:p>
              <a:endParaRPr dirty="0"/>
            </a:p>
          </p:txBody>
        </p:sp>
        <p:sp>
          <p:nvSpPr>
            <p:cNvPr id="6" name="object 6"/>
            <p:cNvSpPr/>
            <p:nvPr/>
          </p:nvSpPr>
          <p:spPr>
            <a:xfrm>
              <a:off x="15689961" y="3547889"/>
              <a:ext cx="1362075" cy="1496060"/>
            </a:xfrm>
            <a:custGeom>
              <a:avLst/>
              <a:gdLst/>
              <a:ahLst/>
              <a:cxnLst/>
              <a:rect l="l" t="t" r="r" b="b"/>
              <a:pathLst>
                <a:path w="1362075" h="1496060">
                  <a:moveTo>
                    <a:pt x="123477" y="973821"/>
                  </a:moveTo>
                  <a:lnTo>
                    <a:pt x="134966" y="1006068"/>
                  </a:lnTo>
                  <a:lnTo>
                    <a:pt x="140248" y="1038967"/>
                  </a:lnTo>
                  <a:lnTo>
                    <a:pt x="142029" y="1073061"/>
                  </a:lnTo>
                  <a:lnTo>
                    <a:pt x="143016" y="1108895"/>
                  </a:lnTo>
                  <a:lnTo>
                    <a:pt x="147021" y="1144216"/>
                  </a:lnTo>
                  <a:lnTo>
                    <a:pt x="168621" y="1200954"/>
                  </a:lnTo>
                  <a:lnTo>
                    <a:pt x="219677" y="1253367"/>
                  </a:lnTo>
                  <a:lnTo>
                    <a:pt x="262197" y="1273373"/>
                  </a:lnTo>
                  <a:lnTo>
                    <a:pt x="309329" y="1288604"/>
                  </a:lnTo>
                  <a:lnTo>
                    <a:pt x="357526" y="1303357"/>
                  </a:lnTo>
                  <a:lnTo>
                    <a:pt x="403238" y="1321925"/>
                  </a:lnTo>
                  <a:lnTo>
                    <a:pt x="435635" y="1342745"/>
                  </a:lnTo>
                  <a:lnTo>
                    <a:pt x="462425" y="1383449"/>
                  </a:lnTo>
                  <a:lnTo>
                    <a:pt x="466238" y="1409853"/>
                  </a:lnTo>
                  <a:lnTo>
                    <a:pt x="469927" y="1421095"/>
                  </a:lnTo>
                  <a:lnTo>
                    <a:pt x="533639" y="1470141"/>
                  </a:lnTo>
                  <a:lnTo>
                    <a:pt x="580698" y="1484455"/>
                  </a:lnTo>
                  <a:lnTo>
                    <a:pt x="631078" y="1492836"/>
                  </a:lnTo>
                  <a:lnTo>
                    <a:pt x="679670" y="1495941"/>
                  </a:lnTo>
                  <a:lnTo>
                    <a:pt x="728626" y="1493483"/>
                  </a:lnTo>
                  <a:lnTo>
                    <a:pt x="779453" y="1484905"/>
                  </a:lnTo>
                  <a:lnTo>
                    <a:pt x="826940" y="1470233"/>
                  </a:lnTo>
                  <a:lnTo>
                    <a:pt x="865878" y="1449492"/>
                  </a:lnTo>
                  <a:lnTo>
                    <a:pt x="895266" y="1410925"/>
                  </a:lnTo>
                  <a:lnTo>
                    <a:pt x="900760" y="1381786"/>
                  </a:lnTo>
                  <a:lnTo>
                    <a:pt x="904050" y="1370657"/>
                  </a:lnTo>
                  <a:lnTo>
                    <a:pt x="927969" y="1340820"/>
                  </a:lnTo>
                  <a:lnTo>
                    <a:pt x="962278" y="1320549"/>
                  </a:lnTo>
                  <a:lnTo>
                    <a:pt x="1002050" y="1306222"/>
                  </a:lnTo>
                  <a:lnTo>
                    <a:pt x="1042360" y="1294219"/>
                  </a:lnTo>
                  <a:lnTo>
                    <a:pt x="1085949" y="1279452"/>
                  </a:lnTo>
                  <a:lnTo>
                    <a:pt x="1125714" y="1261831"/>
                  </a:lnTo>
                  <a:lnTo>
                    <a:pt x="1160226" y="1239471"/>
                  </a:lnTo>
                  <a:lnTo>
                    <a:pt x="1188058" y="1210490"/>
                  </a:lnTo>
                  <a:lnTo>
                    <a:pt x="1207781" y="1173002"/>
                  </a:lnTo>
                  <a:lnTo>
                    <a:pt x="1217968" y="1125125"/>
                  </a:lnTo>
                  <a:lnTo>
                    <a:pt x="1219641" y="1085523"/>
                  </a:lnTo>
                  <a:lnTo>
                    <a:pt x="1220020" y="1049503"/>
                  </a:lnTo>
                  <a:lnTo>
                    <a:pt x="1223854" y="1014306"/>
                  </a:lnTo>
                  <a:lnTo>
                    <a:pt x="1235894" y="977172"/>
                  </a:lnTo>
                  <a:lnTo>
                    <a:pt x="1245612" y="959238"/>
                  </a:lnTo>
                  <a:lnTo>
                    <a:pt x="1257088" y="942139"/>
                  </a:lnTo>
                  <a:lnTo>
                    <a:pt x="1268943" y="925067"/>
                  </a:lnTo>
                  <a:lnTo>
                    <a:pt x="1279798" y="907216"/>
                  </a:lnTo>
                  <a:lnTo>
                    <a:pt x="1298110" y="869671"/>
                  </a:lnTo>
                  <a:lnTo>
                    <a:pt x="1314837" y="828529"/>
                  </a:lnTo>
                  <a:lnTo>
                    <a:pt x="1329602" y="784309"/>
                  </a:lnTo>
                  <a:lnTo>
                    <a:pt x="1342028" y="737534"/>
                  </a:lnTo>
                  <a:lnTo>
                    <a:pt x="1351741" y="688722"/>
                  </a:lnTo>
                  <a:lnTo>
                    <a:pt x="1358363" y="638396"/>
                  </a:lnTo>
                  <a:lnTo>
                    <a:pt x="1361519" y="587076"/>
                  </a:lnTo>
                  <a:lnTo>
                    <a:pt x="1360832" y="535283"/>
                  </a:lnTo>
                  <a:lnTo>
                    <a:pt x="1355926" y="483538"/>
                  </a:lnTo>
                  <a:lnTo>
                    <a:pt x="1346424" y="432361"/>
                  </a:lnTo>
                  <a:lnTo>
                    <a:pt x="1333075" y="385491"/>
                  </a:lnTo>
                  <a:lnTo>
                    <a:pt x="1316937" y="345717"/>
                  </a:lnTo>
                  <a:lnTo>
                    <a:pt x="1297664" y="309834"/>
                  </a:lnTo>
                  <a:lnTo>
                    <a:pt x="1274908" y="274638"/>
                  </a:lnTo>
                  <a:lnTo>
                    <a:pt x="1248962" y="239434"/>
                  </a:lnTo>
                  <a:lnTo>
                    <a:pt x="1220755" y="206284"/>
                  </a:lnTo>
                  <a:lnTo>
                    <a:pt x="1190247" y="175274"/>
                  </a:lnTo>
                  <a:lnTo>
                    <a:pt x="1157395" y="146489"/>
                  </a:lnTo>
                  <a:lnTo>
                    <a:pt x="1122156" y="120017"/>
                  </a:lnTo>
                  <a:lnTo>
                    <a:pt x="1084489" y="95942"/>
                  </a:lnTo>
                  <a:lnTo>
                    <a:pt x="1044351" y="74352"/>
                  </a:lnTo>
                  <a:lnTo>
                    <a:pt x="1001700" y="55331"/>
                  </a:lnTo>
                  <a:lnTo>
                    <a:pt x="956495" y="38967"/>
                  </a:lnTo>
                  <a:lnTo>
                    <a:pt x="908692" y="25345"/>
                  </a:lnTo>
                  <a:lnTo>
                    <a:pt x="858249" y="14551"/>
                  </a:lnTo>
                  <a:lnTo>
                    <a:pt x="805125" y="6671"/>
                  </a:lnTo>
                  <a:lnTo>
                    <a:pt x="749278" y="1792"/>
                  </a:lnTo>
                  <a:lnTo>
                    <a:pt x="690664" y="0"/>
                  </a:lnTo>
                  <a:lnTo>
                    <a:pt x="629242" y="1379"/>
                  </a:lnTo>
                  <a:lnTo>
                    <a:pt x="577772" y="4942"/>
                  </a:lnTo>
                  <a:lnTo>
                    <a:pt x="528632" y="10732"/>
                  </a:lnTo>
                  <a:lnTo>
                    <a:pt x="482234" y="18757"/>
                  </a:lnTo>
                  <a:lnTo>
                    <a:pt x="438986" y="29022"/>
                  </a:lnTo>
                  <a:lnTo>
                    <a:pt x="389583" y="44424"/>
                  </a:lnTo>
                  <a:lnTo>
                    <a:pt x="343093" y="62749"/>
                  </a:lnTo>
                  <a:lnTo>
                    <a:pt x="299451" y="83910"/>
                  </a:lnTo>
                  <a:lnTo>
                    <a:pt x="258591" y="107818"/>
                  </a:lnTo>
                  <a:lnTo>
                    <a:pt x="220446" y="134383"/>
                  </a:lnTo>
                  <a:lnTo>
                    <a:pt x="184950" y="163517"/>
                  </a:lnTo>
                  <a:lnTo>
                    <a:pt x="152037" y="195132"/>
                  </a:lnTo>
                  <a:lnTo>
                    <a:pt x="121642" y="229137"/>
                  </a:lnTo>
                  <a:lnTo>
                    <a:pt x="93698" y="265445"/>
                  </a:lnTo>
                  <a:lnTo>
                    <a:pt x="68139" y="303967"/>
                  </a:lnTo>
                  <a:lnTo>
                    <a:pt x="48556" y="339359"/>
                  </a:lnTo>
                  <a:lnTo>
                    <a:pt x="32390" y="376720"/>
                  </a:lnTo>
                  <a:lnTo>
                    <a:pt x="19481" y="416721"/>
                  </a:lnTo>
                  <a:lnTo>
                    <a:pt x="9669" y="460035"/>
                  </a:lnTo>
                  <a:lnTo>
                    <a:pt x="2255" y="515484"/>
                  </a:lnTo>
                  <a:lnTo>
                    <a:pt x="0" y="570942"/>
                  </a:lnTo>
                  <a:lnTo>
                    <a:pt x="2338" y="625787"/>
                  </a:lnTo>
                  <a:lnTo>
                    <a:pt x="8705" y="679398"/>
                  </a:lnTo>
                  <a:lnTo>
                    <a:pt x="18539" y="731155"/>
                  </a:lnTo>
                  <a:lnTo>
                    <a:pt x="31273" y="780437"/>
                  </a:lnTo>
                  <a:lnTo>
                    <a:pt x="46343" y="826621"/>
                  </a:lnTo>
                  <a:lnTo>
                    <a:pt x="63187" y="869088"/>
                  </a:lnTo>
                  <a:lnTo>
                    <a:pt x="81238" y="907216"/>
                  </a:lnTo>
                  <a:lnTo>
                    <a:pt x="102342" y="939976"/>
                  </a:lnTo>
                  <a:lnTo>
                    <a:pt x="113523" y="956319"/>
                  </a:lnTo>
                  <a:lnTo>
                    <a:pt x="123477" y="973821"/>
                  </a:lnTo>
                </a:path>
              </a:pathLst>
            </a:custGeom>
            <a:ln w="89850">
              <a:solidFill>
                <a:srgbClr val="231F20"/>
              </a:solidFill>
            </a:ln>
          </p:spPr>
          <p:txBody>
            <a:bodyPr wrap="square" lIns="0" tIns="0" rIns="0" bIns="0" rtlCol="0"/>
            <a:lstStyle/>
            <a:p>
              <a:endParaRPr dirty="0"/>
            </a:p>
          </p:txBody>
        </p:sp>
        <p:sp>
          <p:nvSpPr>
            <p:cNvPr id="7" name="object 7"/>
            <p:cNvSpPr/>
            <p:nvPr/>
          </p:nvSpPr>
          <p:spPr>
            <a:xfrm>
              <a:off x="15932106" y="4988795"/>
              <a:ext cx="877569" cy="451484"/>
            </a:xfrm>
            <a:custGeom>
              <a:avLst/>
              <a:gdLst/>
              <a:ahLst/>
              <a:cxnLst/>
              <a:rect l="l" t="t" r="r" b="b"/>
              <a:pathLst>
                <a:path w="877569" h="451485">
                  <a:moveTo>
                    <a:pt x="29690" y="0"/>
                  </a:moveTo>
                  <a:lnTo>
                    <a:pt x="8949" y="8169"/>
                  </a:lnTo>
                  <a:lnTo>
                    <a:pt x="0" y="32552"/>
                  </a:lnTo>
                  <a:lnTo>
                    <a:pt x="6501" y="80008"/>
                  </a:lnTo>
                  <a:lnTo>
                    <a:pt x="13079" y="133854"/>
                  </a:lnTo>
                  <a:lnTo>
                    <a:pt x="12558" y="191711"/>
                  </a:lnTo>
                  <a:lnTo>
                    <a:pt x="11663" y="245126"/>
                  </a:lnTo>
                  <a:lnTo>
                    <a:pt x="17123" y="285646"/>
                  </a:lnTo>
                  <a:lnTo>
                    <a:pt x="35663" y="304817"/>
                  </a:lnTo>
                  <a:lnTo>
                    <a:pt x="57832" y="312283"/>
                  </a:lnTo>
                  <a:lnTo>
                    <a:pt x="92106" y="326897"/>
                  </a:lnTo>
                  <a:lnTo>
                    <a:pt x="185745" y="369079"/>
                  </a:lnTo>
                  <a:lnTo>
                    <a:pt x="239500" y="392402"/>
                  </a:lnTo>
                  <a:lnTo>
                    <a:pt x="294138" y="414382"/>
                  </a:lnTo>
                  <a:lnTo>
                    <a:pt x="346856" y="432895"/>
                  </a:lnTo>
                  <a:lnTo>
                    <a:pt x="394846" y="445820"/>
                  </a:lnTo>
                  <a:lnTo>
                    <a:pt x="435305" y="451033"/>
                  </a:lnTo>
                  <a:lnTo>
                    <a:pt x="436059" y="451420"/>
                  </a:lnTo>
                  <a:lnTo>
                    <a:pt x="438739" y="451242"/>
                  </a:lnTo>
                  <a:lnTo>
                    <a:pt x="441755" y="451242"/>
                  </a:lnTo>
                  <a:lnTo>
                    <a:pt x="442174" y="451033"/>
                  </a:lnTo>
                  <a:lnTo>
                    <a:pt x="487209" y="444761"/>
                  </a:lnTo>
                  <a:lnTo>
                    <a:pt x="539585" y="429355"/>
                  </a:lnTo>
                  <a:lnTo>
                    <a:pt x="595890" y="407743"/>
                  </a:lnTo>
                  <a:lnTo>
                    <a:pt x="652712" y="382850"/>
                  </a:lnTo>
                  <a:lnTo>
                    <a:pt x="754264" y="334930"/>
                  </a:lnTo>
                  <a:lnTo>
                    <a:pt x="792170" y="317755"/>
                  </a:lnTo>
                  <a:lnTo>
                    <a:pt x="816948" y="309006"/>
                  </a:lnTo>
                  <a:lnTo>
                    <a:pt x="843791" y="281064"/>
                  </a:lnTo>
                  <a:lnTo>
                    <a:pt x="856130" y="238463"/>
                  </a:lnTo>
                  <a:lnTo>
                    <a:pt x="856319" y="236202"/>
                  </a:lnTo>
                  <a:lnTo>
                    <a:pt x="438739" y="236202"/>
                  </a:lnTo>
                  <a:lnTo>
                    <a:pt x="386982" y="232356"/>
                  </a:lnTo>
                  <a:lnTo>
                    <a:pt x="329975" y="222048"/>
                  </a:lnTo>
                  <a:lnTo>
                    <a:pt x="274927" y="206683"/>
                  </a:lnTo>
                  <a:lnTo>
                    <a:pt x="229050" y="187669"/>
                  </a:lnTo>
                  <a:lnTo>
                    <a:pt x="176039" y="134749"/>
                  </a:lnTo>
                  <a:lnTo>
                    <a:pt x="147580" y="92820"/>
                  </a:lnTo>
                  <a:lnTo>
                    <a:pt x="116778" y="50199"/>
                  </a:lnTo>
                  <a:lnTo>
                    <a:pt x="86238" y="16462"/>
                  </a:lnTo>
                  <a:lnTo>
                    <a:pt x="58563" y="1183"/>
                  </a:lnTo>
                  <a:lnTo>
                    <a:pt x="29690" y="0"/>
                  </a:lnTo>
                  <a:close/>
                </a:path>
                <a:path w="877569" h="451485">
                  <a:moveTo>
                    <a:pt x="441755" y="451242"/>
                  </a:moveTo>
                  <a:lnTo>
                    <a:pt x="438739" y="451242"/>
                  </a:lnTo>
                  <a:lnTo>
                    <a:pt x="441399" y="451420"/>
                  </a:lnTo>
                  <a:lnTo>
                    <a:pt x="441755" y="451242"/>
                  </a:lnTo>
                  <a:close/>
                </a:path>
                <a:path w="877569" h="451485">
                  <a:moveTo>
                    <a:pt x="847777" y="0"/>
                  </a:moveTo>
                  <a:lnTo>
                    <a:pt x="791230" y="16462"/>
                  </a:lnTo>
                  <a:lnTo>
                    <a:pt x="760689" y="50199"/>
                  </a:lnTo>
                  <a:lnTo>
                    <a:pt x="729884" y="92820"/>
                  </a:lnTo>
                  <a:lnTo>
                    <a:pt x="701418" y="134749"/>
                  </a:lnTo>
                  <a:lnTo>
                    <a:pt x="677894" y="166413"/>
                  </a:lnTo>
                  <a:lnTo>
                    <a:pt x="602552" y="206683"/>
                  </a:lnTo>
                  <a:lnTo>
                    <a:pt x="547510" y="222048"/>
                  </a:lnTo>
                  <a:lnTo>
                    <a:pt x="490502" y="232356"/>
                  </a:lnTo>
                  <a:lnTo>
                    <a:pt x="438739" y="236202"/>
                  </a:lnTo>
                  <a:lnTo>
                    <a:pt x="856319" y="236202"/>
                  </a:lnTo>
                  <a:lnTo>
                    <a:pt x="860449" y="186934"/>
                  </a:lnTo>
                  <a:lnTo>
                    <a:pt x="863233" y="132205"/>
                  </a:lnTo>
                  <a:lnTo>
                    <a:pt x="870967" y="80008"/>
                  </a:lnTo>
                  <a:lnTo>
                    <a:pt x="877464" y="32552"/>
                  </a:lnTo>
                  <a:lnTo>
                    <a:pt x="868516" y="8169"/>
                  </a:lnTo>
                  <a:lnTo>
                    <a:pt x="847777" y="0"/>
                  </a:lnTo>
                  <a:close/>
                </a:path>
              </a:pathLst>
            </a:custGeom>
            <a:solidFill>
              <a:srgbClr val="FFFFFF"/>
            </a:solidFill>
          </p:spPr>
          <p:txBody>
            <a:bodyPr wrap="square" lIns="0" tIns="0" rIns="0" bIns="0" rtlCol="0"/>
            <a:lstStyle/>
            <a:p>
              <a:endParaRPr dirty="0"/>
            </a:p>
          </p:txBody>
        </p:sp>
        <p:sp>
          <p:nvSpPr>
            <p:cNvPr id="8" name="object 8"/>
            <p:cNvSpPr/>
            <p:nvPr/>
          </p:nvSpPr>
          <p:spPr>
            <a:xfrm>
              <a:off x="15932106" y="4988795"/>
              <a:ext cx="877569" cy="451484"/>
            </a:xfrm>
            <a:custGeom>
              <a:avLst/>
              <a:gdLst/>
              <a:ahLst/>
              <a:cxnLst/>
              <a:rect l="l" t="t" r="r" b="b"/>
              <a:pathLst>
                <a:path w="877569" h="451485">
                  <a:moveTo>
                    <a:pt x="818906" y="1183"/>
                  </a:moveTo>
                  <a:lnTo>
                    <a:pt x="791230" y="16462"/>
                  </a:lnTo>
                  <a:lnTo>
                    <a:pt x="760689" y="50199"/>
                  </a:lnTo>
                  <a:lnTo>
                    <a:pt x="729884" y="92820"/>
                  </a:lnTo>
                  <a:lnTo>
                    <a:pt x="701418" y="134749"/>
                  </a:lnTo>
                  <a:lnTo>
                    <a:pt x="677894" y="166413"/>
                  </a:lnTo>
                  <a:lnTo>
                    <a:pt x="602552" y="206683"/>
                  </a:lnTo>
                  <a:lnTo>
                    <a:pt x="547510" y="222048"/>
                  </a:lnTo>
                  <a:lnTo>
                    <a:pt x="490502" y="232356"/>
                  </a:lnTo>
                  <a:lnTo>
                    <a:pt x="438739" y="236202"/>
                  </a:lnTo>
                  <a:lnTo>
                    <a:pt x="386982" y="232356"/>
                  </a:lnTo>
                  <a:lnTo>
                    <a:pt x="329975" y="222048"/>
                  </a:lnTo>
                  <a:lnTo>
                    <a:pt x="274927" y="206683"/>
                  </a:lnTo>
                  <a:lnTo>
                    <a:pt x="229050" y="187669"/>
                  </a:lnTo>
                  <a:lnTo>
                    <a:pt x="176039" y="134749"/>
                  </a:lnTo>
                  <a:lnTo>
                    <a:pt x="147580" y="92820"/>
                  </a:lnTo>
                  <a:lnTo>
                    <a:pt x="116778" y="50199"/>
                  </a:lnTo>
                  <a:lnTo>
                    <a:pt x="86238" y="16462"/>
                  </a:lnTo>
                  <a:lnTo>
                    <a:pt x="58563" y="1183"/>
                  </a:lnTo>
                  <a:lnTo>
                    <a:pt x="29690" y="0"/>
                  </a:lnTo>
                  <a:lnTo>
                    <a:pt x="8949" y="8169"/>
                  </a:lnTo>
                  <a:lnTo>
                    <a:pt x="0" y="32552"/>
                  </a:lnTo>
                  <a:lnTo>
                    <a:pt x="6501" y="80008"/>
                  </a:lnTo>
                  <a:lnTo>
                    <a:pt x="13079" y="133854"/>
                  </a:lnTo>
                  <a:lnTo>
                    <a:pt x="12558" y="191711"/>
                  </a:lnTo>
                  <a:lnTo>
                    <a:pt x="11663" y="245126"/>
                  </a:lnTo>
                  <a:lnTo>
                    <a:pt x="17123" y="285646"/>
                  </a:lnTo>
                  <a:lnTo>
                    <a:pt x="35663" y="304817"/>
                  </a:lnTo>
                  <a:lnTo>
                    <a:pt x="57832" y="312283"/>
                  </a:lnTo>
                  <a:lnTo>
                    <a:pt x="92106" y="326897"/>
                  </a:lnTo>
                  <a:lnTo>
                    <a:pt x="135679" y="346537"/>
                  </a:lnTo>
                  <a:lnTo>
                    <a:pt x="185745" y="369079"/>
                  </a:lnTo>
                  <a:lnTo>
                    <a:pt x="239500" y="392402"/>
                  </a:lnTo>
                  <a:lnTo>
                    <a:pt x="294138" y="414382"/>
                  </a:lnTo>
                  <a:lnTo>
                    <a:pt x="346856" y="432895"/>
                  </a:lnTo>
                  <a:lnTo>
                    <a:pt x="394846" y="445820"/>
                  </a:lnTo>
                  <a:lnTo>
                    <a:pt x="435305" y="451033"/>
                  </a:lnTo>
                  <a:lnTo>
                    <a:pt x="436059" y="451420"/>
                  </a:lnTo>
                  <a:lnTo>
                    <a:pt x="438739" y="451242"/>
                  </a:lnTo>
                  <a:lnTo>
                    <a:pt x="441399" y="451420"/>
                  </a:lnTo>
                  <a:lnTo>
                    <a:pt x="442174" y="451033"/>
                  </a:lnTo>
                  <a:lnTo>
                    <a:pt x="487209" y="444761"/>
                  </a:lnTo>
                  <a:lnTo>
                    <a:pt x="539585" y="429355"/>
                  </a:lnTo>
                  <a:lnTo>
                    <a:pt x="595890" y="407743"/>
                  </a:lnTo>
                  <a:lnTo>
                    <a:pt x="652712" y="382850"/>
                  </a:lnTo>
                  <a:lnTo>
                    <a:pt x="706640" y="357604"/>
                  </a:lnTo>
                  <a:lnTo>
                    <a:pt x="754264" y="334930"/>
                  </a:lnTo>
                  <a:lnTo>
                    <a:pt x="792170" y="317755"/>
                  </a:lnTo>
                  <a:lnTo>
                    <a:pt x="843791" y="281064"/>
                  </a:lnTo>
                  <a:lnTo>
                    <a:pt x="856130" y="238463"/>
                  </a:lnTo>
                  <a:lnTo>
                    <a:pt x="860449" y="186934"/>
                  </a:lnTo>
                  <a:lnTo>
                    <a:pt x="863233" y="132205"/>
                  </a:lnTo>
                  <a:lnTo>
                    <a:pt x="870967" y="80008"/>
                  </a:lnTo>
                  <a:lnTo>
                    <a:pt x="877464" y="32552"/>
                  </a:lnTo>
                  <a:lnTo>
                    <a:pt x="868516" y="8169"/>
                  </a:lnTo>
                  <a:lnTo>
                    <a:pt x="847777" y="0"/>
                  </a:lnTo>
                  <a:lnTo>
                    <a:pt x="818906" y="1183"/>
                  </a:lnTo>
                  <a:close/>
                </a:path>
              </a:pathLst>
            </a:custGeom>
            <a:ln w="89850">
              <a:solidFill>
                <a:srgbClr val="231F20"/>
              </a:solidFill>
            </a:ln>
          </p:spPr>
          <p:txBody>
            <a:bodyPr wrap="square" lIns="0" tIns="0" rIns="0" bIns="0" rtlCol="0"/>
            <a:lstStyle/>
            <a:p>
              <a:endParaRPr dirty="0"/>
            </a:p>
          </p:txBody>
        </p:sp>
        <p:sp>
          <p:nvSpPr>
            <p:cNvPr id="9" name="object 9"/>
            <p:cNvSpPr/>
            <p:nvPr/>
          </p:nvSpPr>
          <p:spPr>
            <a:xfrm>
              <a:off x="16419453" y="4221288"/>
              <a:ext cx="414020" cy="381635"/>
            </a:xfrm>
            <a:custGeom>
              <a:avLst/>
              <a:gdLst/>
              <a:ahLst/>
              <a:cxnLst/>
              <a:rect l="l" t="t" r="r" b="b"/>
              <a:pathLst>
                <a:path w="414019" h="381635">
                  <a:moveTo>
                    <a:pt x="208391" y="0"/>
                  </a:moveTo>
                  <a:lnTo>
                    <a:pt x="164483" y="2362"/>
                  </a:lnTo>
                  <a:lnTo>
                    <a:pt x="117110" y="19041"/>
                  </a:lnTo>
                  <a:lnTo>
                    <a:pt x="74557" y="41240"/>
                  </a:lnTo>
                  <a:lnTo>
                    <a:pt x="30832" y="72868"/>
                  </a:lnTo>
                  <a:lnTo>
                    <a:pt x="7414" y="112747"/>
                  </a:lnTo>
                  <a:lnTo>
                    <a:pt x="0" y="140728"/>
                  </a:lnTo>
                  <a:lnTo>
                    <a:pt x="1749" y="174788"/>
                  </a:lnTo>
                  <a:lnTo>
                    <a:pt x="14849" y="213183"/>
                  </a:lnTo>
                  <a:lnTo>
                    <a:pt x="34374" y="252758"/>
                  </a:lnTo>
                  <a:lnTo>
                    <a:pt x="55401" y="290357"/>
                  </a:lnTo>
                  <a:lnTo>
                    <a:pt x="80022" y="320512"/>
                  </a:lnTo>
                  <a:lnTo>
                    <a:pt x="142537" y="357066"/>
                  </a:lnTo>
                  <a:lnTo>
                    <a:pt x="194768" y="378139"/>
                  </a:lnTo>
                  <a:lnTo>
                    <a:pt x="215681" y="381362"/>
                  </a:lnTo>
                  <a:lnTo>
                    <a:pt x="237124" y="378377"/>
                  </a:lnTo>
                  <a:lnTo>
                    <a:pt x="292310" y="352908"/>
                  </a:lnTo>
                  <a:lnTo>
                    <a:pt x="323973" y="330564"/>
                  </a:lnTo>
                  <a:lnTo>
                    <a:pt x="352421" y="299117"/>
                  </a:lnTo>
                  <a:lnTo>
                    <a:pt x="372941" y="256065"/>
                  </a:lnTo>
                  <a:lnTo>
                    <a:pt x="389391" y="207445"/>
                  </a:lnTo>
                  <a:lnTo>
                    <a:pt x="404915" y="162849"/>
                  </a:lnTo>
                  <a:lnTo>
                    <a:pt x="413798" y="125111"/>
                  </a:lnTo>
                  <a:lnTo>
                    <a:pt x="410322" y="97065"/>
                  </a:lnTo>
                  <a:lnTo>
                    <a:pt x="385437" y="58546"/>
                  </a:lnTo>
                  <a:lnTo>
                    <a:pt x="348119" y="33346"/>
                  </a:lnTo>
                  <a:lnTo>
                    <a:pt x="303050" y="17700"/>
                  </a:lnTo>
                  <a:lnTo>
                    <a:pt x="254913" y="7840"/>
                  </a:lnTo>
                  <a:lnTo>
                    <a:pt x="208391" y="0"/>
                  </a:lnTo>
                  <a:close/>
                </a:path>
              </a:pathLst>
            </a:custGeom>
            <a:solidFill>
              <a:srgbClr val="231F20"/>
            </a:solidFill>
          </p:spPr>
          <p:txBody>
            <a:bodyPr wrap="square" lIns="0" tIns="0" rIns="0" bIns="0" rtlCol="0"/>
            <a:lstStyle/>
            <a:p>
              <a:endParaRPr dirty="0"/>
            </a:p>
          </p:txBody>
        </p:sp>
        <p:sp>
          <p:nvSpPr>
            <p:cNvPr id="10" name="object 10"/>
            <p:cNvSpPr/>
            <p:nvPr/>
          </p:nvSpPr>
          <p:spPr>
            <a:xfrm>
              <a:off x="15908419" y="4221288"/>
              <a:ext cx="414020" cy="381635"/>
            </a:xfrm>
            <a:custGeom>
              <a:avLst/>
              <a:gdLst/>
              <a:ahLst/>
              <a:cxnLst/>
              <a:rect l="l" t="t" r="r" b="b"/>
              <a:pathLst>
                <a:path w="414019" h="381635">
                  <a:moveTo>
                    <a:pt x="205426" y="0"/>
                  </a:moveTo>
                  <a:lnTo>
                    <a:pt x="158902" y="7840"/>
                  </a:lnTo>
                  <a:lnTo>
                    <a:pt x="110760" y="17700"/>
                  </a:lnTo>
                  <a:lnTo>
                    <a:pt x="65687" y="33346"/>
                  </a:lnTo>
                  <a:lnTo>
                    <a:pt x="28366" y="58546"/>
                  </a:lnTo>
                  <a:lnTo>
                    <a:pt x="3484" y="97065"/>
                  </a:lnTo>
                  <a:lnTo>
                    <a:pt x="0" y="125111"/>
                  </a:lnTo>
                  <a:lnTo>
                    <a:pt x="8881" y="162849"/>
                  </a:lnTo>
                  <a:lnTo>
                    <a:pt x="24404" y="207445"/>
                  </a:lnTo>
                  <a:lnTo>
                    <a:pt x="40844" y="256065"/>
                  </a:lnTo>
                  <a:lnTo>
                    <a:pt x="61369" y="299117"/>
                  </a:lnTo>
                  <a:lnTo>
                    <a:pt x="89819" y="330564"/>
                  </a:lnTo>
                  <a:lnTo>
                    <a:pt x="121485" y="352908"/>
                  </a:lnTo>
                  <a:lnTo>
                    <a:pt x="176692" y="378377"/>
                  </a:lnTo>
                  <a:lnTo>
                    <a:pt x="198137" y="381362"/>
                  </a:lnTo>
                  <a:lnTo>
                    <a:pt x="219045" y="378139"/>
                  </a:lnTo>
                  <a:lnTo>
                    <a:pt x="271266" y="357066"/>
                  </a:lnTo>
                  <a:lnTo>
                    <a:pt x="333787" y="320512"/>
                  </a:lnTo>
                  <a:lnTo>
                    <a:pt x="358405" y="290357"/>
                  </a:lnTo>
                  <a:lnTo>
                    <a:pt x="379434" y="252758"/>
                  </a:lnTo>
                  <a:lnTo>
                    <a:pt x="398963" y="213183"/>
                  </a:lnTo>
                  <a:lnTo>
                    <a:pt x="412066" y="174788"/>
                  </a:lnTo>
                  <a:lnTo>
                    <a:pt x="413817" y="140728"/>
                  </a:lnTo>
                  <a:lnTo>
                    <a:pt x="406392" y="112747"/>
                  </a:lnTo>
                  <a:lnTo>
                    <a:pt x="382969" y="72868"/>
                  </a:lnTo>
                  <a:lnTo>
                    <a:pt x="339241" y="41240"/>
                  </a:lnTo>
                  <a:lnTo>
                    <a:pt x="296693" y="19041"/>
                  </a:lnTo>
                  <a:lnTo>
                    <a:pt x="249326" y="2362"/>
                  </a:lnTo>
                  <a:lnTo>
                    <a:pt x="205426" y="0"/>
                  </a:lnTo>
                  <a:close/>
                </a:path>
              </a:pathLst>
            </a:custGeom>
            <a:solidFill>
              <a:srgbClr val="231F20"/>
            </a:solidFill>
          </p:spPr>
          <p:txBody>
            <a:bodyPr wrap="square" lIns="0" tIns="0" rIns="0" bIns="0" rtlCol="0"/>
            <a:lstStyle/>
            <a:p>
              <a:endParaRPr dirty="0"/>
            </a:p>
          </p:txBody>
        </p:sp>
        <p:sp>
          <p:nvSpPr>
            <p:cNvPr id="11" name="object 11"/>
            <p:cNvSpPr/>
            <p:nvPr/>
          </p:nvSpPr>
          <p:spPr>
            <a:xfrm>
              <a:off x="14656145" y="5175432"/>
              <a:ext cx="3182620" cy="1827530"/>
            </a:xfrm>
            <a:custGeom>
              <a:avLst/>
              <a:gdLst/>
              <a:ahLst/>
              <a:cxnLst/>
              <a:rect l="l" t="t" r="r" b="b"/>
              <a:pathLst>
                <a:path w="3182619" h="1827529">
                  <a:moveTo>
                    <a:pt x="0" y="1826939"/>
                  </a:moveTo>
                  <a:lnTo>
                    <a:pt x="3182185" y="0"/>
                  </a:lnTo>
                </a:path>
              </a:pathLst>
            </a:custGeom>
            <a:ln w="89850">
              <a:solidFill>
                <a:srgbClr val="231F20"/>
              </a:solidFill>
            </a:ln>
          </p:spPr>
          <p:txBody>
            <a:bodyPr wrap="square" lIns="0" tIns="0" rIns="0" bIns="0" rtlCol="0"/>
            <a:lstStyle/>
            <a:p>
              <a:endParaRPr dirty="0"/>
            </a:p>
          </p:txBody>
        </p:sp>
        <p:sp>
          <p:nvSpPr>
            <p:cNvPr id="12" name="object 12"/>
            <p:cNvSpPr/>
            <p:nvPr/>
          </p:nvSpPr>
          <p:spPr>
            <a:xfrm>
              <a:off x="14820873" y="5489904"/>
              <a:ext cx="3182620" cy="1804670"/>
            </a:xfrm>
            <a:custGeom>
              <a:avLst/>
              <a:gdLst/>
              <a:ahLst/>
              <a:cxnLst/>
              <a:rect l="l" t="t" r="r" b="b"/>
              <a:pathLst>
                <a:path w="3182619" h="1804670">
                  <a:moveTo>
                    <a:pt x="0" y="1804479"/>
                  </a:moveTo>
                  <a:lnTo>
                    <a:pt x="3182185" y="0"/>
                  </a:lnTo>
                </a:path>
              </a:pathLst>
            </a:custGeom>
            <a:ln w="89850">
              <a:solidFill>
                <a:srgbClr val="231F20"/>
              </a:solidFill>
            </a:ln>
          </p:spPr>
          <p:txBody>
            <a:bodyPr wrap="square" lIns="0" tIns="0" rIns="0" bIns="0" rtlCol="0"/>
            <a:lstStyle/>
            <a:p>
              <a:endParaRPr dirty="0"/>
            </a:p>
          </p:txBody>
        </p:sp>
        <p:sp>
          <p:nvSpPr>
            <p:cNvPr id="13" name="object 13"/>
            <p:cNvSpPr/>
            <p:nvPr/>
          </p:nvSpPr>
          <p:spPr>
            <a:xfrm>
              <a:off x="14753127" y="6816596"/>
              <a:ext cx="273685" cy="480059"/>
            </a:xfrm>
            <a:custGeom>
              <a:avLst/>
              <a:gdLst/>
              <a:ahLst/>
              <a:cxnLst/>
              <a:rect l="l" t="t" r="r" b="b"/>
              <a:pathLst>
                <a:path w="273684" h="480059">
                  <a:moveTo>
                    <a:pt x="273646" y="479671"/>
                  </a:moveTo>
                  <a:lnTo>
                    <a:pt x="0" y="0"/>
                  </a:lnTo>
                </a:path>
              </a:pathLst>
            </a:custGeom>
            <a:ln w="89850">
              <a:solidFill>
                <a:srgbClr val="231F20"/>
              </a:solidFill>
            </a:ln>
          </p:spPr>
          <p:txBody>
            <a:bodyPr wrap="square" lIns="0" tIns="0" rIns="0" bIns="0" rtlCol="0"/>
            <a:lstStyle/>
            <a:p>
              <a:endParaRPr dirty="0"/>
            </a:p>
          </p:txBody>
        </p:sp>
        <p:sp>
          <p:nvSpPr>
            <p:cNvPr id="14" name="object 14"/>
            <p:cNvSpPr/>
            <p:nvPr/>
          </p:nvSpPr>
          <p:spPr>
            <a:xfrm>
              <a:off x="14945016" y="6707961"/>
              <a:ext cx="273685" cy="480059"/>
            </a:xfrm>
            <a:custGeom>
              <a:avLst/>
              <a:gdLst/>
              <a:ahLst/>
              <a:cxnLst/>
              <a:rect l="l" t="t" r="r" b="b"/>
              <a:pathLst>
                <a:path w="273684" h="480059">
                  <a:moveTo>
                    <a:pt x="273635" y="479713"/>
                  </a:moveTo>
                  <a:lnTo>
                    <a:pt x="0" y="0"/>
                  </a:lnTo>
                </a:path>
              </a:pathLst>
            </a:custGeom>
            <a:ln w="89850">
              <a:solidFill>
                <a:srgbClr val="231F20"/>
              </a:solidFill>
            </a:ln>
          </p:spPr>
          <p:txBody>
            <a:bodyPr wrap="square" lIns="0" tIns="0" rIns="0" bIns="0" rtlCol="0"/>
            <a:lstStyle/>
            <a:p>
              <a:endParaRPr dirty="0"/>
            </a:p>
          </p:txBody>
        </p:sp>
        <p:sp>
          <p:nvSpPr>
            <p:cNvPr id="15" name="object 15"/>
            <p:cNvSpPr/>
            <p:nvPr/>
          </p:nvSpPr>
          <p:spPr>
            <a:xfrm>
              <a:off x="15136894" y="6599367"/>
              <a:ext cx="273685" cy="480059"/>
            </a:xfrm>
            <a:custGeom>
              <a:avLst/>
              <a:gdLst/>
              <a:ahLst/>
              <a:cxnLst/>
              <a:rect l="l" t="t" r="r" b="b"/>
              <a:pathLst>
                <a:path w="273684" h="480059">
                  <a:moveTo>
                    <a:pt x="273635" y="479702"/>
                  </a:moveTo>
                  <a:lnTo>
                    <a:pt x="0" y="0"/>
                  </a:lnTo>
                </a:path>
              </a:pathLst>
            </a:custGeom>
            <a:ln w="89850">
              <a:solidFill>
                <a:srgbClr val="231F20"/>
              </a:solidFill>
            </a:ln>
          </p:spPr>
          <p:txBody>
            <a:bodyPr wrap="square" lIns="0" tIns="0" rIns="0" bIns="0" rtlCol="0"/>
            <a:lstStyle/>
            <a:p>
              <a:endParaRPr dirty="0"/>
            </a:p>
          </p:txBody>
        </p:sp>
        <p:sp>
          <p:nvSpPr>
            <p:cNvPr id="16" name="object 16"/>
            <p:cNvSpPr/>
            <p:nvPr/>
          </p:nvSpPr>
          <p:spPr>
            <a:xfrm>
              <a:off x="15328763" y="6490732"/>
              <a:ext cx="273685" cy="480059"/>
            </a:xfrm>
            <a:custGeom>
              <a:avLst/>
              <a:gdLst/>
              <a:ahLst/>
              <a:cxnLst/>
              <a:rect l="l" t="t" r="r" b="b"/>
              <a:pathLst>
                <a:path w="273684" h="480059">
                  <a:moveTo>
                    <a:pt x="273635" y="479713"/>
                  </a:moveTo>
                  <a:lnTo>
                    <a:pt x="0" y="0"/>
                  </a:lnTo>
                </a:path>
              </a:pathLst>
            </a:custGeom>
            <a:ln w="89850">
              <a:solidFill>
                <a:srgbClr val="231F20"/>
              </a:solidFill>
            </a:ln>
          </p:spPr>
          <p:txBody>
            <a:bodyPr wrap="square" lIns="0" tIns="0" rIns="0" bIns="0" rtlCol="0"/>
            <a:lstStyle/>
            <a:p>
              <a:endParaRPr dirty="0"/>
            </a:p>
          </p:txBody>
        </p:sp>
        <p:sp>
          <p:nvSpPr>
            <p:cNvPr id="17" name="object 17"/>
            <p:cNvSpPr/>
            <p:nvPr/>
          </p:nvSpPr>
          <p:spPr>
            <a:xfrm>
              <a:off x="15520643" y="6382138"/>
              <a:ext cx="273685" cy="480059"/>
            </a:xfrm>
            <a:custGeom>
              <a:avLst/>
              <a:gdLst/>
              <a:ahLst/>
              <a:cxnLst/>
              <a:rect l="l" t="t" r="r" b="b"/>
              <a:pathLst>
                <a:path w="273684" h="480059">
                  <a:moveTo>
                    <a:pt x="273635" y="479702"/>
                  </a:moveTo>
                  <a:lnTo>
                    <a:pt x="0" y="0"/>
                  </a:lnTo>
                </a:path>
              </a:pathLst>
            </a:custGeom>
            <a:ln w="89850">
              <a:solidFill>
                <a:srgbClr val="231F20"/>
              </a:solidFill>
            </a:ln>
          </p:spPr>
          <p:txBody>
            <a:bodyPr wrap="square" lIns="0" tIns="0" rIns="0" bIns="0" rtlCol="0"/>
            <a:lstStyle/>
            <a:p>
              <a:endParaRPr dirty="0"/>
            </a:p>
          </p:txBody>
        </p:sp>
        <p:sp>
          <p:nvSpPr>
            <p:cNvPr id="18" name="object 18"/>
            <p:cNvSpPr/>
            <p:nvPr/>
          </p:nvSpPr>
          <p:spPr>
            <a:xfrm>
              <a:off x="15712521" y="6273513"/>
              <a:ext cx="273685" cy="480059"/>
            </a:xfrm>
            <a:custGeom>
              <a:avLst/>
              <a:gdLst/>
              <a:ahLst/>
              <a:cxnLst/>
              <a:rect l="l" t="t" r="r" b="b"/>
              <a:pathLst>
                <a:path w="273684" h="480059">
                  <a:moveTo>
                    <a:pt x="273646" y="479702"/>
                  </a:moveTo>
                  <a:lnTo>
                    <a:pt x="0" y="0"/>
                  </a:lnTo>
                </a:path>
              </a:pathLst>
            </a:custGeom>
            <a:ln w="89850">
              <a:solidFill>
                <a:srgbClr val="231F20"/>
              </a:solidFill>
            </a:ln>
          </p:spPr>
          <p:txBody>
            <a:bodyPr wrap="square" lIns="0" tIns="0" rIns="0" bIns="0" rtlCol="0"/>
            <a:lstStyle/>
            <a:p>
              <a:endParaRPr dirty="0"/>
            </a:p>
          </p:txBody>
        </p:sp>
        <p:sp>
          <p:nvSpPr>
            <p:cNvPr id="19" name="object 19"/>
            <p:cNvSpPr/>
            <p:nvPr/>
          </p:nvSpPr>
          <p:spPr>
            <a:xfrm>
              <a:off x="15904401" y="6164878"/>
              <a:ext cx="273685" cy="480059"/>
            </a:xfrm>
            <a:custGeom>
              <a:avLst/>
              <a:gdLst/>
              <a:ahLst/>
              <a:cxnLst/>
              <a:rect l="l" t="t" r="r" b="b"/>
              <a:pathLst>
                <a:path w="273684" h="480059">
                  <a:moveTo>
                    <a:pt x="273646" y="479713"/>
                  </a:moveTo>
                  <a:lnTo>
                    <a:pt x="0" y="0"/>
                  </a:lnTo>
                </a:path>
              </a:pathLst>
            </a:custGeom>
            <a:ln w="89850">
              <a:solidFill>
                <a:srgbClr val="231F20"/>
              </a:solidFill>
            </a:ln>
          </p:spPr>
          <p:txBody>
            <a:bodyPr wrap="square" lIns="0" tIns="0" rIns="0" bIns="0" rtlCol="0"/>
            <a:lstStyle/>
            <a:p>
              <a:endParaRPr dirty="0"/>
            </a:p>
          </p:txBody>
        </p:sp>
        <p:sp>
          <p:nvSpPr>
            <p:cNvPr id="20" name="object 20"/>
            <p:cNvSpPr/>
            <p:nvPr/>
          </p:nvSpPr>
          <p:spPr>
            <a:xfrm>
              <a:off x="16113053" y="6046787"/>
              <a:ext cx="273685" cy="480059"/>
            </a:xfrm>
            <a:custGeom>
              <a:avLst/>
              <a:gdLst/>
              <a:ahLst/>
              <a:cxnLst/>
              <a:rect l="l" t="t" r="r" b="b"/>
              <a:pathLst>
                <a:path w="273684" h="480059">
                  <a:moveTo>
                    <a:pt x="273646" y="479681"/>
                  </a:moveTo>
                  <a:lnTo>
                    <a:pt x="0" y="0"/>
                  </a:lnTo>
                </a:path>
              </a:pathLst>
            </a:custGeom>
            <a:ln w="89850">
              <a:solidFill>
                <a:srgbClr val="231F20"/>
              </a:solidFill>
            </a:ln>
          </p:spPr>
          <p:txBody>
            <a:bodyPr wrap="square" lIns="0" tIns="0" rIns="0" bIns="0" rtlCol="0"/>
            <a:lstStyle/>
            <a:p>
              <a:endParaRPr dirty="0"/>
            </a:p>
          </p:txBody>
        </p:sp>
        <p:sp>
          <p:nvSpPr>
            <p:cNvPr id="21" name="object 21"/>
            <p:cNvSpPr/>
            <p:nvPr/>
          </p:nvSpPr>
          <p:spPr>
            <a:xfrm>
              <a:off x="16307655" y="5936633"/>
              <a:ext cx="273685" cy="480059"/>
            </a:xfrm>
            <a:custGeom>
              <a:avLst/>
              <a:gdLst/>
              <a:ahLst/>
              <a:cxnLst/>
              <a:rect l="l" t="t" r="r" b="b"/>
              <a:pathLst>
                <a:path w="273684" h="480060">
                  <a:moveTo>
                    <a:pt x="273656" y="479702"/>
                  </a:moveTo>
                  <a:lnTo>
                    <a:pt x="0" y="0"/>
                  </a:lnTo>
                </a:path>
              </a:pathLst>
            </a:custGeom>
            <a:ln w="89850">
              <a:solidFill>
                <a:srgbClr val="231F20"/>
              </a:solidFill>
            </a:ln>
          </p:spPr>
          <p:txBody>
            <a:bodyPr wrap="square" lIns="0" tIns="0" rIns="0" bIns="0" rtlCol="0"/>
            <a:lstStyle/>
            <a:p>
              <a:endParaRPr dirty="0"/>
            </a:p>
          </p:txBody>
        </p:sp>
        <p:sp>
          <p:nvSpPr>
            <p:cNvPr id="22" name="object 22"/>
            <p:cNvSpPr/>
            <p:nvPr/>
          </p:nvSpPr>
          <p:spPr>
            <a:xfrm>
              <a:off x="16499533" y="5828008"/>
              <a:ext cx="273685" cy="480059"/>
            </a:xfrm>
            <a:custGeom>
              <a:avLst/>
              <a:gdLst/>
              <a:ahLst/>
              <a:cxnLst/>
              <a:rect l="l" t="t" r="r" b="b"/>
              <a:pathLst>
                <a:path w="273684" h="480060">
                  <a:moveTo>
                    <a:pt x="273646" y="479702"/>
                  </a:moveTo>
                  <a:lnTo>
                    <a:pt x="0" y="0"/>
                  </a:lnTo>
                </a:path>
              </a:pathLst>
            </a:custGeom>
            <a:ln w="89850">
              <a:solidFill>
                <a:srgbClr val="231F20"/>
              </a:solidFill>
            </a:ln>
          </p:spPr>
          <p:txBody>
            <a:bodyPr wrap="square" lIns="0" tIns="0" rIns="0" bIns="0" rtlCol="0"/>
            <a:lstStyle/>
            <a:p>
              <a:endParaRPr dirty="0"/>
            </a:p>
          </p:txBody>
        </p:sp>
        <p:sp>
          <p:nvSpPr>
            <p:cNvPr id="23" name="object 23"/>
            <p:cNvSpPr/>
            <p:nvPr/>
          </p:nvSpPr>
          <p:spPr>
            <a:xfrm>
              <a:off x="16691402" y="5719373"/>
              <a:ext cx="273685" cy="480059"/>
            </a:xfrm>
            <a:custGeom>
              <a:avLst/>
              <a:gdLst/>
              <a:ahLst/>
              <a:cxnLst/>
              <a:rect l="l" t="t" r="r" b="b"/>
              <a:pathLst>
                <a:path w="273684" h="480060">
                  <a:moveTo>
                    <a:pt x="273646" y="479713"/>
                  </a:moveTo>
                  <a:lnTo>
                    <a:pt x="0" y="0"/>
                  </a:lnTo>
                </a:path>
              </a:pathLst>
            </a:custGeom>
            <a:ln w="89850">
              <a:solidFill>
                <a:srgbClr val="231F20"/>
              </a:solidFill>
            </a:ln>
          </p:spPr>
          <p:txBody>
            <a:bodyPr wrap="square" lIns="0" tIns="0" rIns="0" bIns="0" rtlCol="0"/>
            <a:lstStyle/>
            <a:p>
              <a:endParaRPr dirty="0"/>
            </a:p>
          </p:txBody>
        </p:sp>
        <p:sp>
          <p:nvSpPr>
            <p:cNvPr id="24" name="object 24"/>
            <p:cNvSpPr/>
            <p:nvPr/>
          </p:nvSpPr>
          <p:spPr>
            <a:xfrm>
              <a:off x="16883302" y="5610780"/>
              <a:ext cx="273685" cy="480059"/>
            </a:xfrm>
            <a:custGeom>
              <a:avLst/>
              <a:gdLst/>
              <a:ahLst/>
              <a:cxnLst/>
              <a:rect l="l" t="t" r="r" b="b"/>
              <a:pathLst>
                <a:path w="273684" h="480060">
                  <a:moveTo>
                    <a:pt x="273646" y="479702"/>
                  </a:moveTo>
                  <a:lnTo>
                    <a:pt x="0" y="0"/>
                  </a:lnTo>
                </a:path>
              </a:pathLst>
            </a:custGeom>
            <a:ln w="89850">
              <a:solidFill>
                <a:srgbClr val="231F20"/>
              </a:solidFill>
            </a:ln>
          </p:spPr>
          <p:txBody>
            <a:bodyPr wrap="square" lIns="0" tIns="0" rIns="0" bIns="0" rtlCol="0"/>
            <a:lstStyle/>
            <a:p>
              <a:endParaRPr dirty="0"/>
            </a:p>
          </p:txBody>
        </p:sp>
        <p:sp>
          <p:nvSpPr>
            <p:cNvPr id="25" name="object 25"/>
            <p:cNvSpPr/>
            <p:nvPr/>
          </p:nvSpPr>
          <p:spPr>
            <a:xfrm>
              <a:off x="17075171" y="5502154"/>
              <a:ext cx="273685" cy="480059"/>
            </a:xfrm>
            <a:custGeom>
              <a:avLst/>
              <a:gdLst/>
              <a:ahLst/>
              <a:cxnLst/>
              <a:rect l="l" t="t" r="r" b="b"/>
              <a:pathLst>
                <a:path w="273684" h="480060">
                  <a:moveTo>
                    <a:pt x="273625" y="479702"/>
                  </a:moveTo>
                  <a:lnTo>
                    <a:pt x="0" y="0"/>
                  </a:lnTo>
                </a:path>
              </a:pathLst>
            </a:custGeom>
            <a:ln w="89850">
              <a:solidFill>
                <a:srgbClr val="231F20"/>
              </a:solidFill>
            </a:ln>
          </p:spPr>
          <p:txBody>
            <a:bodyPr wrap="square" lIns="0" tIns="0" rIns="0" bIns="0" rtlCol="0"/>
            <a:lstStyle/>
            <a:p>
              <a:endParaRPr dirty="0"/>
            </a:p>
          </p:txBody>
        </p:sp>
        <p:sp>
          <p:nvSpPr>
            <p:cNvPr id="26" name="object 26"/>
            <p:cNvSpPr/>
            <p:nvPr/>
          </p:nvSpPr>
          <p:spPr>
            <a:xfrm>
              <a:off x="17267071" y="5393519"/>
              <a:ext cx="273685" cy="480059"/>
            </a:xfrm>
            <a:custGeom>
              <a:avLst/>
              <a:gdLst/>
              <a:ahLst/>
              <a:cxnLst/>
              <a:rect l="l" t="t" r="r" b="b"/>
              <a:pathLst>
                <a:path w="273684" h="480060">
                  <a:moveTo>
                    <a:pt x="273646" y="479713"/>
                  </a:moveTo>
                  <a:lnTo>
                    <a:pt x="0" y="0"/>
                  </a:lnTo>
                </a:path>
              </a:pathLst>
            </a:custGeom>
            <a:ln w="89850">
              <a:solidFill>
                <a:srgbClr val="231F20"/>
              </a:solidFill>
            </a:ln>
          </p:spPr>
          <p:txBody>
            <a:bodyPr wrap="square" lIns="0" tIns="0" rIns="0" bIns="0" rtlCol="0"/>
            <a:lstStyle/>
            <a:p>
              <a:endParaRPr dirty="0"/>
            </a:p>
          </p:txBody>
        </p:sp>
        <p:sp>
          <p:nvSpPr>
            <p:cNvPr id="27" name="object 27"/>
            <p:cNvSpPr/>
            <p:nvPr/>
          </p:nvSpPr>
          <p:spPr>
            <a:xfrm>
              <a:off x="17458929" y="5284925"/>
              <a:ext cx="273685" cy="480059"/>
            </a:xfrm>
            <a:custGeom>
              <a:avLst/>
              <a:gdLst/>
              <a:ahLst/>
              <a:cxnLst/>
              <a:rect l="l" t="t" r="r" b="b"/>
              <a:pathLst>
                <a:path w="273684" h="480060">
                  <a:moveTo>
                    <a:pt x="273646" y="479702"/>
                  </a:moveTo>
                  <a:lnTo>
                    <a:pt x="0" y="0"/>
                  </a:lnTo>
                </a:path>
              </a:pathLst>
            </a:custGeom>
            <a:ln w="89850">
              <a:solidFill>
                <a:srgbClr val="231F20"/>
              </a:solidFill>
            </a:ln>
          </p:spPr>
          <p:txBody>
            <a:bodyPr wrap="square" lIns="0" tIns="0" rIns="0" bIns="0" rtlCol="0"/>
            <a:lstStyle/>
            <a:p>
              <a:endParaRPr dirty="0"/>
            </a:p>
          </p:txBody>
        </p:sp>
        <p:sp>
          <p:nvSpPr>
            <p:cNvPr id="28" name="object 28"/>
            <p:cNvSpPr/>
            <p:nvPr/>
          </p:nvSpPr>
          <p:spPr>
            <a:xfrm>
              <a:off x="17650787" y="5176301"/>
              <a:ext cx="273685" cy="480059"/>
            </a:xfrm>
            <a:custGeom>
              <a:avLst/>
              <a:gdLst/>
              <a:ahLst/>
              <a:cxnLst/>
              <a:rect l="l" t="t" r="r" b="b"/>
              <a:pathLst>
                <a:path w="273684" h="480060">
                  <a:moveTo>
                    <a:pt x="273646" y="479702"/>
                  </a:moveTo>
                  <a:lnTo>
                    <a:pt x="0" y="0"/>
                  </a:lnTo>
                </a:path>
              </a:pathLst>
            </a:custGeom>
            <a:ln w="89850">
              <a:solidFill>
                <a:srgbClr val="231F20"/>
              </a:solidFill>
            </a:ln>
          </p:spPr>
          <p:txBody>
            <a:bodyPr wrap="square" lIns="0" tIns="0" rIns="0" bIns="0" rtlCol="0"/>
            <a:lstStyle/>
            <a:p>
              <a:endParaRPr dirty="0"/>
            </a:p>
          </p:txBody>
        </p:sp>
        <p:sp>
          <p:nvSpPr>
            <p:cNvPr id="29" name="object 29"/>
            <p:cNvSpPr/>
            <p:nvPr/>
          </p:nvSpPr>
          <p:spPr>
            <a:xfrm>
              <a:off x="16788246" y="6293038"/>
              <a:ext cx="1236980" cy="734060"/>
            </a:xfrm>
            <a:custGeom>
              <a:avLst/>
              <a:gdLst/>
              <a:ahLst/>
              <a:cxnLst/>
              <a:rect l="l" t="t" r="r" b="b"/>
              <a:pathLst>
                <a:path w="1236980" h="734059">
                  <a:moveTo>
                    <a:pt x="88321" y="0"/>
                  </a:moveTo>
                  <a:lnTo>
                    <a:pt x="0" y="48605"/>
                  </a:lnTo>
                  <a:lnTo>
                    <a:pt x="1192047" y="733653"/>
                  </a:lnTo>
                  <a:lnTo>
                    <a:pt x="1236789" y="655749"/>
                  </a:lnTo>
                  <a:lnTo>
                    <a:pt x="88321" y="0"/>
                  </a:lnTo>
                  <a:close/>
                </a:path>
              </a:pathLst>
            </a:custGeom>
            <a:solidFill>
              <a:srgbClr val="231F20"/>
            </a:solidFill>
          </p:spPr>
          <p:txBody>
            <a:bodyPr wrap="square" lIns="0" tIns="0" rIns="0" bIns="0" rtlCol="0"/>
            <a:lstStyle/>
            <a:p>
              <a:endParaRPr dirty="0"/>
            </a:p>
          </p:txBody>
        </p:sp>
        <p:sp>
          <p:nvSpPr>
            <p:cNvPr id="30" name="object 30"/>
            <p:cNvSpPr/>
            <p:nvPr/>
          </p:nvSpPr>
          <p:spPr>
            <a:xfrm>
              <a:off x="16518610" y="6527338"/>
              <a:ext cx="1319530" cy="752475"/>
            </a:xfrm>
            <a:custGeom>
              <a:avLst/>
              <a:gdLst/>
              <a:ahLst/>
              <a:cxnLst/>
              <a:rect l="l" t="t" r="r" b="b"/>
              <a:pathLst>
                <a:path w="1319530" h="752475">
                  <a:moveTo>
                    <a:pt x="1319331" y="752427"/>
                  </a:moveTo>
                  <a:lnTo>
                    <a:pt x="0" y="0"/>
                  </a:lnTo>
                </a:path>
              </a:pathLst>
            </a:custGeom>
            <a:ln w="89850">
              <a:solidFill>
                <a:srgbClr val="231F20"/>
              </a:solidFill>
            </a:ln>
          </p:spPr>
          <p:txBody>
            <a:bodyPr wrap="square" lIns="0" tIns="0" rIns="0" bIns="0" rtlCol="0"/>
            <a:lstStyle/>
            <a:p>
              <a:endParaRPr dirty="0"/>
            </a:p>
          </p:txBody>
        </p:sp>
        <p:sp>
          <p:nvSpPr>
            <p:cNvPr id="31" name="object 31"/>
            <p:cNvSpPr/>
            <p:nvPr/>
          </p:nvSpPr>
          <p:spPr>
            <a:xfrm>
              <a:off x="17632032" y="6801979"/>
              <a:ext cx="273685" cy="480059"/>
            </a:xfrm>
            <a:custGeom>
              <a:avLst/>
              <a:gdLst/>
              <a:ahLst/>
              <a:cxnLst/>
              <a:rect l="l" t="t" r="r" b="b"/>
              <a:pathLst>
                <a:path w="273684" h="480059">
                  <a:moveTo>
                    <a:pt x="0" y="479671"/>
                  </a:moveTo>
                  <a:lnTo>
                    <a:pt x="273656" y="0"/>
                  </a:lnTo>
                </a:path>
              </a:pathLst>
            </a:custGeom>
            <a:ln w="89850">
              <a:solidFill>
                <a:srgbClr val="231F20"/>
              </a:solidFill>
            </a:ln>
          </p:spPr>
          <p:txBody>
            <a:bodyPr wrap="square" lIns="0" tIns="0" rIns="0" bIns="0" rtlCol="0"/>
            <a:lstStyle/>
            <a:p>
              <a:endParaRPr dirty="0"/>
            </a:p>
          </p:txBody>
        </p:sp>
        <p:sp>
          <p:nvSpPr>
            <p:cNvPr id="32" name="object 32"/>
            <p:cNvSpPr/>
            <p:nvPr/>
          </p:nvSpPr>
          <p:spPr>
            <a:xfrm>
              <a:off x="17440141" y="6693375"/>
              <a:ext cx="273685" cy="480059"/>
            </a:xfrm>
            <a:custGeom>
              <a:avLst/>
              <a:gdLst/>
              <a:ahLst/>
              <a:cxnLst/>
              <a:rect l="l" t="t" r="r" b="b"/>
              <a:pathLst>
                <a:path w="273684" h="480059">
                  <a:moveTo>
                    <a:pt x="0" y="479681"/>
                  </a:moveTo>
                  <a:lnTo>
                    <a:pt x="273656" y="0"/>
                  </a:lnTo>
                </a:path>
              </a:pathLst>
            </a:custGeom>
            <a:ln w="89850">
              <a:solidFill>
                <a:srgbClr val="231F20"/>
              </a:solidFill>
            </a:ln>
          </p:spPr>
          <p:txBody>
            <a:bodyPr wrap="square" lIns="0" tIns="0" rIns="0" bIns="0" rtlCol="0"/>
            <a:lstStyle/>
            <a:p>
              <a:endParaRPr dirty="0"/>
            </a:p>
          </p:txBody>
        </p:sp>
        <p:sp>
          <p:nvSpPr>
            <p:cNvPr id="33" name="object 33"/>
            <p:cNvSpPr/>
            <p:nvPr/>
          </p:nvSpPr>
          <p:spPr>
            <a:xfrm>
              <a:off x="17248283" y="6584750"/>
              <a:ext cx="273685" cy="480059"/>
            </a:xfrm>
            <a:custGeom>
              <a:avLst/>
              <a:gdLst/>
              <a:ahLst/>
              <a:cxnLst/>
              <a:rect l="l" t="t" r="r" b="b"/>
              <a:pathLst>
                <a:path w="273684" h="480059">
                  <a:moveTo>
                    <a:pt x="0" y="479681"/>
                  </a:moveTo>
                  <a:lnTo>
                    <a:pt x="273656" y="0"/>
                  </a:lnTo>
                </a:path>
              </a:pathLst>
            </a:custGeom>
            <a:ln w="89850">
              <a:solidFill>
                <a:srgbClr val="231F20"/>
              </a:solidFill>
            </a:ln>
          </p:spPr>
          <p:txBody>
            <a:bodyPr wrap="square" lIns="0" tIns="0" rIns="0" bIns="0" rtlCol="0"/>
            <a:lstStyle/>
            <a:p>
              <a:endParaRPr dirty="0"/>
            </a:p>
          </p:txBody>
        </p:sp>
        <p:sp>
          <p:nvSpPr>
            <p:cNvPr id="34" name="object 34"/>
            <p:cNvSpPr/>
            <p:nvPr/>
          </p:nvSpPr>
          <p:spPr>
            <a:xfrm>
              <a:off x="17056416" y="6476125"/>
              <a:ext cx="273685" cy="480059"/>
            </a:xfrm>
            <a:custGeom>
              <a:avLst/>
              <a:gdLst/>
              <a:ahLst/>
              <a:cxnLst/>
              <a:rect l="l" t="t" r="r" b="b"/>
              <a:pathLst>
                <a:path w="273684" h="480059">
                  <a:moveTo>
                    <a:pt x="0" y="479702"/>
                  </a:moveTo>
                  <a:lnTo>
                    <a:pt x="273635" y="0"/>
                  </a:lnTo>
                </a:path>
              </a:pathLst>
            </a:custGeom>
            <a:ln w="89850">
              <a:solidFill>
                <a:srgbClr val="231F20"/>
              </a:solidFill>
            </a:ln>
          </p:spPr>
          <p:txBody>
            <a:bodyPr wrap="square" lIns="0" tIns="0" rIns="0" bIns="0" rtlCol="0"/>
            <a:lstStyle/>
            <a:p>
              <a:endParaRPr dirty="0"/>
            </a:p>
          </p:txBody>
        </p:sp>
        <p:sp>
          <p:nvSpPr>
            <p:cNvPr id="35" name="object 35"/>
            <p:cNvSpPr/>
            <p:nvPr/>
          </p:nvSpPr>
          <p:spPr>
            <a:xfrm>
              <a:off x="16864525" y="6367521"/>
              <a:ext cx="273685" cy="480059"/>
            </a:xfrm>
            <a:custGeom>
              <a:avLst/>
              <a:gdLst/>
              <a:ahLst/>
              <a:cxnLst/>
              <a:rect l="l" t="t" r="r" b="b"/>
              <a:pathLst>
                <a:path w="273684" h="480059">
                  <a:moveTo>
                    <a:pt x="0" y="479681"/>
                  </a:moveTo>
                  <a:lnTo>
                    <a:pt x="273635" y="0"/>
                  </a:lnTo>
                </a:path>
              </a:pathLst>
            </a:custGeom>
            <a:ln w="89850">
              <a:solidFill>
                <a:srgbClr val="231F20"/>
              </a:solidFill>
            </a:ln>
          </p:spPr>
          <p:txBody>
            <a:bodyPr wrap="square" lIns="0" tIns="0" rIns="0" bIns="0" rtlCol="0"/>
            <a:lstStyle/>
            <a:p>
              <a:endParaRPr dirty="0"/>
            </a:p>
          </p:txBody>
        </p:sp>
        <p:sp>
          <p:nvSpPr>
            <p:cNvPr id="36" name="object 36"/>
            <p:cNvSpPr/>
            <p:nvPr/>
          </p:nvSpPr>
          <p:spPr>
            <a:xfrm>
              <a:off x="16633634" y="6255425"/>
              <a:ext cx="351790" cy="505459"/>
            </a:xfrm>
            <a:custGeom>
              <a:avLst/>
              <a:gdLst/>
              <a:ahLst/>
              <a:cxnLst/>
              <a:rect l="l" t="t" r="r" b="b"/>
              <a:pathLst>
                <a:path w="351790" h="505459">
                  <a:moveTo>
                    <a:pt x="304126" y="0"/>
                  </a:moveTo>
                  <a:lnTo>
                    <a:pt x="235888" y="42312"/>
                  </a:lnTo>
                  <a:lnTo>
                    <a:pt x="0" y="460896"/>
                  </a:lnTo>
                  <a:lnTo>
                    <a:pt x="78039" y="505429"/>
                  </a:lnTo>
                  <a:lnTo>
                    <a:pt x="351685" y="25726"/>
                  </a:lnTo>
                  <a:lnTo>
                    <a:pt x="304126" y="0"/>
                  </a:lnTo>
                  <a:close/>
                </a:path>
              </a:pathLst>
            </a:custGeom>
            <a:solidFill>
              <a:srgbClr val="231F20"/>
            </a:solidFill>
          </p:spPr>
          <p:txBody>
            <a:bodyPr wrap="square" lIns="0" tIns="0" rIns="0" bIns="0" rtlCol="0"/>
            <a:lstStyle/>
            <a:p>
              <a:endParaRPr dirty="0"/>
            </a:p>
          </p:txBody>
        </p:sp>
        <p:sp>
          <p:nvSpPr>
            <p:cNvPr id="37" name="object 37"/>
            <p:cNvSpPr/>
            <p:nvPr/>
          </p:nvSpPr>
          <p:spPr>
            <a:xfrm>
              <a:off x="16441745" y="6415354"/>
              <a:ext cx="213995" cy="237490"/>
            </a:xfrm>
            <a:custGeom>
              <a:avLst/>
              <a:gdLst/>
              <a:ahLst/>
              <a:cxnLst/>
              <a:rect l="l" t="t" r="r" b="b"/>
              <a:pathLst>
                <a:path w="213994" h="237490">
                  <a:moveTo>
                    <a:pt x="213679" y="0"/>
                  </a:moveTo>
                  <a:lnTo>
                    <a:pt x="63139" y="87065"/>
                  </a:lnTo>
                  <a:lnTo>
                    <a:pt x="0" y="192371"/>
                  </a:lnTo>
                  <a:lnTo>
                    <a:pt x="78029" y="236903"/>
                  </a:lnTo>
                  <a:lnTo>
                    <a:pt x="213679" y="0"/>
                  </a:lnTo>
                  <a:close/>
                </a:path>
              </a:pathLst>
            </a:custGeom>
            <a:solidFill>
              <a:srgbClr val="231F20"/>
            </a:solidFill>
          </p:spPr>
          <p:txBody>
            <a:bodyPr wrap="square" lIns="0" tIns="0" rIns="0" bIns="0" rtlCol="0"/>
            <a:lstStyle/>
            <a:p>
              <a:endParaRPr dirty="0"/>
            </a:p>
          </p:txBody>
        </p:sp>
        <p:sp>
          <p:nvSpPr>
            <p:cNvPr id="38" name="object 38"/>
            <p:cNvSpPr/>
            <p:nvPr/>
          </p:nvSpPr>
          <p:spPr>
            <a:xfrm>
              <a:off x="14630751" y="5443150"/>
              <a:ext cx="1233805" cy="739775"/>
            </a:xfrm>
            <a:custGeom>
              <a:avLst/>
              <a:gdLst/>
              <a:ahLst/>
              <a:cxnLst/>
              <a:rect l="l" t="t" r="r" b="b"/>
              <a:pathLst>
                <a:path w="1233805" h="739775">
                  <a:moveTo>
                    <a:pt x="45160" y="0"/>
                  </a:moveTo>
                  <a:lnTo>
                    <a:pt x="0" y="77662"/>
                  </a:lnTo>
                  <a:lnTo>
                    <a:pt x="1144959" y="739548"/>
                  </a:lnTo>
                  <a:lnTo>
                    <a:pt x="1233554" y="691392"/>
                  </a:lnTo>
                  <a:lnTo>
                    <a:pt x="45160" y="0"/>
                  </a:lnTo>
                  <a:close/>
                </a:path>
              </a:pathLst>
            </a:custGeom>
            <a:solidFill>
              <a:srgbClr val="231F20"/>
            </a:solidFill>
          </p:spPr>
          <p:txBody>
            <a:bodyPr wrap="square" lIns="0" tIns="0" rIns="0" bIns="0" rtlCol="0"/>
            <a:lstStyle/>
            <a:p>
              <a:endParaRPr dirty="0"/>
            </a:p>
          </p:txBody>
        </p:sp>
        <p:sp>
          <p:nvSpPr>
            <p:cNvPr id="39" name="object 39"/>
            <p:cNvSpPr/>
            <p:nvPr/>
          </p:nvSpPr>
          <p:spPr>
            <a:xfrm>
              <a:off x="14819622" y="5190882"/>
              <a:ext cx="1315720" cy="759460"/>
            </a:xfrm>
            <a:custGeom>
              <a:avLst/>
              <a:gdLst/>
              <a:ahLst/>
              <a:cxnLst/>
              <a:rect l="l" t="t" r="r" b="b"/>
              <a:pathLst>
                <a:path w="1315719" h="759460">
                  <a:moveTo>
                    <a:pt x="0" y="0"/>
                  </a:moveTo>
                  <a:lnTo>
                    <a:pt x="1315300" y="759442"/>
                  </a:lnTo>
                </a:path>
              </a:pathLst>
            </a:custGeom>
            <a:ln w="89850">
              <a:solidFill>
                <a:srgbClr val="231F20"/>
              </a:solidFill>
            </a:ln>
          </p:spPr>
          <p:txBody>
            <a:bodyPr wrap="square" lIns="0" tIns="0" rIns="0" bIns="0" rtlCol="0"/>
            <a:lstStyle/>
            <a:p>
              <a:endParaRPr dirty="0"/>
            </a:p>
          </p:txBody>
        </p:sp>
        <p:sp>
          <p:nvSpPr>
            <p:cNvPr id="40" name="object 40"/>
            <p:cNvSpPr/>
            <p:nvPr/>
          </p:nvSpPr>
          <p:spPr>
            <a:xfrm>
              <a:off x="14749330" y="5190045"/>
              <a:ext cx="276225" cy="478790"/>
            </a:xfrm>
            <a:custGeom>
              <a:avLst/>
              <a:gdLst/>
              <a:ahLst/>
              <a:cxnLst/>
              <a:rect l="l" t="t" r="r" b="b"/>
              <a:pathLst>
                <a:path w="276225" h="478789">
                  <a:moveTo>
                    <a:pt x="276201" y="0"/>
                  </a:moveTo>
                  <a:lnTo>
                    <a:pt x="0" y="478236"/>
                  </a:lnTo>
                </a:path>
              </a:pathLst>
            </a:custGeom>
            <a:ln w="89850">
              <a:solidFill>
                <a:srgbClr val="231F20"/>
              </a:solidFill>
            </a:ln>
          </p:spPr>
          <p:txBody>
            <a:bodyPr wrap="square" lIns="0" tIns="0" rIns="0" bIns="0" rtlCol="0"/>
            <a:lstStyle/>
            <a:p>
              <a:endParaRPr dirty="0"/>
            </a:p>
          </p:txBody>
        </p:sp>
        <p:sp>
          <p:nvSpPr>
            <p:cNvPr id="41" name="object 41"/>
            <p:cNvSpPr/>
            <p:nvPr/>
          </p:nvSpPr>
          <p:spPr>
            <a:xfrm>
              <a:off x="14940622" y="5299685"/>
              <a:ext cx="276225" cy="478790"/>
            </a:xfrm>
            <a:custGeom>
              <a:avLst/>
              <a:gdLst/>
              <a:ahLst/>
              <a:cxnLst/>
              <a:rect l="l" t="t" r="r" b="b"/>
              <a:pathLst>
                <a:path w="276225" h="478789">
                  <a:moveTo>
                    <a:pt x="276201" y="0"/>
                  </a:moveTo>
                  <a:lnTo>
                    <a:pt x="0" y="478247"/>
                  </a:lnTo>
                </a:path>
              </a:pathLst>
            </a:custGeom>
            <a:ln w="89850">
              <a:solidFill>
                <a:srgbClr val="231F20"/>
              </a:solidFill>
            </a:ln>
          </p:spPr>
          <p:txBody>
            <a:bodyPr wrap="square" lIns="0" tIns="0" rIns="0" bIns="0" rtlCol="0"/>
            <a:lstStyle/>
            <a:p>
              <a:endParaRPr dirty="0"/>
            </a:p>
          </p:txBody>
        </p:sp>
        <p:sp>
          <p:nvSpPr>
            <p:cNvPr id="42" name="object 42"/>
            <p:cNvSpPr/>
            <p:nvPr/>
          </p:nvSpPr>
          <p:spPr>
            <a:xfrm>
              <a:off x="15131916" y="5409336"/>
              <a:ext cx="276225" cy="478790"/>
            </a:xfrm>
            <a:custGeom>
              <a:avLst/>
              <a:gdLst/>
              <a:ahLst/>
              <a:cxnLst/>
              <a:rect l="l" t="t" r="r" b="b"/>
              <a:pathLst>
                <a:path w="276225" h="478789">
                  <a:moveTo>
                    <a:pt x="276201" y="0"/>
                  </a:moveTo>
                  <a:lnTo>
                    <a:pt x="0" y="478205"/>
                  </a:lnTo>
                </a:path>
              </a:pathLst>
            </a:custGeom>
            <a:ln w="89850">
              <a:solidFill>
                <a:srgbClr val="231F20"/>
              </a:solidFill>
            </a:ln>
          </p:spPr>
          <p:txBody>
            <a:bodyPr wrap="square" lIns="0" tIns="0" rIns="0" bIns="0" rtlCol="0"/>
            <a:lstStyle/>
            <a:p>
              <a:endParaRPr dirty="0"/>
            </a:p>
          </p:txBody>
        </p:sp>
        <p:sp>
          <p:nvSpPr>
            <p:cNvPr id="43" name="object 43"/>
            <p:cNvSpPr/>
            <p:nvPr/>
          </p:nvSpPr>
          <p:spPr>
            <a:xfrm>
              <a:off x="15323219" y="5518987"/>
              <a:ext cx="276225" cy="478790"/>
            </a:xfrm>
            <a:custGeom>
              <a:avLst/>
              <a:gdLst/>
              <a:ahLst/>
              <a:cxnLst/>
              <a:rect l="l" t="t" r="r" b="b"/>
              <a:pathLst>
                <a:path w="276225" h="478789">
                  <a:moveTo>
                    <a:pt x="276201" y="0"/>
                  </a:moveTo>
                  <a:lnTo>
                    <a:pt x="0" y="478205"/>
                  </a:lnTo>
                </a:path>
              </a:pathLst>
            </a:custGeom>
            <a:ln w="89850">
              <a:solidFill>
                <a:srgbClr val="231F20"/>
              </a:solidFill>
            </a:ln>
          </p:spPr>
          <p:txBody>
            <a:bodyPr wrap="square" lIns="0" tIns="0" rIns="0" bIns="0" rtlCol="0"/>
            <a:lstStyle/>
            <a:p>
              <a:endParaRPr dirty="0"/>
            </a:p>
          </p:txBody>
        </p:sp>
        <p:sp>
          <p:nvSpPr>
            <p:cNvPr id="44" name="object 44"/>
            <p:cNvSpPr/>
            <p:nvPr/>
          </p:nvSpPr>
          <p:spPr>
            <a:xfrm>
              <a:off x="15514511" y="5628597"/>
              <a:ext cx="276225" cy="478790"/>
            </a:xfrm>
            <a:custGeom>
              <a:avLst/>
              <a:gdLst/>
              <a:ahLst/>
              <a:cxnLst/>
              <a:rect l="l" t="t" r="r" b="b"/>
              <a:pathLst>
                <a:path w="276225" h="478789">
                  <a:moveTo>
                    <a:pt x="276201" y="0"/>
                  </a:moveTo>
                  <a:lnTo>
                    <a:pt x="0" y="478247"/>
                  </a:lnTo>
                </a:path>
              </a:pathLst>
            </a:custGeom>
            <a:ln w="89850">
              <a:solidFill>
                <a:srgbClr val="231F20"/>
              </a:solidFill>
            </a:ln>
          </p:spPr>
          <p:txBody>
            <a:bodyPr wrap="square" lIns="0" tIns="0" rIns="0" bIns="0" rtlCol="0"/>
            <a:lstStyle/>
            <a:p>
              <a:endParaRPr dirty="0"/>
            </a:p>
          </p:txBody>
        </p:sp>
        <p:sp>
          <p:nvSpPr>
            <p:cNvPr id="45" name="object 45"/>
            <p:cNvSpPr/>
            <p:nvPr/>
          </p:nvSpPr>
          <p:spPr>
            <a:xfrm>
              <a:off x="15666910" y="5715784"/>
              <a:ext cx="354330" cy="504825"/>
            </a:xfrm>
            <a:custGeom>
              <a:avLst/>
              <a:gdLst/>
              <a:ahLst/>
              <a:cxnLst/>
              <a:rect l="l" t="t" r="r" b="b"/>
              <a:pathLst>
                <a:path w="354330" h="504825">
                  <a:moveTo>
                    <a:pt x="276201" y="0"/>
                  </a:moveTo>
                  <a:lnTo>
                    <a:pt x="0" y="478236"/>
                  </a:lnTo>
                  <a:lnTo>
                    <a:pt x="47422" y="504235"/>
                  </a:lnTo>
                  <a:lnTo>
                    <a:pt x="115870" y="462279"/>
                  </a:lnTo>
                  <a:lnTo>
                    <a:pt x="353978" y="44920"/>
                  </a:lnTo>
                  <a:lnTo>
                    <a:pt x="276201" y="0"/>
                  </a:lnTo>
                  <a:close/>
                </a:path>
              </a:pathLst>
            </a:custGeom>
            <a:solidFill>
              <a:srgbClr val="231F20"/>
            </a:solidFill>
          </p:spPr>
          <p:txBody>
            <a:bodyPr wrap="square" lIns="0" tIns="0" rIns="0" bIns="0" rtlCol="0"/>
            <a:lstStyle/>
            <a:p>
              <a:endParaRPr dirty="0"/>
            </a:p>
          </p:txBody>
        </p:sp>
        <p:sp>
          <p:nvSpPr>
            <p:cNvPr id="46" name="object 46"/>
            <p:cNvSpPr/>
            <p:nvPr/>
          </p:nvSpPr>
          <p:spPr>
            <a:xfrm>
              <a:off x="15997501" y="5825400"/>
              <a:ext cx="215265" cy="236220"/>
            </a:xfrm>
            <a:custGeom>
              <a:avLst/>
              <a:gdLst/>
              <a:ahLst/>
              <a:cxnLst/>
              <a:rect l="l" t="t" r="r" b="b"/>
              <a:pathLst>
                <a:path w="215265" h="236220">
                  <a:moveTo>
                    <a:pt x="136917" y="0"/>
                  </a:moveTo>
                  <a:lnTo>
                    <a:pt x="0" y="236149"/>
                  </a:lnTo>
                  <a:lnTo>
                    <a:pt x="151021" y="149901"/>
                  </a:lnTo>
                  <a:lnTo>
                    <a:pt x="214715" y="44920"/>
                  </a:lnTo>
                  <a:lnTo>
                    <a:pt x="136917" y="0"/>
                  </a:lnTo>
                  <a:close/>
                </a:path>
              </a:pathLst>
            </a:custGeom>
            <a:solidFill>
              <a:srgbClr val="231F20"/>
            </a:solidFill>
          </p:spPr>
          <p:txBody>
            <a:bodyPr wrap="square" lIns="0" tIns="0" rIns="0" bIns="0" rtlCol="0"/>
            <a:lstStyle/>
            <a:p>
              <a:endParaRPr dirty="0"/>
            </a:p>
          </p:txBody>
        </p:sp>
        <p:sp>
          <p:nvSpPr>
            <p:cNvPr id="47" name="object 47"/>
            <p:cNvSpPr/>
            <p:nvPr/>
          </p:nvSpPr>
          <p:spPr>
            <a:xfrm>
              <a:off x="16279626" y="4602644"/>
              <a:ext cx="182880" cy="182880"/>
            </a:xfrm>
            <a:custGeom>
              <a:avLst/>
              <a:gdLst/>
              <a:ahLst/>
              <a:cxnLst/>
              <a:rect l="l" t="t" r="r" b="b"/>
              <a:pathLst>
                <a:path w="182880" h="182879">
                  <a:moveTo>
                    <a:pt x="91210" y="0"/>
                  </a:moveTo>
                  <a:lnTo>
                    <a:pt x="73008" y="4923"/>
                  </a:lnTo>
                  <a:lnTo>
                    <a:pt x="59366" y="19695"/>
                  </a:lnTo>
                  <a:lnTo>
                    <a:pt x="3734" y="130938"/>
                  </a:lnTo>
                  <a:lnTo>
                    <a:pt x="0" y="148983"/>
                  </a:lnTo>
                  <a:lnTo>
                    <a:pt x="5295" y="165589"/>
                  </a:lnTo>
                  <a:lnTo>
                    <a:pt x="17771" y="177754"/>
                  </a:lnTo>
                  <a:lnTo>
                    <a:pt x="35576" y="182476"/>
                  </a:lnTo>
                  <a:lnTo>
                    <a:pt x="146818" y="182476"/>
                  </a:lnTo>
                  <a:lnTo>
                    <a:pt x="164628" y="177754"/>
                  </a:lnTo>
                  <a:lnTo>
                    <a:pt x="177112" y="165589"/>
                  </a:lnTo>
                  <a:lnTo>
                    <a:pt x="182412" y="148983"/>
                  </a:lnTo>
                  <a:lnTo>
                    <a:pt x="178671" y="130938"/>
                  </a:lnTo>
                  <a:lnTo>
                    <a:pt x="123039" y="19695"/>
                  </a:lnTo>
                  <a:lnTo>
                    <a:pt x="109409" y="4923"/>
                  </a:lnTo>
                  <a:lnTo>
                    <a:pt x="91210" y="0"/>
                  </a:lnTo>
                  <a:close/>
                </a:path>
              </a:pathLst>
            </a:custGeom>
            <a:solidFill>
              <a:srgbClr val="231F20"/>
            </a:solidFill>
          </p:spPr>
          <p:txBody>
            <a:bodyPr wrap="square" lIns="0" tIns="0" rIns="0" bIns="0" rtlCol="0"/>
            <a:lstStyle/>
            <a:p>
              <a:endParaRPr dirty="0"/>
            </a:p>
          </p:txBody>
        </p:sp>
      </p:grpSp>
      <p:sp>
        <p:nvSpPr>
          <p:cNvPr id="61" name="object 61"/>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64" name="Group 63"/>
          <p:cNvGrpSpPr/>
          <p:nvPr/>
        </p:nvGrpSpPr>
        <p:grpSpPr>
          <a:xfrm>
            <a:off x="15693429" y="347271"/>
            <a:ext cx="4130659" cy="1569125"/>
            <a:chOff x="15693429" y="347271"/>
            <a:chExt cx="4130659" cy="1569125"/>
          </a:xfrm>
        </p:grpSpPr>
        <p:sp>
          <p:nvSpPr>
            <p:cNvPr id="6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66"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6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6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6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7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7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7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7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7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7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7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7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1023600" cy="4544386"/>
          </a:xfrm>
          <a:prstGeom prst="rect">
            <a:avLst/>
          </a:prstGeom>
        </p:spPr>
        <p:txBody>
          <a:bodyPr vert="horz" wrap="square" lIns="0" tIns="224790" rIns="0" bIns="0" rtlCol="0">
            <a:spAutoFit/>
          </a:bodyPr>
          <a:lstStyle/>
          <a:p>
            <a:pPr marL="12700">
              <a:lnSpc>
                <a:spcPct val="100000"/>
              </a:lnSpc>
              <a:spcBef>
                <a:spcPts val="1770"/>
              </a:spcBef>
            </a:pPr>
            <a:r>
              <a:rPr sz="5400" b="1" spc="5" dirty="0">
                <a:solidFill>
                  <a:srgbClr val="FFFFFF"/>
                </a:solidFill>
                <a:latin typeface="Arial"/>
                <a:cs typeface="Arial"/>
              </a:rPr>
              <a:t>Emissions </a:t>
            </a:r>
            <a:r>
              <a:rPr sz="5400" b="1" spc="0" dirty="0">
                <a:solidFill>
                  <a:srgbClr val="FFFFFF"/>
                </a:solidFill>
                <a:latin typeface="Arial"/>
                <a:cs typeface="Arial"/>
              </a:rPr>
              <a:t>to Air </a:t>
            </a:r>
            <a:r>
              <a:rPr sz="5400" b="1" spc="5" dirty="0">
                <a:solidFill>
                  <a:srgbClr val="FFFFFF"/>
                </a:solidFill>
                <a:latin typeface="Arial"/>
                <a:cs typeface="Arial"/>
              </a:rPr>
              <a:t>(NEW</a:t>
            </a:r>
            <a:r>
              <a:rPr sz="5400" b="1" spc="-140" dirty="0">
                <a:solidFill>
                  <a:srgbClr val="FFFFFF"/>
                </a:solidFill>
                <a:latin typeface="Arial"/>
                <a:cs typeface="Arial"/>
              </a:rPr>
              <a:t> </a:t>
            </a:r>
            <a:r>
              <a:rPr sz="5400" b="1" spc="0" dirty="0">
                <a:solidFill>
                  <a:srgbClr val="FFFFFF"/>
                </a:solidFill>
                <a:latin typeface="Arial"/>
                <a:cs typeface="Arial"/>
              </a:rPr>
              <a:t>section)</a:t>
            </a:r>
            <a:endParaRPr sz="5400" dirty="0">
              <a:latin typeface="Arial"/>
              <a:cs typeface="Arial"/>
            </a:endParaRPr>
          </a:p>
          <a:p>
            <a:pPr marL="12700" marR="111760">
              <a:lnSpc>
                <a:spcPct val="101000"/>
              </a:lnSpc>
              <a:spcBef>
                <a:spcPts val="1645"/>
              </a:spcBef>
            </a:pPr>
            <a:endParaRPr lang="en-GB" sz="2450" spc="5" dirty="0">
              <a:solidFill>
                <a:srgbClr val="FFFFFF"/>
              </a:solidFill>
              <a:latin typeface="Arial"/>
              <a:cs typeface="Arial"/>
            </a:endParaRPr>
          </a:p>
          <a:p>
            <a:pPr marL="12700" marR="111760">
              <a:lnSpc>
                <a:spcPct val="101000"/>
              </a:lnSpc>
              <a:spcBef>
                <a:spcPts val="1645"/>
              </a:spcBef>
            </a:pPr>
            <a:endParaRPr lang="en-GB" sz="2450" spc="5" dirty="0">
              <a:solidFill>
                <a:srgbClr val="FFFFFF"/>
              </a:solidFill>
              <a:latin typeface="Arial"/>
              <a:cs typeface="Arial"/>
            </a:endParaRPr>
          </a:p>
          <a:p>
            <a:pPr marL="12700" marR="11176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Designer/Contractor shall assess potential </a:t>
            </a:r>
            <a:r>
              <a:rPr sz="2450" spc="5" dirty="0">
                <a:solidFill>
                  <a:srgbClr val="FFFFFF"/>
                </a:solidFill>
                <a:latin typeface="Arial"/>
                <a:cs typeface="Arial"/>
              </a:rPr>
              <a:t>sources </a:t>
            </a:r>
            <a:r>
              <a:rPr sz="2450" spc="0" dirty="0">
                <a:solidFill>
                  <a:srgbClr val="FFFFFF"/>
                </a:solidFill>
                <a:latin typeface="Arial"/>
                <a:cs typeface="Arial"/>
              </a:rPr>
              <a:t>of harmful or nuisance  pollutants (including dust) that </a:t>
            </a:r>
            <a:r>
              <a:rPr sz="2450" spc="5" dirty="0">
                <a:solidFill>
                  <a:srgbClr val="FFFFFF"/>
                </a:solidFill>
                <a:latin typeface="Arial"/>
                <a:cs typeface="Arial"/>
              </a:rPr>
              <a:t>may </a:t>
            </a:r>
            <a:r>
              <a:rPr sz="2450" spc="0" dirty="0">
                <a:solidFill>
                  <a:srgbClr val="FFFFFF"/>
                </a:solidFill>
                <a:latin typeface="Arial"/>
                <a:cs typeface="Arial"/>
              </a:rPr>
              <a:t>arise during both </a:t>
            </a:r>
            <a:r>
              <a:rPr sz="2450" spc="5" dirty="0">
                <a:solidFill>
                  <a:srgbClr val="FFFFFF"/>
                </a:solidFill>
                <a:latin typeface="Arial"/>
                <a:cs typeface="Arial"/>
              </a:rPr>
              <a:t>the construction </a:t>
            </a:r>
            <a:r>
              <a:rPr sz="2450" spc="0" dirty="0">
                <a:solidFill>
                  <a:srgbClr val="FFFFFF"/>
                </a:solidFill>
                <a:latin typeface="Arial"/>
                <a:cs typeface="Arial"/>
              </a:rPr>
              <a:t>and  operation of </a:t>
            </a:r>
            <a:r>
              <a:rPr sz="2450" spc="5" dirty="0">
                <a:solidFill>
                  <a:srgbClr val="FFFFFF"/>
                </a:solidFill>
                <a:latin typeface="Arial"/>
                <a:cs typeface="Arial"/>
              </a:rPr>
              <a:t>the</a:t>
            </a:r>
            <a:r>
              <a:rPr sz="2450" spc="-75" dirty="0">
                <a:solidFill>
                  <a:srgbClr val="FFFFFF"/>
                </a:solidFill>
                <a:latin typeface="Arial"/>
                <a:cs typeface="Arial"/>
              </a:rPr>
              <a:t> </a:t>
            </a:r>
            <a:r>
              <a:rPr sz="2450" spc="0" dirty="0">
                <a:solidFill>
                  <a:srgbClr val="FFFFFF"/>
                </a:solidFill>
                <a:latin typeface="Arial"/>
                <a:cs typeface="Arial"/>
              </a:rPr>
              <a:t>asset.</a:t>
            </a:r>
            <a:endParaRPr sz="2450" dirty="0">
              <a:latin typeface="Arial"/>
              <a:cs typeface="Arial"/>
            </a:endParaRPr>
          </a:p>
          <a:p>
            <a:pPr marL="12700" marR="50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design in opportunities to reduce emissions to air during </a:t>
            </a:r>
            <a:r>
              <a:rPr sz="2450" spc="5" dirty="0">
                <a:solidFill>
                  <a:srgbClr val="FFFFFF"/>
                </a:solidFill>
                <a:latin typeface="Arial"/>
                <a:cs typeface="Arial"/>
              </a:rPr>
              <a:t>the  construction </a:t>
            </a:r>
            <a:r>
              <a:rPr sz="2450" spc="0" dirty="0">
                <a:solidFill>
                  <a:srgbClr val="FFFFFF"/>
                </a:solidFill>
                <a:latin typeface="Arial"/>
                <a:cs typeface="Arial"/>
              </a:rPr>
              <a:t>and operational use of </a:t>
            </a:r>
            <a:r>
              <a:rPr sz="2450" spc="5" dirty="0">
                <a:solidFill>
                  <a:srgbClr val="FFFFFF"/>
                </a:solidFill>
                <a:latin typeface="Arial"/>
                <a:cs typeface="Arial"/>
              </a:rPr>
              <a:t>the</a:t>
            </a:r>
            <a:r>
              <a:rPr sz="2450" spc="-50" dirty="0">
                <a:solidFill>
                  <a:srgbClr val="FFFFFF"/>
                </a:solidFill>
                <a:latin typeface="Arial"/>
                <a:cs typeface="Arial"/>
              </a:rPr>
              <a:t> </a:t>
            </a:r>
            <a:r>
              <a:rPr sz="2450" spc="0" dirty="0">
                <a:solidFill>
                  <a:srgbClr val="FFFFFF"/>
                </a:solidFill>
                <a:latin typeface="Arial"/>
                <a:cs typeface="Arial"/>
              </a:rPr>
              <a:t>asset.</a:t>
            </a:r>
            <a:endParaRPr sz="2450" dirty="0">
              <a:latin typeface="Arial"/>
              <a:cs typeface="Arial"/>
            </a:endParaRPr>
          </a:p>
        </p:txBody>
      </p:sp>
      <p:grpSp>
        <p:nvGrpSpPr>
          <p:cNvPr id="83" name="Group 82"/>
          <p:cNvGrpSpPr/>
          <p:nvPr/>
        </p:nvGrpSpPr>
        <p:grpSpPr>
          <a:xfrm>
            <a:off x="14564562" y="3487577"/>
            <a:ext cx="3393440" cy="3729428"/>
            <a:chOff x="14564562" y="3487577"/>
            <a:chExt cx="3393440" cy="3729428"/>
          </a:xfrm>
        </p:grpSpPr>
        <p:sp>
          <p:nvSpPr>
            <p:cNvPr id="5" name="object 5"/>
            <p:cNvSpPr/>
            <p:nvPr/>
          </p:nvSpPr>
          <p:spPr>
            <a:xfrm>
              <a:off x="14951671" y="4217811"/>
              <a:ext cx="260350" cy="1270"/>
            </a:xfrm>
            <a:custGeom>
              <a:avLst/>
              <a:gdLst/>
              <a:ahLst/>
              <a:cxnLst/>
              <a:rect l="l" t="t" r="r" b="b"/>
              <a:pathLst>
                <a:path w="260350" h="1270">
                  <a:moveTo>
                    <a:pt x="-25512" y="513"/>
                  </a:moveTo>
                  <a:lnTo>
                    <a:pt x="285818" y="513"/>
                  </a:lnTo>
                </a:path>
              </a:pathLst>
            </a:custGeom>
            <a:ln w="52050">
              <a:solidFill>
                <a:srgbClr val="231F20"/>
              </a:solidFill>
            </a:ln>
          </p:spPr>
          <p:txBody>
            <a:bodyPr wrap="square" lIns="0" tIns="0" rIns="0" bIns="0" rtlCol="0"/>
            <a:lstStyle/>
            <a:p>
              <a:endParaRPr dirty="0"/>
            </a:p>
          </p:txBody>
        </p:sp>
        <p:sp>
          <p:nvSpPr>
            <p:cNvPr id="6" name="object 6"/>
            <p:cNvSpPr/>
            <p:nvPr/>
          </p:nvSpPr>
          <p:spPr>
            <a:xfrm>
              <a:off x="14946656" y="4352174"/>
              <a:ext cx="268605" cy="1270"/>
            </a:xfrm>
            <a:custGeom>
              <a:avLst/>
              <a:gdLst/>
              <a:ahLst/>
              <a:cxnLst/>
              <a:rect l="l" t="t" r="r" b="b"/>
              <a:pathLst>
                <a:path w="268605" h="1270">
                  <a:moveTo>
                    <a:pt x="-25512" y="507"/>
                  </a:moveTo>
                  <a:lnTo>
                    <a:pt x="293608" y="507"/>
                  </a:lnTo>
                </a:path>
              </a:pathLst>
            </a:custGeom>
            <a:ln w="52040">
              <a:solidFill>
                <a:srgbClr val="231F20"/>
              </a:solidFill>
            </a:ln>
          </p:spPr>
          <p:txBody>
            <a:bodyPr wrap="square" lIns="0" tIns="0" rIns="0" bIns="0" rtlCol="0"/>
            <a:lstStyle/>
            <a:p>
              <a:endParaRPr dirty="0"/>
            </a:p>
          </p:txBody>
        </p:sp>
        <p:sp>
          <p:nvSpPr>
            <p:cNvPr id="7" name="object 7"/>
            <p:cNvSpPr/>
            <p:nvPr/>
          </p:nvSpPr>
          <p:spPr>
            <a:xfrm>
              <a:off x="14943263" y="4490735"/>
              <a:ext cx="275590" cy="1270"/>
            </a:xfrm>
            <a:custGeom>
              <a:avLst/>
              <a:gdLst/>
              <a:ahLst/>
              <a:cxnLst/>
              <a:rect l="l" t="t" r="r" b="b"/>
              <a:pathLst>
                <a:path w="275590" h="1270">
                  <a:moveTo>
                    <a:pt x="-25512" y="507"/>
                  </a:moveTo>
                  <a:lnTo>
                    <a:pt x="300519" y="507"/>
                  </a:lnTo>
                </a:path>
              </a:pathLst>
            </a:custGeom>
            <a:ln w="52040">
              <a:solidFill>
                <a:srgbClr val="231F20"/>
              </a:solidFill>
            </a:ln>
          </p:spPr>
          <p:txBody>
            <a:bodyPr wrap="square" lIns="0" tIns="0" rIns="0" bIns="0" rtlCol="0"/>
            <a:lstStyle/>
            <a:p>
              <a:endParaRPr dirty="0"/>
            </a:p>
          </p:txBody>
        </p:sp>
        <p:sp>
          <p:nvSpPr>
            <p:cNvPr id="8" name="object 8"/>
            <p:cNvSpPr/>
            <p:nvPr/>
          </p:nvSpPr>
          <p:spPr>
            <a:xfrm>
              <a:off x="14936635" y="4627181"/>
              <a:ext cx="287020" cy="1270"/>
            </a:xfrm>
            <a:custGeom>
              <a:avLst/>
              <a:gdLst/>
              <a:ahLst/>
              <a:cxnLst/>
              <a:rect l="l" t="t" r="r" b="b"/>
              <a:pathLst>
                <a:path w="287019" h="1270">
                  <a:moveTo>
                    <a:pt x="-25512" y="507"/>
                  </a:moveTo>
                  <a:lnTo>
                    <a:pt x="312404" y="507"/>
                  </a:lnTo>
                </a:path>
              </a:pathLst>
            </a:custGeom>
            <a:ln w="52040">
              <a:solidFill>
                <a:srgbClr val="231F20"/>
              </a:solidFill>
            </a:ln>
          </p:spPr>
          <p:txBody>
            <a:bodyPr wrap="square" lIns="0" tIns="0" rIns="0" bIns="0" rtlCol="0"/>
            <a:lstStyle/>
            <a:p>
              <a:endParaRPr dirty="0"/>
            </a:p>
          </p:txBody>
        </p:sp>
        <p:sp>
          <p:nvSpPr>
            <p:cNvPr id="9" name="object 9"/>
            <p:cNvSpPr/>
            <p:nvPr/>
          </p:nvSpPr>
          <p:spPr>
            <a:xfrm>
              <a:off x="14934697" y="4761512"/>
              <a:ext cx="292735" cy="3810"/>
            </a:xfrm>
            <a:custGeom>
              <a:avLst/>
              <a:gdLst/>
              <a:ahLst/>
              <a:cxnLst/>
              <a:rect l="l" t="t" r="r" b="b"/>
              <a:pathLst>
                <a:path w="292734" h="3810">
                  <a:moveTo>
                    <a:pt x="-25512" y="1659"/>
                  </a:moveTo>
                  <a:lnTo>
                    <a:pt x="318079" y="1659"/>
                  </a:lnTo>
                </a:path>
              </a:pathLst>
            </a:custGeom>
            <a:ln w="54343">
              <a:solidFill>
                <a:srgbClr val="231F20"/>
              </a:solidFill>
            </a:ln>
          </p:spPr>
          <p:txBody>
            <a:bodyPr wrap="square" lIns="0" tIns="0" rIns="0" bIns="0" rtlCol="0"/>
            <a:lstStyle/>
            <a:p>
              <a:endParaRPr dirty="0"/>
            </a:p>
          </p:txBody>
        </p:sp>
        <p:sp>
          <p:nvSpPr>
            <p:cNvPr id="10" name="object 10"/>
            <p:cNvSpPr/>
            <p:nvPr/>
          </p:nvSpPr>
          <p:spPr>
            <a:xfrm>
              <a:off x="14929116" y="4899612"/>
              <a:ext cx="303530" cy="3810"/>
            </a:xfrm>
            <a:custGeom>
              <a:avLst/>
              <a:gdLst/>
              <a:ahLst/>
              <a:cxnLst/>
              <a:rect l="l" t="t" r="r" b="b"/>
              <a:pathLst>
                <a:path w="303530" h="3810">
                  <a:moveTo>
                    <a:pt x="303215" y="0"/>
                  </a:moveTo>
                  <a:lnTo>
                    <a:pt x="0" y="3591"/>
                  </a:lnTo>
                </a:path>
              </a:pathLst>
            </a:custGeom>
            <a:ln w="51024">
              <a:solidFill>
                <a:srgbClr val="231F20"/>
              </a:solidFill>
            </a:ln>
          </p:spPr>
          <p:txBody>
            <a:bodyPr wrap="square" lIns="0" tIns="0" rIns="0" bIns="0" rtlCol="0"/>
            <a:lstStyle/>
            <a:p>
              <a:endParaRPr dirty="0"/>
            </a:p>
          </p:txBody>
        </p:sp>
        <p:sp>
          <p:nvSpPr>
            <p:cNvPr id="11" name="object 11"/>
            <p:cNvSpPr/>
            <p:nvPr/>
          </p:nvSpPr>
          <p:spPr>
            <a:xfrm>
              <a:off x="14927515" y="5042834"/>
              <a:ext cx="307340" cy="1270"/>
            </a:xfrm>
            <a:custGeom>
              <a:avLst/>
              <a:gdLst/>
              <a:ahLst/>
              <a:cxnLst/>
              <a:rect l="l" t="t" r="r" b="b"/>
              <a:pathLst>
                <a:path w="307340" h="1270">
                  <a:moveTo>
                    <a:pt x="-25512" y="507"/>
                  </a:moveTo>
                  <a:lnTo>
                    <a:pt x="332780" y="507"/>
                  </a:lnTo>
                </a:path>
              </a:pathLst>
            </a:custGeom>
            <a:ln w="52040">
              <a:solidFill>
                <a:srgbClr val="231F20"/>
              </a:solidFill>
            </a:ln>
          </p:spPr>
          <p:txBody>
            <a:bodyPr wrap="square" lIns="0" tIns="0" rIns="0" bIns="0" rtlCol="0"/>
            <a:lstStyle/>
            <a:p>
              <a:endParaRPr dirty="0"/>
            </a:p>
          </p:txBody>
        </p:sp>
        <p:sp>
          <p:nvSpPr>
            <p:cNvPr id="12" name="object 12"/>
            <p:cNvSpPr/>
            <p:nvPr/>
          </p:nvSpPr>
          <p:spPr>
            <a:xfrm>
              <a:off x="14924374" y="5182410"/>
              <a:ext cx="314960" cy="1270"/>
            </a:xfrm>
            <a:custGeom>
              <a:avLst/>
              <a:gdLst/>
              <a:ahLst/>
              <a:cxnLst/>
              <a:rect l="l" t="t" r="r" b="b"/>
              <a:pathLst>
                <a:path w="314959" h="1270">
                  <a:moveTo>
                    <a:pt x="-25512" y="439"/>
                  </a:moveTo>
                  <a:lnTo>
                    <a:pt x="340350" y="439"/>
                  </a:lnTo>
                </a:path>
              </a:pathLst>
            </a:custGeom>
            <a:ln w="51904">
              <a:solidFill>
                <a:srgbClr val="231F20"/>
              </a:solidFill>
            </a:ln>
          </p:spPr>
          <p:txBody>
            <a:bodyPr wrap="square" lIns="0" tIns="0" rIns="0" bIns="0" rtlCol="0"/>
            <a:lstStyle/>
            <a:p>
              <a:endParaRPr dirty="0"/>
            </a:p>
          </p:txBody>
        </p:sp>
        <p:sp>
          <p:nvSpPr>
            <p:cNvPr id="13" name="object 13"/>
            <p:cNvSpPr/>
            <p:nvPr/>
          </p:nvSpPr>
          <p:spPr>
            <a:xfrm>
              <a:off x="14918081" y="5326217"/>
              <a:ext cx="327660" cy="1270"/>
            </a:xfrm>
            <a:custGeom>
              <a:avLst/>
              <a:gdLst/>
              <a:ahLst/>
              <a:cxnLst/>
              <a:rect l="l" t="t" r="r" b="b"/>
              <a:pathLst>
                <a:path w="327659" h="1270">
                  <a:moveTo>
                    <a:pt x="-25512" y="518"/>
                  </a:moveTo>
                  <a:lnTo>
                    <a:pt x="352989" y="518"/>
                  </a:lnTo>
                </a:path>
              </a:pathLst>
            </a:custGeom>
            <a:ln w="52061">
              <a:solidFill>
                <a:srgbClr val="231F20"/>
              </a:solidFill>
            </a:ln>
          </p:spPr>
          <p:txBody>
            <a:bodyPr wrap="square" lIns="0" tIns="0" rIns="0" bIns="0" rtlCol="0"/>
            <a:lstStyle/>
            <a:p>
              <a:endParaRPr dirty="0"/>
            </a:p>
          </p:txBody>
        </p:sp>
        <p:sp>
          <p:nvSpPr>
            <p:cNvPr id="14" name="object 14"/>
            <p:cNvSpPr/>
            <p:nvPr/>
          </p:nvSpPr>
          <p:spPr>
            <a:xfrm>
              <a:off x="14914929" y="5458475"/>
              <a:ext cx="332740" cy="1270"/>
            </a:xfrm>
            <a:custGeom>
              <a:avLst/>
              <a:gdLst/>
              <a:ahLst/>
              <a:cxnLst/>
              <a:rect l="l" t="t" r="r" b="b"/>
              <a:pathLst>
                <a:path w="332740" h="1270">
                  <a:moveTo>
                    <a:pt x="-25512" y="513"/>
                  </a:moveTo>
                  <a:lnTo>
                    <a:pt x="357900" y="513"/>
                  </a:lnTo>
                </a:path>
              </a:pathLst>
            </a:custGeom>
            <a:ln w="52050">
              <a:solidFill>
                <a:srgbClr val="231F20"/>
              </a:solidFill>
            </a:ln>
          </p:spPr>
          <p:txBody>
            <a:bodyPr wrap="square" lIns="0" tIns="0" rIns="0" bIns="0" rtlCol="0"/>
            <a:lstStyle/>
            <a:p>
              <a:endParaRPr dirty="0"/>
            </a:p>
          </p:txBody>
        </p:sp>
        <p:sp>
          <p:nvSpPr>
            <p:cNvPr id="15" name="object 15"/>
            <p:cNvSpPr/>
            <p:nvPr/>
          </p:nvSpPr>
          <p:spPr>
            <a:xfrm>
              <a:off x="14908615" y="5598241"/>
              <a:ext cx="346710" cy="1270"/>
            </a:xfrm>
            <a:custGeom>
              <a:avLst/>
              <a:gdLst/>
              <a:ahLst/>
              <a:cxnLst/>
              <a:rect l="l" t="t" r="r" b="b"/>
              <a:pathLst>
                <a:path w="346709" h="1270">
                  <a:moveTo>
                    <a:pt x="-25512" y="513"/>
                  </a:moveTo>
                  <a:lnTo>
                    <a:pt x="371910" y="513"/>
                  </a:lnTo>
                </a:path>
              </a:pathLst>
            </a:custGeom>
            <a:ln w="52050">
              <a:solidFill>
                <a:srgbClr val="231F20"/>
              </a:solidFill>
            </a:ln>
          </p:spPr>
          <p:txBody>
            <a:bodyPr wrap="square" lIns="0" tIns="0" rIns="0" bIns="0" rtlCol="0"/>
            <a:lstStyle/>
            <a:p>
              <a:endParaRPr dirty="0"/>
            </a:p>
          </p:txBody>
        </p:sp>
        <p:sp>
          <p:nvSpPr>
            <p:cNvPr id="16" name="object 16"/>
            <p:cNvSpPr/>
            <p:nvPr/>
          </p:nvSpPr>
          <p:spPr>
            <a:xfrm>
              <a:off x="14900678" y="5735954"/>
              <a:ext cx="356870" cy="1270"/>
            </a:xfrm>
            <a:custGeom>
              <a:avLst/>
              <a:gdLst/>
              <a:ahLst/>
              <a:cxnLst/>
              <a:rect l="l" t="t" r="r" b="b"/>
              <a:pathLst>
                <a:path w="356869" h="1270">
                  <a:moveTo>
                    <a:pt x="-25512" y="518"/>
                  </a:moveTo>
                  <a:lnTo>
                    <a:pt x="382171" y="518"/>
                  </a:lnTo>
                </a:path>
              </a:pathLst>
            </a:custGeom>
            <a:ln w="52061">
              <a:solidFill>
                <a:srgbClr val="231F20"/>
              </a:solidFill>
            </a:ln>
          </p:spPr>
          <p:txBody>
            <a:bodyPr wrap="square" lIns="0" tIns="0" rIns="0" bIns="0" rtlCol="0"/>
            <a:lstStyle/>
            <a:p>
              <a:endParaRPr dirty="0"/>
            </a:p>
          </p:txBody>
        </p:sp>
        <p:sp>
          <p:nvSpPr>
            <p:cNvPr id="17" name="object 17"/>
            <p:cNvSpPr/>
            <p:nvPr/>
          </p:nvSpPr>
          <p:spPr>
            <a:xfrm>
              <a:off x="14901557" y="5872400"/>
              <a:ext cx="361315" cy="1270"/>
            </a:xfrm>
            <a:custGeom>
              <a:avLst/>
              <a:gdLst/>
              <a:ahLst/>
              <a:cxnLst/>
              <a:rect l="l" t="t" r="r" b="b"/>
              <a:pathLst>
                <a:path w="361315" h="1270">
                  <a:moveTo>
                    <a:pt x="-25512" y="518"/>
                  </a:moveTo>
                  <a:lnTo>
                    <a:pt x="386318" y="518"/>
                  </a:lnTo>
                </a:path>
              </a:pathLst>
            </a:custGeom>
            <a:ln w="52061">
              <a:solidFill>
                <a:srgbClr val="231F20"/>
              </a:solidFill>
            </a:ln>
          </p:spPr>
          <p:txBody>
            <a:bodyPr wrap="square" lIns="0" tIns="0" rIns="0" bIns="0" rtlCol="0"/>
            <a:lstStyle/>
            <a:p>
              <a:endParaRPr dirty="0"/>
            </a:p>
          </p:txBody>
        </p:sp>
        <p:sp>
          <p:nvSpPr>
            <p:cNvPr id="18" name="object 18"/>
            <p:cNvSpPr/>
            <p:nvPr/>
          </p:nvSpPr>
          <p:spPr>
            <a:xfrm>
              <a:off x="14897107" y="6006752"/>
              <a:ext cx="368300" cy="3810"/>
            </a:xfrm>
            <a:custGeom>
              <a:avLst/>
              <a:gdLst/>
              <a:ahLst/>
              <a:cxnLst/>
              <a:rect l="l" t="t" r="r" b="b"/>
              <a:pathLst>
                <a:path w="368300" h="3810">
                  <a:moveTo>
                    <a:pt x="-25512" y="1659"/>
                  </a:moveTo>
                  <a:lnTo>
                    <a:pt x="393260" y="1659"/>
                  </a:lnTo>
                </a:path>
              </a:pathLst>
            </a:custGeom>
            <a:ln w="54343">
              <a:solidFill>
                <a:srgbClr val="231F20"/>
              </a:solidFill>
            </a:ln>
          </p:spPr>
          <p:txBody>
            <a:bodyPr wrap="square" lIns="0" tIns="0" rIns="0" bIns="0" rtlCol="0"/>
            <a:lstStyle/>
            <a:p>
              <a:endParaRPr dirty="0"/>
            </a:p>
          </p:txBody>
        </p:sp>
        <p:sp>
          <p:nvSpPr>
            <p:cNvPr id="19" name="object 19"/>
            <p:cNvSpPr/>
            <p:nvPr/>
          </p:nvSpPr>
          <p:spPr>
            <a:xfrm>
              <a:off x="14876501" y="6144852"/>
              <a:ext cx="378460" cy="3810"/>
            </a:xfrm>
            <a:custGeom>
              <a:avLst/>
              <a:gdLst/>
              <a:ahLst/>
              <a:cxnLst/>
              <a:rect l="l" t="t" r="r" b="b"/>
              <a:pathLst>
                <a:path w="378459" h="3810">
                  <a:moveTo>
                    <a:pt x="-25512" y="1785"/>
                  </a:moveTo>
                  <a:lnTo>
                    <a:pt x="403856" y="1785"/>
                  </a:lnTo>
                </a:path>
              </a:pathLst>
            </a:custGeom>
            <a:ln w="54595">
              <a:solidFill>
                <a:srgbClr val="231F20"/>
              </a:solidFill>
            </a:ln>
          </p:spPr>
          <p:txBody>
            <a:bodyPr wrap="square" lIns="0" tIns="0" rIns="0" bIns="0" rtlCol="0"/>
            <a:lstStyle/>
            <a:p>
              <a:endParaRPr dirty="0"/>
            </a:p>
          </p:txBody>
        </p:sp>
        <p:sp>
          <p:nvSpPr>
            <p:cNvPr id="20" name="object 20"/>
            <p:cNvSpPr/>
            <p:nvPr/>
          </p:nvSpPr>
          <p:spPr>
            <a:xfrm>
              <a:off x="14955849" y="4086601"/>
              <a:ext cx="254635" cy="2540"/>
            </a:xfrm>
            <a:custGeom>
              <a:avLst/>
              <a:gdLst/>
              <a:ahLst/>
              <a:cxnLst/>
              <a:rect l="l" t="t" r="r" b="b"/>
              <a:pathLst>
                <a:path w="254634" h="2539">
                  <a:moveTo>
                    <a:pt x="-25512" y="1141"/>
                  </a:moveTo>
                  <a:lnTo>
                    <a:pt x="279818" y="1141"/>
                  </a:lnTo>
                </a:path>
              </a:pathLst>
            </a:custGeom>
            <a:ln w="53307">
              <a:solidFill>
                <a:srgbClr val="231F20"/>
              </a:solidFill>
            </a:ln>
          </p:spPr>
          <p:txBody>
            <a:bodyPr wrap="square" lIns="0" tIns="0" rIns="0" bIns="0" rtlCol="0"/>
            <a:lstStyle/>
            <a:p>
              <a:endParaRPr dirty="0"/>
            </a:p>
          </p:txBody>
        </p:sp>
        <p:sp>
          <p:nvSpPr>
            <p:cNvPr id="21" name="object 21"/>
            <p:cNvSpPr/>
            <p:nvPr/>
          </p:nvSpPr>
          <p:spPr>
            <a:xfrm>
              <a:off x="14949169" y="4082067"/>
              <a:ext cx="71120" cy="2173605"/>
            </a:xfrm>
            <a:custGeom>
              <a:avLst/>
              <a:gdLst/>
              <a:ahLst/>
              <a:cxnLst/>
              <a:rect l="l" t="t" r="r" b="b"/>
              <a:pathLst>
                <a:path w="71119" h="2173604">
                  <a:moveTo>
                    <a:pt x="70605" y="0"/>
                  </a:moveTo>
                  <a:lnTo>
                    <a:pt x="0" y="2172980"/>
                  </a:lnTo>
                </a:path>
              </a:pathLst>
            </a:custGeom>
            <a:ln w="51024">
              <a:solidFill>
                <a:srgbClr val="231F20"/>
              </a:solidFill>
            </a:ln>
          </p:spPr>
          <p:txBody>
            <a:bodyPr wrap="square" lIns="0" tIns="0" rIns="0" bIns="0" rtlCol="0"/>
            <a:lstStyle/>
            <a:p>
              <a:endParaRPr dirty="0"/>
            </a:p>
          </p:txBody>
        </p:sp>
        <p:sp>
          <p:nvSpPr>
            <p:cNvPr id="22" name="object 22"/>
            <p:cNvSpPr/>
            <p:nvPr/>
          </p:nvSpPr>
          <p:spPr>
            <a:xfrm>
              <a:off x="15142272" y="4077167"/>
              <a:ext cx="73025" cy="2178050"/>
            </a:xfrm>
            <a:custGeom>
              <a:avLst/>
              <a:gdLst/>
              <a:ahLst/>
              <a:cxnLst/>
              <a:rect l="l" t="t" r="r" b="b"/>
              <a:pathLst>
                <a:path w="73025" h="2178050">
                  <a:moveTo>
                    <a:pt x="72479" y="2177881"/>
                  </a:moveTo>
                  <a:lnTo>
                    <a:pt x="0" y="0"/>
                  </a:lnTo>
                </a:path>
              </a:pathLst>
            </a:custGeom>
            <a:ln w="51024">
              <a:solidFill>
                <a:srgbClr val="231F20"/>
              </a:solidFill>
            </a:ln>
          </p:spPr>
          <p:txBody>
            <a:bodyPr wrap="square" lIns="0" tIns="0" rIns="0" bIns="0" rtlCol="0"/>
            <a:lstStyle/>
            <a:p>
              <a:endParaRPr dirty="0"/>
            </a:p>
          </p:txBody>
        </p:sp>
        <p:sp>
          <p:nvSpPr>
            <p:cNvPr id="23" name="object 23"/>
            <p:cNvSpPr/>
            <p:nvPr/>
          </p:nvSpPr>
          <p:spPr>
            <a:xfrm>
              <a:off x="15781615" y="4217811"/>
              <a:ext cx="260350" cy="1270"/>
            </a:xfrm>
            <a:custGeom>
              <a:avLst/>
              <a:gdLst/>
              <a:ahLst/>
              <a:cxnLst/>
              <a:rect l="l" t="t" r="r" b="b"/>
              <a:pathLst>
                <a:path w="260350" h="1270">
                  <a:moveTo>
                    <a:pt x="-25512" y="513"/>
                  </a:moveTo>
                  <a:lnTo>
                    <a:pt x="285818" y="513"/>
                  </a:lnTo>
                </a:path>
              </a:pathLst>
            </a:custGeom>
            <a:ln w="52050">
              <a:solidFill>
                <a:srgbClr val="231F20"/>
              </a:solidFill>
            </a:ln>
          </p:spPr>
          <p:txBody>
            <a:bodyPr wrap="square" lIns="0" tIns="0" rIns="0" bIns="0" rtlCol="0"/>
            <a:lstStyle/>
            <a:p>
              <a:endParaRPr dirty="0"/>
            </a:p>
          </p:txBody>
        </p:sp>
        <p:sp>
          <p:nvSpPr>
            <p:cNvPr id="24" name="object 24"/>
            <p:cNvSpPr/>
            <p:nvPr/>
          </p:nvSpPr>
          <p:spPr>
            <a:xfrm>
              <a:off x="15776609" y="4352174"/>
              <a:ext cx="268605" cy="1270"/>
            </a:xfrm>
            <a:custGeom>
              <a:avLst/>
              <a:gdLst/>
              <a:ahLst/>
              <a:cxnLst/>
              <a:rect l="l" t="t" r="r" b="b"/>
              <a:pathLst>
                <a:path w="268605" h="1270">
                  <a:moveTo>
                    <a:pt x="-25512" y="507"/>
                  </a:moveTo>
                  <a:lnTo>
                    <a:pt x="293598" y="507"/>
                  </a:lnTo>
                </a:path>
              </a:pathLst>
            </a:custGeom>
            <a:ln w="52040">
              <a:solidFill>
                <a:srgbClr val="231F20"/>
              </a:solidFill>
            </a:ln>
          </p:spPr>
          <p:txBody>
            <a:bodyPr wrap="square" lIns="0" tIns="0" rIns="0" bIns="0" rtlCol="0"/>
            <a:lstStyle/>
            <a:p>
              <a:endParaRPr dirty="0"/>
            </a:p>
          </p:txBody>
        </p:sp>
        <p:sp>
          <p:nvSpPr>
            <p:cNvPr id="25" name="object 25"/>
            <p:cNvSpPr/>
            <p:nvPr/>
          </p:nvSpPr>
          <p:spPr>
            <a:xfrm>
              <a:off x="15773206" y="4490735"/>
              <a:ext cx="275590" cy="1270"/>
            </a:xfrm>
            <a:custGeom>
              <a:avLst/>
              <a:gdLst/>
              <a:ahLst/>
              <a:cxnLst/>
              <a:rect l="l" t="t" r="r" b="b"/>
              <a:pathLst>
                <a:path w="275590" h="1270">
                  <a:moveTo>
                    <a:pt x="-25512" y="507"/>
                  </a:moveTo>
                  <a:lnTo>
                    <a:pt x="300519" y="507"/>
                  </a:lnTo>
                </a:path>
              </a:pathLst>
            </a:custGeom>
            <a:ln w="52040">
              <a:solidFill>
                <a:srgbClr val="231F20"/>
              </a:solidFill>
            </a:ln>
          </p:spPr>
          <p:txBody>
            <a:bodyPr wrap="square" lIns="0" tIns="0" rIns="0" bIns="0" rtlCol="0"/>
            <a:lstStyle/>
            <a:p>
              <a:endParaRPr dirty="0"/>
            </a:p>
          </p:txBody>
        </p:sp>
        <p:sp>
          <p:nvSpPr>
            <p:cNvPr id="26" name="object 26"/>
            <p:cNvSpPr/>
            <p:nvPr/>
          </p:nvSpPr>
          <p:spPr>
            <a:xfrm>
              <a:off x="15766589" y="4627181"/>
              <a:ext cx="287020" cy="1270"/>
            </a:xfrm>
            <a:custGeom>
              <a:avLst/>
              <a:gdLst/>
              <a:ahLst/>
              <a:cxnLst/>
              <a:rect l="l" t="t" r="r" b="b"/>
              <a:pathLst>
                <a:path w="287019" h="1270">
                  <a:moveTo>
                    <a:pt x="-25512" y="507"/>
                  </a:moveTo>
                  <a:lnTo>
                    <a:pt x="312404" y="507"/>
                  </a:lnTo>
                </a:path>
              </a:pathLst>
            </a:custGeom>
            <a:ln w="52040">
              <a:solidFill>
                <a:srgbClr val="231F20"/>
              </a:solidFill>
            </a:ln>
          </p:spPr>
          <p:txBody>
            <a:bodyPr wrap="square" lIns="0" tIns="0" rIns="0" bIns="0" rtlCol="0"/>
            <a:lstStyle/>
            <a:p>
              <a:endParaRPr dirty="0"/>
            </a:p>
          </p:txBody>
        </p:sp>
        <p:sp>
          <p:nvSpPr>
            <p:cNvPr id="27" name="object 27"/>
            <p:cNvSpPr/>
            <p:nvPr/>
          </p:nvSpPr>
          <p:spPr>
            <a:xfrm>
              <a:off x="15764640" y="4761512"/>
              <a:ext cx="292735" cy="3810"/>
            </a:xfrm>
            <a:custGeom>
              <a:avLst/>
              <a:gdLst/>
              <a:ahLst/>
              <a:cxnLst/>
              <a:rect l="l" t="t" r="r" b="b"/>
              <a:pathLst>
                <a:path w="292734" h="3810">
                  <a:moveTo>
                    <a:pt x="-25512" y="1659"/>
                  </a:moveTo>
                  <a:lnTo>
                    <a:pt x="318100" y="1659"/>
                  </a:lnTo>
                </a:path>
              </a:pathLst>
            </a:custGeom>
            <a:ln w="54343">
              <a:solidFill>
                <a:srgbClr val="231F20"/>
              </a:solidFill>
            </a:ln>
          </p:spPr>
          <p:txBody>
            <a:bodyPr wrap="square" lIns="0" tIns="0" rIns="0" bIns="0" rtlCol="0"/>
            <a:lstStyle/>
            <a:p>
              <a:endParaRPr dirty="0"/>
            </a:p>
          </p:txBody>
        </p:sp>
        <p:sp>
          <p:nvSpPr>
            <p:cNvPr id="28" name="object 28"/>
            <p:cNvSpPr/>
            <p:nvPr/>
          </p:nvSpPr>
          <p:spPr>
            <a:xfrm>
              <a:off x="15759070" y="4899612"/>
              <a:ext cx="303530" cy="3810"/>
            </a:xfrm>
            <a:custGeom>
              <a:avLst/>
              <a:gdLst/>
              <a:ahLst/>
              <a:cxnLst/>
              <a:rect l="l" t="t" r="r" b="b"/>
              <a:pathLst>
                <a:path w="303530" h="3810">
                  <a:moveTo>
                    <a:pt x="303205" y="0"/>
                  </a:moveTo>
                  <a:lnTo>
                    <a:pt x="0" y="3591"/>
                  </a:lnTo>
                </a:path>
              </a:pathLst>
            </a:custGeom>
            <a:ln w="51024">
              <a:solidFill>
                <a:srgbClr val="231F20"/>
              </a:solidFill>
            </a:ln>
          </p:spPr>
          <p:txBody>
            <a:bodyPr wrap="square" lIns="0" tIns="0" rIns="0" bIns="0" rtlCol="0"/>
            <a:lstStyle/>
            <a:p>
              <a:endParaRPr dirty="0"/>
            </a:p>
          </p:txBody>
        </p:sp>
        <p:sp>
          <p:nvSpPr>
            <p:cNvPr id="29" name="object 29"/>
            <p:cNvSpPr/>
            <p:nvPr/>
          </p:nvSpPr>
          <p:spPr>
            <a:xfrm>
              <a:off x="15757480" y="5042834"/>
              <a:ext cx="307340" cy="1270"/>
            </a:xfrm>
            <a:custGeom>
              <a:avLst/>
              <a:gdLst/>
              <a:ahLst/>
              <a:cxnLst/>
              <a:rect l="l" t="t" r="r" b="b"/>
              <a:pathLst>
                <a:path w="307340" h="1270">
                  <a:moveTo>
                    <a:pt x="-25512" y="507"/>
                  </a:moveTo>
                  <a:lnTo>
                    <a:pt x="332780" y="507"/>
                  </a:lnTo>
                </a:path>
              </a:pathLst>
            </a:custGeom>
            <a:ln w="52040">
              <a:solidFill>
                <a:srgbClr val="231F20"/>
              </a:solidFill>
            </a:ln>
          </p:spPr>
          <p:txBody>
            <a:bodyPr wrap="square" lIns="0" tIns="0" rIns="0" bIns="0" rtlCol="0"/>
            <a:lstStyle/>
            <a:p>
              <a:endParaRPr dirty="0"/>
            </a:p>
          </p:txBody>
        </p:sp>
        <p:sp>
          <p:nvSpPr>
            <p:cNvPr id="30" name="object 30"/>
            <p:cNvSpPr/>
            <p:nvPr/>
          </p:nvSpPr>
          <p:spPr>
            <a:xfrm>
              <a:off x="15754328" y="5182410"/>
              <a:ext cx="314960" cy="1270"/>
            </a:xfrm>
            <a:custGeom>
              <a:avLst/>
              <a:gdLst/>
              <a:ahLst/>
              <a:cxnLst/>
              <a:rect l="l" t="t" r="r" b="b"/>
              <a:pathLst>
                <a:path w="314959" h="1270">
                  <a:moveTo>
                    <a:pt x="-25512" y="439"/>
                  </a:moveTo>
                  <a:lnTo>
                    <a:pt x="340340" y="439"/>
                  </a:lnTo>
                </a:path>
              </a:pathLst>
            </a:custGeom>
            <a:ln w="51904">
              <a:solidFill>
                <a:srgbClr val="231F20"/>
              </a:solidFill>
            </a:ln>
          </p:spPr>
          <p:txBody>
            <a:bodyPr wrap="square" lIns="0" tIns="0" rIns="0" bIns="0" rtlCol="0"/>
            <a:lstStyle/>
            <a:p>
              <a:endParaRPr dirty="0"/>
            </a:p>
          </p:txBody>
        </p:sp>
        <p:sp>
          <p:nvSpPr>
            <p:cNvPr id="31" name="object 31"/>
            <p:cNvSpPr/>
            <p:nvPr/>
          </p:nvSpPr>
          <p:spPr>
            <a:xfrm>
              <a:off x="15748034" y="5326217"/>
              <a:ext cx="327660" cy="1270"/>
            </a:xfrm>
            <a:custGeom>
              <a:avLst/>
              <a:gdLst/>
              <a:ahLst/>
              <a:cxnLst/>
              <a:rect l="l" t="t" r="r" b="b"/>
              <a:pathLst>
                <a:path w="327659" h="1270">
                  <a:moveTo>
                    <a:pt x="-25512" y="518"/>
                  </a:moveTo>
                  <a:lnTo>
                    <a:pt x="352989" y="518"/>
                  </a:lnTo>
                </a:path>
              </a:pathLst>
            </a:custGeom>
            <a:ln w="52061">
              <a:solidFill>
                <a:srgbClr val="231F20"/>
              </a:solidFill>
            </a:ln>
          </p:spPr>
          <p:txBody>
            <a:bodyPr wrap="square" lIns="0" tIns="0" rIns="0" bIns="0" rtlCol="0"/>
            <a:lstStyle/>
            <a:p>
              <a:endParaRPr dirty="0"/>
            </a:p>
          </p:txBody>
        </p:sp>
        <p:sp>
          <p:nvSpPr>
            <p:cNvPr id="32" name="object 32"/>
            <p:cNvSpPr/>
            <p:nvPr/>
          </p:nvSpPr>
          <p:spPr>
            <a:xfrm>
              <a:off x="15744873" y="5458475"/>
              <a:ext cx="332740" cy="1270"/>
            </a:xfrm>
            <a:custGeom>
              <a:avLst/>
              <a:gdLst/>
              <a:ahLst/>
              <a:cxnLst/>
              <a:rect l="l" t="t" r="r" b="b"/>
              <a:pathLst>
                <a:path w="332740" h="1270">
                  <a:moveTo>
                    <a:pt x="-25512" y="513"/>
                  </a:moveTo>
                  <a:lnTo>
                    <a:pt x="357900" y="513"/>
                  </a:lnTo>
                </a:path>
              </a:pathLst>
            </a:custGeom>
            <a:ln w="52050">
              <a:solidFill>
                <a:srgbClr val="231F20"/>
              </a:solidFill>
            </a:ln>
          </p:spPr>
          <p:txBody>
            <a:bodyPr wrap="square" lIns="0" tIns="0" rIns="0" bIns="0" rtlCol="0"/>
            <a:lstStyle/>
            <a:p>
              <a:endParaRPr dirty="0"/>
            </a:p>
          </p:txBody>
        </p:sp>
        <p:sp>
          <p:nvSpPr>
            <p:cNvPr id="33" name="object 33"/>
            <p:cNvSpPr/>
            <p:nvPr/>
          </p:nvSpPr>
          <p:spPr>
            <a:xfrm>
              <a:off x="15738578" y="5598241"/>
              <a:ext cx="346710" cy="1270"/>
            </a:xfrm>
            <a:custGeom>
              <a:avLst/>
              <a:gdLst/>
              <a:ahLst/>
              <a:cxnLst/>
              <a:rect l="l" t="t" r="r" b="b"/>
              <a:pathLst>
                <a:path w="346709" h="1270">
                  <a:moveTo>
                    <a:pt x="-25512" y="513"/>
                  </a:moveTo>
                  <a:lnTo>
                    <a:pt x="371889" y="513"/>
                  </a:lnTo>
                </a:path>
              </a:pathLst>
            </a:custGeom>
            <a:ln w="52050">
              <a:solidFill>
                <a:srgbClr val="231F20"/>
              </a:solidFill>
            </a:ln>
          </p:spPr>
          <p:txBody>
            <a:bodyPr wrap="square" lIns="0" tIns="0" rIns="0" bIns="0" rtlCol="0"/>
            <a:lstStyle/>
            <a:p>
              <a:endParaRPr dirty="0"/>
            </a:p>
          </p:txBody>
        </p:sp>
        <p:sp>
          <p:nvSpPr>
            <p:cNvPr id="34" name="object 34"/>
            <p:cNvSpPr/>
            <p:nvPr/>
          </p:nvSpPr>
          <p:spPr>
            <a:xfrm>
              <a:off x="15730632" y="5735954"/>
              <a:ext cx="356870" cy="1270"/>
            </a:xfrm>
            <a:custGeom>
              <a:avLst/>
              <a:gdLst/>
              <a:ahLst/>
              <a:cxnLst/>
              <a:rect l="l" t="t" r="r" b="b"/>
              <a:pathLst>
                <a:path w="356869" h="1270">
                  <a:moveTo>
                    <a:pt x="-25512" y="518"/>
                  </a:moveTo>
                  <a:lnTo>
                    <a:pt x="382182" y="518"/>
                  </a:lnTo>
                </a:path>
              </a:pathLst>
            </a:custGeom>
            <a:ln w="52061">
              <a:solidFill>
                <a:srgbClr val="231F20"/>
              </a:solidFill>
            </a:ln>
          </p:spPr>
          <p:txBody>
            <a:bodyPr wrap="square" lIns="0" tIns="0" rIns="0" bIns="0" rtlCol="0"/>
            <a:lstStyle/>
            <a:p>
              <a:endParaRPr dirty="0"/>
            </a:p>
          </p:txBody>
        </p:sp>
        <p:sp>
          <p:nvSpPr>
            <p:cNvPr id="35" name="object 35"/>
            <p:cNvSpPr/>
            <p:nvPr/>
          </p:nvSpPr>
          <p:spPr>
            <a:xfrm>
              <a:off x="15731501" y="5872400"/>
              <a:ext cx="361315" cy="1270"/>
            </a:xfrm>
            <a:custGeom>
              <a:avLst/>
              <a:gdLst/>
              <a:ahLst/>
              <a:cxnLst/>
              <a:rect l="l" t="t" r="r" b="b"/>
              <a:pathLst>
                <a:path w="361315" h="1270">
                  <a:moveTo>
                    <a:pt x="-25512" y="518"/>
                  </a:moveTo>
                  <a:lnTo>
                    <a:pt x="386307" y="518"/>
                  </a:lnTo>
                </a:path>
              </a:pathLst>
            </a:custGeom>
            <a:ln w="52061">
              <a:solidFill>
                <a:srgbClr val="231F20"/>
              </a:solidFill>
            </a:ln>
          </p:spPr>
          <p:txBody>
            <a:bodyPr wrap="square" lIns="0" tIns="0" rIns="0" bIns="0" rtlCol="0"/>
            <a:lstStyle/>
            <a:p>
              <a:endParaRPr dirty="0"/>
            </a:p>
          </p:txBody>
        </p:sp>
        <p:sp>
          <p:nvSpPr>
            <p:cNvPr id="36" name="object 36"/>
            <p:cNvSpPr/>
            <p:nvPr/>
          </p:nvSpPr>
          <p:spPr>
            <a:xfrm>
              <a:off x="15727061" y="6006752"/>
              <a:ext cx="368300" cy="3810"/>
            </a:xfrm>
            <a:custGeom>
              <a:avLst/>
              <a:gdLst/>
              <a:ahLst/>
              <a:cxnLst/>
              <a:rect l="l" t="t" r="r" b="b"/>
              <a:pathLst>
                <a:path w="368300" h="3810">
                  <a:moveTo>
                    <a:pt x="-25512" y="1659"/>
                  </a:moveTo>
                  <a:lnTo>
                    <a:pt x="393249" y="1659"/>
                  </a:lnTo>
                </a:path>
              </a:pathLst>
            </a:custGeom>
            <a:ln w="54343">
              <a:solidFill>
                <a:srgbClr val="231F20"/>
              </a:solidFill>
            </a:ln>
          </p:spPr>
          <p:txBody>
            <a:bodyPr wrap="square" lIns="0" tIns="0" rIns="0" bIns="0" rtlCol="0"/>
            <a:lstStyle/>
            <a:p>
              <a:endParaRPr dirty="0"/>
            </a:p>
          </p:txBody>
        </p:sp>
        <p:sp>
          <p:nvSpPr>
            <p:cNvPr id="37" name="object 37"/>
            <p:cNvSpPr/>
            <p:nvPr/>
          </p:nvSpPr>
          <p:spPr>
            <a:xfrm>
              <a:off x="15706464" y="6144852"/>
              <a:ext cx="378460" cy="3810"/>
            </a:xfrm>
            <a:custGeom>
              <a:avLst/>
              <a:gdLst/>
              <a:ahLst/>
              <a:cxnLst/>
              <a:rect l="l" t="t" r="r" b="b"/>
              <a:pathLst>
                <a:path w="378459" h="3810">
                  <a:moveTo>
                    <a:pt x="-25512" y="1785"/>
                  </a:moveTo>
                  <a:lnTo>
                    <a:pt x="403825" y="1785"/>
                  </a:lnTo>
                </a:path>
              </a:pathLst>
            </a:custGeom>
            <a:ln w="54595">
              <a:solidFill>
                <a:srgbClr val="231F20"/>
              </a:solidFill>
            </a:ln>
          </p:spPr>
          <p:txBody>
            <a:bodyPr wrap="square" lIns="0" tIns="0" rIns="0" bIns="0" rtlCol="0"/>
            <a:lstStyle/>
            <a:p>
              <a:endParaRPr dirty="0"/>
            </a:p>
          </p:txBody>
        </p:sp>
        <p:sp>
          <p:nvSpPr>
            <p:cNvPr id="38" name="object 38"/>
            <p:cNvSpPr/>
            <p:nvPr/>
          </p:nvSpPr>
          <p:spPr>
            <a:xfrm>
              <a:off x="15785813" y="4086601"/>
              <a:ext cx="254635" cy="2540"/>
            </a:xfrm>
            <a:custGeom>
              <a:avLst/>
              <a:gdLst/>
              <a:ahLst/>
              <a:cxnLst/>
              <a:rect l="l" t="t" r="r" b="b"/>
              <a:pathLst>
                <a:path w="254634" h="2539">
                  <a:moveTo>
                    <a:pt x="-25512" y="1141"/>
                  </a:moveTo>
                  <a:lnTo>
                    <a:pt x="279818" y="1141"/>
                  </a:lnTo>
                </a:path>
              </a:pathLst>
            </a:custGeom>
            <a:ln w="53307">
              <a:solidFill>
                <a:srgbClr val="231F20"/>
              </a:solidFill>
            </a:ln>
          </p:spPr>
          <p:txBody>
            <a:bodyPr wrap="square" lIns="0" tIns="0" rIns="0" bIns="0" rtlCol="0"/>
            <a:lstStyle/>
            <a:p>
              <a:endParaRPr dirty="0"/>
            </a:p>
          </p:txBody>
        </p:sp>
        <p:sp>
          <p:nvSpPr>
            <p:cNvPr id="39" name="object 39"/>
            <p:cNvSpPr/>
            <p:nvPr/>
          </p:nvSpPr>
          <p:spPr>
            <a:xfrm>
              <a:off x="15779112" y="4082067"/>
              <a:ext cx="71120" cy="2173605"/>
            </a:xfrm>
            <a:custGeom>
              <a:avLst/>
              <a:gdLst/>
              <a:ahLst/>
              <a:cxnLst/>
              <a:rect l="l" t="t" r="r" b="b"/>
              <a:pathLst>
                <a:path w="71119" h="2173604">
                  <a:moveTo>
                    <a:pt x="70605" y="0"/>
                  </a:moveTo>
                  <a:lnTo>
                    <a:pt x="0" y="2172980"/>
                  </a:lnTo>
                </a:path>
              </a:pathLst>
            </a:custGeom>
            <a:ln w="51024">
              <a:solidFill>
                <a:srgbClr val="231F20"/>
              </a:solidFill>
            </a:ln>
          </p:spPr>
          <p:txBody>
            <a:bodyPr wrap="square" lIns="0" tIns="0" rIns="0" bIns="0" rtlCol="0"/>
            <a:lstStyle/>
            <a:p>
              <a:endParaRPr dirty="0"/>
            </a:p>
          </p:txBody>
        </p:sp>
        <p:sp>
          <p:nvSpPr>
            <p:cNvPr id="40" name="object 40"/>
            <p:cNvSpPr/>
            <p:nvPr/>
          </p:nvSpPr>
          <p:spPr>
            <a:xfrm>
              <a:off x="15972215" y="4077167"/>
              <a:ext cx="73025" cy="2178050"/>
            </a:xfrm>
            <a:custGeom>
              <a:avLst/>
              <a:gdLst/>
              <a:ahLst/>
              <a:cxnLst/>
              <a:rect l="l" t="t" r="r" b="b"/>
              <a:pathLst>
                <a:path w="73025" h="2178050">
                  <a:moveTo>
                    <a:pt x="72479" y="2177881"/>
                  </a:moveTo>
                  <a:lnTo>
                    <a:pt x="0" y="0"/>
                  </a:lnTo>
                </a:path>
              </a:pathLst>
            </a:custGeom>
            <a:ln w="51024">
              <a:solidFill>
                <a:srgbClr val="231F20"/>
              </a:solidFill>
            </a:ln>
          </p:spPr>
          <p:txBody>
            <a:bodyPr wrap="square" lIns="0" tIns="0" rIns="0" bIns="0" rtlCol="0"/>
            <a:lstStyle/>
            <a:p>
              <a:endParaRPr dirty="0"/>
            </a:p>
          </p:txBody>
        </p:sp>
        <p:sp>
          <p:nvSpPr>
            <p:cNvPr id="41" name="object 41"/>
            <p:cNvSpPr/>
            <p:nvPr/>
          </p:nvSpPr>
          <p:spPr>
            <a:xfrm>
              <a:off x="16564145" y="4217811"/>
              <a:ext cx="260350" cy="1270"/>
            </a:xfrm>
            <a:custGeom>
              <a:avLst/>
              <a:gdLst/>
              <a:ahLst/>
              <a:cxnLst/>
              <a:rect l="l" t="t" r="r" b="b"/>
              <a:pathLst>
                <a:path w="260350" h="1270">
                  <a:moveTo>
                    <a:pt x="-25512" y="513"/>
                  </a:moveTo>
                  <a:lnTo>
                    <a:pt x="285828" y="513"/>
                  </a:lnTo>
                </a:path>
              </a:pathLst>
            </a:custGeom>
            <a:ln w="52050">
              <a:solidFill>
                <a:srgbClr val="231F20"/>
              </a:solidFill>
            </a:ln>
          </p:spPr>
          <p:txBody>
            <a:bodyPr wrap="square" lIns="0" tIns="0" rIns="0" bIns="0" rtlCol="0"/>
            <a:lstStyle/>
            <a:p>
              <a:endParaRPr dirty="0"/>
            </a:p>
          </p:txBody>
        </p:sp>
        <p:sp>
          <p:nvSpPr>
            <p:cNvPr id="42" name="object 42"/>
            <p:cNvSpPr/>
            <p:nvPr/>
          </p:nvSpPr>
          <p:spPr>
            <a:xfrm>
              <a:off x="16559130" y="4352174"/>
              <a:ext cx="268605" cy="1270"/>
            </a:xfrm>
            <a:custGeom>
              <a:avLst/>
              <a:gdLst/>
              <a:ahLst/>
              <a:cxnLst/>
              <a:rect l="l" t="t" r="r" b="b"/>
              <a:pathLst>
                <a:path w="268605" h="1270">
                  <a:moveTo>
                    <a:pt x="-25512" y="507"/>
                  </a:moveTo>
                  <a:lnTo>
                    <a:pt x="293608" y="507"/>
                  </a:lnTo>
                </a:path>
              </a:pathLst>
            </a:custGeom>
            <a:ln w="52040">
              <a:solidFill>
                <a:srgbClr val="231F20"/>
              </a:solidFill>
            </a:ln>
          </p:spPr>
          <p:txBody>
            <a:bodyPr wrap="square" lIns="0" tIns="0" rIns="0" bIns="0" rtlCol="0"/>
            <a:lstStyle/>
            <a:p>
              <a:endParaRPr dirty="0"/>
            </a:p>
          </p:txBody>
        </p:sp>
        <p:sp>
          <p:nvSpPr>
            <p:cNvPr id="43" name="object 43"/>
            <p:cNvSpPr/>
            <p:nvPr/>
          </p:nvSpPr>
          <p:spPr>
            <a:xfrm>
              <a:off x="16555747" y="4490735"/>
              <a:ext cx="275590" cy="1270"/>
            </a:xfrm>
            <a:custGeom>
              <a:avLst/>
              <a:gdLst/>
              <a:ahLst/>
              <a:cxnLst/>
              <a:rect l="l" t="t" r="r" b="b"/>
              <a:pathLst>
                <a:path w="275590" h="1270">
                  <a:moveTo>
                    <a:pt x="-25512" y="507"/>
                  </a:moveTo>
                  <a:lnTo>
                    <a:pt x="300519" y="507"/>
                  </a:lnTo>
                </a:path>
              </a:pathLst>
            </a:custGeom>
            <a:ln w="52040">
              <a:solidFill>
                <a:srgbClr val="231F20"/>
              </a:solidFill>
            </a:ln>
          </p:spPr>
          <p:txBody>
            <a:bodyPr wrap="square" lIns="0" tIns="0" rIns="0" bIns="0" rtlCol="0"/>
            <a:lstStyle/>
            <a:p>
              <a:endParaRPr dirty="0"/>
            </a:p>
          </p:txBody>
        </p:sp>
        <p:sp>
          <p:nvSpPr>
            <p:cNvPr id="44" name="object 44"/>
            <p:cNvSpPr/>
            <p:nvPr/>
          </p:nvSpPr>
          <p:spPr>
            <a:xfrm>
              <a:off x="16549109" y="4627181"/>
              <a:ext cx="287020" cy="1270"/>
            </a:xfrm>
            <a:custGeom>
              <a:avLst/>
              <a:gdLst/>
              <a:ahLst/>
              <a:cxnLst/>
              <a:rect l="l" t="t" r="r" b="b"/>
              <a:pathLst>
                <a:path w="287019" h="1270">
                  <a:moveTo>
                    <a:pt x="-25512" y="507"/>
                  </a:moveTo>
                  <a:lnTo>
                    <a:pt x="312393" y="507"/>
                  </a:lnTo>
                </a:path>
              </a:pathLst>
            </a:custGeom>
            <a:ln w="52040">
              <a:solidFill>
                <a:srgbClr val="231F20"/>
              </a:solidFill>
            </a:ln>
          </p:spPr>
          <p:txBody>
            <a:bodyPr wrap="square" lIns="0" tIns="0" rIns="0" bIns="0" rtlCol="0"/>
            <a:lstStyle/>
            <a:p>
              <a:endParaRPr dirty="0"/>
            </a:p>
          </p:txBody>
        </p:sp>
        <p:sp>
          <p:nvSpPr>
            <p:cNvPr id="45" name="object 45"/>
            <p:cNvSpPr/>
            <p:nvPr/>
          </p:nvSpPr>
          <p:spPr>
            <a:xfrm>
              <a:off x="16547172" y="4761512"/>
              <a:ext cx="292735" cy="3810"/>
            </a:xfrm>
            <a:custGeom>
              <a:avLst/>
              <a:gdLst/>
              <a:ahLst/>
              <a:cxnLst/>
              <a:rect l="l" t="t" r="r" b="b"/>
              <a:pathLst>
                <a:path w="292734" h="3810">
                  <a:moveTo>
                    <a:pt x="-25512" y="1659"/>
                  </a:moveTo>
                  <a:lnTo>
                    <a:pt x="318089" y="1659"/>
                  </a:lnTo>
                </a:path>
              </a:pathLst>
            </a:custGeom>
            <a:ln w="54343">
              <a:solidFill>
                <a:srgbClr val="231F20"/>
              </a:solidFill>
            </a:ln>
          </p:spPr>
          <p:txBody>
            <a:bodyPr wrap="square" lIns="0" tIns="0" rIns="0" bIns="0" rtlCol="0"/>
            <a:lstStyle/>
            <a:p>
              <a:endParaRPr dirty="0"/>
            </a:p>
          </p:txBody>
        </p:sp>
        <p:sp>
          <p:nvSpPr>
            <p:cNvPr id="46" name="object 46"/>
            <p:cNvSpPr/>
            <p:nvPr/>
          </p:nvSpPr>
          <p:spPr>
            <a:xfrm>
              <a:off x="16541591" y="4899612"/>
              <a:ext cx="303530" cy="3810"/>
            </a:xfrm>
            <a:custGeom>
              <a:avLst/>
              <a:gdLst/>
              <a:ahLst/>
              <a:cxnLst/>
              <a:rect l="l" t="t" r="r" b="b"/>
              <a:pathLst>
                <a:path w="303530" h="3810">
                  <a:moveTo>
                    <a:pt x="303226" y="0"/>
                  </a:moveTo>
                  <a:lnTo>
                    <a:pt x="0" y="3591"/>
                  </a:lnTo>
                </a:path>
              </a:pathLst>
            </a:custGeom>
            <a:ln w="51024">
              <a:solidFill>
                <a:srgbClr val="231F20"/>
              </a:solidFill>
            </a:ln>
          </p:spPr>
          <p:txBody>
            <a:bodyPr wrap="square" lIns="0" tIns="0" rIns="0" bIns="0" rtlCol="0"/>
            <a:lstStyle/>
            <a:p>
              <a:endParaRPr dirty="0"/>
            </a:p>
          </p:txBody>
        </p:sp>
        <p:sp>
          <p:nvSpPr>
            <p:cNvPr id="47" name="object 47"/>
            <p:cNvSpPr/>
            <p:nvPr/>
          </p:nvSpPr>
          <p:spPr>
            <a:xfrm>
              <a:off x="16539999" y="5042834"/>
              <a:ext cx="307340" cy="1270"/>
            </a:xfrm>
            <a:custGeom>
              <a:avLst/>
              <a:gdLst/>
              <a:ahLst/>
              <a:cxnLst/>
              <a:rect l="l" t="t" r="r" b="b"/>
              <a:pathLst>
                <a:path w="307340" h="1270">
                  <a:moveTo>
                    <a:pt x="-25512" y="507"/>
                  </a:moveTo>
                  <a:lnTo>
                    <a:pt x="332780" y="507"/>
                  </a:lnTo>
                </a:path>
              </a:pathLst>
            </a:custGeom>
            <a:ln w="52040">
              <a:solidFill>
                <a:srgbClr val="231F20"/>
              </a:solidFill>
            </a:ln>
          </p:spPr>
          <p:txBody>
            <a:bodyPr wrap="square" lIns="0" tIns="0" rIns="0" bIns="0" rtlCol="0"/>
            <a:lstStyle/>
            <a:p>
              <a:endParaRPr dirty="0"/>
            </a:p>
          </p:txBody>
        </p:sp>
        <p:sp>
          <p:nvSpPr>
            <p:cNvPr id="48" name="object 48"/>
            <p:cNvSpPr/>
            <p:nvPr/>
          </p:nvSpPr>
          <p:spPr>
            <a:xfrm>
              <a:off x="16536847" y="5182410"/>
              <a:ext cx="314960" cy="1270"/>
            </a:xfrm>
            <a:custGeom>
              <a:avLst/>
              <a:gdLst/>
              <a:ahLst/>
              <a:cxnLst/>
              <a:rect l="l" t="t" r="r" b="b"/>
              <a:pathLst>
                <a:path w="314959" h="1270">
                  <a:moveTo>
                    <a:pt x="-25512" y="439"/>
                  </a:moveTo>
                  <a:lnTo>
                    <a:pt x="340340" y="439"/>
                  </a:lnTo>
                </a:path>
              </a:pathLst>
            </a:custGeom>
            <a:ln w="51904">
              <a:solidFill>
                <a:srgbClr val="231F20"/>
              </a:solidFill>
            </a:ln>
          </p:spPr>
          <p:txBody>
            <a:bodyPr wrap="square" lIns="0" tIns="0" rIns="0" bIns="0" rtlCol="0"/>
            <a:lstStyle/>
            <a:p>
              <a:endParaRPr dirty="0"/>
            </a:p>
          </p:txBody>
        </p:sp>
        <p:sp>
          <p:nvSpPr>
            <p:cNvPr id="49" name="object 49"/>
            <p:cNvSpPr/>
            <p:nvPr/>
          </p:nvSpPr>
          <p:spPr>
            <a:xfrm>
              <a:off x="16530544" y="5326217"/>
              <a:ext cx="327660" cy="1270"/>
            </a:xfrm>
            <a:custGeom>
              <a:avLst/>
              <a:gdLst/>
              <a:ahLst/>
              <a:cxnLst/>
              <a:rect l="l" t="t" r="r" b="b"/>
              <a:pathLst>
                <a:path w="327659" h="1270">
                  <a:moveTo>
                    <a:pt x="-25512" y="518"/>
                  </a:moveTo>
                  <a:lnTo>
                    <a:pt x="352999" y="518"/>
                  </a:lnTo>
                </a:path>
              </a:pathLst>
            </a:custGeom>
            <a:ln w="52061">
              <a:solidFill>
                <a:srgbClr val="231F20"/>
              </a:solidFill>
            </a:ln>
          </p:spPr>
          <p:txBody>
            <a:bodyPr wrap="square" lIns="0" tIns="0" rIns="0" bIns="0" rtlCol="0"/>
            <a:lstStyle/>
            <a:p>
              <a:endParaRPr dirty="0"/>
            </a:p>
          </p:txBody>
        </p:sp>
        <p:sp>
          <p:nvSpPr>
            <p:cNvPr id="50" name="object 50"/>
            <p:cNvSpPr/>
            <p:nvPr/>
          </p:nvSpPr>
          <p:spPr>
            <a:xfrm>
              <a:off x="16527414" y="5458475"/>
              <a:ext cx="332740" cy="1270"/>
            </a:xfrm>
            <a:custGeom>
              <a:avLst/>
              <a:gdLst/>
              <a:ahLst/>
              <a:cxnLst/>
              <a:rect l="l" t="t" r="r" b="b"/>
              <a:pathLst>
                <a:path w="332740" h="1270">
                  <a:moveTo>
                    <a:pt x="-25512" y="513"/>
                  </a:moveTo>
                  <a:lnTo>
                    <a:pt x="357900" y="513"/>
                  </a:lnTo>
                </a:path>
              </a:pathLst>
            </a:custGeom>
            <a:ln w="52050">
              <a:solidFill>
                <a:srgbClr val="231F20"/>
              </a:solidFill>
            </a:ln>
          </p:spPr>
          <p:txBody>
            <a:bodyPr wrap="square" lIns="0" tIns="0" rIns="0" bIns="0" rtlCol="0"/>
            <a:lstStyle/>
            <a:p>
              <a:endParaRPr dirty="0"/>
            </a:p>
          </p:txBody>
        </p:sp>
        <p:sp>
          <p:nvSpPr>
            <p:cNvPr id="51" name="object 51"/>
            <p:cNvSpPr/>
            <p:nvPr/>
          </p:nvSpPr>
          <p:spPr>
            <a:xfrm>
              <a:off x="16521121" y="5598241"/>
              <a:ext cx="346710" cy="1270"/>
            </a:xfrm>
            <a:custGeom>
              <a:avLst/>
              <a:gdLst/>
              <a:ahLst/>
              <a:cxnLst/>
              <a:rect l="l" t="t" r="r" b="b"/>
              <a:pathLst>
                <a:path w="346709" h="1270">
                  <a:moveTo>
                    <a:pt x="-25512" y="513"/>
                  </a:moveTo>
                  <a:lnTo>
                    <a:pt x="371878" y="513"/>
                  </a:lnTo>
                </a:path>
              </a:pathLst>
            </a:custGeom>
            <a:ln w="52050">
              <a:solidFill>
                <a:srgbClr val="231F20"/>
              </a:solidFill>
            </a:ln>
          </p:spPr>
          <p:txBody>
            <a:bodyPr wrap="square" lIns="0" tIns="0" rIns="0" bIns="0" rtlCol="0"/>
            <a:lstStyle/>
            <a:p>
              <a:endParaRPr dirty="0"/>
            </a:p>
          </p:txBody>
        </p:sp>
        <p:sp>
          <p:nvSpPr>
            <p:cNvPr id="52" name="object 52"/>
            <p:cNvSpPr/>
            <p:nvPr/>
          </p:nvSpPr>
          <p:spPr>
            <a:xfrm>
              <a:off x="16513153" y="5735954"/>
              <a:ext cx="356870" cy="1270"/>
            </a:xfrm>
            <a:custGeom>
              <a:avLst/>
              <a:gdLst/>
              <a:ahLst/>
              <a:cxnLst/>
              <a:rect l="l" t="t" r="r" b="b"/>
              <a:pathLst>
                <a:path w="356869" h="1270">
                  <a:moveTo>
                    <a:pt x="-25512" y="518"/>
                  </a:moveTo>
                  <a:lnTo>
                    <a:pt x="382182" y="518"/>
                  </a:lnTo>
                </a:path>
              </a:pathLst>
            </a:custGeom>
            <a:ln w="52061">
              <a:solidFill>
                <a:srgbClr val="231F20"/>
              </a:solidFill>
            </a:ln>
          </p:spPr>
          <p:txBody>
            <a:bodyPr wrap="square" lIns="0" tIns="0" rIns="0" bIns="0" rtlCol="0"/>
            <a:lstStyle/>
            <a:p>
              <a:endParaRPr dirty="0"/>
            </a:p>
          </p:txBody>
        </p:sp>
        <p:sp>
          <p:nvSpPr>
            <p:cNvPr id="53" name="object 53"/>
            <p:cNvSpPr/>
            <p:nvPr/>
          </p:nvSpPr>
          <p:spPr>
            <a:xfrm>
              <a:off x="16514043" y="5872400"/>
              <a:ext cx="361315" cy="1270"/>
            </a:xfrm>
            <a:custGeom>
              <a:avLst/>
              <a:gdLst/>
              <a:ahLst/>
              <a:cxnLst/>
              <a:rect l="l" t="t" r="r" b="b"/>
              <a:pathLst>
                <a:path w="361315" h="1270">
                  <a:moveTo>
                    <a:pt x="-25512" y="518"/>
                  </a:moveTo>
                  <a:lnTo>
                    <a:pt x="386307" y="518"/>
                  </a:lnTo>
                </a:path>
              </a:pathLst>
            </a:custGeom>
            <a:ln w="52061">
              <a:solidFill>
                <a:srgbClr val="231F20"/>
              </a:solidFill>
            </a:ln>
          </p:spPr>
          <p:txBody>
            <a:bodyPr wrap="square" lIns="0" tIns="0" rIns="0" bIns="0" rtlCol="0"/>
            <a:lstStyle/>
            <a:p>
              <a:endParaRPr dirty="0"/>
            </a:p>
          </p:txBody>
        </p:sp>
        <p:sp>
          <p:nvSpPr>
            <p:cNvPr id="54" name="object 54"/>
            <p:cNvSpPr/>
            <p:nvPr/>
          </p:nvSpPr>
          <p:spPr>
            <a:xfrm>
              <a:off x="16509582" y="6006752"/>
              <a:ext cx="368300" cy="3810"/>
            </a:xfrm>
            <a:custGeom>
              <a:avLst/>
              <a:gdLst/>
              <a:ahLst/>
              <a:cxnLst/>
              <a:rect l="l" t="t" r="r" b="b"/>
              <a:pathLst>
                <a:path w="368300" h="3810">
                  <a:moveTo>
                    <a:pt x="-25512" y="1659"/>
                  </a:moveTo>
                  <a:lnTo>
                    <a:pt x="393270" y="1659"/>
                  </a:lnTo>
                </a:path>
              </a:pathLst>
            </a:custGeom>
            <a:ln w="54343">
              <a:solidFill>
                <a:srgbClr val="231F20"/>
              </a:solidFill>
            </a:ln>
          </p:spPr>
          <p:txBody>
            <a:bodyPr wrap="square" lIns="0" tIns="0" rIns="0" bIns="0" rtlCol="0"/>
            <a:lstStyle/>
            <a:p>
              <a:endParaRPr dirty="0"/>
            </a:p>
          </p:txBody>
        </p:sp>
        <p:sp>
          <p:nvSpPr>
            <p:cNvPr id="55" name="object 55"/>
            <p:cNvSpPr/>
            <p:nvPr/>
          </p:nvSpPr>
          <p:spPr>
            <a:xfrm>
              <a:off x="16488985" y="6144852"/>
              <a:ext cx="378460" cy="3810"/>
            </a:xfrm>
            <a:custGeom>
              <a:avLst/>
              <a:gdLst/>
              <a:ahLst/>
              <a:cxnLst/>
              <a:rect l="l" t="t" r="r" b="b"/>
              <a:pathLst>
                <a:path w="378459" h="3810">
                  <a:moveTo>
                    <a:pt x="-25512" y="1785"/>
                  </a:moveTo>
                  <a:lnTo>
                    <a:pt x="403825" y="1785"/>
                  </a:lnTo>
                </a:path>
              </a:pathLst>
            </a:custGeom>
            <a:ln w="54595">
              <a:solidFill>
                <a:srgbClr val="231F20"/>
              </a:solidFill>
            </a:ln>
          </p:spPr>
          <p:txBody>
            <a:bodyPr wrap="square" lIns="0" tIns="0" rIns="0" bIns="0" rtlCol="0"/>
            <a:lstStyle/>
            <a:p>
              <a:endParaRPr dirty="0"/>
            </a:p>
          </p:txBody>
        </p:sp>
        <p:sp>
          <p:nvSpPr>
            <p:cNvPr id="56" name="object 56"/>
            <p:cNvSpPr/>
            <p:nvPr/>
          </p:nvSpPr>
          <p:spPr>
            <a:xfrm>
              <a:off x="16568334" y="4086601"/>
              <a:ext cx="254635" cy="2540"/>
            </a:xfrm>
            <a:custGeom>
              <a:avLst/>
              <a:gdLst/>
              <a:ahLst/>
              <a:cxnLst/>
              <a:rect l="l" t="t" r="r" b="b"/>
              <a:pathLst>
                <a:path w="254634" h="2539">
                  <a:moveTo>
                    <a:pt x="-25512" y="1141"/>
                  </a:moveTo>
                  <a:lnTo>
                    <a:pt x="279818" y="1141"/>
                  </a:lnTo>
                </a:path>
              </a:pathLst>
            </a:custGeom>
            <a:ln w="53307">
              <a:solidFill>
                <a:srgbClr val="231F20"/>
              </a:solidFill>
            </a:ln>
          </p:spPr>
          <p:txBody>
            <a:bodyPr wrap="square" lIns="0" tIns="0" rIns="0" bIns="0" rtlCol="0"/>
            <a:lstStyle/>
            <a:p>
              <a:endParaRPr dirty="0"/>
            </a:p>
          </p:txBody>
        </p:sp>
        <p:sp>
          <p:nvSpPr>
            <p:cNvPr id="57" name="object 57"/>
            <p:cNvSpPr/>
            <p:nvPr/>
          </p:nvSpPr>
          <p:spPr>
            <a:xfrm>
              <a:off x="16561632" y="4082067"/>
              <a:ext cx="71120" cy="2173605"/>
            </a:xfrm>
            <a:custGeom>
              <a:avLst/>
              <a:gdLst/>
              <a:ahLst/>
              <a:cxnLst/>
              <a:rect l="l" t="t" r="r" b="b"/>
              <a:pathLst>
                <a:path w="71119" h="2173604">
                  <a:moveTo>
                    <a:pt x="70605" y="0"/>
                  </a:moveTo>
                  <a:lnTo>
                    <a:pt x="0" y="2172980"/>
                  </a:lnTo>
                </a:path>
              </a:pathLst>
            </a:custGeom>
            <a:ln w="51024">
              <a:solidFill>
                <a:srgbClr val="231F20"/>
              </a:solidFill>
            </a:ln>
          </p:spPr>
          <p:txBody>
            <a:bodyPr wrap="square" lIns="0" tIns="0" rIns="0" bIns="0" rtlCol="0"/>
            <a:lstStyle/>
            <a:p>
              <a:endParaRPr dirty="0"/>
            </a:p>
          </p:txBody>
        </p:sp>
        <p:sp>
          <p:nvSpPr>
            <p:cNvPr id="58" name="object 58"/>
            <p:cNvSpPr/>
            <p:nvPr/>
          </p:nvSpPr>
          <p:spPr>
            <a:xfrm>
              <a:off x="16754758" y="4077167"/>
              <a:ext cx="73025" cy="2178050"/>
            </a:xfrm>
            <a:custGeom>
              <a:avLst/>
              <a:gdLst/>
              <a:ahLst/>
              <a:cxnLst/>
              <a:rect l="l" t="t" r="r" b="b"/>
              <a:pathLst>
                <a:path w="73025" h="2178050">
                  <a:moveTo>
                    <a:pt x="72468" y="2177881"/>
                  </a:moveTo>
                  <a:lnTo>
                    <a:pt x="0" y="0"/>
                  </a:lnTo>
                </a:path>
              </a:pathLst>
            </a:custGeom>
            <a:ln w="51024">
              <a:solidFill>
                <a:srgbClr val="231F20"/>
              </a:solidFill>
            </a:ln>
          </p:spPr>
          <p:txBody>
            <a:bodyPr wrap="square" lIns="0" tIns="0" rIns="0" bIns="0" rtlCol="0"/>
            <a:lstStyle/>
            <a:p>
              <a:endParaRPr dirty="0"/>
            </a:p>
          </p:txBody>
        </p:sp>
        <p:sp>
          <p:nvSpPr>
            <p:cNvPr id="59" name="object 59"/>
            <p:cNvSpPr/>
            <p:nvPr/>
          </p:nvSpPr>
          <p:spPr>
            <a:xfrm>
              <a:off x="14564562" y="6249265"/>
              <a:ext cx="3393440" cy="967740"/>
            </a:xfrm>
            <a:custGeom>
              <a:avLst/>
              <a:gdLst/>
              <a:ahLst/>
              <a:cxnLst/>
              <a:rect l="l" t="t" r="r" b="b"/>
              <a:pathLst>
                <a:path w="3393440" h="967740">
                  <a:moveTo>
                    <a:pt x="3393320" y="967499"/>
                  </a:moveTo>
                  <a:lnTo>
                    <a:pt x="0" y="967499"/>
                  </a:lnTo>
                  <a:lnTo>
                    <a:pt x="0" y="0"/>
                  </a:lnTo>
                  <a:lnTo>
                    <a:pt x="3393320" y="0"/>
                  </a:lnTo>
                  <a:lnTo>
                    <a:pt x="3393320" y="967499"/>
                  </a:lnTo>
                  <a:close/>
                </a:path>
              </a:pathLst>
            </a:custGeom>
            <a:solidFill>
              <a:srgbClr val="FFFFFF"/>
            </a:solidFill>
          </p:spPr>
          <p:txBody>
            <a:bodyPr wrap="square" lIns="0" tIns="0" rIns="0" bIns="0" rtlCol="0"/>
            <a:lstStyle/>
            <a:p>
              <a:endParaRPr dirty="0"/>
            </a:p>
          </p:txBody>
        </p:sp>
        <p:sp>
          <p:nvSpPr>
            <p:cNvPr id="60" name="object 60"/>
            <p:cNvSpPr/>
            <p:nvPr/>
          </p:nvSpPr>
          <p:spPr>
            <a:xfrm>
              <a:off x="14564562" y="6249265"/>
              <a:ext cx="3393440" cy="967740"/>
            </a:xfrm>
            <a:custGeom>
              <a:avLst/>
              <a:gdLst/>
              <a:ahLst/>
              <a:cxnLst/>
              <a:rect l="l" t="t" r="r" b="b"/>
              <a:pathLst>
                <a:path w="3393440" h="967740">
                  <a:moveTo>
                    <a:pt x="3393320" y="967499"/>
                  </a:moveTo>
                  <a:lnTo>
                    <a:pt x="0" y="967499"/>
                  </a:lnTo>
                  <a:lnTo>
                    <a:pt x="0" y="0"/>
                  </a:lnTo>
                  <a:lnTo>
                    <a:pt x="3393320" y="0"/>
                  </a:lnTo>
                  <a:lnTo>
                    <a:pt x="3393320" y="967499"/>
                  </a:lnTo>
                  <a:close/>
                </a:path>
              </a:pathLst>
            </a:custGeom>
            <a:ln w="68039">
              <a:solidFill>
                <a:srgbClr val="231F20"/>
              </a:solidFill>
            </a:ln>
          </p:spPr>
          <p:txBody>
            <a:bodyPr wrap="square" lIns="0" tIns="0" rIns="0" bIns="0" rtlCol="0"/>
            <a:lstStyle/>
            <a:p>
              <a:endParaRPr dirty="0"/>
            </a:p>
          </p:txBody>
        </p:sp>
        <p:sp>
          <p:nvSpPr>
            <p:cNvPr id="61" name="object 61"/>
            <p:cNvSpPr/>
            <p:nvPr/>
          </p:nvSpPr>
          <p:spPr>
            <a:xfrm>
              <a:off x="14756618" y="6678069"/>
              <a:ext cx="292100" cy="384175"/>
            </a:xfrm>
            <a:custGeom>
              <a:avLst/>
              <a:gdLst/>
              <a:ahLst/>
              <a:cxnLst/>
              <a:rect l="l" t="t" r="r" b="b"/>
              <a:pathLst>
                <a:path w="292100" h="384175">
                  <a:moveTo>
                    <a:pt x="291676" y="384155"/>
                  </a:moveTo>
                  <a:lnTo>
                    <a:pt x="0" y="384155"/>
                  </a:lnTo>
                  <a:lnTo>
                    <a:pt x="0" y="0"/>
                  </a:lnTo>
                  <a:lnTo>
                    <a:pt x="291676" y="0"/>
                  </a:lnTo>
                  <a:lnTo>
                    <a:pt x="291676" y="384155"/>
                  </a:lnTo>
                  <a:close/>
                </a:path>
              </a:pathLst>
            </a:custGeom>
            <a:solidFill>
              <a:srgbClr val="231F20"/>
            </a:solidFill>
          </p:spPr>
          <p:txBody>
            <a:bodyPr wrap="square" lIns="0" tIns="0" rIns="0" bIns="0" rtlCol="0"/>
            <a:lstStyle/>
            <a:p>
              <a:endParaRPr dirty="0"/>
            </a:p>
          </p:txBody>
        </p:sp>
        <p:sp>
          <p:nvSpPr>
            <p:cNvPr id="62" name="object 62"/>
            <p:cNvSpPr/>
            <p:nvPr/>
          </p:nvSpPr>
          <p:spPr>
            <a:xfrm>
              <a:off x="15133665" y="6678069"/>
              <a:ext cx="292100" cy="384175"/>
            </a:xfrm>
            <a:custGeom>
              <a:avLst/>
              <a:gdLst/>
              <a:ahLst/>
              <a:cxnLst/>
              <a:rect l="l" t="t" r="r" b="b"/>
              <a:pathLst>
                <a:path w="292100" h="384175">
                  <a:moveTo>
                    <a:pt x="291676" y="384155"/>
                  </a:moveTo>
                  <a:lnTo>
                    <a:pt x="0" y="384155"/>
                  </a:lnTo>
                  <a:lnTo>
                    <a:pt x="0" y="0"/>
                  </a:lnTo>
                  <a:lnTo>
                    <a:pt x="291676" y="0"/>
                  </a:lnTo>
                  <a:lnTo>
                    <a:pt x="291676" y="384155"/>
                  </a:lnTo>
                  <a:close/>
                </a:path>
              </a:pathLst>
            </a:custGeom>
            <a:solidFill>
              <a:srgbClr val="231F20"/>
            </a:solidFill>
          </p:spPr>
          <p:txBody>
            <a:bodyPr wrap="square" lIns="0" tIns="0" rIns="0" bIns="0" rtlCol="0"/>
            <a:lstStyle/>
            <a:p>
              <a:endParaRPr dirty="0"/>
            </a:p>
          </p:txBody>
        </p:sp>
        <p:sp>
          <p:nvSpPr>
            <p:cNvPr id="63" name="object 63"/>
            <p:cNvSpPr/>
            <p:nvPr/>
          </p:nvSpPr>
          <p:spPr>
            <a:xfrm>
              <a:off x="15660098" y="6678069"/>
              <a:ext cx="292100" cy="384175"/>
            </a:xfrm>
            <a:custGeom>
              <a:avLst/>
              <a:gdLst/>
              <a:ahLst/>
              <a:cxnLst/>
              <a:rect l="l" t="t" r="r" b="b"/>
              <a:pathLst>
                <a:path w="292100" h="384175">
                  <a:moveTo>
                    <a:pt x="291676" y="384155"/>
                  </a:moveTo>
                  <a:lnTo>
                    <a:pt x="0" y="384155"/>
                  </a:lnTo>
                  <a:lnTo>
                    <a:pt x="0" y="0"/>
                  </a:lnTo>
                  <a:lnTo>
                    <a:pt x="291676" y="0"/>
                  </a:lnTo>
                  <a:lnTo>
                    <a:pt x="291676" y="384155"/>
                  </a:lnTo>
                  <a:close/>
                </a:path>
              </a:pathLst>
            </a:custGeom>
            <a:solidFill>
              <a:srgbClr val="231F20"/>
            </a:solidFill>
          </p:spPr>
          <p:txBody>
            <a:bodyPr wrap="square" lIns="0" tIns="0" rIns="0" bIns="0" rtlCol="0"/>
            <a:lstStyle/>
            <a:p>
              <a:endParaRPr dirty="0"/>
            </a:p>
          </p:txBody>
        </p:sp>
        <p:sp>
          <p:nvSpPr>
            <p:cNvPr id="64" name="object 64"/>
            <p:cNvSpPr/>
            <p:nvPr/>
          </p:nvSpPr>
          <p:spPr>
            <a:xfrm>
              <a:off x="16031207" y="6678069"/>
              <a:ext cx="292100" cy="384175"/>
            </a:xfrm>
            <a:custGeom>
              <a:avLst/>
              <a:gdLst/>
              <a:ahLst/>
              <a:cxnLst/>
              <a:rect l="l" t="t" r="r" b="b"/>
              <a:pathLst>
                <a:path w="292100" h="384175">
                  <a:moveTo>
                    <a:pt x="291656" y="384155"/>
                  </a:moveTo>
                  <a:lnTo>
                    <a:pt x="0" y="384155"/>
                  </a:lnTo>
                  <a:lnTo>
                    <a:pt x="0" y="0"/>
                  </a:lnTo>
                  <a:lnTo>
                    <a:pt x="291656" y="0"/>
                  </a:lnTo>
                  <a:lnTo>
                    <a:pt x="291656" y="384155"/>
                  </a:lnTo>
                  <a:close/>
                </a:path>
              </a:pathLst>
            </a:custGeom>
            <a:solidFill>
              <a:srgbClr val="231F20"/>
            </a:solidFill>
          </p:spPr>
          <p:txBody>
            <a:bodyPr wrap="square" lIns="0" tIns="0" rIns="0" bIns="0" rtlCol="0"/>
            <a:lstStyle/>
            <a:p>
              <a:endParaRPr dirty="0"/>
            </a:p>
          </p:txBody>
        </p:sp>
        <p:sp>
          <p:nvSpPr>
            <p:cNvPr id="65" name="object 65"/>
            <p:cNvSpPr/>
            <p:nvPr/>
          </p:nvSpPr>
          <p:spPr>
            <a:xfrm>
              <a:off x="16402316" y="6678069"/>
              <a:ext cx="292100" cy="384175"/>
            </a:xfrm>
            <a:custGeom>
              <a:avLst/>
              <a:gdLst/>
              <a:ahLst/>
              <a:cxnLst/>
              <a:rect l="l" t="t" r="r" b="b"/>
              <a:pathLst>
                <a:path w="292100" h="384175">
                  <a:moveTo>
                    <a:pt x="291666" y="384155"/>
                  </a:moveTo>
                  <a:lnTo>
                    <a:pt x="0" y="384155"/>
                  </a:lnTo>
                  <a:lnTo>
                    <a:pt x="0" y="0"/>
                  </a:lnTo>
                  <a:lnTo>
                    <a:pt x="291666" y="0"/>
                  </a:lnTo>
                  <a:lnTo>
                    <a:pt x="291666" y="384155"/>
                  </a:lnTo>
                  <a:close/>
                </a:path>
              </a:pathLst>
            </a:custGeom>
            <a:solidFill>
              <a:srgbClr val="231F20"/>
            </a:solidFill>
          </p:spPr>
          <p:txBody>
            <a:bodyPr wrap="square" lIns="0" tIns="0" rIns="0" bIns="0" rtlCol="0"/>
            <a:lstStyle/>
            <a:p>
              <a:endParaRPr dirty="0"/>
            </a:p>
          </p:txBody>
        </p:sp>
        <p:sp>
          <p:nvSpPr>
            <p:cNvPr id="66" name="object 66"/>
            <p:cNvSpPr/>
            <p:nvPr/>
          </p:nvSpPr>
          <p:spPr>
            <a:xfrm>
              <a:off x="16773425" y="6678069"/>
              <a:ext cx="292100" cy="384175"/>
            </a:xfrm>
            <a:custGeom>
              <a:avLst/>
              <a:gdLst/>
              <a:ahLst/>
              <a:cxnLst/>
              <a:rect l="l" t="t" r="r" b="b"/>
              <a:pathLst>
                <a:path w="292100" h="384175">
                  <a:moveTo>
                    <a:pt x="291656" y="384155"/>
                  </a:moveTo>
                  <a:lnTo>
                    <a:pt x="0" y="384155"/>
                  </a:lnTo>
                  <a:lnTo>
                    <a:pt x="0" y="0"/>
                  </a:lnTo>
                  <a:lnTo>
                    <a:pt x="291656" y="0"/>
                  </a:lnTo>
                  <a:lnTo>
                    <a:pt x="291656" y="384155"/>
                  </a:lnTo>
                  <a:close/>
                </a:path>
              </a:pathLst>
            </a:custGeom>
            <a:solidFill>
              <a:srgbClr val="231F20"/>
            </a:solidFill>
          </p:spPr>
          <p:txBody>
            <a:bodyPr wrap="square" lIns="0" tIns="0" rIns="0" bIns="0" rtlCol="0"/>
            <a:lstStyle/>
            <a:p>
              <a:endParaRPr dirty="0"/>
            </a:p>
          </p:txBody>
        </p:sp>
        <p:sp>
          <p:nvSpPr>
            <p:cNvPr id="67" name="object 67"/>
            <p:cNvSpPr/>
            <p:nvPr/>
          </p:nvSpPr>
          <p:spPr>
            <a:xfrm>
              <a:off x="17399427" y="6678069"/>
              <a:ext cx="292100" cy="527685"/>
            </a:xfrm>
            <a:custGeom>
              <a:avLst/>
              <a:gdLst/>
              <a:ahLst/>
              <a:cxnLst/>
              <a:rect l="l" t="t" r="r" b="b"/>
              <a:pathLst>
                <a:path w="292100" h="527684">
                  <a:moveTo>
                    <a:pt x="291676" y="527575"/>
                  </a:moveTo>
                  <a:lnTo>
                    <a:pt x="0" y="527575"/>
                  </a:lnTo>
                  <a:lnTo>
                    <a:pt x="0" y="0"/>
                  </a:lnTo>
                  <a:lnTo>
                    <a:pt x="291676" y="0"/>
                  </a:lnTo>
                  <a:lnTo>
                    <a:pt x="291676" y="527575"/>
                  </a:lnTo>
                  <a:close/>
                </a:path>
              </a:pathLst>
            </a:custGeom>
            <a:solidFill>
              <a:srgbClr val="231F20"/>
            </a:solidFill>
          </p:spPr>
          <p:txBody>
            <a:bodyPr wrap="square" lIns="0" tIns="0" rIns="0" bIns="0" rtlCol="0"/>
            <a:lstStyle/>
            <a:p>
              <a:endParaRPr dirty="0"/>
            </a:p>
          </p:txBody>
        </p:sp>
        <p:sp>
          <p:nvSpPr>
            <p:cNvPr id="68" name="object 68"/>
            <p:cNvSpPr/>
            <p:nvPr/>
          </p:nvSpPr>
          <p:spPr>
            <a:xfrm>
              <a:off x="15043179" y="3487577"/>
              <a:ext cx="2434824" cy="525586"/>
            </a:xfrm>
            <a:prstGeom prst="rect">
              <a:avLst/>
            </a:prstGeom>
            <a:blipFill>
              <a:blip r:embed="rId2" cstate="print"/>
              <a:stretch>
                <a:fillRect/>
              </a:stretch>
            </a:blipFill>
          </p:spPr>
          <p:txBody>
            <a:bodyPr wrap="square" lIns="0" tIns="0" rIns="0" bIns="0" rtlCol="0"/>
            <a:lstStyle/>
            <a:p>
              <a:endParaRPr dirty="0"/>
            </a:p>
          </p:txBody>
        </p:sp>
      </p:grpSp>
      <p:sp>
        <p:nvSpPr>
          <p:cNvPr id="82" name="object 82"/>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84" name="Group 83"/>
          <p:cNvGrpSpPr/>
          <p:nvPr/>
        </p:nvGrpSpPr>
        <p:grpSpPr>
          <a:xfrm>
            <a:off x="15693429" y="347271"/>
            <a:ext cx="4130659" cy="1569125"/>
            <a:chOff x="15693429" y="347271"/>
            <a:chExt cx="4130659" cy="1569125"/>
          </a:xfrm>
        </p:grpSpPr>
        <p:sp>
          <p:nvSpPr>
            <p:cNvPr id="8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86"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8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8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8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9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9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9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9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9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9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9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9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073275"/>
            <a:ext cx="8898963" cy="846386"/>
          </a:xfrm>
          <a:prstGeom prst="rect">
            <a:avLst/>
          </a:prstGeom>
        </p:spPr>
        <p:txBody>
          <a:bodyPr vert="horz" wrap="square" lIns="0" tIns="15240" rIns="0" bIns="0" rtlCol="0">
            <a:spAutoFit/>
          </a:bodyPr>
          <a:lstStyle/>
          <a:p>
            <a:pPr marL="12700">
              <a:lnSpc>
                <a:spcPct val="100000"/>
              </a:lnSpc>
              <a:spcBef>
                <a:spcPts val="120"/>
              </a:spcBef>
            </a:pPr>
            <a:r>
              <a:rPr sz="5400" b="1" spc="5" dirty="0">
                <a:solidFill>
                  <a:srgbClr val="FFFFFF"/>
                </a:solidFill>
                <a:latin typeface="Arial"/>
                <a:cs typeface="Arial"/>
              </a:rPr>
              <a:t>Energy </a:t>
            </a:r>
            <a:r>
              <a:rPr sz="5400" b="1" spc="10" dirty="0">
                <a:solidFill>
                  <a:srgbClr val="FFFFFF"/>
                </a:solidFill>
                <a:latin typeface="Arial"/>
                <a:cs typeface="Arial"/>
              </a:rPr>
              <a:t>&amp;</a:t>
            </a:r>
            <a:r>
              <a:rPr sz="5400" b="1" spc="-60" dirty="0">
                <a:solidFill>
                  <a:srgbClr val="FFFFFF"/>
                </a:solidFill>
                <a:latin typeface="Arial"/>
                <a:cs typeface="Arial"/>
              </a:rPr>
              <a:t> </a:t>
            </a:r>
            <a:r>
              <a:rPr sz="5400" b="1" spc="0" dirty="0">
                <a:solidFill>
                  <a:srgbClr val="FFFFFF"/>
                </a:solidFill>
                <a:latin typeface="Arial"/>
                <a:cs typeface="Arial"/>
              </a:rPr>
              <a:t>Carbon</a:t>
            </a:r>
            <a:endParaRPr sz="5400" dirty="0">
              <a:latin typeface="Arial"/>
              <a:cs typeface="Arial"/>
            </a:endParaRPr>
          </a:p>
        </p:txBody>
      </p:sp>
      <p:sp>
        <p:nvSpPr>
          <p:cNvPr id="5" name="object 5"/>
          <p:cNvSpPr txBox="1"/>
          <p:nvPr/>
        </p:nvSpPr>
        <p:spPr>
          <a:xfrm>
            <a:off x="1610287" y="3136536"/>
            <a:ext cx="6844665" cy="1784985"/>
          </a:xfrm>
          <a:prstGeom prst="rect">
            <a:avLst/>
          </a:prstGeom>
        </p:spPr>
        <p:txBody>
          <a:bodyPr vert="horz" wrap="square" lIns="0" tIns="224790" rIns="0" bIns="0" rtlCol="0">
            <a:spAutoFit/>
          </a:bodyPr>
          <a:lstStyle/>
          <a:p>
            <a:pPr marL="375285" indent="-362585">
              <a:lnSpc>
                <a:spcPct val="100000"/>
              </a:lnSpc>
              <a:spcBef>
                <a:spcPts val="1770"/>
              </a:spcBef>
              <a:buChar char="•"/>
              <a:tabLst>
                <a:tab pos="375285" algn="l"/>
                <a:tab pos="375920" algn="l"/>
              </a:tabLst>
            </a:pPr>
            <a:r>
              <a:rPr sz="2450" spc="0" dirty="0">
                <a:solidFill>
                  <a:srgbClr val="FFFFFF"/>
                </a:solidFill>
                <a:latin typeface="Arial"/>
                <a:cs typeface="Arial"/>
              </a:rPr>
              <a:t>Managing Carbon in Infrastructure </a:t>
            </a:r>
            <a:r>
              <a:rPr sz="2450" spc="-35" dirty="0">
                <a:solidFill>
                  <a:srgbClr val="FFFFFF"/>
                </a:solidFill>
                <a:latin typeface="Arial"/>
                <a:cs typeface="Arial"/>
              </a:rPr>
              <a:t>(PAS</a:t>
            </a:r>
            <a:r>
              <a:rPr sz="2450" spc="40" dirty="0">
                <a:solidFill>
                  <a:srgbClr val="FFFFFF"/>
                </a:solidFill>
                <a:latin typeface="Arial"/>
                <a:cs typeface="Arial"/>
              </a:rPr>
              <a:t> </a:t>
            </a:r>
            <a:r>
              <a:rPr sz="2450" spc="0" dirty="0">
                <a:solidFill>
                  <a:srgbClr val="FFFFFF"/>
                </a:solidFill>
                <a:latin typeface="Arial"/>
                <a:cs typeface="Arial"/>
              </a:rPr>
              <a:t>2080)</a:t>
            </a:r>
            <a:endParaRPr sz="2450" dirty="0">
              <a:latin typeface="Arial"/>
              <a:cs typeface="Arial"/>
            </a:endParaRPr>
          </a:p>
          <a:p>
            <a:pPr marL="375285" indent="-362585">
              <a:lnSpc>
                <a:spcPct val="100000"/>
              </a:lnSpc>
              <a:spcBef>
                <a:spcPts val="1675"/>
              </a:spcBef>
              <a:buChar char="•"/>
              <a:tabLst>
                <a:tab pos="375285" algn="l"/>
                <a:tab pos="375920" algn="l"/>
              </a:tabLst>
            </a:pPr>
            <a:r>
              <a:rPr sz="2450" spc="0" dirty="0">
                <a:solidFill>
                  <a:srgbClr val="FFFFFF"/>
                </a:solidFill>
                <a:latin typeface="Arial"/>
                <a:cs typeface="Arial"/>
              </a:rPr>
              <a:t>Capital</a:t>
            </a:r>
            <a:r>
              <a:rPr sz="2450" spc="-75" dirty="0">
                <a:solidFill>
                  <a:srgbClr val="FFFFFF"/>
                </a:solidFill>
                <a:latin typeface="Arial"/>
                <a:cs typeface="Arial"/>
              </a:rPr>
              <a:t> </a:t>
            </a:r>
            <a:r>
              <a:rPr sz="2450" spc="0" dirty="0">
                <a:solidFill>
                  <a:srgbClr val="FFFFFF"/>
                </a:solidFill>
                <a:latin typeface="Arial"/>
                <a:cs typeface="Arial"/>
              </a:rPr>
              <a:t>Carbon</a:t>
            </a:r>
            <a:endParaRPr sz="2450" dirty="0">
              <a:latin typeface="Arial"/>
              <a:cs typeface="Arial"/>
            </a:endParaRPr>
          </a:p>
          <a:p>
            <a:pPr marL="375285" indent="-362585">
              <a:lnSpc>
                <a:spcPct val="100000"/>
              </a:lnSpc>
              <a:spcBef>
                <a:spcPts val="1675"/>
              </a:spcBef>
              <a:buChar char="•"/>
              <a:tabLst>
                <a:tab pos="375285" algn="l"/>
                <a:tab pos="375920" algn="l"/>
              </a:tabLst>
            </a:pPr>
            <a:r>
              <a:rPr sz="2450" spc="5" dirty="0">
                <a:solidFill>
                  <a:srgbClr val="FFFFFF"/>
                </a:solidFill>
                <a:latin typeface="Arial"/>
                <a:cs typeface="Arial"/>
              </a:rPr>
              <a:t>Energy </a:t>
            </a:r>
            <a:r>
              <a:rPr sz="2450" spc="0" dirty="0">
                <a:solidFill>
                  <a:srgbClr val="FFFFFF"/>
                </a:solidFill>
                <a:latin typeface="Arial"/>
                <a:cs typeface="Arial"/>
              </a:rPr>
              <a:t>and Operational</a:t>
            </a:r>
            <a:r>
              <a:rPr sz="2450" spc="-20" dirty="0">
                <a:solidFill>
                  <a:srgbClr val="FFFFFF"/>
                </a:solidFill>
                <a:latin typeface="Arial"/>
                <a:cs typeface="Arial"/>
              </a:rPr>
              <a:t> </a:t>
            </a:r>
            <a:r>
              <a:rPr sz="2450" spc="0" dirty="0">
                <a:solidFill>
                  <a:srgbClr val="FFFFFF"/>
                </a:solidFill>
                <a:latin typeface="Arial"/>
                <a:cs typeface="Arial"/>
              </a:rPr>
              <a:t>Carbon</a:t>
            </a:r>
            <a:endParaRPr sz="2450" dirty="0">
              <a:latin typeface="Arial"/>
              <a:cs typeface="Arial"/>
            </a:endParaRPr>
          </a:p>
        </p:txBody>
      </p:sp>
      <p:sp>
        <p:nvSpPr>
          <p:cNvPr id="6" name="object 6"/>
          <p:cNvSpPr txBox="1">
            <a:spLocks noGrp="1"/>
          </p:cNvSpPr>
          <p:nvPr>
            <p:ph type="body" idx="1"/>
          </p:nvPr>
        </p:nvSpPr>
        <p:spPr>
          <a:xfrm>
            <a:off x="1610287" y="4895958"/>
            <a:ext cx="10621645" cy="3907095"/>
          </a:xfrm>
          <a:prstGeom prst="rect">
            <a:avLst/>
          </a:prstGeom>
        </p:spPr>
        <p:txBody>
          <a:bodyPr vert="horz" wrap="square" lIns="0" tIns="224790" rIns="0" bIns="0" rtlCol="0">
            <a:spAutoFit/>
          </a:bodyPr>
          <a:lstStyle/>
          <a:p>
            <a:pPr marL="12700">
              <a:lnSpc>
                <a:spcPct val="100000"/>
              </a:lnSpc>
              <a:spcBef>
                <a:spcPts val="1770"/>
              </a:spcBef>
            </a:pPr>
            <a:endParaRPr lang="en-GB" spc="0" dirty="0"/>
          </a:p>
          <a:p>
            <a:pPr marL="12700">
              <a:lnSpc>
                <a:spcPct val="100000"/>
              </a:lnSpc>
              <a:spcBef>
                <a:spcPts val="1770"/>
              </a:spcBef>
            </a:pPr>
            <a:r>
              <a:rPr spc="0" dirty="0"/>
              <a:t>Managing Carbon in Infrastructure</a:t>
            </a:r>
            <a:r>
              <a:rPr u="none" spc="0" dirty="0"/>
              <a:t> </a:t>
            </a:r>
            <a:r>
              <a:rPr b="1" u="none" spc="5" dirty="0">
                <a:latin typeface="Arial"/>
                <a:cs typeface="Arial"/>
              </a:rPr>
              <a:t>(NEW</a:t>
            </a:r>
            <a:r>
              <a:rPr b="1" u="none" spc="35" dirty="0">
                <a:latin typeface="Arial"/>
                <a:cs typeface="Arial"/>
              </a:rPr>
              <a:t> </a:t>
            </a:r>
            <a:r>
              <a:rPr b="1" u="none" spc="0" dirty="0">
                <a:latin typeface="Arial"/>
                <a:cs typeface="Arial"/>
              </a:rPr>
              <a:t>section)</a:t>
            </a:r>
          </a:p>
          <a:p>
            <a:pPr marL="12700" marR="5080">
              <a:lnSpc>
                <a:spcPct val="101000"/>
              </a:lnSpc>
              <a:spcBef>
                <a:spcPts val="1645"/>
              </a:spcBef>
            </a:pPr>
            <a:r>
              <a:rPr u="none" spc="5" dirty="0"/>
              <a:t>The </a:t>
            </a:r>
            <a:r>
              <a:rPr u="none" spc="0" dirty="0"/>
              <a:t>Network Rail </a:t>
            </a:r>
            <a:r>
              <a:rPr u="none" spc="5" dirty="0"/>
              <a:t>Project </a:t>
            </a:r>
            <a:r>
              <a:rPr u="none" spc="0" dirty="0"/>
              <a:t>Manager shall put arrangements in place to  demonstrate </a:t>
            </a:r>
            <a:r>
              <a:rPr u="none" spc="5" dirty="0"/>
              <a:t>collaboration </a:t>
            </a:r>
            <a:r>
              <a:rPr u="none" spc="0" dirty="0"/>
              <a:t>between </a:t>
            </a:r>
            <a:r>
              <a:rPr u="none" dirty="0"/>
              <a:t>all </a:t>
            </a:r>
            <a:r>
              <a:rPr u="none" spc="5" dirty="0"/>
              <a:t>value chain </a:t>
            </a:r>
            <a:r>
              <a:rPr u="none" spc="0" dirty="0"/>
              <a:t>participants to investigate  and drive </a:t>
            </a:r>
            <a:r>
              <a:rPr u="none" spc="5" dirty="0"/>
              <a:t>carbon </a:t>
            </a:r>
            <a:r>
              <a:rPr u="none" spc="0" dirty="0"/>
              <a:t>reduction opportunities across </a:t>
            </a:r>
            <a:r>
              <a:rPr u="none" spc="5" dirty="0"/>
              <a:t>the </a:t>
            </a:r>
            <a:r>
              <a:rPr u="none" spc="0" dirty="0"/>
              <a:t>asset</a:t>
            </a:r>
            <a:r>
              <a:rPr u="none" spc="10" dirty="0"/>
              <a:t> </a:t>
            </a:r>
            <a:r>
              <a:rPr u="none" dirty="0"/>
              <a:t>life-cycle.</a:t>
            </a:r>
          </a:p>
          <a:p>
            <a:pPr marL="12700" marR="159385">
              <a:lnSpc>
                <a:spcPct val="101000"/>
              </a:lnSpc>
              <a:spcBef>
                <a:spcPts val="1645"/>
              </a:spcBef>
            </a:pPr>
            <a:r>
              <a:rPr u="none" spc="5" dirty="0"/>
              <a:t>The </a:t>
            </a:r>
            <a:r>
              <a:rPr u="none" spc="0" dirty="0"/>
              <a:t>Designer and Contractor shall promote well-reasoned proposals to  encourage </a:t>
            </a:r>
            <a:r>
              <a:rPr u="none" spc="5" dirty="0"/>
              <a:t>the </a:t>
            </a:r>
            <a:r>
              <a:rPr u="none" spc="0" dirty="0"/>
              <a:t>client / asset owner / manager to adopt low </a:t>
            </a:r>
            <a:r>
              <a:rPr u="none" spc="5" dirty="0"/>
              <a:t>carbon solutions  </a:t>
            </a:r>
            <a:r>
              <a:rPr u="none" spc="0" dirty="0"/>
              <a:t>across </a:t>
            </a:r>
            <a:r>
              <a:rPr u="none" spc="5" dirty="0"/>
              <a:t>the </a:t>
            </a:r>
            <a:r>
              <a:rPr u="none" spc="0" dirty="0"/>
              <a:t>asset</a:t>
            </a:r>
            <a:r>
              <a:rPr u="none" spc="-30" dirty="0"/>
              <a:t> </a:t>
            </a:r>
            <a:r>
              <a:rPr u="none" dirty="0"/>
              <a:t>life-cycle.</a:t>
            </a:r>
          </a:p>
        </p:txBody>
      </p:sp>
      <p:sp>
        <p:nvSpPr>
          <p:cNvPr id="46" name="object 46"/>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48" name="Pictur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9181" y="3834248"/>
            <a:ext cx="3470200" cy="3676626"/>
          </a:xfrm>
          <a:prstGeom prst="rect">
            <a:avLst/>
          </a:prstGeom>
        </p:spPr>
      </p:pic>
      <p:grpSp>
        <p:nvGrpSpPr>
          <p:cNvPr id="22" name="Group 21"/>
          <p:cNvGrpSpPr/>
          <p:nvPr/>
        </p:nvGrpSpPr>
        <p:grpSpPr>
          <a:xfrm>
            <a:off x="15693429" y="347271"/>
            <a:ext cx="4130659" cy="1569125"/>
            <a:chOff x="15693429" y="347271"/>
            <a:chExt cx="4130659" cy="1569125"/>
          </a:xfrm>
        </p:grpSpPr>
        <p:sp>
          <p:nvSpPr>
            <p:cNvPr id="23"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4"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5"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6"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7"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8"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9"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30"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1"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2"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47"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49"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50"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1617960" cy="5748881"/>
          </a:xfrm>
          <a:prstGeom prst="rect">
            <a:avLst/>
          </a:prstGeom>
        </p:spPr>
        <p:txBody>
          <a:bodyPr vert="horz" wrap="square" lIns="0" tIns="224790" rIns="0" bIns="0" rtlCol="0">
            <a:spAutoFit/>
          </a:bodyPr>
          <a:lstStyle/>
          <a:p>
            <a:pPr marL="12700">
              <a:lnSpc>
                <a:spcPct val="100000"/>
              </a:lnSpc>
              <a:spcBef>
                <a:spcPts val="1770"/>
              </a:spcBef>
            </a:pPr>
            <a:r>
              <a:rPr sz="2450" u="heavy" spc="0" dirty="0">
                <a:solidFill>
                  <a:srgbClr val="FFFFFF"/>
                </a:solidFill>
                <a:latin typeface="Arial"/>
                <a:cs typeface="Arial"/>
              </a:rPr>
              <a:t>Capital</a:t>
            </a:r>
            <a:r>
              <a:rPr sz="2450" u="heavy" spc="-75" dirty="0">
                <a:solidFill>
                  <a:srgbClr val="FFFFFF"/>
                </a:solidFill>
                <a:latin typeface="Arial"/>
                <a:cs typeface="Arial"/>
              </a:rPr>
              <a:t> </a:t>
            </a:r>
            <a:r>
              <a:rPr sz="2450" u="heavy" spc="0" dirty="0">
                <a:solidFill>
                  <a:srgbClr val="FFFFFF"/>
                </a:solidFill>
                <a:latin typeface="Arial"/>
                <a:cs typeface="Arial"/>
              </a:rPr>
              <a:t>Carbon</a:t>
            </a:r>
            <a:endParaRPr lang="en-GB" sz="2450" u="heavy" spc="0" dirty="0">
              <a:solidFill>
                <a:srgbClr val="FFFFFF"/>
              </a:solidFill>
              <a:latin typeface="Arial"/>
              <a:cs typeface="Arial"/>
            </a:endParaRPr>
          </a:p>
          <a:p>
            <a:pPr marL="12700">
              <a:lnSpc>
                <a:spcPct val="100000"/>
              </a:lnSpc>
              <a:spcBef>
                <a:spcPts val="1770"/>
              </a:spcBef>
            </a:pPr>
            <a:endParaRPr sz="2450" dirty="0">
              <a:latin typeface="Arial"/>
              <a:cs typeface="Arial"/>
            </a:endParaRPr>
          </a:p>
          <a:p>
            <a:pPr marL="12700" marR="13462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Designer/Contractor shall use </a:t>
            </a:r>
            <a:r>
              <a:rPr sz="2450" spc="5" dirty="0">
                <a:solidFill>
                  <a:srgbClr val="FFFFFF"/>
                </a:solidFill>
                <a:latin typeface="Arial"/>
                <a:cs typeface="Arial"/>
              </a:rPr>
              <a:t>the </a:t>
            </a:r>
            <a:r>
              <a:rPr sz="2450" spc="0" dirty="0">
                <a:solidFill>
                  <a:srgbClr val="FFFFFF"/>
                </a:solidFill>
                <a:latin typeface="Arial"/>
                <a:cs typeface="Arial"/>
              </a:rPr>
              <a:t>Rail Carbon </a:t>
            </a:r>
            <a:r>
              <a:rPr sz="2450" spc="-60" dirty="0">
                <a:solidFill>
                  <a:srgbClr val="FFFFFF"/>
                </a:solidFill>
                <a:latin typeface="Arial"/>
                <a:cs typeface="Arial"/>
              </a:rPr>
              <a:t>Tool </a:t>
            </a:r>
            <a:r>
              <a:rPr sz="2450" spc="0" dirty="0">
                <a:solidFill>
                  <a:srgbClr val="FFFFFF"/>
                </a:solidFill>
                <a:latin typeface="Arial"/>
                <a:cs typeface="Arial"/>
              </a:rPr>
              <a:t>to </a:t>
            </a:r>
            <a:r>
              <a:rPr sz="2450" dirty="0">
                <a:solidFill>
                  <a:srgbClr val="FFFFFF"/>
                </a:solidFill>
                <a:latin typeface="Arial"/>
                <a:cs typeface="Arial"/>
              </a:rPr>
              <a:t>identify </a:t>
            </a:r>
            <a:r>
              <a:rPr sz="2450" spc="0" dirty="0">
                <a:solidFill>
                  <a:srgbClr val="FFFFFF"/>
                </a:solidFill>
                <a:latin typeface="Arial"/>
                <a:cs typeface="Arial"/>
              </a:rPr>
              <a:t>opportunities for  </a:t>
            </a:r>
            <a:r>
              <a:rPr sz="2450" spc="5" dirty="0">
                <a:solidFill>
                  <a:srgbClr val="FFFFFF"/>
                </a:solidFill>
                <a:latin typeface="Arial"/>
                <a:cs typeface="Arial"/>
              </a:rPr>
              <a:t>carbon </a:t>
            </a:r>
            <a:r>
              <a:rPr sz="2450" spc="0" dirty="0">
                <a:solidFill>
                  <a:srgbClr val="FFFFFF"/>
                </a:solidFill>
                <a:latin typeface="Arial"/>
                <a:cs typeface="Arial"/>
              </a:rPr>
              <a:t>reduction for any works over </a:t>
            </a:r>
            <a:r>
              <a:rPr sz="2450" spc="5" dirty="0">
                <a:solidFill>
                  <a:srgbClr val="FFFFFF"/>
                </a:solidFill>
                <a:latin typeface="Arial"/>
                <a:cs typeface="Arial"/>
              </a:rPr>
              <a:t>£1 </a:t>
            </a:r>
            <a:r>
              <a:rPr sz="2450" spc="0" dirty="0">
                <a:solidFill>
                  <a:srgbClr val="FFFFFF"/>
                </a:solidFill>
                <a:latin typeface="Arial"/>
                <a:cs typeface="Arial"/>
              </a:rPr>
              <a:t>million</a:t>
            </a:r>
            <a:r>
              <a:rPr sz="2450" dirty="0">
                <a:solidFill>
                  <a:srgbClr val="FFFFFF"/>
                </a:solidFill>
                <a:latin typeface="Arial"/>
                <a:cs typeface="Arial"/>
              </a:rPr>
              <a:t> </a:t>
            </a:r>
            <a:r>
              <a:rPr sz="2450" spc="0" dirty="0">
                <a:solidFill>
                  <a:srgbClr val="FFFFFF"/>
                </a:solidFill>
                <a:latin typeface="Arial"/>
                <a:cs typeface="Arial"/>
              </a:rPr>
              <a:t>encompassing:</a:t>
            </a:r>
            <a:endParaRPr sz="2450" dirty="0">
              <a:latin typeface="Arial"/>
              <a:cs typeface="Arial"/>
            </a:endParaRPr>
          </a:p>
          <a:p>
            <a:pPr marL="457200" indent="-444500">
              <a:lnSpc>
                <a:spcPct val="100000"/>
              </a:lnSpc>
              <a:spcBef>
                <a:spcPts val="1675"/>
              </a:spcBef>
              <a:buAutoNum type="alphaLcParenR"/>
              <a:tabLst>
                <a:tab pos="457200" algn="l"/>
                <a:tab pos="457834" algn="l"/>
              </a:tabLst>
            </a:pPr>
            <a:r>
              <a:rPr sz="2450" spc="-10" dirty="0">
                <a:solidFill>
                  <a:srgbClr val="FFFFFF"/>
                </a:solidFill>
                <a:latin typeface="Arial"/>
                <a:cs typeface="Arial"/>
              </a:rPr>
              <a:t>Track;</a:t>
            </a:r>
            <a:endParaRPr sz="2450" dirty="0">
              <a:latin typeface="Arial"/>
              <a:cs typeface="Arial"/>
            </a:endParaRPr>
          </a:p>
          <a:p>
            <a:pPr marL="462915" indent="-450215">
              <a:lnSpc>
                <a:spcPct val="100000"/>
              </a:lnSpc>
              <a:spcBef>
                <a:spcPts val="1675"/>
              </a:spcBef>
              <a:buAutoNum type="alphaLcParenR"/>
              <a:tabLst>
                <a:tab pos="462915" algn="l"/>
                <a:tab pos="463550" algn="l"/>
              </a:tabLst>
            </a:pPr>
            <a:r>
              <a:rPr sz="2450" spc="5" dirty="0">
                <a:solidFill>
                  <a:srgbClr val="FFFFFF"/>
                </a:solidFill>
                <a:latin typeface="Arial"/>
                <a:cs typeface="Arial"/>
              </a:rPr>
              <a:t>Structures;</a:t>
            </a:r>
            <a:endParaRPr sz="2450" dirty="0">
              <a:latin typeface="Arial"/>
              <a:cs typeface="Arial"/>
            </a:endParaRPr>
          </a:p>
          <a:p>
            <a:pPr marL="462915" indent="-450215">
              <a:lnSpc>
                <a:spcPct val="100000"/>
              </a:lnSpc>
              <a:spcBef>
                <a:spcPts val="1675"/>
              </a:spcBef>
              <a:buAutoNum type="alphaLcParenR"/>
              <a:tabLst>
                <a:tab pos="462915" algn="l"/>
                <a:tab pos="463550" algn="l"/>
              </a:tabLst>
            </a:pPr>
            <a:r>
              <a:rPr sz="2450" spc="0" dirty="0">
                <a:solidFill>
                  <a:srgbClr val="FFFFFF"/>
                </a:solidFill>
                <a:latin typeface="Arial"/>
                <a:cs typeface="Arial"/>
              </a:rPr>
              <a:t>Geotechnical/earthworks;</a:t>
            </a:r>
            <a:endParaRPr sz="2450" dirty="0">
              <a:latin typeface="Arial"/>
              <a:cs typeface="Arial"/>
            </a:endParaRPr>
          </a:p>
          <a:p>
            <a:pPr marL="462915" indent="-450215">
              <a:lnSpc>
                <a:spcPct val="100000"/>
              </a:lnSpc>
              <a:spcBef>
                <a:spcPts val="1675"/>
              </a:spcBef>
              <a:buAutoNum type="alphaLcParenR"/>
              <a:tabLst>
                <a:tab pos="462915" algn="l"/>
                <a:tab pos="463550" algn="l"/>
              </a:tabLst>
            </a:pPr>
            <a:r>
              <a:rPr sz="2450" spc="0" dirty="0">
                <a:solidFill>
                  <a:srgbClr val="FFFFFF"/>
                </a:solidFill>
                <a:latin typeface="Arial"/>
                <a:cs typeface="Arial"/>
              </a:rPr>
              <a:t>Electrification </a:t>
            </a:r>
            <a:r>
              <a:rPr sz="2450" spc="5" dirty="0">
                <a:solidFill>
                  <a:srgbClr val="FFFFFF"/>
                </a:solidFill>
                <a:latin typeface="Arial"/>
                <a:cs typeface="Arial"/>
              </a:rPr>
              <a:t>and </a:t>
            </a:r>
            <a:r>
              <a:rPr sz="2450" spc="0" dirty="0">
                <a:solidFill>
                  <a:srgbClr val="FFFFFF"/>
                </a:solidFill>
                <a:latin typeface="Arial"/>
                <a:cs typeface="Arial"/>
              </a:rPr>
              <a:t>fixed plant </a:t>
            </a:r>
            <a:r>
              <a:rPr sz="2450" dirty="0">
                <a:solidFill>
                  <a:srgbClr val="FFFFFF"/>
                </a:solidFill>
                <a:latin typeface="Arial"/>
                <a:cs typeface="Arial"/>
              </a:rPr>
              <a:t>infrastructure;</a:t>
            </a:r>
            <a:r>
              <a:rPr sz="2450" spc="65" dirty="0">
                <a:solidFill>
                  <a:srgbClr val="FFFFFF"/>
                </a:solidFill>
                <a:latin typeface="Arial"/>
                <a:cs typeface="Arial"/>
              </a:rPr>
              <a:t> </a:t>
            </a:r>
            <a:r>
              <a:rPr sz="2450" spc="0" dirty="0">
                <a:solidFill>
                  <a:srgbClr val="FFFFFF"/>
                </a:solidFill>
                <a:latin typeface="Arial"/>
                <a:cs typeface="Arial"/>
              </a:rPr>
              <a:t>or</a:t>
            </a:r>
            <a:endParaRPr sz="2450" dirty="0">
              <a:latin typeface="Arial"/>
              <a:cs typeface="Arial"/>
            </a:endParaRPr>
          </a:p>
          <a:p>
            <a:pPr marL="462915" indent="-450215">
              <a:lnSpc>
                <a:spcPct val="100000"/>
              </a:lnSpc>
              <a:spcBef>
                <a:spcPts val="1675"/>
              </a:spcBef>
              <a:buAutoNum type="alphaLcParenR"/>
              <a:tabLst>
                <a:tab pos="462915" algn="l"/>
                <a:tab pos="463550" algn="l"/>
              </a:tabLst>
            </a:pPr>
            <a:r>
              <a:rPr sz="2450" spc="5" dirty="0">
                <a:solidFill>
                  <a:srgbClr val="FFFFFF"/>
                </a:solidFill>
                <a:latin typeface="Arial"/>
                <a:cs typeface="Arial"/>
              </a:rPr>
              <a:t>Buildings.</a:t>
            </a:r>
            <a:endParaRPr sz="2450" dirty="0">
              <a:latin typeface="Arial"/>
              <a:cs typeface="Arial"/>
            </a:endParaRPr>
          </a:p>
          <a:p>
            <a:pPr marL="12700">
              <a:lnSpc>
                <a:spcPct val="100000"/>
              </a:lnSpc>
              <a:spcBef>
                <a:spcPts val="1675"/>
              </a:spcBef>
            </a:pPr>
            <a:r>
              <a:rPr sz="2450" spc="0" dirty="0">
                <a:solidFill>
                  <a:srgbClr val="FFFFFF"/>
                </a:solidFill>
                <a:latin typeface="Arial"/>
                <a:cs typeface="Arial"/>
              </a:rPr>
              <a:t>Complex </a:t>
            </a:r>
            <a:r>
              <a:rPr sz="2450" spc="5" dirty="0">
                <a:solidFill>
                  <a:srgbClr val="FFFFFF"/>
                </a:solidFill>
                <a:latin typeface="Arial"/>
                <a:cs typeface="Arial"/>
              </a:rPr>
              <a:t>componentry </a:t>
            </a:r>
            <a:r>
              <a:rPr sz="2450" spc="0" dirty="0">
                <a:solidFill>
                  <a:srgbClr val="FFFFFF"/>
                </a:solidFill>
                <a:latin typeface="Arial"/>
                <a:cs typeface="Arial"/>
              </a:rPr>
              <a:t>asset </a:t>
            </a:r>
            <a:r>
              <a:rPr sz="2450" spc="5" dirty="0">
                <a:solidFill>
                  <a:srgbClr val="FFFFFF"/>
                </a:solidFill>
                <a:latin typeface="Arial"/>
                <a:cs typeface="Arial"/>
              </a:rPr>
              <a:t>systems </a:t>
            </a:r>
            <a:r>
              <a:rPr sz="2450" spc="0" dirty="0">
                <a:solidFill>
                  <a:srgbClr val="FFFFFF"/>
                </a:solidFill>
                <a:latin typeface="Arial"/>
                <a:cs typeface="Arial"/>
              </a:rPr>
              <a:t>like signalling and </a:t>
            </a:r>
            <a:r>
              <a:rPr sz="2450" spc="5" dirty="0">
                <a:solidFill>
                  <a:srgbClr val="FFFFFF"/>
                </a:solidFill>
                <a:latin typeface="Arial"/>
                <a:cs typeface="Arial"/>
              </a:rPr>
              <a:t>telecoms can be</a:t>
            </a:r>
            <a:r>
              <a:rPr sz="2450" spc="50" dirty="0">
                <a:solidFill>
                  <a:srgbClr val="FFFFFF"/>
                </a:solidFill>
                <a:latin typeface="Arial"/>
                <a:cs typeface="Arial"/>
              </a:rPr>
              <a:t> </a:t>
            </a:r>
            <a:r>
              <a:rPr sz="2450" spc="0" dirty="0">
                <a:solidFill>
                  <a:srgbClr val="FFFFFF"/>
                </a:solidFill>
                <a:latin typeface="Arial"/>
                <a:cs typeface="Arial"/>
              </a:rPr>
              <a:t>excluded.</a:t>
            </a:r>
            <a:endParaRPr sz="2450" dirty="0">
              <a:latin typeface="Arial"/>
              <a:cs typeface="Arial"/>
            </a:endParaRPr>
          </a:p>
        </p:txBody>
      </p:sp>
      <p:sp>
        <p:nvSpPr>
          <p:cNvPr id="44" name="object 44"/>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9181" y="3834248"/>
            <a:ext cx="3470200" cy="3676626"/>
          </a:xfrm>
          <a:prstGeom prst="rect">
            <a:avLst/>
          </a:prstGeom>
        </p:spPr>
      </p:pic>
      <p:grpSp>
        <p:nvGrpSpPr>
          <p:cNvPr id="20" name="Group 19"/>
          <p:cNvGrpSpPr/>
          <p:nvPr/>
        </p:nvGrpSpPr>
        <p:grpSpPr>
          <a:xfrm>
            <a:off x="15693429" y="347271"/>
            <a:ext cx="4130659" cy="1569125"/>
            <a:chOff x="15693429" y="347271"/>
            <a:chExt cx="4130659" cy="1569125"/>
          </a:xfrm>
        </p:grpSpPr>
        <p:sp>
          <p:nvSpPr>
            <p:cNvPr id="21"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2"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3"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4"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5"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6"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7"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8"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9"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0"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46"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47"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48"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4F98BA"/>
          </a:solidFill>
        </p:spPr>
        <p:txBody>
          <a:bodyPr wrap="square" lIns="0" tIns="0" rIns="0" bIns="0" rtlCol="0"/>
          <a:lstStyle/>
          <a:p>
            <a:endParaRPr sz="2000" dirty="0"/>
          </a:p>
        </p:txBody>
      </p:sp>
      <p:sp>
        <p:nvSpPr>
          <p:cNvPr id="3" name="object 3"/>
          <p:cNvSpPr txBox="1">
            <a:spLocks noGrp="1"/>
          </p:cNvSpPr>
          <p:nvPr>
            <p:ph type="title"/>
          </p:nvPr>
        </p:nvSpPr>
        <p:spPr>
          <a:xfrm>
            <a:off x="1610287" y="1621628"/>
            <a:ext cx="13663294" cy="1407795"/>
          </a:xfrm>
          <a:prstGeom prst="rect">
            <a:avLst/>
          </a:prstGeom>
        </p:spPr>
        <p:txBody>
          <a:bodyPr vert="horz" wrap="square" lIns="0" tIns="15240" rIns="0" bIns="0" rtlCol="0">
            <a:spAutoFit/>
          </a:bodyPr>
          <a:lstStyle/>
          <a:p>
            <a:pPr marL="12700">
              <a:lnSpc>
                <a:spcPct val="100000"/>
              </a:lnSpc>
              <a:spcBef>
                <a:spcPts val="120"/>
              </a:spcBef>
            </a:pPr>
            <a:r>
              <a:rPr spc="5" dirty="0"/>
              <a:t>The purpose </a:t>
            </a:r>
            <a:r>
              <a:rPr spc="0" dirty="0"/>
              <a:t>of </a:t>
            </a:r>
            <a:r>
              <a:rPr dirty="0"/>
              <a:t>this</a:t>
            </a:r>
            <a:r>
              <a:rPr spc="-65" dirty="0"/>
              <a:t> </a:t>
            </a:r>
            <a:r>
              <a:rPr spc="5" dirty="0"/>
              <a:t>pack</a:t>
            </a:r>
          </a:p>
        </p:txBody>
      </p:sp>
      <p:sp>
        <p:nvSpPr>
          <p:cNvPr id="4" name="object 4"/>
          <p:cNvSpPr txBox="1"/>
          <p:nvPr/>
        </p:nvSpPr>
        <p:spPr>
          <a:xfrm>
            <a:off x="1610286" y="3420083"/>
            <a:ext cx="16214163" cy="5453929"/>
          </a:xfrm>
          <a:prstGeom prst="rect">
            <a:avLst/>
          </a:prstGeom>
        </p:spPr>
        <p:txBody>
          <a:bodyPr vert="horz" wrap="square" lIns="0" tIns="12065" rIns="0" bIns="0" rtlCol="0">
            <a:spAutoFit/>
          </a:bodyPr>
          <a:lstStyle/>
          <a:p>
            <a:pPr marL="12700" marR="5080">
              <a:lnSpc>
                <a:spcPct val="101000"/>
              </a:lnSpc>
              <a:spcBef>
                <a:spcPts val="95"/>
              </a:spcBef>
            </a:pPr>
            <a:endParaRPr lang="en-GB" sz="2800" spc="5" dirty="0">
              <a:solidFill>
                <a:srgbClr val="FFFFFF"/>
              </a:solidFill>
              <a:latin typeface="Arial"/>
              <a:cs typeface="Arial"/>
            </a:endParaRPr>
          </a:p>
          <a:p>
            <a:pPr marL="12700" marR="5080">
              <a:lnSpc>
                <a:spcPct val="101000"/>
              </a:lnSpc>
              <a:spcBef>
                <a:spcPts val="95"/>
              </a:spcBef>
            </a:pPr>
            <a:r>
              <a:rPr sz="2800" spc="5" dirty="0">
                <a:solidFill>
                  <a:srgbClr val="FFFFFF"/>
                </a:solidFill>
                <a:latin typeface="Arial"/>
                <a:cs typeface="Arial"/>
              </a:rPr>
              <a:t>This </a:t>
            </a:r>
            <a:r>
              <a:rPr sz="2800" spc="0" dirty="0">
                <a:solidFill>
                  <a:srgbClr val="FFFFFF"/>
                </a:solidFill>
                <a:latin typeface="Arial"/>
                <a:cs typeface="Arial"/>
              </a:rPr>
              <a:t>briefing is designed for people </a:t>
            </a:r>
            <a:r>
              <a:rPr sz="2800" spc="5" dirty="0">
                <a:solidFill>
                  <a:srgbClr val="FFFFFF"/>
                </a:solidFill>
                <a:latin typeface="Arial"/>
                <a:cs typeface="Arial"/>
              </a:rPr>
              <a:t>who should </a:t>
            </a:r>
            <a:r>
              <a:rPr lang="en-GB" sz="2800" spc="0" dirty="0">
                <a:solidFill>
                  <a:srgbClr val="FFFFFF"/>
                </a:solidFill>
                <a:latin typeface="Arial"/>
                <a:cs typeface="Arial"/>
              </a:rPr>
              <a:t>be aware of Network Rail’s Environment and Social Minimum Requirements for GRIP-managed projects.</a:t>
            </a:r>
            <a:endParaRPr lang="en-GB" sz="2800" spc="5" dirty="0">
              <a:solidFill>
                <a:srgbClr val="FFFFFF"/>
              </a:solidFill>
              <a:latin typeface="Arial"/>
              <a:cs typeface="Arial"/>
            </a:endParaRPr>
          </a:p>
          <a:p>
            <a:pPr marL="12700" marR="5080">
              <a:lnSpc>
                <a:spcPct val="101000"/>
              </a:lnSpc>
              <a:spcBef>
                <a:spcPts val="95"/>
              </a:spcBef>
            </a:pPr>
            <a:endParaRPr sz="2800" dirty="0">
              <a:latin typeface="Arial"/>
              <a:cs typeface="Arial"/>
            </a:endParaRPr>
          </a:p>
          <a:p>
            <a:pPr marL="12700">
              <a:lnSpc>
                <a:spcPct val="100000"/>
              </a:lnSpc>
              <a:spcBef>
                <a:spcPts val="1675"/>
              </a:spcBef>
            </a:pPr>
            <a:r>
              <a:rPr sz="2800" b="1" spc="5" dirty="0">
                <a:solidFill>
                  <a:srgbClr val="FFFFFF"/>
                </a:solidFill>
                <a:latin typeface="Arial"/>
                <a:cs typeface="Arial"/>
              </a:rPr>
              <a:t>This briefing </a:t>
            </a:r>
            <a:r>
              <a:rPr sz="2800" b="1" spc="0" dirty="0">
                <a:solidFill>
                  <a:srgbClr val="FFFFFF"/>
                </a:solidFill>
                <a:latin typeface="Arial"/>
                <a:cs typeface="Arial"/>
              </a:rPr>
              <a:t>will </a:t>
            </a:r>
            <a:r>
              <a:rPr sz="2800" b="1" spc="5" dirty="0">
                <a:solidFill>
                  <a:srgbClr val="FFFFFF"/>
                </a:solidFill>
                <a:latin typeface="Arial"/>
                <a:cs typeface="Arial"/>
              </a:rPr>
              <a:t>provide an overview</a:t>
            </a:r>
            <a:r>
              <a:rPr sz="2800" b="1" dirty="0">
                <a:solidFill>
                  <a:srgbClr val="FFFFFF"/>
                </a:solidFill>
                <a:latin typeface="Arial"/>
                <a:cs typeface="Arial"/>
              </a:rPr>
              <a:t> </a:t>
            </a:r>
            <a:r>
              <a:rPr sz="2800" b="1" spc="0" dirty="0">
                <a:solidFill>
                  <a:srgbClr val="FFFFFF"/>
                </a:solidFill>
                <a:latin typeface="Arial"/>
                <a:cs typeface="Arial"/>
              </a:rPr>
              <a:t>of:</a:t>
            </a:r>
            <a:endParaRPr sz="2800" dirty="0">
              <a:latin typeface="Arial"/>
              <a:cs typeface="Arial"/>
            </a:endParaRPr>
          </a:p>
          <a:p>
            <a:pPr marL="375285" indent="-362585">
              <a:lnSpc>
                <a:spcPct val="100000"/>
              </a:lnSpc>
              <a:spcBef>
                <a:spcPts val="1675"/>
              </a:spcBef>
              <a:buChar char="•"/>
              <a:tabLst>
                <a:tab pos="375285" algn="l"/>
                <a:tab pos="375920" algn="l"/>
              </a:tabLst>
            </a:pPr>
            <a:r>
              <a:rPr lang="en-GB" sz="2800" b="1" dirty="0">
                <a:solidFill>
                  <a:srgbClr val="FFFFFF"/>
                </a:solidFill>
                <a:latin typeface="Arial"/>
                <a:cs typeface="Arial"/>
              </a:rPr>
              <a:t>What </a:t>
            </a:r>
            <a:r>
              <a:rPr lang="en-GB" sz="2800" dirty="0">
                <a:solidFill>
                  <a:srgbClr val="FFFFFF"/>
                </a:solidFill>
                <a:latin typeface="Arial"/>
                <a:cs typeface="Arial"/>
              </a:rPr>
              <a:t>our sustainability standard means for Network Rail employees and suppliers </a:t>
            </a:r>
          </a:p>
          <a:p>
            <a:pPr marL="375285" indent="-362585">
              <a:spcBef>
                <a:spcPts val="1675"/>
              </a:spcBef>
              <a:buFontTx/>
              <a:buChar char="•"/>
              <a:tabLst>
                <a:tab pos="375285" algn="l"/>
                <a:tab pos="375920" algn="l"/>
              </a:tabLst>
            </a:pPr>
            <a:r>
              <a:rPr lang="en-GB" sz="2800" b="1" dirty="0">
                <a:solidFill>
                  <a:srgbClr val="FFFFFF"/>
                </a:solidFill>
                <a:latin typeface="Arial"/>
                <a:cs typeface="Arial"/>
              </a:rPr>
              <a:t>Why </a:t>
            </a:r>
            <a:r>
              <a:rPr lang="en-GB" sz="2800" dirty="0">
                <a:solidFill>
                  <a:srgbClr val="FFFFFF"/>
                </a:solidFill>
                <a:latin typeface="Arial"/>
                <a:cs typeface="Arial"/>
              </a:rPr>
              <a:t>environmental and social responsibility is important to Network Rail </a:t>
            </a:r>
            <a:endParaRPr lang="en-GB" sz="2800" b="1" dirty="0">
              <a:solidFill>
                <a:srgbClr val="FFFFFF"/>
              </a:solidFill>
              <a:latin typeface="Arial"/>
              <a:cs typeface="Arial"/>
            </a:endParaRPr>
          </a:p>
          <a:p>
            <a:pPr marL="375285" indent="-362585">
              <a:lnSpc>
                <a:spcPct val="100000"/>
              </a:lnSpc>
              <a:spcBef>
                <a:spcPts val="1675"/>
              </a:spcBef>
              <a:buChar char="•"/>
              <a:tabLst>
                <a:tab pos="375285" algn="l"/>
                <a:tab pos="375920" algn="l"/>
              </a:tabLst>
            </a:pPr>
            <a:r>
              <a:rPr lang="en-GB" sz="2800" b="1" dirty="0">
                <a:solidFill>
                  <a:srgbClr val="FFFFFF"/>
                </a:solidFill>
                <a:latin typeface="Arial"/>
                <a:cs typeface="Arial"/>
              </a:rPr>
              <a:t>How </a:t>
            </a:r>
            <a:r>
              <a:rPr lang="en-GB" sz="2800" dirty="0">
                <a:solidFill>
                  <a:srgbClr val="FFFFFF"/>
                </a:solidFill>
                <a:latin typeface="Arial"/>
                <a:cs typeface="Arial"/>
              </a:rPr>
              <a:t>to deliver railway works in a way that manage sustainability risks and maximise opportunities to add value </a:t>
            </a:r>
          </a:p>
          <a:p>
            <a:pPr marL="375285" indent="-362585">
              <a:lnSpc>
                <a:spcPct val="100000"/>
              </a:lnSpc>
              <a:spcBef>
                <a:spcPts val="1675"/>
              </a:spcBef>
              <a:buChar char="•"/>
              <a:tabLst>
                <a:tab pos="375285" algn="l"/>
                <a:tab pos="375920" algn="l"/>
              </a:tabLst>
            </a:pPr>
            <a:r>
              <a:rPr lang="en-GB" sz="2800" b="1" spc="0" dirty="0">
                <a:solidFill>
                  <a:srgbClr val="FFFFFF"/>
                </a:solidFill>
                <a:latin typeface="Arial"/>
                <a:cs typeface="Arial"/>
              </a:rPr>
              <a:t>Where </a:t>
            </a:r>
            <a:r>
              <a:rPr lang="en-GB" sz="2800" spc="0" dirty="0">
                <a:solidFill>
                  <a:srgbClr val="FFFFFF"/>
                </a:solidFill>
                <a:latin typeface="Arial"/>
                <a:cs typeface="Arial"/>
              </a:rPr>
              <a:t>to find advice, guidance, tools and templates to help you deliver industry best practice.</a:t>
            </a:r>
          </a:p>
        </p:txBody>
      </p:sp>
      <p:sp>
        <p:nvSpPr>
          <p:cNvPr id="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6"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Tree>
    <p:extLst>
      <p:ext uri="{BB962C8B-B14F-4D97-AF65-F5344CB8AC3E}">
        <p14:creationId xmlns:p14="http://schemas.microsoft.com/office/powerpoint/2010/main" val="1805720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1250930" cy="5635517"/>
          </a:xfrm>
          <a:prstGeom prst="rect">
            <a:avLst/>
          </a:prstGeom>
        </p:spPr>
        <p:txBody>
          <a:bodyPr vert="horz" wrap="square" lIns="0" tIns="224790" rIns="0" bIns="0" rtlCol="0">
            <a:spAutoFit/>
          </a:bodyPr>
          <a:lstStyle/>
          <a:p>
            <a:pPr marL="12700">
              <a:lnSpc>
                <a:spcPct val="100000"/>
              </a:lnSpc>
              <a:spcBef>
                <a:spcPts val="1770"/>
              </a:spcBef>
            </a:pPr>
            <a:r>
              <a:rPr sz="2450" u="heavy" spc="5" dirty="0">
                <a:solidFill>
                  <a:srgbClr val="FFFFFF"/>
                </a:solidFill>
                <a:latin typeface="Arial"/>
                <a:cs typeface="Arial"/>
              </a:rPr>
              <a:t>Energy </a:t>
            </a:r>
            <a:r>
              <a:rPr sz="2450" u="heavy" spc="0" dirty="0">
                <a:solidFill>
                  <a:srgbClr val="FFFFFF"/>
                </a:solidFill>
                <a:latin typeface="Arial"/>
                <a:cs typeface="Arial"/>
              </a:rPr>
              <a:t>and </a:t>
            </a:r>
            <a:r>
              <a:rPr sz="2450" u="heavy" spc="5" dirty="0">
                <a:solidFill>
                  <a:srgbClr val="FFFFFF"/>
                </a:solidFill>
                <a:latin typeface="Arial"/>
                <a:cs typeface="Arial"/>
              </a:rPr>
              <a:t>Operational</a:t>
            </a:r>
            <a:r>
              <a:rPr sz="2450" u="heavy" spc="-45" dirty="0">
                <a:solidFill>
                  <a:srgbClr val="FFFFFF"/>
                </a:solidFill>
                <a:latin typeface="Arial"/>
                <a:cs typeface="Arial"/>
              </a:rPr>
              <a:t> </a:t>
            </a:r>
            <a:r>
              <a:rPr sz="2450" u="heavy" spc="0" dirty="0">
                <a:solidFill>
                  <a:srgbClr val="FFFFFF"/>
                </a:solidFill>
                <a:latin typeface="Arial"/>
                <a:cs typeface="Arial"/>
              </a:rPr>
              <a:t>Carbon</a:t>
            </a:r>
            <a:endParaRPr lang="en-GB" sz="2450" u="heavy" spc="0" dirty="0">
              <a:solidFill>
                <a:srgbClr val="FFFFFF"/>
              </a:solidFill>
              <a:latin typeface="Arial"/>
              <a:cs typeface="Arial"/>
            </a:endParaRPr>
          </a:p>
          <a:p>
            <a:pPr marL="12700">
              <a:lnSpc>
                <a:spcPct val="100000"/>
              </a:lnSpc>
              <a:spcBef>
                <a:spcPts val="1770"/>
              </a:spcBef>
            </a:pPr>
            <a:endParaRPr sz="2450" dirty="0">
              <a:latin typeface="Arial"/>
              <a:cs typeface="Arial"/>
            </a:endParaRPr>
          </a:p>
          <a:p>
            <a:pPr marL="12700" marR="50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Designer/Contractor shall generate estimates for in-use operational energy  (regulated and unregulated) and associated </a:t>
            </a:r>
            <a:r>
              <a:rPr sz="2450" spc="5" dirty="0">
                <a:solidFill>
                  <a:srgbClr val="FFFFFF"/>
                </a:solidFill>
                <a:latin typeface="Arial"/>
                <a:cs typeface="Arial"/>
              </a:rPr>
              <a:t>carbon </a:t>
            </a:r>
            <a:r>
              <a:rPr sz="2450" spc="0" dirty="0">
                <a:solidFill>
                  <a:srgbClr val="FFFFFF"/>
                </a:solidFill>
                <a:latin typeface="Arial"/>
                <a:cs typeface="Arial"/>
              </a:rPr>
              <a:t>emissions, excluding traction  </a:t>
            </a:r>
            <a:r>
              <a:rPr sz="2450" spc="-20" dirty="0">
                <a:solidFill>
                  <a:srgbClr val="FFFFFF"/>
                </a:solidFill>
                <a:latin typeface="Arial"/>
                <a:cs typeface="Arial"/>
              </a:rPr>
              <a:t>energy.</a:t>
            </a:r>
            <a:endParaRPr sz="2450" dirty="0">
              <a:latin typeface="Arial"/>
              <a:cs typeface="Arial"/>
            </a:endParaRPr>
          </a:p>
          <a:p>
            <a:pPr marL="12700" marR="100203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Designer/Contractor shall undertake energy performance certification  requirements for </a:t>
            </a:r>
            <a:r>
              <a:rPr sz="2450" dirty="0">
                <a:solidFill>
                  <a:srgbClr val="FFFFFF"/>
                </a:solidFill>
                <a:latin typeface="Arial"/>
                <a:cs typeface="Arial"/>
              </a:rPr>
              <a:t>all </a:t>
            </a:r>
            <a:r>
              <a:rPr sz="2450" spc="5" dirty="0">
                <a:solidFill>
                  <a:srgbClr val="FFFFFF"/>
                </a:solidFill>
                <a:latin typeface="Arial"/>
                <a:cs typeface="Arial"/>
              </a:rPr>
              <a:t>new </a:t>
            </a:r>
            <a:r>
              <a:rPr sz="2450" spc="0" dirty="0">
                <a:solidFill>
                  <a:srgbClr val="FFFFFF"/>
                </a:solidFill>
                <a:latin typeface="Arial"/>
                <a:cs typeface="Arial"/>
              </a:rPr>
              <a:t>or modified buildings using industry approved  assessment</a:t>
            </a:r>
            <a:r>
              <a:rPr sz="2450" spc="-50" dirty="0">
                <a:solidFill>
                  <a:srgbClr val="FFFFFF"/>
                </a:solidFill>
                <a:latin typeface="Arial"/>
                <a:cs typeface="Arial"/>
              </a:rPr>
              <a:t> </a:t>
            </a:r>
            <a:r>
              <a:rPr sz="2450" spc="0" dirty="0">
                <a:solidFill>
                  <a:srgbClr val="FFFFFF"/>
                </a:solidFill>
                <a:latin typeface="Arial"/>
                <a:cs typeface="Arial"/>
              </a:rPr>
              <a:t>methods.</a:t>
            </a:r>
            <a:endParaRPr sz="2450" dirty="0">
              <a:latin typeface="Arial"/>
              <a:cs typeface="Arial"/>
            </a:endParaRPr>
          </a:p>
          <a:p>
            <a:pPr marL="12700" marR="650875">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Contractor shall procure and </a:t>
            </a:r>
            <a:r>
              <a:rPr sz="2450" dirty="0">
                <a:solidFill>
                  <a:srgbClr val="FFFFFF"/>
                </a:solidFill>
                <a:latin typeface="Arial"/>
                <a:cs typeface="Arial"/>
              </a:rPr>
              <a:t>install </a:t>
            </a:r>
            <a:r>
              <a:rPr sz="2450" spc="0" dirty="0">
                <a:solidFill>
                  <a:srgbClr val="FFFFFF"/>
                </a:solidFill>
                <a:latin typeface="Arial"/>
                <a:cs typeface="Arial"/>
              </a:rPr>
              <a:t>fixed </a:t>
            </a:r>
            <a:r>
              <a:rPr sz="2450" spc="5" dirty="0">
                <a:solidFill>
                  <a:srgbClr val="FFFFFF"/>
                </a:solidFill>
                <a:latin typeface="Arial"/>
                <a:cs typeface="Arial"/>
              </a:rPr>
              <a:t>services </a:t>
            </a:r>
            <a:r>
              <a:rPr sz="2450" spc="0" dirty="0">
                <a:solidFill>
                  <a:srgbClr val="FFFFFF"/>
                </a:solidFill>
                <a:latin typeface="Arial"/>
                <a:cs typeface="Arial"/>
              </a:rPr>
              <a:t>in accordance with  </a:t>
            </a:r>
            <a:r>
              <a:rPr sz="2450" spc="5" dirty="0">
                <a:solidFill>
                  <a:srgbClr val="FFFFFF"/>
                </a:solidFill>
                <a:latin typeface="Arial"/>
                <a:cs typeface="Arial"/>
              </a:rPr>
              <a:t>the </a:t>
            </a:r>
            <a:r>
              <a:rPr sz="2450" spc="0" dirty="0">
                <a:solidFill>
                  <a:srgbClr val="FFFFFF"/>
                </a:solidFill>
                <a:latin typeface="Arial"/>
                <a:cs typeface="Arial"/>
              </a:rPr>
              <a:t>design specification, and provide </a:t>
            </a:r>
            <a:r>
              <a:rPr sz="2450" spc="5" dirty="0">
                <a:solidFill>
                  <a:srgbClr val="FFFFFF"/>
                </a:solidFill>
                <a:latin typeface="Arial"/>
                <a:cs typeface="Arial"/>
              </a:rPr>
              <a:t>the </a:t>
            </a:r>
            <a:r>
              <a:rPr sz="2450" spc="10" dirty="0">
                <a:solidFill>
                  <a:srgbClr val="FFFFFF"/>
                </a:solidFill>
                <a:latin typeface="Arial"/>
                <a:cs typeface="Arial"/>
              </a:rPr>
              <a:t>Employer’s </a:t>
            </a:r>
            <a:r>
              <a:rPr sz="2450" spc="0" dirty="0">
                <a:solidFill>
                  <a:srgbClr val="FFFFFF"/>
                </a:solidFill>
                <a:latin typeface="Arial"/>
                <a:cs typeface="Arial"/>
              </a:rPr>
              <a:t>Representative with </a:t>
            </a:r>
            <a:r>
              <a:rPr sz="2450" spc="5" dirty="0">
                <a:solidFill>
                  <a:srgbClr val="FFFFFF"/>
                </a:solidFill>
                <a:latin typeface="Arial"/>
                <a:cs typeface="Arial"/>
              </a:rPr>
              <a:t>a  commissioning </a:t>
            </a:r>
            <a:r>
              <a:rPr sz="2450" spc="0" dirty="0">
                <a:solidFill>
                  <a:srgbClr val="FFFFFF"/>
                </a:solidFill>
                <a:latin typeface="Arial"/>
                <a:cs typeface="Arial"/>
              </a:rPr>
              <a:t>plan to verify that </a:t>
            </a:r>
            <a:r>
              <a:rPr sz="2450" spc="5" dirty="0">
                <a:solidFill>
                  <a:srgbClr val="FFFFFF"/>
                </a:solidFill>
                <a:latin typeface="Arial"/>
                <a:cs typeface="Arial"/>
              </a:rPr>
              <a:t>key services </a:t>
            </a:r>
            <a:r>
              <a:rPr sz="2450" spc="0" dirty="0">
                <a:solidFill>
                  <a:srgbClr val="FFFFFF"/>
                </a:solidFill>
                <a:latin typeface="Arial"/>
                <a:cs typeface="Arial"/>
              </a:rPr>
              <a:t>are operating within predicted  energy performance</a:t>
            </a:r>
            <a:r>
              <a:rPr sz="2450" spc="-30" dirty="0">
                <a:solidFill>
                  <a:srgbClr val="FFFFFF"/>
                </a:solidFill>
                <a:latin typeface="Arial"/>
                <a:cs typeface="Arial"/>
              </a:rPr>
              <a:t> </a:t>
            </a:r>
            <a:r>
              <a:rPr sz="2450" dirty="0">
                <a:solidFill>
                  <a:srgbClr val="FFFFFF"/>
                </a:solidFill>
                <a:latin typeface="Arial"/>
                <a:cs typeface="Arial"/>
              </a:rPr>
              <a:t>limits.</a:t>
            </a:r>
            <a:endParaRPr sz="2450" dirty="0">
              <a:latin typeface="Arial"/>
              <a:cs typeface="Arial"/>
            </a:endParaRPr>
          </a:p>
        </p:txBody>
      </p:sp>
      <p:sp>
        <p:nvSpPr>
          <p:cNvPr id="44" name="object 44"/>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45" name="Pictur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09181" y="3834248"/>
            <a:ext cx="3470200" cy="3676626"/>
          </a:xfrm>
          <a:prstGeom prst="rect">
            <a:avLst/>
          </a:prstGeom>
        </p:spPr>
      </p:pic>
      <p:grpSp>
        <p:nvGrpSpPr>
          <p:cNvPr id="20" name="Group 19"/>
          <p:cNvGrpSpPr/>
          <p:nvPr/>
        </p:nvGrpSpPr>
        <p:grpSpPr>
          <a:xfrm>
            <a:off x="15693429" y="347271"/>
            <a:ext cx="4130659" cy="1569125"/>
            <a:chOff x="15693429" y="347271"/>
            <a:chExt cx="4130659" cy="1569125"/>
          </a:xfrm>
        </p:grpSpPr>
        <p:sp>
          <p:nvSpPr>
            <p:cNvPr id="21"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2"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3"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4"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5"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6"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7"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8"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9"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0"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46"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47"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48"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33755"/>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1660975"/>
            <a:ext cx="12037060" cy="8319457"/>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Materials</a:t>
            </a:r>
            <a:endParaRPr sz="5400" dirty="0">
              <a:latin typeface="Arial"/>
              <a:cs typeface="Arial"/>
            </a:endParaRPr>
          </a:p>
          <a:p>
            <a:pPr marL="12700">
              <a:lnSpc>
                <a:spcPct val="100000"/>
              </a:lnSpc>
              <a:spcBef>
                <a:spcPts val="1675"/>
              </a:spcBef>
              <a:buChar char="•"/>
              <a:tabLst>
                <a:tab pos="375285" algn="l"/>
                <a:tab pos="375920" algn="l"/>
              </a:tabLst>
            </a:pPr>
            <a:r>
              <a:rPr sz="2450" spc="0" dirty="0">
                <a:solidFill>
                  <a:srgbClr val="FFFFFF"/>
                </a:solidFill>
                <a:latin typeface="Arial"/>
                <a:cs typeface="Arial"/>
              </a:rPr>
              <a:t>Responsible</a:t>
            </a:r>
            <a:r>
              <a:rPr sz="2450" spc="-105" dirty="0">
                <a:solidFill>
                  <a:srgbClr val="FFFFFF"/>
                </a:solidFill>
                <a:latin typeface="Arial"/>
                <a:cs typeface="Arial"/>
              </a:rPr>
              <a:t> </a:t>
            </a:r>
            <a:r>
              <a:rPr sz="2450" spc="-10" dirty="0">
                <a:solidFill>
                  <a:srgbClr val="FFFFFF"/>
                </a:solidFill>
                <a:latin typeface="Arial"/>
                <a:cs typeface="Arial"/>
              </a:rPr>
              <a:t>Timber</a:t>
            </a:r>
            <a:endParaRPr sz="2450" dirty="0">
              <a:latin typeface="Arial"/>
              <a:cs typeface="Arial"/>
            </a:endParaRPr>
          </a:p>
          <a:p>
            <a:pPr marL="12700">
              <a:lnSpc>
                <a:spcPct val="100000"/>
              </a:lnSpc>
              <a:spcBef>
                <a:spcPts val="1675"/>
              </a:spcBef>
              <a:buChar char="•"/>
              <a:tabLst>
                <a:tab pos="375285" algn="l"/>
                <a:tab pos="375920" algn="l"/>
              </a:tabLst>
            </a:pPr>
            <a:r>
              <a:rPr sz="2450" spc="0" dirty="0">
                <a:solidFill>
                  <a:srgbClr val="FFFFFF"/>
                </a:solidFill>
                <a:latin typeface="Arial"/>
                <a:cs typeface="Arial"/>
              </a:rPr>
              <a:t>Concrete and</a:t>
            </a:r>
            <a:r>
              <a:rPr sz="2450" spc="-180" dirty="0">
                <a:solidFill>
                  <a:srgbClr val="FFFFFF"/>
                </a:solidFill>
                <a:latin typeface="Arial"/>
                <a:cs typeface="Arial"/>
              </a:rPr>
              <a:t> </a:t>
            </a:r>
            <a:r>
              <a:rPr sz="2450" spc="5" dirty="0">
                <a:solidFill>
                  <a:srgbClr val="FFFFFF"/>
                </a:solidFill>
                <a:latin typeface="Arial"/>
                <a:cs typeface="Arial"/>
              </a:rPr>
              <a:t>Aggregates</a:t>
            </a:r>
            <a:endParaRPr sz="2450" dirty="0">
              <a:latin typeface="Arial"/>
              <a:cs typeface="Arial"/>
            </a:endParaRPr>
          </a:p>
          <a:p>
            <a:pPr marL="12700">
              <a:lnSpc>
                <a:spcPct val="100000"/>
              </a:lnSpc>
              <a:spcBef>
                <a:spcPts val="1675"/>
              </a:spcBef>
              <a:buChar char="•"/>
              <a:tabLst>
                <a:tab pos="375285" algn="l"/>
                <a:tab pos="375920" algn="l"/>
              </a:tabLst>
            </a:pPr>
            <a:r>
              <a:rPr sz="2450" spc="5" dirty="0">
                <a:solidFill>
                  <a:srgbClr val="FFFFFF"/>
                </a:solidFill>
                <a:latin typeface="Arial"/>
                <a:cs typeface="Arial"/>
              </a:rPr>
              <a:t>Low Environmental Impact</a:t>
            </a:r>
            <a:r>
              <a:rPr sz="2450" spc="-60" dirty="0">
                <a:solidFill>
                  <a:srgbClr val="FFFFFF"/>
                </a:solidFill>
                <a:latin typeface="Arial"/>
                <a:cs typeface="Arial"/>
              </a:rPr>
              <a:t> </a:t>
            </a:r>
            <a:r>
              <a:rPr sz="2450" spc="5" dirty="0">
                <a:solidFill>
                  <a:srgbClr val="FFFFFF"/>
                </a:solidFill>
                <a:latin typeface="Arial"/>
                <a:cs typeface="Arial"/>
              </a:rPr>
              <a:t>Products</a:t>
            </a:r>
            <a:endParaRPr sz="2450" dirty="0">
              <a:latin typeface="Arial"/>
              <a:cs typeface="Arial"/>
            </a:endParaRPr>
          </a:p>
          <a:p>
            <a:pPr marL="12700" marR="9240520">
              <a:lnSpc>
                <a:spcPct val="157100"/>
              </a:lnSpc>
              <a:buChar char="•"/>
              <a:tabLst>
                <a:tab pos="375285" algn="l"/>
                <a:tab pos="375920" algn="l"/>
              </a:tabLst>
            </a:pPr>
            <a:r>
              <a:rPr sz="2450" spc="0" dirty="0">
                <a:solidFill>
                  <a:srgbClr val="FFFFFF"/>
                </a:solidFill>
                <a:latin typeface="Arial"/>
                <a:cs typeface="Arial"/>
              </a:rPr>
              <a:t>Herbicides </a:t>
            </a:r>
            <a:r>
              <a:rPr sz="2450" u="heavy" spc="0" dirty="0">
                <a:solidFill>
                  <a:srgbClr val="FFFFFF"/>
                </a:solidFill>
                <a:latin typeface="Arial"/>
                <a:cs typeface="Arial"/>
              </a:rPr>
              <a:t> </a:t>
            </a:r>
            <a:endParaRPr lang="en-GB" sz="2450" u="heavy" spc="0" dirty="0">
              <a:solidFill>
                <a:srgbClr val="FFFFFF"/>
              </a:solidFill>
              <a:latin typeface="Arial"/>
              <a:cs typeface="Arial"/>
            </a:endParaRPr>
          </a:p>
          <a:p>
            <a:pPr marL="12700" marR="9240520">
              <a:lnSpc>
                <a:spcPct val="157100"/>
              </a:lnSpc>
              <a:tabLst>
                <a:tab pos="375285" algn="l"/>
                <a:tab pos="375920" algn="l"/>
              </a:tabLst>
            </a:pPr>
            <a:endParaRPr lang="en-GB" sz="2450" u="sng" spc="5" dirty="0">
              <a:solidFill>
                <a:srgbClr val="FFFFFF"/>
              </a:solidFill>
              <a:latin typeface="Arial"/>
              <a:cs typeface="Arial"/>
            </a:endParaRPr>
          </a:p>
          <a:p>
            <a:pPr marL="12700" marR="9240520">
              <a:lnSpc>
                <a:spcPct val="157100"/>
              </a:lnSpc>
              <a:tabLst>
                <a:tab pos="375285" algn="l"/>
                <a:tab pos="375920" algn="l"/>
              </a:tabLst>
            </a:pPr>
            <a:r>
              <a:rPr lang="en-GB" sz="2450" u="sng" spc="5" dirty="0">
                <a:solidFill>
                  <a:srgbClr val="FFFFFF"/>
                </a:solidFill>
                <a:latin typeface="Arial"/>
                <a:cs typeface="Arial"/>
              </a:rPr>
              <a:t>Responsible Timber</a:t>
            </a:r>
          </a:p>
          <a:p>
            <a:pPr marL="12700" marR="5080">
              <a:lnSpc>
                <a:spcPct val="101000"/>
              </a:lnSpc>
              <a:spcBef>
                <a:spcPts val="1650"/>
              </a:spcBef>
            </a:pPr>
            <a:r>
              <a:rPr sz="2450" spc="5" dirty="0">
                <a:solidFill>
                  <a:srgbClr val="FFFFFF"/>
                </a:solidFill>
                <a:latin typeface="Arial"/>
                <a:cs typeface="Arial"/>
              </a:rPr>
              <a:t>Any </a:t>
            </a:r>
            <a:r>
              <a:rPr sz="2450" spc="0" dirty="0">
                <a:solidFill>
                  <a:srgbClr val="FFFFFF"/>
                </a:solidFill>
                <a:latin typeface="Arial"/>
                <a:cs typeface="Arial"/>
              </a:rPr>
              <a:t>works requiring </a:t>
            </a:r>
            <a:r>
              <a:rPr sz="2450" spc="5" dirty="0">
                <a:solidFill>
                  <a:srgbClr val="FFFFFF"/>
                </a:solidFill>
                <a:latin typeface="Arial"/>
                <a:cs typeface="Arial"/>
              </a:rPr>
              <a:t>new </a:t>
            </a:r>
            <a:r>
              <a:rPr sz="2450" spc="0" dirty="0">
                <a:solidFill>
                  <a:srgbClr val="FFFFFF"/>
                </a:solidFill>
                <a:latin typeface="Arial"/>
                <a:cs typeface="Arial"/>
              </a:rPr>
              <a:t>forest products that are derived </a:t>
            </a:r>
            <a:r>
              <a:rPr sz="2450" spc="5" dirty="0">
                <a:solidFill>
                  <a:srgbClr val="FFFFFF"/>
                </a:solidFill>
                <a:latin typeface="Arial"/>
                <a:cs typeface="Arial"/>
              </a:rPr>
              <a:t>from the </a:t>
            </a:r>
            <a:r>
              <a:rPr sz="2450" spc="0" dirty="0">
                <a:solidFill>
                  <a:srgbClr val="FFFFFF"/>
                </a:solidFill>
                <a:latin typeface="Arial"/>
                <a:cs typeface="Arial"/>
              </a:rPr>
              <a:t>UK, </a:t>
            </a:r>
            <a:r>
              <a:rPr sz="2450" spc="10" dirty="0">
                <a:solidFill>
                  <a:srgbClr val="FFFFFF"/>
                </a:solidFill>
                <a:latin typeface="Arial"/>
                <a:cs typeface="Arial"/>
              </a:rPr>
              <a:t>EU </a:t>
            </a:r>
            <a:r>
              <a:rPr sz="2450" spc="0" dirty="0">
                <a:solidFill>
                  <a:srgbClr val="FFFFFF"/>
                </a:solidFill>
                <a:latin typeface="Arial"/>
                <a:cs typeface="Arial"/>
              </a:rPr>
              <a:t>or North  </a:t>
            </a:r>
            <a:r>
              <a:rPr sz="2450" spc="5" dirty="0">
                <a:solidFill>
                  <a:srgbClr val="FFFFFF"/>
                </a:solidFill>
                <a:latin typeface="Arial"/>
                <a:cs typeface="Arial"/>
              </a:rPr>
              <a:t>America </a:t>
            </a:r>
            <a:r>
              <a:rPr sz="2450" spc="0" dirty="0">
                <a:solidFill>
                  <a:srgbClr val="FFFFFF"/>
                </a:solidFill>
                <a:latin typeface="Arial"/>
                <a:cs typeface="Arial"/>
              </a:rPr>
              <a:t>shall </a:t>
            </a:r>
            <a:r>
              <a:rPr sz="2450" spc="5" dirty="0">
                <a:solidFill>
                  <a:srgbClr val="FFFFFF"/>
                </a:solidFill>
                <a:latin typeface="Arial"/>
                <a:cs typeface="Arial"/>
              </a:rPr>
              <a:t>source timber </a:t>
            </a:r>
            <a:r>
              <a:rPr sz="2450" spc="0" dirty="0">
                <a:solidFill>
                  <a:srgbClr val="FFFFFF"/>
                </a:solidFill>
                <a:latin typeface="Arial"/>
                <a:cs typeface="Arial"/>
              </a:rPr>
              <a:t>that has </a:t>
            </a:r>
            <a:r>
              <a:rPr sz="2450" spc="5" dirty="0">
                <a:solidFill>
                  <a:srgbClr val="FFFFFF"/>
                </a:solidFill>
                <a:latin typeface="Arial"/>
                <a:cs typeface="Arial"/>
              </a:rPr>
              <a:t>Forest Stewardship </a:t>
            </a:r>
            <a:r>
              <a:rPr sz="2450" spc="0" dirty="0">
                <a:solidFill>
                  <a:srgbClr val="FFFFFF"/>
                </a:solidFill>
                <a:latin typeface="Arial"/>
                <a:cs typeface="Arial"/>
              </a:rPr>
              <a:t>Council (FSC) certification or  </a:t>
            </a:r>
            <a:r>
              <a:rPr sz="2450" spc="5" dirty="0">
                <a:solidFill>
                  <a:srgbClr val="FFFFFF"/>
                </a:solidFill>
                <a:latin typeface="Arial"/>
                <a:cs typeface="Arial"/>
              </a:rPr>
              <a:t>Programme </a:t>
            </a:r>
            <a:r>
              <a:rPr sz="2450" spc="0" dirty="0">
                <a:solidFill>
                  <a:srgbClr val="FFFFFF"/>
                </a:solidFill>
                <a:latin typeface="Arial"/>
                <a:cs typeface="Arial"/>
              </a:rPr>
              <a:t>for </a:t>
            </a:r>
            <a:r>
              <a:rPr sz="2450" spc="5" dirty="0">
                <a:solidFill>
                  <a:srgbClr val="FFFFFF"/>
                </a:solidFill>
                <a:latin typeface="Arial"/>
                <a:cs typeface="Arial"/>
              </a:rPr>
              <a:t>the Endorsement </a:t>
            </a:r>
            <a:r>
              <a:rPr sz="2450" spc="0" dirty="0">
                <a:solidFill>
                  <a:srgbClr val="FFFFFF"/>
                </a:solidFill>
                <a:latin typeface="Arial"/>
                <a:cs typeface="Arial"/>
              </a:rPr>
              <a:t>of </a:t>
            </a:r>
            <a:r>
              <a:rPr sz="2450" spc="5" dirty="0">
                <a:solidFill>
                  <a:srgbClr val="FFFFFF"/>
                </a:solidFill>
                <a:latin typeface="Arial"/>
                <a:cs typeface="Arial"/>
              </a:rPr>
              <a:t>Forest </a:t>
            </a:r>
            <a:r>
              <a:rPr sz="2450" dirty="0">
                <a:solidFill>
                  <a:srgbClr val="FFFFFF"/>
                </a:solidFill>
                <a:latin typeface="Arial"/>
                <a:cs typeface="Arial"/>
              </a:rPr>
              <a:t>Certification </a:t>
            </a:r>
            <a:r>
              <a:rPr sz="2450" spc="0" dirty="0">
                <a:solidFill>
                  <a:srgbClr val="FFFFFF"/>
                </a:solidFill>
                <a:latin typeface="Arial"/>
                <a:cs typeface="Arial"/>
              </a:rPr>
              <a:t>(PEFC). </a:t>
            </a:r>
            <a:r>
              <a:rPr sz="2450" spc="5" dirty="0">
                <a:solidFill>
                  <a:srgbClr val="FFFFFF"/>
                </a:solidFill>
                <a:latin typeface="Arial"/>
                <a:cs typeface="Arial"/>
              </a:rPr>
              <a:t>Any </a:t>
            </a:r>
            <a:r>
              <a:rPr sz="2450" spc="0" dirty="0">
                <a:solidFill>
                  <a:srgbClr val="FFFFFF"/>
                </a:solidFill>
                <a:latin typeface="Arial"/>
                <a:cs typeface="Arial"/>
              </a:rPr>
              <a:t>works requiring  </a:t>
            </a:r>
            <a:r>
              <a:rPr sz="2450" spc="5" dirty="0">
                <a:solidFill>
                  <a:srgbClr val="FFFFFF"/>
                </a:solidFill>
                <a:latin typeface="Arial"/>
                <a:cs typeface="Arial"/>
              </a:rPr>
              <a:t>new </a:t>
            </a:r>
            <a:r>
              <a:rPr sz="2450" spc="0" dirty="0">
                <a:solidFill>
                  <a:srgbClr val="FFFFFF"/>
                </a:solidFill>
                <a:latin typeface="Arial"/>
                <a:cs typeface="Arial"/>
              </a:rPr>
              <a:t>forest products that are derived </a:t>
            </a:r>
            <a:r>
              <a:rPr sz="2450" spc="5" dirty="0">
                <a:solidFill>
                  <a:srgbClr val="FFFFFF"/>
                </a:solidFill>
                <a:latin typeface="Arial"/>
                <a:cs typeface="Arial"/>
              </a:rPr>
              <a:t>from </a:t>
            </a:r>
            <a:r>
              <a:rPr sz="2450" spc="0" dirty="0">
                <a:solidFill>
                  <a:srgbClr val="FFFFFF"/>
                </a:solidFill>
                <a:latin typeface="Arial"/>
                <a:cs typeface="Arial"/>
              </a:rPr>
              <a:t>outside of </a:t>
            </a:r>
            <a:r>
              <a:rPr sz="2450" spc="5" dirty="0">
                <a:solidFill>
                  <a:srgbClr val="FFFFFF"/>
                </a:solidFill>
                <a:latin typeface="Arial"/>
                <a:cs typeface="Arial"/>
              </a:rPr>
              <a:t>the </a:t>
            </a:r>
            <a:r>
              <a:rPr sz="2450" spc="0" dirty="0">
                <a:solidFill>
                  <a:srgbClr val="FFFFFF"/>
                </a:solidFill>
                <a:latin typeface="Arial"/>
                <a:cs typeface="Arial"/>
              </a:rPr>
              <a:t>UK, </a:t>
            </a:r>
            <a:r>
              <a:rPr sz="2450" spc="10" dirty="0">
                <a:solidFill>
                  <a:srgbClr val="FFFFFF"/>
                </a:solidFill>
                <a:latin typeface="Arial"/>
                <a:cs typeface="Arial"/>
              </a:rPr>
              <a:t>EU </a:t>
            </a:r>
            <a:r>
              <a:rPr sz="2450" spc="0" dirty="0">
                <a:solidFill>
                  <a:srgbClr val="FFFFFF"/>
                </a:solidFill>
                <a:latin typeface="Arial"/>
                <a:cs typeface="Arial"/>
              </a:rPr>
              <a:t>or North </a:t>
            </a:r>
            <a:r>
              <a:rPr sz="2450" spc="5" dirty="0">
                <a:solidFill>
                  <a:srgbClr val="FFFFFF"/>
                </a:solidFill>
                <a:latin typeface="Arial"/>
                <a:cs typeface="Arial"/>
              </a:rPr>
              <a:t>America </a:t>
            </a:r>
            <a:r>
              <a:rPr sz="2450" spc="0" dirty="0">
                <a:solidFill>
                  <a:srgbClr val="FFFFFF"/>
                </a:solidFill>
                <a:latin typeface="Arial"/>
                <a:cs typeface="Arial"/>
              </a:rPr>
              <a:t>shall  </a:t>
            </a:r>
            <a:r>
              <a:rPr sz="2450" spc="5" dirty="0">
                <a:solidFill>
                  <a:srgbClr val="FFFFFF"/>
                </a:solidFill>
                <a:latin typeface="Arial"/>
                <a:cs typeface="Arial"/>
              </a:rPr>
              <a:t>source timber </a:t>
            </a:r>
            <a:r>
              <a:rPr sz="2450" spc="0" dirty="0">
                <a:solidFill>
                  <a:srgbClr val="FFFFFF"/>
                </a:solidFill>
                <a:latin typeface="Arial"/>
                <a:cs typeface="Arial"/>
              </a:rPr>
              <a:t>that has </a:t>
            </a:r>
            <a:r>
              <a:rPr sz="2450" spc="5" dirty="0">
                <a:solidFill>
                  <a:srgbClr val="FFFFFF"/>
                </a:solidFill>
                <a:latin typeface="Arial"/>
                <a:cs typeface="Arial"/>
              </a:rPr>
              <a:t>Forest Stewardship </a:t>
            </a:r>
            <a:r>
              <a:rPr sz="2450" spc="0" dirty="0">
                <a:solidFill>
                  <a:srgbClr val="FFFFFF"/>
                </a:solidFill>
                <a:latin typeface="Arial"/>
                <a:cs typeface="Arial"/>
              </a:rPr>
              <a:t>Council (FSC)</a:t>
            </a:r>
            <a:r>
              <a:rPr sz="2450" spc="35" dirty="0">
                <a:solidFill>
                  <a:srgbClr val="FFFFFF"/>
                </a:solidFill>
                <a:latin typeface="Arial"/>
                <a:cs typeface="Arial"/>
              </a:rPr>
              <a:t> </a:t>
            </a:r>
            <a:r>
              <a:rPr sz="2450" spc="0" dirty="0">
                <a:solidFill>
                  <a:srgbClr val="FFFFFF"/>
                </a:solidFill>
                <a:latin typeface="Arial"/>
                <a:cs typeface="Arial"/>
              </a:rPr>
              <a:t>certification.</a:t>
            </a:r>
            <a:endParaRPr lang="en-GB" sz="2450" spc="0" dirty="0">
              <a:solidFill>
                <a:srgbClr val="FFFFFF"/>
              </a:solidFill>
              <a:latin typeface="Arial"/>
              <a:cs typeface="Arial"/>
            </a:endParaRPr>
          </a:p>
          <a:p>
            <a:pPr marL="12700" marR="5080">
              <a:lnSpc>
                <a:spcPct val="101000"/>
              </a:lnSpc>
              <a:spcBef>
                <a:spcPts val="1650"/>
              </a:spcBef>
            </a:pPr>
            <a:endParaRPr lang="en-GB" sz="2450" dirty="0">
              <a:solidFill>
                <a:srgbClr val="FFFFFF"/>
              </a:solidFill>
              <a:latin typeface="Arial"/>
              <a:cs typeface="Arial"/>
            </a:endParaRPr>
          </a:p>
          <a:p>
            <a:pPr marL="12700" marR="5080">
              <a:lnSpc>
                <a:spcPct val="101000"/>
              </a:lnSpc>
              <a:spcBef>
                <a:spcPts val="1650"/>
              </a:spcBef>
            </a:pPr>
            <a:r>
              <a:rPr lang="en-GB" sz="2450" dirty="0">
                <a:solidFill>
                  <a:srgbClr val="FFFFFF"/>
                </a:solidFill>
                <a:latin typeface="Arial"/>
                <a:cs typeface="Arial"/>
              </a:rPr>
              <a:t>The standard makes reference to a reporting spreadsheet. This has now been replaced by the KPI Tool and the standard will be updated to reflect this at the next review. </a:t>
            </a:r>
            <a:endParaRPr sz="2450" dirty="0">
              <a:latin typeface="Arial"/>
              <a:cs typeface="Arial"/>
            </a:endParaRPr>
          </a:p>
        </p:txBody>
      </p:sp>
      <p:grpSp>
        <p:nvGrpSpPr>
          <p:cNvPr id="25" name="Group 24"/>
          <p:cNvGrpSpPr/>
          <p:nvPr/>
        </p:nvGrpSpPr>
        <p:grpSpPr>
          <a:xfrm>
            <a:off x="14988762" y="3673475"/>
            <a:ext cx="3403829" cy="3131401"/>
            <a:chOff x="14988762" y="3840220"/>
            <a:chExt cx="3403829" cy="3131401"/>
          </a:xfrm>
        </p:grpSpPr>
        <p:sp>
          <p:nvSpPr>
            <p:cNvPr id="5" name="object 5"/>
            <p:cNvSpPr/>
            <p:nvPr/>
          </p:nvSpPr>
          <p:spPr>
            <a:xfrm>
              <a:off x="15234026" y="3890180"/>
              <a:ext cx="1305560" cy="1305560"/>
            </a:xfrm>
            <a:custGeom>
              <a:avLst/>
              <a:gdLst/>
              <a:ahLst/>
              <a:cxnLst/>
              <a:rect l="l" t="t" r="r" b="b"/>
              <a:pathLst>
                <a:path w="1305559" h="1305560">
                  <a:moveTo>
                    <a:pt x="636383" y="0"/>
                  </a:moveTo>
                  <a:lnTo>
                    <a:pt x="203496" y="186796"/>
                  </a:lnTo>
                  <a:lnTo>
                    <a:pt x="166605" y="218716"/>
                  </a:lnTo>
                  <a:lnTo>
                    <a:pt x="5460" y="636154"/>
                  </a:lnTo>
                  <a:lnTo>
                    <a:pt x="0" y="668622"/>
                  </a:lnTo>
                  <a:lnTo>
                    <a:pt x="2067" y="684919"/>
                  </a:lnTo>
                  <a:lnTo>
                    <a:pt x="186722" y="1101491"/>
                  </a:lnTo>
                  <a:lnTo>
                    <a:pt x="218670" y="1138376"/>
                  </a:lnTo>
                  <a:lnTo>
                    <a:pt x="636279" y="1299516"/>
                  </a:lnTo>
                  <a:lnTo>
                    <a:pt x="668572" y="1304982"/>
                  </a:lnTo>
                  <a:lnTo>
                    <a:pt x="684848" y="1302915"/>
                  </a:lnTo>
                  <a:lnTo>
                    <a:pt x="1101615" y="1118255"/>
                  </a:lnTo>
                  <a:lnTo>
                    <a:pt x="1138328" y="1086311"/>
                  </a:lnTo>
                  <a:lnTo>
                    <a:pt x="1210161" y="902682"/>
                  </a:lnTo>
                  <a:lnTo>
                    <a:pt x="676956" y="902682"/>
                  </a:lnTo>
                  <a:lnTo>
                    <a:pt x="633108" y="901708"/>
                  </a:lnTo>
                  <a:lnTo>
                    <a:pt x="590457" y="893310"/>
                  </a:lnTo>
                  <a:lnTo>
                    <a:pt x="549956" y="877853"/>
                  </a:lnTo>
                  <a:lnTo>
                    <a:pt x="512556" y="855703"/>
                  </a:lnTo>
                  <a:lnTo>
                    <a:pt x="479208" y="827224"/>
                  </a:lnTo>
                  <a:lnTo>
                    <a:pt x="450863" y="792780"/>
                  </a:lnTo>
                  <a:lnTo>
                    <a:pt x="428473" y="752737"/>
                  </a:lnTo>
                  <a:lnTo>
                    <a:pt x="413559" y="709350"/>
                  </a:lnTo>
                  <a:lnTo>
                    <a:pt x="406775" y="665257"/>
                  </a:lnTo>
                  <a:lnTo>
                    <a:pt x="407762" y="621410"/>
                  </a:lnTo>
                  <a:lnTo>
                    <a:pt x="416164" y="578760"/>
                  </a:lnTo>
                  <a:lnTo>
                    <a:pt x="431620" y="538259"/>
                  </a:lnTo>
                  <a:lnTo>
                    <a:pt x="453774" y="500858"/>
                  </a:lnTo>
                  <a:lnTo>
                    <a:pt x="482267" y="467508"/>
                  </a:lnTo>
                  <a:lnTo>
                    <a:pt x="516740" y="439161"/>
                  </a:lnTo>
                  <a:lnTo>
                    <a:pt x="556836" y="416768"/>
                  </a:lnTo>
                  <a:lnTo>
                    <a:pt x="600217" y="401854"/>
                  </a:lnTo>
                  <a:lnTo>
                    <a:pt x="644293" y="395067"/>
                  </a:lnTo>
                  <a:lnTo>
                    <a:pt x="1203960" y="395067"/>
                  </a:lnTo>
                  <a:lnTo>
                    <a:pt x="1118180" y="203372"/>
                  </a:lnTo>
                  <a:lnTo>
                    <a:pt x="1086260" y="166676"/>
                  </a:lnTo>
                  <a:lnTo>
                    <a:pt x="668822" y="5535"/>
                  </a:lnTo>
                  <a:lnTo>
                    <a:pt x="652771" y="1159"/>
                  </a:lnTo>
                  <a:lnTo>
                    <a:pt x="636383" y="0"/>
                  </a:lnTo>
                  <a:close/>
                </a:path>
                <a:path w="1305559" h="1305560">
                  <a:moveTo>
                    <a:pt x="1203960" y="395067"/>
                  </a:moveTo>
                  <a:lnTo>
                    <a:pt x="644293" y="395067"/>
                  </a:lnTo>
                  <a:lnTo>
                    <a:pt x="688119" y="396050"/>
                  </a:lnTo>
                  <a:lnTo>
                    <a:pt x="730748" y="404441"/>
                  </a:lnTo>
                  <a:lnTo>
                    <a:pt x="771232" y="419881"/>
                  </a:lnTo>
                  <a:lnTo>
                    <a:pt x="808627" y="442010"/>
                  </a:lnTo>
                  <a:lnTo>
                    <a:pt x="841984" y="470468"/>
                  </a:lnTo>
                  <a:lnTo>
                    <a:pt x="870359" y="504895"/>
                  </a:lnTo>
                  <a:lnTo>
                    <a:pt x="892805" y="544932"/>
                  </a:lnTo>
                  <a:lnTo>
                    <a:pt x="907710" y="588372"/>
                  </a:lnTo>
                  <a:lnTo>
                    <a:pt x="914476" y="632493"/>
                  </a:lnTo>
                  <a:lnTo>
                    <a:pt x="913467" y="676348"/>
                  </a:lnTo>
                  <a:lnTo>
                    <a:pt x="905045" y="718991"/>
                  </a:lnTo>
                  <a:lnTo>
                    <a:pt x="889573" y="759475"/>
                  </a:lnTo>
                  <a:lnTo>
                    <a:pt x="867413" y="796855"/>
                  </a:lnTo>
                  <a:lnTo>
                    <a:pt x="838930" y="830184"/>
                  </a:lnTo>
                  <a:lnTo>
                    <a:pt x="804485" y="858514"/>
                  </a:lnTo>
                  <a:lnTo>
                    <a:pt x="764442" y="880901"/>
                  </a:lnTo>
                  <a:lnTo>
                    <a:pt x="721052" y="895868"/>
                  </a:lnTo>
                  <a:lnTo>
                    <a:pt x="676956" y="902682"/>
                  </a:lnTo>
                  <a:lnTo>
                    <a:pt x="1210161" y="902682"/>
                  </a:lnTo>
                  <a:lnTo>
                    <a:pt x="1299462" y="668622"/>
                  </a:lnTo>
                  <a:lnTo>
                    <a:pt x="1303822" y="652757"/>
                  </a:lnTo>
                  <a:lnTo>
                    <a:pt x="1304981" y="636404"/>
                  </a:lnTo>
                  <a:lnTo>
                    <a:pt x="1302920" y="620128"/>
                  </a:lnTo>
                  <a:lnTo>
                    <a:pt x="1297641" y="604417"/>
                  </a:lnTo>
                  <a:lnTo>
                    <a:pt x="1203960" y="395067"/>
                  </a:lnTo>
                  <a:close/>
                </a:path>
              </a:pathLst>
            </a:custGeom>
            <a:solidFill>
              <a:srgbClr val="FFFFFF"/>
            </a:solidFill>
          </p:spPr>
          <p:txBody>
            <a:bodyPr wrap="square" lIns="0" tIns="0" rIns="0" bIns="0" rtlCol="0"/>
            <a:lstStyle/>
            <a:p>
              <a:endParaRPr dirty="0"/>
            </a:p>
          </p:txBody>
        </p:sp>
        <p:sp>
          <p:nvSpPr>
            <p:cNvPr id="6" name="object 6"/>
            <p:cNvSpPr/>
            <p:nvPr/>
          </p:nvSpPr>
          <p:spPr>
            <a:xfrm>
              <a:off x="15184191" y="3840220"/>
              <a:ext cx="1405255" cy="1405255"/>
            </a:xfrm>
            <a:custGeom>
              <a:avLst/>
              <a:gdLst/>
              <a:ahLst/>
              <a:cxnLst/>
              <a:rect l="l" t="t" r="r" b="b"/>
              <a:pathLst>
                <a:path w="1405255" h="1405254">
                  <a:moveTo>
                    <a:pt x="688513" y="0"/>
                  </a:moveTo>
                  <a:lnTo>
                    <a:pt x="647082" y="6657"/>
                  </a:lnTo>
                  <a:lnTo>
                    <a:pt x="232966" y="191240"/>
                  </a:lnTo>
                  <a:lnTo>
                    <a:pt x="190244" y="221438"/>
                  </a:lnTo>
                  <a:lnTo>
                    <a:pt x="162497" y="265709"/>
                  </a:lnTo>
                  <a:lnTo>
                    <a:pt x="8785" y="668356"/>
                  </a:lnTo>
                  <a:lnTo>
                    <a:pt x="0" y="716061"/>
                  </a:lnTo>
                  <a:lnTo>
                    <a:pt x="710" y="730040"/>
                  </a:lnTo>
                  <a:lnTo>
                    <a:pt x="11580" y="770960"/>
                  </a:lnTo>
                  <a:lnTo>
                    <a:pt x="191041" y="1171807"/>
                  </a:lnTo>
                  <a:lnTo>
                    <a:pt x="221313" y="1214529"/>
                  </a:lnTo>
                  <a:lnTo>
                    <a:pt x="265510" y="1242276"/>
                  </a:lnTo>
                  <a:lnTo>
                    <a:pt x="668346" y="1395988"/>
                  </a:lnTo>
                  <a:lnTo>
                    <a:pt x="716061" y="1404773"/>
                  </a:lnTo>
                  <a:lnTo>
                    <a:pt x="729998" y="1404059"/>
                  </a:lnTo>
                  <a:lnTo>
                    <a:pt x="743859" y="1401904"/>
                  </a:lnTo>
                  <a:lnTo>
                    <a:pt x="757497" y="1398289"/>
                  </a:lnTo>
                  <a:lnTo>
                    <a:pt x="770761" y="1393193"/>
                  </a:lnTo>
                  <a:lnTo>
                    <a:pt x="967926" y="1304965"/>
                  </a:lnTo>
                  <a:lnTo>
                    <a:pt x="711863" y="1304965"/>
                  </a:lnTo>
                  <a:lnTo>
                    <a:pt x="707674" y="1304358"/>
                  </a:lnTo>
                  <a:lnTo>
                    <a:pt x="703884" y="1302766"/>
                  </a:lnTo>
                  <a:lnTo>
                    <a:pt x="301236" y="1149054"/>
                  </a:lnTo>
                  <a:lnTo>
                    <a:pt x="295153" y="1146050"/>
                  </a:lnTo>
                  <a:lnTo>
                    <a:pt x="289857" y="1141942"/>
                  </a:lnTo>
                  <a:lnTo>
                    <a:pt x="285460" y="1136898"/>
                  </a:lnTo>
                  <a:lnTo>
                    <a:pt x="282075" y="1131085"/>
                  </a:lnTo>
                  <a:lnTo>
                    <a:pt x="102813" y="730040"/>
                  </a:lnTo>
                  <a:lnTo>
                    <a:pt x="100813" y="725642"/>
                  </a:lnTo>
                  <a:lnTo>
                    <a:pt x="99818" y="720857"/>
                  </a:lnTo>
                  <a:lnTo>
                    <a:pt x="99818" y="712072"/>
                  </a:lnTo>
                  <a:lnTo>
                    <a:pt x="100415" y="707873"/>
                  </a:lnTo>
                  <a:lnTo>
                    <a:pt x="102017" y="703884"/>
                  </a:lnTo>
                  <a:lnTo>
                    <a:pt x="255719" y="301236"/>
                  </a:lnTo>
                  <a:lnTo>
                    <a:pt x="679131" y="100813"/>
                  </a:lnTo>
                  <a:lnTo>
                    <a:pt x="683717" y="99818"/>
                  </a:lnTo>
                  <a:lnTo>
                    <a:pt x="974581" y="99818"/>
                  </a:lnTo>
                  <a:lnTo>
                    <a:pt x="736427" y="8785"/>
                  </a:lnTo>
                  <a:lnTo>
                    <a:pt x="724757" y="4969"/>
                  </a:lnTo>
                  <a:lnTo>
                    <a:pt x="712843" y="2221"/>
                  </a:lnTo>
                  <a:lnTo>
                    <a:pt x="700742" y="558"/>
                  </a:lnTo>
                  <a:lnTo>
                    <a:pt x="688513" y="0"/>
                  </a:lnTo>
                  <a:close/>
                </a:path>
                <a:path w="1405255" h="1405254">
                  <a:moveTo>
                    <a:pt x="1392994" y="634012"/>
                  </a:moveTo>
                  <a:lnTo>
                    <a:pt x="1301960" y="674733"/>
                  </a:lnTo>
                  <a:lnTo>
                    <a:pt x="1303960" y="679131"/>
                  </a:lnTo>
                  <a:lnTo>
                    <a:pt x="1304965" y="683926"/>
                  </a:lnTo>
                  <a:lnTo>
                    <a:pt x="1304965" y="692900"/>
                  </a:lnTo>
                  <a:lnTo>
                    <a:pt x="1304159" y="697099"/>
                  </a:lnTo>
                  <a:lnTo>
                    <a:pt x="1302567" y="700889"/>
                  </a:lnTo>
                  <a:lnTo>
                    <a:pt x="1148855" y="1103736"/>
                  </a:lnTo>
                  <a:lnTo>
                    <a:pt x="730040" y="1301970"/>
                  </a:lnTo>
                  <a:lnTo>
                    <a:pt x="720857" y="1304965"/>
                  </a:lnTo>
                  <a:lnTo>
                    <a:pt x="967926" y="1304965"/>
                  </a:lnTo>
                  <a:lnTo>
                    <a:pt x="1171807" y="1213732"/>
                  </a:lnTo>
                  <a:lnTo>
                    <a:pt x="1214380" y="1183465"/>
                  </a:lnTo>
                  <a:lnTo>
                    <a:pt x="1242276" y="1139274"/>
                  </a:lnTo>
                  <a:lnTo>
                    <a:pt x="1395988" y="736626"/>
                  </a:lnTo>
                  <a:lnTo>
                    <a:pt x="1404773" y="688712"/>
                  </a:lnTo>
                  <a:lnTo>
                    <a:pt x="1404022" y="674733"/>
                  </a:lnTo>
                  <a:lnTo>
                    <a:pt x="1401805" y="660914"/>
                  </a:lnTo>
                  <a:lnTo>
                    <a:pt x="1398121" y="647276"/>
                  </a:lnTo>
                  <a:lnTo>
                    <a:pt x="1392994" y="634012"/>
                  </a:lnTo>
                  <a:close/>
                </a:path>
                <a:path w="1405255" h="1405254">
                  <a:moveTo>
                    <a:pt x="710271" y="394668"/>
                  </a:moveTo>
                  <a:lnTo>
                    <a:pt x="647742" y="401202"/>
                  </a:lnTo>
                  <a:lnTo>
                    <a:pt x="586107" y="421212"/>
                  </a:lnTo>
                  <a:lnTo>
                    <a:pt x="546030" y="442843"/>
                  </a:lnTo>
                  <a:lnTo>
                    <a:pt x="510425" y="469548"/>
                  </a:lnTo>
                  <a:lnTo>
                    <a:pt x="479573" y="500631"/>
                  </a:lnTo>
                  <a:lnTo>
                    <a:pt x="453755" y="535397"/>
                  </a:lnTo>
                  <a:lnTo>
                    <a:pt x="433361" y="573324"/>
                  </a:lnTo>
                  <a:lnTo>
                    <a:pt x="418468" y="613629"/>
                  </a:lnTo>
                  <a:lnTo>
                    <a:pt x="409340" y="655690"/>
                  </a:lnTo>
                  <a:lnTo>
                    <a:pt x="406367" y="697099"/>
                  </a:lnTo>
                  <a:lnTo>
                    <a:pt x="406342" y="700889"/>
                  </a:lnTo>
                  <a:lnTo>
                    <a:pt x="407861" y="730252"/>
                  </a:lnTo>
                  <a:lnTo>
                    <a:pt x="421063" y="792602"/>
                  </a:lnTo>
                  <a:lnTo>
                    <a:pt x="454426" y="863168"/>
                  </a:lnTo>
                  <a:lnTo>
                    <a:pt x="481150" y="898820"/>
                  </a:lnTo>
                  <a:lnTo>
                    <a:pt x="512291" y="929682"/>
                  </a:lnTo>
                  <a:lnTo>
                    <a:pt x="547177" y="955415"/>
                  </a:lnTo>
                  <a:lnTo>
                    <a:pt x="584991" y="975923"/>
                  </a:lnTo>
                  <a:lnTo>
                    <a:pt x="625255" y="990871"/>
                  </a:lnTo>
                  <a:lnTo>
                    <a:pt x="667354" y="1000018"/>
                  </a:lnTo>
                  <a:lnTo>
                    <a:pt x="710669" y="1003121"/>
                  </a:lnTo>
                  <a:lnTo>
                    <a:pt x="741917" y="1001500"/>
                  </a:lnTo>
                  <a:lnTo>
                    <a:pt x="773183" y="996587"/>
                  </a:lnTo>
                  <a:lnTo>
                    <a:pt x="804185" y="988305"/>
                  </a:lnTo>
                  <a:lnTo>
                    <a:pt x="834644" y="976577"/>
                  </a:lnTo>
                  <a:lnTo>
                    <a:pt x="801952" y="903312"/>
                  </a:lnTo>
                  <a:lnTo>
                    <a:pt x="710669" y="903312"/>
                  </a:lnTo>
                  <a:lnTo>
                    <a:pt x="681555" y="901210"/>
                  </a:lnTo>
                  <a:lnTo>
                    <a:pt x="626092" y="884954"/>
                  </a:lnTo>
                  <a:lnTo>
                    <a:pt x="577274" y="853898"/>
                  </a:lnTo>
                  <a:lnTo>
                    <a:pt x="538471" y="809382"/>
                  </a:lnTo>
                  <a:lnTo>
                    <a:pt x="515913" y="761691"/>
                  </a:lnTo>
                  <a:lnTo>
                    <a:pt x="507121" y="719877"/>
                  </a:lnTo>
                  <a:lnTo>
                    <a:pt x="506072" y="698690"/>
                  </a:lnTo>
                  <a:lnTo>
                    <a:pt x="508128" y="669892"/>
                  </a:lnTo>
                  <a:lnTo>
                    <a:pt x="524244" y="614512"/>
                  </a:lnTo>
                  <a:lnTo>
                    <a:pt x="555304" y="565695"/>
                  </a:lnTo>
                  <a:lnTo>
                    <a:pt x="599952" y="526895"/>
                  </a:lnTo>
                  <a:lnTo>
                    <a:pt x="647559" y="504332"/>
                  </a:lnTo>
                  <a:lnTo>
                    <a:pt x="689292" y="495541"/>
                  </a:lnTo>
                  <a:lnTo>
                    <a:pt x="710271" y="494477"/>
                  </a:lnTo>
                  <a:lnTo>
                    <a:pt x="935384" y="494477"/>
                  </a:lnTo>
                  <a:lnTo>
                    <a:pt x="908569" y="467908"/>
                  </a:lnTo>
                  <a:lnTo>
                    <a:pt x="873774" y="442175"/>
                  </a:lnTo>
                  <a:lnTo>
                    <a:pt x="835958" y="421698"/>
                  </a:lnTo>
                  <a:lnTo>
                    <a:pt x="795690" y="406818"/>
                  </a:lnTo>
                  <a:lnTo>
                    <a:pt x="753588" y="397740"/>
                  </a:lnTo>
                  <a:lnTo>
                    <a:pt x="710271" y="394668"/>
                  </a:lnTo>
                  <a:close/>
                </a:path>
                <a:path w="1405255" h="1405254">
                  <a:moveTo>
                    <a:pt x="935384" y="494477"/>
                  </a:moveTo>
                  <a:lnTo>
                    <a:pt x="710271" y="494477"/>
                  </a:lnTo>
                  <a:lnTo>
                    <a:pt x="739278" y="496548"/>
                  </a:lnTo>
                  <a:lnTo>
                    <a:pt x="767590" y="502662"/>
                  </a:lnTo>
                  <a:lnTo>
                    <a:pt x="820268" y="526413"/>
                  </a:lnTo>
                  <a:lnTo>
                    <a:pt x="864510" y="564419"/>
                  </a:lnTo>
                  <a:lnTo>
                    <a:pt x="896925" y="615447"/>
                  </a:lnTo>
                  <a:lnTo>
                    <a:pt x="910476" y="656770"/>
                  </a:lnTo>
                  <a:lnTo>
                    <a:pt x="914810" y="697099"/>
                  </a:lnTo>
                  <a:lnTo>
                    <a:pt x="914879" y="698889"/>
                  </a:lnTo>
                  <a:lnTo>
                    <a:pt x="912790" y="727698"/>
                  </a:lnTo>
                  <a:lnTo>
                    <a:pt x="896530" y="783166"/>
                  </a:lnTo>
                  <a:lnTo>
                    <a:pt x="865470" y="832092"/>
                  </a:lnTo>
                  <a:lnTo>
                    <a:pt x="820961" y="870815"/>
                  </a:lnTo>
                  <a:lnTo>
                    <a:pt x="793912" y="885344"/>
                  </a:lnTo>
                  <a:lnTo>
                    <a:pt x="799976" y="898895"/>
                  </a:lnTo>
                  <a:lnTo>
                    <a:pt x="834644" y="976577"/>
                  </a:lnTo>
                  <a:lnTo>
                    <a:pt x="874749" y="954831"/>
                  </a:lnTo>
                  <a:lnTo>
                    <a:pt x="910401" y="928067"/>
                  </a:lnTo>
                  <a:lnTo>
                    <a:pt x="941263" y="896962"/>
                  </a:lnTo>
                  <a:lnTo>
                    <a:pt x="966996" y="862193"/>
                  </a:lnTo>
                  <a:lnTo>
                    <a:pt x="987504" y="824265"/>
                  </a:lnTo>
                  <a:lnTo>
                    <a:pt x="1002452" y="783960"/>
                  </a:lnTo>
                  <a:lnTo>
                    <a:pt x="1011599" y="741895"/>
                  </a:lnTo>
                  <a:lnTo>
                    <a:pt x="1014687" y="698889"/>
                  </a:lnTo>
                  <a:lnTo>
                    <a:pt x="1014619" y="697099"/>
                  </a:lnTo>
                  <a:lnTo>
                    <a:pt x="1008166" y="636161"/>
                  </a:lnTo>
                  <a:lnTo>
                    <a:pt x="988147" y="574527"/>
                  </a:lnTo>
                  <a:lnTo>
                    <a:pt x="966486" y="534422"/>
                  </a:lnTo>
                  <a:lnTo>
                    <a:pt x="939717" y="498770"/>
                  </a:lnTo>
                  <a:lnTo>
                    <a:pt x="935384" y="494477"/>
                  </a:lnTo>
                  <a:close/>
                </a:path>
                <a:path w="1405255" h="1405254">
                  <a:moveTo>
                    <a:pt x="793912" y="885344"/>
                  </a:moveTo>
                  <a:lnTo>
                    <a:pt x="773274" y="893289"/>
                  </a:lnTo>
                  <a:lnTo>
                    <a:pt x="752444" y="898895"/>
                  </a:lnTo>
                  <a:lnTo>
                    <a:pt x="731537" y="902217"/>
                  </a:lnTo>
                  <a:lnTo>
                    <a:pt x="710669" y="903312"/>
                  </a:lnTo>
                  <a:lnTo>
                    <a:pt x="801952" y="903312"/>
                  </a:lnTo>
                  <a:lnTo>
                    <a:pt x="793912" y="885344"/>
                  </a:lnTo>
                  <a:close/>
                </a:path>
                <a:path w="1405255" h="1405254">
                  <a:moveTo>
                    <a:pt x="974581" y="99818"/>
                  </a:moveTo>
                  <a:lnTo>
                    <a:pt x="692711" y="99818"/>
                  </a:lnTo>
                  <a:lnTo>
                    <a:pt x="696900" y="100614"/>
                  </a:lnTo>
                  <a:lnTo>
                    <a:pt x="700889" y="102206"/>
                  </a:lnTo>
                  <a:lnTo>
                    <a:pt x="1103537" y="255918"/>
                  </a:lnTo>
                  <a:lnTo>
                    <a:pt x="1301960" y="674733"/>
                  </a:lnTo>
                  <a:lnTo>
                    <a:pt x="1392994" y="634012"/>
                  </a:lnTo>
                  <a:lnTo>
                    <a:pt x="1213533" y="232966"/>
                  </a:lnTo>
                  <a:lnTo>
                    <a:pt x="1183340" y="190418"/>
                  </a:lnTo>
                  <a:lnTo>
                    <a:pt x="1139075" y="162696"/>
                  </a:lnTo>
                  <a:lnTo>
                    <a:pt x="974581" y="99818"/>
                  </a:lnTo>
                  <a:close/>
                </a:path>
              </a:pathLst>
            </a:custGeom>
            <a:solidFill>
              <a:srgbClr val="231F20"/>
            </a:solidFill>
          </p:spPr>
          <p:txBody>
            <a:bodyPr wrap="square" lIns="0" tIns="0" rIns="0" bIns="0" rtlCol="0"/>
            <a:lstStyle/>
            <a:p>
              <a:endParaRPr dirty="0"/>
            </a:p>
          </p:txBody>
        </p:sp>
        <p:sp>
          <p:nvSpPr>
            <p:cNvPr id="7" name="object 7"/>
            <p:cNvSpPr/>
            <p:nvPr/>
          </p:nvSpPr>
          <p:spPr>
            <a:xfrm>
              <a:off x="15038570" y="5378220"/>
              <a:ext cx="1543685" cy="1543685"/>
            </a:xfrm>
            <a:custGeom>
              <a:avLst/>
              <a:gdLst/>
              <a:ahLst/>
              <a:cxnLst/>
              <a:rect l="l" t="t" r="r" b="b"/>
              <a:pathLst>
                <a:path w="1543684" h="1543684">
                  <a:moveTo>
                    <a:pt x="635013" y="0"/>
                  </a:moveTo>
                  <a:lnTo>
                    <a:pt x="596421" y="7680"/>
                  </a:lnTo>
                  <a:lnTo>
                    <a:pt x="147820" y="305351"/>
                  </a:lnTo>
                  <a:lnTo>
                    <a:pt x="119924" y="333326"/>
                  </a:lnTo>
                  <a:lnTo>
                    <a:pt x="104900" y="369831"/>
                  </a:lnTo>
                  <a:lnTo>
                    <a:pt x="1898" y="888265"/>
                  </a:lnTo>
                  <a:lnTo>
                    <a:pt x="0" y="908118"/>
                  </a:lnTo>
                  <a:lnTo>
                    <a:pt x="1996" y="927787"/>
                  </a:lnTo>
                  <a:lnTo>
                    <a:pt x="17070" y="964326"/>
                  </a:lnTo>
                  <a:lnTo>
                    <a:pt x="305522" y="1395318"/>
                  </a:lnTo>
                  <a:lnTo>
                    <a:pt x="333493" y="1423213"/>
                  </a:lnTo>
                  <a:lnTo>
                    <a:pt x="370001" y="1438238"/>
                  </a:lnTo>
                  <a:lnTo>
                    <a:pt x="888436" y="1541240"/>
                  </a:lnTo>
                  <a:lnTo>
                    <a:pt x="908286" y="1543138"/>
                  </a:lnTo>
                  <a:lnTo>
                    <a:pt x="927933" y="1541142"/>
                  </a:lnTo>
                  <a:lnTo>
                    <a:pt x="964298" y="1526068"/>
                  </a:lnTo>
                  <a:lnTo>
                    <a:pt x="1395489" y="1237616"/>
                  </a:lnTo>
                  <a:lnTo>
                    <a:pt x="1423310" y="1209639"/>
                  </a:lnTo>
                  <a:lnTo>
                    <a:pt x="1438409" y="1173125"/>
                  </a:lnTo>
                  <a:lnTo>
                    <a:pt x="1459477" y="1066882"/>
                  </a:lnTo>
                  <a:lnTo>
                    <a:pt x="763604" y="1066882"/>
                  </a:lnTo>
                  <a:lnTo>
                    <a:pt x="714159" y="1061139"/>
                  </a:lnTo>
                  <a:lnTo>
                    <a:pt x="666271" y="1047590"/>
                  </a:lnTo>
                  <a:lnTo>
                    <a:pt x="622354" y="1027082"/>
                  </a:lnTo>
                  <a:lnTo>
                    <a:pt x="582904" y="1000357"/>
                  </a:lnTo>
                  <a:lnTo>
                    <a:pt x="548420" y="968160"/>
                  </a:lnTo>
                  <a:lnTo>
                    <a:pt x="519397" y="931231"/>
                  </a:lnTo>
                  <a:lnTo>
                    <a:pt x="496334" y="890314"/>
                  </a:lnTo>
                  <a:lnTo>
                    <a:pt x="479726" y="846151"/>
                  </a:lnTo>
                  <a:lnTo>
                    <a:pt x="470072" y="799484"/>
                  </a:lnTo>
                  <a:lnTo>
                    <a:pt x="467868" y="751057"/>
                  </a:lnTo>
                  <a:lnTo>
                    <a:pt x="473611" y="701611"/>
                  </a:lnTo>
                  <a:lnTo>
                    <a:pt x="487160" y="653675"/>
                  </a:lnTo>
                  <a:lnTo>
                    <a:pt x="507669" y="609728"/>
                  </a:lnTo>
                  <a:lnTo>
                    <a:pt x="534393" y="570264"/>
                  </a:lnTo>
                  <a:lnTo>
                    <a:pt x="566591" y="535774"/>
                  </a:lnTo>
                  <a:lnTo>
                    <a:pt x="603519" y="506750"/>
                  </a:lnTo>
                  <a:lnTo>
                    <a:pt x="644436" y="483686"/>
                  </a:lnTo>
                  <a:lnTo>
                    <a:pt x="688600" y="467073"/>
                  </a:lnTo>
                  <a:lnTo>
                    <a:pt x="735266" y="457403"/>
                  </a:lnTo>
                  <a:lnTo>
                    <a:pt x="783693" y="455170"/>
                  </a:lnTo>
                  <a:lnTo>
                    <a:pt x="1443366" y="455170"/>
                  </a:lnTo>
                  <a:lnTo>
                    <a:pt x="1237787" y="147649"/>
                  </a:lnTo>
                  <a:lnTo>
                    <a:pt x="1209810" y="119828"/>
                  </a:lnTo>
                  <a:lnTo>
                    <a:pt x="1173296" y="104729"/>
                  </a:lnTo>
                  <a:lnTo>
                    <a:pt x="654872" y="1925"/>
                  </a:lnTo>
                  <a:lnTo>
                    <a:pt x="635013" y="0"/>
                  </a:lnTo>
                  <a:close/>
                </a:path>
                <a:path w="1543684" h="1543684">
                  <a:moveTo>
                    <a:pt x="1443366" y="455170"/>
                  </a:moveTo>
                  <a:lnTo>
                    <a:pt x="783693" y="455170"/>
                  </a:lnTo>
                  <a:lnTo>
                    <a:pt x="833139" y="460864"/>
                  </a:lnTo>
                  <a:lnTo>
                    <a:pt x="881075" y="474468"/>
                  </a:lnTo>
                  <a:lnTo>
                    <a:pt x="925022" y="495019"/>
                  </a:lnTo>
                  <a:lnTo>
                    <a:pt x="964486" y="521777"/>
                  </a:lnTo>
                  <a:lnTo>
                    <a:pt x="998976" y="554000"/>
                  </a:lnTo>
                  <a:lnTo>
                    <a:pt x="1028000" y="590947"/>
                  </a:lnTo>
                  <a:lnTo>
                    <a:pt x="1051064" y="631876"/>
                  </a:lnTo>
                  <a:lnTo>
                    <a:pt x="1067677" y="676047"/>
                  </a:lnTo>
                  <a:lnTo>
                    <a:pt x="1077347" y="722717"/>
                  </a:lnTo>
                  <a:lnTo>
                    <a:pt x="1079580" y="771146"/>
                  </a:lnTo>
                  <a:lnTo>
                    <a:pt x="1073886" y="820592"/>
                  </a:lnTo>
                  <a:lnTo>
                    <a:pt x="1060282" y="868479"/>
                  </a:lnTo>
                  <a:lnTo>
                    <a:pt x="1039731" y="912396"/>
                  </a:lnTo>
                  <a:lnTo>
                    <a:pt x="1012973" y="951846"/>
                  </a:lnTo>
                  <a:lnTo>
                    <a:pt x="980750" y="986330"/>
                  </a:lnTo>
                  <a:lnTo>
                    <a:pt x="943803" y="1015353"/>
                  </a:lnTo>
                  <a:lnTo>
                    <a:pt x="902874" y="1038416"/>
                  </a:lnTo>
                  <a:lnTo>
                    <a:pt x="858704" y="1055024"/>
                  </a:lnTo>
                  <a:lnTo>
                    <a:pt x="812033" y="1064678"/>
                  </a:lnTo>
                  <a:lnTo>
                    <a:pt x="763604" y="1066882"/>
                  </a:lnTo>
                  <a:lnTo>
                    <a:pt x="1459477" y="1066882"/>
                  </a:lnTo>
                  <a:lnTo>
                    <a:pt x="1541212" y="654701"/>
                  </a:lnTo>
                  <a:lnTo>
                    <a:pt x="1543138" y="634875"/>
                  </a:lnTo>
                  <a:lnTo>
                    <a:pt x="1541188" y="615275"/>
                  </a:lnTo>
                  <a:lnTo>
                    <a:pt x="1535457" y="596423"/>
                  </a:lnTo>
                  <a:lnTo>
                    <a:pt x="1526040" y="578840"/>
                  </a:lnTo>
                  <a:lnTo>
                    <a:pt x="1443366" y="455170"/>
                  </a:lnTo>
                  <a:close/>
                </a:path>
              </a:pathLst>
            </a:custGeom>
            <a:solidFill>
              <a:srgbClr val="FFFFFF"/>
            </a:solidFill>
          </p:spPr>
          <p:txBody>
            <a:bodyPr wrap="square" lIns="0" tIns="0" rIns="0" bIns="0" rtlCol="0"/>
            <a:lstStyle/>
            <a:p>
              <a:endParaRPr dirty="0"/>
            </a:p>
          </p:txBody>
        </p:sp>
        <p:sp>
          <p:nvSpPr>
            <p:cNvPr id="8" name="object 8"/>
            <p:cNvSpPr/>
            <p:nvPr/>
          </p:nvSpPr>
          <p:spPr>
            <a:xfrm>
              <a:off x="14988762" y="5328241"/>
              <a:ext cx="1643380" cy="1643380"/>
            </a:xfrm>
            <a:custGeom>
              <a:avLst/>
              <a:gdLst/>
              <a:ahLst/>
              <a:cxnLst/>
              <a:rect l="l" t="t" r="r" b="b"/>
              <a:pathLst>
                <a:path w="1643380" h="1643379">
                  <a:moveTo>
                    <a:pt x="684921" y="0"/>
                  </a:moveTo>
                  <a:lnTo>
                    <a:pt x="641172" y="6488"/>
                  </a:lnTo>
                  <a:lnTo>
                    <a:pt x="600871" y="25548"/>
                  </a:lnTo>
                  <a:lnTo>
                    <a:pt x="169879" y="314011"/>
                  </a:lnTo>
                  <a:lnTo>
                    <a:pt x="128158" y="355655"/>
                  </a:lnTo>
                  <a:lnTo>
                    <a:pt x="105598" y="410029"/>
                  </a:lnTo>
                  <a:lnTo>
                    <a:pt x="2795" y="928662"/>
                  </a:lnTo>
                  <a:lnTo>
                    <a:pt x="0" y="958002"/>
                  </a:lnTo>
                  <a:lnTo>
                    <a:pt x="1634" y="980146"/>
                  </a:lnTo>
                  <a:lnTo>
                    <a:pt x="14484" y="1022487"/>
                  </a:lnTo>
                  <a:lnTo>
                    <a:pt x="313812" y="1473044"/>
                  </a:lnTo>
                  <a:lnTo>
                    <a:pt x="355555" y="1514765"/>
                  </a:lnTo>
                  <a:lnTo>
                    <a:pt x="410029" y="1537324"/>
                  </a:lnTo>
                  <a:lnTo>
                    <a:pt x="928453" y="1640128"/>
                  </a:lnTo>
                  <a:lnTo>
                    <a:pt x="957803" y="1642923"/>
                  </a:lnTo>
                  <a:lnTo>
                    <a:pt x="979977" y="1641292"/>
                  </a:lnTo>
                  <a:lnTo>
                    <a:pt x="1001626" y="1636460"/>
                  </a:lnTo>
                  <a:lnTo>
                    <a:pt x="1022376" y="1628523"/>
                  </a:lnTo>
                  <a:lnTo>
                    <a:pt x="1041853" y="1617573"/>
                  </a:lnTo>
                  <a:lnTo>
                    <a:pt x="1153168" y="1543104"/>
                  </a:lnTo>
                  <a:lnTo>
                    <a:pt x="954609" y="1543104"/>
                  </a:lnTo>
                  <a:lnTo>
                    <a:pt x="951217" y="1542905"/>
                  </a:lnTo>
                  <a:lnTo>
                    <a:pt x="947824" y="1542110"/>
                  </a:lnTo>
                  <a:lnTo>
                    <a:pt x="429390" y="1439306"/>
                  </a:lnTo>
                  <a:lnTo>
                    <a:pt x="419731" y="1436410"/>
                  </a:lnTo>
                  <a:lnTo>
                    <a:pt x="108394" y="986545"/>
                  </a:lnTo>
                  <a:lnTo>
                    <a:pt x="99808" y="958002"/>
                  </a:lnTo>
                  <a:lnTo>
                    <a:pt x="99861" y="953758"/>
                  </a:lnTo>
                  <a:lnTo>
                    <a:pt x="100007" y="951416"/>
                  </a:lnTo>
                  <a:lnTo>
                    <a:pt x="100813" y="948023"/>
                  </a:lnTo>
                  <a:lnTo>
                    <a:pt x="203616" y="429589"/>
                  </a:lnTo>
                  <a:lnTo>
                    <a:pt x="225375" y="396857"/>
                  </a:lnTo>
                  <a:lnTo>
                    <a:pt x="656367" y="108593"/>
                  </a:lnTo>
                  <a:lnTo>
                    <a:pt x="684921" y="99808"/>
                  </a:lnTo>
                  <a:lnTo>
                    <a:pt x="1202678" y="99808"/>
                  </a:lnTo>
                  <a:lnTo>
                    <a:pt x="714260" y="2994"/>
                  </a:lnTo>
                  <a:lnTo>
                    <a:pt x="707010" y="1683"/>
                  </a:lnTo>
                  <a:lnTo>
                    <a:pt x="699665" y="747"/>
                  </a:lnTo>
                  <a:lnTo>
                    <a:pt x="692284" y="186"/>
                  </a:lnTo>
                  <a:lnTo>
                    <a:pt x="684921" y="0"/>
                  </a:lnTo>
                  <a:close/>
                </a:path>
                <a:path w="1643380" h="1643379">
                  <a:moveTo>
                    <a:pt x="1617374" y="601070"/>
                  </a:moveTo>
                  <a:lnTo>
                    <a:pt x="1534330" y="656566"/>
                  </a:lnTo>
                  <a:lnTo>
                    <a:pt x="1538145" y="663133"/>
                  </a:lnTo>
                  <a:lnTo>
                    <a:pt x="1540894" y="670168"/>
                  </a:lnTo>
                  <a:lnTo>
                    <a:pt x="1542556" y="677540"/>
                  </a:lnTo>
                  <a:lnTo>
                    <a:pt x="1543115" y="685120"/>
                  </a:lnTo>
                  <a:lnTo>
                    <a:pt x="1543115" y="688314"/>
                  </a:lnTo>
                  <a:lnTo>
                    <a:pt x="1439306" y="1213523"/>
                  </a:lnTo>
                  <a:lnTo>
                    <a:pt x="1417548" y="1246066"/>
                  </a:lnTo>
                  <a:lnTo>
                    <a:pt x="986357" y="1534529"/>
                  </a:lnTo>
                  <a:lnTo>
                    <a:pt x="957803" y="1543104"/>
                  </a:lnTo>
                  <a:lnTo>
                    <a:pt x="1153168" y="1543104"/>
                  </a:lnTo>
                  <a:lnTo>
                    <a:pt x="1473044" y="1329111"/>
                  </a:lnTo>
                  <a:lnTo>
                    <a:pt x="1514586" y="1287367"/>
                  </a:lnTo>
                  <a:lnTo>
                    <a:pt x="1537115" y="1232894"/>
                  </a:lnTo>
                  <a:lnTo>
                    <a:pt x="1639929" y="714459"/>
                  </a:lnTo>
                  <a:lnTo>
                    <a:pt x="1642923" y="685120"/>
                  </a:lnTo>
                  <a:lnTo>
                    <a:pt x="1641289" y="662946"/>
                  </a:lnTo>
                  <a:lnTo>
                    <a:pt x="1636435" y="641297"/>
                  </a:lnTo>
                  <a:lnTo>
                    <a:pt x="1628439" y="620546"/>
                  </a:lnTo>
                  <a:lnTo>
                    <a:pt x="1617374" y="601070"/>
                  </a:lnTo>
                  <a:close/>
                </a:path>
                <a:path w="1643380" h="1643379">
                  <a:moveTo>
                    <a:pt x="823252" y="455148"/>
                  </a:moveTo>
                  <a:lnTo>
                    <a:pt x="773856" y="458602"/>
                  </a:lnTo>
                  <a:lnTo>
                    <a:pt x="726175" y="468695"/>
                  </a:lnTo>
                  <a:lnTo>
                    <a:pt x="680775" y="485027"/>
                  </a:lnTo>
                  <a:lnTo>
                    <a:pt x="638218" y="507196"/>
                  </a:lnTo>
                  <a:lnTo>
                    <a:pt x="599070" y="534800"/>
                  </a:lnTo>
                  <a:lnTo>
                    <a:pt x="563790" y="567595"/>
                  </a:lnTo>
                  <a:lnTo>
                    <a:pt x="533090" y="605106"/>
                  </a:lnTo>
                  <a:lnTo>
                    <a:pt x="507573" y="646919"/>
                  </a:lnTo>
                  <a:lnTo>
                    <a:pt x="487845" y="692624"/>
                  </a:lnTo>
                  <a:lnTo>
                    <a:pt x="474509" y="741809"/>
                  </a:lnTo>
                  <a:lnTo>
                    <a:pt x="467941" y="794022"/>
                  </a:lnTo>
                  <a:lnTo>
                    <a:pt x="467525" y="811273"/>
                  </a:lnTo>
                  <a:lnTo>
                    <a:pt x="470980" y="860674"/>
                  </a:lnTo>
                  <a:lnTo>
                    <a:pt x="481085" y="908357"/>
                  </a:lnTo>
                  <a:lnTo>
                    <a:pt x="497447" y="953758"/>
                  </a:lnTo>
                  <a:lnTo>
                    <a:pt x="519675" y="996312"/>
                  </a:lnTo>
                  <a:lnTo>
                    <a:pt x="547376" y="1035455"/>
                  </a:lnTo>
                  <a:lnTo>
                    <a:pt x="580094" y="1070740"/>
                  </a:lnTo>
                  <a:lnTo>
                    <a:pt x="617585" y="1101443"/>
                  </a:lnTo>
                  <a:lnTo>
                    <a:pt x="659399" y="1126961"/>
                  </a:lnTo>
                  <a:lnTo>
                    <a:pt x="705083" y="1146691"/>
                  </a:lnTo>
                  <a:lnTo>
                    <a:pt x="754186" y="1160027"/>
                  </a:lnTo>
                  <a:lnTo>
                    <a:pt x="806570" y="1166594"/>
                  </a:lnTo>
                  <a:lnTo>
                    <a:pt x="823859" y="1167011"/>
                  </a:lnTo>
                  <a:lnTo>
                    <a:pt x="873179" y="1163556"/>
                  </a:lnTo>
                  <a:lnTo>
                    <a:pt x="920850" y="1153451"/>
                  </a:lnTo>
                  <a:lnTo>
                    <a:pt x="966279" y="1137089"/>
                  </a:lnTo>
                  <a:lnTo>
                    <a:pt x="1008874" y="1114861"/>
                  </a:lnTo>
                  <a:lnTo>
                    <a:pt x="1048041" y="1087160"/>
                  </a:lnTo>
                  <a:lnTo>
                    <a:pt x="1069503" y="1067203"/>
                  </a:lnTo>
                  <a:lnTo>
                    <a:pt x="823859" y="1067203"/>
                  </a:lnTo>
                  <a:lnTo>
                    <a:pt x="811395" y="1066899"/>
                  </a:lnTo>
                  <a:lnTo>
                    <a:pt x="729764" y="1049383"/>
                  </a:lnTo>
                  <a:lnTo>
                    <a:pt x="690009" y="1029671"/>
                  </a:lnTo>
                  <a:lnTo>
                    <a:pt x="654892" y="1003820"/>
                  </a:lnTo>
                  <a:lnTo>
                    <a:pt x="624829" y="972577"/>
                  </a:lnTo>
                  <a:lnTo>
                    <a:pt x="600517" y="936934"/>
                  </a:lnTo>
                  <a:lnTo>
                    <a:pt x="582456" y="897619"/>
                  </a:lnTo>
                  <a:lnTo>
                    <a:pt x="571207" y="855457"/>
                  </a:lnTo>
                  <a:lnTo>
                    <a:pt x="567333" y="811273"/>
                  </a:lnTo>
                  <a:lnTo>
                    <a:pt x="567636" y="798927"/>
                  </a:lnTo>
                  <a:lnTo>
                    <a:pt x="585154" y="717271"/>
                  </a:lnTo>
                  <a:lnTo>
                    <a:pt x="604869" y="677529"/>
                  </a:lnTo>
                  <a:lnTo>
                    <a:pt x="630720" y="642427"/>
                  </a:lnTo>
                  <a:lnTo>
                    <a:pt x="661958" y="612452"/>
                  </a:lnTo>
                  <a:lnTo>
                    <a:pt x="697606" y="588056"/>
                  </a:lnTo>
                  <a:lnTo>
                    <a:pt x="736919" y="570004"/>
                  </a:lnTo>
                  <a:lnTo>
                    <a:pt x="779076" y="558803"/>
                  </a:lnTo>
                  <a:lnTo>
                    <a:pt x="823252" y="554956"/>
                  </a:lnTo>
                  <a:lnTo>
                    <a:pt x="1070225" y="554956"/>
                  </a:lnTo>
                  <a:lnTo>
                    <a:pt x="1066837" y="551311"/>
                  </a:lnTo>
                  <a:lnTo>
                    <a:pt x="1029384" y="520661"/>
                  </a:lnTo>
                  <a:lnTo>
                    <a:pt x="987599" y="495146"/>
                  </a:lnTo>
                  <a:lnTo>
                    <a:pt x="941906" y="475369"/>
                  </a:lnTo>
                  <a:lnTo>
                    <a:pt x="892726" y="461933"/>
                  </a:lnTo>
                  <a:lnTo>
                    <a:pt x="840511" y="455562"/>
                  </a:lnTo>
                  <a:lnTo>
                    <a:pt x="823252" y="455148"/>
                  </a:lnTo>
                  <a:close/>
                </a:path>
                <a:path w="1643380" h="1643379">
                  <a:moveTo>
                    <a:pt x="1074585" y="860790"/>
                  </a:moveTo>
                  <a:lnTo>
                    <a:pt x="1061846" y="904688"/>
                  </a:lnTo>
                  <a:lnTo>
                    <a:pt x="1042147" y="944452"/>
                  </a:lnTo>
                  <a:lnTo>
                    <a:pt x="1016309" y="979615"/>
                  </a:lnTo>
                  <a:lnTo>
                    <a:pt x="985153" y="1009707"/>
                  </a:lnTo>
                  <a:lnTo>
                    <a:pt x="949393" y="1034019"/>
                  </a:lnTo>
                  <a:lnTo>
                    <a:pt x="910042" y="1052080"/>
                  </a:lnTo>
                  <a:lnTo>
                    <a:pt x="867924" y="1063328"/>
                  </a:lnTo>
                  <a:lnTo>
                    <a:pt x="823859" y="1067203"/>
                  </a:lnTo>
                  <a:lnTo>
                    <a:pt x="1069503" y="1067203"/>
                  </a:lnTo>
                  <a:lnTo>
                    <a:pt x="1113878" y="1016950"/>
                  </a:lnTo>
                  <a:lnTo>
                    <a:pt x="1139394" y="975137"/>
                  </a:lnTo>
                  <a:lnTo>
                    <a:pt x="1159171" y="929453"/>
                  </a:lnTo>
                  <a:lnTo>
                    <a:pt x="1172603" y="880350"/>
                  </a:lnTo>
                  <a:lnTo>
                    <a:pt x="1074585" y="860790"/>
                  </a:lnTo>
                  <a:close/>
                </a:path>
                <a:path w="1643380" h="1643379">
                  <a:moveTo>
                    <a:pt x="1070225" y="554956"/>
                  </a:moveTo>
                  <a:lnTo>
                    <a:pt x="823252" y="554956"/>
                  </a:lnTo>
                  <a:lnTo>
                    <a:pt x="835604" y="555260"/>
                  </a:lnTo>
                  <a:lnTo>
                    <a:pt x="848085" y="556182"/>
                  </a:lnTo>
                  <a:lnTo>
                    <a:pt x="917264" y="572689"/>
                  </a:lnTo>
                  <a:lnTo>
                    <a:pt x="957007" y="592389"/>
                  </a:lnTo>
                  <a:lnTo>
                    <a:pt x="992108" y="618227"/>
                  </a:lnTo>
                  <a:lnTo>
                    <a:pt x="1022084" y="649383"/>
                  </a:lnTo>
                  <a:lnTo>
                    <a:pt x="1046480" y="685143"/>
                  </a:lnTo>
                  <a:lnTo>
                    <a:pt x="1064531" y="724494"/>
                  </a:lnTo>
                  <a:lnTo>
                    <a:pt x="1075733" y="766616"/>
                  </a:lnTo>
                  <a:lnTo>
                    <a:pt x="1079579" y="810687"/>
                  </a:lnTo>
                  <a:lnTo>
                    <a:pt x="1079276" y="823145"/>
                  </a:lnTo>
                  <a:lnTo>
                    <a:pt x="1078354" y="835660"/>
                  </a:lnTo>
                  <a:lnTo>
                    <a:pt x="1076796" y="848214"/>
                  </a:lnTo>
                  <a:lnTo>
                    <a:pt x="1074585" y="860790"/>
                  </a:lnTo>
                  <a:lnTo>
                    <a:pt x="1172603" y="880350"/>
                  </a:lnTo>
                  <a:lnTo>
                    <a:pt x="1175598" y="862837"/>
                  </a:lnTo>
                  <a:lnTo>
                    <a:pt x="1177715" y="845365"/>
                  </a:lnTo>
                  <a:lnTo>
                    <a:pt x="1178972" y="827970"/>
                  </a:lnTo>
                  <a:lnTo>
                    <a:pt x="1179388" y="810687"/>
                  </a:lnTo>
                  <a:lnTo>
                    <a:pt x="1175932" y="761362"/>
                  </a:lnTo>
                  <a:lnTo>
                    <a:pt x="1165827" y="713688"/>
                  </a:lnTo>
                  <a:lnTo>
                    <a:pt x="1149465" y="668257"/>
                  </a:lnTo>
                  <a:lnTo>
                    <a:pt x="1127238" y="625662"/>
                  </a:lnTo>
                  <a:lnTo>
                    <a:pt x="1099537" y="586495"/>
                  </a:lnTo>
                  <a:lnTo>
                    <a:pt x="1070225" y="554956"/>
                  </a:lnTo>
                  <a:close/>
                </a:path>
                <a:path w="1643380" h="1643379">
                  <a:moveTo>
                    <a:pt x="1202678" y="99808"/>
                  </a:moveTo>
                  <a:lnTo>
                    <a:pt x="688314" y="99808"/>
                  </a:lnTo>
                  <a:lnTo>
                    <a:pt x="691507" y="100206"/>
                  </a:lnTo>
                  <a:lnTo>
                    <a:pt x="694900" y="100803"/>
                  </a:lnTo>
                  <a:lnTo>
                    <a:pt x="1213324" y="203616"/>
                  </a:lnTo>
                  <a:lnTo>
                    <a:pt x="1246066" y="225375"/>
                  </a:lnTo>
                  <a:lnTo>
                    <a:pt x="1534330" y="656566"/>
                  </a:lnTo>
                  <a:lnTo>
                    <a:pt x="1617374" y="601070"/>
                  </a:lnTo>
                  <a:lnTo>
                    <a:pt x="1328912" y="169879"/>
                  </a:lnTo>
                  <a:lnTo>
                    <a:pt x="1287260" y="128332"/>
                  </a:lnTo>
                  <a:lnTo>
                    <a:pt x="1232894" y="105797"/>
                  </a:lnTo>
                  <a:lnTo>
                    <a:pt x="1202678" y="99808"/>
                  </a:lnTo>
                  <a:close/>
                </a:path>
              </a:pathLst>
            </a:custGeom>
            <a:solidFill>
              <a:srgbClr val="231F20"/>
            </a:solidFill>
          </p:spPr>
          <p:txBody>
            <a:bodyPr wrap="square" lIns="0" tIns="0" rIns="0" bIns="0" rtlCol="0"/>
            <a:lstStyle/>
            <a:p>
              <a:endParaRPr dirty="0"/>
            </a:p>
          </p:txBody>
        </p:sp>
        <p:sp>
          <p:nvSpPr>
            <p:cNvPr id="9" name="object 9"/>
            <p:cNvSpPr/>
            <p:nvPr/>
          </p:nvSpPr>
          <p:spPr>
            <a:xfrm>
              <a:off x="17016961" y="4636533"/>
              <a:ext cx="849630" cy="2162810"/>
            </a:xfrm>
            <a:custGeom>
              <a:avLst/>
              <a:gdLst/>
              <a:ahLst/>
              <a:cxnLst/>
              <a:rect l="l" t="t" r="r" b="b"/>
              <a:pathLst>
                <a:path w="849630" h="2162809">
                  <a:moveTo>
                    <a:pt x="193240" y="0"/>
                  </a:moveTo>
                  <a:lnTo>
                    <a:pt x="0" y="2014430"/>
                  </a:lnTo>
                  <a:lnTo>
                    <a:pt x="85044" y="2117432"/>
                  </a:lnTo>
                  <a:lnTo>
                    <a:pt x="553365" y="2162353"/>
                  </a:lnTo>
                  <a:lnTo>
                    <a:pt x="656377" y="2077308"/>
                  </a:lnTo>
                  <a:lnTo>
                    <a:pt x="849618" y="63087"/>
                  </a:lnTo>
                  <a:lnTo>
                    <a:pt x="193240" y="0"/>
                  </a:lnTo>
                  <a:close/>
                </a:path>
              </a:pathLst>
            </a:custGeom>
            <a:solidFill>
              <a:srgbClr val="FFFFFF"/>
            </a:solidFill>
          </p:spPr>
          <p:txBody>
            <a:bodyPr wrap="square" lIns="0" tIns="0" rIns="0" bIns="0" rtlCol="0"/>
            <a:lstStyle/>
            <a:p>
              <a:endParaRPr dirty="0"/>
            </a:p>
          </p:txBody>
        </p:sp>
        <p:sp>
          <p:nvSpPr>
            <p:cNvPr id="10" name="object 10"/>
            <p:cNvSpPr/>
            <p:nvPr/>
          </p:nvSpPr>
          <p:spPr>
            <a:xfrm>
              <a:off x="16735490" y="4023879"/>
              <a:ext cx="1657101" cy="2825312"/>
            </a:xfrm>
            <a:prstGeom prst="rect">
              <a:avLst/>
            </a:prstGeom>
            <a:blipFill>
              <a:blip r:embed="rId3" cstate="print"/>
              <a:stretch>
                <a:fillRect/>
              </a:stretch>
            </a:blipFill>
          </p:spPr>
          <p:txBody>
            <a:bodyPr wrap="square" lIns="0" tIns="0" rIns="0" bIns="0" rtlCol="0"/>
            <a:lstStyle/>
            <a:p>
              <a:endParaRPr dirty="0"/>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6" name="Group 25"/>
          <p:cNvGrpSpPr/>
          <p:nvPr/>
        </p:nvGrpSpPr>
        <p:grpSpPr>
          <a:xfrm>
            <a:off x="15693429" y="347271"/>
            <a:ext cx="4130659" cy="1569125"/>
            <a:chOff x="15693429" y="347271"/>
            <a:chExt cx="4130659" cy="1569125"/>
          </a:xfrm>
        </p:grpSpPr>
        <p:sp>
          <p:nvSpPr>
            <p:cNvPr id="27"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8" name="object 6"/>
            <p:cNvSpPr/>
            <p:nvPr/>
          </p:nvSpPr>
          <p:spPr>
            <a:xfrm>
              <a:off x="15935870" y="848947"/>
              <a:ext cx="3792345" cy="1002346"/>
            </a:xfrm>
            <a:prstGeom prst="rect">
              <a:avLst/>
            </a:prstGeom>
            <a:blipFill>
              <a:blip r:embed="rId4" cstate="print"/>
              <a:stretch>
                <a:fillRect/>
              </a:stretch>
            </a:blipFill>
          </p:spPr>
          <p:txBody>
            <a:bodyPr wrap="square" lIns="0" tIns="0" rIns="0" bIns="0" rtlCol="0"/>
            <a:lstStyle/>
            <a:p>
              <a:endParaRPr dirty="0"/>
            </a:p>
          </p:txBody>
        </p:sp>
        <p:sp>
          <p:nvSpPr>
            <p:cNvPr id="29"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30"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31"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32"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33"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34"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5"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6"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7"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8"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9"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2037060" cy="4899546"/>
          </a:xfrm>
          <a:prstGeom prst="rect">
            <a:avLst/>
          </a:prstGeom>
        </p:spPr>
        <p:txBody>
          <a:bodyPr vert="horz" wrap="square" lIns="0" tIns="224790" rIns="0" bIns="0" rtlCol="0">
            <a:spAutoFit/>
          </a:bodyPr>
          <a:lstStyle/>
          <a:p>
            <a:pPr marL="12700">
              <a:lnSpc>
                <a:spcPct val="100000"/>
              </a:lnSpc>
              <a:spcBef>
                <a:spcPts val="1675"/>
              </a:spcBef>
              <a:tabLst>
                <a:tab pos="375285" algn="l"/>
                <a:tab pos="375920" algn="l"/>
              </a:tabLst>
            </a:pPr>
            <a:r>
              <a:rPr lang="en-GB" sz="2450" u="heavy" spc="0" dirty="0">
                <a:solidFill>
                  <a:srgbClr val="FFFFFF"/>
                </a:solidFill>
                <a:latin typeface="Arial"/>
                <a:cs typeface="Arial"/>
              </a:rPr>
              <a:t>Concrete and Aggregates</a:t>
            </a:r>
          </a:p>
          <a:p>
            <a:pPr marL="12700">
              <a:lnSpc>
                <a:spcPct val="100000"/>
              </a:lnSpc>
              <a:spcBef>
                <a:spcPts val="1675"/>
              </a:spcBef>
              <a:tabLst>
                <a:tab pos="375285" algn="l"/>
                <a:tab pos="375920" algn="l"/>
              </a:tabLst>
            </a:pPr>
            <a:endParaRPr sz="2450" dirty="0">
              <a:latin typeface="Arial"/>
              <a:cs typeface="Arial"/>
            </a:endParaRPr>
          </a:p>
          <a:p>
            <a:pPr marL="12700" marR="5080">
              <a:lnSpc>
                <a:spcPct val="101000"/>
              </a:lnSpc>
              <a:spcBef>
                <a:spcPts val="1650"/>
              </a:spcBef>
            </a:pPr>
            <a:r>
              <a:rPr lang="en-GB" sz="2450" spc="5" dirty="0">
                <a:solidFill>
                  <a:srgbClr val="FFFFFF"/>
                </a:solidFill>
                <a:latin typeface="Arial"/>
                <a:cs typeface="Arial"/>
              </a:rPr>
              <a:t>For any works using in excess of 50 tonnes of aggregate-based materials, the Designer/Contractor shall identify the types of concrete and aggregate, including approximate quantities, to be used. </a:t>
            </a:r>
          </a:p>
          <a:p>
            <a:pPr marL="12700" marR="5080">
              <a:lnSpc>
                <a:spcPct val="101000"/>
              </a:lnSpc>
              <a:spcBef>
                <a:spcPts val="1650"/>
              </a:spcBef>
            </a:pPr>
            <a:endParaRPr lang="en-GB" sz="2450" spc="5" dirty="0">
              <a:solidFill>
                <a:srgbClr val="FFFFFF"/>
              </a:solidFill>
              <a:latin typeface="Arial"/>
              <a:cs typeface="Arial"/>
            </a:endParaRPr>
          </a:p>
          <a:p>
            <a:pPr marL="12700" marR="5080">
              <a:lnSpc>
                <a:spcPct val="101000"/>
              </a:lnSpc>
              <a:spcBef>
                <a:spcPts val="1650"/>
              </a:spcBef>
            </a:pPr>
            <a:r>
              <a:rPr lang="en-GB" sz="2450" spc="5" dirty="0">
                <a:solidFill>
                  <a:srgbClr val="FFFFFF"/>
                </a:solidFill>
                <a:latin typeface="Arial"/>
                <a:cs typeface="Arial"/>
              </a:rPr>
              <a:t>The Designer/Contractor shall adopt a benchmarked industry best practice target for the proportion (% by weight or volume) of responsibly sourced concrete and/or aggregates used on the project, excluding rail ballast.  The target shall meet or exceed the Employer’s target where one has been set.</a:t>
            </a:r>
          </a:p>
        </p:txBody>
      </p:sp>
      <p:grpSp>
        <p:nvGrpSpPr>
          <p:cNvPr id="25" name="Group 24"/>
          <p:cNvGrpSpPr/>
          <p:nvPr/>
        </p:nvGrpSpPr>
        <p:grpSpPr>
          <a:xfrm>
            <a:off x="14988762" y="3840220"/>
            <a:ext cx="3403829" cy="3131401"/>
            <a:chOff x="14988762" y="3840220"/>
            <a:chExt cx="3403829" cy="3131401"/>
          </a:xfrm>
        </p:grpSpPr>
        <p:sp>
          <p:nvSpPr>
            <p:cNvPr id="5" name="object 5"/>
            <p:cNvSpPr/>
            <p:nvPr/>
          </p:nvSpPr>
          <p:spPr>
            <a:xfrm>
              <a:off x="15234026" y="3890180"/>
              <a:ext cx="1305560" cy="1305560"/>
            </a:xfrm>
            <a:custGeom>
              <a:avLst/>
              <a:gdLst/>
              <a:ahLst/>
              <a:cxnLst/>
              <a:rect l="l" t="t" r="r" b="b"/>
              <a:pathLst>
                <a:path w="1305559" h="1305560">
                  <a:moveTo>
                    <a:pt x="636383" y="0"/>
                  </a:moveTo>
                  <a:lnTo>
                    <a:pt x="203496" y="186796"/>
                  </a:lnTo>
                  <a:lnTo>
                    <a:pt x="166605" y="218716"/>
                  </a:lnTo>
                  <a:lnTo>
                    <a:pt x="5460" y="636154"/>
                  </a:lnTo>
                  <a:lnTo>
                    <a:pt x="0" y="668622"/>
                  </a:lnTo>
                  <a:lnTo>
                    <a:pt x="2067" y="684919"/>
                  </a:lnTo>
                  <a:lnTo>
                    <a:pt x="186722" y="1101491"/>
                  </a:lnTo>
                  <a:lnTo>
                    <a:pt x="218670" y="1138376"/>
                  </a:lnTo>
                  <a:lnTo>
                    <a:pt x="636279" y="1299516"/>
                  </a:lnTo>
                  <a:lnTo>
                    <a:pt x="668572" y="1304982"/>
                  </a:lnTo>
                  <a:lnTo>
                    <a:pt x="684848" y="1302915"/>
                  </a:lnTo>
                  <a:lnTo>
                    <a:pt x="1101615" y="1118255"/>
                  </a:lnTo>
                  <a:lnTo>
                    <a:pt x="1138328" y="1086311"/>
                  </a:lnTo>
                  <a:lnTo>
                    <a:pt x="1210161" y="902682"/>
                  </a:lnTo>
                  <a:lnTo>
                    <a:pt x="676956" y="902682"/>
                  </a:lnTo>
                  <a:lnTo>
                    <a:pt x="633108" y="901708"/>
                  </a:lnTo>
                  <a:lnTo>
                    <a:pt x="590457" y="893310"/>
                  </a:lnTo>
                  <a:lnTo>
                    <a:pt x="549956" y="877853"/>
                  </a:lnTo>
                  <a:lnTo>
                    <a:pt x="512556" y="855703"/>
                  </a:lnTo>
                  <a:lnTo>
                    <a:pt x="479208" y="827224"/>
                  </a:lnTo>
                  <a:lnTo>
                    <a:pt x="450863" y="792780"/>
                  </a:lnTo>
                  <a:lnTo>
                    <a:pt x="428473" y="752737"/>
                  </a:lnTo>
                  <a:lnTo>
                    <a:pt x="413559" y="709350"/>
                  </a:lnTo>
                  <a:lnTo>
                    <a:pt x="406775" y="665257"/>
                  </a:lnTo>
                  <a:lnTo>
                    <a:pt x="407762" y="621410"/>
                  </a:lnTo>
                  <a:lnTo>
                    <a:pt x="416164" y="578760"/>
                  </a:lnTo>
                  <a:lnTo>
                    <a:pt x="431620" y="538259"/>
                  </a:lnTo>
                  <a:lnTo>
                    <a:pt x="453774" y="500858"/>
                  </a:lnTo>
                  <a:lnTo>
                    <a:pt x="482267" y="467508"/>
                  </a:lnTo>
                  <a:lnTo>
                    <a:pt x="516740" y="439161"/>
                  </a:lnTo>
                  <a:lnTo>
                    <a:pt x="556836" y="416768"/>
                  </a:lnTo>
                  <a:lnTo>
                    <a:pt x="600217" y="401854"/>
                  </a:lnTo>
                  <a:lnTo>
                    <a:pt x="644293" y="395067"/>
                  </a:lnTo>
                  <a:lnTo>
                    <a:pt x="1203960" y="395067"/>
                  </a:lnTo>
                  <a:lnTo>
                    <a:pt x="1118180" y="203372"/>
                  </a:lnTo>
                  <a:lnTo>
                    <a:pt x="1086260" y="166676"/>
                  </a:lnTo>
                  <a:lnTo>
                    <a:pt x="668822" y="5535"/>
                  </a:lnTo>
                  <a:lnTo>
                    <a:pt x="652771" y="1159"/>
                  </a:lnTo>
                  <a:lnTo>
                    <a:pt x="636383" y="0"/>
                  </a:lnTo>
                  <a:close/>
                </a:path>
                <a:path w="1305559" h="1305560">
                  <a:moveTo>
                    <a:pt x="1203960" y="395067"/>
                  </a:moveTo>
                  <a:lnTo>
                    <a:pt x="644293" y="395067"/>
                  </a:lnTo>
                  <a:lnTo>
                    <a:pt x="688119" y="396050"/>
                  </a:lnTo>
                  <a:lnTo>
                    <a:pt x="730748" y="404441"/>
                  </a:lnTo>
                  <a:lnTo>
                    <a:pt x="771232" y="419881"/>
                  </a:lnTo>
                  <a:lnTo>
                    <a:pt x="808627" y="442010"/>
                  </a:lnTo>
                  <a:lnTo>
                    <a:pt x="841984" y="470468"/>
                  </a:lnTo>
                  <a:lnTo>
                    <a:pt x="870359" y="504895"/>
                  </a:lnTo>
                  <a:lnTo>
                    <a:pt x="892805" y="544932"/>
                  </a:lnTo>
                  <a:lnTo>
                    <a:pt x="907710" y="588372"/>
                  </a:lnTo>
                  <a:lnTo>
                    <a:pt x="914476" y="632493"/>
                  </a:lnTo>
                  <a:lnTo>
                    <a:pt x="913467" y="676348"/>
                  </a:lnTo>
                  <a:lnTo>
                    <a:pt x="905045" y="718991"/>
                  </a:lnTo>
                  <a:lnTo>
                    <a:pt x="889573" y="759475"/>
                  </a:lnTo>
                  <a:lnTo>
                    <a:pt x="867413" y="796855"/>
                  </a:lnTo>
                  <a:lnTo>
                    <a:pt x="838930" y="830184"/>
                  </a:lnTo>
                  <a:lnTo>
                    <a:pt x="804485" y="858514"/>
                  </a:lnTo>
                  <a:lnTo>
                    <a:pt x="764442" y="880901"/>
                  </a:lnTo>
                  <a:lnTo>
                    <a:pt x="721052" y="895868"/>
                  </a:lnTo>
                  <a:lnTo>
                    <a:pt x="676956" y="902682"/>
                  </a:lnTo>
                  <a:lnTo>
                    <a:pt x="1210161" y="902682"/>
                  </a:lnTo>
                  <a:lnTo>
                    <a:pt x="1299462" y="668622"/>
                  </a:lnTo>
                  <a:lnTo>
                    <a:pt x="1303822" y="652757"/>
                  </a:lnTo>
                  <a:lnTo>
                    <a:pt x="1304981" y="636404"/>
                  </a:lnTo>
                  <a:lnTo>
                    <a:pt x="1302920" y="620128"/>
                  </a:lnTo>
                  <a:lnTo>
                    <a:pt x="1297641" y="604417"/>
                  </a:lnTo>
                  <a:lnTo>
                    <a:pt x="1203960" y="395067"/>
                  </a:lnTo>
                  <a:close/>
                </a:path>
              </a:pathLst>
            </a:custGeom>
            <a:solidFill>
              <a:srgbClr val="FFFFFF"/>
            </a:solidFill>
          </p:spPr>
          <p:txBody>
            <a:bodyPr wrap="square" lIns="0" tIns="0" rIns="0" bIns="0" rtlCol="0"/>
            <a:lstStyle/>
            <a:p>
              <a:endParaRPr dirty="0"/>
            </a:p>
          </p:txBody>
        </p:sp>
        <p:sp>
          <p:nvSpPr>
            <p:cNvPr id="6" name="object 6"/>
            <p:cNvSpPr/>
            <p:nvPr/>
          </p:nvSpPr>
          <p:spPr>
            <a:xfrm>
              <a:off x="15184191" y="3840220"/>
              <a:ext cx="1405255" cy="1405255"/>
            </a:xfrm>
            <a:custGeom>
              <a:avLst/>
              <a:gdLst/>
              <a:ahLst/>
              <a:cxnLst/>
              <a:rect l="l" t="t" r="r" b="b"/>
              <a:pathLst>
                <a:path w="1405255" h="1405254">
                  <a:moveTo>
                    <a:pt x="688513" y="0"/>
                  </a:moveTo>
                  <a:lnTo>
                    <a:pt x="647082" y="6657"/>
                  </a:lnTo>
                  <a:lnTo>
                    <a:pt x="232966" y="191240"/>
                  </a:lnTo>
                  <a:lnTo>
                    <a:pt x="190244" y="221438"/>
                  </a:lnTo>
                  <a:lnTo>
                    <a:pt x="162497" y="265709"/>
                  </a:lnTo>
                  <a:lnTo>
                    <a:pt x="8785" y="668356"/>
                  </a:lnTo>
                  <a:lnTo>
                    <a:pt x="0" y="716061"/>
                  </a:lnTo>
                  <a:lnTo>
                    <a:pt x="710" y="730040"/>
                  </a:lnTo>
                  <a:lnTo>
                    <a:pt x="11580" y="770960"/>
                  </a:lnTo>
                  <a:lnTo>
                    <a:pt x="191041" y="1171807"/>
                  </a:lnTo>
                  <a:lnTo>
                    <a:pt x="221313" y="1214529"/>
                  </a:lnTo>
                  <a:lnTo>
                    <a:pt x="265510" y="1242276"/>
                  </a:lnTo>
                  <a:lnTo>
                    <a:pt x="668346" y="1395988"/>
                  </a:lnTo>
                  <a:lnTo>
                    <a:pt x="716061" y="1404773"/>
                  </a:lnTo>
                  <a:lnTo>
                    <a:pt x="729998" y="1404059"/>
                  </a:lnTo>
                  <a:lnTo>
                    <a:pt x="743859" y="1401904"/>
                  </a:lnTo>
                  <a:lnTo>
                    <a:pt x="757497" y="1398289"/>
                  </a:lnTo>
                  <a:lnTo>
                    <a:pt x="770761" y="1393193"/>
                  </a:lnTo>
                  <a:lnTo>
                    <a:pt x="967926" y="1304965"/>
                  </a:lnTo>
                  <a:lnTo>
                    <a:pt x="711863" y="1304965"/>
                  </a:lnTo>
                  <a:lnTo>
                    <a:pt x="707674" y="1304358"/>
                  </a:lnTo>
                  <a:lnTo>
                    <a:pt x="703884" y="1302766"/>
                  </a:lnTo>
                  <a:lnTo>
                    <a:pt x="301236" y="1149054"/>
                  </a:lnTo>
                  <a:lnTo>
                    <a:pt x="295153" y="1146050"/>
                  </a:lnTo>
                  <a:lnTo>
                    <a:pt x="289857" y="1141942"/>
                  </a:lnTo>
                  <a:lnTo>
                    <a:pt x="285460" y="1136898"/>
                  </a:lnTo>
                  <a:lnTo>
                    <a:pt x="282075" y="1131085"/>
                  </a:lnTo>
                  <a:lnTo>
                    <a:pt x="102813" y="730040"/>
                  </a:lnTo>
                  <a:lnTo>
                    <a:pt x="100813" y="725642"/>
                  </a:lnTo>
                  <a:lnTo>
                    <a:pt x="99818" y="720857"/>
                  </a:lnTo>
                  <a:lnTo>
                    <a:pt x="99818" y="712072"/>
                  </a:lnTo>
                  <a:lnTo>
                    <a:pt x="100415" y="707873"/>
                  </a:lnTo>
                  <a:lnTo>
                    <a:pt x="102017" y="703884"/>
                  </a:lnTo>
                  <a:lnTo>
                    <a:pt x="255719" y="301236"/>
                  </a:lnTo>
                  <a:lnTo>
                    <a:pt x="679131" y="100813"/>
                  </a:lnTo>
                  <a:lnTo>
                    <a:pt x="683717" y="99818"/>
                  </a:lnTo>
                  <a:lnTo>
                    <a:pt x="974581" y="99818"/>
                  </a:lnTo>
                  <a:lnTo>
                    <a:pt x="736427" y="8785"/>
                  </a:lnTo>
                  <a:lnTo>
                    <a:pt x="724757" y="4969"/>
                  </a:lnTo>
                  <a:lnTo>
                    <a:pt x="712843" y="2221"/>
                  </a:lnTo>
                  <a:lnTo>
                    <a:pt x="700742" y="558"/>
                  </a:lnTo>
                  <a:lnTo>
                    <a:pt x="688513" y="0"/>
                  </a:lnTo>
                  <a:close/>
                </a:path>
                <a:path w="1405255" h="1405254">
                  <a:moveTo>
                    <a:pt x="1392994" y="634012"/>
                  </a:moveTo>
                  <a:lnTo>
                    <a:pt x="1301960" y="674733"/>
                  </a:lnTo>
                  <a:lnTo>
                    <a:pt x="1303960" y="679131"/>
                  </a:lnTo>
                  <a:lnTo>
                    <a:pt x="1304965" y="683926"/>
                  </a:lnTo>
                  <a:lnTo>
                    <a:pt x="1304965" y="692900"/>
                  </a:lnTo>
                  <a:lnTo>
                    <a:pt x="1304159" y="697099"/>
                  </a:lnTo>
                  <a:lnTo>
                    <a:pt x="1302567" y="700889"/>
                  </a:lnTo>
                  <a:lnTo>
                    <a:pt x="1148855" y="1103736"/>
                  </a:lnTo>
                  <a:lnTo>
                    <a:pt x="730040" y="1301970"/>
                  </a:lnTo>
                  <a:lnTo>
                    <a:pt x="720857" y="1304965"/>
                  </a:lnTo>
                  <a:lnTo>
                    <a:pt x="967926" y="1304965"/>
                  </a:lnTo>
                  <a:lnTo>
                    <a:pt x="1171807" y="1213732"/>
                  </a:lnTo>
                  <a:lnTo>
                    <a:pt x="1214380" y="1183465"/>
                  </a:lnTo>
                  <a:lnTo>
                    <a:pt x="1242276" y="1139274"/>
                  </a:lnTo>
                  <a:lnTo>
                    <a:pt x="1395988" y="736626"/>
                  </a:lnTo>
                  <a:lnTo>
                    <a:pt x="1404773" y="688712"/>
                  </a:lnTo>
                  <a:lnTo>
                    <a:pt x="1404022" y="674733"/>
                  </a:lnTo>
                  <a:lnTo>
                    <a:pt x="1401805" y="660914"/>
                  </a:lnTo>
                  <a:lnTo>
                    <a:pt x="1398121" y="647276"/>
                  </a:lnTo>
                  <a:lnTo>
                    <a:pt x="1392994" y="634012"/>
                  </a:lnTo>
                  <a:close/>
                </a:path>
                <a:path w="1405255" h="1405254">
                  <a:moveTo>
                    <a:pt x="710271" y="394668"/>
                  </a:moveTo>
                  <a:lnTo>
                    <a:pt x="647742" y="401202"/>
                  </a:lnTo>
                  <a:lnTo>
                    <a:pt x="586107" y="421212"/>
                  </a:lnTo>
                  <a:lnTo>
                    <a:pt x="546030" y="442843"/>
                  </a:lnTo>
                  <a:lnTo>
                    <a:pt x="510425" y="469548"/>
                  </a:lnTo>
                  <a:lnTo>
                    <a:pt x="479573" y="500631"/>
                  </a:lnTo>
                  <a:lnTo>
                    <a:pt x="453755" y="535397"/>
                  </a:lnTo>
                  <a:lnTo>
                    <a:pt x="433361" y="573324"/>
                  </a:lnTo>
                  <a:lnTo>
                    <a:pt x="418468" y="613629"/>
                  </a:lnTo>
                  <a:lnTo>
                    <a:pt x="409340" y="655690"/>
                  </a:lnTo>
                  <a:lnTo>
                    <a:pt x="406367" y="697099"/>
                  </a:lnTo>
                  <a:lnTo>
                    <a:pt x="406342" y="700889"/>
                  </a:lnTo>
                  <a:lnTo>
                    <a:pt x="407861" y="730252"/>
                  </a:lnTo>
                  <a:lnTo>
                    <a:pt x="421063" y="792602"/>
                  </a:lnTo>
                  <a:lnTo>
                    <a:pt x="454426" y="863168"/>
                  </a:lnTo>
                  <a:lnTo>
                    <a:pt x="481150" y="898820"/>
                  </a:lnTo>
                  <a:lnTo>
                    <a:pt x="512291" y="929682"/>
                  </a:lnTo>
                  <a:lnTo>
                    <a:pt x="547177" y="955415"/>
                  </a:lnTo>
                  <a:lnTo>
                    <a:pt x="584991" y="975923"/>
                  </a:lnTo>
                  <a:lnTo>
                    <a:pt x="625255" y="990871"/>
                  </a:lnTo>
                  <a:lnTo>
                    <a:pt x="667354" y="1000018"/>
                  </a:lnTo>
                  <a:lnTo>
                    <a:pt x="710669" y="1003121"/>
                  </a:lnTo>
                  <a:lnTo>
                    <a:pt x="741917" y="1001500"/>
                  </a:lnTo>
                  <a:lnTo>
                    <a:pt x="773183" y="996587"/>
                  </a:lnTo>
                  <a:lnTo>
                    <a:pt x="804185" y="988305"/>
                  </a:lnTo>
                  <a:lnTo>
                    <a:pt x="834644" y="976577"/>
                  </a:lnTo>
                  <a:lnTo>
                    <a:pt x="801952" y="903312"/>
                  </a:lnTo>
                  <a:lnTo>
                    <a:pt x="710669" y="903312"/>
                  </a:lnTo>
                  <a:lnTo>
                    <a:pt x="681555" y="901210"/>
                  </a:lnTo>
                  <a:lnTo>
                    <a:pt x="626092" y="884954"/>
                  </a:lnTo>
                  <a:lnTo>
                    <a:pt x="577274" y="853898"/>
                  </a:lnTo>
                  <a:lnTo>
                    <a:pt x="538471" y="809382"/>
                  </a:lnTo>
                  <a:lnTo>
                    <a:pt x="515913" y="761691"/>
                  </a:lnTo>
                  <a:lnTo>
                    <a:pt x="507121" y="719877"/>
                  </a:lnTo>
                  <a:lnTo>
                    <a:pt x="506072" y="698690"/>
                  </a:lnTo>
                  <a:lnTo>
                    <a:pt x="508128" y="669892"/>
                  </a:lnTo>
                  <a:lnTo>
                    <a:pt x="524244" y="614512"/>
                  </a:lnTo>
                  <a:lnTo>
                    <a:pt x="555304" y="565695"/>
                  </a:lnTo>
                  <a:lnTo>
                    <a:pt x="599952" y="526895"/>
                  </a:lnTo>
                  <a:lnTo>
                    <a:pt x="647559" y="504332"/>
                  </a:lnTo>
                  <a:lnTo>
                    <a:pt x="689292" y="495541"/>
                  </a:lnTo>
                  <a:lnTo>
                    <a:pt x="710271" y="494477"/>
                  </a:lnTo>
                  <a:lnTo>
                    <a:pt x="935384" y="494477"/>
                  </a:lnTo>
                  <a:lnTo>
                    <a:pt x="908569" y="467908"/>
                  </a:lnTo>
                  <a:lnTo>
                    <a:pt x="873774" y="442175"/>
                  </a:lnTo>
                  <a:lnTo>
                    <a:pt x="835958" y="421698"/>
                  </a:lnTo>
                  <a:lnTo>
                    <a:pt x="795690" y="406818"/>
                  </a:lnTo>
                  <a:lnTo>
                    <a:pt x="753588" y="397740"/>
                  </a:lnTo>
                  <a:lnTo>
                    <a:pt x="710271" y="394668"/>
                  </a:lnTo>
                  <a:close/>
                </a:path>
                <a:path w="1405255" h="1405254">
                  <a:moveTo>
                    <a:pt x="935384" y="494477"/>
                  </a:moveTo>
                  <a:lnTo>
                    <a:pt x="710271" y="494477"/>
                  </a:lnTo>
                  <a:lnTo>
                    <a:pt x="739278" y="496548"/>
                  </a:lnTo>
                  <a:lnTo>
                    <a:pt x="767590" y="502662"/>
                  </a:lnTo>
                  <a:lnTo>
                    <a:pt x="820268" y="526413"/>
                  </a:lnTo>
                  <a:lnTo>
                    <a:pt x="864510" y="564419"/>
                  </a:lnTo>
                  <a:lnTo>
                    <a:pt x="896925" y="615447"/>
                  </a:lnTo>
                  <a:lnTo>
                    <a:pt x="910476" y="656770"/>
                  </a:lnTo>
                  <a:lnTo>
                    <a:pt x="914810" y="697099"/>
                  </a:lnTo>
                  <a:lnTo>
                    <a:pt x="914879" y="698889"/>
                  </a:lnTo>
                  <a:lnTo>
                    <a:pt x="912790" y="727698"/>
                  </a:lnTo>
                  <a:lnTo>
                    <a:pt x="896530" y="783166"/>
                  </a:lnTo>
                  <a:lnTo>
                    <a:pt x="865470" y="832092"/>
                  </a:lnTo>
                  <a:lnTo>
                    <a:pt x="820961" y="870815"/>
                  </a:lnTo>
                  <a:lnTo>
                    <a:pt x="793912" y="885344"/>
                  </a:lnTo>
                  <a:lnTo>
                    <a:pt x="799976" y="898895"/>
                  </a:lnTo>
                  <a:lnTo>
                    <a:pt x="834644" y="976577"/>
                  </a:lnTo>
                  <a:lnTo>
                    <a:pt x="874749" y="954831"/>
                  </a:lnTo>
                  <a:lnTo>
                    <a:pt x="910401" y="928067"/>
                  </a:lnTo>
                  <a:lnTo>
                    <a:pt x="941263" y="896962"/>
                  </a:lnTo>
                  <a:lnTo>
                    <a:pt x="966996" y="862193"/>
                  </a:lnTo>
                  <a:lnTo>
                    <a:pt x="987504" y="824265"/>
                  </a:lnTo>
                  <a:lnTo>
                    <a:pt x="1002452" y="783960"/>
                  </a:lnTo>
                  <a:lnTo>
                    <a:pt x="1011599" y="741895"/>
                  </a:lnTo>
                  <a:lnTo>
                    <a:pt x="1014687" y="698889"/>
                  </a:lnTo>
                  <a:lnTo>
                    <a:pt x="1014619" y="697099"/>
                  </a:lnTo>
                  <a:lnTo>
                    <a:pt x="1008166" y="636161"/>
                  </a:lnTo>
                  <a:lnTo>
                    <a:pt x="988147" y="574527"/>
                  </a:lnTo>
                  <a:lnTo>
                    <a:pt x="966486" y="534422"/>
                  </a:lnTo>
                  <a:lnTo>
                    <a:pt x="939717" y="498770"/>
                  </a:lnTo>
                  <a:lnTo>
                    <a:pt x="935384" y="494477"/>
                  </a:lnTo>
                  <a:close/>
                </a:path>
                <a:path w="1405255" h="1405254">
                  <a:moveTo>
                    <a:pt x="793912" y="885344"/>
                  </a:moveTo>
                  <a:lnTo>
                    <a:pt x="773274" y="893289"/>
                  </a:lnTo>
                  <a:lnTo>
                    <a:pt x="752444" y="898895"/>
                  </a:lnTo>
                  <a:lnTo>
                    <a:pt x="731537" y="902217"/>
                  </a:lnTo>
                  <a:lnTo>
                    <a:pt x="710669" y="903312"/>
                  </a:lnTo>
                  <a:lnTo>
                    <a:pt x="801952" y="903312"/>
                  </a:lnTo>
                  <a:lnTo>
                    <a:pt x="793912" y="885344"/>
                  </a:lnTo>
                  <a:close/>
                </a:path>
                <a:path w="1405255" h="1405254">
                  <a:moveTo>
                    <a:pt x="974581" y="99818"/>
                  </a:moveTo>
                  <a:lnTo>
                    <a:pt x="692711" y="99818"/>
                  </a:lnTo>
                  <a:lnTo>
                    <a:pt x="696900" y="100614"/>
                  </a:lnTo>
                  <a:lnTo>
                    <a:pt x="700889" y="102206"/>
                  </a:lnTo>
                  <a:lnTo>
                    <a:pt x="1103537" y="255918"/>
                  </a:lnTo>
                  <a:lnTo>
                    <a:pt x="1301960" y="674733"/>
                  </a:lnTo>
                  <a:lnTo>
                    <a:pt x="1392994" y="634012"/>
                  </a:lnTo>
                  <a:lnTo>
                    <a:pt x="1213533" y="232966"/>
                  </a:lnTo>
                  <a:lnTo>
                    <a:pt x="1183340" y="190418"/>
                  </a:lnTo>
                  <a:lnTo>
                    <a:pt x="1139075" y="162696"/>
                  </a:lnTo>
                  <a:lnTo>
                    <a:pt x="974581" y="99818"/>
                  </a:lnTo>
                  <a:close/>
                </a:path>
              </a:pathLst>
            </a:custGeom>
            <a:solidFill>
              <a:srgbClr val="231F20"/>
            </a:solidFill>
          </p:spPr>
          <p:txBody>
            <a:bodyPr wrap="square" lIns="0" tIns="0" rIns="0" bIns="0" rtlCol="0"/>
            <a:lstStyle/>
            <a:p>
              <a:endParaRPr dirty="0"/>
            </a:p>
          </p:txBody>
        </p:sp>
        <p:sp>
          <p:nvSpPr>
            <p:cNvPr id="7" name="object 7"/>
            <p:cNvSpPr/>
            <p:nvPr/>
          </p:nvSpPr>
          <p:spPr>
            <a:xfrm>
              <a:off x="15038570" y="5378220"/>
              <a:ext cx="1543685" cy="1543685"/>
            </a:xfrm>
            <a:custGeom>
              <a:avLst/>
              <a:gdLst/>
              <a:ahLst/>
              <a:cxnLst/>
              <a:rect l="l" t="t" r="r" b="b"/>
              <a:pathLst>
                <a:path w="1543684" h="1543684">
                  <a:moveTo>
                    <a:pt x="635013" y="0"/>
                  </a:moveTo>
                  <a:lnTo>
                    <a:pt x="596421" y="7680"/>
                  </a:lnTo>
                  <a:lnTo>
                    <a:pt x="147820" y="305351"/>
                  </a:lnTo>
                  <a:lnTo>
                    <a:pt x="119924" y="333326"/>
                  </a:lnTo>
                  <a:lnTo>
                    <a:pt x="104900" y="369831"/>
                  </a:lnTo>
                  <a:lnTo>
                    <a:pt x="1898" y="888265"/>
                  </a:lnTo>
                  <a:lnTo>
                    <a:pt x="0" y="908118"/>
                  </a:lnTo>
                  <a:lnTo>
                    <a:pt x="1996" y="927787"/>
                  </a:lnTo>
                  <a:lnTo>
                    <a:pt x="17070" y="964326"/>
                  </a:lnTo>
                  <a:lnTo>
                    <a:pt x="305522" y="1395318"/>
                  </a:lnTo>
                  <a:lnTo>
                    <a:pt x="333493" y="1423213"/>
                  </a:lnTo>
                  <a:lnTo>
                    <a:pt x="370001" y="1438238"/>
                  </a:lnTo>
                  <a:lnTo>
                    <a:pt x="888436" y="1541240"/>
                  </a:lnTo>
                  <a:lnTo>
                    <a:pt x="908286" y="1543138"/>
                  </a:lnTo>
                  <a:lnTo>
                    <a:pt x="927933" y="1541142"/>
                  </a:lnTo>
                  <a:lnTo>
                    <a:pt x="964298" y="1526068"/>
                  </a:lnTo>
                  <a:lnTo>
                    <a:pt x="1395489" y="1237616"/>
                  </a:lnTo>
                  <a:lnTo>
                    <a:pt x="1423310" y="1209639"/>
                  </a:lnTo>
                  <a:lnTo>
                    <a:pt x="1438409" y="1173125"/>
                  </a:lnTo>
                  <a:lnTo>
                    <a:pt x="1459477" y="1066882"/>
                  </a:lnTo>
                  <a:lnTo>
                    <a:pt x="763604" y="1066882"/>
                  </a:lnTo>
                  <a:lnTo>
                    <a:pt x="714159" y="1061139"/>
                  </a:lnTo>
                  <a:lnTo>
                    <a:pt x="666271" y="1047590"/>
                  </a:lnTo>
                  <a:lnTo>
                    <a:pt x="622354" y="1027082"/>
                  </a:lnTo>
                  <a:lnTo>
                    <a:pt x="582904" y="1000357"/>
                  </a:lnTo>
                  <a:lnTo>
                    <a:pt x="548420" y="968160"/>
                  </a:lnTo>
                  <a:lnTo>
                    <a:pt x="519397" y="931231"/>
                  </a:lnTo>
                  <a:lnTo>
                    <a:pt x="496334" y="890314"/>
                  </a:lnTo>
                  <a:lnTo>
                    <a:pt x="479726" y="846151"/>
                  </a:lnTo>
                  <a:lnTo>
                    <a:pt x="470072" y="799484"/>
                  </a:lnTo>
                  <a:lnTo>
                    <a:pt x="467868" y="751057"/>
                  </a:lnTo>
                  <a:lnTo>
                    <a:pt x="473611" y="701611"/>
                  </a:lnTo>
                  <a:lnTo>
                    <a:pt x="487160" y="653675"/>
                  </a:lnTo>
                  <a:lnTo>
                    <a:pt x="507669" y="609728"/>
                  </a:lnTo>
                  <a:lnTo>
                    <a:pt x="534393" y="570264"/>
                  </a:lnTo>
                  <a:lnTo>
                    <a:pt x="566591" y="535774"/>
                  </a:lnTo>
                  <a:lnTo>
                    <a:pt x="603519" y="506750"/>
                  </a:lnTo>
                  <a:lnTo>
                    <a:pt x="644436" y="483686"/>
                  </a:lnTo>
                  <a:lnTo>
                    <a:pt x="688600" y="467073"/>
                  </a:lnTo>
                  <a:lnTo>
                    <a:pt x="735266" y="457403"/>
                  </a:lnTo>
                  <a:lnTo>
                    <a:pt x="783693" y="455170"/>
                  </a:lnTo>
                  <a:lnTo>
                    <a:pt x="1443366" y="455170"/>
                  </a:lnTo>
                  <a:lnTo>
                    <a:pt x="1237787" y="147649"/>
                  </a:lnTo>
                  <a:lnTo>
                    <a:pt x="1209810" y="119828"/>
                  </a:lnTo>
                  <a:lnTo>
                    <a:pt x="1173296" y="104729"/>
                  </a:lnTo>
                  <a:lnTo>
                    <a:pt x="654872" y="1925"/>
                  </a:lnTo>
                  <a:lnTo>
                    <a:pt x="635013" y="0"/>
                  </a:lnTo>
                  <a:close/>
                </a:path>
                <a:path w="1543684" h="1543684">
                  <a:moveTo>
                    <a:pt x="1443366" y="455170"/>
                  </a:moveTo>
                  <a:lnTo>
                    <a:pt x="783693" y="455170"/>
                  </a:lnTo>
                  <a:lnTo>
                    <a:pt x="833139" y="460864"/>
                  </a:lnTo>
                  <a:lnTo>
                    <a:pt x="881075" y="474468"/>
                  </a:lnTo>
                  <a:lnTo>
                    <a:pt x="925022" y="495019"/>
                  </a:lnTo>
                  <a:lnTo>
                    <a:pt x="964486" y="521777"/>
                  </a:lnTo>
                  <a:lnTo>
                    <a:pt x="998976" y="554000"/>
                  </a:lnTo>
                  <a:lnTo>
                    <a:pt x="1028000" y="590947"/>
                  </a:lnTo>
                  <a:lnTo>
                    <a:pt x="1051064" y="631876"/>
                  </a:lnTo>
                  <a:lnTo>
                    <a:pt x="1067677" y="676047"/>
                  </a:lnTo>
                  <a:lnTo>
                    <a:pt x="1077347" y="722717"/>
                  </a:lnTo>
                  <a:lnTo>
                    <a:pt x="1079580" y="771146"/>
                  </a:lnTo>
                  <a:lnTo>
                    <a:pt x="1073886" y="820592"/>
                  </a:lnTo>
                  <a:lnTo>
                    <a:pt x="1060282" y="868479"/>
                  </a:lnTo>
                  <a:lnTo>
                    <a:pt x="1039731" y="912396"/>
                  </a:lnTo>
                  <a:lnTo>
                    <a:pt x="1012973" y="951846"/>
                  </a:lnTo>
                  <a:lnTo>
                    <a:pt x="980750" y="986330"/>
                  </a:lnTo>
                  <a:lnTo>
                    <a:pt x="943803" y="1015353"/>
                  </a:lnTo>
                  <a:lnTo>
                    <a:pt x="902874" y="1038416"/>
                  </a:lnTo>
                  <a:lnTo>
                    <a:pt x="858704" y="1055024"/>
                  </a:lnTo>
                  <a:lnTo>
                    <a:pt x="812033" y="1064678"/>
                  </a:lnTo>
                  <a:lnTo>
                    <a:pt x="763604" y="1066882"/>
                  </a:lnTo>
                  <a:lnTo>
                    <a:pt x="1459477" y="1066882"/>
                  </a:lnTo>
                  <a:lnTo>
                    <a:pt x="1541212" y="654701"/>
                  </a:lnTo>
                  <a:lnTo>
                    <a:pt x="1543138" y="634875"/>
                  </a:lnTo>
                  <a:lnTo>
                    <a:pt x="1541188" y="615275"/>
                  </a:lnTo>
                  <a:lnTo>
                    <a:pt x="1535457" y="596423"/>
                  </a:lnTo>
                  <a:lnTo>
                    <a:pt x="1526040" y="578840"/>
                  </a:lnTo>
                  <a:lnTo>
                    <a:pt x="1443366" y="455170"/>
                  </a:lnTo>
                  <a:close/>
                </a:path>
              </a:pathLst>
            </a:custGeom>
            <a:solidFill>
              <a:srgbClr val="FFFFFF"/>
            </a:solidFill>
          </p:spPr>
          <p:txBody>
            <a:bodyPr wrap="square" lIns="0" tIns="0" rIns="0" bIns="0" rtlCol="0"/>
            <a:lstStyle/>
            <a:p>
              <a:endParaRPr dirty="0"/>
            </a:p>
          </p:txBody>
        </p:sp>
        <p:sp>
          <p:nvSpPr>
            <p:cNvPr id="8" name="object 8"/>
            <p:cNvSpPr/>
            <p:nvPr/>
          </p:nvSpPr>
          <p:spPr>
            <a:xfrm>
              <a:off x="14988762" y="5328241"/>
              <a:ext cx="1643380" cy="1643380"/>
            </a:xfrm>
            <a:custGeom>
              <a:avLst/>
              <a:gdLst/>
              <a:ahLst/>
              <a:cxnLst/>
              <a:rect l="l" t="t" r="r" b="b"/>
              <a:pathLst>
                <a:path w="1643380" h="1643379">
                  <a:moveTo>
                    <a:pt x="684921" y="0"/>
                  </a:moveTo>
                  <a:lnTo>
                    <a:pt x="641172" y="6488"/>
                  </a:lnTo>
                  <a:lnTo>
                    <a:pt x="600871" y="25548"/>
                  </a:lnTo>
                  <a:lnTo>
                    <a:pt x="169879" y="314011"/>
                  </a:lnTo>
                  <a:lnTo>
                    <a:pt x="128158" y="355655"/>
                  </a:lnTo>
                  <a:lnTo>
                    <a:pt x="105598" y="410029"/>
                  </a:lnTo>
                  <a:lnTo>
                    <a:pt x="2795" y="928662"/>
                  </a:lnTo>
                  <a:lnTo>
                    <a:pt x="0" y="958002"/>
                  </a:lnTo>
                  <a:lnTo>
                    <a:pt x="1634" y="980146"/>
                  </a:lnTo>
                  <a:lnTo>
                    <a:pt x="14484" y="1022487"/>
                  </a:lnTo>
                  <a:lnTo>
                    <a:pt x="313812" y="1473044"/>
                  </a:lnTo>
                  <a:lnTo>
                    <a:pt x="355555" y="1514765"/>
                  </a:lnTo>
                  <a:lnTo>
                    <a:pt x="410029" y="1537324"/>
                  </a:lnTo>
                  <a:lnTo>
                    <a:pt x="928453" y="1640128"/>
                  </a:lnTo>
                  <a:lnTo>
                    <a:pt x="957803" y="1642923"/>
                  </a:lnTo>
                  <a:lnTo>
                    <a:pt x="979977" y="1641292"/>
                  </a:lnTo>
                  <a:lnTo>
                    <a:pt x="1001626" y="1636460"/>
                  </a:lnTo>
                  <a:lnTo>
                    <a:pt x="1022376" y="1628523"/>
                  </a:lnTo>
                  <a:lnTo>
                    <a:pt x="1041853" y="1617573"/>
                  </a:lnTo>
                  <a:lnTo>
                    <a:pt x="1153168" y="1543104"/>
                  </a:lnTo>
                  <a:lnTo>
                    <a:pt x="954609" y="1543104"/>
                  </a:lnTo>
                  <a:lnTo>
                    <a:pt x="951217" y="1542905"/>
                  </a:lnTo>
                  <a:lnTo>
                    <a:pt x="947824" y="1542110"/>
                  </a:lnTo>
                  <a:lnTo>
                    <a:pt x="429390" y="1439306"/>
                  </a:lnTo>
                  <a:lnTo>
                    <a:pt x="419731" y="1436410"/>
                  </a:lnTo>
                  <a:lnTo>
                    <a:pt x="108394" y="986545"/>
                  </a:lnTo>
                  <a:lnTo>
                    <a:pt x="99808" y="958002"/>
                  </a:lnTo>
                  <a:lnTo>
                    <a:pt x="99861" y="953758"/>
                  </a:lnTo>
                  <a:lnTo>
                    <a:pt x="100007" y="951416"/>
                  </a:lnTo>
                  <a:lnTo>
                    <a:pt x="100813" y="948023"/>
                  </a:lnTo>
                  <a:lnTo>
                    <a:pt x="203616" y="429589"/>
                  </a:lnTo>
                  <a:lnTo>
                    <a:pt x="225375" y="396857"/>
                  </a:lnTo>
                  <a:lnTo>
                    <a:pt x="656367" y="108593"/>
                  </a:lnTo>
                  <a:lnTo>
                    <a:pt x="684921" y="99808"/>
                  </a:lnTo>
                  <a:lnTo>
                    <a:pt x="1202678" y="99808"/>
                  </a:lnTo>
                  <a:lnTo>
                    <a:pt x="714260" y="2994"/>
                  </a:lnTo>
                  <a:lnTo>
                    <a:pt x="707010" y="1683"/>
                  </a:lnTo>
                  <a:lnTo>
                    <a:pt x="699665" y="747"/>
                  </a:lnTo>
                  <a:lnTo>
                    <a:pt x="692284" y="186"/>
                  </a:lnTo>
                  <a:lnTo>
                    <a:pt x="684921" y="0"/>
                  </a:lnTo>
                  <a:close/>
                </a:path>
                <a:path w="1643380" h="1643379">
                  <a:moveTo>
                    <a:pt x="1617374" y="601070"/>
                  </a:moveTo>
                  <a:lnTo>
                    <a:pt x="1534330" y="656566"/>
                  </a:lnTo>
                  <a:lnTo>
                    <a:pt x="1538145" y="663133"/>
                  </a:lnTo>
                  <a:lnTo>
                    <a:pt x="1540894" y="670168"/>
                  </a:lnTo>
                  <a:lnTo>
                    <a:pt x="1542556" y="677540"/>
                  </a:lnTo>
                  <a:lnTo>
                    <a:pt x="1543115" y="685120"/>
                  </a:lnTo>
                  <a:lnTo>
                    <a:pt x="1543115" y="688314"/>
                  </a:lnTo>
                  <a:lnTo>
                    <a:pt x="1439306" y="1213523"/>
                  </a:lnTo>
                  <a:lnTo>
                    <a:pt x="1417548" y="1246066"/>
                  </a:lnTo>
                  <a:lnTo>
                    <a:pt x="986357" y="1534529"/>
                  </a:lnTo>
                  <a:lnTo>
                    <a:pt x="957803" y="1543104"/>
                  </a:lnTo>
                  <a:lnTo>
                    <a:pt x="1153168" y="1543104"/>
                  </a:lnTo>
                  <a:lnTo>
                    <a:pt x="1473044" y="1329111"/>
                  </a:lnTo>
                  <a:lnTo>
                    <a:pt x="1514586" y="1287367"/>
                  </a:lnTo>
                  <a:lnTo>
                    <a:pt x="1537115" y="1232894"/>
                  </a:lnTo>
                  <a:lnTo>
                    <a:pt x="1639929" y="714459"/>
                  </a:lnTo>
                  <a:lnTo>
                    <a:pt x="1642923" y="685120"/>
                  </a:lnTo>
                  <a:lnTo>
                    <a:pt x="1641289" y="662946"/>
                  </a:lnTo>
                  <a:lnTo>
                    <a:pt x="1636435" y="641297"/>
                  </a:lnTo>
                  <a:lnTo>
                    <a:pt x="1628439" y="620546"/>
                  </a:lnTo>
                  <a:lnTo>
                    <a:pt x="1617374" y="601070"/>
                  </a:lnTo>
                  <a:close/>
                </a:path>
                <a:path w="1643380" h="1643379">
                  <a:moveTo>
                    <a:pt x="823252" y="455148"/>
                  </a:moveTo>
                  <a:lnTo>
                    <a:pt x="773856" y="458602"/>
                  </a:lnTo>
                  <a:lnTo>
                    <a:pt x="726175" y="468695"/>
                  </a:lnTo>
                  <a:lnTo>
                    <a:pt x="680775" y="485027"/>
                  </a:lnTo>
                  <a:lnTo>
                    <a:pt x="638218" y="507196"/>
                  </a:lnTo>
                  <a:lnTo>
                    <a:pt x="599070" y="534800"/>
                  </a:lnTo>
                  <a:lnTo>
                    <a:pt x="563790" y="567595"/>
                  </a:lnTo>
                  <a:lnTo>
                    <a:pt x="533090" y="605106"/>
                  </a:lnTo>
                  <a:lnTo>
                    <a:pt x="507573" y="646919"/>
                  </a:lnTo>
                  <a:lnTo>
                    <a:pt x="487845" y="692624"/>
                  </a:lnTo>
                  <a:lnTo>
                    <a:pt x="474509" y="741809"/>
                  </a:lnTo>
                  <a:lnTo>
                    <a:pt x="467941" y="794022"/>
                  </a:lnTo>
                  <a:lnTo>
                    <a:pt x="467525" y="811273"/>
                  </a:lnTo>
                  <a:lnTo>
                    <a:pt x="470980" y="860674"/>
                  </a:lnTo>
                  <a:lnTo>
                    <a:pt x="481085" y="908357"/>
                  </a:lnTo>
                  <a:lnTo>
                    <a:pt x="497447" y="953758"/>
                  </a:lnTo>
                  <a:lnTo>
                    <a:pt x="519675" y="996312"/>
                  </a:lnTo>
                  <a:lnTo>
                    <a:pt x="547376" y="1035455"/>
                  </a:lnTo>
                  <a:lnTo>
                    <a:pt x="580094" y="1070740"/>
                  </a:lnTo>
                  <a:lnTo>
                    <a:pt x="617585" y="1101443"/>
                  </a:lnTo>
                  <a:lnTo>
                    <a:pt x="659399" y="1126961"/>
                  </a:lnTo>
                  <a:lnTo>
                    <a:pt x="705083" y="1146691"/>
                  </a:lnTo>
                  <a:lnTo>
                    <a:pt x="754186" y="1160027"/>
                  </a:lnTo>
                  <a:lnTo>
                    <a:pt x="806570" y="1166594"/>
                  </a:lnTo>
                  <a:lnTo>
                    <a:pt x="823859" y="1167011"/>
                  </a:lnTo>
                  <a:lnTo>
                    <a:pt x="873179" y="1163556"/>
                  </a:lnTo>
                  <a:lnTo>
                    <a:pt x="920850" y="1153451"/>
                  </a:lnTo>
                  <a:lnTo>
                    <a:pt x="966279" y="1137089"/>
                  </a:lnTo>
                  <a:lnTo>
                    <a:pt x="1008874" y="1114861"/>
                  </a:lnTo>
                  <a:lnTo>
                    <a:pt x="1048041" y="1087160"/>
                  </a:lnTo>
                  <a:lnTo>
                    <a:pt x="1069503" y="1067203"/>
                  </a:lnTo>
                  <a:lnTo>
                    <a:pt x="823859" y="1067203"/>
                  </a:lnTo>
                  <a:lnTo>
                    <a:pt x="811395" y="1066899"/>
                  </a:lnTo>
                  <a:lnTo>
                    <a:pt x="729764" y="1049383"/>
                  </a:lnTo>
                  <a:lnTo>
                    <a:pt x="690009" y="1029671"/>
                  </a:lnTo>
                  <a:lnTo>
                    <a:pt x="654892" y="1003820"/>
                  </a:lnTo>
                  <a:lnTo>
                    <a:pt x="624829" y="972577"/>
                  </a:lnTo>
                  <a:lnTo>
                    <a:pt x="600517" y="936934"/>
                  </a:lnTo>
                  <a:lnTo>
                    <a:pt x="582456" y="897619"/>
                  </a:lnTo>
                  <a:lnTo>
                    <a:pt x="571207" y="855457"/>
                  </a:lnTo>
                  <a:lnTo>
                    <a:pt x="567333" y="811273"/>
                  </a:lnTo>
                  <a:lnTo>
                    <a:pt x="567636" y="798927"/>
                  </a:lnTo>
                  <a:lnTo>
                    <a:pt x="585154" y="717271"/>
                  </a:lnTo>
                  <a:lnTo>
                    <a:pt x="604869" y="677529"/>
                  </a:lnTo>
                  <a:lnTo>
                    <a:pt x="630720" y="642427"/>
                  </a:lnTo>
                  <a:lnTo>
                    <a:pt x="661958" y="612452"/>
                  </a:lnTo>
                  <a:lnTo>
                    <a:pt x="697606" y="588056"/>
                  </a:lnTo>
                  <a:lnTo>
                    <a:pt x="736919" y="570004"/>
                  </a:lnTo>
                  <a:lnTo>
                    <a:pt x="779076" y="558803"/>
                  </a:lnTo>
                  <a:lnTo>
                    <a:pt x="823252" y="554956"/>
                  </a:lnTo>
                  <a:lnTo>
                    <a:pt x="1070225" y="554956"/>
                  </a:lnTo>
                  <a:lnTo>
                    <a:pt x="1066837" y="551311"/>
                  </a:lnTo>
                  <a:lnTo>
                    <a:pt x="1029384" y="520661"/>
                  </a:lnTo>
                  <a:lnTo>
                    <a:pt x="987599" y="495146"/>
                  </a:lnTo>
                  <a:lnTo>
                    <a:pt x="941906" y="475369"/>
                  </a:lnTo>
                  <a:lnTo>
                    <a:pt x="892726" y="461933"/>
                  </a:lnTo>
                  <a:lnTo>
                    <a:pt x="840511" y="455562"/>
                  </a:lnTo>
                  <a:lnTo>
                    <a:pt x="823252" y="455148"/>
                  </a:lnTo>
                  <a:close/>
                </a:path>
                <a:path w="1643380" h="1643379">
                  <a:moveTo>
                    <a:pt x="1074585" y="860790"/>
                  </a:moveTo>
                  <a:lnTo>
                    <a:pt x="1061846" y="904688"/>
                  </a:lnTo>
                  <a:lnTo>
                    <a:pt x="1042147" y="944452"/>
                  </a:lnTo>
                  <a:lnTo>
                    <a:pt x="1016309" y="979615"/>
                  </a:lnTo>
                  <a:lnTo>
                    <a:pt x="985153" y="1009707"/>
                  </a:lnTo>
                  <a:lnTo>
                    <a:pt x="949393" y="1034019"/>
                  </a:lnTo>
                  <a:lnTo>
                    <a:pt x="910042" y="1052080"/>
                  </a:lnTo>
                  <a:lnTo>
                    <a:pt x="867924" y="1063328"/>
                  </a:lnTo>
                  <a:lnTo>
                    <a:pt x="823859" y="1067203"/>
                  </a:lnTo>
                  <a:lnTo>
                    <a:pt x="1069503" y="1067203"/>
                  </a:lnTo>
                  <a:lnTo>
                    <a:pt x="1113878" y="1016950"/>
                  </a:lnTo>
                  <a:lnTo>
                    <a:pt x="1139394" y="975137"/>
                  </a:lnTo>
                  <a:lnTo>
                    <a:pt x="1159171" y="929453"/>
                  </a:lnTo>
                  <a:lnTo>
                    <a:pt x="1172603" y="880350"/>
                  </a:lnTo>
                  <a:lnTo>
                    <a:pt x="1074585" y="860790"/>
                  </a:lnTo>
                  <a:close/>
                </a:path>
                <a:path w="1643380" h="1643379">
                  <a:moveTo>
                    <a:pt x="1070225" y="554956"/>
                  </a:moveTo>
                  <a:lnTo>
                    <a:pt x="823252" y="554956"/>
                  </a:lnTo>
                  <a:lnTo>
                    <a:pt x="835604" y="555260"/>
                  </a:lnTo>
                  <a:lnTo>
                    <a:pt x="848085" y="556182"/>
                  </a:lnTo>
                  <a:lnTo>
                    <a:pt x="917264" y="572689"/>
                  </a:lnTo>
                  <a:lnTo>
                    <a:pt x="957007" y="592389"/>
                  </a:lnTo>
                  <a:lnTo>
                    <a:pt x="992108" y="618227"/>
                  </a:lnTo>
                  <a:lnTo>
                    <a:pt x="1022084" y="649383"/>
                  </a:lnTo>
                  <a:lnTo>
                    <a:pt x="1046480" y="685143"/>
                  </a:lnTo>
                  <a:lnTo>
                    <a:pt x="1064531" y="724494"/>
                  </a:lnTo>
                  <a:lnTo>
                    <a:pt x="1075733" y="766616"/>
                  </a:lnTo>
                  <a:lnTo>
                    <a:pt x="1079579" y="810687"/>
                  </a:lnTo>
                  <a:lnTo>
                    <a:pt x="1079276" y="823145"/>
                  </a:lnTo>
                  <a:lnTo>
                    <a:pt x="1078354" y="835660"/>
                  </a:lnTo>
                  <a:lnTo>
                    <a:pt x="1076796" y="848214"/>
                  </a:lnTo>
                  <a:lnTo>
                    <a:pt x="1074585" y="860790"/>
                  </a:lnTo>
                  <a:lnTo>
                    <a:pt x="1172603" y="880350"/>
                  </a:lnTo>
                  <a:lnTo>
                    <a:pt x="1175598" y="862837"/>
                  </a:lnTo>
                  <a:lnTo>
                    <a:pt x="1177715" y="845365"/>
                  </a:lnTo>
                  <a:lnTo>
                    <a:pt x="1178972" y="827970"/>
                  </a:lnTo>
                  <a:lnTo>
                    <a:pt x="1179388" y="810687"/>
                  </a:lnTo>
                  <a:lnTo>
                    <a:pt x="1175932" y="761362"/>
                  </a:lnTo>
                  <a:lnTo>
                    <a:pt x="1165827" y="713688"/>
                  </a:lnTo>
                  <a:lnTo>
                    <a:pt x="1149465" y="668257"/>
                  </a:lnTo>
                  <a:lnTo>
                    <a:pt x="1127238" y="625662"/>
                  </a:lnTo>
                  <a:lnTo>
                    <a:pt x="1099537" y="586495"/>
                  </a:lnTo>
                  <a:lnTo>
                    <a:pt x="1070225" y="554956"/>
                  </a:lnTo>
                  <a:close/>
                </a:path>
                <a:path w="1643380" h="1643379">
                  <a:moveTo>
                    <a:pt x="1202678" y="99808"/>
                  </a:moveTo>
                  <a:lnTo>
                    <a:pt x="688314" y="99808"/>
                  </a:lnTo>
                  <a:lnTo>
                    <a:pt x="691507" y="100206"/>
                  </a:lnTo>
                  <a:lnTo>
                    <a:pt x="694900" y="100803"/>
                  </a:lnTo>
                  <a:lnTo>
                    <a:pt x="1213324" y="203616"/>
                  </a:lnTo>
                  <a:lnTo>
                    <a:pt x="1246066" y="225375"/>
                  </a:lnTo>
                  <a:lnTo>
                    <a:pt x="1534330" y="656566"/>
                  </a:lnTo>
                  <a:lnTo>
                    <a:pt x="1617374" y="601070"/>
                  </a:lnTo>
                  <a:lnTo>
                    <a:pt x="1328912" y="169879"/>
                  </a:lnTo>
                  <a:lnTo>
                    <a:pt x="1287260" y="128332"/>
                  </a:lnTo>
                  <a:lnTo>
                    <a:pt x="1232894" y="105797"/>
                  </a:lnTo>
                  <a:lnTo>
                    <a:pt x="1202678" y="99808"/>
                  </a:lnTo>
                  <a:close/>
                </a:path>
              </a:pathLst>
            </a:custGeom>
            <a:solidFill>
              <a:srgbClr val="231F20"/>
            </a:solidFill>
          </p:spPr>
          <p:txBody>
            <a:bodyPr wrap="square" lIns="0" tIns="0" rIns="0" bIns="0" rtlCol="0"/>
            <a:lstStyle/>
            <a:p>
              <a:endParaRPr dirty="0"/>
            </a:p>
          </p:txBody>
        </p:sp>
        <p:sp>
          <p:nvSpPr>
            <p:cNvPr id="9" name="object 9"/>
            <p:cNvSpPr/>
            <p:nvPr/>
          </p:nvSpPr>
          <p:spPr>
            <a:xfrm>
              <a:off x="17016961" y="4636533"/>
              <a:ext cx="849630" cy="2162810"/>
            </a:xfrm>
            <a:custGeom>
              <a:avLst/>
              <a:gdLst/>
              <a:ahLst/>
              <a:cxnLst/>
              <a:rect l="l" t="t" r="r" b="b"/>
              <a:pathLst>
                <a:path w="849630" h="2162809">
                  <a:moveTo>
                    <a:pt x="193240" y="0"/>
                  </a:moveTo>
                  <a:lnTo>
                    <a:pt x="0" y="2014430"/>
                  </a:lnTo>
                  <a:lnTo>
                    <a:pt x="85044" y="2117432"/>
                  </a:lnTo>
                  <a:lnTo>
                    <a:pt x="553365" y="2162353"/>
                  </a:lnTo>
                  <a:lnTo>
                    <a:pt x="656377" y="2077308"/>
                  </a:lnTo>
                  <a:lnTo>
                    <a:pt x="849618" y="63087"/>
                  </a:lnTo>
                  <a:lnTo>
                    <a:pt x="193240" y="0"/>
                  </a:lnTo>
                  <a:close/>
                </a:path>
              </a:pathLst>
            </a:custGeom>
            <a:solidFill>
              <a:srgbClr val="FFFFFF"/>
            </a:solidFill>
          </p:spPr>
          <p:txBody>
            <a:bodyPr wrap="square" lIns="0" tIns="0" rIns="0" bIns="0" rtlCol="0"/>
            <a:lstStyle/>
            <a:p>
              <a:endParaRPr dirty="0"/>
            </a:p>
          </p:txBody>
        </p:sp>
        <p:sp>
          <p:nvSpPr>
            <p:cNvPr id="10" name="object 10"/>
            <p:cNvSpPr/>
            <p:nvPr/>
          </p:nvSpPr>
          <p:spPr>
            <a:xfrm>
              <a:off x="16735490" y="4023879"/>
              <a:ext cx="1657101" cy="2825312"/>
            </a:xfrm>
            <a:prstGeom prst="rect">
              <a:avLst/>
            </a:prstGeom>
            <a:blipFill>
              <a:blip r:embed="rId3" cstate="print"/>
              <a:stretch>
                <a:fillRect/>
              </a:stretch>
            </a:blipFill>
          </p:spPr>
          <p:txBody>
            <a:bodyPr wrap="square" lIns="0" tIns="0" rIns="0" bIns="0" rtlCol="0"/>
            <a:lstStyle/>
            <a:p>
              <a:endParaRPr dirty="0"/>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6" name="Group 25"/>
          <p:cNvGrpSpPr/>
          <p:nvPr/>
        </p:nvGrpSpPr>
        <p:grpSpPr>
          <a:xfrm>
            <a:off x="15693429" y="347271"/>
            <a:ext cx="4130659" cy="1569125"/>
            <a:chOff x="15693429" y="347271"/>
            <a:chExt cx="4130659" cy="1569125"/>
          </a:xfrm>
        </p:grpSpPr>
        <p:sp>
          <p:nvSpPr>
            <p:cNvPr id="27"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8" name="object 6"/>
            <p:cNvSpPr/>
            <p:nvPr/>
          </p:nvSpPr>
          <p:spPr>
            <a:xfrm>
              <a:off x="15935870" y="848947"/>
              <a:ext cx="3792345" cy="1002346"/>
            </a:xfrm>
            <a:prstGeom prst="rect">
              <a:avLst/>
            </a:prstGeom>
            <a:blipFill>
              <a:blip r:embed="rId4" cstate="print"/>
              <a:stretch>
                <a:fillRect/>
              </a:stretch>
            </a:blipFill>
          </p:spPr>
          <p:txBody>
            <a:bodyPr wrap="square" lIns="0" tIns="0" rIns="0" bIns="0" rtlCol="0"/>
            <a:lstStyle/>
            <a:p>
              <a:endParaRPr dirty="0"/>
            </a:p>
          </p:txBody>
        </p:sp>
        <p:sp>
          <p:nvSpPr>
            <p:cNvPr id="29"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30"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31"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32"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33"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34"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5"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6"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7"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8"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9"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extLst>
      <p:ext uri="{BB962C8B-B14F-4D97-AF65-F5344CB8AC3E}">
        <p14:creationId xmlns:p14="http://schemas.microsoft.com/office/powerpoint/2010/main" val="962218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1539875"/>
            <a:ext cx="12037060" cy="8484887"/>
          </a:xfrm>
          <a:prstGeom prst="rect">
            <a:avLst/>
          </a:prstGeom>
        </p:spPr>
        <p:txBody>
          <a:bodyPr vert="horz" wrap="square" lIns="0" tIns="224790" rIns="0" bIns="0" rtlCol="0">
            <a:spAutoFit/>
          </a:bodyPr>
          <a:lstStyle/>
          <a:p>
            <a:pPr marL="12700">
              <a:lnSpc>
                <a:spcPct val="100000"/>
              </a:lnSpc>
              <a:spcBef>
                <a:spcPts val="1675"/>
              </a:spcBef>
              <a:tabLst>
                <a:tab pos="375285" algn="l"/>
                <a:tab pos="375920" algn="l"/>
              </a:tabLst>
            </a:pPr>
            <a:r>
              <a:rPr lang="en-GB" sz="2450" u="heavy" dirty="0">
                <a:solidFill>
                  <a:srgbClr val="FFFFFF"/>
                </a:solidFill>
                <a:latin typeface="Arial"/>
                <a:cs typeface="Arial"/>
              </a:rPr>
              <a:t>Low Environmental Impact Products</a:t>
            </a:r>
          </a:p>
          <a:p>
            <a:pPr marL="12700">
              <a:lnSpc>
                <a:spcPct val="100000"/>
              </a:lnSpc>
              <a:spcBef>
                <a:spcPts val="1675"/>
              </a:spcBef>
              <a:tabLst>
                <a:tab pos="375285" algn="l"/>
                <a:tab pos="375920" algn="l"/>
              </a:tabLst>
            </a:pPr>
            <a:endParaRPr lang="en-GB" sz="2450" u="heavy" dirty="0">
              <a:solidFill>
                <a:srgbClr val="FFFFFF"/>
              </a:solidFill>
              <a:latin typeface="Arial"/>
              <a:cs typeface="Arial"/>
            </a:endParaRPr>
          </a:p>
          <a:p>
            <a:pPr marL="12700" marR="5080">
              <a:lnSpc>
                <a:spcPct val="101000"/>
              </a:lnSpc>
              <a:spcBef>
                <a:spcPts val="1650"/>
              </a:spcBef>
            </a:pPr>
            <a:r>
              <a:rPr lang="en-GB" sz="2450" spc="5" dirty="0">
                <a:solidFill>
                  <a:srgbClr val="FFFFFF"/>
                </a:solidFill>
                <a:latin typeface="Arial"/>
                <a:cs typeface="Arial"/>
              </a:rPr>
              <a:t>The Designer/Contractor shall assess the range of products and materials proposed for use in the construction and fit-out of the project. Identify those with harmful constituents that might be released during or after installation.</a:t>
            </a:r>
          </a:p>
          <a:p>
            <a:pPr marL="12700" marR="5080">
              <a:lnSpc>
                <a:spcPct val="101000"/>
              </a:lnSpc>
              <a:spcBef>
                <a:spcPts val="1650"/>
              </a:spcBef>
            </a:pPr>
            <a:endParaRPr lang="en-GB" sz="2450" spc="5" dirty="0">
              <a:solidFill>
                <a:srgbClr val="FFFFFF"/>
              </a:solidFill>
              <a:latin typeface="Arial"/>
              <a:cs typeface="Arial"/>
            </a:endParaRPr>
          </a:p>
          <a:p>
            <a:pPr marL="12700" marR="5080">
              <a:lnSpc>
                <a:spcPct val="101000"/>
              </a:lnSpc>
              <a:spcBef>
                <a:spcPts val="1650"/>
              </a:spcBef>
            </a:pPr>
            <a:r>
              <a:rPr lang="en-GB" sz="2450" spc="5" dirty="0">
                <a:solidFill>
                  <a:srgbClr val="FFFFFF"/>
                </a:solidFill>
                <a:latin typeface="Arial"/>
                <a:cs typeface="Arial"/>
              </a:rPr>
              <a:t>The Designer/Contractor shall use the information from the assessment to influence design decisions and consider cost-effective alternatives, and incorporate these within the Materials section of the ESMP. </a:t>
            </a:r>
          </a:p>
          <a:p>
            <a:pPr marL="12700" marR="5080">
              <a:lnSpc>
                <a:spcPct val="101000"/>
              </a:lnSpc>
              <a:spcBef>
                <a:spcPts val="1650"/>
              </a:spcBef>
            </a:pPr>
            <a:endParaRPr lang="en-GB" sz="2450" spc="5" dirty="0">
              <a:solidFill>
                <a:srgbClr val="FFFFFF"/>
              </a:solidFill>
              <a:latin typeface="Arial"/>
              <a:cs typeface="Arial"/>
            </a:endParaRPr>
          </a:p>
          <a:p>
            <a:pPr marL="12700" marR="5080">
              <a:lnSpc>
                <a:spcPct val="101000"/>
              </a:lnSpc>
              <a:spcBef>
                <a:spcPts val="1650"/>
              </a:spcBef>
            </a:pPr>
            <a:endParaRPr lang="en-GB" sz="2450" spc="5" dirty="0">
              <a:solidFill>
                <a:srgbClr val="FFFFFF"/>
              </a:solidFill>
              <a:latin typeface="Arial"/>
              <a:cs typeface="Arial"/>
            </a:endParaRPr>
          </a:p>
          <a:p>
            <a:pPr marL="12700">
              <a:lnSpc>
                <a:spcPct val="100000"/>
              </a:lnSpc>
              <a:spcBef>
                <a:spcPts val="1675"/>
              </a:spcBef>
              <a:tabLst>
                <a:tab pos="375285" algn="l"/>
                <a:tab pos="375920" algn="l"/>
              </a:tabLst>
            </a:pPr>
            <a:r>
              <a:rPr lang="en-GB" sz="2450" u="heavy" dirty="0">
                <a:solidFill>
                  <a:srgbClr val="FFFFFF"/>
                </a:solidFill>
                <a:latin typeface="Arial"/>
                <a:cs typeface="Arial"/>
              </a:rPr>
              <a:t>Herbicides</a:t>
            </a:r>
          </a:p>
          <a:p>
            <a:pPr marL="12700">
              <a:lnSpc>
                <a:spcPct val="100000"/>
              </a:lnSpc>
              <a:spcBef>
                <a:spcPts val="1675"/>
              </a:spcBef>
              <a:tabLst>
                <a:tab pos="375285" algn="l"/>
                <a:tab pos="375920" algn="l"/>
              </a:tabLst>
            </a:pPr>
            <a:endParaRPr lang="en-GB" sz="2450" u="heavy" dirty="0">
              <a:solidFill>
                <a:srgbClr val="FFFFFF"/>
              </a:solidFill>
              <a:latin typeface="Arial"/>
              <a:cs typeface="Arial"/>
            </a:endParaRPr>
          </a:p>
          <a:p>
            <a:pPr marL="12700" marR="5080">
              <a:lnSpc>
                <a:spcPct val="101000"/>
              </a:lnSpc>
              <a:spcBef>
                <a:spcPts val="1650"/>
              </a:spcBef>
            </a:pPr>
            <a:r>
              <a:rPr lang="en-GB" sz="2450" spc="5" dirty="0">
                <a:solidFill>
                  <a:srgbClr val="FFFFFF"/>
                </a:solidFill>
                <a:latin typeface="Arial"/>
                <a:cs typeface="Arial"/>
              </a:rPr>
              <a:t>Herbicides shall only be applied in accordance with the product label and shall take into account the requirements of the Pesticide Agreement on Safety Central. </a:t>
            </a:r>
          </a:p>
          <a:p>
            <a:pPr marL="12700" marR="5080">
              <a:lnSpc>
                <a:spcPct val="101000"/>
              </a:lnSpc>
              <a:spcBef>
                <a:spcPts val="1650"/>
              </a:spcBef>
            </a:pPr>
            <a:endParaRPr lang="en-GB" sz="2450" spc="5" dirty="0">
              <a:solidFill>
                <a:srgbClr val="FFFFFF"/>
              </a:solidFill>
              <a:latin typeface="Arial"/>
              <a:cs typeface="Arial"/>
            </a:endParaRPr>
          </a:p>
        </p:txBody>
      </p:sp>
      <p:grpSp>
        <p:nvGrpSpPr>
          <p:cNvPr id="25" name="Group 24"/>
          <p:cNvGrpSpPr/>
          <p:nvPr/>
        </p:nvGrpSpPr>
        <p:grpSpPr>
          <a:xfrm>
            <a:off x="14988762" y="3840220"/>
            <a:ext cx="3403829" cy="3131401"/>
            <a:chOff x="14988762" y="3840220"/>
            <a:chExt cx="3403829" cy="3131401"/>
          </a:xfrm>
        </p:grpSpPr>
        <p:sp>
          <p:nvSpPr>
            <p:cNvPr id="5" name="object 5"/>
            <p:cNvSpPr/>
            <p:nvPr/>
          </p:nvSpPr>
          <p:spPr>
            <a:xfrm>
              <a:off x="15234026" y="3890180"/>
              <a:ext cx="1305560" cy="1305560"/>
            </a:xfrm>
            <a:custGeom>
              <a:avLst/>
              <a:gdLst/>
              <a:ahLst/>
              <a:cxnLst/>
              <a:rect l="l" t="t" r="r" b="b"/>
              <a:pathLst>
                <a:path w="1305559" h="1305560">
                  <a:moveTo>
                    <a:pt x="636383" y="0"/>
                  </a:moveTo>
                  <a:lnTo>
                    <a:pt x="203496" y="186796"/>
                  </a:lnTo>
                  <a:lnTo>
                    <a:pt x="166605" y="218716"/>
                  </a:lnTo>
                  <a:lnTo>
                    <a:pt x="5460" y="636154"/>
                  </a:lnTo>
                  <a:lnTo>
                    <a:pt x="0" y="668622"/>
                  </a:lnTo>
                  <a:lnTo>
                    <a:pt x="2067" y="684919"/>
                  </a:lnTo>
                  <a:lnTo>
                    <a:pt x="186722" y="1101491"/>
                  </a:lnTo>
                  <a:lnTo>
                    <a:pt x="218670" y="1138376"/>
                  </a:lnTo>
                  <a:lnTo>
                    <a:pt x="636279" y="1299516"/>
                  </a:lnTo>
                  <a:lnTo>
                    <a:pt x="668572" y="1304982"/>
                  </a:lnTo>
                  <a:lnTo>
                    <a:pt x="684848" y="1302915"/>
                  </a:lnTo>
                  <a:lnTo>
                    <a:pt x="1101615" y="1118255"/>
                  </a:lnTo>
                  <a:lnTo>
                    <a:pt x="1138328" y="1086311"/>
                  </a:lnTo>
                  <a:lnTo>
                    <a:pt x="1210161" y="902682"/>
                  </a:lnTo>
                  <a:lnTo>
                    <a:pt x="676956" y="902682"/>
                  </a:lnTo>
                  <a:lnTo>
                    <a:pt x="633108" y="901708"/>
                  </a:lnTo>
                  <a:lnTo>
                    <a:pt x="590457" y="893310"/>
                  </a:lnTo>
                  <a:lnTo>
                    <a:pt x="549956" y="877853"/>
                  </a:lnTo>
                  <a:lnTo>
                    <a:pt x="512556" y="855703"/>
                  </a:lnTo>
                  <a:lnTo>
                    <a:pt x="479208" y="827224"/>
                  </a:lnTo>
                  <a:lnTo>
                    <a:pt x="450863" y="792780"/>
                  </a:lnTo>
                  <a:lnTo>
                    <a:pt x="428473" y="752737"/>
                  </a:lnTo>
                  <a:lnTo>
                    <a:pt x="413559" y="709350"/>
                  </a:lnTo>
                  <a:lnTo>
                    <a:pt x="406775" y="665257"/>
                  </a:lnTo>
                  <a:lnTo>
                    <a:pt x="407762" y="621410"/>
                  </a:lnTo>
                  <a:lnTo>
                    <a:pt x="416164" y="578760"/>
                  </a:lnTo>
                  <a:lnTo>
                    <a:pt x="431620" y="538259"/>
                  </a:lnTo>
                  <a:lnTo>
                    <a:pt x="453774" y="500858"/>
                  </a:lnTo>
                  <a:lnTo>
                    <a:pt x="482267" y="467508"/>
                  </a:lnTo>
                  <a:lnTo>
                    <a:pt x="516740" y="439161"/>
                  </a:lnTo>
                  <a:lnTo>
                    <a:pt x="556836" y="416768"/>
                  </a:lnTo>
                  <a:lnTo>
                    <a:pt x="600217" y="401854"/>
                  </a:lnTo>
                  <a:lnTo>
                    <a:pt x="644293" y="395067"/>
                  </a:lnTo>
                  <a:lnTo>
                    <a:pt x="1203960" y="395067"/>
                  </a:lnTo>
                  <a:lnTo>
                    <a:pt x="1118180" y="203372"/>
                  </a:lnTo>
                  <a:lnTo>
                    <a:pt x="1086260" y="166676"/>
                  </a:lnTo>
                  <a:lnTo>
                    <a:pt x="668822" y="5535"/>
                  </a:lnTo>
                  <a:lnTo>
                    <a:pt x="652771" y="1159"/>
                  </a:lnTo>
                  <a:lnTo>
                    <a:pt x="636383" y="0"/>
                  </a:lnTo>
                  <a:close/>
                </a:path>
                <a:path w="1305559" h="1305560">
                  <a:moveTo>
                    <a:pt x="1203960" y="395067"/>
                  </a:moveTo>
                  <a:lnTo>
                    <a:pt x="644293" y="395067"/>
                  </a:lnTo>
                  <a:lnTo>
                    <a:pt x="688119" y="396050"/>
                  </a:lnTo>
                  <a:lnTo>
                    <a:pt x="730748" y="404441"/>
                  </a:lnTo>
                  <a:lnTo>
                    <a:pt x="771232" y="419881"/>
                  </a:lnTo>
                  <a:lnTo>
                    <a:pt x="808627" y="442010"/>
                  </a:lnTo>
                  <a:lnTo>
                    <a:pt x="841984" y="470468"/>
                  </a:lnTo>
                  <a:lnTo>
                    <a:pt x="870359" y="504895"/>
                  </a:lnTo>
                  <a:lnTo>
                    <a:pt x="892805" y="544932"/>
                  </a:lnTo>
                  <a:lnTo>
                    <a:pt x="907710" y="588372"/>
                  </a:lnTo>
                  <a:lnTo>
                    <a:pt x="914476" y="632493"/>
                  </a:lnTo>
                  <a:lnTo>
                    <a:pt x="913467" y="676348"/>
                  </a:lnTo>
                  <a:lnTo>
                    <a:pt x="905045" y="718991"/>
                  </a:lnTo>
                  <a:lnTo>
                    <a:pt x="889573" y="759475"/>
                  </a:lnTo>
                  <a:lnTo>
                    <a:pt x="867413" y="796855"/>
                  </a:lnTo>
                  <a:lnTo>
                    <a:pt x="838930" y="830184"/>
                  </a:lnTo>
                  <a:lnTo>
                    <a:pt x="804485" y="858514"/>
                  </a:lnTo>
                  <a:lnTo>
                    <a:pt x="764442" y="880901"/>
                  </a:lnTo>
                  <a:lnTo>
                    <a:pt x="721052" y="895868"/>
                  </a:lnTo>
                  <a:lnTo>
                    <a:pt x="676956" y="902682"/>
                  </a:lnTo>
                  <a:lnTo>
                    <a:pt x="1210161" y="902682"/>
                  </a:lnTo>
                  <a:lnTo>
                    <a:pt x="1299462" y="668622"/>
                  </a:lnTo>
                  <a:lnTo>
                    <a:pt x="1303822" y="652757"/>
                  </a:lnTo>
                  <a:lnTo>
                    <a:pt x="1304981" y="636404"/>
                  </a:lnTo>
                  <a:lnTo>
                    <a:pt x="1302920" y="620128"/>
                  </a:lnTo>
                  <a:lnTo>
                    <a:pt x="1297641" y="604417"/>
                  </a:lnTo>
                  <a:lnTo>
                    <a:pt x="1203960" y="395067"/>
                  </a:lnTo>
                  <a:close/>
                </a:path>
              </a:pathLst>
            </a:custGeom>
            <a:solidFill>
              <a:srgbClr val="FFFFFF"/>
            </a:solidFill>
          </p:spPr>
          <p:txBody>
            <a:bodyPr wrap="square" lIns="0" tIns="0" rIns="0" bIns="0" rtlCol="0"/>
            <a:lstStyle/>
            <a:p>
              <a:endParaRPr dirty="0"/>
            </a:p>
          </p:txBody>
        </p:sp>
        <p:sp>
          <p:nvSpPr>
            <p:cNvPr id="6" name="object 6"/>
            <p:cNvSpPr/>
            <p:nvPr/>
          </p:nvSpPr>
          <p:spPr>
            <a:xfrm>
              <a:off x="15184191" y="3840220"/>
              <a:ext cx="1405255" cy="1405255"/>
            </a:xfrm>
            <a:custGeom>
              <a:avLst/>
              <a:gdLst/>
              <a:ahLst/>
              <a:cxnLst/>
              <a:rect l="l" t="t" r="r" b="b"/>
              <a:pathLst>
                <a:path w="1405255" h="1405254">
                  <a:moveTo>
                    <a:pt x="688513" y="0"/>
                  </a:moveTo>
                  <a:lnTo>
                    <a:pt x="647082" y="6657"/>
                  </a:lnTo>
                  <a:lnTo>
                    <a:pt x="232966" y="191240"/>
                  </a:lnTo>
                  <a:lnTo>
                    <a:pt x="190244" y="221438"/>
                  </a:lnTo>
                  <a:lnTo>
                    <a:pt x="162497" y="265709"/>
                  </a:lnTo>
                  <a:lnTo>
                    <a:pt x="8785" y="668356"/>
                  </a:lnTo>
                  <a:lnTo>
                    <a:pt x="0" y="716061"/>
                  </a:lnTo>
                  <a:lnTo>
                    <a:pt x="710" y="730040"/>
                  </a:lnTo>
                  <a:lnTo>
                    <a:pt x="11580" y="770960"/>
                  </a:lnTo>
                  <a:lnTo>
                    <a:pt x="191041" y="1171807"/>
                  </a:lnTo>
                  <a:lnTo>
                    <a:pt x="221313" y="1214529"/>
                  </a:lnTo>
                  <a:lnTo>
                    <a:pt x="265510" y="1242276"/>
                  </a:lnTo>
                  <a:lnTo>
                    <a:pt x="668346" y="1395988"/>
                  </a:lnTo>
                  <a:lnTo>
                    <a:pt x="716061" y="1404773"/>
                  </a:lnTo>
                  <a:lnTo>
                    <a:pt x="729998" y="1404059"/>
                  </a:lnTo>
                  <a:lnTo>
                    <a:pt x="743859" y="1401904"/>
                  </a:lnTo>
                  <a:lnTo>
                    <a:pt x="757497" y="1398289"/>
                  </a:lnTo>
                  <a:lnTo>
                    <a:pt x="770761" y="1393193"/>
                  </a:lnTo>
                  <a:lnTo>
                    <a:pt x="967926" y="1304965"/>
                  </a:lnTo>
                  <a:lnTo>
                    <a:pt x="711863" y="1304965"/>
                  </a:lnTo>
                  <a:lnTo>
                    <a:pt x="707674" y="1304358"/>
                  </a:lnTo>
                  <a:lnTo>
                    <a:pt x="703884" y="1302766"/>
                  </a:lnTo>
                  <a:lnTo>
                    <a:pt x="301236" y="1149054"/>
                  </a:lnTo>
                  <a:lnTo>
                    <a:pt x="295153" y="1146050"/>
                  </a:lnTo>
                  <a:lnTo>
                    <a:pt x="289857" y="1141942"/>
                  </a:lnTo>
                  <a:lnTo>
                    <a:pt x="285460" y="1136898"/>
                  </a:lnTo>
                  <a:lnTo>
                    <a:pt x="282075" y="1131085"/>
                  </a:lnTo>
                  <a:lnTo>
                    <a:pt x="102813" y="730040"/>
                  </a:lnTo>
                  <a:lnTo>
                    <a:pt x="100813" y="725642"/>
                  </a:lnTo>
                  <a:lnTo>
                    <a:pt x="99818" y="720857"/>
                  </a:lnTo>
                  <a:lnTo>
                    <a:pt x="99818" y="712072"/>
                  </a:lnTo>
                  <a:lnTo>
                    <a:pt x="100415" y="707873"/>
                  </a:lnTo>
                  <a:lnTo>
                    <a:pt x="102017" y="703884"/>
                  </a:lnTo>
                  <a:lnTo>
                    <a:pt x="255719" y="301236"/>
                  </a:lnTo>
                  <a:lnTo>
                    <a:pt x="679131" y="100813"/>
                  </a:lnTo>
                  <a:lnTo>
                    <a:pt x="683717" y="99818"/>
                  </a:lnTo>
                  <a:lnTo>
                    <a:pt x="974581" y="99818"/>
                  </a:lnTo>
                  <a:lnTo>
                    <a:pt x="736427" y="8785"/>
                  </a:lnTo>
                  <a:lnTo>
                    <a:pt x="724757" y="4969"/>
                  </a:lnTo>
                  <a:lnTo>
                    <a:pt x="712843" y="2221"/>
                  </a:lnTo>
                  <a:lnTo>
                    <a:pt x="700742" y="558"/>
                  </a:lnTo>
                  <a:lnTo>
                    <a:pt x="688513" y="0"/>
                  </a:lnTo>
                  <a:close/>
                </a:path>
                <a:path w="1405255" h="1405254">
                  <a:moveTo>
                    <a:pt x="1392994" y="634012"/>
                  </a:moveTo>
                  <a:lnTo>
                    <a:pt x="1301960" y="674733"/>
                  </a:lnTo>
                  <a:lnTo>
                    <a:pt x="1303960" y="679131"/>
                  </a:lnTo>
                  <a:lnTo>
                    <a:pt x="1304965" y="683926"/>
                  </a:lnTo>
                  <a:lnTo>
                    <a:pt x="1304965" y="692900"/>
                  </a:lnTo>
                  <a:lnTo>
                    <a:pt x="1304159" y="697099"/>
                  </a:lnTo>
                  <a:lnTo>
                    <a:pt x="1302567" y="700889"/>
                  </a:lnTo>
                  <a:lnTo>
                    <a:pt x="1148855" y="1103736"/>
                  </a:lnTo>
                  <a:lnTo>
                    <a:pt x="730040" y="1301970"/>
                  </a:lnTo>
                  <a:lnTo>
                    <a:pt x="720857" y="1304965"/>
                  </a:lnTo>
                  <a:lnTo>
                    <a:pt x="967926" y="1304965"/>
                  </a:lnTo>
                  <a:lnTo>
                    <a:pt x="1171807" y="1213732"/>
                  </a:lnTo>
                  <a:lnTo>
                    <a:pt x="1214380" y="1183465"/>
                  </a:lnTo>
                  <a:lnTo>
                    <a:pt x="1242276" y="1139274"/>
                  </a:lnTo>
                  <a:lnTo>
                    <a:pt x="1395988" y="736626"/>
                  </a:lnTo>
                  <a:lnTo>
                    <a:pt x="1404773" y="688712"/>
                  </a:lnTo>
                  <a:lnTo>
                    <a:pt x="1404022" y="674733"/>
                  </a:lnTo>
                  <a:lnTo>
                    <a:pt x="1401805" y="660914"/>
                  </a:lnTo>
                  <a:lnTo>
                    <a:pt x="1398121" y="647276"/>
                  </a:lnTo>
                  <a:lnTo>
                    <a:pt x="1392994" y="634012"/>
                  </a:lnTo>
                  <a:close/>
                </a:path>
                <a:path w="1405255" h="1405254">
                  <a:moveTo>
                    <a:pt x="710271" y="394668"/>
                  </a:moveTo>
                  <a:lnTo>
                    <a:pt x="647742" y="401202"/>
                  </a:lnTo>
                  <a:lnTo>
                    <a:pt x="586107" y="421212"/>
                  </a:lnTo>
                  <a:lnTo>
                    <a:pt x="546030" y="442843"/>
                  </a:lnTo>
                  <a:lnTo>
                    <a:pt x="510425" y="469548"/>
                  </a:lnTo>
                  <a:lnTo>
                    <a:pt x="479573" y="500631"/>
                  </a:lnTo>
                  <a:lnTo>
                    <a:pt x="453755" y="535397"/>
                  </a:lnTo>
                  <a:lnTo>
                    <a:pt x="433361" y="573324"/>
                  </a:lnTo>
                  <a:lnTo>
                    <a:pt x="418468" y="613629"/>
                  </a:lnTo>
                  <a:lnTo>
                    <a:pt x="409340" y="655690"/>
                  </a:lnTo>
                  <a:lnTo>
                    <a:pt x="406367" y="697099"/>
                  </a:lnTo>
                  <a:lnTo>
                    <a:pt x="406342" y="700889"/>
                  </a:lnTo>
                  <a:lnTo>
                    <a:pt x="407861" y="730252"/>
                  </a:lnTo>
                  <a:lnTo>
                    <a:pt x="421063" y="792602"/>
                  </a:lnTo>
                  <a:lnTo>
                    <a:pt x="454426" y="863168"/>
                  </a:lnTo>
                  <a:lnTo>
                    <a:pt x="481150" y="898820"/>
                  </a:lnTo>
                  <a:lnTo>
                    <a:pt x="512291" y="929682"/>
                  </a:lnTo>
                  <a:lnTo>
                    <a:pt x="547177" y="955415"/>
                  </a:lnTo>
                  <a:lnTo>
                    <a:pt x="584991" y="975923"/>
                  </a:lnTo>
                  <a:lnTo>
                    <a:pt x="625255" y="990871"/>
                  </a:lnTo>
                  <a:lnTo>
                    <a:pt x="667354" y="1000018"/>
                  </a:lnTo>
                  <a:lnTo>
                    <a:pt x="710669" y="1003121"/>
                  </a:lnTo>
                  <a:lnTo>
                    <a:pt x="741917" y="1001500"/>
                  </a:lnTo>
                  <a:lnTo>
                    <a:pt x="773183" y="996587"/>
                  </a:lnTo>
                  <a:lnTo>
                    <a:pt x="804185" y="988305"/>
                  </a:lnTo>
                  <a:lnTo>
                    <a:pt x="834644" y="976577"/>
                  </a:lnTo>
                  <a:lnTo>
                    <a:pt x="801952" y="903312"/>
                  </a:lnTo>
                  <a:lnTo>
                    <a:pt x="710669" y="903312"/>
                  </a:lnTo>
                  <a:lnTo>
                    <a:pt x="681555" y="901210"/>
                  </a:lnTo>
                  <a:lnTo>
                    <a:pt x="626092" y="884954"/>
                  </a:lnTo>
                  <a:lnTo>
                    <a:pt x="577274" y="853898"/>
                  </a:lnTo>
                  <a:lnTo>
                    <a:pt x="538471" y="809382"/>
                  </a:lnTo>
                  <a:lnTo>
                    <a:pt x="515913" y="761691"/>
                  </a:lnTo>
                  <a:lnTo>
                    <a:pt x="507121" y="719877"/>
                  </a:lnTo>
                  <a:lnTo>
                    <a:pt x="506072" y="698690"/>
                  </a:lnTo>
                  <a:lnTo>
                    <a:pt x="508128" y="669892"/>
                  </a:lnTo>
                  <a:lnTo>
                    <a:pt x="524244" y="614512"/>
                  </a:lnTo>
                  <a:lnTo>
                    <a:pt x="555304" y="565695"/>
                  </a:lnTo>
                  <a:lnTo>
                    <a:pt x="599952" y="526895"/>
                  </a:lnTo>
                  <a:lnTo>
                    <a:pt x="647559" y="504332"/>
                  </a:lnTo>
                  <a:lnTo>
                    <a:pt x="689292" y="495541"/>
                  </a:lnTo>
                  <a:lnTo>
                    <a:pt x="710271" y="494477"/>
                  </a:lnTo>
                  <a:lnTo>
                    <a:pt x="935384" y="494477"/>
                  </a:lnTo>
                  <a:lnTo>
                    <a:pt x="908569" y="467908"/>
                  </a:lnTo>
                  <a:lnTo>
                    <a:pt x="873774" y="442175"/>
                  </a:lnTo>
                  <a:lnTo>
                    <a:pt x="835958" y="421698"/>
                  </a:lnTo>
                  <a:lnTo>
                    <a:pt x="795690" y="406818"/>
                  </a:lnTo>
                  <a:lnTo>
                    <a:pt x="753588" y="397740"/>
                  </a:lnTo>
                  <a:lnTo>
                    <a:pt x="710271" y="394668"/>
                  </a:lnTo>
                  <a:close/>
                </a:path>
                <a:path w="1405255" h="1405254">
                  <a:moveTo>
                    <a:pt x="935384" y="494477"/>
                  </a:moveTo>
                  <a:lnTo>
                    <a:pt x="710271" y="494477"/>
                  </a:lnTo>
                  <a:lnTo>
                    <a:pt x="739278" y="496548"/>
                  </a:lnTo>
                  <a:lnTo>
                    <a:pt x="767590" y="502662"/>
                  </a:lnTo>
                  <a:lnTo>
                    <a:pt x="820268" y="526413"/>
                  </a:lnTo>
                  <a:lnTo>
                    <a:pt x="864510" y="564419"/>
                  </a:lnTo>
                  <a:lnTo>
                    <a:pt x="896925" y="615447"/>
                  </a:lnTo>
                  <a:lnTo>
                    <a:pt x="910476" y="656770"/>
                  </a:lnTo>
                  <a:lnTo>
                    <a:pt x="914810" y="697099"/>
                  </a:lnTo>
                  <a:lnTo>
                    <a:pt x="914879" y="698889"/>
                  </a:lnTo>
                  <a:lnTo>
                    <a:pt x="912790" y="727698"/>
                  </a:lnTo>
                  <a:lnTo>
                    <a:pt x="896530" y="783166"/>
                  </a:lnTo>
                  <a:lnTo>
                    <a:pt x="865470" y="832092"/>
                  </a:lnTo>
                  <a:lnTo>
                    <a:pt x="820961" y="870815"/>
                  </a:lnTo>
                  <a:lnTo>
                    <a:pt x="793912" y="885344"/>
                  </a:lnTo>
                  <a:lnTo>
                    <a:pt x="799976" y="898895"/>
                  </a:lnTo>
                  <a:lnTo>
                    <a:pt x="834644" y="976577"/>
                  </a:lnTo>
                  <a:lnTo>
                    <a:pt x="874749" y="954831"/>
                  </a:lnTo>
                  <a:lnTo>
                    <a:pt x="910401" y="928067"/>
                  </a:lnTo>
                  <a:lnTo>
                    <a:pt x="941263" y="896962"/>
                  </a:lnTo>
                  <a:lnTo>
                    <a:pt x="966996" y="862193"/>
                  </a:lnTo>
                  <a:lnTo>
                    <a:pt x="987504" y="824265"/>
                  </a:lnTo>
                  <a:lnTo>
                    <a:pt x="1002452" y="783960"/>
                  </a:lnTo>
                  <a:lnTo>
                    <a:pt x="1011599" y="741895"/>
                  </a:lnTo>
                  <a:lnTo>
                    <a:pt x="1014687" y="698889"/>
                  </a:lnTo>
                  <a:lnTo>
                    <a:pt x="1014619" y="697099"/>
                  </a:lnTo>
                  <a:lnTo>
                    <a:pt x="1008166" y="636161"/>
                  </a:lnTo>
                  <a:lnTo>
                    <a:pt x="988147" y="574527"/>
                  </a:lnTo>
                  <a:lnTo>
                    <a:pt x="966486" y="534422"/>
                  </a:lnTo>
                  <a:lnTo>
                    <a:pt x="939717" y="498770"/>
                  </a:lnTo>
                  <a:lnTo>
                    <a:pt x="935384" y="494477"/>
                  </a:lnTo>
                  <a:close/>
                </a:path>
                <a:path w="1405255" h="1405254">
                  <a:moveTo>
                    <a:pt x="793912" y="885344"/>
                  </a:moveTo>
                  <a:lnTo>
                    <a:pt x="773274" y="893289"/>
                  </a:lnTo>
                  <a:lnTo>
                    <a:pt x="752444" y="898895"/>
                  </a:lnTo>
                  <a:lnTo>
                    <a:pt x="731537" y="902217"/>
                  </a:lnTo>
                  <a:lnTo>
                    <a:pt x="710669" y="903312"/>
                  </a:lnTo>
                  <a:lnTo>
                    <a:pt x="801952" y="903312"/>
                  </a:lnTo>
                  <a:lnTo>
                    <a:pt x="793912" y="885344"/>
                  </a:lnTo>
                  <a:close/>
                </a:path>
                <a:path w="1405255" h="1405254">
                  <a:moveTo>
                    <a:pt x="974581" y="99818"/>
                  </a:moveTo>
                  <a:lnTo>
                    <a:pt x="692711" y="99818"/>
                  </a:lnTo>
                  <a:lnTo>
                    <a:pt x="696900" y="100614"/>
                  </a:lnTo>
                  <a:lnTo>
                    <a:pt x="700889" y="102206"/>
                  </a:lnTo>
                  <a:lnTo>
                    <a:pt x="1103537" y="255918"/>
                  </a:lnTo>
                  <a:lnTo>
                    <a:pt x="1301960" y="674733"/>
                  </a:lnTo>
                  <a:lnTo>
                    <a:pt x="1392994" y="634012"/>
                  </a:lnTo>
                  <a:lnTo>
                    <a:pt x="1213533" y="232966"/>
                  </a:lnTo>
                  <a:lnTo>
                    <a:pt x="1183340" y="190418"/>
                  </a:lnTo>
                  <a:lnTo>
                    <a:pt x="1139075" y="162696"/>
                  </a:lnTo>
                  <a:lnTo>
                    <a:pt x="974581" y="99818"/>
                  </a:lnTo>
                  <a:close/>
                </a:path>
              </a:pathLst>
            </a:custGeom>
            <a:solidFill>
              <a:srgbClr val="231F20"/>
            </a:solidFill>
          </p:spPr>
          <p:txBody>
            <a:bodyPr wrap="square" lIns="0" tIns="0" rIns="0" bIns="0" rtlCol="0"/>
            <a:lstStyle/>
            <a:p>
              <a:endParaRPr dirty="0"/>
            </a:p>
          </p:txBody>
        </p:sp>
        <p:sp>
          <p:nvSpPr>
            <p:cNvPr id="7" name="object 7"/>
            <p:cNvSpPr/>
            <p:nvPr/>
          </p:nvSpPr>
          <p:spPr>
            <a:xfrm>
              <a:off x="15038570" y="5378220"/>
              <a:ext cx="1543685" cy="1543685"/>
            </a:xfrm>
            <a:custGeom>
              <a:avLst/>
              <a:gdLst/>
              <a:ahLst/>
              <a:cxnLst/>
              <a:rect l="l" t="t" r="r" b="b"/>
              <a:pathLst>
                <a:path w="1543684" h="1543684">
                  <a:moveTo>
                    <a:pt x="635013" y="0"/>
                  </a:moveTo>
                  <a:lnTo>
                    <a:pt x="596421" y="7680"/>
                  </a:lnTo>
                  <a:lnTo>
                    <a:pt x="147820" y="305351"/>
                  </a:lnTo>
                  <a:lnTo>
                    <a:pt x="119924" y="333326"/>
                  </a:lnTo>
                  <a:lnTo>
                    <a:pt x="104900" y="369831"/>
                  </a:lnTo>
                  <a:lnTo>
                    <a:pt x="1898" y="888265"/>
                  </a:lnTo>
                  <a:lnTo>
                    <a:pt x="0" y="908118"/>
                  </a:lnTo>
                  <a:lnTo>
                    <a:pt x="1996" y="927787"/>
                  </a:lnTo>
                  <a:lnTo>
                    <a:pt x="17070" y="964326"/>
                  </a:lnTo>
                  <a:lnTo>
                    <a:pt x="305522" y="1395318"/>
                  </a:lnTo>
                  <a:lnTo>
                    <a:pt x="333493" y="1423213"/>
                  </a:lnTo>
                  <a:lnTo>
                    <a:pt x="370001" y="1438238"/>
                  </a:lnTo>
                  <a:lnTo>
                    <a:pt x="888436" y="1541240"/>
                  </a:lnTo>
                  <a:lnTo>
                    <a:pt x="908286" y="1543138"/>
                  </a:lnTo>
                  <a:lnTo>
                    <a:pt x="927933" y="1541142"/>
                  </a:lnTo>
                  <a:lnTo>
                    <a:pt x="964298" y="1526068"/>
                  </a:lnTo>
                  <a:lnTo>
                    <a:pt x="1395489" y="1237616"/>
                  </a:lnTo>
                  <a:lnTo>
                    <a:pt x="1423310" y="1209639"/>
                  </a:lnTo>
                  <a:lnTo>
                    <a:pt x="1438409" y="1173125"/>
                  </a:lnTo>
                  <a:lnTo>
                    <a:pt x="1459477" y="1066882"/>
                  </a:lnTo>
                  <a:lnTo>
                    <a:pt x="763604" y="1066882"/>
                  </a:lnTo>
                  <a:lnTo>
                    <a:pt x="714159" y="1061139"/>
                  </a:lnTo>
                  <a:lnTo>
                    <a:pt x="666271" y="1047590"/>
                  </a:lnTo>
                  <a:lnTo>
                    <a:pt x="622354" y="1027082"/>
                  </a:lnTo>
                  <a:lnTo>
                    <a:pt x="582904" y="1000357"/>
                  </a:lnTo>
                  <a:lnTo>
                    <a:pt x="548420" y="968160"/>
                  </a:lnTo>
                  <a:lnTo>
                    <a:pt x="519397" y="931231"/>
                  </a:lnTo>
                  <a:lnTo>
                    <a:pt x="496334" y="890314"/>
                  </a:lnTo>
                  <a:lnTo>
                    <a:pt x="479726" y="846151"/>
                  </a:lnTo>
                  <a:lnTo>
                    <a:pt x="470072" y="799484"/>
                  </a:lnTo>
                  <a:lnTo>
                    <a:pt x="467868" y="751057"/>
                  </a:lnTo>
                  <a:lnTo>
                    <a:pt x="473611" y="701611"/>
                  </a:lnTo>
                  <a:lnTo>
                    <a:pt x="487160" y="653675"/>
                  </a:lnTo>
                  <a:lnTo>
                    <a:pt x="507669" y="609728"/>
                  </a:lnTo>
                  <a:lnTo>
                    <a:pt x="534393" y="570264"/>
                  </a:lnTo>
                  <a:lnTo>
                    <a:pt x="566591" y="535774"/>
                  </a:lnTo>
                  <a:lnTo>
                    <a:pt x="603519" y="506750"/>
                  </a:lnTo>
                  <a:lnTo>
                    <a:pt x="644436" y="483686"/>
                  </a:lnTo>
                  <a:lnTo>
                    <a:pt x="688600" y="467073"/>
                  </a:lnTo>
                  <a:lnTo>
                    <a:pt x="735266" y="457403"/>
                  </a:lnTo>
                  <a:lnTo>
                    <a:pt x="783693" y="455170"/>
                  </a:lnTo>
                  <a:lnTo>
                    <a:pt x="1443366" y="455170"/>
                  </a:lnTo>
                  <a:lnTo>
                    <a:pt x="1237787" y="147649"/>
                  </a:lnTo>
                  <a:lnTo>
                    <a:pt x="1209810" y="119828"/>
                  </a:lnTo>
                  <a:lnTo>
                    <a:pt x="1173296" y="104729"/>
                  </a:lnTo>
                  <a:lnTo>
                    <a:pt x="654872" y="1925"/>
                  </a:lnTo>
                  <a:lnTo>
                    <a:pt x="635013" y="0"/>
                  </a:lnTo>
                  <a:close/>
                </a:path>
                <a:path w="1543684" h="1543684">
                  <a:moveTo>
                    <a:pt x="1443366" y="455170"/>
                  </a:moveTo>
                  <a:lnTo>
                    <a:pt x="783693" y="455170"/>
                  </a:lnTo>
                  <a:lnTo>
                    <a:pt x="833139" y="460864"/>
                  </a:lnTo>
                  <a:lnTo>
                    <a:pt x="881075" y="474468"/>
                  </a:lnTo>
                  <a:lnTo>
                    <a:pt x="925022" y="495019"/>
                  </a:lnTo>
                  <a:lnTo>
                    <a:pt x="964486" y="521777"/>
                  </a:lnTo>
                  <a:lnTo>
                    <a:pt x="998976" y="554000"/>
                  </a:lnTo>
                  <a:lnTo>
                    <a:pt x="1028000" y="590947"/>
                  </a:lnTo>
                  <a:lnTo>
                    <a:pt x="1051064" y="631876"/>
                  </a:lnTo>
                  <a:lnTo>
                    <a:pt x="1067677" y="676047"/>
                  </a:lnTo>
                  <a:lnTo>
                    <a:pt x="1077347" y="722717"/>
                  </a:lnTo>
                  <a:lnTo>
                    <a:pt x="1079580" y="771146"/>
                  </a:lnTo>
                  <a:lnTo>
                    <a:pt x="1073886" y="820592"/>
                  </a:lnTo>
                  <a:lnTo>
                    <a:pt x="1060282" y="868479"/>
                  </a:lnTo>
                  <a:lnTo>
                    <a:pt x="1039731" y="912396"/>
                  </a:lnTo>
                  <a:lnTo>
                    <a:pt x="1012973" y="951846"/>
                  </a:lnTo>
                  <a:lnTo>
                    <a:pt x="980750" y="986330"/>
                  </a:lnTo>
                  <a:lnTo>
                    <a:pt x="943803" y="1015353"/>
                  </a:lnTo>
                  <a:lnTo>
                    <a:pt x="902874" y="1038416"/>
                  </a:lnTo>
                  <a:lnTo>
                    <a:pt x="858704" y="1055024"/>
                  </a:lnTo>
                  <a:lnTo>
                    <a:pt x="812033" y="1064678"/>
                  </a:lnTo>
                  <a:lnTo>
                    <a:pt x="763604" y="1066882"/>
                  </a:lnTo>
                  <a:lnTo>
                    <a:pt x="1459477" y="1066882"/>
                  </a:lnTo>
                  <a:lnTo>
                    <a:pt x="1541212" y="654701"/>
                  </a:lnTo>
                  <a:lnTo>
                    <a:pt x="1543138" y="634875"/>
                  </a:lnTo>
                  <a:lnTo>
                    <a:pt x="1541188" y="615275"/>
                  </a:lnTo>
                  <a:lnTo>
                    <a:pt x="1535457" y="596423"/>
                  </a:lnTo>
                  <a:lnTo>
                    <a:pt x="1526040" y="578840"/>
                  </a:lnTo>
                  <a:lnTo>
                    <a:pt x="1443366" y="455170"/>
                  </a:lnTo>
                  <a:close/>
                </a:path>
              </a:pathLst>
            </a:custGeom>
            <a:solidFill>
              <a:srgbClr val="FFFFFF"/>
            </a:solidFill>
          </p:spPr>
          <p:txBody>
            <a:bodyPr wrap="square" lIns="0" tIns="0" rIns="0" bIns="0" rtlCol="0"/>
            <a:lstStyle/>
            <a:p>
              <a:endParaRPr dirty="0"/>
            </a:p>
          </p:txBody>
        </p:sp>
        <p:sp>
          <p:nvSpPr>
            <p:cNvPr id="8" name="object 8"/>
            <p:cNvSpPr/>
            <p:nvPr/>
          </p:nvSpPr>
          <p:spPr>
            <a:xfrm>
              <a:off x="14988762" y="5328241"/>
              <a:ext cx="1643380" cy="1643380"/>
            </a:xfrm>
            <a:custGeom>
              <a:avLst/>
              <a:gdLst/>
              <a:ahLst/>
              <a:cxnLst/>
              <a:rect l="l" t="t" r="r" b="b"/>
              <a:pathLst>
                <a:path w="1643380" h="1643379">
                  <a:moveTo>
                    <a:pt x="684921" y="0"/>
                  </a:moveTo>
                  <a:lnTo>
                    <a:pt x="641172" y="6488"/>
                  </a:lnTo>
                  <a:lnTo>
                    <a:pt x="600871" y="25548"/>
                  </a:lnTo>
                  <a:lnTo>
                    <a:pt x="169879" y="314011"/>
                  </a:lnTo>
                  <a:lnTo>
                    <a:pt x="128158" y="355655"/>
                  </a:lnTo>
                  <a:lnTo>
                    <a:pt x="105598" y="410029"/>
                  </a:lnTo>
                  <a:lnTo>
                    <a:pt x="2795" y="928662"/>
                  </a:lnTo>
                  <a:lnTo>
                    <a:pt x="0" y="958002"/>
                  </a:lnTo>
                  <a:lnTo>
                    <a:pt x="1634" y="980146"/>
                  </a:lnTo>
                  <a:lnTo>
                    <a:pt x="14484" y="1022487"/>
                  </a:lnTo>
                  <a:lnTo>
                    <a:pt x="313812" y="1473044"/>
                  </a:lnTo>
                  <a:lnTo>
                    <a:pt x="355555" y="1514765"/>
                  </a:lnTo>
                  <a:lnTo>
                    <a:pt x="410029" y="1537324"/>
                  </a:lnTo>
                  <a:lnTo>
                    <a:pt x="928453" y="1640128"/>
                  </a:lnTo>
                  <a:lnTo>
                    <a:pt x="957803" y="1642923"/>
                  </a:lnTo>
                  <a:lnTo>
                    <a:pt x="979977" y="1641292"/>
                  </a:lnTo>
                  <a:lnTo>
                    <a:pt x="1001626" y="1636460"/>
                  </a:lnTo>
                  <a:lnTo>
                    <a:pt x="1022376" y="1628523"/>
                  </a:lnTo>
                  <a:lnTo>
                    <a:pt x="1041853" y="1617573"/>
                  </a:lnTo>
                  <a:lnTo>
                    <a:pt x="1153168" y="1543104"/>
                  </a:lnTo>
                  <a:lnTo>
                    <a:pt x="954609" y="1543104"/>
                  </a:lnTo>
                  <a:lnTo>
                    <a:pt x="951217" y="1542905"/>
                  </a:lnTo>
                  <a:lnTo>
                    <a:pt x="947824" y="1542110"/>
                  </a:lnTo>
                  <a:lnTo>
                    <a:pt x="429390" y="1439306"/>
                  </a:lnTo>
                  <a:lnTo>
                    <a:pt x="419731" y="1436410"/>
                  </a:lnTo>
                  <a:lnTo>
                    <a:pt x="108394" y="986545"/>
                  </a:lnTo>
                  <a:lnTo>
                    <a:pt x="99808" y="958002"/>
                  </a:lnTo>
                  <a:lnTo>
                    <a:pt x="99861" y="953758"/>
                  </a:lnTo>
                  <a:lnTo>
                    <a:pt x="100007" y="951416"/>
                  </a:lnTo>
                  <a:lnTo>
                    <a:pt x="100813" y="948023"/>
                  </a:lnTo>
                  <a:lnTo>
                    <a:pt x="203616" y="429589"/>
                  </a:lnTo>
                  <a:lnTo>
                    <a:pt x="225375" y="396857"/>
                  </a:lnTo>
                  <a:lnTo>
                    <a:pt x="656367" y="108593"/>
                  </a:lnTo>
                  <a:lnTo>
                    <a:pt x="684921" y="99808"/>
                  </a:lnTo>
                  <a:lnTo>
                    <a:pt x="1202678" y="99808"/>
                  </a:lnTo>
                  <a:lnTo>
                    <a:pt x="714260" y="2994"/>
                  </a:lnTo>
                  <a:lnTo>
                    <a:pt x="707010" y="1683"/>
                  </a:lnTo>
                  <a:lnTo>
                    <a:pt x="699665" y="747"/>
                  </a:lnTo>
                  <a:lnTo>
                    <a:pt x="692284" y="186"/>
                  </a:lnTo>
                  <a:lnTo>
                    <a:pt x="684921" y="0"/>
                  </a:lnTo>
                  <a:close/>
                </a:path>
                <a:path w="1643380" h="1643379">
                  <a:moveTo>
                    <a:pt x="1617374" y="601070"/>
                  </a:moveTo>
                  <a:lnTo>
                    <a:pt x="1534330" y="656566"/>
                  </a:lnTo>
                  <a:lnTo>
                    <a:pt x="1538145" y="663133"/>
                  </a:lnTo>
                  <a:lnTo>
                    <a:pt x="1540894" y="670168"/>
                  </a:lnTo>
                  <a:lnTo>
                    <a:pt x="1542556" y="677540"/>
                  </a:lnTo>
                  <a:lnTo>
                    <a:pt x="1543115" y="685120"/>
                  </a:lnTo>
                  <a:lnTo>
                    <a:pt x="1543115" y="688314"/>
                  </a:lnTo>
                  <a:lnTo>
                    <a:pt x="1439306" y="1213523"/>
                  </a:lnTo>
                  <a:lnTo>
                    <a:pt x="1417548" y="1246066"/>
                  </a:lnTo>
                  <a:lnTo>
                    <a:pt x="986357" y="1534529"/>
                  </a:lnTo>
                  <a:lnTo>
                    <a:pt x="957803" y="1543104"/>
                  </a:lnTo>
                  <a:lnTo>
                    <a:pt x="1153168" y="1543104"/>
                  </a:lnTo>
                  <a:lnTo>
                    <a:pt x="1473044" y="1329111"/>
                  </a:lnTo>
                  <a:lnTo>
                    <a:pt x="1514586" y="1287367"/>
                  </a:lnTo>
                  <a:lnTo>
                    <a:pt x="1537115" y="1232894"/>
                  </a:lnTo>
                  <a:lnTo>
                    <a:pt x="1639929" y="714459"/>
                  </a:lnTo>
                  <a:lnTo>
                    <a:pt x="1642923" y="685120"/>
                  </a:lnTo>
                  <a:lnTo>
                    <a:pt x="1641289" y="662946"/>
                  </a:lnTo>
                  <a:lnTo>
                    <a:pt x="1636435" y="641297"/>
                  </a:lnTo>
                  <a:lnTo>
                    <a:pt x="1628439" y="620546"/>
                  </a:lnTo>
                  <a:lnTo>
                    <a:pt x="1617374" y="601070"/>
                  </a:lnTo>
                  <a:close/>
                </a:path>
                <a:path w="1643380" h="1643379">
                  <a:moveTo>
                    <a:pt x="823252" y="455148"/>
                  </a:moveTo>
                  <a:lnTo>
                    <a:pt x="773856" y="458602"/>
                  </a:lnTo>
                  <a:lnTo>
                    <a:pt x="726175" y="468695"/>
                  </a:lnTo>
                  <a:lnTo>
                    <a:pt x="680775" y="485027"/>
                  </a:lnTo>
                  <a:lnTo>
                    <a:pt x="638218" y="507196"/>
                  </a:lnTo>
                  <a:lnTo>
                    <a:pt x="599070" y="534800"/>
                  </a:lnTo>
                  <a:lnTo>
                    <a:pt x="563790" y="567595"/>
                  </a:lnTo>
                  <a:lnTo>
                    <a:pt x="533090" y="605106"/>
                  </a:lnTo>
                  <a:lnTo>
                    <a:pt x="507573" y="646919"/>
                  </a:lnTo>
                  <a:lnTo>
                    <a:pt x="487845" y="692624"/>
                  </a:lnTo>
                  <a:lnTo>
                    <a:pt x="474509" y="741809"/>
                  </a:lnTo>
                  <a:lnTo>
                    <a:pt x="467941" y="794022"/>
                  </a:lnTo>
                  <a:lnTo>
                    <a:pt x="467525" y="811273"/>
                  </a:lnTo>
                  <a:lnTo>
                    <a:pt x="470980" y="860674"/>
                  </a:lnTo>
                  <a:lnTo>
                    <a:pt x="481085" y="908357"/>
                  </a:lnTo>
                  <a:lnTo>
                    <a:pt x="497447" y="953758"/>
                  </a:lnTo>
                  <a:lnTo>
                    <a:pt x="519675" y="996312"/>
                  </a:lnTo>
                  <a:lnTo>
                    <a:pt x="547376" y="1035455"/>
                  </a:lnTo>
                  <a:lnTo>
                    <a:pt x="580094" y="1070740"/>
                  </a:lnTo>
                  <a:lnTo>
                    <a:pt x="617585" y="1101443"/>
                  </a:lnTo>
                  <a:lnTo>
                    <a:pt x="659399" y="1126961"/>
                  </a:lnTo>
                  <a:lnTo>
                    <a:pt x="705083" y="1146691"/>
                  </a:lnTo>
                  <a:lnTo>
                    <a:pt x="754186" y="1160027"/>
                  </a:lnTo>
                  <a:lnTo>
                    <a:pt x="806570" y="1166594"/>
                  </a:lnTo>
                  <a:lnTo>
                    <a:pt x="823859" y="1167011"/>
                  </a:lnTo>
                  <a:lnTo>
                    <a:pt x="873179" y="1163556"/>
                  </a:lnTo>
                  <a:lnTo>
                    <a:pt x="920850" y="1153451"/>
                  </a:lnTo>
                  <a:lnTo>
                    <a:pt x="966279" y="1137089"/>
                  </a:lnTo>
                  <a:lnTo>
                    <a:pt x="1008874" y="1114861"/>
                  </a:lnTo>
                  <a:lnTo>
                    <a:pt x="1048041" y="1087160"/>
                  </a:lnTo>
                  <a:lnTo>
                    <a:pt x="1069503" y="1067203"/>
                  </a:lnTo>
                  <a:lnTo>
                    <a:pt x="823859" y="1067203"/>
                  </a:lnTo>
                  <a:lnTo>
                    <a:pt x="811395" y="1066899"/>
                  </a:lnTo>
                  <a:lnTo>
                    <a:pt x="729764" y="1049383"/>
                  </a:lnTo>
                  <a:lnTo>
                    <a:pt x="690009" y="1029671"/>
                  </a:lnTo>
                  <a:lnTo>
                    <a:pt x="654892" y="1003820"/>
                  </a:lnTo>
                  <a:lnTo>
                    <a:pt x="624829" y="972577"/>
                  </a:lnTo>
                  <a:lnTo>
                    <a:pt x="600517" y="936934"/>
                  </a:lnTo>
                  <a:lnTo>
                    <a:pt x="582456" y="897619"/>
                  </a:lnTo>
                  <a:lnTo>
                    <a:pt x="571207" y="855457"/>
                  </a:lnTo>
                  <a:lnTo>
                    <a:pt x="567333" y="811273"/>
                  </a:lnTo>
                  <a:lnTo>
                    <a:pt x="567636" y="798927"/>
                  </a:lnTo>
                  <a:lnTo>
                    <a:pt x="585154" y="717271"/>
                  </a:lnTo>
                  <a:lnTo>
                    <a:pt x="604869" y="677529"/>
                  </a:lnTo>
                  <a:lnTo>
                    <a:pt x="630720" y="642427"/>
                  </a:lnTo>
                  <a:lnTo>
                    <a:pt x="661958" y="612452"/>
                  </a:lnTo>
                  <a:lnTo>
                    <a:pt x="697606" y="588056"/>
                  </a:lnTo>
                  <a:lnTo>
                    <a:pt x="736919" y="570004"/>
                  </a:lnTo>
                  <a:lnTo>
                    <a:pt x="779076" y="558803"/>
                  </a:lnTo>
                  <a:lnTo>
                    <a:pt x="823252" y="554956"/>
                  </a:lnTo>
                  <a:lnTo>
                    <a:pt x="1070225" y="554956"/>
                  </a:lnTo>
                  <a:lnTo>
                    <a:pt x="1066837" y="551311"/>
                  </a:lnTo>
                  <a:lnTo>
                    <a:pt x="1029384" y="520661"/>
                  </a:lnTo>
                  <a:lnTo>
                    <a:pt x="987599" y="495146"/>
                  </a:lnTo>
                  <a:lnTo>
                    <a:pt x="941906" y="475369"/>
                  </a:lnTo>
                  <a:lnTo>
                    <a:pt x="892726" y="461933"/>
                  </a:lnTo>
                  <a:lnTo>
                    <a:pt x="840511" y="455562"/>
                  </a:lnTo>
                  <a:lnTo>
                    <a:pt x="823252" y="455148"/>
                  </a:lnTo>
                  <a:close/>
                </a:path>
                <a:path w="1643380" h="1643379">
                  <a:moveTo>
                    <a:pt x="1074585" y="860790"/>
                  </a:moveTo>
                  <a:lnTo>
                    <a:pt x="1061846" y="904688"/>
                  </a:lnTo>
                  <a:lnTo>
                    <a:pt x="1042147" y="944452"/>
                  </a:lnTo>
                  <a:lnTo>
                    <a:pt x="1016309" y="979615"/>
                  </a:lnTo>
                  <a:lnTo>
                    <a:pt x="985153" y="1009707"/>
                  </a:lnTo>
                  <a:lnTo>
                    <a:pt x="949393" y="1034019"/>
                  </a:lnTo>
                  <a:lnTo>
                    <a:pt x="910042" y="1052080"/>
                  </a:lnTo>
                  <a:lnTo>
                    <a:pt x="867924" y="1063328"/>
                  </a:lnTo>
                  <a:lnTo>
                    <a:pt x="823859" y="1067203"/>
                  </a:lnTo>
                  <a:lnTo>
                    <a:pt x="1069503" y="1067203"/>
                  </a:lnTo>
                  <a:lnTo>
                    <a:pt x="1113878" y="1016950"/>
                  </a:lnTo>
                  <a:lnTo>
                    <a:pt x="1139394" y="975137"/>
                  </a:lnTo>
                  <a:lnTo>
                    <a:pt x="1159171" y="929453"/>
                  </a:lnTo>
                  <a:lnTo>
                    <a:pt x="1172603" y="880350"/>
                  </a:lnTo>
                  <a:lnTo>
                    <a:pt x="1074585" y="860790"/>
                  </a:lnTo>
                  <a:close/>
                </a:path>
                <a:path w="1643380" h="1643379">
                  <a:moveTo>
                    <a:pt x="1070225" y="554956"/>
                  </a:moveTo>
                  <a:lnTo>
                    <a:pt x="823252" y="554956"/>
                  </a:lnTo>
                  <a:lnTo>
                    <a:pt x="835604" y="555260"/>
                  </a:lnTo>
                  <a:lnTo>
                    <a:pt x="848085" y="556182"/>
                  </a:lnTo>
                  <a:lnTo>
                    <a:pt x="917264" y="572689"/>
                  </a:lnTo>
                  <a:lnTo>
                    <a:pt x="957007" y="592389"/>
                  </a:lnTo>
                  <a:lnTo>
                    <a:pt x="992108" y="618227"/>
                  </a:lnTo>
                  <a:lnTo>
                    <a:pt x="1022084" y="649383"/>
                  </a:lnTo>
                  <a:lnTo>
                    <a:pt x="1046480" y="685143"/>
                  </a:lnTo>
                  <a:lnTo>
                    <a:pt x="1064531" y="724494"/>
                  </a:lnTo>
                  <a:lnTo>
                    <a:pt x="1075733" y="766616"/>
                  </a:lnTo>
                  <a:lnTo>
                    <a:pt x="1079579" y="810687"/>
                  </a:lnTo>
                  <a:lnTo>
                    <a:pt x="1079276" y="823145"/>
                  </a:lnTo>
                  <a:lnTo>
                    <a:pt x="1078354" y="835660"/>
                  </a:lnTo>
                  <a:lnTo>
                    <a:pt x="1076796" y="848214"/>
                  </a:lnTo>
                  <a:lnTo>
                    <a:pt x="1074585" y="860790"/>
                  </a:lnTo>
                  <a:lnTo>
                    <a:pt x="1172603" y="880350"/>
                  </a:lnTo>
                  <a:lnTo>
                    <a:pt x="1175598" y="862837"/>
                  </a:lnTo>
                  <a:lnTo>
                    <a:pt x="1177715" y="845365"/>
                  </a:lnTo>
                  <a:lnTo>
                    <a:pt x="1178972" y="827970"/>
                  </a:lnTo>
                  <a:lnTo>
                    <a:pt x="1179388" y="810687"/>
                  </a:lnTo>
                  <a:lnTo>
                    <a:pt x="1175932" y="761362"/>
                  </a:lnTo>
                  <a:lnTo>
                    <a:pt x="1165827" y="713688"/>
                  </a:lnTo>
                  <a:lnTo>
                    <a:pt x="1149465" y="668257"/>
                  </a:lnTo>
                  <a:lnTo>
                    <a:pt x="1127238" y="625662"/>
                  </a:lnTo>
                  <a:lnTo>
                    <a:pt x="1099537" y="586495"/>
                  </a:lnTo>
                  <a:lnTo>
                    <a:pt x="1070225" y="554956"/>
                  </a:lnTo>
                  <a:close/>
                </a:path>
                <a:path w="1643380" h="1643379">
                  <a:moveTo>
                    <a:pt x="1202678" y="99808"/>
                  </a:moveTo>
                  <a:lnTo>
                    <a:pt x="688314" y="99808"/>
                  </a:lnTo>
                  <a:lnTo>
                    <a:pt x="691507" y="100206"/>
                  </a:lnTo>
                  <a:lnTo>
                    <a:pt x="694900" y="100803"/>
                  </a:lnTo>
                  <a:lnTo>
                    <a:pt x="1213324" y="203616"/>
                  </a:lnTo>
                  <a:lnTo>
                    <a:pt x="1246066" y="225375"/>
                  </a:lnTo>
                  <a:lnTo>
                    <a:pt x="1534330" y="656566"/>
                  </a:lnTo>
                  <a:lnTo>
                    <a:pt x="1617374" y="601070"/>
                  </a:lnTo>
                  <a:lnTo>
                    <a:pt x="1328912" y="169879"/>
                  </a:lnTo>
                  <a:lnTo>
                    <a:pt x="1287260" y="128332"/>
                  </a:lnTo>
                  <a:lnTo>
                    <a:pt x="1232894" y="105797"/>
                  </a:lnTo>
                  <a:lnTo>
                    <a:pt x="1202678" y="99808"/>
                  </a:lnTo>
                  <a:close/>
                </a:path>
              </a:pathLst>
            </a:custGeom>
            <a:solidFill>
              <a:srgbClr val="231F20"/>
            </a:solidFill>
          </p:spPr>
          <p:txBody>
            <a:bodyPr wrap="square" lIns="0" tIns="0" rIns="0" bIns="0" rtlCol="0"/>
            <a:lstStyle/>
            <a:p>
              <a:endParaRPr dirty="0"/>
            </a:p>
          </p:txBody>
        </p:sp>
        <p:sp>
          <p:nvSpPr>
            <p:cNvPr id="9" name="object 9"/>
            <p:cNvSpPr/>
            <p:nvPr/>
          </p:nvSpPr>
          <p:spPr>
            <a:xfrm>
              <a:off x="17016961" y="4636533"/>
              <a:ext cx="849630" cy="2162810"/>
            </a:xfrm>
            <a:custGeom>
              <a:avLst/>
              <a:gdLst/>
              <a:ahLst/>
              <a:cxnLst/>
              <a:rect l="l" t="t" r="r" b="b"/>
              <a:pathLst>
                <a:path w="849630" h="2162809">
                  <a:moveTo>
                    <a:pt x="193240" y="0"/>
                  </a:moveTo>
                  <a:lnTo>
                    <a:pt x="0" y="2014430"/>
                  </a:lnTo>
                  <a:lnTo>
                    <a:pt x="85044" y="2117432"/>
                  </a:lnTo>
                  <a:lnTo>
                    <a:pt x="553365" y="2162353"/>
                  </a:lnTo>
                  <a:lnTo>
                    <a:pt x="656377" y="2077308"/>
                  </a:lnTo>
                  <a:lnTo>
                    <a:pt x="849618" y="63087"/>
                  </a:lnTo>
                  <a:lnTo>
                    <a:pt x="193240" y="0"/>
                  </a:lnTo>
                  <a:close/>
                </a:path>
              </a:pathLst>
            </a:custGeom>
            <a:solidFill>
              <a:srgbClr val="FFFFFF"/>
            </a:solidFill>
          </p:spPr>
          <p:txBody>
            <a:bodyPr wrap="square" lIns="0" tIns="0" rIns="0" bIns="0" rtlCol="0"/>
            <a:lstStyle/>
            <a:p>
              <a:endParaRPr dirty="0"/>
            </a:p>
          </p:txBody>
        </p:sp>
        <p:sp>
          <p:nvSpPr>
            <p:cNvPr id="10" name="object 10"/>
            <p:cNvSpPr/>
            <p:nvPr/>
          </p:nvSpPr>
          <p:spPr>
            <a:xfrm>
              <a:off x="16735490" y="4023879"/>
              <a:ext cx="1657101" cy="2825312"/>
            </a:xfrm>
            <a:prstGeom prst="rect">
              <a:avLst/>
            </a:prstGeom>
            <a:blipFill>
              <a:blip r:embed="rId3" cstate="print"/>
              <a:stretch>
                <a:fillRect/>
              </a:stretch>
            </a:blipFill>
          </p:spPr>
          <p:txBody>
            <a:bodyPr wrap="square" lIns="0" tIns="0" rIns="0" bIns="0" rtlCol="0"/>
            <a:lstStyle/>
            <a:p>
              <a:endParaRPr dirty="0"/>
            </a:p>
          </p:txBody>
        </p:sp>
      </p:grpSp>
      <p:sp>
        <p:nvSpPr>
          <p:cNvPr id="24" name="object 24"/>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6" name="Group 25"/>
          <p:cNvGrpSpPr/>
          <p:nvPr/>
        </p:nvGrpSpPr>
        <p:grpSpPr>
          <a:xfrm>
            <a:off x="15693429" y="347271"/>
            <a:ext cx="4130659" cy="1569125"/>
            <a:chOff x="15693429" y="347271"/>
            <a:chExt cx="4130659" cy="1569125"/>
          </a:xfrm>
        </p:grpSpPr>
        <p:sp>
          <p:nvSpPr>
            <p:cNvPr id="27"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8" name="object 6"/>
            <p:cNvSpPr/>
            <p:nvPr/>
          </p:nvSpPr>
          <p:spPr>
            <a:xfrm>
              <a:off x="15935870" y="848947"/>
              <a:ext cx="3792345" cy="1002346"/>
            </a:xfrm>
            <a:prstGeom prst="rect">
              <a:avLst/>
            </a:prstGeom>
            <a:blipFill>
              <a:blip r:embed="rId4" cstate="print"/>
              <a:stretch>
                <a:fillRect/>
              </a:stretch>
            </a:blipFill>
          </p:spPr>
          <p:txBody>
            <a:bodyPr wrap="square" lIns="0" tIns="0" rIns="0" bIns="0" rtlCol="0"/>
            <a:lstStyle/>
            <a:p>
              <a:endParaRPr dirty="0"/>
            </a:p>
          </p:txBody>
        </p:sp>
        <p:sp>
          <p:nvSpPr>
            <p:cNvPr id="29"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30"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31"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32"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33"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34"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5"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6"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7"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8"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9"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extLst>
      <p:ext uri="{BB962C8B-B14F-4D97-AF65-F5344CB8AC3E}">
        <p14:creationId xmlns:p14="http://schemas.microsoft.com/office/powerpoint/2010/main" val="427906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0761980" cy="6653616"/>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Noise, </a:t>
            </a:r>
            <a:r>
              <a:rPr sz="5400" b="1" spc="5" dirty="0">
                <a:solidFill>
                  <a:srgbClr val="FFFFFF"/>
                </a:solidFill>
                <a:latin typeface="Arial"/>
                <a:cs typeface="Arial"/>
              </a:rPr>
              <a:t>nuisance and</a:t>
            </a:r>
            <a:r>
              <a:rPr sz="5400" b="1" spc="-40" dirty="0">
                <a:solidFill>
                  <a:srgbClr val="FFFFFF"/>
                </a:solidFill>
                <a:latin typeface="Arial"/>
                <a:cs typeface="Arial"/>
              </a:rPr>
              <a:t> </a:t>
            </a:r>
            <a:r>
              <a:rPr sz="5400" b="1" spc="5" dirty="0">
                <a:solidFill>
                  <a:srgbClr val="FFFFFF"/>
                </a:solidFill>
                <a:latin typeface="Arial"/>
                <a:cs typeface="Arial"/>
              </a:rPr>
              <a:t>disturbance</a:t>
            </a:r>
            <a:endParaRPr sz="5400" dirty="0">
              <a:latin typeface="Arial"/>
              <a:cs typeface="Arial"/>
            </a:endParaRPr>
          </a:p>
          <a:p>
            <a:pPr marL="12700" marR="5080">
              <a:lnSpc>
                <a:spcPct val="101000"/>
              </a:lnSpc>
              <a:spcBef>
                <a:spcPts val="1645"/>
              </a:spcBef>
            </a:pPr>
            <a:endParaRPr lang="en-GB" sz="2450" spc="0" dirty="0">
              <a:solidFill>
                <a:srgbClr val="FFFFFF"/>
              </a:solidFill>
              <a:latin typeface="Arial"/>
              <a:cs typeface="Arial"/>
            </a:endParaRPr>
          </a:p>
          <a:p>
            <a:pPr marL="12700" marR="5080">
              <a:lnSpc>
                <a:spcPct val="101000"/>
              </a:lnSpc>
              <a:spcBef>
                <a:spcPts val="1645"/>
              </a:spcBef>
            </a:pPr>
            <a:r>
              <a:rPr sz="2450" spc="0" dirty="0">
                <a:solidFill>
                  <a:srgbClr val="FFFFFF"/>
                </a:solidFill>
                <a:latin typeface="Arial"/>
                <a:cs typeface="Arial"/>
              </a:rPr>
              <a:t>Design to </a:t>
            </a:r>
            <a:r>
              <a:rPr sz="2450" spc="5" dirty="0">
                <a:solidFill>
                  <a:srgbClr val="FFFFFF"/>
                </a:solidFill>
                <a:latin typeface="Arial"/>
                <a:cs typeface="Arial"/>
              </a:rPr>
              <a:t>control </a:t>
            </a:r>
            <a:r>
              <a:rPr sz="2450" spc="0" dirty="0">
                <a:solidFill>
                  <a:srgbClr val="FFFFFF"/>
                </a:solidFill>
                <a:latin typeface="Arial"/>
                <a:cs typeface="Arial"/>
              </a:rPr>
              <a:t>noise and vibration emissions </a:t>
            </a:r>
            <a:r>
              <a:rPr sz="2450" spc="5" dirty="0">
                <a:solidFill>
                  <a:srgbClr val="FFFFFF"/>
                </a:solidFill>
                <a:latin typeface="Arial"/>
                <a:cs typeface="Arial"/>
              </a:rPr>
              <a:t>from </a:t>
            </a:r>
            <a:r>
              <a:rPr sz="2450" spc="0" dirty="0">
                <a:solidFill>
                  <a:srgbClr val="FFFFFF"/>
                </a:solidFill>
                <a:latin typeface="Arial"/>
                <a:cs typeface="Arial"/>
              </a:rPr>
              <a:t>fixed plant and minimise  disturbance </a:t>
            </a:r>
            <a:r>
              <a:rPr sz="2450" spc="5" dirty="0">
                <a:solidFill>
                  <a:srgbClr val="FFFFFF"/>
                </a:solidFill>
                <a:latin typeface="Arial"/>
                <a:cs typeface="Arial"/>
              </a:rPr>
              <a:t>from </a:t>
            </a:r>
            <a:r>
              <a:rPr sz="2450" spc="0" dirty="0">
                <a:solidFill>
                  <a:srgbClr val="FFFFFF"/>
                </a:solidFill>
                <a:latin typeface="Arial"/>
                <a:cs typeface="Arial"/>
              </a:rPr>
              <a:t>intrusive </a:t>
            </a:r>
            <a:r>
              <a:rPr sz="2450" dirty="0">
                <a:solidFill>
                  <a:srgbClr val="FFFFFF"/>
                </a:solidFill>
                <a:latin typeface="Arial"/>
                <a:cs typeface="Arial"/>
              </a:rPr>
              <a:t>lighting </a:t>
            </a:r>
            <a:r>
              <a:rPr sz="2450" spc="0" dirty="0">
                <a:solidFill>
                  <a:srgbClr val="FFFFFF"/>
                </a:solidFill>
                <a:latin typeface="Arial"/>
                <a:cs typeface="Arial"/>
              </a:rPr>
              <a:t>emissions, increased site </a:t>
            </a:r>
            <a:r>
              <a:rPr sz="2450" dirty="0">
                <a:solidFill>
                  <a:srgbClr val="FFFFFF"/>
                </a:solidFill>
                <a:latin typeface="Arial"/>
                <a:cs typeface="Arial"/>
              </a:rPr>
              <a:t>traffic </a:t>
            </a:r>
            <a:r>
              <a:rPr sz="2450" spc="0" dirty="0">
                <a:solidFill>
                  <a:srgbClr val="FFFFFF"/>
                </a:solidFill>
                <a:latin typeface="Arial"/>
                <a:cs typeface="Arial"/>
              </a:rPr>
              <a:t>and  reduced access</a:t>
            </a:r>
            <a:r>
              <a:rPr sz="2450" spc="-25" dirty="0">
                <a:solidFill>
                  <a:srgbClr val="FFFFFF"/>
                </a:solidFill>
                <a:latin typeface="Arial"/>
                <a:cs typeface="Arial"/>
              </a:rPr>
              <a:t> </a:t>
            </a:r>
            <a:r>
              <a:rPr sz="2450" dirty="0">
                <a:solidFill>
                  <a:srgbClr val="FFFFFF"/>
                </a:solidFill>
                <a:latin typeface="Arial"/>
                <a:cs typeface="Arial"/>
              </a:rPr>
              <a:t>points.</a:t>
            </a:r>
            <a:endParaRPr sz="2450" dirty="0">
              <a:latin typeface="Arial"/>
              <a:cs typeface="Arial"/>
            </a:endParaRPr>
          </a:p>
          <a:p>
            <a:pPr marL="12700" marR="650875">
              <a:lnSpc>
                <a:spcPct val="101000"/>
              </a:lnSpc>
              <a:spcBef>
                <a:spcPts val="1645"/>
              </a:spcBef>
            </a:pPr>
            <a:r>
              <a:rPr sz="2450" spc="5" dirty="0">
                <a:solidFill>
                  <a:srgbClr val="FFFFFF"/>
                </a:solidFill>
                <a:latin typeface="Arial"/>
                <a:cs typeface="Arial"/>
              </a:rPr>
              <a:t>Agree an </a:t>
            </a:r>
            <a:r>
              <a:rPr sz="2450" spc="0" dirty="0">
                <a:solidFill>
                  <a:srgbClr val="FFFFFF"/>
                </a:solidFill>
                <a:latin typeface="Arial"/>
                <a:cs typeface="Arial"/>
              </a:rPr>
              <a:t>appropriate noise and vibration monitoring programme with </a:t>
            </a:r>
            <a:r>
              <a:rPr sz="2450" spc="5" dirty="0">
                <a:solidFill>
                  <a:srgbClr val="FFFFFF"/>
                </a:solidFill>
                <a:latin typeface="Arial"/>
                <a:cs typeface="Arial"/>
              </a:rPr>
              <a:t>the  </a:t>
            </a:r>
            <a:r>
              <a:rPr sz="2450" spc="10" dirty="0">
                <a:solidFill>
                  <a:srgbClr val="FFFFFF"/>
                </a:solidFill>
                <a:latin typeface="Arial"/>
                <a:cs typeface="Arial"/>
              </a:rPr>
              <a:t>Employer’s </a:t>
            </a:r>
            <a:r>
              <a:rPr sz="2450" spc="0" dirty="0">
                <a:solidFill>
                  <a:srgbClr val="FFFFFF"/>
                </a:solidFill>
                <a:latin typeface="Arial"/>
                <a:cs typeface="Arial"/>
              </a:rPr>
              <a:t>Representative and, where appropriate, </a:t>
            </a:r>
            <a:r>
              <a:rPr sz="2450" spc="5" dirty="0">
                <a:solidFill>
                  <a:srgbClr val="FFFFFF"/>
                </a:solidFill>
                <a:latin typeface="Arial"/>
                <a:cs typeface="Arial"/>
              </a:rPr>
              <a:t>the </a:t>
            </a:r>
            <a:r>
              <a:rPr sz="2450" spc="0" dirty="0">
                <a:solidFill>
                  <a:srgbClr val="FFFFFF"/>
                </a:solidFill>
                <a:latin typeface="Arial"/>
                <a:cs typeface="Arial"/>
              </a:rPr>
              <a:t>relevant </a:t>
            </a:r>
            <a:r>
              <a:rPr sz="2450" dirty="0">
                <a:solidFill>
                  <a:srgbClr val="FFFFFF"/>
                </a:solidFill>
                <a:latin typeface="Arial"/>
                <a:cs typeface="Arial"/>
              </a:rPr>
              <a:t>local  </a:t>
            </a:r>
            <a:r>
              <a:rPr sz="2450" spc="-15" dirty="0">
                <a:solidFill>
                  <a:srgbClr val="FFFFFF"/>
                </a:solidFill>
                <a:latin typeface="Arial"/>
                <a:cs typeface="Arial"/>
              </a:rPr>
              <a:t>authority.</a:t>
            </a:r>
            <a:endParaRPr sz="2450" dirty="0">
              <a:latin typeface="Arial"/>
              <a:cs typeface="Arial"/>
            </a:endParaRPr>
          </a:p>
          <a:p>
            <a:pPr marL="12700" marR="614045" algn="just">
              <a:lnSpc>
                <a:spcPct val="101000"/>
              </a:lnSpc>
              <a:spcBef>
                <a:spcPts val="1645"/>
              </a:spcBef>
            </a:pPr>
            <a:r>
              <a:rPr sz="2450" spc="5" dirty="0">
                <a:solidFill>
                  <a:srgbClr val="FFFFFF"/>
                </a:solidFill>
                <a:latin typeface="Arial"/>
                <a:cs typeface="Arial"/>
              </a:rPr>
              <a:t>Seek </a:t>
            </a:r>
            <a:r>
              <a:rPr sz="2450" spc="0" dirty="0">
                <a:solidFill>
                  <a:srgbClr val="FFFFFF"/>
                </a:solidFill>
                <a:latin typeface="Arial"/>
                <a:cs typeface="Arial"/>
              </a:rPr>
              <a:t>Local </a:t>
            </a:r>
            <a:r>
              <a:rPr sz="2450" spc="5" dirty="0">
                <a:solidFill>
                  <a:srgbClr val="FFFFFF"/>
                </a:solidFill>
                <a:latin typeface="Arial"/>
                <a:cs typeface="Arial"/>
              </a:rPr>
              <a:t>Authority consent </a:t>
            </a:r>
            <a:r>
              <a:rPr sz="2450" spc="0" dirty="0">
                <a:solidFill>
                  <a:srgbClr val="FFFFFF"/>
                </a:solidFill>
                <a:latin typeface="Arial"/>
                <a:cs typeface="Arial"/>
              </a:rPr>
              <a:t>under </a:t>
            </a:r>
            <a:r>
              <a:rPr sz="2450" spc="5" dirty="0">
                <a:solidFill>
                  <a:srgbClr val="FFFFFF"/>
                </a:solidFill>
                <a:latin typeface="Arial"/>
                <a:cs typeface="Arial"/>
              </a:rPr>
              <a:t>Section 61 </a:t>
            </a:r>
            <a:r>
              <a:rPr sz="2450" spc="0" dirty="0">
                <a:solidFill>
                  <a:srgbClr val="FFFFFF"/>
                </a:solidFill>
                <a:latin typeface="Arial"/>
                <a:cs typeface="Arial"/>
              </a:rPr>
              <a:t>of </a:t>
            </a:r>
            <a:r>
              <a:rPr sz="2450" spc="5" dirty="0">
                <a:solidFill>
                  <a:srgbClr val="FFFFFF"/>
                </a:solidFill>
                <a:latin typeface="Arial"/>
                <a:cs typeface="Arial"/>
              </a:rPr>
              <a:t>the </a:t>
            </a:r>
            <a:r>
              <a:rPr sz="2450" spc="0" dirty="0">
                <a:solidFill>
                  <a:srgbClr val="FFFFFF"/>
                </a:solidFill>
                <a:latin typeface="Arial"/>
                <a:cs typeface="Arial"/>
              </a:rPr>
              <a:t>Control of</a:t>
            </a:r>
            <a:r>
              <a:rPr sz="2450" spc="-135" dirty="0">
                <a:solidFill>
                  <a:srgbClr val="FFFFFF"/>
                </a:solidFill>
                <a:latin typeface="Arial"/>
                <a:cs typeface="Arial"/>
              </a:rPr>
              <a:t> </a:t>
            </a:r>
            <a:r>
              <a:rPr sz="2450" spc="0" dirty="0">
                <a:solidFill>
                  <a:srgbClr val="FFFFFF"/>
                </a:solidFill>
                <a:latin typeface="Arial"/>
                <a:cs typeface="Arial"/>
              </a:rPr>
              <a:t>Pollution  </a:t>
            </a:r>
            <a:r>
              <a:rPr sz="2450" spc="5" dirty="0">
                <a:solidFill>
                  <a:srgbClr val="FFFFFF"/>
                </a:solidFill>
                <a:latin typeface="Arial"/>
                <a:cs typeface="Arial"/>
              </a:rPr>
              <a:t>Act, </a:t>
            </a:r>
            <a:r>
              <a:rPr sz="2450" spc="0" dirty="0">
                <a:solidFill>
                  <a:srgbClr val="FFFFFF"/>
                </a:solidFill>
                <a:latin typeface="Arial"/>
                <a:cs typeface="Arial"/>
              </a:rPr>
              <a:t>unless agreement </a:t>
            </a:r>
            <a:r>
              <a:rPr sz="2450" spc="5" dirty="0">
                <a:solidFill>
                  <a:srgbClr val="FFFFFF"/>
                </a:solidFill>
                <a:latin typeface="Arial"/>
                <a:cs typeface="Arial"/>
              </a:rPr>
              <a:t>from the </a:t>
            </a:r>
            <a:r>
              <a:rPr sz="2450" spc="10" dirty="0">
                <a:solidFill>
                  <a:srgbClr val="FFFFFF"/>
                </a:solidFill>
                <a:latin typeface="Arial"/>
                <a:cs typeface="Arial"/>
              </a:rPr>
              <a:t>Employer’s </a:t>
            </a:r>
            <a:r>
              <a:rPr sz="2450" spc="0" dirty="0">
                <a:solidFill>
                  <a:srgbClr val="FFFFFF"/>
                </a:solidFill>
                <a:latin typeface="Arial"/>
                <a:cs typeface="Arial"/>
              </a:rPr>
              <a:t>Representative </a:t>
            </a:r>
            <a:r>
              <a:rPr sz="2450" spc="5" dirty="0">
                <a:solidFill>
                  <a:srgbClr val="FFFFFF"/>
                </a:solidFill>
                <a:latin typeface="Arial"/>
                <a:cs typeface="Arial"/>
              </a:rPr>
              <a:t>confirms </a:t>
            </a:r>
            <a:r>
              <a:rPr sz="2450" spc="0" dirty="0">
                <a:solidFill>
                  <a:srgbClr val="FFFFFF"/>
                </a:solidFill>
                <a:latin typeface="Arial"/>
                <a:cs typeface="Arial"/>
              </a:rPr>
              <a:t>that  </a:t>
            </a:r>
            <a:r>
              <a:rPr sz="2450" spc="5" dirty="0">
                <a:solidFill>
                  <a:srgbClr val="FFFFFF"/>
                </a:solidFill>
                <a:latin typeface="Arial"/>
                <a:cs typeface="Arial"/>
              </a:rPr>
              <a:t>construction </a:t>
            </a:r>
            <a:r>
              <a:rPr sz="2450" spc="0" dirty="0">
                <a:solidFill>
                  <a:srgbClr val="FFFFFF"/>
                </a:solidFill>
                <a:latin typeface="Arial"/>
                <a:cs typeface="Arial"/>
              </a:rPr>
              <a:t>noise </a:t>
            </a:r>
            <a:r>
              <a:rPr sz="2450" dirty="0">
                <a:solidFill>
                  <a:srgbClr val="FFFFFF"/>
                </a:solidFill>
                <a:latin typeface="Arial"/>
                <a:cs typeface="Arial"/>
              </a:rPr>
              <a:t>will </a:t>
            </a:r>
            <a:r>
              <a:rPr sz="2450" spc="5" dirty="0">
                <a:solidFill>
                  <a:srgbClr val="FFFFFF"/>
                </a:solidFill>
                <a:latin typeface="Arial"/>
                <a:cs typeface="Arial"/>
              </a:rPr>
              <a:t>be </a:t>
            </a:r>
            <a:r>
              <a:rPr sz="2450" spc="0" dirty="0">
                <a:solidFill>
                  <a:srgbClr val="FFFFFF"/>
                </a:solidFill>
                <a:latin typeface="Arial"/>
                <a:cs typeface="Arial"/>
              </a:rPr>
              <a:t>managed without need for</a:t>
            </a:r>
            <a:r>
              <a:rPr sz="2450" spc="10" dirty="0">
                <a:solidFill>
                  <a:srgbClr val="FFFFFF"/>
                </a:solidFill>
                <a:latin typeface="Arial"/>
                <a:cs typeface="Arial"/>
              </a:rPr>
              <a:t> </a:t>
            </a:r>
            <a:r>
              <a:rPr sz="2450" spc="5" dirty="0">
                <a:solidFill>
                  <a:srgbClr val="FFFFFF"/>
                </a:solidFill>
                <a:latin typeface="Arial"/>
                <a:cs typeface="Arial"/>
              </a:rPr>
              <a:t>consent.</a:t>
            </a:r>
            <a:endParaRPr sz="2450" dirty="0">
              <a:latin typeface="Arial"/>
              <a:cs typeface="Arial"/>
            </a:endParaRPr>
          </a:p>
          <a:p>
            <a:pPr marL="12700" marR="41275">
              <a:lnSpc>
                <a:spcPct val="101000"/>
              </a:lnSpc>
              <a:spcBef>
                <a:spcPts val="1645"/>
              </a:spcBef>
            </a:pPr>
            <a:r>
              <a:rPr sz="2450" spc="0" dirty="0">
                <a:solidFill>
                  <a:srgbClr val="FFFFFF"/>
                </a:solidFill>
                <a:latin typeface="Arial"/>
                <a:cs typeface="Arial"/>
              </a:rPr>
              <a:t>Design to </a:t>
            </a:r>
            <a:r>
              <a:rPr sz="2450" spc="5" dirty="0">
                <a:solidFill>
                  <a:srgbClr val="FFFFFF"/>
                </a:solidFill>
                <a:latin typeface="Arial"/>
                <a:cs typeface="Arial"/>
              </a:rPr>
              <a:t>control </a:t>
            </a:r>
            <a:r>
              <a:rPr sz="2450" spc="0" dirty="0">
                <a:solidFill>
                  <a:srgbClr val="FFFFFF"/>
                </a:solidFill>
                <a:latin typeface="Arial"/>
                <a:cs typeface="Arial"/>
              </a:rPr>
              <a:t>dust and odour emissions </a:t>
            </a:r>
            <a:r>
              <a:rPr sz="2450" spc="5" dirty="0">
                <a:solidFill>
                  <a:srgbClr val="FFFFFF"/>
                </a:solidFill>
                <a:latin typeface="Arial"/>
                <a:cs typeface="Arial"/>
              </a:rPr>
              <a:t>from </a:t>
            </a:r>
            <a:r>
              <a:rPr sz="2450" spc="0" dirty="0">
                <a:solidFill>
                  <a:srgbClr val="FFFFFF"/>
                </a:solidFill>
                <a:latin typeface="Arial"/>
                <a:cs typeface="Arial"/>
              </a:rPr>
              <a:t>fixed plant and site  </a:t>
            </a:r>
            <a:r>
              <a:rPr sz="2450" spc="5" dirty="0">
                <a:solidFill>
                  <a:srgbClr val="FFFFFF"/>
                </a:solidFill>
                <a:latin typeface="Arial"/>
                <a:cs typeface="Arial"/>
              </a:rPr>
              <a:t>construction </a:t>
            </a:r>
            <a:r>
              <a:rPr sz="2450" dirty="0">
                <a:solidFill>
                  <a:srgbClr val="FFFFFF"/>
                </a:solidFill>
                <a:latin typeface="Arial"/>
                <a:cs typeface="Arial"/>
              </a:rPr>
              <a:t>activities </a:t>
            </a:r>
            <a:r>
              <a:rPr sz="2450" spc="0" dirty="0">
                <a:solidFill>
                  <a:srgbClr val="FFFFFF"/>
                </a:solidFill>
                <a:latin typeface="Arial"/>
                <a:cs typeface="Arial"/>
              </a:rPr>
              <a:t>and design in </a:t>
            </a:r>
            <a:r>
              <a:rPr sz="2450" spc="5" dirty="0">
                <a:solidFill>
                  <a:srgbClr val="FFFFFF"/>
                </a:solidFill>
                <a:latin typeface="Arial"/>
                <a:cs typeface="Arial"/>
              </a:rPr>
              <a:t>considerations </a:t>
            </a:r>
            <a:r>
              <a:rPr sz="2450" spc="0" dirty="0">
                <a:solidFill>
                  <a:srgbClr val="FFFFFF"/>
                </a:solidFill>
                <a:latin typeface="Arial"/>
                <a:cs typeface="Arial"/>
              </a:rPr>
              <a:t>in </a:t>
            </a:r>
            <a:r>
              <a:rPr sz="2450" spc="5" dirty="0">
                <a:solidFill>
                  <a:srgbClr val="FFFFFF"/>
                </a:solidFill>
                <a:latin typeface="Arial"/>
                <a:cs typeface="Arial"/>
              </a:rPr>
              <a:t>the </a:t>
            </a:r>
            <a:r>
              <a:rPr sz="2450" spc="0" dirty="0">
                <a:solidFill>
                  <a:srgbClr val="FFFFFF"/>
                </a:solidFill>
                <a:latin typeface="Arial"/>
                <a:cs typeface="Arial"/>
              </a:rPr>
              <a:t>delivery of</a:t>
            </a:r>
            <a:r>
              <a:rPr sz="2450" spc="40" dirty="0">
                <a:solidFill>
                  <a:srgbClr val="FFFFFF"/>
                </a:solidFill>
                <a:latin typeface="Arial"/>
                <a:cs typeface="Arial"/>
              </a:rPr>
              <a:t> </a:t>
            </a:r>
            <a:r>
              <a:rPr sz="2450" dirty="0">
                <a:solidFill>
                  <a:srgbClr val="FFFFFF"/>
                </a:solidFill>
                <a:latin typeface="Arial"/>
                <a:cs typeface="Arial"/>
              </a:rPr>
              <a:t>projects.</a:t>
            </a:r>
            <a:endParaRPr sz="2450" dirty="0">
              <a:latin typeface="Arial"/>
              <a:cs typeface="Arial"/>
            </a:endParaRPr>
          </a:p>
        </p:txBody>
      </p:sp>
      <p:grpSp>
        <p:nvGrpSpPr>
          <p:cNvPr id="21" name="Group 20"/>
          <p:cNvGrpSpPr/>
          <p:nvPr/>
        </p:nvGrpSpPr>
        <p:grpSpPr>
          <a:xfrm>
            <a:off x="14547850" y="4897344"/>
            <a:ext cx="4030227" cy="3195731"/>
            <a:chOff x="14633091" y="3650872"/>
            <a:chExt cx="4030227" cy="3195731"/>
          </a:xfrm>
        </p:grpSpPr>
        <p:sp>
          <p:nvSpPr>
            <p:cNvPr id="5" name="object 5"/>
            <p:cNvSpPr/>
            <p:nvPr/>
          </p:nvSpPr>
          <p:spPr>
            <a:xfrm>
              <a:off x="14633091" y="3650872"/>
              <a:ext cx="4030227" cy="3168231"/>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15547472" y="4867943"/>
              <a:ext cx="2157730" cy="1978660"/>
            </a:xfrm>
            <a:custGeom>
              <a:avLst/>
              <a:gdLst/>
              <a:ahLst/>
              <a:cxnLst/>
              <a:rect l="l" t="t" r="r" b="b"/>
              <a:pathLst>
                <a:path w="2157730" h="1978659">
                  <a:moveTo>
                    <a:pt x="880938" y="716910"/>
                  </a:moveTo>
                  <a:lnTo>
                    <a:pt x="793159" y="716910"/>
                  </a:lnTo>
                  <a:lnTo>
                    <a:pt x="1072773" y="1978463"/>
                  </a:lnTo>
                  <a:lnTo>
                    <a:pt x="1156403" y="1565355"/>
                  </a:lnTo>
                  <a:lnTo>
                    <a:pt x="1068972" y="1565355"/>
                  </a:lnTo>
                  <a:lnTo>
                    <a:pt x="880938" y="716910"/>
                  </a:lnTo>
                  <a:close/>
                </a:path>
                <a:path w="2157730" h="1978659">
                  <a:moveTo>
                    <a:pt x="430594" y="968043"/>
                  </a:moveTo>
                  <a:lnTo>
                    <a:pt x="0" y="968043"/>
                  </a:lnTo>
                  <a:lnTo>
                    <a:pt x="0" y="1053664"/>
                  </a:lnTo>
                  <a:lnTo>
                    <a:pt x="365737" y="1053664"/>
                  </a:lnTo>
                  <a:lnTo>
                    <a:pt x="541124" y="1675414"/>
                  </a:lnTo>
                  <a:lnTo>
                    <a:pt x="626812" y="1349540"/>
                  </a:lnTo>
                  <a:lnTo>
                    <a:pt x="538224" y="1349540"/>
                  </a:lnTo>
                  <a:lnTo>
                    <a:pt x="430594" y="968043"/>
                  </a:lnTo>
                  <a:close/>
                </a:path>
                <a:path w="2157730" h="1978659">
                  <a:moveTo>
                    <a:pt x="1385874" y="0"/>
                  </a:moveTo>
                  <a:lnTo>
                    <a:pt x="1068972" y="1565355"/>
                  </a:lnTo>
                  <a:lnTo>
                    <a:pt x="1156403" y="1565355"/>
                  </a:lnTo>
                  <a:lnTo>
                    <a:pt x="1392072" y="401212"/>
                  </a:lnTo>
                  <a:lnTo>
                    <a:pt x="1480083" y="401212"/>
                  </a:lnTo>
                  <a:lnTo>
                    <a:pt x="1385874" y="0"/>
                  </a:lnTo>
                  <a:close/>
                </a:path>
                <a:path w="2157730" h="1978659">
                  <a:moveTo>
                    <a:pt x="1480083" y="401212"/>
                  </a:moveTo>
                  <a:lnTo>
                    <a:pt x="1392072" y="401212"/>
                  </a:lnTo>
                  <a:lnTo>
                    <a:pt x="1663006" y="1555125"/>
                  </a:lnTo>
                  <a:lnTo>
                    <a:pt x="1754816" y="1194728"/>
                  </a:lnTo>
                  <a:lnTo>
                    <a:pt x="1666409" y="1194728"/>
                  </a:lnTo>
                  <a:lnTo>
                    <a:pt x="1480083" y="401212"/>
                  </a:lnTo>
                  <a:close/>
                </a:path>
                <a:path w="2157730" h="1978659">
                  <a:moveTo>
                    <a:pt x="800279" y="352963"/>
                  </a:moveTo>
                  <a:lnTo>
                    <a:pt x="538224" y="1349540"/>
                  </a:lnTo>
                  <a:lnTo>
                    <a:pt x="626812" y="1349540"/>
                  </a:lnTo>
                  <a:lnTo>
                    <a:pt x="793159" y="716910"/>
                  </a:lnTo>
                  <a:lnTo>
                    <a:pt x="880938" y="716910"/>
                  </a:lnTo>
                  <a:lnTo>
                    <a:pt x="800279" y="352963"/>
                  </a:lnTo>
                  <a:close/>
                </a:path>
                <a:path w="2157730" h="1978659">
                  <a:moveTo>
                    <a:pt x="2157326" y="968043"/>
                  </a:moveTo>
                  <a:lnTo>
                    <a:pt x="1724156" y="968043"/>
                  </a:lnTo>
                  <a:lnTo>
                    <a:pt x="1666409" y="1194728"/>
                  </a:lnTo>
                  <a:lnTo>
                    <a:pt x="1754816" y="1194728"/>
                  </a:lnTo>
                  <a:lnTo>
                    <a:pt x="1790751" y="1053664"/>
                  </a:lnTo>
                  <a:lnTo>
                    <a:pt x="2157326" y="1053664"/>
                  </a:lnTo>
                  <a:lnTo>
                    <a:pt x="2157326" y="968043"/>
                  </a:lnTo>
                  <a:close/>
                </a:path>
              </a:pathLst>
            </a:custGeom>
            <a:solidFill>
              <a:srgbClr val="231F20"/>
            </a:solidFill>
          </p:spPr>
          <p:txBody>
            <a:bodyPr wrap="square" lIns="0" tIns="0" rIns="0" bIns="0" rtlCol="0"/>
            <a:lstStyle/>
            <a:p>
              <a:endParaRPr dirty="0"/>
            </a:p>
          </p:txBody>
        </p:sp>
      </p:gr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2" name="Group 21"/>
          <p:cNvGrpSpPr/>
          <p:nvPr/>
        </p:nvGrpSpPr>
        <p:grpSpPr>
          <a:xfrm>
            <a:off x="15693429" y="347271"/>
            <a:ext cx="4130659" cy="1569125"/>
            <a:chOff x="15693429" y="347271"/>
            <a:chExt cx="4130659" cy="1569125"/>
          </a:xfrm>
        </p:grpSpPr>
        <p:sp>
          <p:nvSpPr>
            <p:cNvPr id="23"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4"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5"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6"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7"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8"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9"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30"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1"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2"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3"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4"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5"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4499794" cy="4544386"/>
          </a:xfrm>
          <a:prstGeom prst="rect">
            <a:avLst/>
          </a:prstGeom>
        </p:spPr>
        <p:txBody>
          <a:bodyPr vert="horz" wrap="square" lIns="0" tIns="224790" rIns="0" bIns="0" rtlCol="0">
            <a:spAutoFit/>
          </a:bodyPr>
          <a:lstStyle/>
          <a:p>
            <a:pPr marL="12700">
              <a:lnSpc>
                <a:spcPct val="100000"/>
              </a:lnSpc>
              <a:spcBef>
                <a:spcPts val="1770"/>
              </a:spcBef>
            </a:pPr>
            <a:r>
              <a:rPr sz="5400" b="1" spc="5" dirty="0">
                <a:solidFill>
                  <a:srgbClr val="FFFFFF"/>
                </a:solidFill>
                <a:latin typeface="Arial"/>
                <a:cs typeface="Arial"/>
              </a:rPr>
              <a:t>Pollution </a:t>
            </a:r>
            <a:r>
              <a:rPr sz="5400" b="1" spc="0" dirty="0">
                <a:solidFill>
                  <a:srgbClr val="FFFFFF"/>
                </a:solidFill>
                <a:latin typeface="Arial"/>
                <a:cs typeface="Arial"/>
              </a:rPr>
              <a:t>to </a:t>
            </a:r>
            <a:r>
              <a:rPr sz="5400" b="1" spc="5" dirty="0">
                <a:solidFill>
                  <a:srgbClr val="FFFFFF"/>
                </a:solidFill>
                <a:latin typeface="Arial"/>
                <a:cs typeface="Arial"/>
              </a:rPr>
              <a:t>Land and </a:t>
            </a:r>
            <a:r>
              <a:rPr sz="5400" b="1" spc="-10" dirty="0">
                <a:solidFill>
                  <a:srgbClr val="FFFFFF"/>
                </a:solidFill>
                <a:latin typeface="Arial"/>
                <a:cs typeface="Arial"/>
              </a:rPr>
              <a:t>Water </a:t>
            </a:r>
            <a:r>
              <a:rPr sz="5400" b="1" spc="5" dirty="0">
                <a:solidFill>
                  <a:srgbClr val="FFFFFF"/>
                </a:solidFill>
                <a:latin typeface="Arial"/>
                <a:cs typeface="Arial"/>
              </a:rPr>
              <a:t>(NEW</a:t>
            </a:r>
            <a:r>
              <a:rPr sz="5400" b="1" spc="-45" dirty="0">
                <a:solidFill>
                  <a:srgbClr val="FFFFFF"/>
                </a:solidFill>
                <a:latin typeface="Arial"/>
                <a:cs typeface="Arial"/>
              </a:rPr>
              <a:t> </a:t>
            </a:r>
            <a:r>
              <a:rPr sz="5400" b="1" spc="0" dirty="0">
                <a:solidFill>
                  <a:srgbClr val="FFFFFF"/>
                </a:solidFill>
                <a:latin typeface="Arial"/>
                <a:cs typeface="Arial"/>
              </a:rPr>
              <a:t>section)</a:t>
            </a:r>
            <a:endParaRPr sz="5400" dirty="0">
              <a:latin typeface="Arial"/>
              <a:cs typeface="Arial"/>
            </a:endParaRPr>
          </a:p>
          <a:p>
            <a:pPr marL="12700" marR="823594">
              <a:lnSpc>
                <a:spcPct val="101000"/>
              </a:lnSpc>
              <a:spcBef>
                <a:spcPts val="1645"/>
              </a:spcBef>
            </a:pPr>
            <a:endParaRPr lang="en-GB" sz="2450" spc="0" dirty="0">
              <a:solidFill>
                <a:srgbClr val="FFFFFF"/>
              </a:solidFill>
              <a:latin typeface="Arial"/>
              <a:cs typeface="Arial"/>
            </a:endParaRPr>
          </a:p>
          <a:p>
            <a:pPr marL="12700" marR="823594">
              <a:lnSpc>
                <a:spcPct val="101000"/>
              </a:lnSpc>
              <a:spcBef>
                <a:spcPts val="1645"/>
              </a:spcBef>
            </a:pPr>
            <a:r>
              <a:rPr lang="en-GB" sz="2450" spc="0" dirty="0">
                <a:solidFill>
                  <a:srgbClr val="FFFFFF"/>
                </a:solidFill>
                <a:latin typeface="Arial"/>
                <a:cs typeface="Arial"/>
              </a:rPr>
              <a:t>Don’t rely </a:t>
            </a:r>
            <a:r>
              <a:rPr lang="en-GB" sz="2450" spc="5" dirty="0">
                <a:solidFill>
                  <a:srgbClr val="FFFFFF"/>
                </a:solidFill>
                <a:latin typeface="Arial"/>
                <a:cs typeface="Arial"/>
              </a:rPr>
              <a:t>on temporary </a:t>
            </a:r>
            <a:r>
              <a:rPr lang="en-GB" sz="2450" spc="0" dirty="0">
                <a:solidFill>
                  <a:srgbClr val="FFFFFF"/>
                </a:solidFill>
                <a:latin typeface="Arial"/>
                <a:cs typeface="Arial"/>
              </a:rPr>
              <a:t>or permanent </a:t>
            </a:r>
            <a:r>
              <a:rPr lang="en-GB" sz="2450" spc="5" dirty="0">
                <a:solidFill>
                  <a:srgbClr val="FFFFFF"/>
                </a:solidFill>
                <a:latin typeface="Arial"/>
                <a:cs typeface="Arial"/>
              </a:rPr>
              <a:t>connections </a:t>
            </a:r>
            <a:r>
              <a:rPr lang="en-GB" sz="2450" spc="0" dirty="0">
                <a:solidFill>
                  <a:srgbClr val="FFFFFF"/>
                </a:solidFill>
                <a:latin typeface="Arial"/>
                <a:cs typeface="Arial"/>
              </a:rPr>
              <a:t>to any water </a:t>
            </a:r>
            <a:r>
              <a:rPr lang="en-GB" sz="2450" spc="5" dirty="0">
                <a:solidFill>
                  <a:srgbClr val="FFFFFF"/>
                </a:solidFill>
                <a:latin typeface="Arial"/>
                <a:cs typeface="Arial"/>
              </a:rPr>
              <a:t>supply  </a:t>
            </a:r>
            <a:r>
              <a:rPr lang="en-GB" sz="2450" spc="0" dirty="0">
                <a:solidFill>
                  <a:srgbClr val="FFFFFF"/>
                </a:solidFill>
                <a:latin typeface="Arial"/>
                <a:cs typeface="Arial"/>
              </a:rPr>
              <a:t>or </a:t>
            </a:r>
            <a:br>
              <a:rPr lang="en-GB" sz="2450" dirty="0">
                <a:solidFill>
                  <a:srgbClr val="FFFFFF"/>
                </a:solidFill>
                <a:latin typeface="Arial"/>
                <a:cs typeface="Arial"/>
              </a:rPr>
            </a:br>
            <a:r>
              <a:rPr lang="en-GB" sz="2450" spc="0" dirty="0">
                <a:solidFill>
                  <a:srgbClr val="FFFFFF"/>
                </a:solidFill>
                <a:latin typeface="Arial"/>
                <a:cs typeface="Arial"/>
              </a:rPr>
              <a:t>drainage infrastructure </a:t>
            </a:r>
            <a:r>
              <a:rPr lang="en-GB" sz="2450" dirty="0">
                <a:solidFill>
                  <a:srgbClr val="FFFFFF"/>
                </a:solidFill>
                <a:latin typeface="Arial"/>
                <a:cs typeface="Arial"/>
              </a:rPr>
              <a:t>until </a:t>
            </a:r>
            <a:r>
              <a:rPr lang="en-GB" sz="2450" spc="0" dirty="0">
                <a:solidFill>
                  <a:srgbClr val="FFFFFF"/>
                </a:solidFill>
                <a:latin typeface="Arial"/>
                <a:cs typeface="Arial"/>
              </a:rPr>
              <a:t>agreement has been received </a:t>
            </a:r>
            <a:r>
              <a:rPr lang="en-GB" sz="2450" spc="5" dirty="0">
                <a:solidFill>
                  <a:srgbClr val="FFFFFF"/>
                </a:solidFill>
                <a:latin typeface="Arial"/>
                <a:cs typeface="Arial"/>
              </a:rPr>
              <a:t>from the </a:t>
            </a:r>
            <a:r>
              <a:rPr lang="en-GB" sz="2450" spc="10" dirty="0">
                <a:solidFill>
                  <a:srgbClr val="FFFFFF"/>
                </a:solidFill>
                <a:latin typeface="Arial"/>
                <a:cs typeface="Arial"/>
              </a:rPr>
              <a:t>Employer’s</a:t>
            </a:r>
            <a:r>
              <a:rPr lang="en-GB" sz="2450" spc="-70" dirty="0">
                <a:solidFill>
                  <a:srgbClr val="FFFFFF"/>
                </a:solidFill>
                <a:latin typeface="Arial"/>
                <a:cs typeface="Arial"/>
              </a:rPr>
              <a:t> </a:t>
            </a:r>
            <a:br>
              <a:rPr lang="en-GB" sz="2450" spc="-70" dirty="0">
                <a:solidFill>
                  <a:srgbClr val="FFFFFF"/>
                </a:solidFill>
                <a:latin typeface="Arial"/>
                <a:cs typeface="Arial"/>
              </a:rPr>
            </a:br>
            <a:r>
              <a:rPr lang="en-GB" sz="2450" spc="0" dirty="0">
                <a:solidFill>
                  <a:srgbClr val="FFFFFF"/>
                </a:solidFill>
                <a:latin typeface="Arial"/>
                <a:cs typeface="Arial"/>
              </a:rPr>
              <a:t>Representative.</a:t>
            </a:r>
            <a:endParaRPr lang="en-GB" sz="245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Assess </a:t>
            </a:r>
            <a:r>
              <a:rPr sz="2450" spc="0" dirty="0">
                <a:solidFill>
                  <a:srgbClr val="FFFFFF"/>
                </a:solidFill>
                <a:latin typeface="Arial"/>
                <a:cs typeface="Arial"/>
              </a:rPr>
              <a:t>risks and pollution pathways for harmful materials that </a:t>
            </a:r>
            <a:r>
              <a:rPr sz="2450" dirty="0">
                <a:solidFill>
                  <a:srgbClr val="FFFFFF"/>
                </a:solidFill>
                <a:latin typeface="Arial"/>
                <a:cs typeface="Arial"/>
              </a:rPr>
              <a:t>will </a:t>
            </a:r>
            <a:r>
              <a:rPr sz="2450" spc="5" dirty="0">
                <a:solidFill>
                  <a:srgbClr val="FFFFFF"/>
                </a:solidFill>
                <a:latin typeface="Arial"/>
                <a:cs typeface="Arial"/>
              </a:rPr>
              <a:t>be stored,  </a:t>
            </a:r>
            <a:br>
              <a:rPr lang="en-GB" sz="2450" spc="5" dirty="0">
                <a:solidFill>
                  <a:srgbClr val="FFFFFF"/>
                </a:solidFill>
                <a:latin typeface="Arial"/>
                <a:cs typeface="Arial"/>
              </a:rPr>
            </a:br>
            <a:r>
              <a:rPr sz="2450" spc="0" dirty="0">
                <a:solidFill>
                  <a:srgbClr val="FFFFFF"/>
                </a:solidFill>
                <a:latin typeface="Arial"/>
                <a:cs typeface="Arial"/>
              </a:rPr>
              <a:t>handled, used or </a:t>
            </a:r>
            <a:r>
              <a:rPr sz="2450" spc="5" dirty="0">
                <a:solidFill>
                  <a:srgbClr val="FFFFFF"/>
                </a:solidFill>
                <a:latin typeface="Arial"/>
                <a:cs typeface="Arial"/>
              </a:rPr>
              <a:t>transported </a:t>
            </a:r>
            <a:r>
              <a:rPr sz="2450" spc="0" dirty="0">
                <a:solidFill>
                  <a:srgbClr val="FFFFFF"/>
                </a:solidFill>
                <a:latin typeface="Arial"/>
                <a:cs typeface="Arial"/>
              </a:rPr>
              <a:t>within </a:t>
            </a:r>
            <a:r>
              <a:rPr sz="2450" spc="5" dirty="0">
                <a:solidFill>
                  <a:srgbClr val="FFFFFF"/>
                </a:solidFill>
                <a:latin typeface="Arial"/>
                <a:cs typeface="Arial"/>
              </a:rPr>
              <a:t>the completed </a:t>
            </a:r>
            <a:r>
              <a:rPr sz="2450" spc="0" dirty="0">
                <a:solidFill>
                  <a:srgbClr val="FFFFFF"/>
                </a:solidFill>
                <a:latin typeface="Arial"/>
                <a:cs typeface="Arial"/>
              </a:rPr>
              <a:t>operational</a:t>
            </a:r>
            <a:r>
              <a:rPr sz="2450" spc="-10" dirty="0">
                <a:solidFill>
                  <a:srgbClr val="FFFFFF"/>
                </a:solidFill>
                <a:latin typeface="Arial"/>
                <a:cs typeface="Arial"/>
              </a:rPr>
              <a:t> </a:t>
            </a:r>
            <a:r>
              <a:rPr sz="2450" spc="0" dirty="0">
                <a:solidFill>
                  <a:srgbClr val="FFFFFF"/>
                </a:solidFill>
                <a:latin typeface="Arial"/>
                <a:cs typeface="Arial"/>
              </a:rPr>
              <a:t>development.</a:t>
            </a:r>
            <a:endParaRPr sz="2450" dirty="0">
              <a:latin typeface="Arial"/>
              <a:cs typeface="Arial"/>
            </a:endParaRPr>
          </a:p>
        </p:txBody>
      </p:sp>
      <p:grpSp>
        <p:nvGrpSpPr>
          <p:cNvPr id="147" name="Group 146"/>
          <p:cNvGrpSpPr/>
          <p:nvPr/>
        </p:nvGrpSpPr>
        <p:grpSpPr>
          <a:xfrm>
            <a:off x="15159107" y="4830797"/>
            <a:ext cx="2694305" cy="3871878"/>
            <a:chOff x="15159107" y="3717877"/>
            <a:chExt cx="2694305" cy="3871878"/>
          </a:xfrm>
        </p:grpSpPr>
        <p:sp>
          <p:nvSpPr>
            <p:cNvPr id="5" name="object 5"/>
            <p:cNvSpPr/>
            <p:nvPr/>
          </p:nvSpPr>
          <p:spPr>
            <a:xfrm>
              <a:off x="15346621" y="3881316"/>
              <a:ext cx="2294890" cy="832485"/>
            </a:xfrm>
            <a:custGeom>
              <a:avLst/>
              <a:gdLst/>
              <a:ahLst/>
              <a:cxnLst/>
              <a:rect l="l" t="t" r="r" b="b"/>
              <a:pathLst>
                <a:path w="2294890" h="832485">
                  <a:moveTo>
                    <a:pt x="0" y="832265"/>
                  </a:moveTo>
                  <a:lnTo>
                    <a:pt x="2294464" y="832265"/>
                  </a:lnTo>
                  <a:lnTo>
                    <a:pt x="2294464" y="0"/>
                  </a:lnTo>
                  <a:lnTo>
                    <a:pt x="0" y="0"/>
                  </a:lnTo>
                  <a:lnTo>
                    <a:pt x="0" y="832265"/>
                  </a:lnTo>
                  <a:close/>
                </a:path>
              </a:pathLst>
            </a:custGeom>
            <a:solidFill>
              <a:srgbClr val="FFFFFF"/>
            </a:solidFill>
          </p:spPr>
          <p:txBody>
            <a:bodyPr wrap="square" lIns="0" tIns="0" rIns="0" bIns="0" rtlCol="0"/>
            <a:lstStyle/>
            <a:p>
              <a:endParaRPr dirty="0"/>
            </a:p>
          </p:txBody>
        </p:sp>
        <p:sp>
          <p:nvSpPr>
            <p:cNvPr id="6" name="object 6"/>
            <p:cNvSpPr/>
            <p:nvPr/>
          </p:nvSpPr>
          <p:spPr>
            <a:xfrm>
              <a:off x="15346621" y="4772574"/>
              <a:ext cx="2294890" cy="177165"/>
            </a:xfrm>
            <a:custGeom>
              <a:avLst/>
              <a:gdLst/>
              <a:ahLst/>
              <a:cxnLst/>
              <a:rect l="l" t="t" r="r" b="b"/>
              <a:pathLst>
                <a:path w="2294890" h="177164">
                  <a:moveTo>
                    <a:pt x="0" y="176842"/>
                  </a:moveTo>
                  <a:lnTo>
                    <a:pt x="2294464" y="176842"/>
                  </a:lnTo>
                  <a:lnTo>
                    <a:pt x="2294464" y="0"/>
                  </a:lnTo>
                  <a:lnTo>
                    <a:pt x="0" y="0"/>
                  </a:lnTo>
                  <a:lnTo>
                    <a:pt x="0" y="176842"/>
                  </a:lnTo>
                  <a:close/>
                </a:path>
              </a:pathLst>
            </a:custGeom>
            <a:solidFill>
              <a:srgbClr val="FFFFFF"/>
            </a:solidFill>
          </p:spPr>
          <p:txBody>
            <a:bodyPr wrap="square" lIns="0" tIns="0" rIns="0" bIns="0" rtlCol="0"/>
            <a:lstStyle/>
            <a:p>
              <a:endParaRPr dirty="0"/>
            </a:p>
          </p:txBody>
        </p:sp>
        <p:sp>
          <p:nvSpPr>
            <p:cNvPr id="7" name="object 7"/>
            <p:cNvSpPr/>
            <p:nvPr/>
          </p:nvSpPr>
          <p:spPr>
            <a:xfrm>
              <a:off x="15346621" y="5008442"/>
              <a:ext cx="2294890" cy="1430655"/>
            </a:xfrm>
            <a:custGeom>
              <a:avLst/>
              <a:gdLst/>
              <a:ahLst/>
              <a:cxnLst/>
              <a:rect l="l" t="t" r="r" b="b"/>
              <a:pathLst>
                <a:path w="2294890" h="1430654">
                  <a:moveTo>
                    <a:pt x="0" y="1430281"/>
                  </a:moveTo>
                  <a:lnTo>
                    <a:pt x="2294464" y="1430281"/>
                  </a:lnTo>
                  <a:lnTo>
                    <a:pt x="2294464" y="0"/>
                  </a:lnTo>
                  <a:lnTo>
                    <a:pt x="0" y="0"/>
                  </a:lnTo>
                  <a:lnTo>
                    <a:pt x="0" y="1430281"/>
                  </a:lnTo>
                  <a:close/>
                </a:path>
              </a:pathLst>
            </a:custGeom>
            <a:solidFill>
              <a:srgbClr val="FFFFFF"/>
            </a:solidFill>
          </p:spPr>
          <p:txBody>
            <a:bodyPr wrap="square" lIns="0" tIns="0" rIns="0" bIns="0" rtlCol="0"/>
            <a:lstStyle/>
            <a:p>
              <a:endParaRPr dirty="0"/>
            </a:p>
          </p:txBody>
        </p:sp>
        <p:sp>
          <p:nvSpPr>
            <p:cNvPr id="8" name="object 8"/>
            <p:cNvSpPr/>
            <p:nvPr/>
          </p:nvSpPr>
          <p:spPr>
            <a:xfrm>
              <a:off x="15346621" y="6497726"/>
              <a:ext cx="2294890" cy="177165"/>
            </a:xfrm>
            <a:custGeom>
              <a:avLst/>
              <a:gdLst/>
              <a:ahLst/>
              <a:cxnLst/>
              <a:rect l="l" t="t" r="r" b="b"/>
              <a:pathLst>
                <a:path w="2294890" h="177165">
                  <a:moveTo>
                    <a:pt x="0" y="176863"/>
                  </a:moveTo>
                  <a:lnTo>
                    <a:pt x="2294464" y="176863"/>
                  </a:lnTo>
                  <a:lnTo>
                    <a:pt x="2294464" y="0"/>
                  </a:lnTo>
                  <a:lnTo>
                    <a:pt x="0" y="0"/>
                  </a:lnTo>
                  <a:lnTo>
                    <a:pt x="0" y="176863"/>
                  </a:lnTo>
                  <a:close/>
                </a:path>
              </a:pathLst>
            </a:custGeom>
            <a:solidFill>
              <a:srgbClr val="FFFFFF"/>
            </a:solidFill>
          </p:spPr>
          <p:txBody>
            <a:bodyPr wrap="square" lIns="0" tIns="0" rIns="0" bIns="0" rtlCol="0"/>
            <a:lstStyle/>
            <a:p>
              <a:endParaRPr dirty="0"/>
            </a:p>
          </p:txBody>
        </p:sp>
        <p:sp>
          <p:nvSpPr>
            <p:cNvPr id="9" name="object 9"/>
            <p:cNvSpPr/>
            <p:nvPr/>
          </p:nvSpPr>
          <p:spPr>
            <a:xfrm>
              <a:off x="15346621" y="6733593"/>
              <a:ext cx="2294890" cy="655955"/>
            </a:xfrm>
            <a:custGeom>
              <a:avLst/>
              <a:gdLst/>
              <a:ahLst/>
              <a:cxnLst/>
              <a:rect l="l" t="t" r="r" b="b"/>
              <a:pathLst>
                <a:path w="2294890" h="655954">
                  <a:moveTo>
                    <a:pt x="0" y="655594"/>
                  </a:moveTo>
                  <a:lnTo>
                    <a:pt x="2294464" y="655594"/>
                  </a:lnTo>
                  <a:lnTo>
                    <a:pt x="2294464" y="0"/>
                  </a:lnTo>
                  <a:lnTo>
                    <a:pt x="0" y="0"/>
                  </a:lnTo>
                  <a:lnTo>
                    <a:pt x="0" y="655594"/>
                  </a:lnTo>
                  <a:close/>
                </a:path>
              </a:pathLst>
            </a:custGeom>
            <a:solidFill>
              <a:srgbClr val="FFFFFF"/>
            </a:solidFill>
          </p:spPr>
          <p:txBody>
            <a:bodyPr wrap="square" lIns="0" tIns="0" rIns="0" bIns="0" rtlCol="0"/>
            <a:lstStyle/>
            <a:p>
              <a:endParaRPr dirty="0"/>
            </a:p>
          </p:txBody>
        </p:sp>
        <p:sp>
          <p:nvSpPr>
            <p:cNvPr id="10" name="object 10"/>
            <p:cNvSpPr/>
            <p:nvPr/>
          </p:nvSpPr>
          <p:spPr>
            <a:xfrm>
              <a:off x="15346624" y="3881312"/>
              <a:ext cx="2294890" cy="714375"/>
            </a:xfrm>
            <a:custGeom>
              <a:avLst/>
              <a:gdLst/>
              <a:ahLst/>
              <a:cxnLst/>
              <a:rect l="l" t="t" r="r" b="b"/>
              <a:pathLst>
                <a:path w="2294890" h="714375">
                  <a:moveTo>
                    <a:pt x="0" y="713904"/>
                  </a:moveTo>
                  <a:lnTo>
                    <a:pt x="0" y="0"/>
                  </a:lnTo>
                  <a:lnTo>
                    <a:pt x="2294464" y="0"/>
                  </a:lnTo>
                  <a:lnTo>
                    <a:pt x="2294464" y="713925"/>
                  </a:lnTo>
                </a:path>
              </a:pathLst>
            </a:custGeom>
            <a:ln w="90520">
              <a:solidFill>
                <a:srgbClr val="231F20"/>
              </a:solidFill>
            </a:ln>
          </p:spPr>
          <p:txBody>
            <a:bodyPr wrap="square" lIns="0" tIns="0" rIns="0" bIns="0" rtlCol="0"/>
            <a:lstStyle/>
            <a:p>
              <a:endParaRPr dirty="0"/>
            </a:p>
          </p:txBody>
        </p:sp>
        <p:sp>
          <p:nvSpPr>
            <p:cNvPr id="11" name="object 11"/>
            <p:cNvSpPr/>
            <p:nvPr/>
          </p:nvSpPr>
          <p:spPr>
            <a:xfrm>
              <a:off x="15346624" y="5131662"/>
              <a:ext cx="0" cy="1188085"/>
            </a:xfrm>
            <a:custGeom>
              <a:avLst/>
              <a:gdLst/>
              <a:ahLst/>
              <a:cxnLst/>
              <a:rect l="l" t="t" r="r" b="b"/>
              <a:pathLst>
                <a:path h="1188085">
                  <a:moveTo>
                    <a:pt x="0" y="1188047"/>
                  </a:moveTo>
                  <a:lnTo>
                    <a:pt x="0" y="0"/>
                  </a:lnTo>
                </a:path>
              </a:pathLst>
            </a:custGeom>
            <a:ln w="90520">
              <a:solidFill>
                <a:srgbClr val="231F20"/>
              </a:solidFill>
            </a:ln>
          </p:spPr>
          <p:txBody>
            <a:bodyPr wrap="square" lIns="0" tIns="0" rIns="0" bIns="0" rtlCol="0"/>
            <a:lstStyle/>
            <a:p>
              <a:endParaRPr dirty="0"/>
            </a:p>
          </p:txBody>
        </p:sp>
        <p:sp>
          <p:nvSpPr>
            <p:cNvPr id="12" name="object 12"/>
            <p:cNvSpPr/>
            <p:nvPr/>
          </p:nvSpPr>
          <p:spPr>
            <a:xfrm>
              <a:off x="15346624" y="6890331"/>
              <a:ext cx="2294890" cy="523875"/>
            </a:xfrm>
            <a:custGeom>
              <a:avLst/>
              <a:gdLst/>
              <a:ahLst/>
              <a:cxnLst/>
              <a:rect l="l" t="t" r="r" b="b"/>
              <a:pathLst>
                <a:path w="2294890" h="523875">
                  <a:moveTo>
                    <a:pt x="2294464" y="0"/>
                  </a:moveTo>
                  <a:lnTo>
                    <a:pt x="2294464" y="523826"/>
                  </a:lnTo>
                  <a:lnTo>
                    <a:pt x="0" y="523826"/>
                  </a:lnTo>
                  <a:lnTo>
                    <a:pt x="0" y="0"/>
                  </a:lnTo>
                </a:path>
              </a:pathLst>
            </a:custGeom>
            <a:ln w="90520">
              <a:solidFill>
                <a:srgbClr val="231F20"/>
              </a:solidFill>
            </a:ln>
          </p:spPr>
          <p:txBody>
            <a:bodyPr wrap="square" lIns="0" tIns="0" rIns="0" bIns="0" rtlCol="0"/>
            <a:lstStyle/>
            <a:p>
              <a:endParaRPr dirty="0"/>
            </a:p>
          </p:txBody>
        </p:sp>
        <p:sp>
          <p:nvSpPr>
            <p:cNvPr id="13" name="object 13"/>
            <p:cNvSpPr/>
            <p:nvPr/>
          </p:nvSpPr>
          <p:spPr>
            <a:xfrm>
              <a:off x="15214212" y="3717877"/>
              <a:ext cx="2559685" cy="163830"/>
            </a:xfrm>
            <a:custGeom>
              <a:avLst/>
              <a:gdLst/>
              <a:ahLst/>
              <a:cxnLst/>
              <a:rect l="l" t="t" r="r" b="b"/>
              <a:pathLst>
                <a:path w="2559684" h="163829">
                  <a:moveTo>
                    <a:pt x="2490468" y="0"/>
                  </a:moveTo>
                  <a:lnTo>
                    <a:pt x="94646" y="0"/>
                  </a:lnTo>
                  <a:lnTo>
                    <a:pt x="55367" y="6423"/>
                  </a:lnTo>
                  <a:lnTo>
                    <a:pt x="25554" y="23937"/>
                  </a:lnTo>
                  <a:lnTo>
                    <a:pt x="6625" y="49912"/>
                  </a:lnTo>
                  <a:lnTo>
                    <a:pt x="0" y="81714"/>
                  </a:lnTo>
                  <a:lnTo>
                    <a:pt x="6423" y="113532"/>
                  </a:lnTo>
                  <a:lnTo>
                    <a:pt x="23941" y="139508"/>
                  </a:lnTo>
                  <a:lnTo>
                    <a:pt x="49925" y="157019"/>
                  </a:lnTo>
                  <a:lnTo>
                    <a:pt x="81746" y="163440"/>
                  </a:lnTo>
                  <a:lnTo>
                    <a:pt x="2477568" y="163440"/>
                  </a:lnTo>
                  <a:lnTo>
                    <a:pt x="2509429" y="157019"/>
                  </a:lnTo>
                  <a:lnTo>
                    <a:pt x="2535390" y="139508"/>
                  </a:lnTo>
                  <a:lnTo>
                    <a:pt x="2552863" y="113532"/>
                  </a:lnTo>
                  <a:lnTo>
                    <a:pt x="2559262" y="81714"/>
                  </a:lnTo>
                  <a:lnTo>
                    <a:pt x="2553064" y="49912"/>
                  </a:lnTo>
                  <a:lnTo>
                    <a:pt x="2537002" y="23937"/>
                  </a:lnTo>
                  <a:lnTo>
                    <a:pt x="2514871" y="6423"/>
                  </a:lnTo>
                  <a:lnTo>
                    <a:pt x="2490468" y="0"/>
                  </a:lnTo>
                  <a:close/>
                </a:path>
              </a:pathLst>
            </a:custGeom>
            <a:solidFill>
              <a:srgbClr val="FFFFFF"/>
            </a:solidFill>
          </p:spPr>
          <p:txBody>
            <a:bodyPr wrap="square" lIns="0" tIns="0" rIns="0" bIns="0" rtlCol="0"/>
            <a:lstStyle/>
            <a:p>
              <a:endParaRPr dirty="0"/>
            </a:p>
          </p:txBody>
        </p:sp>
        <p:sp>
          <p:nvSpPr>
            <p:cNvPr id="14" name="object 14"/>
            <p:cNvSpPr/>
            <p:nvPr/>
          </p:nvSpPr>
          <p:spPr>
            <a:xfrm>
              <a:off x="15214212" y="3717877"/>
              <a:ext cx="2559685" cy="163830"/>
            </a:xfrm>
            <a:custGeom>
              <a:avLst/>
              <a:gdLst/>
              <a:ahLst/>
              <a:cxnLst/>
              <a:rect l="l" t="t" r="r" b="b"/>
              <a:pathLst>
                <a:path w="2559684" h="163829">
                  <a:moveTo>
                    <a:pt x="2477568" y="163440"/>
                  </a:moveTo>
                  <a:lnTo>
                    <a:pt x="81746" y="163440"/>
                  </a:lnTo>
                  <a:lnTo>
                    <a:pt x="49925" y="157019"/>
                  </a:lnTo>
                  <a:lnTo>
                    <a:pt x="23941" y="139508"/>
                  </a:lnTo>
                  <a:lnTo>
                    <a:pt x="6423" y="113532"/>
                  </a:lnTo>
                  <a:lnTo>
                    <a:pt x="0" y="81714"/>
                  </a:lnTo>
                  <a:lnTo>
                    <a:pt x="6625" y="49912"/>
                  </a:lnTo>
                  <a:lnTo>
                    <a:pt x="25554" y="23937"/>
                  </a:lnTo>
                  <a:lnTo>
                    <a:pt x="55367" y="6423"/>
                  </a:lnTo>
                  <a:lnTo>
                    <a:pt x="94646" y="0"/>
                  </a:lnTo>
                  <a:lnTo>
                    <a:pt x="2490468" y="0"/>
                  </a:lnTo>
                  <a:lnTo>
                    <a:pt x="2514871" y="6423"/>
                  </a:lnTo>
                  <a:lnTo>
                    <a:pt x="2537002" y="23937"/>
                  </a:lnTo>
                  <a:lnTo>
                    <a:pt x="2553064" y="49912"/>
                  </a:lnTo>
                  <a:lnTo>
                    <a:pt x="2559262" y="81714"/>
                  </a:lnTo>
                  <a:lnTo>
                    <a:pt x="2552863" y="113532"/>
                  </a:lnTo>
                  <a:lnTo>
                    <a:pt x="2535390" y="139508"/>
                  </a:lnTo>
                  <a:lnTo>
                    <a:pt x="2509429" y="157019"/>
                  </a:lnTo>
                  <a:lnTo>
                    <a:pt x="2477568" y="163440"/>
                  </a:lnTo>
                  <a:close/>
                </a:path>
              </a:pathLst>
            </a:custGeom>
            <a:ln w="90520">
              <a:solidFill>
                <a:srgbClr val="231F20"/>
              </a:solidFill>
            </a:ln>
          </p:spPr>
          <p:txBody>
            <a:bodyPr wrap="square" lIns="0" tIns="0" rIns="0" bIns="0" rtlCol="0"/>
            <a:lstStyle/>
            <a:p>
              <a:endParaRPr dirty="0"/>
            </a:p>
          </p:txBody>
        </p:sp>
        <p:sp>
          <p:nvSpPr>
            <p:cNvPr id="15" name="object 15"/>
            <p:cNvSpPr/>
            <p:nvPr/>
          </p:nvSpPr>
          <p:spPr>
            <a:xfrm>
              <a:off x="15211225" y="7425925"/>
              <a:ext cx="2559685" cy="163830"/>
            </a:xfrm>
            <a:custGeom>
              <a:avLst/>
              <a:gdLst/>
              <a:ahLst/>
              <a:cxnLst/>
              <a:rect l="l" t="t" r="r" b="b"/>
              <a:pathLst>
                <a:path w="2559684" h="163829">
                  <a:moveTo>
                    <a:pt x="2477610" y="0"/>
                  </a:moveTo>
                  <a:lnTo>
                    <a:pt x="81746" y="0"/>
                  </a:lnTo>
                  <a:lnTo>
                    <a:pt x="49934" y="6421"/>
                  </a:lnTo>
                  <a:lnTo>
                    <a:pt x="23949" y="23933"/>
                  </a:lnTo>
                  <a:lnTo>
                    <a:pt x="6426" y="49907"/>
                  </a:lnTo>
                  <a:lnTo>
                    <a:pt x="0" y="81714"/>
                  </a:lnTo>
                  <a:lnTo>
                    <a:pt x="6426" y="113544"/>
                  </a:lnTo>
                  <a:lnTo>
                    <a:pt x="23949" y="139527"/>
                  </a:lnTo>
                  <a:lnTo>
                    <a:pt x="49934" y="157040"/>
                  </a:lnTo>
                  <a:lnTo>
                    <a:pt x="81746" y="163460"/>
                  </a:lnTo>
                  <a:lnTo>
                    <a:pt x="2477610" y="163460"/>
                  </a:lnTo>
                  <a:lnTo>
                    <a:pt x="2509375" y="157040"/>
                  </a:lnTo>
                  <a:lnTo>
                    <a:pt x="2535350" y="139527"/>
                  </a:lnTo>
                  <a:lnTo>
                    <a:pt x="2552881" y="113544"/>
                  </a:lnTo>
                  <a:lnTo>
                    <a:pt x="2559314" y="81714"/>
                  </a:lnTo>
                  <a:lnTo>
                    <a:pt x="2552881" y="49907"/>
                  </a:lnTo>
                  <a:lnTo>
                    <a:pt x="2535350" y="23933"/>
                  </a:lnTo>
                  <a:lnTo>
                    <a:pt x="2509375" y="6421"/>
                  </a:lnTo>
                  <a:lnTo>
                    <a:pt x="2477610" y="0"/>
                  </a:lnTo>
                  <a:close/>
                </a:path>
              </a:pathLst>
            </a:custGeom>
            <a:solidFill>
              <a:srgbClr val="FFFFFF"/>
            </a:solidFill>
          </p:spPr>
          <p:txBody>
            <a:bodyPr wrap="square" lIns="0" tIns="0" rIns="0" bIns="0" rtlCol="0"/>
            <a:lstStyle/>
            <a:p>
              <a:endParaRPr dirty="0"/>
            </a:p>
          </p:txBody>
        </p:sp>
        <p:sp>
          <p:nvSpPr>
            <p:cNvPr id="16" name="object 16"/>
            <p:cNvSpPr/>
            <p:nvPr/>
          </p:nvSpPr>
          <p:spPr>
            <a:xfrm>
              <a:off x="15211225" y="7425925"/>
              <a:ext cx="2559685" cy="163830"/>
            </a:xfrm>
            <a:custGeom>
              <a:avLst/>
              <a:gdLst/>
              <a:ahLst/>
              <a:cxnLst/>
              <a:rect l="l" t="t" r="r" b="b"/>
              <a:pathLst>
                <a:path w="2559684" h="163829">
                  <a:moveTo>
                    <a:pt x="2477610" y="163460"/>
                  </a:moveTo>
                  <a:lnTo>
                    <a:pt x="81746" y="163460"/>
                  </a:lnTo>
                  <a:lnTo>
                    <a:pt x="49934" y="157040"/>
                  </a:lnTo>
                  <a:lnTo>
                    <a:pt x="23949" y="139527"/>
                  </a:lnTo>
                  <a:lnTo>
                    <a:pt x="6426" y="113544"/>
                  </a:lnTo>
                  <a:lnTo>
                    <a:pt x="0" y="81714"/>
                  </a:lnTo>
                  <a:lnTo>
                    <a:pt x="6426" y="49907"/>
                  </a:lnTo>
                  <a:lnTo>
                    <a:pt x="23949" y="23933"/>
                  </a:lnTo>
                  <a:lnTo>
                    <a:pt x="49934" y="6421"/>
                  </a:lnTo>
                  <a:lnTo>
                    <a:pt x="81746" y="0"/>
                  </a:lnTo>
                  <a:lnTo>
                    <a:pt x="2477610" y="0"/>
                  </a:lnTo>
                  <a:lnTo>
                    <a:pt x="2509375" y="6421"/>
                  </a:lnTo>
                  <a:lnTo>
                    <a:pt x="2535350" y="23933"/>
                  </a:lnTo>
                  <a:lnTo>
                    <a:pt x="2552881" y="49907"/>
                  </a:lnTo>
                  <a:lnTo>
                    <a:pt x="2559314" y="81714"/>
                  </a:lnTo>
                  <a:lnTo>
                    <a:pt x="2552881" y="113544"/>
                  </a:lnTo>
                  <a:lnTo>
                    <a:pt x="2535350" y="139527"/>
                  </a:lnTo>
                  <a:lnTo>
                    <a:pt x="2509375" y="157040"/>
                  </a:lnTo>
                  <a:lnTo>
                    <a:pt x="2477610" y="163460"/>
                  </a:lnTo>
                  <a:close/>
                </a:path>
              </a:pathLst>
            </a:custGeom>
            <a:ln w="90520">
              <a:solidFill>
                <a:srgbClr val="231F20"/>
              </a:solidFill>
            </a:ln>
          </p:spPr>
          <p:txBody>
            <a:bodyPr wrap="square" lIns="0" tIns="0" rIns="0" bIns="0" rtlCol="0"/>
            <a:lstStyle/>
            <a:p>
              <a:endParaRPr dirty="0"/>
            </a:p>
          </p:txBody>
        </p:sp>
        <p:sp>
          <p:nvSpPr>
            <p:cNvPr id="17" name="object 17"/>
            <p:cNvSpPr/>
            <p:nvPr/>
          </p:nvSpPr>
          <p:spPr>
            <a:xfrm>
              <a:off x="15241030" y="5027258"/>
              <a:ext cx="59690" cy="0"/>
            </a:xfrm>
            <a:custGeom>
              <a:avLst/>
              <a:gdLst/>
              <a:ahLst/>
              <a:cxnLst/>
              <a:rect l="l" t="t" r="r" b="b"/>
              <a:pathLst>
                <a:path w="59690">
                  <a:moveTo>
                    <a:pt x="0" y="0"/>
                  </a:moveTo>
                  <a:lnTo>
                    <a:pt x="59139" y="0"/>
                  </a:lnTo>
                </a:path>
              </a:pathLst>
            </a:custGeom>
            <a:ln w="37632">
              <a:solidFill>
                <a:srgbClr val="231F20"/>
              </a:solidFill>
            </a:ln>
          </p:spPr>
          <p:txBody>
            <a:bodyPr wrap="square" lIns="0" tIns="0" rIns="0" bIns="0" rtlCol="0"/>
            <a:lstStyle/>
            <a:p>
              <a:endParaRPr dirty="0"/>
            </a:p>
          </p:txBody>
        </p:sp>
        <p:sp>
          <p:nvSpPr>
            <p:cNvPr id="18" name="object 18"/>
            <p:cNvSpPr/>
            <p:nvPr/>
          </p:nvSpPr>
          <p:spPr>
            <a:xfrm>
              <a:off x="15386953" y="5027258"/>
              <a:ext cx="59690" cy="0"/>
            </a:xfrm>
            <a:custGeom>
              <a:avLst/>
              <a:gdLst/>
              <a:ahLst/>
              <a:cxnLst/>
              <a:rect l="l" t="t" r="r" b="b"/>
              <a:pathLst>
                <a:path w="59690">
                  <a:moveTo>
                    <a:pt x="0" y="0"/>
                  </a:moveTo>
                  <a:lnTo>
                    <a:pt x="59139" y="0"/>
                  </a:lnTo>
                </a:path>
              </a:pathLst>
            </a:custGeom>
            <a:ln w="37632">
              <a:solidFill>
                <a:srgbClr val="231F20"/>
              </a:solidFill>
            </a:ln>
          </p:spPr>
          <p:txBody>
            <a:bodyPr wrap="square" lIns="0" tIns="0" rIns="0" bIns="0" rtlCol="0"/>
            <a:lstStyle/>
            <a:p>
              <a:endParaRPr dirty="0"/>
            </a:p>
          </p:txBody>
        </p:sp>
        <p:sp>
          <p:nvSpPr>
            <p:cNvPr id="19" name="object 19"/>
            <p:cNvSpPr/>
            <p:nvPr/>
          </p:nvSpPr>
          <p:spPr>
            <a:xfrm>
              <a:off x="15532875" y="5027258"/>
              <a:ext cx="59690" cy="0"/>
            </a:xfrm>
            <a:custGeom>
              <a:avLst/>
              <a:gdLst/>
              <a:ahLst/>
              <a:cxnLst/>
              <a:rect l="l" t="t" r="r" b="b"/>
              <a:pathLst>
                <a:path w="59690">
                  <a:moveTo>
                    <a:pt x="0" y="0"/>
                  </a:moveTo>
                  <a:lnTo>
                    <a:pt x="59160" y="0"/>
                  </a:lnTo>
                </a:path>
              </a:pathLst>
            </a:custGeom>
            <a:ln w="37632">
              <a:solidFill>
                <a:srgbClr val="231F20"/>
              </a:solidFill>
            </a:ln>
          </p:spPr>
          <p:txBody>
            <a:bodyPr wrap="square" lIns="0" tIns="0" rIns="0" bIns="0" rtlCol="0"/>
            <a:lstStyle/>
            <a:p>
              <a:endParaRPr dirty="0"/>
            </a:p>
          </p:txBody>
        </p:sp>
        <p:sp>
          <p:nvSpPr>
            <p:cNvPr id="20" name="object 20"/>
            <p:cNvSpPr/>
            <p:nvPr/>
          </p:nvSpPr>
          <p:spPr>
            <a:xfrm>
              <a:off x="15678850" y="5027258"/>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21" name="object 21"/>
            <p:cNvSpPr/>
            <p:nvPr/>
          </p:nvSpPr>
          <p:spPr>
            <a:xfrm>
              <a:off x="15824772" y="5027258"/>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22" name="object 22"/>
            <p:cNvSpPr/>
            <p:nvPr/>
          </p:nvSpPr>
          <p:spPr>
            <a:xfrm>
              <a:off x="15970705" y="5027258"/>
              <a:ext cx="59690" cy="0"/>
            </a:xfrm>
            <a:custGeom>
              <a:avLst/>
              <a:gdLst/>
              <a:ahLst/>
              <a:cxnLst/>
              <a:rect l="l" t="t" r="r" b="b"/>
              <a:pathLst>
                <a:path w="59690">
                  <a:moveTo>
                    <a:pt x="0" y="0"/>
                  </a:moveTo>
                  <a:lnTo>
                    <a:pt x="59129" y="0"/>
                  </a:lnTo>
                </a:path>
              </a:pathLst>
            </a:custGeom>
            <a:ln w="37632">
              <a:solidFill>
                <a:srgbClr val="231F20"/>
              </a:solidFill>
            </a:ln>
          </p:spPr>
          <p:txBody>
            <a:bodyPr wrap="square" lIns="0" tIns="0" rIns="0" bIns="0" rtlCol="0"/>
            <a:lstStyle/>
            <a:p>
              <a:endParaRPr dirty="0"/>
            </a:p>
          </p:txBody>
        </p:sp>
        <p:sp>
          <p:nvSpPr>
            <p:cNvPr id="23" name="object 23"/>
            <p:cNvSpPr/>
            <p:nvPr/>
          </p:nvSpPr>
          <p:spPr>
            <a:xfrm>
              <a:off x="16116627" y="5027258"/>
              <a:ext cx="59690" cy="0"/>
            </a:xfrm>
            <a:custGeom>
              <a:avLst/>
              <a:gdLst/>
              <a:ahLst/>
              <a:cxnLst/>
              <a:rect l="l" t="t" r="r" b="b"/>
              <a:pathLst>
                <a:path w="59690">
                  <a:moveTo>
                    <a:pt x="0" y="0"/>
                  </a:moveTo>
                  <a:lnTo>
                    <a:pt x="59160" y="0"/>
                  </a:lnTo>
                </a:path>
              </a:pathLst>
            </a:custGeom>
            <a:ln w="37632">
              <a:solidFill>
                <a:srgbClr val="231F20"/>
              </a:solidFill>
            </a:ln>
          </p:spPr>
          <p:txBody>
            <a:bodyPr wrap="square" lIns="0" tIns="0" rIns="0" bIns="0" rtlCol="0"/>
            <a:lstStyle/>
            <a:p>
              <a:endParaRPr dirty="0"/>
            </a:p>
          </p:txBody>
        </p:sp>
        <p:sp>
          <p:nvSpPr>
            <p:cNvPr id="24" name="object 24"/>
            <p:cNvSpPr/>
            <p:nvPr/>
          </p:nvSpPr>
          <p:spPr>
            <a:xfrm>
              <a:off x="16262549" y="5027258"/>
              <a:ext cx="59690" cy="0"/>
            </a:xfrm>
            <a:custGeom>
              <a:avLst/>
              <a:gdLst/>
              <a:ahLst/>
              <a:cxnLst/>
              <a:rect l="l" t="t" r="r" b="b"/>
              <a:pathLst>
                <a:path w="59690">
                  <a:moveTo>
                    <a:pt x="0" y="0"/>
                  </a:moveTo>
                  <a:lnTo>
                    <a:pt x="59160" y="0"/>
                  </a:lnTo>
                </a:path>
              </a:pathLst>
            </a:custGeom>
            <a:ln w="37632">
              <a:solidFill>
                <a:srgbClr val="231F20"/>
              </a:solidFill>
            </a:ln>
          </p:spPr>
          <p:txBody>
            <a:bodyPr wrap="square" lIns="0" tIns="0" rIns="0" bIns="0" rtlCol="0"/>
            <a:lstStyle/>
            <a:p>
              <a:endParaRPr dirty="0"/>
            </a:p>
          </p:txBody>
        </p:sp>
        <p:sp>
          <p:nvSpPr>
            <p:cNvPr id="25" name="object 25"/>
            <p:cNvSpPr/>
            <p:nvPr/>
          </p:nvSpPr>
          <p:spPr>
            <a:xfrm>
              <a:off x="16408503" y="5027258"/>
              <a:ext cx="59690" cy="0"/>
            </a:xfrm>
            <a:custGeom>
              <a:avLst/>
              <a:gdLst/>
              <a:ahLst/>
              <a:cxnLst/>
              <a:rect l="l" t="t" r="r" b="b"/>
              <a:pathLst>
                <a:path w="59690">
                  <a:moveTo>
                    <a:pt x="0" y="0"/>
                  </a:moveTo>
                  <a:lnTo>
                    <a:pt x="59139" y="0"/>
                  </a:lnTo>
                </a:path>
              </a:pathLst>
            </a:custGeom>
            <a:ln w="37632">
              <a:solidFill>
                <a:srgbClr val="231F20"/>
              </a:solidFill>
            </a:ln>
          </p:spPr>
          <p:txBody>
            <a:bodyPr wrap="square" lIns="0" tIns="0" rIns="0" bIns="0" rtlCol="0"/>
            <a:lstStyle/>
            <a:p>
              <a:endParaRPr dirty="0"/>
            </a:p>
          </p:txBody>
        </p:sp>
        <p:sp>
          <p:nvSpPr>
            <p:cNvPr id="26" name="object 26"/>
            <p:cNvSpPr/>
            <p:nvPr/>
          </p:nvSpPr>
          <p:spPr>
            <a:xfrm>
              <a:off x="16554457" y="5027258"/>
              <a:ext cx="59690" cy="0"/>
            </a:xfrm>
            <a:custGeom>
              <a:avLst/>
              <a:gdLst/>
              <a:ahLst/>
              <a:cxnLst/>
              <a:rect l="l" t="t" r="r" b="b"/>
              <a:pathLst>
                <a:path w="59690">
                  <a:moveTo>
                    <a:pt x="0" y="0"/>
                  </a:moveTo>
                  <a:lnTo>
                    <a:pt x="59108" y="0"/>
                  </a:lnTo>
                </a:path>
              </a:pathLst>
            </a:custGeom>
            <a:ln w="37632">
              <a:solidFill>
                <a:srgbClr val="231F20"/>
              </a:solidFill>
            </a:ln>
          </p:spPr>
          <p:txBody>
            <a:bodyPr wrap="square" lIns="0" tIns="0" rIns="0" bIns="0" rtlCol="0"/>
            <a:lstStyle/>
            <a:p>
              <a:endParaRPr dirty="0"/>
            </a:p>
          </p:txBody>
        </p:sp>
        <p:sp>
          <p:nvSpPr>
            <p:cNvPr id="27" name="object 27"/>
            <p:cNvSpPr/>
            <p:nvPr/>
          </p:nvSpPr>
          <p:spPr>
            <a:xfrm>
              <a:off x="16700379" y="5027258"/>
              <a:ext cx="59690" cy="0"/>
            </a:xfrm>
            <a:custGeom>
              <a:avLst/>
              <a:gdLst/>
              <a:ahLst/>
              <a:cxnLst/>
              <a:rect l="l" t="t" r="r" b="b"/>
              <a:pathLst>
                <a:path w="59690">
                  <a:moveTo>
                    <a:pt x="0" y="0"/>
                  </a:moveTo>
                  <a:lnTo>
                    <a:pt x="59108" y="0"/>
                  </a:lnTo>
                </a:path>
              </a:pathLst>
            </a:custGeom>
            <a:ln w="37632">
              <a:solidFill>
                <a:srgbClr val="231F20"/>
              </a:solidFill>
            </a:ln>
          </p:spPr>
          <p:txBody>
            <a:bodyPr wrap="square" lIns="0" tIns="0" rIns="0" bIns="0" rtlCol="0"/>
            <a:lstStyle/>
            <a:p>
              <a:endParaRPr dirty="0"/>
            </a:p>
          </p:txBody>
        </p:sp>
        <p:sp>
          <p:nvSpPr>
            <p:cNvPr id="28" name="object 28"/>
            <p:cNvSpPr/>
            <p:nvPr/>
          </p:nvSpPr>
          <p:spPr>
            <a:xfrm>
              <a:off x="16859065" y="5027258"/>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29" name="object 29"/>
            <p:cNvSpPr/>
            <p:nvPr/>
          </p:nvSpPr>
          <p:spPr>
            <a:xfrm>
              <a:off x="17007071" y="5027258"/>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30" name="object 30"/>
            <p:cNvSpPr/>
            <p:nvPr/>
          </p:nvSpPr>
          <p:spPr>
            <a:xfrm>
              <a:off x="17153004" y="5027258"/>
              <a:ext cx="59690" cy="0"/>
            </a:xfrm>
            <a:custGeom>
              <a:avLst/>
              <a:gdLst/>
              <a:ahLst/>
              <a:cxnLst/>
              <a:rect l="l" t="t" r="r" b="b"/>
              <a:pathLst>
                <a:path w="59690">
                  <a:moveTo>
                    <a:pt x="0" y="0"/>
                  </a:moveTo>
                  <a:lnTo>
                    <a:pt x="59223" y="0"/>
                  </a:lnTo>
                </a:path>
              </a:pathLst>
            </a:custGeom>
            <a:ln w="37632">
              <a:solidFill>
                <a:srgbClr val="231F20"/>
              </a:solidFill>
            </a:ln>
          </p:spPr>
          <p:txBody>
            <a:bodyPr wrap="square" lIns="0" tIns="0" rIns="0" bIns="0" rtlCol="0"/>
            <a:lstStyle/>
            <a:p>
              <a:endParaRPr dirty="0"/>
            </a:p>
          </p:txBody>
        </p:sp>
        <p:sp>
          <p:nvSpPr>
            <p:cNvPr id="31" name="object 31"/>
            <p:cNvSpPr/>
            <p:nvPr/>
          </p:nvSpPr>
          <p:spPr>
            <a:xfrm>
              <a:off x="17298905" y="5027258"/>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32" name="object 32"/>
            <p:cNvSpPr/>
            <p:nvPr/>
          </p:nvSpPr>
          <p:spPr>
            <a:xfrm>
              <a:off x="17444870" y="5027258"/>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33" name="object 33"/>
            <p:cNvSpPr/>
            <p:nvPr/>
          </p:nvSpPr>
          <p:spPr>
            <a:xfrm>
              <a:off x="17590844" y="5027258"/>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34" name="object 34"/>
            <p:cNvSpPr/>
            <p:nvPr/>
          </p:nvSpPr>
          <p:spPr>
            <a:xfrm>
              <a:off x="17736819" y="5027258"/>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35" name="object 35"/>
            <p:cNvSpPr/>
            <p:nvPr/>
          </p:nvSpPr>
          <p:spPr>
            <a:xfrm>
              <a:off x="15270041" y="4772574"/>
              <a:ext cx="0" cy="177165"/>
            </a:xfrm>
            <a:custGeom>
              <a:avLst/>
              <a:gdLst/>
              <a:ahLst/>
              <a:cxnLst/>
              <a:rect l="l" t="t" r="r" b="b"/>
              <a:pathLst>
                <a:path h="177164">
                  <a:moveTo>
                    <a:pt x="0" y="0"/>
                  </a:moveTo>
                  <a:lnTo>
                    <a:pt x="0" y="176842"/>
                  </a:lnTo>
                </a:path>
              </a:pathLst>
            </a:custGeom>
            <a:ln w="59568">
              <a:solidFill>
                <a:srgbClr val="231F20"/>
              </a:solidFill>
            </a:ln>
          </p:spPr>
          <p:txBody>
            <a:bodyPr wrap="square" lIns="0" tIns="0" rIns="0" bIns="0" rtlCol="0"/>
            <a:lstStyle/>
            <a:p>
              <a:endParaRPr dirty="0"/>
            </a:p>
          </p:txBody>
        </p:sp>
        <p:sp>
          <p:nvSpPr>
            <p:cNvPr id="36" name="object 36"/>
            <p:cNvSpPr/>
            <p:nvPr/>
          </p:nvSpPr>
          <p:spPr>
            <a:xfrm>
              <a:off x="15415993"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37" name="object 37"/>
            <p:cNvSpPr/>
            <p:nvPr/>
          </p:nvSpPr>
          <p:spPr>
            <a:xfrm>
              <a:off x="15561916"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38" name="object 38"/>
            <p:cNvSpPr/>
            <p:nvPr/>
          </p:nvSpPr>
          <p:spPr>
            <a:xfrm>
              <a:off x="15707855" y="4772574"/>
              <a:ext cx="0" cy="177165"/>
            </a:xfrm>
            <a:custGeom>
              <a:avLst/>
              <a:gdLst/>
              <a:ahLst/>
              <a:cxnLst/>
              <a:rect l="l" t="t" r="r" b="b"/>
              <a:pathLst>
                <a:path h="177164">
                  <a:moveTo>
                    <a:pt x="0" y="0"/>
                  </a:moveTo>
                  <a:lnTo>
                    <a:pt x="0" y="176842"/>
                  </a:lnTo>
                </a:path>
              </a:pathLst>
            </a:custGeom>
            <a:ln w="59579">
              <a:solidFill>
                <a:srgbClr val="231F20"/>
              </a:solidFill>
            </a:ln>
          </p:spPr>
          <p:txBody>
            <a:bodyPr wrap="square" lIns="0" tIns="0" rIns="0" bIns="0" rtlCol="0"/>
            <a:lstStyle/>
            <a:p>
              <a:endParaRPr dirty="0"/>
            </a:p>
          </p:txBody>
        </p:sp>
        <p:sp>
          <p:nvSpPr>
            <p:cNvPr id="39" name="object 39"/>
            <p:cNvSpPr/>
            <p:nvPr/>
          </p:nvSpPr>
          <p:spPr>
            <a:xfrm>
              <a:off x="15853791" y="4772574"/>
              <a:ext cx="0" cy="177165"/>
            </a:xfrm>
            <a:custGeom>
              <a:avLst/>
              <a:gdLst/>
              <a:ahLst/>
              <a:cxnLst/>
              <a:rect l="l" t="t" r="r" b="b"/>
              <a:pathLst>
                <a:path h="177164">
                  <a:moveTo>
                    <a:pt x="0" y="0"/>
                  </a:moveTo>
                  <a:lnTo>
                    <a:pt x="0" y="176842"/>
                  </a:lnTo>
                </a:path>
              </a:pathLst>
            </a:custGeom>
            <a:ln w="59568">
              <a:solidFill>
                <a:srgbClr val="231F20"/>
              </a:solidFill>
            </a:ln>
          </p:spPr>
          <p:txBody>
            <a:bodyPr wrap="square" lIns="0" tIns="0" rIns="0" bIns="0" rtlCol="0"/>
            <a:lstStyle/>
            <a:p>
              <a:endParaRPr dirty="0"/>
            </a:p>
          </p:txBody>
        </p:sp>
        <p:sp>
          <p:nvSpPr>
            <p:cNvPr id="40" name="object 40"/>
            <p:cNvSpPr/>
            <p:nvPr/>
          </p:nvSpPr>
          <p:spPr>
            <a:xfrm>
              <a:off x="15999714"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41" name="object 41"/>
            <p:cNvSpPr/>
            <p:nvPr/>
          </p:nvSpPr>
          <p:spPr>
            <a:xfrm>
              <a:off x="16145637"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42" name="object 42"/>
            <p:cNvSpPr/>
            <p:nvPr/>
          </p:nvSpPr>
          <p:spPr>
            <a:xfrm>
              <a:off x="16291569"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43" name="object 43"/>
            <p:cNvSpPr/>
            <p:nvPr/>
          </p:nvSpPr>
          <p:spPr>
            <a:xfrm>
              <a:off x="16437512" y="4772574"/>
              <a:ext cx="0" cy="177165"/>
            </a:xfrm>
            <a:custGeom>
              <a:avLst/>
              <a:gdLst/>
              <a:ahLst/>
              <a:cxnLst/>
              <a:rect l="l" t="t" r="r" b="b"/>
              <a:pathLst>
                <a:path h="177164">
                  <a:moveTo>
                    <a:pt x="0" y="0"/>
                  </a:moveTo>
                  <a:lnTo>
                    <a:pt x="0" y="176842"/>
                  </a:lnTo>
                </a:path>
              </a:pathLst>
            </a:custGeom>
            <a:ln w="59568">
              <a:solidFill>
                <a:srgbClr val="231F20"/>
              </a:solidFill>
            </a:ln>
          </p:spPr>
          <p:txBody>
            <a:bodyPr wrap="square" lIns="0" tIns="0" rIns="0" bIns="0" rtlCol="0"/>
            <a:lstStyle/>
            <a:p>
              <a:endParaRPr dirty="0"/>
            </a:p>
          </p:txBody>
        </p:sp>
        <p:sp>
          <p:nvSpPr>
            <p:cNvPr id="44" name="object 44"/>
            <p:cNvSpPr/>
            <p:nvPr/>
          </p:nvSpPr>
          <p:spPr>
            <a:xfrm>
              <a:off x="16583466"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45" name="object 45"/>
            <p:cNvSpPr/>
            <p:nvPr/>
          </p:nvSpPr>
          <p:spPr>
            <a:xfrm>
              <a:off x="16729389" y="4772574"/>
              <a:ext cx="0" cy="177165"/>
            </a:xfrm>
            <a:custGeom>
              <a:avLst/>
              <a:gdLst/>
              <a:ahLst/>
              <a:cxnLst/>
              <a:rect l="l" t="t" r="r" b="b"/>
              <a:pathLst>
                <a:path h="177164">
                  <a:moveTo>
                    <a:pt x="0" y="0"/>
                  </a:moveTo>
                  <a:lnTo>
                    <a:pt x="0" y="176842"/>
                  </a:lnTo>
                </a:path>
              </a:pathLst>
            </a:custGeom>
            <a:ln w="59610">
              <a:solidFill>
                <a:srgbClr val="231F20"/>
              </a:solidFill>
            </a:ln>
          </p:spPr>
          <p:txBody>
            <a:bodyPr wrap="square" lIns="0" tIns="0" rIns="0" bIns="0" rtlCol="0"/>
            <a:lstStyle/>
            <a:p>
              <a:endParaRPr dirty="0"/>
            </a:p>
          </p:txBody>
        </p:sp>
        <p:sp>
          <p:nvSpPr>
            <p:cNvPr id="46" name="object 46"/>
            <p:cNvSpPr/>
            <p:nvPr/>
          </p:nvSpPr>
          <p:spPr>
            <a:xfrm>
              <a:off x="16888091" y="4772574"/>
              <a:ext cx="0" cy="177165"/>
            </a:xfrm>
            <a:custGeom>
              <a:avLst/>
              <a:gdLst/>
              <a:ahLst/>
              <a:cxnLst/>
              <a:rect l="l" t="t" r="r" b="b"/>
              <a:pathLst>
                <a:path h="177164">
                  <a:moveTo>
                    <a:pt x="0" y="0"/>
                  </a:moveTo>
                  <a:lnTo>
                    <a:pt x="0" y="176842"/>
                  </a:lnTo>
                </a:path>
              </a:pathLst>
            </a:custGeom>
            <a:ln w="59579">
              <a:solidFill>
                <a:srgbClr val="231F20"/>
              </a:solidFill>
            </a:ln>
          </p:spPr>
          <p:txBody>
            <a:bodyPr wrap="square" lIns="0" tIns="0" rIns="0" bIns="0" rtlCol="0"/>
            <a:lstStyle/>
            <a:p>
              <a:endParaRPr dirty="0"/>
            </a:p>
          </p:txBody>
        </p:sp>
        <p:sp>
          <p:nvSpPr>
            <p:cNvPr id="47" name="object 47"/>
            <p:cNvSpPr/>
            <p:nvPr/>
          </p:nvSpPr>
          <p:spPr>
            <a:xfrm>
              <a:off x="17036102" y="4772574"/>
              <a:ext cx="0" cy="177165"/>
            </a:xfrm>
            <a:custGeom>
              <a:avLst/>
              <a:gdLst/>
              <a:ahLst/>
              <a:cxnLst/>
              <a:rect l="l" t="t" r="r" b="b"/>
              <a:pathLst>
                <a:path h="177164">
                  <a:moveTo>
                    <a:pt x="0" y="0"/>
                  </a:moveTo>
                  <a:lnTo>
                    <a:pt x="0" y="176842"/>
                  </a:lnTo>
                </a:path>
              </a:pathLst>
            </a:custGeom>
            <a:ln w="59589">
              <a:solidFill>
                <a:srgbClr val="231F20"/>
              </a:solidFill>
            </a:ln>
          </p:spPr>
          <p:txBody>
            <a:bodyPr wrap="square" lIns="0" tIns="0" rIns="0" bIns="0" rtlCol="0"/>
            <a:lstStyle/>
            <a:p>
              <a:endParaRPr dirty="0"/>
            </a:p>
          </p:txBody>
        </p:sp>
        <p:sp>
          <p:nvSpPr>
            <p:cNvPr id="48" name="object 48"/>
            <p:cNvSpPr/>
            <p:nvPr/>
          </p:nvSpPr>
          <p:spPr>
            <a:xfrm>
              <a:off x="17181997" y="4772574"/>
              <a:ext cx="0" cy="177165"/>
            </a:xfrm>
            <a:custGeom>
              <a:avLst/>
              <a:gdLst/>
              <a:ahLst/>
              <a:cxnLst/>
              <a:rect l="l" t="t" r="r" b="b"/>
              <a:pathLst>
                <a:path h="177164">
                  <a:moveTo>
                    <a:pt x="0" y="0"/>
                  </a:moveTo>
                  <a:lnTo>
                    <a:pt x="0" y="176842"/>
                  </a:lnTo>
                </a:path>
              </a:pathLst>
            </a:custGeom>
            <a:ln w="59537">
              <a:solidFill>
                <a:srgbClr val="231F20"/>
              </a:solidFill>
            </a:ln>
          </p:spPr>
          <p:txBody>
            <a:bodyPr wrap="square" lIns="0" tIns="0" rIns="0" bIns="0" rtlCol="0"/>
            <a:lstStyle/>
            <a:p>
              <a:endParaRPr dirty="0"/>
            </a:p>
          </p:txBody>
        </p:sp>
        <p:sp>
          <p:nvSpPr>
            <p:cNvPr id="49" name="object 49"/>
            <p:cNvSpPr/>
            <p:nvPr/>
          </p:nvSpPr>
          <p:spPr>
            <a:xfrm>
              <a:off x="17327984" y="4772574"/>
              <a:ext cx="0" cy="177165"/>
            </a:xfrm>
            <a:custGeom>
              <a:avLst/>
              <a:gdLst/>
              <a:ahLst/>
              <a:cxnLst/>
              <a:rect l="l" t="t" r="r" b="b"/>
              <a:pathLst>
                <a:path h="177164">
                  <a:moveTo>
                    <a:pt x="0" y="0"/>
                  </a:moveTo>
                  <a:lnTo>
                    <a:pt x="0" y="176842"/>
                  </a:lnTo>
                </a:path>
              </a:pathLst>
            </a:custGeom>
            <a:ln w="59516">
              <a:solidFill>
                <a:srgbClr val="231F20"/>
              </a:solidFill>
            </a:ln>
          </p:spPr>
          <p:txBody>
            <a:bodyPr wrap="square" lIns="0" tIns="0" rIns="0" bIns="0" rtlCol="0"/>
            <a:lstStyle/>
            <a:p>
              <a:endParaRPr dirty="0"/>
            </a:p>
          </p:txBody>
        </p:sp>
        <p:sp>
          <p:nvSpPr>
            <p:cNvPr id="50" name="object 50"/>
            <p:cNvSpPr/>
            <p:nvPr/>
          </p:nvSpPr>
          <p:spPr>
            <a:xfrm>
              <a:off x="17473843" y="4772574"/>
              <a:ext cx="0" cy="177165"/>
            </a:xfrm>
            <a:custGeom>
              <a:avLst/>
              <a:gdLst/>
              <a:ahLst/>
              <a:cxnLst/>
              <a:rect l="l" t="t" r="r" b="b"/>
              <a:pathLst>
                <a:path h="177164">
                  <a:moveTo>
                    <a:pt x="0" y="0"/>
                  </a:moveTo>
                  <a:lnTo>
                    <a:pt x="0" y="176842"/>
                  </a:lnTo>
                </a:path>
              </a:pathLst>
            </a:custGeom>
            <a:ln w="59746">
              <a:solidFill>
                <a:srgbClr val="231F20"/>
              </a:solidFill>
            </a:ln>
          </p:spPr>
          <p:txBody>
            <a:bodyPr wrap="square" lIns="0" tIns="0" rIns="0" bIns="0" rtlCol="0"/>
            <a:lstStyle/>
            <a:p>
              <a:endParaRPr dirty="0"/>
            </a:p>
          </p:txBody>
        </p:sp>
        <p:sp>
          <p:nvSpPr>
            <p:cNvPr id="51" name="object 51"/>
            <p:cNvSpPr/>
            <p:nvPr/>
          </p:nvSpPr>
          <p:spPr>
            <a:xfrm>
              <a:off x="17619817" y="4772574"/>
              <a:ext cx="0" cy="177165"/>
            </a:xfrm>
            <a:custGeom>
              <a:avLst/>
              <a:gdLst/>
              <a:ahLst/>
              <a:cxnLst/>
              <a:rect l="l" t="t" r="r" b="b"/>
              <a:pathLst>
                <a:path h="177164">
                  <a:moveTo>
                    <a:pt x="0" y="0"/>
                  </a:moveTo>
                  <a:lnTo>
                    <a:pt x="0" y="176842"/>
                  </a:lnTo>
                </a:path>
              </a:pathLst>
            </a:custGeom>
            <a:ln w="59746">
              <a:solidFill>
                <a:srgbClr val="231F20"/>
              </a:solidFill>
            </a:ln>
          </p:spPr>
          <p:txBody>
            <a:bodyPr wrap="square" lIns="0" tIns="0" rIns="0" bIns="0" rtlCol="0"/>
            <a:lstStyle/>
            <a:p>
              <a:endParaRPr dirty="0"/>
            </a:p>
          </p:txBody>
        </p:sp>
        <p:sp>
          <p:nvSpPr>
            <p:cNvPr id="52" name="object 52"/>
            <p:cNvSpPr/>
            <p:nvPr/>
          </p:nvSpPr>
          <p:spPr>
            <a:xfrm>
              <a:off x="17765782" y="4772574"/>
              <a:ext cx="0" cy="177165"/>
            </a:xfrm>
            <a:custGeom>
              <a:avLst/>
              <a:gdLst/>
              <a:ahLst/>
              <a:cxnLst/>
              <a:rect l="l" t="t" r="r" b="b"/>
              <a:pathLst>
                <a:path h="177164">
                  <a:moveTo>
                    <a:pt x="0" y="0"/>
                  </a:moveTo>
                  <a:lnTo>
                    <a:pt x="0" y="176842"/>
                  </a:lnTo>
                </a:path>
              </a:pathLst>
            </a:custGeom>
            <a:ln w="59746">
              <a:solidFill>
                <a:srgbClr val="231F20"/>
              </a:solidFill>
            </a:ln>
          </p:spPr>
          <p:txBody>
            <a:bodyPr wrap="square" lIns="0" tIns="0" rIns="0" bIns="0" rtlCol="0"/>
            <a:lstStyle/>
            <a:p>
              <a:endParaRPr dirty="0"/>
            </a:p>
          </p:txBody>
        </p:sp>
        <p:sp>
          <p:nvSpPr>
            <p:cNvPr id="53" name="object 53"/>
            <p:cNvSpPr/>
            <p:nvPr/>
          </p:nvSpPr>
          <p:spPr>
            <a:xfrm>
              <a:off x="15159107" y="4713582"/>
              <a:ext cx="2694305" cy="59055"/>
            </a:xfrm>
            <a:custGeom>
              <a:avLst/>
              <a:gdLst/>
              <a:ahLst/>
              <a:cxnLst/>
              <a:rect l="l" t="t" r="r" b="b"/>
              <a:pathLst>
                <a:path w="2694305" h="59054">
                  <a:moveTo>
                    <a:pt x="2693802" y="0"/>
                  </a:moveTo>
                  <a:lnTo>
                    <a:pt x="0" y="0"/>
                  </a:lnTo>
                  <a:lnTo>
                    <a:pt x="0" y="58992"/>
                  </a:lnTo>
                  <a:lnTo>
                    <a:pt x="2693802" y="58992"/>
                  </a:lnTo>
                  <a:lnTo>
                    <a:pt x="2693802" y="0"/>
                  </a:lnTo>
                  <a:close/>
                </a:path>
              </a:pathLst>
            </a:custGeom>
            <a:solidFill>
              <a:srgbClr val="231F20"/>
            </a:solidFill>
          </p:spPr>
          <p:txBody>
            <a:bodyPr wrap="square" lIns="0" tIns="0" rIns="0" bIns="0" rtlCol="0"/>
            <a:lstStyle/>
            <a:p>
              <a:endParaRPr dirty="0"/>
            </a:p>
          </p:txBody>
        </p:sp>
        <p:sp>
          <p:nvSpPr>
            <p:cNvPr id="54" name="object 54"/>
            <p:cNvSpPr/>
            <p:nvPr/>
          </p:nvSpPr>
          <p:spPr>
            <a:xfrm>
              <a:off x="15239942" y="4696980"/>
              <a:ext cx="59690" cy="0"/>
            </a:xfrm>
            <a:custGeom>
              <a:avLst/>
              <a:gdLst/>
              <a:ahLst/>
              <a:cxnLst/>
              <a:rect l="l" t="t" r="r" b="b"/>
              <a:pathLst>
                <a:path w="59690">
                  <a:moveTo>
                    <a:pt x="0" y="0"/>
                  </a:moveTo>
                  <a:lnTo>
                    <a:pt x="59108" y="0"/>
                  </a:lnTo>
                </a:path>
              </a:pathLst>
            </a:custGeom>
            <a:ln w="33203">
              <a:solidFill>
                <a:srgbClr val="231F20"/>
              </a:solidFill>
            </a:ln>
          </p:spPr>
          <p:txBody>
            <a:bodyPr wrap="square" lIns="0" tIns="0" rIns="0" bIns="0" rtlCol="0"/>
            <a:lstStyle/>
            <a:p>
              <a:endParaRPr dirty="0"/>
            </a:p>
          </p:txBody>
        </p:sp>
        <p:sp>
          <p:nvSpPr>
            <p:cNvPr id="55" name="object 55"/>
            <p:cNvSpPr/>
            <p:nvPr/>
          </p:nvSpPr>
          <p:spPr>
            <a:xfrm>
              <a:off x="15385885" y="4696980"/>
              <a:ext cx="59690" cy="0"/>
            </a:xfrm>
            <a:custGeom>
              <a:avLst/>
              <a:gdLst/>
              <a:ahLst/>
              <a:cxnLst/>
              <a:rect l="l" t="t" r="r" b="b"/>
              <a:pathLst>
                <a:path w="59690">
                  <a:moveTo>
                    <a:pt x="0" y="0"/>
                  </a:moveTo>
                  <a:lnTo>
                    <a:pt x="59118" y="0"/>
                  </a:lnTo>
                </a:path>
              </a:pathLst>
            </a:custGeom>
            <a:ln w="33203">
              <a:solidFill>
                <a:srgbClr val="231F20"/>
              </a:solidFill>
            </a:ln>
          </p:spPr>
          <p:txBody>
            <a:bodyPr wrap="square" lIns="0" tIns="0" rIns="0" bIns="0" rtlCol="0"/>
            <a:lstStyle/>
            <a:p>
              <a:endParaRPr dirty="0"/>
            </a:p>
          </p:txBody>
        </p:sp>
        <p:sp>
          <p:nvSpPr>
            <p:cNvPr id="56" name="object 56"/>
            <p:cNvSpPr/>
            <p:nvPr/>
          </p:nvSpPr>
          <p:spPr>
            <a:xfrm>
              <a:off x="15531817" y="4696980"/>
              <a:ext cx="59690" cy="0"/>
            </a:xfrm>
            <a:custGeom>
              <a:avLst/>
              <a:gdLst/>
              <a:ahLst/>
              <a:cxnLst/>
              <a:rect l="l" t="t" r="r" b="b"/>
              <a:pathLst>
                <a:path w="59690">
                  <a:moveTo>
                    <a:pt x="0" y="0"/>
                  </a:moveTo>
                  <a:lnTo>
                    <a:pt x="59129" y="0"/>
                  </a:lnTo>
                </a:path>
              </a:pathLst>
            </a:custGeom>
            <a:ln w="33203">
              <a:solidFill>
                <a:srgbClr val="231F20"/>
              </a:solidFill>
            </a:ln>
          </p:spPr>
          <p:txBody>
            <a:bodyPr wrap="square" lIns="0" tIns="0" rIns="0" bIns="0" rtlCol="0"/>
            <a:lstStyle/>
            <a:p>
              <a:endParaRPr dirty="0"/>
            </a:p>
          </p:txBody>
        </p:sp>
        <p:sp>
          <p:nvSpPr>
            <p:cNvPr id="57" name="object 57"/>
            <p:cNvSpPr/>
            <p:nvPr/>
          </p:nvSpPr>
          <p:spPr>
            <a:xfrm>
              <a:off x="15677760" y="4696980"/>
              <a:ext cx="59690" cy="0"/>
            </a:xfrm>
            <a:custGeom>
              <a:avLst/>
              <a:gdLst/>
              <a:ahLst/>
              <a:cxnLst/>
              <a:rect l="l" t="t" r="r" b="b"/>
              <a:pathLst>
                <a:path w="59690">
                  <a:moveTo>
                    <a:pt x="0" y="0"/>
                  </a:moveTo>
                  <a:lnTo>
                    <a:pt x="59118" y="0"/>
                  </a:lnTo>
                </a:path>
              </a:pathLst>
            </a:custGeom>
            <a:ln w="33203">
              <a:solidFill>
                <a:srgbClr val="231F20"/>
              </a:solidFill>
            </a:ln>
          </p:spPr>
          <p:txBody>
            <a:bodyPr wrap="square" lIns="0" tIns="0" rIns="0" bIns="0" rtlCol="0"/>
            <a:lstStyle/>
            <a:p>
              <a:endParaRPr dirty="0"/>
            </a:p>
          </p:txBody>
        </p:sp>
        <p:sp>
          <p:nvSpPr>
            <p:cNvPr id="58" name="object 58"/>
            <p:cNvSpPr/>
            <p:nvPr/>
          </p:nvSpPr>
          <p:spPr>
            <a:xfrm>
              <a:off x="15823694" y="4696980"/>
              <a:ext cx="59690" cy="0"/>
            </a:xfrm>
            <a:custGeom>
              <a:avLst/>
              <a:gdLst/>
              <a:ahLst/>
              <a:cxnLst/>
              <a:rect l="l" t="t" r="r" b="b"/>
              <a:pathLst>
                <a:path w="59690">
                  <a:moveTo>
                    <a:pt x="0" y="0"/>
                  </a:moveTo>
                  <a:lnTo>
                    <a:pt x="59108" y="0"/>
                  </a:lnTo>
                </a:path>
              </a:pathLst>
            </a:custGeom>
            <a:ln w="33203">
              <a:solidFill>
                <a:srgbClr val="231F20"/>
              </a:solidFill>
            </a:ln>
          </p:spPr>
          <p:txBody>
            <a:bodyPr wrap="square" lIns="0" tIns="0" rIns="0" bIns="0" rtlCol="0"/>
            <a:lstStyle/>
            <a:p>
              <a:endParaRPr dirty="0"/>
            </a:p>
          </p:txBody>
        </p:sp>
        <p:sp>
          <p:nvSpPr>
            <p:cNvPr id="59" name="object 59"/>
            <p:cNvSpPr/>
            <p:nvPr/>
          </p:nvSpPr>
          <p:spPr>
            <a:xfrm>
              <a:off x="15969595" y="4696970"/>
              <a:ext cx="59690" cy="0"/>
            </a:xfrm>
            <a:custGeom>
              <a:avLst/>
              <a:gdLst/>
              <a:ahLst/>
              <a:cxnLst/>
              <a:rect l="l" t="t" r="r" b="b"/>
              <a:pathLst>
                <a:path w="59690">
                  <a:moveTo>
                    <a:pt x="0" y="0"/>
                  </a:moveTo>
                  <a:lnTo>
                    <a:pt x="59108" y="0"/>
                  </a:lnTo>
                </a:path>
              </a:pathLst>
            </a:custGeom>
            <a:ln w="33224">
              <a:solidFill>
                <a:srgbClr val="231F20"/>
              </a:solidFill>
            </a:ln>
          </p:spPr>
          <p:txBody>
            <a:bodyPr wrap="square" lIns="0" tIns="0" rIns="0" bIns="0" rtlCol="0"/>
            <a:lstStyle/>
            <a:p>
              <a:endParaRPr dirty="0"/>
            </a:p>
          </p:txBody>
        </p:sp>
        <p:sp>
          <p:nvSpPr>
            <p:cNvPr id="60" name="object 60"/>
            <p:cNvSpPr/>
            <p:nvPr/>
          </p:nvSpPr>
          <p:spPr>
            <a:xfrm>
              <a:off x="16115517" y="4696970"/>
              <a:ext cx="59690" cy="0"/>
            </a:xfrm>
            <a:custGeom>
              <a:avLst/>
              <a:gdLst/>
              <a:ahLst/>
              <a:cxnLst/>
              <a:rect l="l" t="t" r="r" b="b"/>
              <a:pathLst>
                <a:path w="59690">
                  <a:moveTo>
                    <a:pt x="0" y="0"/>
                  </a:moveTo>
                  <a:lnTo>
                    <a:pt x="59139" y="0"/>
                  </a:lnTo>
                </a:path>
              </a:pathLst>
            </a:custGeom>
            <a:ln w="33224">
              <a:solidFill>
                <a:srgbClr val="231F20"/>
              </a:solidFill>
            </a:ln>
          </p:spPr>
          <p:txBody>
            <a:bodyPr wrap="square" lIns="0" tIns="0" rIns="0" bIns="0" rtlCol="0"/>
            <a:lstStyle/>
            <a:p>
              <a:endParaRPr dirty="0"/>
            </a:p>
          </p:txBody>
        </p:sp>
        <p:sp>
          <p:nvSpPr>
            <p:cNvPr id="61" name="object 61"/>
            <p:cNvSpPr/>
            <p:nvPr/>
          </p:nvSpPr>
          <p:spPr>
            <a:xfrm>
              <a:off x="16261492" y="4696970"/>
              <a:ext cx="59690" cy="0"/>
            </a:xfrm>
            <a:custGeom>
              <a:avLst/>
              <a:gdLst/>
              <a:ahLst/>
              <a:cxnLst/>
              <a:rect l="l" t="t" r="r" b="b"/>
              <a:pathLst>
                <a:path w="59690">
                  <a:moveTo>
                    <a:pt x="0" y="0"/>
                  </a:moveTo>
                  <a:lnTo>
                    <a:pt x="59108" y="0"/>
                  </a:lnTo>
                </a:path>
              </a:pathLst>
            </a:custGeom>
            <a:ln w="33224">
              <a:solidFill>
                <a:srgbClr val="231F20"/>
              </a:solidFill>
            </a:ln>
          </p:spPr>
          <p:txBody>
            <a:bodyPr wrap="square" lIns="0" tIns="0" rIns="0" bIns="0" rtlCol="0"/>
            <a:lstStyle/>
            <a:p>
              <a:endParaRPr dirty="0"/>
            </a:p>
          </p:txBody>
        </p:sp>
        <p:sp>
          <p:nvSpPr>
            <p:cNvPr id="62" name="object 62"/>
            <p:cNvSpPr/>
            <p:nvPr/>
          </p:nvSpPr>
          <p:spPr>
            <a:xfrm>
              <a:off x="16407414" y="4696970"/>
              <a:ext cx="59690" cy="0"/>
            </a:xfrm>
            <a:custGeom>
              <a:avLst/>
              <a:gdLst/>
              <a:ahLst/>
              <a:cxnLst/>
              <a:rect l="l" t="t" r="r" b="b"/>
              <a:pathLst>
                <a:path w="59690">
                  <a:moveTo>
                    <a:pt x="0" y="0"/>
                  </a:moveTo>
                  <a:lnTo>
                    <a:pt x="59118" y="0"/>
                  </a:lnTo>
                </a:path>
              </a:pathLst>
            </a:custGeom>
            <a:ln w="33224">
              <a:solidFill>
                <a:srgbClr val="231F20"/>
              </a:solidFill>
            </a:ln>
          </p:spPr>
          <p:txBody>
            <a:bodyPr wrap="square" lIns="0" tIns="0" rIns="0" bIns="0" rtlCol="0"/>
            <a:lstStyle/>
            <a:p>
              <a:endParaRPr dirty="0"/>
            </a:p>
          </p:txBody>
        </p:sp>
        <p:sp>
          <p:nvSpPr>
            <p:cNvPr id="63" name="object 63"/>
            <p:cNvSpPr/>
            <p:nvPr/>
          </p:nvSpPr>
          <p:spPr>
            <a:xfrm>
              <a:off x="16553336" y="4696970"/>
              <a:ext cx="59690" cy="0"/>
            </a:xfrm>
            <a:custGeom>
              <a:avLst/>
              <a:gdLst/>
              <a:ahLst/>
              <a:cxnLst/>
              <a:rect l="l" t="t" r="r" b="b"/>
              <a:pathLst>
                <a:path w="59690">
                  <a:moveTo>
                    <a:pt x="0" y="0"/>
                  </a:moveTo>
                  <a:lnTo>
                    <a:pt x="59118" y="0"/>
                  </a:lnTo>
                </a:path>
              </a:pathLst>
            </a:custGeom>
            <a:ln w="33224">
              <a:solidFill>
                <a:srgbClr val="231F20"/>
              </a:solidFill>
            </a:ln>
          </p:spPr>
          <p:txBody>
            <a:bodyPr wrap="square" lIns="0" tIns="0" rIns="0" bIns="0" rtlCol="0"/>
            <a:lstStyle/>
            <a:p>
              <a:endParaRPr dirty="0"/>
            </a:p>
          </p:txBody>
        </p:sp>
        <p:sp>
          <p:nvSpPr>
            <p:cNvPr id="64" name="object 64"/>
            <p:cNvSpPr/>
            <p:nvPr/>
          </p:nvSpPr>
          <p:spPr>
            <a:xfrm>
              <a:off x="16699269" y="4696970"/>
              <a:ext cx="59690" cy="0"/>
            </a:xfrm>
            <a:custGeom>
              <a:avLst/>
              <a:gdLst/>
              <a:ahLst/>
              <a:cxnLst/>
              <a:rect l="l" t="t" r="r" b="b"/>
              <a:pathLst>
                <a:path w="59690">
                  <a:moveTo>
                    <a:pt x="0" y="0"/>
                  </a:moveTo>
                  <a:lnTo>
                    <a:pt x="59129" y="0"/>
                  </a:lnTo>
                </a:path>
              </a:pathLst>
            </a:custGeom>
            <a:ln w="33224">
              <a:solidFill>
                <a:srgbClr val="231F20"/>
              </a:solidFill>
            </a:ln>
          </p:spPr>
          <p:txBody>
            <a:bodyPr wrap="square" lIns="0" tIns="0" rIns="0" bIns="0" rtlCol="0"/>
            <a:lstStyle/>
            <a:p>
              <a:endParaRPr dirty="0"/>
            </a:p>
          </p:txBody>
        </p:sp>
        <p:sp>
          <p:nvSpPr>
            <p:cNvPr id="65" name="object 65"/>
            <p:cNvSpPr/>
            <p:nvPr/>
          </p:nvSpPr>
          <p:spPr>
            <a:xfrm>
              <a:off x="16857977" y="4696980"/>
              <a:ext cx="59690" cy="0"/>
            </a:xfrm>
            <a:custGeom>
              <a:avLst/>
              <a:gdLst/>
              <a:ahLst/>
              <a:cxnLst/>
              <a:rect l="l" t="t" r="r" b="b"/>
              <a:pathLst>
                <a:path w="59690">
                  <a:moveTo>
                    <a:pt x="0" y="0"/>
                  </a:moveTo>
                  <a:lnTo>
                    <a:pt x="59118" y="0"/>
                  </a:lnTo>
                </a:path>
              </a:pathLst>
            </a:custGeom>
            <a:ln w="33203">
              <a:solidFill>
                <a:srgbClr val="231F20"/>
              </a:solidFill>
            </a:ln>
          </p:spPr>
          <p:txBody>
            <a:bodyPr wrap="square" lIns="0" tIns="0" rIns="0" bIns="0" rtlCol="0"/>
            <a:lstStyle/>
            <a:p>
              <a:endParaRPr dirty="0"/>
            </a:p>
          </p:txBody>
        </p:sp>
        <p:sp>
          <p:nvSpPr>
            <p:cNvPr id="66" name="object 66"/>
            <p:cNvSpPr/>
            <p:nvPr/>
          </p:nvSpPr>
          <p:spPr>
            <a:xfrm>
              <a:off x="17005982" y="4696980"/>
              <a:ext cx="59690" cy="0"/>
            </a:xfrm>
            <a:custGeom>
              <a:avLst/>
              <a:gdLst/>
              <a:ahLst/>
              <a:cxnLst/>
              <a:rect l="l" t="t" r="r" b="b"/>
              <a:pathLst>
                <a:path w="59690">
                  <a:moveTo>
                    <a:pt x="0" y="0"/>
                  </a:moveTo>
                  <a:lnTo>
                    <a:pt x="59118" y="0"/>
                  </a:lnTo>
                </a:path>
              </a:pathLst>
            </a:custGeom>
            <a:ln w="33203">
              <a:solidFill>
                <a:srgbClr val="231F20"/>
              </a:solidFill>
            </a:ln>
          </p:spPr>
          <p:txBody>
            <a:bodyPr wrap="square" lIns="0" tIns="0" rIns="0" bIns="0" rtlCol="0"/>
            <a:lstStyle/>
            <a:p>
              <a:endParaRPr dirty="0"/>
            </a:p>
          </p:txBody>
        </p:sp>
        <p:sp>
          <p:nvSpPr>
            <p:cNvPr id="67" name="object 67"/>
            <p:cNvSpPr/>
            <p:nvPr/>
          </p:nvSpPr>
          <p:spPr>
            <a:xfrm>
              <a:off x="17151915" y="4696980"/>
              <a:ext cx="59690" cy="0"/>
            </a:xfrm>
            <a:custGeom>
              <a:avLst/>
              <a:gdLst/>
              <a:ahLst/>
              <a:cxnLst/>
              <a:rect l="l" t="t" r="r" b="b"/>
              <a:pathLst>
                <a:path w="59690">
                  <a:moveTo>
                    <a:pt x="0" y="0"/>
                  </a:moveTo>
                  <a:lnTo>
                    <a:pt x="59181" y="0"/>
                  </a:lnTo>
                </a:path>
              </a:pathLst>
            </a:custGeom>
            <a:ln w="33203">
              <a:solidFill>
                <a:srgbClr val="231F20"/>
              </a:solidFill>
            </a:ln>
          </p:spPr>
          <p:txBody>
            <a:bodyPr wrap="square" lIns="0" tIns="0" rIns="0" bIns="0" rtlCol="0"/>
            <a:lstStyle/>
            <a:p>
              <a:endParaRPr dirty="0"/>
            </a:p>
          </p:txBody>
        </p:sp>
        <p:sp>
          <p:nvSpPr>
            <p:cNvPr id="68" name="object 68"/>
            <p:cNvSpPr/>
            <p:nvPr/>
          </p:nvSpPr>
          <p:spPr>
            <a:xfrm>
              <a:off x="17297775" y="4696980"/>
              <a:ext cx="59690" cy="0"/>
            </a:xfrm>
            <a:custGeom>
              <a:avLst/>
              <a:gdLst/>
              <a:ahLst/>
              <a:cxnLst/>
              <a:rect l="l" t="t" r="r" b="b"/>
              <a:pathLst>
                <a:path w="59690">
                  <a:moveTo>
                    <a:pt x="0" y="0"/>
                  </a:moveTo>
                  <a:lnTo>
                    <a:pt x="59286" y="0"/>
                  </a:lnTo>
                </a:path>
              </a:pathLst>
            </a:custGeom>
            <a:ln w="33203">
              <a:solidFill>
                <a:srgbClr val="231F20"/>
              </a:solidFill>
            </a:ln>
          </p:spPr>
          <p:txBody>
            <a:bodyPr wrap="square" lIns="0" tIns="0" rIns="0" bIns="0" rtlCol="0"/>
            <a:lstStyle/>
            <a:p>
              <a:endParaRPr dirty="0"/>
            </a:p>
          </p:txBody>
        </p:sp>
        <p:sp>
          <p:nvSpPr>
            <p:cNvPr id="69" name="object 69"/>
            <p:cNvSpPr/>
            <p:nvPr/>
          </p:nvSpPr>
          <p:spPr>
            <a:xfrm>
              <a:off x="17443738" y="4696970"/>
              <a:ext cx="59690" cy="0"/>
            </a:xfrm>
            <a:custGeom>
              <a:avLst/>
              <a:gdLst/>
              <a:ahLst/>
              <a:cxnLst/>
              <a:rect l="l" t="t" r="r" b="b"/>
              <a:pathLst>
                <a:path w="59690">
                  <a:moveTo>
                    <a:pt x="0" y="0"/>
                  </a:moveTo>
                  <a:lnTo>
                    <a:pt x="59076" y="0"/>
                  </a:lnTo>
                </a:path>
              </a:pathLst>
            </a:custGeom>
            <a:ln w="33224">
              <a:solidFill>
                <a:srgbClr val="231F20"/>
              </a:solidFill>
            </a:ln>
          </p:spPr>
          <p:txBody>
            <a:bodyPr wrap="square" lIns="0" tIns="0" rIns="0" bIns="0" rtlCol="0"/>
            <a:lstStyle/>
            <a:p>
              <a:endParaRPr dirty="0"/>
            </a:p>
          </p:txBody>
        </p:sp>
        <p:sp>
          <p:nvSpPr>
            <p:cNvPr id="70" name="object 70"/>
            <p:cNvSpPr/>
            <p:nvPr/>
          </p:nvSpPr>
          <p:spPr>
            <a:xfrm>
              <a:off x="17589713" y="4696970"/>
              <a:ext cx="59690" cy="0"/>
            </a:xfrm>
            <a:custGeom>
              <a:avLst/>
              <a:gdLst/>
              <a:ahLst/>
              <a:cxnLst/>
              <a:rect l="l" t="t" r="r" b="b"/>
              <a:pathLst>
                <a:path w="59690">
                  <a:moveTo>
                    <a:pt x="0" y="0"/>
                  </a:moveTo>
                  <a:lnTo>
                    <a:pt x="59066" y="0"/>
                  </a:lnTo>
                </a:path>
              </a:pathLst>
            </a:custGeom>
            <a:ln w="33224">
              <a:solidFill>
                <a:srgbClr val="231F20"/>
              </a:solidFill>
            </a:ln>
          </p:spPr>
          <p:txBody>
            <a:bodyPr wrap="square" lIns="0" tIns="0" rIns="0" bIns="0" rtlCol="0"/>
            <a:lstStyle/>
            <a:p>
              <a:endParaRPr dirty="0"/>
            </a:p>
          </p:txBody>
        </p:sp>
        <p:sp>
          <p:nvSpPr>
            <p:cNvPr id="71" name="object 71"/>
            <p:cNvSpPr/>
            <p:nvPr/>
          </p:nvSpPr>
          <p:spPr>
            <a:xfrm>
              <a:off x="17735687" y="4696970"/>
              <a:ext cx="59690" cy="0"/>
            </a:xfrm>
            <a:custGeom>
              <a:avLst/>
              <a:gdLst/>
              <a:ahLst/>
              <a:cxnLst/>
              <a:rect l="l" t="t" r="r" b="b"/>
              <a:pathLst>
                <a:path w="59690">
                  <a:moveTo>
                    <a:pt x="0" y="0"/>
                  </a:moveTo>
                  <a:lnTo>
                    <a:pt x="59066" y="0"/>
                  </a:lnTo>
                </a:path>
              </a:pathLst>
            </a:custGeom>
            <a:ln w="33224">
              <a:solidFill>
                <a:srgbClr val="231F20"/>
              </a:solidFill>
            </a:ln>
          </p:spPr>
          <p:txBody>
            <a:bodyPr wrap="square" lIns="0" tIns="0" rIns="0" bIns="0" rtlCol="0"/>
            <a:lstStyle/>
            <a:p>
              <a:endParaRPr dirty="0"/>
            </a:p>
          </p:txBody>
        </p:sp>
        <p:sp>
          <p:nvSpPr>
            <p:cNvPr id="72" name="object 72"/>
            <p:cNvSpPr/>
            <p:nvPr/>
          </p:nvSpPr>
          <p:spPr>
            <a:xfrm>
              <a:off x="15241030" y="6752410"/>
              <a:ext cx="59690" cy="0"/>
            </a:xfrm>
            <a:custGeom>
              <a:avLst/>
              <a:gdLst/>
              <a:ahLst/>
              <a:cxnLst/>
              <a:rect l="l" t="t" r="r" b="b"/>
              <a:pathLst>
                <a:path w="59690">
                  <a:moveTo>
                    <a:pt x="0" y="0"/>
                  </a:moveTo>
                  <a:lnTo>
                    <a:pt x="59139" y="0"/>
                  </a:lnTo>
                </a:path>
              </a:pathLst>
            </a:custGeom>
            <a:ln w="37632">
              <a:solidFill>
                <a:srgbClr val="231F20"/>
              </a:solidFill>
            </a:ln>
          </p:spPr>
          <p:txBody>
            <a:bodyPr wrap="square" lIns="0" tIns="0" rIns="0" bIns="0" rtlCol="0"/>
            <a:lstStyle/>
            <a:p>
              <a:endParaRPr dirty="0"/>
            </a:p>
          </p:txBody>
        </p:sp>
        <p:sp>
          <p:nvSpPr>
            <p:cNvPr id="73" name="object 73"/>
            <p:cNvSpPr/>
            <p:nvPr/>
          </p:nvSpPr>
          <p:spPr>
            <a:xfrm>
              <a:off x="15386953" y="6752410"/>
              <a:ext cx="59690" cy="0"/>
            </a:xfrm>
            <a:custGeom>
              <a:avLst/>
              <a:gdLst/>
              <a:ahLst/>
              <a:cxnLst/>
              <a:rect l="l" t="t" r="r" b="b"/>
              <a:pathLst>
                <a:path w="59690">
                  <a:moveTo>
                    <a:pt x="0" y="0"/>
                  </a:moveTo>
                  <a:lnTo>
                    <a:pt x="59139" y="0"/>
                  </a:lnTo>
                </a:path>
              </a:pathLst>
            </a:custGeom>
            <a:ln w="37632">
              <a:solidFill>
                <a:srgbClr val="231F20"/>
              </a:solidFill>
            </a:ln>
          </p:spPr>
          <p:txBody>
            <a:bodyPr wrap="square" lIns="0" tIns="0" rIns="0" bIns="0" rtlCol="0"/>
            <a:lstStyle/>
            <a:p>
              <a:endParaRPr dirty="0"/>
            </a:p>
          </p:txBody>
        </p:sp>
        <p:sp>
          <p:nvSpPr>
            <p:cNvPr id="74" name="object 74"/>
            <p:cNvSpPr/>
            <p:nvPr/>
          </p:nvSpPr>
          <p:spPr>
            <a:xfrm>
              <a:off x="15532875" y="6752410"/>
              <a:ext cx="59690" cy="0"/>
            </a:xfrm>
            <a:custGeom>
              <a:avLst/>
              <a:gdLst/>
              <a:ahLst/>
              <a:cxnLst/>
              <a:rect l="l" t="t" r="r" b="b"/>
              <a:pathLst>
                <a:path w="59690">
                  <a:moveTo>
                    <a:pt x="0" y="0"/>
                  </a:moveTo>
                  <a:lnTo>
                    <a:pt x="59160" y="0"/>
                  </a:lnTo>
                </a:path>
              </a:pathLst>
            </a:custGeom>
            <a:ln w="37632">
              <a:solidFill>
                <a:srgbClr val="231F20"/>
              </a:solidFill>
            </a:ln>
          </p:spPr>
          <p:txBody>
            <a:bodyPr wrap="square" lIns="0" tIns="0" rIns="0" bIns="0" rtlCol="0"/>
            <a:lstStyle/>
            <a:p>
              <a:endParaRPr dirty="0"/>
            </a:p>
          </p:txBody>
        </p:sp>
        <p:sp>
          <p:nvSpPr>
            <p:cNvPr id="75" name="object 75"/>
            <p:cNvSpPr/>
            <p:nvPr/>
          </p:nvSpPr>
          <p:spPr>
            <a:xfrm>
              <a:off x="15678850" y="6752410"/>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76" name="object 76"/>
            <p:cNvSpPr/>
            <p:nvPr/>
          </p:nvSpPr>
          <p:spPr>
            <a:xfrm>
              <a:off x="15824772" y="6752410"/>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77" name="object 77"/>
            <p:cNvSpPr/>
            <p:nvPr/>
          </p:nvSpPr>
          <p:spPr>
            <a:xfrm>
              <a:off x="15970705" y="6752410"/>
              <a:ext cx="59690" cy="0"/>
            </a:xfrm>
            <a:custGeom>
              <a:avLst/>
              <a:gdLst/>
              <a:ahLst/>
              <a:cxnLst/>
              <a:rect l="l" t="t" r="r" b="b"/>
              <a:pathLst>
                <a:path w="59690">
                  <a:moveTo>
                    <a:pt x="0" y="0"/>
                  </a:moveTo>
                  <a:lnTo>
                    <a:pt x="59129" y="0"/>
                  </a:lnTo>
                </a:path>
              </a:pathLst>
            </a:custGeom>
            <a:ln w="37632">
              <a:solidFill>
                <a:srgbClr val="231F20"/>
              </a:solidFill>
            </a:ln>
          </p:spPr>
          <p:txBody>
            <a:bodyPr wrap="square" lIns="0" tIns="0" rIns="0" bIns="0" rtlCol="0"/>
            <a:lstStyle/>
            <a:p>
              <a:endParaRPr dirty="0"/>
            </a:p>
          </p:txBody>
        </p:sp>
        <p:sp>
          <p:nvSpPr>
            <p:cNvPr id="78" name="object 78"/>
            <p:cNvSpPr/>
            <p:nvPr/>
          </p:nvSpPr>
          <p:spPr>
            <a:xfrm>
              <a:off x="16116627" y="6752410"/>
              <a:ext cx="59690" cy="0"/>
            </a:xfrm>
            <a:custGeom>
              <a:avLst/>
              <a:gdLst/>
              <a:ahLst/>
              <a:cxnLst/>
              <a:rect l="l" t="t" r="r" b="b"/>
              <a:pathLst>
                <a:path w="59690">
                  <a:moveTo>
                    <a:pt x="0" y="0"/>
                  </a:moveTo>
                  <a:lnTo>
                    <a:pt x="59160" y="0"/>
                  </a:lnTo>
                </a:path>
              </a:pathLst>
            </a:custGeom>
            <a:ln w="37632">
              <a:solidFill>
                <a:srgbClr val="231F20"/>
              </a:solidFill>
            </a:ln>
          </p:spPr>
          <p:txBody>
            <a:bodyPr wrap="square" lIns="0" tIns="0" rIns="0" bIns="0" rtlCol="0"/>
            <a:lstStyle/>
            <a:p>
              <a:endParaRPr dirty="0"/>
            </a:p>
          </p:txBody>
        </p:sp>
        <p:sp>
          <p:nvSpPr>
            <p:cNvPr id="79" name="object 79"/>
            <p:cNvSpPr/>
            <p:nvPr/>
          </p:nvSpPr>
          <p:spPr>
            <a:xfrm>
              <a:off x="16262549" y="6752410"/>
              <a:ext cx="59690" cy="0"/>
            </a:xfrm>
            <a:custGeom>
              <a:avLst/>
              <a:gdLst/>
              <a:ahLst/>
              <a:cxnLst/>
              <a:rect l="l" t="t" r="r" b="b"/>
              <a:pathLst>
                <a:path w="59690">
                  <a:moveTo>
                    <a:pt x="0" y="0"/>
                  </a:moveTo>
                  <a:lnTo>
                    <a:pt x="59160" y="0"/>
                  </a:lnTo>
                </a:path>
              </a:pathLst>
            </a:custGeom>
            <a:ln w="37632">
              <a:solidFill>
                <a:srgbClr val="231F20"/>
              </a:solidFill>
            </a:ln>
          </p:spPr>
          <p:txBody>
            <a:bodyPr wrap="square" lIns="0" tIns="0" rIns="0" bIns="0" rtlCol="0"/>
            <a:lstStyle/>
            <a:p>
              <a:endParaRPr dirty="0"/>
            </a:p>
          </p:txBody>
        </p:sp>
        <p:sp>
          <p:nvSpPr>
            <p:cNvPr id="80" name="object 80"/>
            <p:cNvSpPr/>
            <p:nvPr/>
          </p:nvSpPr>
          <p:spPr>
            <a:xfrm>
              <a:off x="16408503" y="6752410"/>
              <a:ext cx="59690" cy="0"/>
            </a:xfrm>
            <a:custGeom>
              <a:avLst/>
              <a:gdLst/>
              <a:ahLst/>
              <a:cxnLst/>
              <a:rect l="l" t="t" r="r" b="b"/>
              <a:pathLst>
                <a:path w="59690">
                  <a:moveTo>
                    <a:pt x="0" y="0"/>
                  </a:moveTo>
                  <a:lnTo>
                    <a:pt x="59139" y="0"/>
                  </a:lnTo>
                </a:path>
              </a:pathLst>
            </a:custGeom>
            <a:ln w="37632">
              <a:solidFill>
                <a:srgbClr val="231F20"/>
              </a:solidFill>
            </a:ln>
          </p:spPr>
          <p:txBody>
            <a:bodyPr wrap="square" lIns="0" tIns="0" rIns="0" bIns="0" rtlCol="0"/>
            <a:lstStyle/>
            <a:p>
              <a:endParaRPr dirty="0"/>
            </a:p>
          </p:txBody>
        </p:sp>
        <p:sp>
          <p:nvSpPr>
            <p:cNvPr id="81" name="object 81"/>
            <p:cNvSpPr/>
            <p:nvPr/>
          </p:nvSpPr>
          <p:spPr>
            <a:xfrm>
              <a:off x="16554457" y="6752410"/>
              <a:ext cx="59690" cy="0"/>
            </a:xfrm>
            <a:custGeom>
              <a:avLst/>
              <a:gdLst/>
              <a:ahLst/>
              <a:cxnLst/>
              <a:rect l="l" t="t" r="r" b="b"/>
              <a:pathLst>
                <a:path w="59690">
                  <a:moveTo>
                    <a:pt x="0" y="0"/>
                  </a:moveTo>
                  <a:lnTo>
                    <a:pt x="59108" y="0"/>
                  </a:lnTo>
                </a:path>
              </a:pathLst>
            </a:custGeom>
            <a:ln w="37632">
              <a:solidFill>
                <a:srgbClr val="231F20"/>
              </a:solidFill>
            </a:ln>
          </p:spPr>
          <p:txBody>
            <a:bodyPr wrap="square" lIns="0" tIns="0" rIns="0" bIns="0" rtlCol="0"/>
            <a:lstStyle/>
            <a:p>
              <a:endParaRPr dirty="0"/>
            </a:p>
          </p:txBody>
        </p:sp>
        <p:sp>
          <p:nvSpPr>
            <p:cNvPr id="82" name="object 82"/>
            <p:cNvSpPr/>
            <p:nvPr/>
          </p:nvSpPr>
          <p:spPr>
            <a:xfrm>
              <a:off x="16700379" y="6752410"/>
              <a:ext cx="59690" cy="0"/>
            </a:xfrm>
            <a:custGeom>
              <a:avLst/>
              <a:gdLst/>
              <a:ahLst/>
              <a:cxnLst/>
              <a:rect l="l" t="t" r="r" b="b"/>
              <a:pathLst>
                <a:path w="59690">
                  <a:moveTo>
                    <a:pt x="0" y="0"/>
                  </a:moveTo>
                  <a:lnTo>
                    <a:pt x="59108" y="0"/>
                  </a:lnTo>
                </a:path>
              </a:pathLst>
            </a:custGeom>
            <a:ln w="37632">
              <a:solidFill>
                <a:srgbClr val="231F20"/>
              </a:solidFill>
            </a:ln>
          </p:spPr>
          <p:txBody>
            <a:bodyPr wrap="square" lIns="0" tIns="0" rIns="0" bIns="0" rtlCol="0"/>
            <a:lstStyle/>
            <a:p>
              <a:endParaRPr dirty="0"/>
            </a:p>
          </p:txBody>
        </p:sp>
        <p:sp>
          <p:nvSpPr>
            <p:cNvPr id="83" name="object 83"/>
            <p:cNvSpPr/>
            <p:nvPr/>
          </p:nvSpPr>
          <p:spPr>
            <a:xfrm>
              <a:off x="16859065" y="6752410"/>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84" name="object 84"/>
            <p:cNvSpPr/>
            <p:nvPr/>
          </p:nvSpPr>
          <p:spPr>
            <a:xfrm>
              <a:off x="17007071" y="6752410"/>
              <a:ext cx="59690" cy="0"/>
            </a:xfrm>
            <a:custGeom>
              <a:avLst/>
              <a:gdLst/>
              <a:ahLst/>
              <a:cxnLst/>
              <a:rect l="l" t="t" r="r" b="b"/>
              <a:pathLst>
                <a:path w="59690">
                  <a:moveTo>
                    <a:pt x="0" y="0"/>
                  </a:moveTo>
                  <a:lnTo>
                    <a:pt x="59118" y="0"/>
                  </a:lnTo>
                </a:path>
              </a:pathLst>
            </a:custGeom>
            <a:ln w="37632">
              <a:solidFill>
                <a:srgbClr val="231F20"/>
              </a:solidFill>
            </a:ln>
          </p:spPr>
          <p:txBody>
            <a:bodyPr wrap="square" lIns="0" tIns="0" rIns="0" bIns="0" rtlCol="0"/>
            <a:lstStyle/>
            <a:p>
              <a:endParaRPr dirty="0"/>
            </a:p>
          </p:txBody>
        </p:sp>
        <p:sp>
          <p:nvSpPr>
            <p:cNvPr id="85" name="object 85"/>
            <p:cNvSpPr/>
            <p:nvPr/>
          </p:nvSpPr>
          <p:spPr>
            <a:xfrm>
              <a:off x="17153004" y="6752410"/>
              <a:ext cx="59690" cy="0"/>
            </a:xfrm>
            <a:custGeom>
              <a:avLst/>
              <a:gdLst/>
              <a:ahLst/>
              <a:cxnLst/>
              <a:rect l="l" t="t" r="r" b="b"/>
              <a:pathLst>
                <a:path w="59690">
                  <a:moveTo>
                    <a:pt x="0" y="0"/>
                  </a:moveTo>
                  <a:lnTo>
                    <a:pt x="59223" y="0"/>
                  </a:lnTo>
                </a:path>
              </a:pathLst>
            </a:custGeom>
            <a:ln w="37632">
              <a:solidFill>
                <a:srgbClr val="231F20"/>
              </a:solidFill>
            </a:ln>
          </p:spPr>
          <p:txBody>
            <a:bodyPr wrap="square" lIns="0" tIns="0" rIns="0" bIns="0" rtlCol="0"/>
            <a:lstStyle/>
            <a:p>
              <a:endParaRPr dirty="0"/>
            </a:p>
          </p:txBody>
        </p:sp>
        <p:sp>
          <p:nvSpPr>
            <p:cNvPr id="86" name="object 86"/>
            <p:cNvSpPr/>
            <p:nvPr/>
          </p:nvSpPr>
          <p:spPr>
            <a:xfrm>
              <a:off x="17298905" y="6752410"/>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87" name="object 87"/>
            <p:cNvSpPr/>
            <p:nvPr/>
          </p:nvSpPr>
          <p:spPr>
            <a:xfrm>
              <a:off x="17444870" y="6752410"/>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88" name="object 88"/>
            <p:cNvSpPr/>
            <p:nvPr/>
          </p:nvSpPr>
          <p:spPr>
            <a:xfrm>
              <a:off x="17590844" y="6752410"/>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89" name="object 89"/>
            <p:cNvSpPr/>
            <p:nvPr/>
          </p:nvSpPr>
          <p:spPr>
            <a:xfrm>
              <a:off x="17736819" y="6752410"/>
              <a:ext cx="59690" cy="0"/>
            </a:xfrm>
            <a:custGeom>
              <a:avLst/>
              <a:gdLst/>
              <a:ahLst/>
              <a:cxnLst/>
              <a:rect l="l" t="t" r="r" b="b"/>
              <a:pathLst>
                <a:path w="59690">
                  <a:moveTo>
                    <a:pt x="0" y="0"/>
                  </a:moveTo>
                  <a:lnTo>
                    <a:pt x="59066" y="0"/>
                  </a:lnTo>
                </a:path>
              </a:pathLst>
            </a:custGeom>
            <a:ln w="37632">
              <a:solidFill>
                <a:srgbClr val="231F20"/>
              </a:solidFill>
            </a:ln>
          </p:spPr>
          <p:txBody>
            <a:bodyPr wrap="square" lIns="0" tIns="0" rIns="0" bIns="0" rtlCol="0"/>
            <a:lstStyle/>
            <a:p>
              <a:endParaRPr dirty="0"/>
            </a:p>
          </p:txBody>
        </p:sp>
        <p:sp>
          <p:nvSpPr>
            <p:cNvPr id="90" name="object 90"/>
            <p:cNvSpPr/>
            <p:nvPr/>
          </p:nvSpPr>
          <p:spPr>
            <a:xfrm>
              <a:off x="15270041" y="6497726"/>
              <a:ext cx="0" cy="177165"/>
            </a:xfrm>
            <a:custGeom>
              <a:avLst/>
              <a:gdLst/>
              <a:ahLst/>
              <a:cxnLst/>
              <a:rect l="l" t="t" r="r" b="b"/>
              <a:pathLst>
                <a:path h="177165">
                  <a:moveTo>
                    <a:pt x="0" y="0"/>
                  </a:moveTo>
                  <a:lnTo>
                    <a:pt x="0" y="176863"/>
                  </a:lnTo>
                </a:path>
              </a:pathLst>
            </a:custGeom>
            <a:ln w="59568">
              <a:solidFill>
                <a:srgbClr val="231F20"/>
              </a:solidFill>
            </a:ln>
          </p:spPr>
          <p:txBody>
            <a:bodyPr wrap="square" lIns="0" tIns="0" rIns="0" bIns="0" rtlCol="0"/>
            <a:lstStyle/>
            <a:p>
              <a:endParaRPr dirty="0"/>
            </a:p>
          </p:txBody>
        </p:sp>
        <p:sp>
          <p:nvSpPr>
            <p:cNvPr id="91" name="object 91"/>
            <p:cNvSpPr/>
            <p:nvPr/>
          </p:nvSpPr>
          <p:spPr>
            <a:xfrm>
              <a:off x="15415993"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92" name="object 92"/>
            <p:cNvSpPr/>
            <p:nvPr/>
          </p:nvSpPr>
          <p:spPr>
            <a:xfrm>
              <a:off x="15561916"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93" name="object 93"/>
            <p:cNvSpPr/>
            <p:nvPr/>
          </p:nvSpPr>
          <p:spPr>
            <a:xfrm>
              <a:off x="15707855" y="6497726"/>
              <a:ext cx="0" cy="177165"/>
            </a:xfrm>
            <a:custGeom>
              <a:avLst/>
              <a:gdLst/>
              <a:ahLst/>
              <a:cxnLst/>
              <a:rect l="l" t="t" r="r" b="b"/>
              <a:pathLst>
                <a:path h="177165">
                  <a:moveTo>
                    <a:pt x="0" y="0"/>
                  </a:moveTo>
                  <a:lnTo>
                    <a:pt x="0" y="176863"/>
                  </a:lnTo>
                </a:path>
              </a:pathLst>
            </a:custGeom>
            <a:ln w="59579">
              <a:solidFill>
                <a:srgbClr val="231F20"/>
              </a:solidFill>
            </a:ln>
          </p:spPr>
          <p:txBody>
            <a:bodyPr wrap="square" lIns="0" tIns="0" rIns="0" bIns="0" rtlCol="0"/>
            <a:lstStyle/>
            <a:p>
              <a:endParaRPr dirty="0"/>
            </a:p>
          </p:txBody>
        </p:sp>
        <p:sp>
          <p:nvSpPr>
            <p:cNvPr id="94" name="object 94"/>
            <p:cNvSpPr/>
            <p:nvPr/>
          </p:nvSpPr>
          <p:spPr>
            <a:xfrm>
              <a:off x="15853791" y="6497726"/>
              <a:ext cx="0" cy="177165"/>
            </a:xfrm>
            <a:custGeom>
              <a:avLst/>
              <a:gdLst/>
              <a:ahLst/>
              <a:cxnLst/>
              <a:rect l="l" t="t" r="r" b="b"/>
              <a:pathLst>
                <a:path h="177165">
                  <a:moveTo>
                    <a:pt x="0" y="0"/>
                  </a:moveTo>
                  <a:lnTo>
                    <a:pt x="0" y="176863"/>
                  </a:lnTo>
                </a:path>
              </a:pathLst>
            </a:custGeom>
            <a:ln w="59568">
              <a:solidFill>
                <a:srgbClr val="231F20"/>
              </a:solidFill>
            </a:ln>
          </p:spPr>
          <p:txBody>
            <a:bodyPr wrap="square" lIns="0" tIns="0" rIns="0" bIns="0" rtlCol="0"/>
            <a:lstStyle/>
            <a:p>
              <a:endParaRPr dirty="0"/>
            </a:p>
          </p:txBody>
        </p:sp>
        <p:sp>
          <p:nvSpPr>
            <p:cNvPr id="95" name="object 95"/>
            <p:cNvSpPr/>
            <p:nvPr/>
          </p:nvSpPr>
          <p:spPr>
            <a:xfrm>
              <a:off x="15999714"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96" name="object 96"/>
            <p:cNvSpPr/>
            <p:nvPr/>
          </p:nvSpPr>
          <p:spPr>
            <a:xfrm>
              <a:off x="16145637"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97" name="object 97"/>
            <p:cNvSpPr/>
            <p:nvPr/>
          </p:nvSpPr>
          <p:spPr>
            <a:xfrm>
              <a:off x="16291569"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98" name="object 98"/>
            <p:cNvSpPr/>
            <p:nvPr/>
          </p:nvSpPr>
          <p:spPr>
            <a:xfrm>
              <a:off x="16437512" y="6497726"/>
              <a:ext cx="0" cy="177165"/>
            </a:xfrm>
            <a:custGeom>
              <a:avLst/>
              <a:gdLst/>
              <a:ahLst/>
              <a:cxnLst/>
              <a:rect l="l" t="t" r="r" b="b"/>
              <a:pathLst>
                <a:path h="177165">
                  <a:moveTo>
                    <a:pt x="0" y="0"/>
                  </a:moveTo>
                  <a:lnTo>
                    <a:pt x="0" y="176863"/>
                  </a:lnTo>
                </a:path>
              </a:pathLst>
            </a:custGeom>
            <a:ln w="59568">
              <a:solidFill>
                <a:srgbClr val="231F20"/>
              </a:solidFill>
            </a:ln>
          </p:spPr>
          <p:txBody>
            <a:bodyPr wrap="square" lIns="0" tIns="0" rIns="0" bIns="0" rtlCol="0"/>
            <a:lstStyle/>
            <a:p>
              <a:endParaRPr dirty="0"/>
            </a:p>
          </p:txBody>
        </p:sp>
        <p:sp>
          <p:nvSpPr>
            <p:cNvPr id="99" name="object 99"/>
            <p:cNvSpPr/>
            <p:nvPr/>
          </p:nvSpPr>
          <p:spPr>
            <a:xfrm>
              <a:off x="16583466"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100" name="object 100"/>
            <p:cNvSpPr/>
            <p:nvPr/>
          </p:nvSpPr>
          <p:spPr>
            <a:xfrm>
              <a:off x="16729389" y="6497726"/>
              <a:ext cx="0" cy="177165"/>
            </a:xfrm>
            <a:custGeom>
              <a:avLst/>
              <a:gdLst/>
              <a:ahLst/>
              <a:cxnLst/>
              <a:rect l="l" t="t" r="r" b="b"/>
              <a:pathLst>
                <a:path h="177165">
                  <a:moveTo>
                    <a:pt x="0" y="0"/>
                  </a:moveTo>
                  <a:lnTo>
                    <a:pt x="0" y="176863"/>
                  </a:lnTo>
                </a:path>
              </a:pathLst>
            </a:custGeom>
            <a:ln w="59610">
              <a:solidFill>
                <a:srgbClr val="231F20"/>
              </a:solidFill>
            </a:ln>
          </p:spPr>
          <p:txBody>
            <a:bodyPr wrap="square" lIns="0" tIns="0" rIns="0" bIns="0" rtlCol="0"/>
            <a:lstStyle/>
            <a:p>
              <a:endParaRPr dirty="0"/>
            </a:p>
          </p:txBody>
        </p:sp>
        <p:sp>
          <p:nvSpPr>
            <p:cNvPr id="101" name="object 101"/>
            <p:cNvSpPr/>
            <p:nvPr/>
          </p:nvSpPr>
          <p:spPr>
            <a:xfrm>
              <a:off x="16888091" y="6497726"/>
              <a:ext cx="0" cy="177165"/>
            </a:xfrm>
            <a:custGeom>
              <a:avLst/>
              <a:gdLst/>
              <a:ahLst/>
              <a:cxnLst/>
              <a:rect l="l" t="t" r="r" b="b"/>
              <a:pathLst>
                <a:path h="177165">
                  <a:moveTo>
                    <a:pt x="0" y="0"/>
                  </a:moveTo>
                  <a:lnTo>
                    <a:pt x="0" y="176863"/>
                  </a:lnTo>
                </a:path>
              </a:pathLst>
            </a:custGeom>
            <a:ln w="59579">
              <a:solidFill>
                <a:srgbClr val="231F20"/>
              </a:solidFill>
            </a:ln>
          </p:spPr>
          <p:txBody>
            <a:bodyPr wrap="square" lIns="0" tIns="0" rIns="0" bIns="0" rtlCol="0"/>
            <a:lstStyle/>
            <a:p>
              <a:endParaRPr dirty="0"/>
            </a:p>
          </p:txBody>
        </p:sp>
        <p:sp>
          <p:nvSpPr>
            <p:cNvPr id="102" name="object 102"/>
            <p:cNvSpPr/>
            <p:nvPr/>
          </p:nvSpPr>
          <p:spPr>
            <a:xfrm>
              <a:off x="17036102" y="6497726"/>
              <a:ext cx="0" cy="177165"/>
            </a:xfrm>
            <a:custGeom>
              <a:avLst/>
              <a:gdLst/>
              <a:ahLst/>
              <a:cxnLst/>
              <a:rect l="l" t="t" r="r" b="b"/>
              <a:pathLst>
                <a:path h="177165">
                  <a:moveTo>
                    <a:pt x="0" y="0"/>
                  </a:moveTo>
                  <a:lnTo>
                    <a:pt x="0" y="176863"/>
                  </a:lnTo>
                </a:path>
              </a:pathLst>
            </a:custGeom>
            <a:ln w="59589">
              <a:solidFill>
                <a:srgbClr val="231F20"/>
              </a:solidFill>
            </a:ln>
          </p:spPr>
          <p:txBody>
            <a:bodyPr wrap="square" lIns="0" tIns="0" rIns="0" bIns="0" rtlCol="0"/>
            <a:lstStyle/>
            <a:p>
              <a:endParaRPr dirty="0"/>
            </a:p>
          </p:txBody>
        </p:sp>
        <p:sp>
          <p:nvSpPr>
            <p:cNvPr id="103" name="object 103"/>
            <p:cNvSpPr/>
            <p:nvPr/>
          </p:nvSpPr>
          <p:spPr>
            <a:xfrm>
              <a:off x="17181997" y="6497726"/>
              <a:ext cx="0" cy="177165"/>
            </a:xfrm>
            <a:custGeom>
              <a:avLst/>
              <a:gdLst/>
              <a:ahLst/>
              <a:cxnLst/>
              <a:rect l="l" t="t" r="r" b="b"/>
              <a:pathLst>
                <a:path h="177165">
                  <a:moveTo>
                    <a:pt x="0" y="0"/>
                  </a:moveTo>
                  <a:lnTo>
                    <a:pt x="0" y="176863"/>
                  </a:lnTo>
                </a:path>
              </a:pathLst>
            </a:custGeom>
            <a:ln w="59537">
              <a:solidFill>
                <a:srgbClr val="231F20"/>
              </a:solidFill>
            </a:ln>
          </p:spPr>
          <p:txBody>
            <a:bodyPr wrap="square" lIns="0" tIns="0" rIns="0" bIns="0" rtlCol="0"/>
            <a:lstStyle/>
            <a:p>
              <a:endParaRPr dirty="0"/>
            </a:p>
          </p:txBody>
        </p:sp>
        <p:sp>
          <p:nvSpPr>
            <p:cNvPr id="104" name="object 104"/>
            <p:cNvSpPr/>
            <p:nvPr/>
          </p:nvSpPr>
          <p:spPr>
            <a:xfrm>
              <a:off x="17327984" y="6497726"/>
              <a:ext cx="0" cy="177165"/>
            </a:xfrm>
            <a:custGeom>
              <a:avLst/>
              <a:gdLst/>
              <a:ahLst/>
              <a:cxnLst/>
              <a:rect l="l" t="t" r="r" b="b"/>
              <a:pathLst>
                <a:path h="177165">
                  <a:moveTo>
                    <a:pt x="0" y="0"/>
                  </a:moveTo>
                  <a:lnTo>
                    <a:pt x="0" y="176863"/>
                  </a:lnTo>
                </a:path>
              </a:pathLst>
            </a:custGeom>
            <a:ln w="59516">
              <a:solidFill>
                <a:srgbClr val="231F20"/>
              </a:solidFill>
            </a:ln>
          </p:spPr>
          <p:txBody>
            <a:bodyPr wrap="square" lIns="0" tIns="0" rIns="0" bIns="0" rtlCol="0"/>
            <a:lstStyle/>
            <a:p>
              <a:endParaRPr dirty="0"/>
            </a:p>
          </p:txBody>
        </p:sp>
        <p:sp>
          <p:nvSpPr>
            <p:cNvPr id="105" name="object 105"/>
            <p:cNvSpPr/>
            <p:nvPr/>
          </p:nvSpPr>
          <p:spPr>
            <a:xfrm>
              <a:off x="17473843" y="6497726"/>
              <a:ext cx="0" cy="177165"/>
            </a:xfrm>
            <a:custGeom>
              <a:avLst/>
              <a:gdLst/>
              <a:ahLst/>
              <a:cxnLst/>
              <a:rect l="l" t="t" r="r" b="b"/>
              <a:pathLst>
                <a:path h="177165">
                  <a:moveTo>
                    <a:pt x="0" y="0"/>
                  </a:moveTo>
                  <a:lnTo>
                    <a:pt x="0" y="176863"/>
                  </a:lnTo>
                </a:path>
              </a:pathLst>
            </a:custGeom>
            <a:ln w="59746">
              <a:solidFill>
                <a:srgbClr val="231F20"/>
              </a:solidFill>
            </a:ln>
          </p:spPr>
          <p:txBody>
            <a:bodyPr wrap="square" lIns="0" tIns="0" rIns="0" bIns="0" rtlCol="0"/>
            <a:lstStyle/>
            <a:p>
              <a:endParaRPr dirty="0"/>
            </a:p>
          </p:txBody>
        </p:sp>
        <p:sp>
          <p:nvSpPr>
            <p:cNvPr id="106" name="object 106"/>
            <p:cNvSpPr/>
            <p:nvPr/>
          </p:nvSpPr>
          <p:spPr>
            <a:xfrm>
              <a:off x="17619817" y="6497726"/>
              <a:ext cx="0" cy="177165"/>
            </a:xfrm>
            <a:custGeom>
              <a:avLst/>
              <a:gdLst/>
              <a:ahLst/>
              <a:cxnLst/>
              <a:rect l="l" t="t" r="r" b="b"/>
              <a:pathLst>
                <a:path h="177165">
                  <a:moveTo>
                    <a:pt x="0" y="0"/>
                  </a:moveTo>
                  <a:lnTo>
                    <a:pt x="0" y="176863"/>
                  </a:lnTo>
                </a:path>
              </a:pathLst>
            </a:custGeom>
            <a:ln w="59746">
              <a:solidFill>
                <a:srgbClr val="231F20"/>
              </a:solidFill>
            </a:ln>
          </p:spPr>
          <p:txBody>
            <a:bodyPr wrap="square" lIns="0" tIns="0" rIns="0" bIns="0" rtlCol="0"/>
            <a:lstStyle/>
            <a:p>
              <a:endParaRPr dirty="0"/>
            </a:p>
          </p:txBody>
        </p:sp>
        <p:sp>
          <p:nvSpPr>
            <p:cNvPr id="107" name="object 107"/>
            <p:cNvSpPr/>
            <p:nvPr/>
          </p:nvSpPr>
          <p:spPr>
            <a:xfrm>
              <a:off x="17765782" y="6497726"/>
              <a:ext cx="0" cy="177165"/>
            </a:xfrm>
            <a:custGeom>
              <a:avLst/>
              <a:gdLst/>
              <a:ahLst/>
              <a:cxnLst/>
              <a:rect l="l" t="t" r="r" b="b"/>
              <a:pathLst>
                <a:path h="177165">
                  <a:moveTo>
                    <a:pt x="0" y="0"/>
                  </a:moveTo>
                  <a:lnTo>
                    <a:pt x="0" y="176863"/>
                  </a:lnTo>
                </a:path>
              </a:pathLst>
            </a:custGeom>
            <a:ln w="59746">
              <a:solidFill>
                <a:srgbClr val="231F20"/>
              </a:solidFill>
            </a:ln>
          </p:spPr>
          <p:txBody>
            <a:bodyPr wrap="square" lIns="0" tIns="0" rIns="0" bIns="0" rtlCol="0"/>
            <a:lstStyle/>
            <a:p>
              <a:endParaRPr dirty="0"/>
            </a:p>
          </p:txBody>
        </p:sp>
        <p:sp>
          <p:nvSpPr>
            <p:cNvPr id="108" name="object 108"/>
            <p:cNvSpPr/>
            <p:nvPr/>
          </p:nvSpPr>
          <p:spPr>
            <a:xfrm>
              <a:off x="15159107" y="6438723"/>
              <a:ext cx="2694305" cy="59055"/>
            </a:xfrm>
            <a:custGeom>
              <a:avLst/>
              <a:gdLst/>
              <a:ahLst/>
              <a:cxnLst/>
              <a:rect l="l" t="t" r="r" b="b"/>
              <a:pathLst>
                <a:path w="2694305" h="59054">
                  <a:moveTo>
                    <a:pt x="2693802" y="0"/>
                  </a:moveTo>
                  <a:lnTo>
                    <a:pt x="0" y="0"/>
                  </a:lnTo>
                  <a:lnTo>
                    <a:pt x="0" y="59003"/>
                  </a:lnTo>
                  <a:lnTo>
                    <a:pt x="2693802" y="59003"/>
                  </a:lnTo>
                  <a:lnTo>
                    <a:pt x="2693802" y="0"/>
                  </a:lnTo>
                  <a:close/>
                </a:path>
              </a:pathLst>
            </a:custGeom>
            <a:solidFill>
              <a:srgbClr val="231F20"/>
            </a:solidFill>
          </p:spPr>
          <p:txBody>
            <a:bodyPr wrap="square" lIns="0" tIns="0" rIns="0" bIns="0" rtlCol="0"/>
            <a:lstStyle/>
            <a:p>
              <a:endParaRPr dirty="0"/>
            </a:p>
          </p:txBody>
        </p:sp>
        <p:sp>
          <p:nvSpPr>
            <p:cNvPr id="109" name="object 109"/>
            <p:cNvSpPr/>
            <p:nvPr/>
          </p:nvSpPr>
          <p:spPr>
            <a:xfrm>
              <a:off x="15239942" y="6422126"/>
              <a:ext cx="59690" cy="0"/>
            </a:xfrm>
            <a:custGeom>
              <a:avLst/>
              <a:gdLst/>
              <a:ahLst/>
              <a:cxnLst/>
              <a:rect l="l" t="t" r="r" b="b"/>
              <a:pathLst>
                <a:path w="59690">
                  <a:moveTo>
                    <a:pt x="0" y="0"/>
                  </a:moveTo>
                  <a:lnTo>
                    <a:pt x="59108" y="0"/>
                  </a:lnTo>
                </a:path>
              </a:pathLst>
            </a:custGeom>
            <a:ln w="33192">
              <a:solidFill>
                <a:srgbClr val="231F20"/>
              </a:solidFill>
            </a:ln>
          </p:spPr>
          <p:txBody>
            <a:bodyPr wrap="square" lIns="0" tIns="0" rIns="0" bIns="0" rtlCol="0"/>
            <a:lstStyle/>
            <a:p>
              <a:endParaRPr dirty="0"/>
            </a:p>
          </p:txBody>
        </p:sp>
        <p:sp>
          <p:nvSpPr>
            <p:cNvPr id="110" name="object 110"/>
            <p:cNvSpPr/>
            <p:nvPr/>
          </p:nvSpPr>
          <p:spPr>
            <a:xfrm>
              <a:off x="15385885" y="6422126"/>
              <a:ext cx="59690" cy="0"/>
            </a:xfrm>
            <a:custGeom>
              <a:avLst/>
              <a:gdLst/>
              <a:ahLst/>
              <a:cxnLst/>
              <a:rect l="l" t="t" r="r" b="b"/>
              <a:pathLst>
                <a:path w="59690">
                  <a:moveTo>
                    <a:pt x="0" y="0"/>
                  </a:moveTo>
                  <a:lnTo>
                    <a:pt x="59118" y="0"/>
                  </a:lnTo>
                </a:path>
              </a:pathLst>
            </a:custGeom>
            <a:ln w="33192">
              <a:solidFill>
                <a:srgbClr val="231F20"/>
              </a:solidFill>
            </a:ln>
          </p:spPr>
          <p:txBody>
            <a:bodyPr wrap="square" lIns="0" tIns="0" rIns="0" bIns="0" rtlCol="0"/>
            <a:lstStyle/>
            <a:p>
              <a:endParaRPr dirty="0"/>
            </a:p>
          </p:txBody>
        </p:sp>
        <p:sp>
          <p:nvSpPr>
            <p:cNvPr id="111" name="object 111"/>
            <p:cNvSpPr/>
            <p:nvPr/>
          </p:nvSpPr>
          <p:spPr>
            <a:xfrm>
              <a:off x="15531817" y="6422126"/>
              <a:ext cx="59690" cy="0"/>
            </a:xfrm>
            <a:custGeom>
              <a:avLst/>
              <a:gdLst/>
              <a:ahLst/>
              <a:cxnLst/>
              <a:rect l="l" t="t" r="r" b="b"/>
              <a:pathLst>
                <a:path w="59690">
                  <a:moveTo>
                    <a:pt x="0" y="0"/>
                  </a:moveTo>
                  <a:lnTo>
                    <a:pt x="59129" y="0"/>
                  </a:lnTo>
                </a:path>
              </a:pathLst>
            </a:custGeom>
            <a:ln w="33192">
              <a:solidFill>
                <a:srgbClr val="231F20"/>
              </a:solidFill>
            </a:ln>
          </p:spPr>
          <p:txBody>
            <a:bodyPr wrap="square" lIns="0" tIns="0" rIns="0" bIns="0" rtlCol="0"/>
            <a:lstStyle/>
            <a:p>
              <a:endParaRPr dirty="0"/>
            </a:p>
          </p:txBody>
        </p:sp>
        <p:sp>
          <p:nvSpPr>
            <p:cNvPr id="112" name="object 112"/>
            <p:cNvSpPr/>
            <p:nvPr/>
          </p:nvSpPr>
          <p:spPr>
            <a:xfrm>
              <a:off x="15677760" y="6422126"/>
              <a:ext cx="59690" cy="0"/>
            </a:xfrm>
            <a:custGeom>
              <a:avLst/>
              <a:gdLst/>
              <a:ahLst/>
              <a:cxnLst/>
              <a:rect l="l" t="t" r="r" b="b"/>
              <a:pathLst>
                <a:path w="59690">
                  <a:moveTo>
                    <a:pt x="0" y="0"/>
                  </a:moveTo>
                  <a:lnTo>
                    <a:pt x="59118" y="0"/>
                  </a:lnTo>
                </a:path>
              </a:pathLst>
            </a:custGeom>
            <a:ln w="33192">
              <a:solidFill>
                <a:srgbClr val="231F20"/>
              </a:solidFill>
            </a:ln>
          </p:spPr>
          <p:txBody>
            <a:bodyPr wrap="square" lIns="0" tIns="0" rIns="0" bIns="0" rtlCol="0"/>
            <a:lstStyle/>
            <a:p>
              <a:endParaRPr dirty="0"/>
            </a:p>
          </p:txBody>
        </p:sp>
        <p:sp>
          <p:nvSpPr>
            <p:cNvPr id="113" name="object 113"/>
            <p:cNvSpPr/>
            <p:nvPr/>
          </p:nvSpPr>
          <p:spPr>
            <a:xfrm>
              <a:off x="15823694" y="6422126"/>
              <a:ext cx="59690" cy="0"/>
            </a:xfrm>
            <a:custGeom>
              <a:avLst/>
              <a:gdLst/>
              <a:ahLst/>
              <a:cxnLst/>
              <a:rect l="l" t="t" r="r" b="b"/>
              <a:pathLst>
                <a:path w="59690">
                  <a:moveTo>
                    <a:pt x="0" y="0"/>
                  </a:moveTo>
                  <a:lnTo>
                    <a:pt x="59108" y="0"/>
                  </a:lnTo>
                </a:path>
              </a:pathLst>
            </a:custGeom>
            <a:ln w="33192">
              <a:solidFill>
                <a:srgbClr val="231F20"/>
              </a:solidFill>
            </a:ln>
          </p:spPr>
          <p:txBody>
            <a:bodyPr wrap="square" lIns="0" tIns="0" rIns="0" bIns="0" rtlCol="0"/>
            <a:lstStyle/>
            <a:p>
              <a:endParaRPr dirty="0"/>
            </a:p>
          </p:txBody>
        </p:sp>
        <p:sp>
          <p:nvSpPr>
            <p:cNvPr id="114" name="object 114"/>
            <p:cNvSpPr/>
            <p:nvPr/>
          </p:nvSpPr>
          <p:spPr>
            <a:xfrm>
              <a:off x="15969595" y="6422116"/>
              <a:ext cx="59690" cy="0"/>
            </a:xfrm>
            <a:custGeom>
              <a:avLst/>
              <a:gdLst/>
              <a:ahLst/>
              <a:cxnLst/>
              <a:rect l="l" t="t" r="r" b="b"/>
              <a:pathLst>
                <a:path w="59690">
                  <a:moveTo>
                    <a:pt x="0" y="0"/>
                  </a:moveTo>
                  <a:lnTo>
                    <a:pt x="59108" y="0"/>
                  </a:lnTo>
                </a:path>
              </a:pathLst>
            </a:custGeom>
            <a:ln w="33213">
              <a:solidFill>
                <a:srgbClr val="231F20"/>
              </a:solidFill>
            </a:ln>
          </p:spPr>
          <p:txBody>
            <a:bodyPr wrap="square" lIns="0" tIns="0" rIns="0" bIns="0" rtlCol="0"/>
            <a:lstStyle/>
            <a:p>
              <a:endParaRPr dirty="0"/>
            </a:p>
          </p:txBody>
        </p:sp>
        <p:sp>
          <p:nvSpPr>
            <p:cNvPr id="115" name="object 115"/>
            <p:cNvSpPr/>
            <p:nvPr/>
          </p:nvSpPr>
          <p:spPr>
            <a:xfrm>
              <a:off x="16115517" y="6422116"/>
              <a:ext cx="59690" cy="0"/>
            </a:xfrm>
            <a:custGeom>
              <a:avLst/>
              <a:gdLst/>
              <a:ahLst/>
              <a:cxnLst/>
              <a:rect l="l" t="t" r="r" b="b"/>
              <a:pathLst>
                <a:path w="59690">
                  <a:moveTo>
                    <a:pt x="0" y="0"/>
                  </a:moveTo>
                  <a:lnTo>
                    <a:pt x="59139" y="0"/>
                  </a:lnTo>
                </a:path>
              </a:pathLst>
            </a:custGeom>
            <a:ln w="33213">
              <a:solidFill>
                <a:srgbClr val="231F20"/>
              </a:solidFill>
            </a:ln>
          </p:spPr>
          <p:txBody>
            <a:bodyPr wrap="square" lIns="0" tIns="0" rIns="0" bIns="0" rtlCol="0"/>
            <a:lstStyle/>
            <a:p>
              <a:endParaRPr dirty="0"/>
            </a:p>
          </p:txBody>
        </p:sp>
        <p:sp>
          <p:nvSpPr>
            <p:cNvPr id="116" name="object 116"/>
            <p:cNvSpPr/>
            <p:nvPr/>
          </p:nvSpPr>
          <p:spPr>
            <a:xfrm>
              <a:off x="16261492" y="6422116"/>
              <a:ext cx="59690" cy="0"/>
            </a:xfrm>
            <a:custGeom>
              <a:avLst/>
              <a:gdLst/>
              <a:ahLst/>
              <a:cxnLst/>
              <a:rect l="l" t="t" r="r" b="b"/>
              <a:pathLst>
                <a:path w="59690">
                  <a:moveTo>
                    <a:pt x="0" y="0"/>
                  </a:moveTo>
                  <a:lnTo>
                    <a:pt x="59108" y="0"/>
                  </a:lnTo>
                </a:path>
              </a:pathLst>
            </a:custGeom>
            <a:ln w="33213">
              <a:solidFill>
                <a:srgbClr val="231F20"/>
              </a:solidFill>
            </a:ln>
          </p:spPr>
          <p:txBody>
            <a:bodyPr wrap="square" lIns="0" tIns="0" rIns="0" bIns="0" rtlCol="0"/>
            <a:lstStyle/>
            <a:p>
              <a:endParaRPr dirty="0"/>
            </a:p>
          </p:txBody>
        </p:sp>
        <p:sp>
          <p:nvSpPr>
            <p:cNvPr id="117" name="object 117"/>
            <p:cNvSpPr/>
            <p:nvPr/>
          </p:nvSpPr>
          <p:spPr>
            <a:xfrm>
              <a:off x="16407414" y="6422116"/>
              <a:ext cx="59690" cy="0"/>
            </a:xfrm>
            <a:custGeom>
              <a:avLst/>
              <a:gdLst/>
              <a:ahLst/>
              <a:cxnLst/>
              <a:rect l="l" t="t" r="r" b="b"/>
              <a:pathLst>
                <a:path w="59690">
                  <a:moveTo>
                    <a:pt x="0" y="0"/>
                  </a:moveTo>
                  <a:lnTo>
                    <a:pt x="59118" y="0"/>
                  </a:lnTo>
                </a:path>
              </a:pathLst>
            </a:custGeom>
            <a:ln w="33213">
              <a:solidFill>
                <a:srgbClr val="231F20"/>
              </a:solidFill>
            </a:ln>
          </p:spPr>
          <p:txBody>
            <a:bodyPr wrap="square" lIns="0" tIns="0" rIns="0" bIns="0" rtlCol="0"/>
            <a:lstStyle/>
            <a:p>
              <a:endParaRPr dirty="0"/>
            </a:p>
          </p:txBody>
        </p:sp>
        <p:sp>
          <p:nvSpPr>
            <p:cNvPr id="118" name="object 118"/>
            <p:cNvSpPr/>
            <p:nvPr/>
          </p:nvSpPr>
          <p:spPr>
            <a:xfrm>
              <a:off x="16553336" y="6422116"/>
              <a:ext cx="59690" cy="0"/>
            </a:xfrm>
            <a:custGeom>
              <a:avLst/>
              <a:gdLst/>
              <a:ahLst/>
              <a:cxnLst/>
              <a:rect l="l" t="t" r="r" b="b"/>
              <a:pathLst>
                <a:path w="59690">
                  <a:moveTo>
                    <a:pt x="0" y="0"/>
                  </a:moveTo>
                  <a:lnTo>
                    <a:pt x="59118" y="0"/>
                  </a:lnTo>
                </a:path>
              </a:pathLst>
            </a:custGeom>
            <a:ln w="33213">
              <a:solidFill>
                <a:srgbClr val="231F20"/>
              </a:solidFill>
            </a:ln>
          </p:spPr>
          <p:txBody>
            <a:bodyPr wrap="square" lIns="0" tIns="0" rIns="0" bIns="0" rtlCol="0"/>
            <a:lstStyle/>
            <a:p>
              <a:endParaRPr dirty="0"/>
            </a:p>
          </p:txBody>
        </p:sp>
        <p:sp>
          <p:nvSpPr>
            <p:cNvPr id="119" name="object 119"/>
            <p:cNvSpPr/>
            <p:nvPr/>
          </p:nvSpPr>
          <p:spPr>
            <a:xfrm>
              <a:off x="16699269" y="6422116"/>
              <a:ext cx="59690" cy="0"/>
            </a:xfrm>
            <a:custGeom>
              <a:avLst/>
              <a:gdLst/>
              <a:ahLst/>
              <a:cxnLst/>
              <a:rect l="l" t="t" r="r" b="b"/>
              <a:pathLst>
                <a:path w="59690">
                  <a:moveTo>
                    <a:pt x="0" y="0"/>
                  </a:moveTo>
                  <a:lnTo>
                    <a:pt x="59129" y="0"/>
                  </a:lnTo>
                </a:path>
              </a:pathLst>
            </a:custGeom>
            <a:ln w="33213">
              <a:solidFill>
                <a:srgbClr val="231F20"/>
              </a:solidFill>
            </a:ln>
          </p:spPr>
          <p:txBody>
            <a:bodyPr wrap="square" lIns="0" tIns="0" rIns="0" bIns="0" rtlCol="0"/>
            <a:lstStyle/>
            <a:p>
              <a:endParaRPr dirty="0"/>
            </a:p>
          </p:txBody>
        </p:sp>
        <p:sp>
          <p:nvSpPr>
            <p:cNvPr id="120" name="object 120"/>
            <p:cNvSpPr/>
            <p:nvPr/>
          </p:nvSpPr>
          <p:spPr>
            <a:xfrm>
              <a:off x="16857977" y="6422126"/>
              <a:ext cx="59690" cy="0"/>
            </a:xfrm>
            <a:custGeom>
              <a:avLst/>
              <a:gdLst/>
              <a:ahLst/>
              <a:cxnLst/>
              <a:rect l="l" t="t" r="r" b="b"/>
              <a:pathLst>
                <a:path w="59690">
                  <a:moveTo>
                    <a:pt x="0" y="0"/>
                  </a:moveTo>
                  <a:lnTo>
                    <a:pt x="59118" y="0"/>
                  </a:lnTo>
                </a:path>
              </a:pathLst>
            </a:custGeom>
            <a:ln w="33192">
              <a:solidFill>
                <a:srgbClr val="231F20"/>
              </a:solidFill>
            </a:ln>
          </p:spPr>
          <p:txBody>
            <a:bodyPr wrap="square" lIns="0" tIns="0" rIns="0" bIns="0" rtlCol="0"/>
            <a:lstStyle/>
            <a:p>
              <a:endParaRPr dirty="0"/>
            </a:p>
          </p:txBody>
        </p:sp>
        <p:sp>
          <p:nvSpPr>
            <p:cNvPr id="121" name="object 121"/>
            <p:cNvSpPr/>
            <p:nvPr/>
          </p:nvSpPr>
          <p:spPr>
            <a:xfrm>
              <a:off x="17005982" y="6422126"/>
              <a:ext cx="59690" cy="0"/>
            </a:xfrm>
            <a:custGeom>
              <a:avLst/>
              <a:gdLst/>
              <a:ahLst/>
              <a:cxnLst/>
              <a:rect l="l" t="t" r="r" b="b"/>
              <a:pathLst>
                <a:path w="59690">
                  <a:moveTo>
                    <a:pt x="0" y="0"/>
                  </a:moveTo>
                  <a:lnTo>
                    <a:pt x="59118" y="0"/>
                  </a:lnTo>
                </a:path>
              </a:pathLst>
            </a:custGeom>
            <a:ln w="33192">
              <a:solidFill>
                <a:srgbClr val="231F20"/>
              </a:solidFill>
            </a:ln>
          </p:spPr>
          <p:txBody>
            <a:bodyPr wrap="square" lIns="0" tIns="0" rIns="0" bIns="0" rtlCol="0"/>
            <a:lstStyle/>
            <a:p>
              <a:endParaRPr dirty="0"/>
            </a:p>
          </p:txBody>
        </p:sp>
        <p:sp>
          <p:nvSpPr>
            <p:cNvPr id="122" name="object 122"/>
            <p:cNvSpPr/>
            <p:nvPr/>
          </p:nvSpPr>
          <p:spPr>
            <a:xfrm>
              <a:off x="17151915" y="6422126"/>
              <a:ext cx="59690" cy="0"/>
            </a:xfrm>
            <a:custGeom>
              <a:avLst/>
              <a:gdLst/>
              <a:ahLst/>
              <a:cxnLst/>
              <a:rect l="l" t="t" r="r" b="b"/>
              <a:pathLst>
                <a:path w="59690">
                  <a:moveTo>
                    <a:pt x="0" y="0"/>
                  </a:moveTo>
                  <a:lnTo>
                    <a:pt x="59181" y="0"/>
                  </a:lnTo>
                </a:path>
              </a:pathLst>
            </a:custGeom>
            <a:ln w="33192">
              <a:solidFill>
                <a:srgbClr val="231F20"/>
              </a:solidFill>
            </a:ln>
          </p:spPr>
          <p:txBody>
            <a:bodyPr wrap="square" lIns="0" tIns="0" rIns="0" bIns="0" rtlCol="0"/>
            <a:lstStyle/>
            <a:p>
              <a:endParaRPr dirty="0"/>
            </a:p>
          </p:txBody>
        </p:sp>
        <p:sp>
          <p:nvSpPr>
            <p:cNvPr id="123" name="object 123"/>
            <p:cNvSpPr/>
            <p:nvPr/>
          </p:nvSpPr>
          <p:spPr>
            <a:xfrm>
              <a:off x="17297775" y="6422126"/>
              <a:ext cx="59690" cy="0"/>
            </a:xfrm>
            <a:custGeom>
              <a:avLst/>
              <a:gdLst/>
              <a:ahLst/>
              <a:cxnLst/>
              <a:rect l="l" t="t" r="r" b="b"/>
              <a:pathLst>
                <a:path w="59690">
                  <a:moveTo>
                    <a:pt x="0" y="0"/>
                  </a:moveTo>
                  <a:lnTo>
                    <a:pt x="59286" y="0"/>
                  </a:lnTo>
                </a:path>
              </a:pathLst>
            </a:custGeom>
            <a:ln w="33192">
              <a:solidFill>
                <a:srgbClr val="231F20"/>
              </a:solidFill>
            </a:ln>
          </p:spPr>
          <p:txBody>
            <a:bodyPr wrap="square" lIns="0" tIns="0" rIns="0" bIns="0" rtlCol="0"/>
            <a:lstStyle/>
            <a:p>
              <a:endParaRPr dirty="0"/>
            </a:p>
          </p:txBody>
        </p:sp>
        <p:sp>
          <p:nvSpPr>
            <p:cNvPr id="124" name="object 124"/>
            <p:cNvSpPr/>
            <p:nvPr/>
          </p:nvSpPr>
          <p:spPr>
            <a:xfrm>
              <a:off x="17443738" y="6422116"/>
              <a:ext cx="59690" cy="0"/>
            </a:xfrm>
            <a:custGeom>
              <a:avLst/>
              <a:gdLst/>
              <a:ahLst/>
              <a:cxnLst/>
              <a:rect l="l" t="t" r="r" b="b"/>
              <a:pathLst>
                <a:path w="59690">
                  <a:moveTo>
                    <a:pt x="0" y="0"/>
                  </a:moveTo>
                  <a:lnTo>
                    <a:pt x="59076" y="0"/>
                  </a:lnTo>
                </a:path>
              </a:pathLst>
            </a:custGeom>
            <a:ln w="33213">
              <a:solidFill>
                <a:srgbClr val="231F20"/>
              </a:solidFill>
            </a:ln>
          </p:spPr>
          <p:txBody>
            <a:bodyPr wrap="square" lIns="0" tIns="0" rIns="0" bIns="0" rtlCol="0"/>
            <a:lstStyle/>
            <a:p>
              <a:endParaRPr dirty="0"/>
            </a:p>
          </p:txBody>
        </p:sp>
        <p:sp>
          <p:nvSpPr>
            <p:cNvPr id="125" name="object 125"/>
            <p:cNvSpPr/>
            <p:nvPr/>
          </p:nvSpPr>
          <p:spPr>
            <a:xfrm>
              <a:off x="17589713" y="6422116"/>
              <a:ext cx="59690" cy="0"/>
            </a:xfrm>
            <a:custGeom>
              <a:avLst/>
              <a:gdLst/>
              <a:ahLst/>
              <a:cxnLst/>
              <a:rect l="l" t="t" r="r" b="b"/>
              <a:pathLst>
                <a:path w="59690">
                  <a:moveTo>
                    <a:pt x="0" y="0"/>
                  </a:moveTo>
                  <a:lnTo>
                    <a:pt x="59066" y="0"/>
                  </a:lnTo>
                </a:path>
              </a:pathLst>
            </a:custGeom>
            <a:ln w="33213">
              <a:solidFill>
                <a:srgbClr val="231F20"/>
              </a:solidFill>
            </a:ln>
          </p:spPr>
          <p:txBody>
            <a:bodyPr wrap="square" lIns="0" tIns="0" rIns="0" bIns="0" rtlCol="0"/>
            <a:lstStyle/>
            <a:p>
              <a:endParaRPr dirty="0"/>
            </a:p>
          </p:txBody>
        </p:sp>
        <p:sp>
          <p:nvSpPr>
            <p:cNvPr id="126" name="object 126"/>
            <p:cNvSpPr/>
            <p:nvPr/>
          </p:nvSpPr>
          <p:spPr>
            <a:xfrm>
              <a:off x="17735687" y="6422116"/>
              <a:ext cx="59690" cy="0"/>
            </a:xfrm>
            <a:custGeom>
              <a:avLst/>
              <a:gdLst/>
              <a:ahLst/>
              <a:cxnLst/>
              <a:rect l="l" t="t" r="r" b="b"/>
              <a:pathLst>
                <a:path w="59690">
                  <a:moveTo>
                    <a:pt x="0" y="0"/>
                  </a:moveTo>
                  <a:lnTo>
                    <a:pt x="59066" y="0"/>
                  </a:lnTo>
                </a:path>
              </a:pathLst>
            </a:custGeom>
            <a:ln w="33213">
              <a:solidFill>
                <a:srgbClr val="231F20"/>
              </a:solidFill>
            </a:ln>
          </p:spPr>
          <p:txBody>
            <a:bodyPr wrap="square" lIns="0" tIns="0" rIns="0" bIns="0" rtlCol="0"/>
            <a:lstStyle/>
            <a:p>
              <a:endParaRPr dirty="0"/>
            </a:p>
          </p:txBody>
        </p:sp>
        <p:sp>
          <p:nvSpPr>
            <p:cNvPr id="127" name="object 127"/>
            <p:cNvSpPr/>
            <p:nvPr/>
          </p:nvSpPr>
          <p:spPr>
            <a:xfrm>
              <a:off x="17641084" y="5131667"/>
              <a:ext cx="0" cy="1188085"/>
            </a:xfrm>
            <a:custGeom>
              <a:avLst/>
              <a:gdLst/>
              <a:ahLst/>
              <a:cxnLst/>
              <a:rect l="l" t="t" r="r" b="b"/>
              <a:pathLst>
                <a:path h="1188085">
                  <a:moveTo>
                    <a:pt x="0" y="0"/>
                  </a:moveTo>
                  <a:lnTo>
                    <a:pt x="0" y="1188047"/>
                  </a:lnTo>
                </a:path>
              </a:pathLst>
            </a:custGeom>
            <a:ln w="90520">
              <a:solidFill>
                <a:srgbClr val="231F20"/>
              </a:solidFill>
            </a:ln>
          </p:spPr>
          <p:txBody>
            <a:bodyPr wrap="square" lIns="0" tIns="0" rIns="0" bIns="0" rtlCol="0"/>
            <a:lstStyle/>
            <a:p>
              <a:endParaRPr dirty="0"/>
            </a:p>
          </p:txBody>
        </p:sp>
        <p:sp>
          <p:nvSpPr>
            <p:cNvPr id="128" name="object 128"/>
            <p:cNvSpPr/>
            <p:nvPr/>
          </p:nvSpPr>
          <p:spPr>
            <a:xfrm>
              <a:off x="16140686" y="5389436"/>
              <a:ext cx="313690" cy="320040"/>
            </a:xfrm>
            <a:custGeom>
              <a:avLst/>
              <a:gdLst/>
              <a:ahLst/>
              <a:cxnLst/>
              <a:rect l="l" t="t" r="r" b="b"/>
              <a:pathLst>
                <a:path w="313690" h="320039">
                  <a:moveTo>
                    <a:pt x="182654" y="0"/>
                  </a:moveTo>
                  <a:lnTo>
                    <a:pt x="76391" y="61552"/>
                  </a:lnTo>
                  <a:lnTo>
                    <a:pt x="21944" y="115349"/>
                  </a:lnTo>
                  <a:lnTo>
                    <a:pt x="2188" y="191344"/>
                  </a:lnTo>
                  <a:lnTo>
                    <a:pt x="0" y="319487"/>
                  </a:lnTo>
                  <a:lnTo>
                    <a:pt x="259353" y="319487"/>
                  </a:lnTo>
                  <a:lnTo>
                    <a:pt x="313121" y="226150"/>
                  </a:lnTo>
                  <a:lnTo>
                    <a:pt x="182654" y="0"/>
                  </a:lnTo>
                  <a:close/>
                </a:path>
              </a:pathLst>
            </a:custGeom>
            <a:solidFill>
              <a:srgbClr val="000000"/>
            </a:solidFill>
          </p:spPr>
          <p:txBody>
            <a:bodyPr wrap="square" lIns="0" tIns="0" rIns="0" bIns="0" rtlCol="0"/>
            <a:lstStyle/>
            <a:p>
              <a:endParaRPr dirty="0"/>
            </a:p>
          </p:txBody>
        </p:sp>
        <p:sp>
          <p:nvSpPr>
            <p:cNvPr id="129" name="object 129"/>
            <p:cNvSpPr/>
            <p:nvPr/>
          </p:nvSpPr>
          <p:spPr>
            <a:xfrm>
              <a:off x="16562982" y="5389436"/>
              <a:ext cx="313690" cy="320040"/>
            </a:xfrm>
            <a:custGeom>
              <a:avLst/>
              <a:gdLst/>
              <a:ahLst/>
              <a:cxnLst/>
              <a:rect l="l" t="t" r="r" b="b"/>
              <a:pathLst>
                <a:path w="313690" h="320039">
                  <a:moveTo>
                    <a:pt x="130467" y="0"/>
                  </a:moveTo>
                  <a:lnTo>
                    <a:pt x="0" y="226150"/>
                  </a:lnTo>
                  <a:lnTo>
                    <a:pt x="53767" y="319487"/>
                  </a:lnTo>
                  <a:lnTo>
                    <a:pt x="313121" y="319487"/>
                  </a:lnTo>
                  <a:lnTo>
                    <a:pt x="310944" y="191344"/>
                  </a:lnTo>
                  <a:lnTo>
                    <a:pt x="291192" y="115349"/>
                  </a:lnTo>
                  <a:lnTo>
                    <a:pt x="236741" y="61552"/>
                  </a:lnTo>
                  <a:lnTo>
                    <a:pt x="130467" y="0"/>
                  </a:lnTo>
                  <a:close/>
                </a:path>
              </a:pathLst>
            </a:custGeom>
            <a:solidFill>
              <a:srgbClr val="000000"/>
            </a:solidFill>
          </p:spPr>
          <p:txBody>
            <a:bodyPr wrap="square" lIns="0" tIns="0" rIns="0" bIns="0" rtlCol="0"/>
            <a:lstStyle/>
            <a:p>
              <a:endParaRPr dirty="0"/>
            </a:p>
          </p:txBody>
        </p:sp>
        <p:sp>
          <p:nvSpPr>
            <p:cNvPr id="130" name="object 130"/>
            <p:cNvSpPr/>
            <p:nvPr/>
          </p:nvSpPr>
          <p:spPr>
            <a:xfrm>
              <a:off x="16321982" y="5802473"/>
              <a:ext cx="368300" cy="307975"/>
            </a:xfrm>
            <a:custGeom>
              <a:avLst/>
              <a:gdLst/>
              <a:ahLst/>
              <a:cxnLst/>
              <a:rect l="l" t="t" r="r" b="b"/>
              <a:pathLst>
                <a:path w="368300" h="307975">
                  <a:moveTo>
                    <a:pt x="130037" y="0"/>
                  </a:moveTo>
                  <a:lnTo>
                    <a:pt x="0" y="224412"/>
                  </a:lnTo>
                  <a:lnTo>
                    <a:pt x="111986" y="286747"/>
                  </a:lnTo>
                  <a:lnTo>
                    <a:pt x="187651" y="307745"/>
                  </a:lnTo>
                  <a:lnTo>
                    <a:pt x="261498" y="287602"/>
                  </a:lnTo>
                  <a:lnTo>
                    <a:pt x="368030" y="226516"/>
                  </a:lnTo>
                  <a:lnTo>
                    <a:pt x="237741" y="251"/>
                  </a:lnTo>
                  <a:lnTo>
                    <a:pt x="130037" y="0"/>
                  </a:lnTo>
                  <a:close/>
                </a:path>
              </a:pathLst>
            </a:custGeom>
            <a:solidFill>
              <a:srgbClr val="000000"/>
            </a:solidFill>
          </p:spPr>
          <p:txBody>
            <a:bodyPr wrap="square" lIns="0" tIns="0" rIns="0" bIns="0" rtlCol="0"/>
            <a:lstStyle/>
            <a:p>
              <a:endParaRPr dirty="0"/>
            </a:p>
          </p:txBody>
        </p:sp>
        <p:sp>
          <p:nvSpPr>
            <p:cNvPr id="131" name="object 131"/>
            <p:cNvSpPr/>
            <p:nvPr/>
          </p:nvSpPr>
          <p:spPr>
            <a:xfrm>
              <a:off x="16054482" y="5257404"/>
              <a:ext cx="903605" cy="903605"/>
            </a:xfrm>
            <a:custGeom>
              <a:avLst/>
              <a:gdLst/>
              <a:ahLst/>
              <a:cxnLst/>
              <a:rect l="l" t="t" r="r" b="b"/>
              <a:pathLst>
                <a:path w="903605" h="903604">
                  <a:moveTo>
                    <a:pt x="903030" y="451515"/>
                  </a:moveTo>
                  <a:lnTo>
                    <a:pt x="900380" y="500714"/>
                  </a:lnTo>
                  <a:lnTo>
                    <a:pt x="892616" y="548378"/>
                  </a:lnTo>
                  <a:lnTo>
                    <a:pt x="880012" y="594232"/>
                  </a:lnTo>
                  <a:lnTo>
                    <a:pt x="862844" y="638000"/>
                  </a:lnTo>
                  <a:lnTo>
                    <a:pt x="841387" y="679407"/>
                  </a:lnTo>
                  <a:lnTo>
                    <a:pt x="815916" y="718178"/>
                  </a:lnTo>
                  <a:lnTo>
                    <a:pt x="786708" y="754036"/>
                  </a:lnTo>
                  <a:lnTo>
                    <a:pt x="754036" y="786708"/>
                  </a:lnTo>
                  <a:lnTo>
                    <a:pt x="718178" y="815916"/>
                  </a:lnTo>
                  <a:lnTo>
                    <a:pt x="679407" y="841387"/>
                  </a:lnTo>
                  <a:lnTo>
                    <a:pt x="638000" y="862844"/>
                  </a:lnTo>
                  <a:lnTo>
                    <a:pt x="594232" y="880012"/>
                  </a:lnTo>
                  <a:lnTo>
                    <a:pt x="548378" y="892616"/>
                  </a:lnTo>
                  <a:lnTo>
                    <a:pt x="500714" y="900380"/>
                  </a:lnTo>
                  <a:lnTo>
                    <a:pt x="451515" y="903030"/>
                  </a:lnTo>
                  <a:lnTo>
                    <a:pt x="402319" y="900380"/>
                  </a:lnTo>
                  <a:lnTo>
                    <a:pt x="354657" y="892616"/>
                  </a:lnTo>
                  <a:lnTo>
                    <a:pt x="308805" y="880012"/>
                  </a:lnTo>
                  <a:lnTo>
                    <a:pt x="265038" y="862844"/>
                  </a:lnTo>
                  <a:lnTo>
                    <a:pt x="223631" y="841387"/>
                  </a:lnTo>
                  <a:lnTo>
                    <a:pt x="184860" y="815916"/>
                  </a:lnTo>
                  <a:lnTo>
                    <a:pt x="149001" y="786708"/>
                  </a:lnTo>
                  <a:lnTo>
                    <a:pt x="116329" y="754036"/>
                  </a:lnTo>
                  <a:lnTo>
                    <a:pt x="87119" y="718178"/>
                  </a:lnTo>
                  <a:lnTo>
                    <a:pt x="61647" y="679407"/>
                  </a:lnTo>
                  <a:lnTo>
                    <a:pt x="40189" y="638000"/>
                  </a:lnTo>
                  <a:lnTo>
                    <a:pt x="23019" y="594232"/>
                  </a:lnTo>
                  <a:lnTo>
                    <a:pt x="10414" y="548378"/>
                  </a:lnTo>
                  <a:lnTo>
                    <a:pt x="2649" y="500714"/>
                  </a:lnTo>
                  <a:lnTo>
                    <a:pt x="0" y="451515"/>
                  </a:lnTo>
                  <a:lnTo>
                    <a:pt x="2649" y="402315"/>
                  </a:lnTo>
                  <a:lnTo>
                    <a:pt x="10414" y="354651"/>
                  </a:lnTo>
                  <a:lnTo>
                    <a:pt x="23019" y="308797"/>
                  </a:lnTo>
                  <a:lnTo>
                    <a:pt x="40189" y="265029"/>
                  </a:lnTo>
                  <a:lnTo>
                    <a:pt x="61647" y="223622"/>
                  </a:lnTo>
                  <a:lnTo>
                    <a:pt x="87119" y="184851"/>
                  </a:lnTo>
                  <a:lnTo>
                    <a:pt x="116329" y="148993"/>
                  </a:lnTo>
                  <a:lnTo>
                    <a:pt x="149001" y="116322"/>
                  </a:lnTo>
                  <a:lnTo>
                    <a:pt x="184860" y="87113"/>
                  </a:lnTo>
                  <a:lnTo>
                    <a:pt x="223631" y="61642"/>
                  </a:lnTo>
                  <a:lnTo>
                    <a:pt x="265038" y="40185"/>
                  </a:lnTo>
                  <a:lnTo>
                    <a:pt x="308805" y="23017"/>
                  </a:lnTo>
                  <a:lnTo>
                    <a:pt x="354657" y="10413"/>
                  </a:lnTo>
                  <a:lnTo>
                    <a:pt x="402319" y="2649"/>
                  </a:lnTo>
                  <a:lnTo>
                    <a:pt x="451515" y="0"/>
                  </a:lnTo>
                  <a:lnTo>
                    <a:pt x="500714" y="2649"/>
                  </a:lnTo>
                  <a:lnTo>
                    <a:pt x="548378" y="10413"/>
                  </a:lnTo>
                  <a:lnTo>
                    <a:pt x="594232" y="23017"/>
                  </a:lnTo>
                  <a:lnTo>
                    <a:pt x="638000" y="40185"/>
                  </a:lnTo>
                  <a:lnTo>
                    <a:pt x="679407" y="61642"/>
                  </a:lnTo>
                  <a:lnTo>
                    <a:pt x="718178" y="87113"/>
                  </a:lnTo>
                  <a:lnTo>
                    <a:pt x="754036" y="116322"/>
                  </a:lnTo>
                  <a:lnTo>
                    <a:pt x="786708" y="148993"/>
                  </a:lnTo>
                  <a:lnTo>
                    <a:pt x="815916" y="184851"/>
                  </a:lnTo>
                  <a:lnTo>
                    <a:pt x="841387" y="223622"/>
                  </a:lnTo>
                  <a:lnTo>
                    <a:pt x="862844" y="265029"/>
                  </a:lnTo>
                  <a:lnTo>
                    <a:pt x="880012" y="308797"/>
                  </a:lnTo>
                  <a:lnTo>
                    <a:pt x="892616" y="354651"/>
                  </a:lnTo>
                  <a:lnTo>
                    <a:pt x="900380" y="402315"/>
                  </a:lnTo>
                  <a:lnTo>
                    <a:pt x="903030" y="451515"/>
                  </a:lnTo>
                  <a:close/>
                </a:path>
              </a:pathLst>
            </a:custGeom>
            <a:ln w="90520">
              <a:solidFill>
                <a:srgbClr val="000000"/>
              </a:solidFill>
            </a:ln>
          </p:spPr>
          <p:txBody>
            <a:bodyPr wrap="square" lIns="0" tIns="0" rIns="0" bIns="0" rtlCol="0"/>
            <a:lstStyle/>
            <a:p>
              <a:endParaRPr dirty="0"/>
            </a:p>
          </p:txBody>
        </p:sp>
        <p:sp>
          <p:nvSpPr>
            <p:cNvPr id="132" name="object 132"/>
            <p:cNvSpPr/>
            <p:nvPr/>
          </p:nvSpPr>
          <p:spPr>
            <a:xfrm>
              <a:off x="16449554" y="5652470"/>
              <a:ext cx="113030" cy="113030"/>
            </a:xfrm>
            <a:custGeom>
              <a:avLst/>
              <a:gdLst/>
              <a:ahLst/>
              <a:cxnLst/>
              <a:rect l="l" t="t" r="r" b="b"/>
              <a:pathLst>
                <a:path w="113030" h="113029">
                  <a:moveTo>
                    <a:pt x="56438" y="0"/>
                  </a:moveTo>
                  <a:lnTo>
                    <a:pt x="34473" y="4438"/>
                  </a:lnTo>
                  <a:lnTo>
                    <a:pt x="16533" y="16538"/>
                  </a:lnTo>
                  <a:lnTo>
                    <a:pt x="4436" y="34482"/>
                  </a:lnTo>
                  <a:lnTo>
                    <a:pt x="0" y="56448"/>
                  </a:lnTo>
                  <a:lnTo>
                    <a:pt x="4436" y="78422"/>
                  </a:lnTo>
                  <a:lnTo>
                    <a:pt x="16533" y="96360"/>
                  </a:lnTo>
                  <a:lnTo>
                    <a:pt x="34473" y="108453"/>
                  </a:lnTo>
                  <a:lnTo>
                    <a:pt x="56438" y="112886"/>
                  </a:lnTo>
                  <a:lnTo>
                    <a:pt x="78417" y="108453"/>
                  </a:lnTo>
                  <a:lnTo>
                    <a:pt x="96359" y="96360"/>
                  </a:lnTo>
                  <a:lnTo>
                    <a:pt x="108453" y="78422"/>
                  </a:lnTo>
                  <a:lnTo>
                    <a:pt x="112886" y="56448"/>
                  </a:lnTo>
                  <a:lnTo>
                    <a:pt x="108453" y="34482"/>
                  </a:lnTo>
                  <a:lnTo>
                    <a:pt x="96359" y="16538"/>
                  </a:lnTo>
                  <a:lnTo>
                    <a:pt x="78417" y="4438"/>
                  </a:lnTo>
                  <a:lnTo>
                    <a:pt x="56438" y="0"/>
                  </a:lnTo>
                  <a:close/>
                </a:path>
              </a:pathLst>
            </a:custGeom>
            <a:solidFill>
              <a:srgbClr val="000000"/>
            </a:solidFill>
          </p:spPr>
          <p:txBody>
            <a:bodyPr wrap="square" lIns="0" tIns="0" rIns="0" bIns="0" rtlCol="0"/>
            <a:lstStyle/>
            <a:p>
              <a:endParaRPr dirty="0"/>
            </a:p>
          </p:txBody>
        </p:sp>
      </p:grpSp>
      <p:sp>
        <p:nvSpPr>
          <p:cNvPr id="146" name="object 146"/>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148" name="Group 147"/>
          <p:cNvGrpSpPr/>
          <p:nvPr/>
        </p:nvGrpSpPr>
        <p:grpSpPr>
          <a:xfrm>
            <a:off x="15693429" y="347271"/>
            <a:ext cx="4130659" cy="1569125"/>
            <a:chOff x="15693429" y="347271"/>
            <a:chExt cx="4130659" cy="1569125"/>
          </a:xfrm>
        </p:grpSpPr>
        <p:sp>
          <p:nvSpPr>
            <p:cNvPr id="149"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150"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151"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52"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53"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54"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55"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56"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57"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58"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59"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60"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61"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6" y="2550061"/>
            <a:ext cx="11413563" cy="4925194"/>
          </a:xfrm>
          <a:prstGeom prst="rect">
            <a:avLst/>
          </a:prstGeom>
        </p:spPr>
        <p:txBody>
          <a:bodyPr vert="horz" wrap="square" lIns="0" tIns="224790" rIns="0" bIns="0" rtlCol="0">
            <a:spAutoFit/>
          </a:bodyPr>
          <a:lstStyle/>
          <a:p>
            <a:pPr marL="12700">
              <a:lnSpc>
                <a:spcPct val="100000"/>
              </a:lnSpc>
              <a:spcBef>
                <a:spcPts val="1770"/>
              </a:spcBef>
            </a:pPr>
            <a:r>
              <a:rPr sz="5400" b="1" spc="5" dirty="0">
                <a:solidFill>
                  <a:srgbClr val="FFFFFF"/>
                </a:solidFill>
                <a:latin typeface="Arial"/>
                <a:cs typeface="Arial"/>
              </a:rPr>
              <a:t>Sustainable </a:t>
            </a:r>
            <a:r>
              <a:rPr sz="5400" b="1" spc="-20" dirty="0">
                <a:solidFill>
                  <a:srgbClr val="FFFFFF"/>
                </a:solidFill>
                <a:latin typeface="Arial"/>
                <a:cs typeface="Arial"/>
              </a:rPr>
              <a:t>Travel </a:t>
            </a:r>
            <a:r>
              <a:rPr sz="5400" b="1" spc="5" dirty="0">
                <a:solidFill>
                  <a:srgbClr val="FFFFFF"/>
                </a:solidFill>
                <a:latin typeface="Arial"/>
                <a:cs typeface="Arial"/>
              </a:rPr>
              <a:t>(NEW</a:t>
            </a:r>
            <a:r>
              <a:rPr sz="5400" b="1" spc="-10" dirty="0">
                <a:solidFill>
                  <a:srgbClr val="FFFFFF"/>
                </a:solidFill>
                <a:latin typeface="Arial"/>
                <a:cs typeface="Arial"/>
              </a:rPr>
              <a:t> </a:t>
            </a:r>
            <a:r>
              <a:rPr sz="5400" b="1" spc="0" dirty="0">
                <a:solidFill>
                  <a:srgbClr val="FFFFFF"/>
                </a:solidFill>
                <a:latin typeface="Arial"/>
                <a:cs typeface="Arial"/>
              </a:rPr>
              <a:t>section)</a:t>
            </a:r>
            <a:endParaRPr sz="540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Where the </a:t>
            </a:r>
            <a:r>
              <a:rPr sz="2450" spc="0" dirty="0">
                <a:solidFill>
                  <a:srgbClr val="FFFFFF"/>
                </a:solidFill>
                <a:latin typeface="Arial"/>
                <a:cs typeface="Arial"/>
              </a:rPr>
              <a:t>development involves provision of public parking facilities,  </a:t>
            </a:r>
            <a:r>
              <a:rPr sz="2450" spc="5" dirty="0">
                <a:solidFill>
                  <a:srgbClr val="FFFFFF"/>
                </a:solidFill>
                <a:latin typeface="Arial"/>
                <a:cs typeface="Arial"/>
              </a:rPr>
              <a:t>take </a:t>
            </a:r>
            <a:r>
              <a:rPr sz="2450" spc="0" dirty="0">
                <a:solidFill>
                  <a:srgbClr val="FFFFFF"/>
                </a:solidFill>
                <a:latin typeface="Arial"/>
                <a:cs typeface="Arial"/>
              </a:rPr>
              <a:t>into account </a:t>
            </a:r>
            <a:r>
              <a:rPr sz="2450" spc="5" dirty="0">
                <a:solidFill>
                  <a:srgbClr val="FFFFFF"/>
                </a:solidFill>
                <a:latin typeface="Arial"/>
                <a:cs typeface="Arial"/>
              </a:rPr>
              <a:t>the </a:t>
            </a:r>
            <a:r>
              <a:rPr sz="2450" spc="0" dirty="0">
                <a:solidFill>
                  <a:srgbClr val="FFFFFF"/>
                </a:solidFill>
                <a:latin typeface="Arial"/>
                <a:cs typeface="Arial"/>
              </a:rPr>
              <a:t>provision of facilities and infrastructure to  </a:t>
            </a:r>
            <a:r>
              <a:rPr sz="2450" spc="5" dirty="0">
                <a:solidFill>
                  <a:srgbClr val="FFFFFF"/>
                </a:solidFill>
                <a:latin typeface="Arial"/>
                <a:cs typeface="Arial"/>
              </a:rPr>
              <a:t>support </a:t>
            </a:r>
            <a:r>
              <a:rPr sz="2450" spc="0" dirty="0">
                <a:solidFill>
                  <a:srgbClr val="FFFFFF"/>
                </a:solidFill>
                <a:latin typeface="Arial"/>
                <a:cs typeface="Arial"/>
              </a:rPr>
              <a:t>users of alternatively fuelled low-carbon</a:t>
            </a:r>
            <a:r>
              <a:rPr sz="2450" spc="-20" dirty="0">
                <a:solidFill>
                  <a:srgbClr val="FFFFFF"/>
                </a:solidFill>
                <a:latin typeface="Arial"/>
                <a:cs typeface="Arial"/>
              </a:rPr>
              <a:t> </a:t>
            </a:r>
            <a:r>
              <a:rPr sz="2450" spc="5" dirty="0">
                <a:solidFill>
                  <a:srgbClr val="FFFFFF"/>
                </a:solidFill>
                <a:latin typeface="Arial"/>
                <a:cs typeface="Arial"/>
              </a:rPr>
              <a:t>vehicles.</a:t>
            </a:r>
            <a:endParaRPr lang="en-GB" sz="2450" spc="5" dirty="0">
              <a:solidFill>
                <a:srgbClr val="FFFFFF"/>
              </a:solidFill>
              <a:latin typeface="Arial"/>
              <a:cs typeface="Arial"/>
            </a:endParaRPr>
          </a:p>
          <a:p>
            <a:pPr marL="12700" marR="5080">
              <a:lnSpc>
                <a:spcPct val="101000"/>
              </a:lnSpc>
              <a:spcBef>
                <a:spcPts val="1645"/>
              </a:spcBef>
            </a:pPr>
            <a:endParaRPr sz="2450" dirty="0">
              <a:latin typeface="Arial"/>
              <a:cs typeface="Arial"/>
            </a:endParaRPr>
          </a:p>
          <a:p>
            <a:pPr marL="12700" marR="695325">
              <a:lnSpc>
                <a:spcPct val="101000"/>
              </a:lnSpc>
              <a:spcBef>
                <a:spcPts val="1645"/>
              </a:spcBef>
            </a:pPr>
            <a:r>
              <a:rPr sz="2450" spc="5" dirty="0">
                <a:solidFill>
                  <a:srgbClr val="FFFFFF"/>
                </a:solidFill>
                <a:latin typeface="Arial"/>
                <a:cs typeface="Arial"/>
              </a:rPr>
              <a:t>Where the </a:t>
            </a:r>
            <a:r>
              <a:rPr sz="2450" spc="0" dirty="0">
                <a:solidFill>
                  <a:srgbClr val="FFFFFF"/>
                </a:solidFill>
                <a:latin typeface="Arial"/>
                <a:cs typeface="Arial"/>
              </a:rPr>
              <a:t>development involves design of </a:t>
            </a:r>
            <a:r>
              <a:rPr sz="2450" spc="-25" dirty="0">
                <a:solidFill>
                  <a:srgbClr val="FFFFFF"/>
                </a:solidFill>
                <a:latin typeface="Arial"/>
                <a:cs typeface="Arial"/>
              </a:rPr>
              <a:t>new, </a:t>
            </a:r>
            <a:r>
              <a:rPr sz="2450" spc="0" dirty="0">
                <a:solidFill>
                  <a:srgbClr val="FFFFFF"/>
                </a:solidFill>
                <a:latin typeface="Arial"/>
                <a:cs typeface="Arial"/>
              </a:rPr>
              <a:t>extended or  refurbished occupied buildings, include facilities to promote low-  </a:t>
            </a:r>
            <a:r>
              <a:rPr sz="2450" spc="5" dirty="0">
                <a:solidFill>
                  <a:srgbClr val="FFFFFF"/>
                </a:solidFill>
                <a:latin typeface="Arial"/>
                <a:cs typeface="Arial"/>
              </a:rPr>
              <a:t>carbon modes </a:t>
            </a:r>
            <a:r>
              <a:rPr sz="2450" spc="0" dirty="0">
                <a:solidFill>
                  <a:srgbClr val="FFFFFF"/>
                </a:solidFill>
                <a:latin typeface="Arial"/>
                <a:cs typeface="Arial"/>
              </a:rPr>
              <a:t>of travel for building</a:t>
            </a:r>
            <a:r>
              <a:rPr sz="2450" spc="-30" dirty="0">
                <a:solidFill>
                  <a:srgbClr val="FFFFFF"/>
                </a:solidFill>
                <a:latin typeface="Arial"/>
                <a:cs typeface="Arial"/>
              </a:rPr>
              <a:t> </a:t>
            </a:r>
            <a:r>
              <a:rPr sz="2450" spc="0" dirty="0">
                <a:solidFill>
                  <a:srgbClr val="FFFFFF"/>
                </a:solidFill>
                <a:latin typeface="Arial"/>
                <a:cs typeface="Arial"/>
              </a:rPr>
              <a:t>occupants.</a:t>
            </a:r>
            <a:endParaRPr sz="2450" dirty="0">
              <a:latin typeface="Arial"/>
              <a:cs typeface="Arial"/>
            </a:endParaRPr>
          </a:p>
        </p:txBody>
      </p:sp>
      <p:sp>
        <p:nvSpPr>
          <p:cNvPr id="5" name="object 5"/>
          <p:cNvSpPr/>
          <p:nvPr/>
        </p:nvSpPr>
        <p:spPr>
          <a:xfrm>
            <a:off x="14260009" y="4179868"/>
            <a:ext cx="4362631" cy="3259446"/>
          </a:xfrm>
          <a:prstGeom prst="rect">
            <a:avLst/>
          </a:prstGeom>
          <a:blipFill>
            <a:blip r:embed="rId2" cstate="print"/>
            <a:stretch>
              <a:fillRect/>
            </a:stretch>
          </a:blipFill>
        </p:spPr>
        <p:txBody>
          <a:bodyPr wrap="square" lIns="0" tIns="0" rIns="0" bIns="0" rtlCol="0"/>
          <a:lstStyle/>
          <a:p>
            <a:endParaRPr dirty="0"/>
          </a:p>
        </p:txBody>
      </p:sp>
      <p:sp>
        <p:nvSpPr>
          <p:cNvPr id="6" name="object 6"/>
          <p:cNvSpPr txBox="1"/>
          <p:nvPr/>
        </p:nvSpPr>
        <p:spPr>
          <a:xfrm>
            <a:off x="1610286" y="9733964"/>
            <a:ext cx="7478395" cy="480059"/>
          </a:xfrm>
          <a:prstGeom prst="rect">
            <a:avLst/>
          </a:prstGeom>
          <a:solidFill>
            <a:srgbClr val="6FB396"/>
          </a:solidFill>
          <a:ln w="41883">
            <a:solidFill>
              <a:srgbClr val="FFFFFF"/>
            </a:solidFill>
          </a:ln>
        </p:spPr>
        <p:txBody>
          <a:bodyPr vert="horz" wrap="square" lIns="0" tIns="22225" rIns="0" bIns="0" rtlCol="0">
            <a:spAutoFit/>
          </a:bodyPr>
          <a:lstStyle/>
          <a:p>
            <a:pPr marL="208915">
              <a:lnSpc>
                <a:spcPct val="100000"/>
              </a:lnSpc>
              <a:spcBef>
                <a:spcPts val="175"/>
              </a:spcBef>
            </a:pPr>
            <a:r>
              <a:rPr sz="2450" b="1" spc="5" dirty="0">
                <a:solidFill>
                  <a:srgbClr val="FFFFFF"/>
                </a:solidFill>
                <a:latin typeface="Arial"/>
                <a:cs typeface="Arial"/>
              </a:rPr>
              <a:t>NOTE – This </a:t>
            </a:r>
            <a:r>
              <a:rPr sz="2450" b="1" spc="0" dirty="0">
                <a:solidFill>
                  <a:srgbClr val="FFFFFF"/>
                </a:solidFill>
                <a:latin typeface="Arial"/>
                <a:cs typeface="Arial"/>
              </a:rPr>
              <a:t>is </a:t>
            </a:r>
            <a:r>
              <a:rPr sz="2450" b="1" spc="5" dirty="0">
                <a:solidFill>
                  <a:srgbClr val="FFFFFF"/>
                </a:solidFill>
                <a:latin typeface="Arial"/>
                <a:cs typeface="Arial"/>
              </a:rPr>
              <a:t>a green </a:t>
            </a:r>
            <a:r>
              <a:rPr sz="2450" b="1" spc="0" dirty="0">
                <a:solidFill>
                  <a:srgbClr val="FFFFFF"/>
                </a:solidFill>
                <a:latin typeface="Arial"/>
                <a:cs typeface="Arial"/>
              </a:rPr>
              <a:t>requirement, </a:t>
            </a:r>
            <a:r>
              <a:rPr sz="2450" b="1" spc="5" dirty="0">
                <a:solidFill>
                  <a:srgbClr val="FFFFFF"/>
                </a:solidFill>
                <a:latin typeface="Arial"/>
                <a:cs typeface="Arial"/>
              </a:rPr>
              <a:t>not</a:t>
            </a:r>
            <a:r>
              <a:rPr sz="2450" b="1" spc="-20" dirty="0">
                <a:solidFill>
                  <a:srgbClr val="FFFFFF"/>
                </a:solidFill>
                <a:latin typeface="Arial"/>
                <a:cs typeface="Arial"/>
              </a:rPr>
              <a:t> </a:t>
            </a:r>
            <a:r>
              <a:rPr sz="2450" b="1" spc="0" dirty="0">
                <a:solidFill>
                  <a:srgbClr val="FFFFFF"/>
                </a:solidFill>
                <a:latin typeface="Arial"/>
                <a:cs typeface="Arial"/>
              </a:rPr>
              <a:t>amber</a:t>
            </a:r>
            <a:endParaRPr sz="2450" dirty="0">
              <a:latin typeface="Arial"/>
              <a:cs typeface="Arial"/>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1" name="Group 20"/>
          <p:cNvGrpSpPr/>
          <p:nvPr/>
        </p:nvGrpSpPr>
        <p:grpSpPr>
          <a:xfrm>
            <a:off x="15693429" y="347271"/>
            <a:ext cx="4130659" cy="1569125"/>
            <a:chOff x="15693429" y="347271"/>
            <a:chExt cx="4130659" cy="1569125"/>
          </a:xfrm>
        </p:grpSpPr>
        <p:sp>
          <p:nvSpPr>
            <p:cNvPr id="2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3"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6" y="2550061"/>
            <a:ext cx="12175563" cy="6477992"/>
          </a:xfrm>
          <a:prstGeom prst="rect">
            <a:avLst/>
          </a:prstGeom>
        </p:spPr>
        <p:txBody>
          <a:bodyPr vert="horz" wrap="square" lIns="0" tIns="224790" rIns="0" bIns="0" rtlCol="0">
            <a:spAutoFit/>
          </a:bodyPr>
          <a:lstStyle/>
          <a:p>
            <a:pPr marL="12700">
              <a:lnSpc>
                <a:spcPct val="100000"/>
              </a:lnSpc>
              <a:spcBef>
                <a:spcPts val="1770"/>
              </a:spcBef>
            </a:pPr>
            <a:r>
              <a:rPr sz="5400" b="1" spc="-10" dirty="0">
                <a:solidFill>
                  <a:srgbClr val="FFFFFF"/>
                </a:solidFill>
                <a:latin typeface="Arial"/>
                <a:cs typeface="Arial"/>
              </a:rPr>
              <a:t>Waste</a:t>
            </a:r>
            <a:endParaRPr sz="2450" dirty="0">
              <a:latin typeface="Arial"/>
              <a:cs typeface="Arial"/>
            </a:endParaRPr>
          </a:p>
          <a:p>
            <a:pPr marL="12700" marR="255904">
              <a:lnSpc>
                <a:spcPct val="101000"/>
              </a:lnSpc>
              <a:spcBef>
                <a:spcPts val="1645"/>
              </a:spcBef>
            </a:pPr>
            <a:endParaRPr lang="en-GB" sz="2450" spc="5" dirty="0">
              <a:solidFill>
                <a:srgbClr val="FFFFFF"/>
              </a:solidFill>
              <a:latin typeface="Arial"/>
              <a:cs typeface="Arial"/>
            </a:endParaRPr>
          </a:p>
          <a:p>
            <a:pPr marL="12700" marR="255904">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hold </a:t>
            </a:r>
            <a:r>
              <a:rPr sz="2450" spc="5" dirty="0">
                <a:solidFill>
                  <a:srgbClr val="FFFFFF"/>
                </a:solidFill>
                <a:latin typeface="Arial"/>
                <a:cs typeface="Arial"/>
              </a:rPr>
              <a:t>a </a:t>
            </a:r>
            <a:r>
              <a:rPr sz="2450" spc="0" dirty="0">
                <a:solidFill>
                  <a:srgbClr val="FFFFFF"/>
                </a:solidFill>
                <a:latin typeface="Arial"/>
                <a:cs typeface="Arial"/>
              </a:rPr>
              <a:t>Resource Efficiency </a:t>
            </a:r>
            <a:r>
              <a:rPr sz="2450" dirty="0">
                <a:solidFill>
                  <a:srgbClr val="FFFFFF"/>
                </a:solidFill>
                <a:latin typeface="Arial"/>
                <a:cs typeface="Arial"/>
              </a:rPr>
              <a:t>Workshop </a:t>
            </a:r>
            <a:r>
              <a:rPr sz="2450" spc="0" dirty="0">
                <a:solidFill>
                  <a:srgbClr val="FFFFFF"/>
                </a:solidFill>
                <a:latin typeface="Arial"/>
                <a:cs typeface="Arial"/>
              </a:rPr>
              <a:t>to </a:t>
            </a:r>
            <a:r>
              <a:rPr sz="2450" dirty="0">
                <a:solidFill>
                  <a:srgbClr val="FFFFFF"/>
                </a:solidFill>
                <a:latin typeface="Arial"/>
                <a:cs typeface="Arial"/>
              </a:rPr>
              <a:t>identify  </a:t>
            </a:r>
            <a:r>
              <a:rPr sz="2450" spc="0" dirty="0">
                <a:solidFill>
                  <a:srgbClr val="FFFFFF"/>
                </a:solidFill>
                <a:latin typeface="Arial"/>
                <a:cs typeface="Arial"/>
              </a:rPr>
              <a:t>opportunities for designing out</a:t>
            </a:r>
            <a:r>
              <a:rPr sz="2450" spc="-45" dirty="0">
                <a:solidFill>
                  <a:srgbClr val="FFFFFF"/>
                </a:solidFill>
                <a:latin typeface="Arial"/>
                <a:cs typeface="Arial"/>
              </a:rPr>
              <a:t> </a:t>
            </a:r>
            <a:r>
              <a:rPr sz="2450" spc="0" dirty="0">
                <a:solidFill>
                  <a:srgbClr val="FFFFFF"/>
                </a:solidFill>
                <a:latin typeface="Arial"/>
                <a:cs typeface="Arial"/>
              </a:rPr>
              <a:t>waste.</a:t>
            </a:r>
            <a:endParaRPr sz="245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Apply the </a:t>
            </a:r>
            <a:r>
              <a:rPr sz="2450" spc="0" dirty="0">
                <a:solidFill>
                  <a:srgbClr val="FFFFFF"/>
                </a:solidFill>
                <a:latin typeface="Arial"/>
                <a:cs typeface="Arial"/>
              </a:rPr>
              <a:t>waste hierarchy and document within </a:t>
            </a:r>
            <a:r>
              <a:rPr sz="2450" spc="5" dirty="0">
                <a:solidFill>
                  <a:srgbClr val="FFFFFF"/>
                </a:solidFill>
                <a:latin typeface="Arial"/>
                <a:cs typeface="Arial"/>
              </a:rPr>
              <a:t>the </a:t>
            </a:r>
            <a:r>
              <a:rPr sz="2450" spc="10" dirty="0">
                <a:solidFill>
                  <a:srgbClr val="FFFFFF"/>
                </a:solidFill>
                <a:latin typeface="Arial"/>
                <a:cs typeface="Arial"/>
              </a:rPr>
              <a:t>SWMP </a:t>
            </a:r>
            <a:r>
              <a:rPr sz="2450" spc="5" dirty="0">
                <a:solidFill>
                  <a:srgbClr val="FFFFFF"/>
                </a:solidFill>
                <a:latin typeface="Arial"/>
                <a:cs typeface="Arial"/>
              </a:rPr>
              <a:t>the types,  </a:t>
            </a:r>
            <a:r>
              <a:rPr sz="2450" spc="0" dirty="0">
                <a:solidFill>
                  <a:srgbClr val="FFFFFF"/>
                </a:solidFill>
                <a:latin typeface="Arial"/>
                <a:cs typeface="Arial"/>
              </a:rPr>
              <a:t>quantities and proportions of waste expected to </a:t>
            </a:r>
            <a:r>
              <a:rPr sz="2450" spc="5" dirty="0">
                <a:solidFill>
                  <a:srgbClr val="FFFFFF"/>
                </a:solidFill>
                <a:latin typeface="Arial"/>
                <a:cs typeface="Arial"/>
              </a:rPr>
              <a:t>be </a:t>
            </a:r>
            <a:r>
              <a:rPr sz="2450" spc="0" dirty="0">
                <a:solidFill>
                  <a:srgbClr val="FFFFFF"/>
                </a:solidFill>
                <a:latin typeface="Arial"/>
                <a:cs typeface="Arial"/>
              </a:rPr>
              <a:t>reused, recycled,  recovered or</a:t>
            </a:r>
            <a:r>
              <a:rPr sz="2450" spc="-60" dirty="0">
                <a:solidFill>
                  <a:srgbClr val="FFFFFF"/>
                </a:solidFill>
                <a:latin typeface="Arial"/>
                <a:cs typeface="Arial"/>
              </a:rPr>
              <a:t> </a:t>
            </a:r>
            <a:r>
              <a:rPr sz="2450" spc="0" dirty="0">
                <a:solidFill>
                  <a:srgbClr val="FFFFFF"/>
                </a:solidFill>
                <a:latin typeface="Arial"/>
                <a:cs typeface="Arial"/>
              </a:rPr>
              <a:t>disposed.</a:t>
            </a:r>
            <a:endParaRPr sz="2450" dirty="0">
              <a:latin typeface="Arial"/>
              <a:cs typeface="Arial"/>
            </a:endParaRPr>
          </a:p>
          <a:p>
            <a:pPr marL="12700" marR="280035">
              <a:lnSpc>
                <a:spcPct val="101000"/>
              </a:lnSpc>
              <a:spcBef>
                <a:spcPts val="1645"/>
              </a:spcBef>
            </a:pPr>
            <a:endParaRPr lang="en-GB" sz="2450" spc="5" dirty="0">
              <a:solidFill>
                <a:srgbClr val="FFFFFF"/>
              </a:solidFill>
              <a:latin typeface="Arial"/>
              <a:cs typeface="Arial"/>
            </a:endParaRPr>
          </a:p>
          <a:p>
            <a:pPr marL="12700" marR="280035">
              <a:lnSpc>
                <a:spcPct val="101000"/>
              </a:lnSpc>
              <a:spcBef>
                <a:spcPts val="1645"/>
              </a:spcBef>
            </a:pPr>
            <a:r>
              <a:rPr sz="2450" spc="5" dirty="0">
                <a:solidFill>
                  <a:srgbClr val="FFFFFF"/>
                </a:solidFill>
                <a:latin typeface="Arial"/>
                <a:cs typeface="Arial"/>
              </a:rPr>
              <a:t>For the </a:t>
            </a:r>
            <a:r>
              <a:rPr sz="2450" spc="0" dirty="0">
                <a:solidFill>
                  <a:srgbClr val="FFFFFF"/>
                </a:solidFill>
                <a:latin typeface="Arial"/>
                <a:cs typeface="Arial"/>
              </a:rPr>
              <a:t>design of stations, occupied buildings or depots, assess  </a:t>
            </a:r>
            <a:r>
              <a:rPr sz="2450" spc="5" dirty="0">
                <a:solidFill>
                  <a:srgbClr val="FFFFFF"/>
                </a:solidFill>
                <a:latin typeface="Arial"/>
                <a:cs typeface="Arial"/>
              </a:rPr>
              <a:t>the </a:t>
            </a:r>
            <a:r>
              <a:rPr sz="2450" spc="0" dirty="0">
                <a:solidFill>
                  <a:srgbClr val="FFFFFF"/>
                </a:solidFill>
                <a:latin typeface="Arial"/>
                <a:cs typeface="Arial"/>
              </a:rPr>
              <a:t>waste </a:t>
            </a:r>
            <a:r>
              <a:rPr sz="2450" spc="5" dirty="0">
                <a:solidFill>
                  <a:srgbClr val="FFFFFF"/>
                </a:solidFill>
                <a:latin typeface="Arial"/>
                <a:cs typeface="Arial"/>
              </a:rPr>
              <a:t>types </a:t>
            </a:r>
            <a:r>
              <a:rPr sz="2450" spc="0" dirty="0">
                <a:solidFill>
                  <a:srgbClr val="FFFFFF"/>
                </a:solidFill>
                <a:latin typeface="Arial"/>
                <a:cs typeface="Arial"/>
              </a:rPr>
              <a:t>and estimated quantities expected monthly during  </a:t>
            </a:r>
            <a:r>
              <a:rPr sz="2450" spc="5" dirty="0">
                <a:solidFill>
                  <a:srgbClr val="FFFFFF"/>
                </a:solidFill>
                <a:latin typeface="Arial"/>
                <a:cs typeface="Arial"/>
              </a:rPr>
              <a:t>the </a:t>
            </a:r>
            <a:r>
              <a:rPr sz="2450" spc="0" dirty="0">
                <a:solidFill>
                  <a:srgbClr val="FFFFFF"/>
                </a:solidFill>
                <a:latin typeface="Arial"/>
                <a:cs typeface="Arial"/>
              </a:rPr>
              <a:t>operation. </a:t>
            </a:r>
            <a:r>
              <a:rPr sz="2450" spc="5" dirty="0">
                <a:solidFill>
                  <a:srgbClr val="FFFFFF"/>
                </a:solidFill>
                <a:latin typeface="Arial"/>
                <a:cs typeface="Arial"/>
              </a:rPr>
              <a:t>Buildings </a:t>
            </a:r>
            <a:r>
              <a:rPr sz="2450" spc="0" dirty="0">
                <a:solidFill>
                  <a:srgbClr val="FFFFFF"/>
                </a:solidFill>
                <a:latin typeface="Arial"/>
                <a:cs typeface="Arial"/>
              </a:rPr>
              <a:t>shall </a:t>
            </a:r>
            <a:r>
              <a:rPr sz="2450" spc="5" dirty="0">
                <a:solidFill>
                  <a:srgbClr val="FFFFFF"/>
                </a:solidFill>
                <a:latin typeface="Arial"/>
                <a:cs typeface="Arial"/>
              </a:rPr>
              <a:t>be </a:t>
            </a:r>
            <a:r>
              <a:rPr sz="2450" spc="0" dirty="0">
                <a:solidFill>
                  <a:srgbClr val="FFFFFF"/>
                </a:solidFill>
                <a:latin typeface="Arial"/>
                <a:cs typeface="Arial"/>
              </a:rPr>
              <a:t>designed with </a:t>
            </a:r>
            <a:r>
              <a:rPr sz="2450" spc="5" dirty="0">
                <a:solidFill>
                  <a:srgbClr val="FFFFFF"/>
                </a:solidFill>
                <a:latin typeface="Arial"/>
                <a:cs typeface="Arial"/>
              </a:rPr>
              <a:t>space </a:t>
            </a:r>
            <a:r>
              <a:rPr sz="2450" spc="0" dirty="0">
                <a:solidFill>
                  <a:srgbClr val="FFFFFF"/>
                </a:solidFill>
                <a:latin typeface="Arial"/>
                <a:cs typeface="Arial"/>
              </a:rPr>
              <a:t>for </a:t>
            </a:r>
            <a:r>
              <a:rPr sz="2450" spc="5" dirty="0">
                <a:solidFill>
                  <a:srgbClr val="FFFFFF"/>
                </a:solidFill>
                <a:latin typeface="Arial"/>
                <a:cs typeface="Arial"/>
              </a:rPr>
              <a:t>the safe  </a:t>
            </a:r>
            <a:r>
              <a:rPr sz="2450" spc="0" dirty="0">
                <a:solidFill>
                  <a:srgbClr val="FFFFFF"/>
                </a:solidFill>
                <a:latin typeface="Arial"/>
                <a:cs typeface="Arial"/>
              </a:rPr>
              <a:t>movement, </a:t>
            </a:r>
            <a:r>
              <a:rPr sz="2450" spc="5" dirty="0">
                <a:solidFill>
                  <a:srgbClr val="FFFFFF"/>
                </a:solidFill>
                <a:latin typeface="Arial"/>
                <a:cs typeface="Arial"/>
              </a:rPr>
              <a:t>segregation </a:t>
            </a:r>
            <a:r>
              <a:rPr sz="2450" spc="0" dirty="0">
                <a:solidFill>
                  <a:srgbClr val="FFFFFF"/>
                </a:solidFill>
                <a:latin typeface="Arial"/>
                <a:cs typeface="Arial"/>
              </a:rPr>
              <a:t>and </a:t>
            </a:r>
            <a:r>
              <a:rPr sz="2450" spc="5" dirty="0">
                <a:solidFill>
                  <a:srgbClr val="FFFFFF"/>
                </a:solidFill>
                <a:latin typeface="Arial"/>
                <a:cs typeface="Arial"/>
              </a:rPr>
              <a:t>storage </a:t>
            </a:r>
            <a:r>
              <a:rPr sz="2450" spc="0" dirty="0">
                <a:solidFill>
                  <a:srgbClr val="FFFFFF"/>
                </a:solidFill>
                <a:latin typeface="Arial"/>
                <a:cs typeface="Arial"/>
              </a:rPr>
              <a:t>of operational wastes awaiting  removal or</a:t>
            </a:r>
            <a:r>
              <a:rPr sz="2450" spc="-70" dirty="0">
                <a:solidFill>
                  <a:srgbClr val="FFFFFF"/>
                </a:solidFill>
                <a:latin typeface="Arial"/>
                <a:cs typeface="Arial"/>
              </a:rPr>
              <a:t> </a:t>
            </a:r>
            <a:r>
              <a:rPr sz="2450" spc="0" dirty="0">
                <a:solidFill>
                  <a:srgbClr val="FFFFFF"/>
                </a:solidFill>
                <a:latin typeface="Arial"/>
                <a:cs typeface="Arial"/>
              </a:rPr>
              <a:t>re-use.</a:t>
            </a:r>
            <a:endParaRPr sz="2450" dirty="0">
              <a:latin typeface="Arial"/>
              <a:cs typeface="Arial"/>
            </a:endParaRPr>
          </a:p>
        </p:txBody>
      </p:sp>
      <p:sp>
        <p:nvSpPr>
          <p:cNvPr id="49" name="object 4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3558" y="4886309"/>
            <a:ext cx="2281167" cy="3555177"/>
          </a:xfrm>
          <a:prstGeom prst="rect">
            <a:avLst/>
          </a:prstGeom>
        </p:spPr>
      </p:pic>
      <p:grpSp>
        <p:nvGrpSpPr>
          <p:cNvPr id="20" name="Group 19"/>
          <p:cNvGrpSpPr/>
          <p:nvPr/>
        </p:nvGrpSpPr>
        <p:grpSpPr>
          <a:xfrm>
            <a:off x="15693429" y="347271"/>
            <a:ext cx="4130659" cy="1569125"/>
            <a:chOff x="15693429" y="347271"/>
            <a:chExt cx="4130659" cy="1569125"/>
          </a:xfrm>
        </p:grpSpPr>
        <p:sp>
          <p:nvSpPr>
            <p:cNvPr id="21"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2"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3"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4"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5"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6"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7"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8"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9"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0"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1"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2"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3"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7" y="2550061"/>
            <a:ext cx="10050780" cy="6858801"/>
          </a:xfrm>
          <a:prstGeom prst="rect">
            <a:avLst/>
          </a:prstGeom>
        </p:spPr>
        <p:txBody>
          <a:bodyPr vert="horz" wrap="square" lIns="0" tIns="224790" rIns="0" bIns="0" rtlCol="0">
            <a:spAutoFit/>
          </a:bodyPr>
          <a:lstStyle/>
          <a:p>
            <a:pPr marL="12700">
              <a:lnSpc>
                <a:spcPct val="100000"/>
              </a:lnSpc>
              <a:spcBef>
                <a:spcPts val="1770"/>
              </a:spcBef>
            </a:pPr>
            <a:r>
              <a:rPr sz="5400" b="1" spc="-10" dirty="0">
                <a:solidFill>
                  <a:srgbClr val="FFFFFF"/>
                </a:solidFill>
                <a:latin typeface="Arial"/>
                <a:cs typeface="Arial"/>
              </a:rPr>
              <a:t>Water</a:t>
            </a:r>
            <a:endParaRPr sz="5400" dirty="0">
              <a:latin typeface="Arial"/>
              <a:cs typeface="Arial"/>
            </a:endParaRPr>
          </a:p>
          <a:p>
            <a:pPr marL="12700" marR="5080">
              <a:lnSpc>
                <a:spcPct val="101000"/>
              </a:lnSpc>
              <a:spcBef>
                <a:spcPts val="1645"/>
              </a:spcBef>
            </a:pPr>
            <a:endParaRPr lang="en-GB" sz="2450" spc="0" dirty="0">
              <a:solidFill>
                <a:srgbClr val="FFFFFF"/>
              </a:solidFill>
              <a:latin typeface="Arial"/>
              <a:cs typeface="Arial"/>
            </a:endParaRPr>
          </a:p>
          <a:p>
            <a:pPr marL="12700" marR="5080">
              <a:lnSpc>
                <a:spcPct val="101000"/>
              </a:lnSpc>
              <a:spcBef>
                <a:spcPts val="1645"/>
              </a:spcBef>
            </a:pPr>
            <a:r>
              <a:rPr sz="2450" spc="0" dirty="0">
                <a:solidFill>
                  <a:srgbClr val="FFFFFF"/>
                </a:solidFill>
                <a:latin typeface="Arial"/>
                <a:cs typeface="Arial"/>
              </a:rPr>
              <a:t>Don’t rely </a:t>
            </a:r>
            <a:r>
              <a:rPr sz="2450" spc="5" dirty="0">
                <a:solidFill>
                  <a:srgbClr val="FFFFFF"/>
                </a:solidFill>
                <a:latin typeface="Arial"/>
                <a:cs typeface="Arial"/>
              </a:rPr>
              <a:t>on </a:t>
            </a:r>
            <a:r>
              <a:rPr sz="2450" spc="0" dirty="0">
                <a:solidFill>
                  <a:srgbClr val="FFFFFF"/>
                </a:solidFill>
                <a:latin typeface="Arial"/>
                <a:cs typeface="Arial"/>
              </a:rPr>
              <a:t>any permanent </a:t>
            </a:r>
            <a:r>
              <a:rPr sz="2450" spc="5" dirty="0">
                <a:solidFill>
                  <a:srgbClr val="FFFFFF"/>
                </a:solidFill>
                <a:latin typeface="Arial"/>
                <a:cs typeface="Arial"/>
              </a:rPr>
              <a:t>connections </a:t>
            </a:r>
            <a:r>
              <a:rPr sz="2450" spc="0" dirty="0">
                <a:solidFill>
                  <a:srgbClr val="FFFFFF"/>
                </a:solidFill>
                <a:latin typeface="Arial"/>
                <a:cs typeface="Arial"/>
              </a:rPr>
              <a:t>to existing water </a:t>
            </a:r>
            <a:r>
              <a:rPr sz="2450" spc="5" dirty="0">
                <a:solidFill>
                  <a:srgbClr val="FFFFFF"/>
                </a:solidFill>
                <a:latin typeface="Arial"/>
                <a:cs typeface="Arial"/>
              </a:rPr>
              <a:t>supply </a:t>
            </a:r>
            <a:r>
              <a:rPr sz="2450" spc="0" dirty="0">
                <a:solidFill>
                  <a:srgbClr val="FFFFFF"/>
                </a:solidFill>
                <a:latin typeface="Arial"/>
                <a:cs typeface="Arial"/>
              </a:rPr>
              <a:t>or  drainage infrastructure without agreement in writing </a:t>
            </a:r>
            <a:r>
              <a:rPr sz="2450" spc="5" dirty="0">
                <a:solidFill>
                  <a:srgbClr val="FFFFFF"/>
                </a:solidFill>
                <a:latin typeface="Arial"/>
                <a:cs typeface="Arial"/>
              </a:rPr>
              <a:t>from the </a:t>
            </a:r>
            <a:r>
              <a:rPr sz="2450" spc="10" dirty="0">
                <a:solidFill>
                  <a:srgbClr val="FFFFFF"/>
                </a:solidFill>
                <a:latin typeface="Arial"/>
                <a:cs typeface="Arial"/>
              </a:rPr>
              <a:t>Employer’s  </a:t>
            </a:r>
            <a:r>
              <a:rPr sz="2450" spc="0" dirty="0">
                <a:solidFill>
                  <a:srgbClr val="FFFFFF"/>
                </a:solidFill>
                <a:latin typeface="Arial"/>
                <a:cs typeface="Arial"/>
              </a:rPr>
              <a:t>Representative and </a:t>
            </a:r>
            <a:r>
              <a:rPr sz="2450" spc="5" dirty="0">
                <a:solidFill>
                  <a:srgbClr val="FFFFFF"/>
                </a:solidFill>
                <a:latin typeface="Arial"/>
                <a:cs typeface="Arial"/>
              </a:rPr>
              <a:t>the </a:t>
            </a:r>
            <a:r>
              <a:rPr sz="2450" spc="0" dirty="0">
                <a:solidFill>
                  <a:srgbClr val="FFFFFF"/>
                </a:solidFill>
                <a:latin typeface="Arial"/>
                <a:cs typeface="Arial"/>
              </a:rPr>
              <a:t>relevant regional regulator/statutory</a:t>
            </a:r>
            <a:r>
              <a:rPr sz="2450" spc="5" dirty="0">
                <a:solidFill>
                  <a:srgbClr val="FFFFFF"/>
                </a:solidFill>
                <a:latin typeface="Arial"/>
                <a:cs typeface="Arial"/>
              </a:rPr>
              <a:t> </a:t>
            </a:r>
            <a:r>
              <a:rPr sz="2450" spc="-10" dirty="0">
                <a:solidFill>
                  <a:srgbClr val="FFFFFF"/>
                </a:solidFill>
                <a:latin typeface="Arial"/>
                <a:cs typeface="Arial"/>
              </a:rPr>
              <a:t>undertaker.</a:t>
            </a:r>
            <a:endParaRPr sz="2450" dirty="0">
              <a:latin typeface="Arial"/>
              <a:cs typeface="Arial"/>
            </a:endParaRPr>
          </a:p>
          <a:p>
            <a:pPr marL="12700" marR="777875">
              <a:lnSpc>
                <a:spcPct val="101000"/>
              </a:lnSpc>
              <a:spcBef>
                <a:spcPts val="1645"/>
              </a:spcBef>
            </a:pPr>
            <a:endParaRPr lang="en-GB" sz="2450" spc="0" dirty="0">
              <a:solidFill>
                <a:srgbClr val="FFFFFF"/>
              </a:solidFill>
              <a:latin typeface="Arial"/>
              <a:cs typeface="Arial"/>
            </a:endParaRPr>
          </a:p>
          <a:p>
            <a:pPr marL="12700" marR="777875">
              <a:lnSpc>
                <a:spcPct val="101000"/>
              </a:lnSpc>
              <a:spcBef>
                <a:spcPts val="1645"/>
              </a:spcBef>
            </a:pPr>
            <a:r>
              <a:rPr sz="2450" spc="0" dirty="0">
                <a:solidFill>
                  <a:srgbClr val="FFFFFF"/>
                </a:solidFill>
                <a:latin typeface="Arial"/>
                <a:cs typeface="Arial"/>
              </a:rPr>
              <a:t>Reduce </a:t>
            </a:r>
            <a:r>
              <a:rPr sz="2450" spc="5" dirty="0">
                <a:solidFill>
                  <a:srgbClr val="FFFFFF"/>
                </a:solidFill>
                <a:latin typeface="Arial"/>
                <a:cs typeface="Arial"/>
              </a:rPr>
              <a:t>construction </a:t>
            </a:r>
            <a:r>
              <a:rPr sz="2450" spc="0" dirty="0">
                <a:solidFill>
                  <a:srgbClr val="FFFFFF"/>
                </a:solidFill>
                <a:latin typeface="Arial"/>
                <a:cs typeface="Arial"/>
              </a:rPr>
              <a:t>and operational water </a:t>
            </a:r>
            <a:r>
              <a:rPr sz="2450" spc="5" dirty="0">
                <a:solidFill>
                  <a:srgbClr val="FFFFFF"/>
                </a:solidFill>
                <a:latin typeface="Arial"/>
                <a:cs typeface="Arial"/>
              </a:rPr>
              <a:t>consumption, </a:t>
            </a:r>
            <a:r>
              <a:rPr sz="2450" spc="0" dirty="0">
                <a:solidFill>
                  <a:srgbClr val="FFFFFF"/>
                </a:solidFill>
                <a:latin typeface="Arial"/>
                <a:cs typeface="Arial"/>
              </a:rPr>
              <a:t>including  </a:t>
            </a:r>
            <a:r>
              <a:rPr sz="2450" spc="5" dirty="0">
                <a:solidFill>
                  <a:srgbClr val="FFFFFF"/>
                </a:solidFill>
                <a:latin typeface="Arial"/>
                <a:cs typeface="Arial"/>
              </a:rPr>
              <a:t>specifying </a:t>
            </a:r>
            <a:r>
              <a:rPr sz="2450" spc="0" dirty="0">
                <a:solidFill>
                  <a:srgbClr val="FFFFFF"/>
                </a:solidFill>
                <a:latin typeface="Arial"/>
                <a:cs typeface="Arial"/>
              </a:rPr>
              <a:t>water </a:t>
            </a:r>
            <a:r>
              <a:rPr sz="2450" dirty="0">
                <a:solidFill>
                  <a:srgbClr val="FFFFFF"/>
                </a:solidFill>
                <a:latin typeface="Arial"/>
                <a:cs typeface="Arial"/>
              </a:rPr>
              <a:t>efficient </a:t>
            </a:r>
            <a:r>
              <a:rPr sz="2450" spc="0" dirty="0">
                <a:solidFill>
                  <a:srgbClr val="FFFFFF"/>
                </a:solidFill>
                <a:latin typeface="Arial"/>
                <a:cs typeface="Arial"/>
              </a:rPr>
              <a:t>plant and</a:t>
            </a:r>
            <a:r>
              <a:rPr sz="2450" spc="-15" dirty="0">
                <a:solidFill>
                  <a:srgbClr val="FFFFFF"/>
                </a:solidFill>
                <a:latin typeface="Arial"/>
                <a:cs typeface="Arial"/>
              </a:rPr>
              <a:t> </a:t>
            </a:r>
            <a:r>
              <a:rPr sz="2450" spc="0" dirty="0">
                <a:solidFill>
                  <a:srgbClr val="FFFFFF"/>
                </a:solidFill>
                <a:latin typeface="Arial"/>
                <a:cs typeface="Arial"/>
              </a:rPr>
              <a:t>equipment.</a:t>
            </a:r>
            <a:endParaRPr sz="2450" dirty="0">
              <a:latin typeface="Arial"/>
              <a:cs typeface="Arial"/>
            </a:endParaRPr>
          </a:p>
          <a:p>
            <a:pPr marL="12700" marR="690880">
              <a:lnSpc>
                <a:spcPct val="101000"/>
              </a:lnSpc>
              <a:spcBef>
                <a:spcPts val="1645"/>
              </a:spcBef>
            </a:pPr>
            <a:endParaRPr lang="en-GB" sz="2450" spc="5" dirty="0">
              <a:solidFill>
                <a:srgbClr val="FFFFFF"/>
              </a:solidFill>
              <a:latin typeface="Arial"/>
              <a:cs typeface="Arial"/>
            </a:endParaRPr>
          </a:p>
          <a:p>
            <a:pPr marL="12700" marR="690880">
              <a:lnSpc>
                <a:spcPct val="101000"/>
              </a:lnSpc>
              <a:spcBef>
                <a:spcPts val="1645"/>
              </a:spcBef>
            </a:pPr>
            <a:r>
              <a:rPr sz="2450" spc="5" dirty="0">
                <a:solidFill>
                  <a:srgbClr val="FFFFFF"/>
                </a:solidFill>
                <a:latin typeface="Arial"/>
                <a:cs typeface="Arial"/>
              </a:rPr>
              <a:t>Where the </a:t>
            </a:r>
            <a:r>
              <a:rPr sz="2450" spc="0" dirty="0">
                <a:solidFill>
                  <a:srgbClr val="FFFFFF"/>
                </a:solidFill>
                <a:latin typeface="Arial"/>
                <a:cs typeface="Arial"/>
              </a:rPr>
              <a:t>design proposes abstraction of ground water as </a:t>
            </a:r>
            <a:r>
              <a:rPr sz="2450" spc="5" dirty="0">
                <a:solidFill>
                  <a:srgbClr val="FFFFFF"/>
                </a:solidFill>
                <a:latin typeface="Arial"/>
                <a:cs typeface="Arial"/>
              </a:rPr>
              <a:t>a  supplementary </a:t>
            </a:r>
            <a:r>
              <a:rPr sz="2450" spc="0" dirty="0">
                <a:solidFill>
                  <a:srgbClr val="FFFFFF"/>
                </a:solidFill>
                <a:latin typeface="Arial"/>
                <a:cs typeface="Arial"/>
              </a:rPr>
              <a:t>operational water </a:t>
            </a:r>
            <a:r>
              <a:rPr sz="2450" spc="5" dirty="0">
                <a:solidFill>
                  <a:srgbClr val="FFFFFF"/>
                </a:solidFill>
                <a:latin typeface="Arial"/>
                <a:cs typeface="Arial"/>
              </a:rPr>
              <a:t>source, the </a:t>
            </a:r>
            <a:r>
              <a:rPr sz="2450" spc="0" dirty="0">
                <a:solidFill>
                  <a:srgbClr val="FFFFFF"/>
                </a:solidFill>
                <a:latin typeface="Arial"/>
                <a:cs typeface="Arial"/>
              </a:rPr>
              <a:t>Designer shall assess  </a:t>
            </a:r>
            <a:r>
              <a:rPr sz="2450" spc="5" dirty="0">
                <a:solidFill>
                  <a:srgbClr val="FFFFFF"/>
                </a:solidFill>
                <a:latin typeface="Arial"/>
                <a:cs typeface="Arial"/>
              </a:rPr>
              <a:t>the </a:t>
            </a:r>
            <a:r>
              <a:rPr sz="2450" spc="0" dirty="0">
                <a:solidFill>
                  <a:srgbClr val="FFFFFF"/>
                </a:solidFill>
                <a:latin typeface="Arial"/>
                <a:cs typeface="Arial"/>
              </a:rPr>
              <a:t>impact </a:t>
            </a:r>
            <a:r>
              <a:rPr sz="2450" spc="5" dirty="0">
                <a:solidFill>
                  <a:srgbClr val="FFFFFF"/>
                </a:solidFill>
                <a:latin typeface="Arial"/>
                <a:cs typeface="Arial"/>
              </a:rPr>
              <a:t>on </a:t>
            </a:r>
            <a:r>
              <a:rPr sz="2450" spc="0" dirty="0">
                <a:solidFill>
                  <a:srgbClr val="FFFFFF"/>
                </a:solidFill>
                <a:latin typeface="Arial"/>
                <a:cs typeface="Arial"/>
              </a:rPr>
              <a:t>any existing abstraction or impoundment licenses or  requirements for </a:t>
            </a:r>
            <a:r>
              <a:rPr sz="2450" spc="5" dirty="0">
                <a:solidFill>
                  <a:srgbClr val="FFFFFF"/>
                </a:solidFill>
                <a:latin typeface="Arial"/>
                <a:cs typeface="Arial"/>
              </a:rPr>
              <a:t>new</a:t>
            </a:r>
            <a:r>
              <a:rPr sz="2450" spc="-60" dirty="0">
                <a:solidFill>
                  <a:srgbClr val="FFFFFF"/>
                </a:solidFill>
                <a:latin typeface="Arial"/>
                <a:cs typeface="Arial"/>
              </a:rPr>
              <a:t> </a:t>
            </a:r>
            <a:r>
              <a:rPr sz="2450" spc="0" dirty="0">
                <a:solidFill>
                  <a:srgbClr val="FFFFFF"/>
                </a:solidFill>
                <a:latin typeface="Arial"/>
                <a:cs typeface="Arial"/>
              </a:rPr>
              <a:t>licences.</a:t>
            </a:r>
            <a:endParaRPr sz="2450" dirty="0">
              <a:latin typeface="Arial"/>
              <a:cs typeface="Arial"/>
            </a:endParaRPr>
          </a:p>
        </p:txBody>
      </p:sp>
      <p:sp>
        <p:nvSpPr>
          <p:cNvPr id="77" name="object 77"/>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0" name="Group 19"/>
          <p:cNvGrpSpPr/>
          <p:nvPr/>
        </p:nvGrpSpPr>
        <p:grpSpPr>
          <a:xfrm>
            <a:off x="15693429" y="347271"/>
            <a:ext cx="4130659" cy="1569125"/>
            <a:chOff x="15693429" y="347271"/>
            <a:chExt cx="4130659" cy="1569125"/>
          </a:xfrm>
        </p:grpSpPr>
        <p:sp>
          <p:nvSpPr>
            <p:cNvPr id="21"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2"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23"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4"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5"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6"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7"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8"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9"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0"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1"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2"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3"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
        <p:nvSpPr>
          <p:cNvPr id="34" name="Rectangle 33">
            <a:extLst>
              <a:ext uri="{FF2B5EF4-FFF2-40B4-BE49-F238E27FC236}">
                <a16:creationId xmlns:a16="http://schemas.microsoft.com/office/drawing/2014/main" id="{63288FC4-F669-4917-83B4-6FA5BACF2015}"/>
              </a:ext>
            </a:extLst>
          </p:cNvPr>
          <p:cNvSpPr/>
          <p:nvPr/>
        </p:nvSpPr>
        <p:spPr>
          <a:xfrm>
            <a:off x="14086872" y="4561700"/>
            <a:ext cx="2712332" cy="4106598"/>
          </a:xfrm>
          <a:prstGeom prst="rect">
            <a:avLst/>
          </a:prstGeom>
          <a:blipFill rotWithShape="1">
            <a:blip r:embed="rId3"/>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6FB396"/>
          </a:solidFill>
        </p:spPr>
        <p:txBody>
          <a:bodyPr wrap="square" lIns="0" tIns="0" rIns="0" bIns="0" rtlCol="0"/>
          <a:lstStyle/>
          <a:p>
            <a:endParaRPr dirty="0"/>
          </a:p>
        </p:txBody>
      </p:sp>
      <p:sp>
        <p:nvSpPr>
          <p:cNvPr id="4" name="object 4"/>
          <p:cNvSpPr txBox="1"/>
          <p:nvPr/>
        </p:nvSpPr>
        <p:spPr>
          <a:xfrm>
            <a:off x="1610286" y="1844675"/>
            <a:ext cx="12039735" cy="7689797"/>
          </a:xfrm>
          <a:prstGeom prst="rect">
            <a:avLst/>
          </a:prstGeom>
        </p:spPr>
        <p:txBody>
          <a:bodyPr vert="horz" wrap="square" lIns="0" tIns="224790" rIns="0" bIns="0" rtlCol="0">
            <a:spAutoFit/>
          </a:bodyPr>
          <a:lstStyle/>
          <a:p>
            <a:pPr marL="12700">
              <a:lnSpc>
                <a:spcPct val="100000"/>
              </a:lnSpc>
              <a:spcBef>
                <a:spcPts val="1770"/>
              </a:spcBef>
            </a:pPr>
            <a:r>
              <a:rPr sz="5400" b="1" dirty="0">
                <a:solidFill>
                  <a:srgbClr val="FFFFFF"/>
                </a:solidFill>
                <a:latin typeface="Arial"/>
                <a:cs typeface="Arial"/>
              </a:rPr>
              <a:t>Weather </a:t>
            </a:r>
            <a:r>
              <a:rPr sz="5400" b="1" spc="0" dirty="0">
                <a:solidFill>
                  <a:srgbClr val="FFFFFF"/>
                </a:solidFill>
                <a:latin typeface="Arial"/>
                <a:cs typeface="Arial"/>
              </a:rPr>
              <a:t>Resilience </a:t>
            </a:r>
            <a:r>
              <a:rPr sz="5400" b="1" spc="5" dirty="0">
                <a:solidFill>
                  <a:srgbClr val="FFFFFF"/>
                </a:solidFill>
                <a:latin typeface="Arial"/>
                <a:cs typeface="Arial"/>
              </a:rPr>
              <a:t>and </a:t>
            </a:r>
            <a:r>
              <a:rPr sz="5400" b="1" spc="0" dirty="0">
                <a:solidFill>
                  <a:srgbClr val="FFFFFF"/>
                </a:solidFill>
                <a:latin typeface="Arial"/>
                <a:cs typeface="Arial"/>
              </a:rPr>
              <a:t>Climate </a:t>
            </a:r>
            <a:r>
              <a:rPr sz="5400" b="1" spc="5" dirty="0">
                <a:solidFill>
                  <a:srgbClr val="FFFFFF"/>
                </a:solidFill>
                <a:latin typeface="Arial"/>
                <a:cs typeface="Arial"/>
              </a:rPr>
              <a:t>Change </a:t>
            </a:r>
            <a:r>
              <a:rPr sz="5400" b="1" spc="0" dirty="0">
                <a:solidFill>
                  <a:srgbClr val="FFFFFF"/>
                </a:solidFill>
                <a:latin typeface="Arial"/>
                <a:cs typeface="Arial"/>
              </a:rPr>
              <a:t>Adaptation </a:t>
            </a:r>
            <a:r>
              <a:rPr sz="5400" b="1" spc="5" dirty="0">
                <a:solidFill>
                  <a:srgbClr val="FFFFFF"/>
                </a:solidFill>
                <a:latin typeface="Arial"/>
                <a:cs typeface="Arial"/>
              </a:rPr>
              <a:t>(NEW</a:t>
            </a:r>
            <a:r>
              <a:rPr sz="5400" b="1" spc="-85" dirty="0">
                <a:solidFill>
                  <a:srgbClr val="FFFFFF"/>
                </a:solidFill>
                <a:latin typeface="Arial"/>
                <a:cs typeface="Arial"/>
              </a:rPr>
              <a:t> </a:t>
            </a:r>
            <a:r>
              <a:rPr sz="5400" b="1" spc="0" dirty="0">
                <a:solidFill>
                  <a:srgbClr val="FFFFFF"/>
                </a:solidFill>
                <a:latin typeface="Arial"/>
                <a:cs typeface="Arial"/>
              </a:rPr>
              <a:t>section)</a:t>
            </a:r>
            <a:endParaRPr sz="540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Assess the </a:t>
            </a:r>
            <a:r>
              <a:rPr sz="2450" spc="0" dirty="0">
                <a:solidFill>
                  <a:srgbClr val="FFFFFF"/>
                </a:solidFill>
                <a:latin typeface="Arial"/>
                <a:cs typeface="Arial"/>
              </a:rPr>
              <a:t>impact of adverse and extreme weather and/or future </a:t>
            </a:r>
            <a:r>
              <a:rPr sz="2450" spc="5" dirty="0">
                <a:solidFill>
                  <a:srgbClr val="FFFFFF"/>
                </a:solidFill>
                <a:latin typeface="Arial"/>
                <a:cs typeface="Arial"/>
              </a:rPr>
              <a:t>climate  change on the </a:t>
            </a:r>
            <a:r>
              <a:rPr sz="2450" spc="0" dirty="0">
                <a:solidFill>
                  <a:srgbClr val="FFFFFF"/>
                </a:solidFill>
                <a:latin typeface="Arial"/>
                <a:cs typeface="Arial"/>
              </a:rPr>
              <a:t>project/works and use </a:t>
            </a:r>
            <a:r>
              <a:rPr sz="2450" spc="5" dirty="0">
                <a:solidFill>
                  <a:srgbClr val="FFFFFF"/>
                </a:solidFill>
                <a:latin typeface="Arial"/>
                <a:cs typeface="Arial"/>
              </a:rPr>
              <a:t>the findings </a:t>
            </a:r>
            <a:r>
              <a:rPr sz="2450" spc="0" dirty="0">
                <a:solidFill>
                  <a:srgbClr val="FFFFFF"/>
                </a:solidFill>
                <a:latin typeface="Arial"/>
                <a:cs typeface="Arial"/>
              </a:rPr>
              <a:t>to influence design decisions  and health and </a:t>
            </a:r>
            <a:r>
              <a:rPr sz="2450" spc="5" dirty="0">
                <a:solidFill>
                  <a:srgbClr val="FFFFFF"/>
                </a:solidFill>
                <a:latin typeface="Arial"/>
                <a:cs typeface="Arial"/>
              </a:rPr>
              <a:t>safety</a:t>
            </a:r>
            <a:r>
              <a:rPr sz="2450" spc="-55" dirty="0">
                <a:solidFill>
                  <a:srgbClr val="FFFFFF"/>
                </a:solidFill>
                <a:latin typeface="Arial"/>
                <a:cs typeface="Arial"/>
              </a:rPr>
              <a:t> </a:t>
            </a:r>
            <a:r>
              <a:rPr sz="2450" spc="0" dirty="0">
                <a:solidFill>
                  <a:srgbClr val="FFFFFF"/>
                </a:solidFill>
                <a:latin typeface="Arial"/>
                <a:cs typeface="Arial"/>
              </a:rPr>
              <a:t>plans.</a:t>
            </a:r>
            <a:endParaRPr sz="2450" dirty="0">
              <a:latin typeface="Arial"/>
              <a:cs typeface="Arial"/>
            </a:endParaRPr>
          </a:p>
          <a:p>
            <a:pPr marL="12700" marR="579755">
              <a:lnSpc>
                <a:spcPct val="101000"/>
              </a:lnSpc>
              <a:spcBef>
                <a:spcPts val="1645"/>
              </a:spcBef>
            </a:pPr>
            <a:endParaRPr lang="en-GB" sz="2450" spc="0" dirty="0">
              <a:solidFill>
                <a:srgbClr val="FFFFFF"/>
              </a:solidFill>
              <a:latin typeface="Arial"/>
              <a:cs typeface="Arial"/>
            </a:endParaRPr>
          </a:p>
          <a:p>
            <a:pPr marL="12700" marR="579755">
              <a:lnSpc>
                <a:spcPct val="101000"/>
              </a:lnSpc>
              <a:spcBef>
                <a:spcPts val="1645"/>
              </a:spcBef>
            </a:pPr>
            <a:r>
              <a:rPr sz="2450" spc="0" dirty="0">
                <a:solidFill>
                  <a:srgbClr val="FFFFFF"/>
                </a:solidFill>
                <a:latin typeface="Arial"/>
                <a:cs typeface="Arial"/>
              </a:rPr>
              <a:t>Identify </a:t>
            </a:r>
            <a:r>
              <a:rPr sz="2450" spc="5" dirty="0">
                <a:solidFill>
                  <a:srgbClr val="FFFFFF"/>
                </a:solidFill>
                <a:latin typeface="Arial"/>
                <a:cs typeface="Arial"/>
              </a:rPr>
              <a:t>the </a:t>
            </a:r>
            <a:r>
              <a:rPr sz="2450" spc="0" dirty="0">
                <a:solidFill>
                  <a:srgbClr val="FFFFFF"/>
                </a:solidFill>
                <a:latin typeface="Arial"/>
                <a:cs typeface="Arial"/>
              </a:rPr>
              <a:t>potential for weather events to impact </a:t>
            </a:r>
            <a:r>
              <a:rPr sz="2450" spc="5" dirty="0">
                <a:solidFill>
                  <a:srgbClr val="FFFFFF"/>
                </a:solidFill>
                <a:latin typeface="Arial"/>
                <a:cs typeface="Arial"/>
              </a:rPr>
              <a:t>the </a:t>
            </a:r>
            <a:r>
              <a:rPr sz="2450" spc="0" dirty="0">
                <a:solidFill>
                  <a:srgbClr val="FFFFFF"/>
                </a:solidFill>
                <a:latin typeface="Arial"/>
                <a:cs typeface="Arial"/>
              </a:rPr>
              <a:t>area </a:t>
            </a:r>
            <a:r>
              <a:rPr sz="2450" spc="5" dirty="0">
                <a:solidFill>
                  <a:srgbClr val="FFFFFF"/>
                </a:solidFill>
                <a:latin typeface="Arial"/>
                <a:cs typeface="Arial"/>
              </a:rPr>
              <a:t>surrounding the  </a:t>
            </a:r>
            <a:r>
              <a:rPr sz="2450" spc="0" dirty="0">
                <a:solidFill>
                  <a:srgbClr val="FFFFFF"/>
                </a:solidFill>
                <a:latin typeface="Arial"/>
                <a:cs typeface="Arial"/>
              </a:rPr>
              <a:t>project including </a:t>
            </a:r>
            <a:r>
              <a:rPr sz="2450" dirty="0">
                <a:solidFill>
                  <a:srgbClr val="FFFFFF"/>
                </a:solidFill>
                <a:latin typeface="Arial"/>
                <a:cs typeface="Arial"/>
              </a:rPr>
              <a:t>direct/indirect </a:t>
            </a:r>
            <a:r>
              <a:rPr sz="2450" spc="0" dirty="0">
                <a:solidFill>
                  <a:srgbClr val="FFFFFF"/>
                </a:solidFill>
                <a:latin typeface="Arial"/>
                <a:cs typeface="Arial"/>
              </a:rPr>
              <a:t>impacts </a:t>
            </a:r>
            <a:r>
              <a:rPr sz="2450" spc="5" dirty="0">
                <a:solidFill>
                  <a:srgbClr val="FFFFFF"/>
                </a:solidFill>
                <a:latin typeface="Arial"/>
                <a:cs typeface="Arial"/>
              </a:rPr>
              <a:t>on </a:t>
            </a:r>
            <a:r>
              <a:rPr sz="2450" dirty="0">
                <a:solidFill>
                  <a:srgbClr val="FFFFFF"/>
                </a:solidFill>
                <a:latin typeface="Arial"/>
                <a:cs typeface="Arial"/>
              </a:rPr>
              <a:t>rail infrastructure, </a:t>
            </a:r>
            <a:r>
              <a:rPr sz="2450" spc="0" dirty="0">
                <a:solidFill>
                  <a:srgbClr val="FFFFFF"/>
                </a:solidFill>
                <a:latin typeface="Arial"/>
                <a:cs typeface="Arial"/>
              </a:rPr>
              <a:t>neighbouring  </a:t>
            </a:r>
            <a:r>
              <a:rPr sz="2450" spc="5" dirty="0">
                <a:solidFill>
                  <a:srgbClr val="FFFFFF"/>
                </a:solidFill>
                <a:latin typeface="Arial"/>
                <a:cs typeface="Arial"/>
              </a:rPr>
              <a:t>communities </a:t>
            </a:r>
            <a:r>
              <a:rPr sz="2450" spc="0" dirty="0">
                <a:solidFill>
                  <a:srgbClr val="FFFFFF"/>
                </a:solidFill>
                <a:latin typeface="Arial"/>
                <a:cs typeface="Arial"/>
              </a:rPr>
              <a:t>and/or </a:t>
            </a:r>
            <a:r>
              <a:rPr sz="2450" spc="5" dirty="0">
                <a:solidFill>
                  <a:srgbClr val="FFFFFF"/>
                </a:solidFill>
                <a:latin typeface="Arial"/>
                <a:cs typeface="Arial"/>
              </a:rPr>
              <a:t>the </a:t>
            </a:r>
            <a:r>
              <a:rPr sz="2450" spc="0" dirty="0">
                <a:solidFill>
                  <a:srgbClr val="FFFFFF"/>
                </a:solidFill>
                <a:latin typeface="Arial"/>
                <a:cs typeface="Arial"/>
              </a:rPr>
              <a:t>local</a:t>
            </a:r>
            <a:r>
              <a:rPr sz="2450" spc="-55" dirty="0">
                <a:solidFill>
                  <a:srgbClr val="FFFFFF"/>
                </a:solidFill>
                <a:latin typeface="Arial"/>
                <a:cs typeface="Arial"/>
              </a:rPr>
              <a:t> </a:t>
            </a:r>
            <a:r>
              <a:rPr sz="2450" spc="0" dirty="0">
                <a:solidFill>
                  <a:srgbClr val="FFFFFF"/>
                </a:solidFill>
                <a:latin typeface="Arial"/>
                <a:cs typeface="Arial"/>
              </a:rPr>
              <a:t>environment.</a:t>
            </a:r>
            <a:endParaRPr sz="2450" dirty="0">
              <a:latin typeface="Arial"/>
              <a:cs typeface="Arial"/>
            </a:endParaRPr>
          </a:p>
          <a:p>
            <a:pPr marL="12700" marR="408305">
              <a:lnSpc>
                <a:spcPct val="101000"/>
              </a:lnSpc>
              <a:spcBef>
                <a:spcPts val="1645"/>
              </a:spcBef>
            </a:pPr>
            <a:endParaRPr lang="en-GB" sz="2450" spc="0" dirty="0">
              <a:solidFill>
                <a:srgbClr val="FFFFFF"/>
              </a:solidFill>
              <a:latin typeface="Arial"/>
              <a:cs typeface="Arial"/>
            </a:endParaRPr>
          </a:p>
          <a:p>
            <a:pPr marL="12700" marR="408305">
              <a:lnSpc>
                <a:spcPct val="101000"/>
              </a:lnSpc>
              <a:spcBef>
                <a:spcPts val="1645"/>
              </a:spcBef>
            </a:pPr>
            <a:r>
              <a:rPr sz="2450" spc="0" dirty="0">
                <a:solidFill>
                  <a:srgbClr val="FFFFFF"/>
                </a:solidFill>
                <a:latin typeface="Arial"/>
                <a:cs typeface="Arial"/>
              </a:rPr>
              <a:t>Identify </a:t>
            </a:r>
            <a:r>
              <a:rPr sz="2450" spc="5" dirty="0">
                <a:solidFill>
                  <a:srgbClr val="FFFFFF"/>
                </a:solidFill>
                <a:latin typeface="Arial"/>
                <a:cs typeface="Arial"/>
              </a:rPr>
              <a:t>the </a:t>
            </a:r>
            <a:r>
              <a:rPr sz="2450" spc="0" dirty="0">
                <a:solidFill>
                  <a:srgbClr val="FFFFFF"/>
                </a:solidFill>
                <a:latin typeface="Arial"/>
                <a:cs typeface="Arial"/>
              </a:rPr>
              <a:t>potential for </a:t>
            </a:r>
            <a:r>
              <a:rPr sz="2450" spc="5" dirty="0">
                <a:solidFill>
                  <a:srgbClr val="FFFFFF"/>
                </a:solidFill>
                <a:latin typeface="Arial"/>
                <a:cs typeface="Arial"/>
              </a:rPr>
              <a:t>the </a:t>
            </a:r>
            <a:r>
              <a:rPr sz="2450" spc="0" dirty="0">
                <a:solidFill>
                  <a:srgbClr val="FFFFFF"/>
                </a:solidFill>
                <a:latin typeface="Arial"/>
                <a:cs typeface="Arial"/>
              </a:rPr>
              <a:t>project to </a:t>
            </a:r>
            <a:r>
              <a:rPr sz="2450" spc="5" dirty="0">
                <a:solidFill>
                  <a:srgbClr val="FFFFFF"/>
                </a:solidFill>
                <a:latin typeface="Arial"/>
                <a:cs typeface="Arial"/>
              </a:rPr>
              <a:t>change the </a:t>
            </a:r>
            <a:r>
              <a:rPr sz="2450" spc="0" dirty="0">
                <a:solidFill>
                  <a:srgbClr val="FFFFFF"/>
                </a:solidFill>
                <a:latin typeface="Arial"/>
                <a:cs typeface="Arial"/>
              </a:rPr>
              <a:t>capability of associated  assets (drainage, earthworks, </a:t>
            </a:r>
            <a:r>
              <a:rPr sz="2450" spc="5" dirty="0">
                <a:solidFill>
                  <a:srgbClr val="FFFFFF"/>
                </a:solidFill>
                <a:latin typeface="Arial"/>
                <a:cs typeface="Arial"/>
              </a:rPr>
              <a:t>structures </a:t>
            </a:r>
            <a:r>
              <a:rPr sz="2450" spc="0" dirty="0">
                <a:solidFill>
                  <a:srgbClr val="FFFFFF"/>
                </a:solidFill>
                <a:latin typeface="Arial"/>
                <a:cs typeface="Arial"/>
              </a:rPr>
              <a:t>etc.) to deal with </a:t>
            </a:r>
            <a:r>
              <a:rPr sz="2450" spc="5" dirty="0">
                <a:solidFill>
                  <a:srgbClr val="FFFFFF"/>
                </a:solidFill>
                <a:latin typeface="Arial"/>
                <a:cs typeface="Arial"/>
              </a:rPr>
              <a:t>current </a:t>
            </a:r>
            <a:r>
              <a:rPr sz="2450" spc="0" dirty="0">
                <a:solidFill>
                  <a:srgbClr val="FFFFFF"/>
                </a:solidFill>
                <a:latin typeface="Arial"/>
                <a:cs typeface="Arial"/>
              </a:rPr>
              <a:t>and future  weather</a:t>
            </a:r>
            <a:r>
              <a:rPr sz="2450" spc="-75" dirty="0">
                <a:solidFill>
                  <a:srgbClr val="FFFFFF"/>
                </a:solidFill>
                <a:latin typeface="Arial"/>
                <a:cs typeface="Arial"/>
              </a:rPr>
              <a:t> </a:t>
            </a:r>
            <a:r>
              <a:rPr sz="2450" spc="0" dirty="0">
                <a:solidFill>
                  <a:srgbClr val="FFFFFF"/>
                </a:solidFill>
                <a:latin typeface="Arial"/>
                <a:cs typeface="Arial"/>
              </a:rPr>
              <a:t>events.</a:t>
            </a:r>
            <a:endParaRPr sz="2450" dirty="0">
              <a:latin typeface="Arial"/>
              <a:cs typeface="Arial"/>
            </a:endParaRPr>
          </a:p>
        </p:txBody>
      </p:sp>
      <p:sp>
        <p:nvSpPr>
          <p:cNvPr id="55" name="object 55"/>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57" name="Group 56"/>
          <p:cNvGrpSpPr/>
          <p:nvPr/>
        </p:nvGrpSpPr>
        <p:grpSpPr>
          <a:xfrm>
            <a:off x="15693429" y="347271"/>
            <a:ext cx="4130659" cy="1569125"/>
            <a:chOff x="15693429" y="347271"/>
            <a:chExt cx="4130659" cy="1569125"/>
          </a:xfrm>
        </p:grpSpPr>
        <p:sp>
          <p:nvSpPr>
            <p:cNvPr id="58"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59"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60"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61"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62"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63"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64"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65"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66"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67"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68"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69"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70"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
        <p:nvSpPr>
          <p:cNvPr id="71" name="Rectangle 70">
            <a:extLst>
              <a:ext uri="{FF2B5EF4-FFF2-40B4-BE49-F238E27FC236}">
                <a16:creationId xmlns:a16="http://schemas.microsoft.com/office/drawing/2014/main" id="{69550DC1-ED1E-4635-8214-05AE4C5DEC52}"/>
              </a:ext>
            </a:extLst>
          </p:cNvPr>
          <p:cNvSpPr/>
          <p:nvPr/>
        </p:nvSpPr>
        <p:spPr>
          <a:xfrm>
            <a:off x="14713941" y="3991474"/>
            <a:ext cx="2864731" cy="4106597"/>
          </a:xfrm>
          <a:prstGeom prst="rect">
            <a:avLst/>
          </a:prstGeom>
          <a:blipFill rotWithShape="1">
            <a:blip r:embed="rId3"/>
            <a:stretch>
              <a:fillRect/>
            </a:stretch>
          </a:blipFill>
          <a:ln>
            <a:no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4F98BA"/>
          </a:solidFill>
        </p:spPr>
        <p:txBody>
          <a:bodyPr wrap="square" lIns="0" tIns="0" rIns="0" bIns="0" rtlCol="0"/>
          <a:lstStyle/>
          <a:p>
            <a:endParaRPr dirty="0"/>
          </a:p>
        </p:txBody>
      </p:sp>
      <p:sp>
        <p:nvSpPr>
          <p:cNvPr id="3" name="object 3"/>
          <p:cNvSpPr txBox="1">
            <a:spLocks noGrp="1"/>
          </p:cNvSpPr>
          <p:nvPr>
            <p:ph type="title"/>
          </p:nvPr>
        </p:nvSpPr>
        <p:spPr>
          <a:xfrm>
            <a:off x="1610287" y="1621628"/>
            <a:ext cx="13663294" cy="4193456"/>
          </a:xfrm>
          <a:prstGeom prst="rect">
            <a:avLst/>
          </a:prstGeom>
        </p:spPr>
        <p:txBody>
          <a:bodyPr vert="horz" wrap="square" lIns="0" tIns="15240" rIns="0" bIns="0" rtlCol="0">
            <a:spAutoFit/>
          </a:bodyPr>
          <a:lstStyle/>
          <a:p>
            <a:pPr marL="12700">
              <a:lnSpc>
                <a:spcPct val="100000"/>
              </a:lnSpc>
              <a:spcBef>
                <a:spcPts val="120"/>
              </a:spcBef>
            </a:pPr>
            <a:r>
              <a:rPr lang="en-GB" spc="5" dirty="0"/>
              <a:t>Building and managing a responsible railway </a:t>
            </a:r>
            <a:br>
              <a:rPr lang="en-GB" spc="5" dirty="0"/>
            </a:br>
            <a:endParaRPr spc="5" dirty="0"/>
          </a:p>
        </p:txBody>
      </p:sp>
      <p:sp>
        <p:nvSpPr>
          <p:cNvPr id="4" name="object 4"/>
          <p:cNvSpPr txBox="1"/>
          <p:nvPr/>
        </p:nvSpPr>
        <p:spPr>
          <a:xfrm>
            <a:off x="1610286" y="4776033"/>
            <a:ext cx="16214163" cy="4971169"/>
          </a:xfrm>
          <a:prstGeom prst="rect">
            <a:avLst/>
          </a:prstGeom>
        </p:spPr>
        <p:txBody>
          <a:bodyPr vert="horz" wrap="square" lIns="0" tIns="12065" rIns="0" bIns="0" rtlCol="0">
            <a:spAutoFit/>
          </a:bodyPr>
          <a:lstStyle/>
          <a:p>
            <a:pPr marL="12700" marR="5080">
              <a:lnSpc>
                <a:spcPct val="101000"/>
              </a:lnSpc>
              <a:spcBef>
                <a:spcPts val="95"/>
              </a:spcBef>
            </a:pPr>
            <a:endParaRPr lang="en-GB" sz="2450" spc="5" dirty="0">
              <a:solidFill>
                <a:srgbClr val="FFFFFF"/>
              </a:solidFill>
              <a:latin typeface="Arial"/>
              <a:cs typeface="Arial"/>
            </a:endParaRPr>
          </a:p>
          <a:p>
            <a:r>
              <a:rPr lang="en-GB" sz="2450" dirty="0">
                <a:solidFill>
                  <a:schemeClr val="bg1"/>
                </a:solidFill>
                <a:latin typeface="Arial" panose="020B0604020202020204" pitchFamily="34" charset="0"/>
                <a:cs typeface="Arial" panose="020B0604020202020204" pitchFamily="34" charset="0"/>
              </a:rPr>
              <a:t>At Network Rail we have a sustainable approach to what we do and we are keen to </a:t>
            </a:r>
          </a:p>
          <a:p>
            <a:r>
              <a:rPr lang="en-GB" sz="2450" dirty="0">
                <a:solidFill>
                  <a:schemeClr val="bg1"/>
                </a:solidFill>
                <a:latin typeface="Arial" panose="020B0604020202020204" pitchFamily="34" charset="0"/>
                <a:cs typeface="Arial" panose="020B0604020202020204" pitchFamily="34" charset="0"/>
              </a:rPr>
              <a:t>understand how our activities affect the environment locally as well as globally. </a:t>
            </a:r>
          </a:p>
          <a:p>
            <a:r>
              <a:rPr lang="en-GB" sz="2450" dirty="0">
                <a:solidFill>
                  <a:schemeClr val="bg1"/>
                </a:solidFill>
                <a:latin typeface="Arial" panose="020B0604020202020204" pitchFamily="34" charset="0"/>
                <a:cs typeface="Arial" panose="020B0604020202020204" pitchFamily="34" charset="0"/>
              </a:rPr>
              <a:t>At the same time, we drive social responsibility and actively seek to reduce community </a:t>
            </a:r>
          </a:p>
          <a:p>
            <a:r>
              <a:rPr lang="en-GB" sz="2450" dirty="0">
                <a:solidFill>
                  <a:schemeClr val="bg1"/>
                </a:solidFill>
                <a:latin typeface="Arial" panose="020B0604020202020204" pitchFamily="34" charset="0"/>
                <a:cs typeface="Arial" panose="020B0604020202020204" pitchFamily="34" charset="0"/>
              </a:rPr>
              <a:t>risks and maximise opportunities to create social value.</a:t>
            </a:r>
          </a:p>
          <a:p>
            <a:endParaRPr lang="en-GB" sz="2800" spc="5" dirty="0">
              <a:solidFill>
                <a:srgbClr val="73FF1F"/>
              </a:solidFill>
              <a:latin typeface="NetworkRailSans"/>
              <a:cs typeface="Arial"/>
            </a:endParaRPr>
          </a:p>
          <a:p>
            <a:r>
              <a:rPr lang="en-GB" sz="2450" spc="5" dirty="0">
                <a:solidFill>
                  <a:srgbClr val="FFFFFF"/>
                </a:solidFill>
                <a:latin typeface="Arial"/>
                <a:cs typeface="Arial"/>
              </a:rPr>
              <a:t>We are continually working to integrate sustainable development into business processes </a:t>
            </a:r>
          </a:p>
          <a:p>
            <a:r>
              <a:rPr lang="en-GB" sz="2450" spc="5" dirty="0">
                <a:solidFill>
                  <a:srgbClr val="FFFFFF"/>
                </a:solidFill>
                <a:latin typeface="Arial"/>
                <a:cs typeface="Arial"/>
              </a:rPr>
              <a:t>and, although we are making progress, our overall environmental and social performance </a:t>
            </a:r>
          </a:p>
          <a:p>
            <a:r>
              <a:rPr lang="en-GB" sz="2450" spc="5" dirty="0">
                <a:solidFill>
                  <a:srgbClr val="FFFFFF"/>
                </a:solidFill>
                <a:latin typeface="Arial"/>
                <a:cs typeface="Arial"/>
              </a:rPr>
              <a:t>needs to improve. We are one of the largest power consumers in the UK, one of the </a:t>
            </a:r>
          </a:p>
          <a:p>
            <a:r>
              <a:rPr lang="en-GB" sz="2450" spc="5" dirty="0">
                <a:solidFill>
                  <a:srgbClr val="FFFFFF"/>
                </a:solidFill>
                <a:latin typeface="Arial"/>
                <a:cs typeface="Arial"/>
              </a:rPr>
              <a:t>largest land owners in Europe, and we impact millions of passengers and lineside </a:t>
            </a:r>
          </a:p>
          <a:p>
            <a:r>
              <a:rPr lang="en-GB" sz="2450" spc="5" dirty="0">
                <a:solidFill>
                  <a:srgbClr val="FFFFFF"/>
                </a:solidFill>
                <a:latin typeface="Arial"/>
                <a:cs typeface="Arial"/>
              </a:rPr>
              <a:t>neighbours every day. This places a big responsibility on the company and our supply </a:t>
            </a:r>
          </a:p>
          <a:p>
            <a:r>
              <a:rPr lang="en-GB" sz="2450" spc="5" dirty="0">
                <a:solidFill>
                  <a:srgbClr val="FFFFFF"/>
                </a:solidFill>
                <a:latin typeface="Arial"/>
                <a:cs typeface="Arial"/>
              </a:rPr>
              <a:t>chain to ensure that through our activities and continued sustainability work, we leave </a:t>
            </a:r>
          </a:p>
          <a:p>
            <a:r>
              <a:rPr lang="en-GB" sz="2450" spc="5" dirty="0">
                <a:solidFill>
                  <a:srgbClr val="FFFFFF"/>
                </a:solidFill>
                <a:latin typeface="Arial"/>
                <a:cs typeface="Arial"/>
              </a:rPr>
              <a:t>a positive legacy for future generations which we can be proud of.</a:t>
            </a:r>
            <a:endParaRPr lang="en-GB" sz="2450" dirty="0">
              <a:latin typeface="Arial"/>
              <a:cs typeface="Arial"/>
            </a:endParaRPr>
          </a:p>
        </p:txBody>
      </p:sp>
      <p:sp>
        <p:nvSpPr>
          <p:cNvPr id="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6"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19" name="Picture 2">
            <a:extLst>
              <a:ext uri="{FF2B5EF4-FFF2-40B4-BE49-F238E27FC236}">
                <a16:creationId xmlns:a16="http://schemas.microsoft.com/office/drawing/2014/main" id="{1FFBF264-EA42-4A50-ABDE-66E2AB7478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1832" y="3511654"/>
            <a:ext cx="4435834" cy="6288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4105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2550061"/>
            <a:ext cx="9679305" cy="7287251"/>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Being </a:t>
            </a:r>
            <a:r>
              <a:rPr sz="5400" b="1" spc="5" dirty="0">
                <a:solidFill>
                  <a:srgbClr val="FFFFFF"/>
                </a:solidFill>
                <a:latin typeface="Arial"/>
                <a:cs typeface="Arial"/>
              </a:rPr>
              <a:t>a </a:t>
            </a:r>
            <a:r>
              <a:rPr sz="5400" b="1" spc="0" dirty="0">
                <a:solidFill>
                  <a:srgbClr val="FFFFFF"/>
                </a:solidFill>
                <a:latin typeface="Arial"/>
                <a:cs typeface="Arial"/>
              </a:rPr>
              <a:t>Caring</a:t>
            </a:r>
            <a:r>
              <a:rPr sz="5400" b="1" spc="-35" dirty="0">
                <a:solidFill>
                  <a:srgbClr val="FFFFFF"/>
                </a:solidFill>
                <a:latin typeface="Arial"/>
                <a:cs typeface="Arial"/>
              </a:rPr>
              <a:t> </a:t>
            </a:r>
            <a:r>
              <a:rPr sz="5400" b="1" spc="0" dirty="0">
                <a:solidFill>
                  <a:srgbClr val="FFFFFF"/>
                </a:solidFill>
                <a:latin typeface="Arial"/>
                <a:cs typeface="Arial"/>
              </a:rPr>
              <a:t>Neighbour</a:t>
            </a:r>
            <a:endParaRPr sz="5400" dirty="0">
              <a:latin typeface="Arial"/>
              <a:cs typeface="Arial"/>
            </a:endParaRPr>
          </a:p>
          <a:p>
            <a:pPr marL="12700">
              <a:lnSpc>
                <a:spcPct val="100000"/>
              </a:lnSpc>
              <a:spcBef>
                <a:spcPts val="1675"/>
              </a:spcBef>
            </a:pPr>
            <a:endParaRPr lang="en-GB" sz="2450" spc="0" dirty="0">
              <a:solidFill>
                <a:srgbClr val="FFFFFF"/>
              </a:solidFill>
              <a:latin typeface="Arial"/>
              <a:cs typeface="Arial"/>
            </a:endParaRPr>
          </a:p>
          <a:p>
            <a:pPr marL="12700">
              <a:lnSpc>
                <a:spcPct val="100000"/>
              </a:lnSpc>
              <a:spcBef>
                <a:spcPts val="1675"/>
              </a:spcBef>
            </a:pPr>
            <a:r>
              <a:rPr sz="2450" spc="0" dirty="0">
                <a:solidFill>
                  <a:srgbClr val="FFFFFF"/>
                </a:solidFill>
                <a:latin typeface="Arial"/>
                <a:cs typeface="Arial"/>
              </a:rPr>
              <a:t>Comply with Network </a:t>
            </a:r>
            <a:r>
              <a:rPr sz="2450" spc="-5" dirty="0">
                <a:solidFill>
                  <a:srgbClr val="FFFFFF"/>
                </a:solidFill>
                <a:latin typeface="Arial"/>
                <a:cs typeface="Arial"/>
              </a:rPr>
              <a:t>Rail’s </a:t>
            </a:r>
            <a:r>
              <a:rPr sz="2450" spc="5" dirty="0">
                <a:solidFill>
                  <a:srgbClr val="FFFFFF"/>
                </a:solidFill>
                <a:latin typeface="Arial"/>
                <a:cs typeface="Arial"/>
              </a:rPr>
              <a:t>Code </a:t>
            </a:r>
            <a:r>
              <a:rPr sz="2450" spc="0" dirty="0">
                <a:solidFill>
                  <a:srgbClr val="FFFFFF"/>
                </a:solidFill>
                <a:latin typeface="Arial"/>
                <a:cs typeface="Arial"/>
              </a:rPr>
              <a:t>of</a:t>
            </a:r>
            <a:r>
              <a:rPr sz="2450" dirty="0">
                <a:solidFill>
                  <a:srgbClr val="FFFFFF"/>
                </a:solidFill>
                <a:latin typeface="Arial"/>
                <a:cs typeface="Arial"/>
              </a:rPr>
              <a:t> </a:t>
            </a:r>
            <a:r>
              <a:rPr sz="2450" spc="0" dirty="0">
                <a:solidFill>
                  <a:srgbClr val="FFFFFF"/>
                </a:solidFill>
                <a:latin typeface="Arial"/>
                <a:cs typeface="Arial"/>
              </a:rPr>
              <a:t>Conduct.</a:t>
            </a:r>
            <a:endParaRPr sz="2450" dirty="0">
              <a:latin typeface="Arial"/>
              <a:cs typeface="Arial"/>
            </a:endParaRPr>
          </a:p>
          <a:p>
            <a:pPr marL="12700" marR="1766570">
              <a:lnSpc>
                <a:spcPct val="101000"/>
              </a:lnSpc>
              <a:spcBef>
                <a:spcPts val="1645"/>
              </a:spcBef>
            </a:pPr>
            <a:endParaRPr lang="en-GB" sz="2450" spc="0" dirty="0">
              <a:solidFill>
                <a:srgbClr val="FFFFFF"/>
              </a:solidFill>
              <a:latin typeface="Arial"/>
              <a:cs typeface="Arial"/>
            </a:endParaRPr>
          </a:p>
          <a:p>
            <a:pPr marL="12700" marR="1766570">
              <a:lnSpc>
                <a:spcPct val="101000"/>
              </a:lnSpc>
              <a:spcBef>
                <a:spcPts val="1645"/>
              </a:spcBef>
            </a:pPr>
            <a:r>
              <a:rPr sz="2450" spc="0" dirty="0">
                <a:solidFill>
                  <a:srgbClr val="FFFFFF"/>
                </a:solidFill>
                <a:latin typeface="Arial"/>
                <a:cs typeface="Arial"/>
              </a:rPr>
              <a:t>Identify </a:t>
            </a:r>
            <a:r>
              <a:rPr sz="2450" spc="5" dirty="0">
                <a:solidFill>
                  <a:srgbClr val="FFFFFF"/>
                </a:solidFill>
                <a:latin typeface="Arial"/>
                <a:cs typeface="Arial"/>
              </a:rPr>
              <a:t>a </a:t>
            </a:r>
            <a:r>
              <a:rPr sz="2450" dirty="0">
                <a:solidFill>
                  <a:srgbClr val="FFFFFF"/>
                </a:solidFill>
                <a:latin typeface="Arial"/>
                <a:cs typeface="Arial"/>
              </a:rPr>
              <a:t>list </a:t>
            </a:r>
            <a:r>
              <a:rPr sz="2450" spc="0" dirty="0">
                <a:solidFill>
                  <a:srgbClr val="FFFFFF"/>
                </a:solidFill>
                <a:latin typeface="Arial"/>
                <a:cs typeface="Arial"/>
              </a:rPr>
              <a:t>of </a:t>
            </a:r>
            <a:r>
              <a:rPr sz="2450" spc="5" dirty="0">
                <a:solidFill>
                  <a:srgbClr val="FFFFFF"/>
                </a:solidFill>
                <a:latin typeface="Arial"/>
                <a:cs typeface="Arial"/>
              </a:rPr>
              <a:t>stakeholders </a:t>
            </a:r>
            <a:r>
              <a:rPr sz="2450" spc="0" dirty="0">
                <a:solidFill>
                  <a:srgbClr val="FFFFFF"/>
                </a:solidFill>
                <a:latin typeface="Arial"/>
                <a:cs typeface="Arial"/>
              </a:rPr>
              <a:t>and appropriate methods </a:t>
            </a:r>
            <a:r>
              <a:rPr sz="2450" dirty="0">
                <a:solidFill>
                  <a:srgbClr val="FFFFFF"/>
                </a:solidFill>
                <a:latin typeface="Arial"/>
                <a:cs typeface="Arial"/>
              </a:rPr>
              <a:t>of  </a:t>
            </a:r>
            <a:r>
              <a:rPr sz="2450" spc="0" dirty="0">
                <a:solidFill>
                  <a:srgbClr val="FFFFFF"/>
                </a:solidFill>
                <a:latin typeface="Arial"/>
                <a:cs typeface="Arial"/>
              </a:rPr>
              <a:t>engagement and</a:t>
            </a:r>
            <a:r>
              <a:rPr sz="2450" spc="-25" dirty="0">
                <a:solidFill>
                  <a:srgbClr val="FFFFFF"/>
                </a:solidFill>
                <a:latin typeface="Arial"/>
                <a:cs typeface="Arial"/>
              </a:rPr>
              <a:t> </a:t>
            </a:r>
            <a:r>
              <a:rPr sz="2450" spc="5" dirty="0">
                <a:solidFill>
                  <a:srgbClr val="FFFFFF"/>
                </a:solidFill>
                <a:latin typeface="Arial"/>
                <a:cs typeface="Arial"/>
              </a:rPr>
              <a:t>communication.</a:t>
            </a:r>
            <a:endParaRPr sz="2450" dirty="0">
              <a:latin typeface="Arial"/>
              <a:cs typeface="Arial"/>
            </a:endParaRPr>
          </a:p>
          <a:p>
            <a:pPr marL="12700" marR="685165">
              <a:lnSpc>
                <a:spcPct val="101000"/>
              </a:lnSpc>
              <a:spcBef>
                <a:spcPts val="1645"/>
              </a:spcBef>
            </a:pPr>
            <a:endParaRPr lang="en-GB" sz="2450" spc="5" dirty="0">
              <a:solidFill>
                <a:srgbClr val="FFFFFF"/>
              </a:solidFill>
              <a:latin typeface="Arial"/>
              <a:cs typeface="Arial"/>
            </a:endParaRPr>
          </a:p>
          <a:p>
            <a:pPr marL="12700" marR="685165">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a:t>
            </a:r>
            <a:r>
              <a:rPr sz="2450" spc="5" dirty="0">
                <a:solidFill>
                  <a:srgbClr val="FFFFFF"/>
                </a:solidFill>
                <a:latin typeface="Arial"/>
                <a:cs typeface="Arial"/>
              </a:rPr>
              <a:t>take </a:t>
            </a:r>
            <a:r>
              <a:rPr sz="2450" spc="0" dirty="0">
                <a:solidFill>
                  <a:srgbClr val="FFFFFF"/>
                </a:solidFill>
                <a:latin typeface="Arial"/>
                <a:cs typeface="Arial"/>
              </a:rPr>
              <a:t>into account </a:t>
            </a:r>
            <a:r>
              <a:rPr sz="2450" spc="5" dirty="0">
                <a:solidFill>
                  <a:srgbClr val="FFFFFF"/>
                </a:solidFill>
                <a:latin typeface="Arial"/>
                <a:cs typeface="Arial"/>
              </a:rPr>
              <a:t>the </a:t>
            </a:r>
            <a:r>
              <a:rPr sz="2450" spc="0" dirty="0">
                <a:solidFill>
                  <a:srgbClr val="FFFFFF"/>
                </a:solidFill>
                <a:latin typeface="Arial"/>
                <a:cs typeface="Arial"/>
              </a:rPr>
              <a:t>social impact of visually  prominent </a:t>
            </a:r>
            <a:r>
              <a:rPr sz="2450" spc="5" dirty="0">
                <a:solidFill>
                  <a:srgbClr val="FFFFFF"/>
                </a:solidFill>
                <a:latin typeface="Arial"/>
                <a:cs typeface="Arial"/>
              </a:rPr>
              <a:t>structures </a:t>
            </a:r>
            <a:r>
              <a:rPr sz="2450" spc="0" dirty="0">
                <a:solidFill>
                  <a:srgbClr val="FFFFFF"/>
                </a:solidFill>
                <a:latin typeface="Arial"/>
                <a:cs typeface="Arial"/>
              </a:rPr>
              <a:t>and agree appropriate design</a:t>
            </a:r>
            <a:r>
              <a:rPr sz="2450" spc="-10" dirty="0">
                <a:solidFill>
                  <a:srgbClr val="FFFFFF"/>
                </a:solidFill>
                <a:latin typeface="Arial"/>
                <a:cs typeface="Arial"/>
              </a:rPr>
              <a:t> </a:t>
            </a:r>
            <a:r>
              <a:rPr sz="2450" spc="0" dirty="0">
                <a:solidFill>
                  <a:srgbClr val="FFFFFF"/>
                </a:solidFill>
                <a:latin typeface="Arial"/>
                <a:cs typeface="Arial"/>
              </a:rPr>
              <a:t>responses.</a:t>
            </a:r>
            <a:endParaRPr sz="245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Where </a:t>
            </a:r>
            <a:r>
              <a:rPr sz="2450" spc="0" dirty="0">
                <a:solidFill>
                  <a:srgbClr val="FFFFFF"/>
                </a:solidFill>
                <a:latin typeface="Arial"/>
                <a:cs typeface="Arial"/>
              </a:rPr>
              <a:t>work is </a:t>
            </a:r>
            <a:r>
              <a:rPr sz="2450" spc="5" dirty="0">
                <a:solidFill>
                  <a:srgbClr val="FFFFFF"/>
                </a:solidFill>
                <a:latin typeface="Arial"/>
                <a:cs typeface="Arial"/>
              </a:rPr>
              <a:t>taking </a:t>
            </a:r>
            <a:r>
              <a:rPr sz="2450" spc="0" dirty="0">
                <a:solidFill>
                  <a:srgbClr val="FFFFFF"/>
                </a:solidFill>
                <a:latin typeface="Arial"/>
                <a:cs typeface="Arial"/>
              </a:rPr>
              <a:t>place within 150 metres of residential properties  or business premises, </a:t>
            </a:r>
            <a:r>
              <a:rPr sz="2450" spc="5" dirty="0">
                <a:solidFill>
                  <a:srgbClr val="FFFFFF"/>
                </a:solidFill>
                <a:latin typeface="Arial"/>
                <a:cs typeface="Arial"/>
              </a:rPr>
              <a:t>the </a:t>
            </a:r>
            <a:r>
              <a:rPr sz="2450" spc="0" dirty="0">
                <a:solidFill>
                  <a:srgbClr val="FFFFFF"/>
                </a:solidFill>
                <a:latin typeface="Arial"/>
                <a:cs typeface="Arial"/>
              </a:rPr>
              <a:t>Designer/Contractor shall inform Network  Rail local </a:t>
            </a:r>
            <a:r>
              <a:rPr sz="2450" spc="5" dirty="0">
                <a:solidFill>
                  <a:srgbClr val="FFFFFF"/>
                </a:solidFill>
                <a:latin typeface="Arial"/>
                <a:cs typeface="Arial"/>
              </a:rPr>
              <a:t>community </a:t>
            </a:r>
            <a:r>
              <a:rPr sz="2450" spc="0" dirty="0">
                <a:solidFill>
                  <a:srgbClr val="FFFFFF"/>
                </a:solidFill>
                <a:latin typeface="Arial"/>
                <a:cs typeface="Arial"/>
              </a:rPr>
              <a:t>relations</a:t>
            </a:r>
            <a:r>
              <a:rPr sz="2450" spc="-60" dirty="0">
                <a:solidFill>
                  <a:srgbClr val="FFFFFF"/>
                </a:solidFill>
                <a:latin typeface="Arial"/>
                <a:cs typeface="Arial"/>
              </a:rPr>
              <a:t> </a:t>
            </a:r>
            <a:r>
              <a:rPr sz="2450" spc="0" dirty="0">
                <a:solidFill>
                  <a:srgbClr val="FFFFFF"/>
                </a:solidFill>
                <a:latin typeface="Arial"/>
                <a:cs typeface="Arial"/>
              </a:rPr>
              <a:t>representative.</a:t>
            </a:r>
            <a:endParaRPr sz="2450" dirty="0">
              <a:latin typeface="Arial"/>
              <a:cs typeface="Arial"/>
            </a:endParaRPr>
          </a:p>
        </p:txBody>
      </p:sp>
      <p:grpSp>
        <p:nvGrpSpPr>
          <p:cNvPr id="40" name="Group 39"/>
          <p:cNvGrpSpPr/>
          <p:nvPr/>
        </p:nvGrpSpPr>
        <p:grpSpPr>
          <a:xfrm>
            <a:off x="14730344" y="3974224"/>
            <a:ext cx="3618229" cy="3430762"/>
            <a:chOff x="14730344" y="3974224"/>
            <a:chExt cx="3618229" cy="3430762"/>
          </a:xfrm>
        </p:grpSpPr>
        <p:sp>
          <p:nvSpPr>
            <p:cNvPr id="5" name="object 5"/>
            <p:cNvSpPr/>
            <p:nvPr/>
          </p:nvSpPr>
          <p:spPr>
            <a:xfrm>
              <a:off x="14730344" y="5894321"/>
              <a:ext cx="3618229" cy="1510665"/>
            </a:xfrm>
            <a:custGeom>
              <a:avLst/>
              <a:gdLst/>
              <a:ahLst/>
              <a:cxnLst/>
              <a:rect l="l" t="t" r="r" b="b"/>
              <a:pathLst>
                <a:path w="3618230" h="1510665">
                  <a:moveTo>
                    <a:pt x="3248225" y="28156"/>
                  </a:moveTo>
                  <a:lnTo>
                    <a:pt x="3296437" y="61996"/>
                  </a:lnTo>
                  <a:lnTo>
                    <a:pt x="3341673" y="96970"/>
                  </a:lnTo>
                  <a:lnTo>
                    <a:pt x="3383838" y="133029"/>
                  </a:lnTo>
                  <a:lnTo>
                    <a:pt x="3422837" y="170125"/>
                  </a:lnTo>
                  <a:lnTo>
                    <a:pt x="3458574" y="208208"/>
                  </a:lnTo>
                  <a:lnTo>
                    <a:pt x="3490954" y="247231"/>
                  </a:lnTo>
                  <a:lnTo>
                    <a:pt x="3519882" y="287144"/>
                  </a:lnTo>
                  <a:lnTo>
                    <a:pt x="3545262" y="327899"/>
                  </a:lnTo>
                  <a:lnTo>
                    <a:pt x="3566999" y="369447"/>
                  </a:lnTo>
                  <a:lnTo>
                    <a:pt x="3584997" y="411740"/>
                  </a:lnTo>
                  <a:lnTo>
                    <a:pt x="3599162" y="454729"/>
                  </a:lnTo>
                  <a:lnTo>
                    <a:pt x="3609398" y="498365"/>
                  </a:lnTo>
                  <a:lnTo>
                    <a:pt x="3615609" y="542600"/>
                  </a:lnTo>
                  <a:lnTo>
                    <a:pt x="3617701" y="587385"/>
                  </a:lnTo>
                  <a:lnTo>
                    <a:pt x="3616652" y="619122"/>
                  </a:lnTo>
                  <a:lnTo>
                    <a:pt x="3608362" y="681775"/>
                  </a:lnTo>
                  <a:lnTo>
                    <a:pt x="3592040" y="743215"/>
                  </a:lnTo>
                  <a:lnTo>
                    <a:pt x="3567956" y="803307"/>
                  </a:lnTo>
                  <a:lnTo>
                    <a:pt x="3536379" y="861911"/>
                  </a:lnTo>
                  <a:lnTo>
                    <a:pt x="3497578" y="918891"/>
                  </a:lnTo>
                  <a:lnTo>
                    <a:pt x="3451823" y="974110"/>
                  </a:lnTo>
                  <a:lnTo>
                    <a:pt x="3399383" y="1027429"/>
                  </a:lnTo>
                  <a:lnTo>
                    <a:pt x="3370740" y="1053333"/>
                  </a:lnTo>
                  <a:lnTo>
                    <a:pt x="3340527" y="1078711"/>
                  </a:lnTo>
                  <a:lnTo>
                    <a:pt x="3308778" y="1103546"/>
                  </a:lnTo>
                  <a:lnTo>
                    <a:pt x="3275526" y="1127819"/>
                  </a:lnTo>
                  <a:lnTo>
                    <a:pt x="3240805" y="1151515"/>
                  </a:lnTo>
                  <a:lnTo>
                    <a:pt x="3204648" y="1174616"/>
                  </a:lnTo>
                  <a:lnTo>
                    <a:pt x="3167089" y="1197104"/>
                  </a:lnTo>
                  <a:lnTo>
                    <a:pt x="3128163" y="1218963"/>
                  </a:lnTo>
                  <a:lnTo>
                    <a:pt x="3087902" y="1240175"/>
                  </a:lnTo>
                  <a:lnTo>
                    <a:pt x="3046340" y="1260723"/>
                  </a:lnTo>
                  <a:lnTo>
                    <a:pt x="3003511" y="1280590"/>
                  </a:lnTo>
                  <a:lnTo>
                    <a:pt x="2959448" y="1299759"/>
                  </a:lnTo>
                  <a:lnTo>
                    <a:pt x="2914186" y="1318213"/>
                  </a:lnTo>
                  <a:lnTo>
                    <a:pt x="2867758" y="1335934"/>
                  </a:lnTo>
                  <a:lnTo>
                    <a:pt x="2820197" y="1352905"/>
                  </a:lnTo>
                  <a:lnTo>
                    <a:pt x="2771538" y="1369109"/>
                  </a:lnTo>
                  <a:lnTo>
                    <a:pt x="2721813" y="1384529"/>
                  </a:lnTo>
                  <a:lnTo>
                    <a:pt x="2671058" y="1399147"/>
                  </a:lnTo>
                  <a:lnTo>
                    <a:pt x="2619304" y="1412947"/>
                  </a:lnTo>
                  <a:lnTo>
                    <a:pt x="2566587" y="1425911"/>
                  </a:lnTo>
                  <a:lnTo>
                    <a:pt x="2512939" y="1438022"/>
                  </a:lnTo>
                  <a:lnTo>
                    <a:pt x="2458394" y="1449263"/>
                  </a:lnTo>
                  <a:lnTo>
                    <a:pt x="2402987" y="1459617"/>
                  </a:lnTo>
                  <a:lnTo>
                    <a:pt x="2346750" y="1469066"/>
                  </a:lnTo>
                  <a:lnTo>
                    <a:pt x="2289717" y="1477594"/>
                  </a:lnTo>
                  <a:lnTo>
                    <a:pt x="2231923" y="1485183"/>
                  </a:lnTo>
                  <a:lnTo>
                    <a:pt x="2173400" y="1491815"/>
                  </a:lnTo>
                  <a:lnTo>
                    <a:pt x="2114183" y="1497475"/>
                  </a:lnTo>
                  <a:lnTo>
                    <a:pt x="2054305" y="1502144"/>
                  </a:lnTo>
                  <a:lnTo>
                    <a:pt x="1993799" y="1505805"/>
                  </a:lnTo>
                  <a:lnTo>
                    <a:pt x="1932700" y="1508441"/>
                  </a:lnTo>
                  <a:lnTo>
                    <a:pt x="1871041" y="1510036"/>
                  </a:lnTo>
                  <a:lnTo>
                    <a:pt x="1808855" y="1510571"/>
                  </a:lnTo>
                  <a:lnTo>
                    <a:pt x="1746669" y="1510036"/>
                  </a:lnTo>
                  <a:lnTo>
                    <a:pt x="1685010" y="1508441"/>
                  </a:lnTo>
                  <a:lnTo>
                    <a:pt x="1623910" y="1505805"/>
                  </a:lnTo>
                  <a:lnTo>
                    <a:pt x="1563404" y="1502144"/>
                  </a:lnTo>
                  <a:lnTo>
                    <a:pt x="1503525" y="1497475"/>
                  </a:lnTo>
                  <a:lnTo>
                    <a:pt x="1444307" y="1491815"/>
                  </a:lnTo>
                  <a:lnTo>
                    <a:pt x="1385784" y="1485183"/>
                  </a:lnTo>
                  <a:lnTo>
                    <a:pt x="1327989" y="1477594"/>
                  </a:lnTo>
                  <a:lnTo>
                    <a:pt x="1270956" y="1469066"/>
                  </a:lnTo>
                  <a:lnTo>
                    <a:pt x="1214719" y="1459617"/>
                  </a:lnTo>
                  <a:lnTo>
                    <a:pt x="1159311" y="1449263"/>
                  </a:lnTo>
                  <a:lnTo>
                    <a:pt x="1104766" y="1438022"/>
                  </a:lnTo>
                  <a:lnTo>
                    <a:pt x="1051118" y="1425911"/>
                  </a:lnTo>
                  <a:lnTo>
                    <a:pt x="998400" y="1412947"/>
                  </a:lnTo>
                  <a:lnTo>
                    <a:pt x="946646" y="1399147"/>
                  </a:lnTo>
                  <a:lnTo>
                    <a:pt x="895890" y="1384529"/>
                  </a:lnTo>
                  <a:lnTo>
                    <a:pt x="846165" y="1369109"/>
                  </a:lnTo>
                  <a:lnTo>
                    <a:pt x="797506" y="1352905"/>
                  </a:lnTo>
                  <a:lnTo>
                    <a:pt x="749945" y="1335934"/>
                  </a:lnTo>
                  <a:lnTo>
                    <a:pt x="703516" y="1318213"/>
                  </a:lnTo>
                  <a:lnTo>
                    <a:pt x="658254" y="1299759"/>
                  </a:lnTo>
                  <a:lnTo>
                    <a:pt x="614191" y="1280590"/>
                  </a:lnTo>
                  <a:lnTo>
                    <a:pt x="571362" y="1260723"/>
                  </a:lnTo>
                  <a:lnTo>
                    <a:pt x="529800" y="1240175"/>
                  </a:lnTo>
                  <a:lnTo>
                    <a:pt x="489539" y="1218963"/>
                  </a:lnTo>
                  <a:lnTo>
                    <a:pt x="450612" y="1197104"/>
                  </a:lnTo>
                  <a:lnTo>
                    <a:pt x="413053" y="1174616"/>
                  </a:lnTo>
                  <a:lnTo>
                    <a:pt x="376897" y="1151515"/>
                  </a:lnTo>
                  <a:lnTo>
                    <a:pt x="342175" y="1127819"/>
                  </a:lnTo>
                  <a:lnTo>
                    <a:pt x="308923" y="1103546"/>
                  </a:lnTo>
                  <a:lnTo>
                    <a:pt x="277174" y="1078711"/>
                  </a:lnTo>
                  <a:lnTo>
                    <a:pt x="246961" y="1053333"/>
                  </a:lnTo>
                  <a:lnTo>
                    <a:pt x="218318" y="1027429"/>
                  </a:lnTo>
                  <a:lnTo>
                    <a:pt x="165878" y="974110"/>
                  </a:lnTo>
                  <a:lnTo>
                    <a:pt x="120123" y="918891"/>
                  </a:lnTo>
                  <a:lnTo>
                    <a:pt x="81322" y="861911"/>
                  </a:lnTo>
                  <a:lnTo>
                    <a:pt x="49745" y="803307"/>
                  </a:lnTo>
                  <a:lnTo>
                    <a:pt x="25660" y="743215"/>
                  </a:lnTo>
                  <a:lnTo>
                    <a:pt x="9338" y="681775"/>
                  </a:lnTo>
                  <a:lnTo>
                    <a:pt x="1048" y="619122"/>
                  </a:lnTo>
                  <a:lnTo>
                    <a:pt x="0" y="587385"/>
                  </a:lnTo>
                  <a:lnTo>
                    <a:pt x="2052" y="543011"/>
                  </a:lnTo>
                  <a:lnTo>
                    <a:pt x="8148" y="499177"/>
                  </a:lnTo>
                  <a:lnTo>
                    <a:pt x="18195" y="455932"/>
                  </a:lnTo>
                  <a:lnTo>
                    <a:pt x="32100" y="413322"/>
                  </a:lnTo>
                  <a:lnTo>
                    <a:pt x="49772" y="371395"/>
                  </a:lnTo>
                  <a:lnTo>
                    <a:pt x="71117" y="330197"/>
                  </a:lnTo>
                  <a:lnTo>
                    <a:pt x="96043" y="289775"/>
                  </a:lnTo>
                  <a:lnTo>
                    <a:pt x="124459" y="250176"/>
                  </a:lnTo>
                  <a:lnTo>
                    <a:pt x="156270" y="211448"/>
                  </a:lnTo>
                  <a:lnTo>
                    <a:pt x="191386" y="173638"/>
                  </a:lnTo>
                  <a:lnTo>
                    <a:pt x="229712" y="136793"/>
                  </a:lnTo>
                  <a:lnTo>
                    <a:pt x="271158" y="100959"/>
                  </a:lnTo>
                  <a:lnTo>
                    <a:pt x="315631" y="66184"/>
                  </a:lnTo>
                  <a:lnTo>
                    <a:pt x="363037" y="32515"/>
                  </a:lnTo>
                  <a:lnTo>
                    <a:pt x="413285" y="0"/>
                  </a:lnTo>
                </a:path>
              </a:pathLst>
            </a:custGeom>
            <a:ln w="125284">
              <a:solidFill>
                <a:srgbClr val="231F20"/>
              </a:solidFill>
            </a:ln>
          </p:spPr>
          <p:txBody>
            <a:bodyPr wrap="square" lIns="0" tIns="0" rIns="0" bIns="0" rtlCol="0"/>
            <a:lstStyle/>
            <a:p>
              <a:endParaRPr dirty="0"/>
            </a:p>
          </p:txBody>
        </p:sp>
        <p:sp>
          <p:nvSpPr>
            <p:cNvPr id="6" name="object 6"/>
            <p:cNvSpPr/>
            <p:nvPr/>
          </p:nvSpPr>
          <p:spPr>
            <a:xfrm>
              <a:off x="17255168" y="3984650"/>
              <a:ext cx="591185" cy="591185"/>
            </a:xfrm>
            <a:custGeom>
              <a:avLst/>
              <a:gdLst/>
              <a:ahLst/>
              <a:cxnLst/>
              <a:rect l="l" t="t" r="r" b="b"/>
              <a:pathLst>
                <a:path w="591184" h="591185">
                  <a:moveTo>
                    <a:pt x="295477" y="0"/>
                  </a:moveTo>
                  <a:lnTo>
                    <a:pt x="247557" y="3868"/>
                  </a:lnTo>
                  <a:lnTo>
                    <a:pt x="202095" y="15069"/>
                  </a:lnTo>
                  <a:lnTo>
                    <a:pt x="159702" y="32993"/>
                  </a:lnTo>
                  <a:lnTo>
                    <a:pt x="120985" y="57032"/>
                  </a:lnTo>
                  <a:lnTo>
                    <a:pt x="86554" y="86577"/>
                  </a:lnTo>
                  <a:lnTo>
                    <a:pt x="57018" y="121019"/>
                  </a:lnTo>
                  <a:lnTo>
                    <a:pt x="32986" y="159751"/>
                  </a:lnTo>
                  <a:lnTo>
                    <a:pt x="15066" y="202162"/>
                  </a:lnTo>
                  <a:lnTo>
                    <a:pt x="3868" y="247646"/>
                  </a:lnTo>
                  <a:lnTo>
                    <a:pt x="0" y="295593"/>
                  </a:lnTo>
                  <a:lnTo>
                    <a:pt x="3868" y="343516"/>
                  </a:lnTo>
                  <a:lnTo>
                    <a:pt x="15066" y="388980"/>
                  </a:lnTo>
                  <a:lnTo>
                    <a:pt x="32986" y="431375"/>
                  </a:lnTo>
                  <a:lnTo>
                    <a:pt x="57018" y="470093"/>
                  </a:lnTo>
                  <a:lnTo>
                    <a:pt x="86554" y="504525"/>
                  </a:lnTo>
                  <a:lnTo>
                    <a:pt x="120985" y="534061"/>
                  </a:lnTo>
                  <a:lnTo>
                    <a:pt x="159702" y="558094"/>
                  </a:lnTo>
                  <a:lnTo>
                    <a:pt x="202095" y="576014"/>
                  </a:lnTo>
                  <a:lnTo>
                    <a:pt x="247557" y="587213"/>
                  </a:lnTo>
                  <a:lnTo>
                    <a:pt x="295477" y="591081"/>
                  </a:lnTo>
                  <a:lnTo>
                    <a:pt x="343431" y="587213"/>
                  </a:lnTo>
                  <a:lnTo>
                    <a:pt x="388919" y="576014"/>
                  </a:lnTo>
                  <a:lnTo>
                    <a:pt x="431331" y="558094"/>
                  </a:lnTo>
                  <a:lnTo>
                    <a:pt x="470061" y="534061"/>
                  </a:lnTo>
                  <a:lnTo>
                    <a:pt x="504500" y="504525"/>
                  </a:lnTo>
                  <a:lnTo>
                    <a:pt x="534040" y="470093"/>
                  </a:lnTo>
                  <a:lnTo>
                    <a:pt x="558075" y="431375"/>
                  </a:lnTo>
                  <a:lnTo>
                    <a:pt x="575995" y="388980"/>
                  </a:lnTo>
                  <a:lnTo>
                    <a:pt x="587192" y="343516"/>
                  </a:lnTo>
                  <a:lnTo>
                    <a:pt x="591060" y="295593"/>
                  </a:lnTo>
                  <a:lnTo>
                    <a:pt x="587192" y="247646"/>
                  </a:lnTo>
                  <a:lnTo>
                    <a:pt x="575995" y="202162"/>
                  </a:lnTo>
                  <a:lnTo>
                    <a:pt x="558075" y="159751"/>
                  </a:lnTo>
                  <a:lnTo>
                    <a:pt x="534040" y="121019"/>
                  </a:lnTo>
                  <a:lnTo>
                    <a:pt x="504500" y="86577"/>
                  </a:lnTo>
                  <a:lnTo>
                    <a:pt x="470061" y="57032"/>
                  </a:lnTo>
                  <a:lnTo>
                    <a:pt x="431331" y="32993"/>
                  </a:lnTo>
                  <a:lnTo>
                    <a:pt x="388919" y="15069"/>
                  </a:lnTo>
                  <a:lnTo>
                    <a:pt x="343431" y="3868"/>
                  </a:lnTo>
                  <a:lnTo>
                    <a:pt x="295477" y="0"/>
                  </a:lnTo>
                  <a:close/>
                </a:path>
              </a:pathLst>
            </a:custGeom>
            <a:solidFill>
              <a:srgbClr val="FFFFFF"/>
            </a:solidFill>
          </p:spPr>
          <p:txBody>
            <a:bodyPr wrap="square" lIns="0" tIns="0" rIns="0" bIns="0" rtlCol="0"/>
            <a:lstStyle/>
            <a:p>
              <a:endParaRPr dirty="0"/>
            </a:p>
          </p:txBody>
        </p:sp>
        <p:sp>
          <p:nvSpPr>
            <p:cNvPr id="7" name="object 7"/>
            <p:cNvSpPr/>
            <p:nvPr/>
          </p:nvSpPr>
          <p:spPr>
            <a:xfrm>
              <a:off x="17255168" y="3984650"/>
              <a:ext cx="591185" cy="591185"/>
            </a:xfrm>
            <a:custGeom>
              <a:avLst/>
              <a:gdLst/>
              <a:ahLst/>
              <a:cxnLst/>
              <a:rect l="l" t="t" r="r" b="b"/>
              <a:pathLst>
                <a:path w="591184" h="591185">
                  <a:moveTo>
                    <a:pt x="295477" y="591081"/>
                  </a:moveTo>
                  <a:lnTo>
                    <a:pt x="343431" y="587213"/>
                  </a:lnTo>
                  <a:lnTo>
                    <a:pt x="388919" y="576014"/>
                  </a:lnTo>
                  <a:lnTo>
                    <a:pt x="431331" y="558094"/>
                  </a:lnTo>
                  <a:lnTo>
                    <a:pt x="470061" y="534061"/>
                  </a:lnTo>
                  <a:lnTo>
                    <a:pt x="504500" y="504525"/>
                  </a:lnTo>
                  <a:lnTo>
                    <a:pt x="534040" y="470093"/>
                  </a:lnTo>
                  <a:lnTo>
                    <a:pt x="558075" y="431375"/>
                  </a:lnTo>
                  <a:lnTo>
                    <a:pt x="575995" y="388980"/>
                  </a:lnTo>
                  <a:lnTo>
                    <a:pt x="587192" y="343516"/>
                  </a:lnTo>
                  <a:lnTo>
                    <a:pt x="591060" y="295593"/>
                  </a:lnTo>
                  <a:lnTo>
                    <a:pt x="587192" y="247646"/>
                  </a:lnTo>
                  <a:lnTo>
                    <a:pt x="575995" y="202162"/>
                  </a:lnTo>
                  <a:lnTo>
                    <a:pt x="558075" y="159751"/>
                  </a:lnTo>
                  <a:lnTo>
                    <a:pt x="534040" y="121019"/>
                  </a:lnTo>
                  <a:lnTo>
                    <a:pt x="504500" y="86577"/>
                  </a:lnTo>
                  <a:lnTo>
                    <a:pt x="470061" y="57032"/>
                  </a:lnTo>
                  <a:lnTo>
                    <a:pt x="431331" y="32993"/>
                  </a:lnTo>
                  <a:lnTo>
                    <a:pt x="388919" y="15069"/>
                  </a:lnTo>
                  <a:lnTo>
                    <a:pt x="343431" y="3868"/>
                  </a:lnTo>
                  <a:lnTo>
                    <a:pt x="295477" y="0"/>
                  </a:lnTo>
                  <a:lnTo>
                    <a:pt x="247557" y="3868"/>
                  </a:lnTo>
                  <a:lnTo>
                    <a:pt x="202095" y="15069"/>
                  </a:lnTo>
                  <a:lnTo>
                    <a:pt x="159702" y="32993"/>
                  </a:lnTo>
                  <a:lnTo>
                    <a:pt x="120985" y="57032"/>
                  </a:lnTo>
                  <a:lnTo>
                    <a:pt x="86554" y="86577"/>
                  </a:lnTo>
                  <a:lnTo>
                    <a:pt x="57018" y="121019"/>
                  </a:lnTo>
                  <a:lnTo>
                    <a:pt x="32986" y="159751"/>
                  </a:lnTo>
                  <a:lnTo>
                    <a:pt x="15066" y="202162"/>
                  </a:lnTo>
                  <a:lnTo>
                    <a:pt x="3868" y="247646"/>
                  </a:lnTo>
                  <a:lnTo>
                    <a:pt x="0" y="295593"/>
                  </a:lnTo>
                  <a:lnTo>
                    <a:pt x="3868" y="343516"/>
                  </a:lnTo>
                  <a:lnTo>
                    <a:pt x="15066" y="388980"/>
                  </a:lnTo>
                  <a:lnTo>
                    <a:pt x="32986" y="431375"/>
                  </a:lnTo>
                  <a:lnTo>
                    <a:pt x="57018" y="470093"/>
                  </a:lnTo>
                  <a:lnTo>
                    <a:pt x="86554" y="504525"/>
                  </a:lnTo>
                  <a:lnTo>
                    <a:pt x="120985" y="534061"/>
                  </a:lnTo>
                  <a:lnTo>
                    <a:pt x="159702" y="558094"/>
                  </a:lnTo>
                  <a:lnTo>
                    <a:pt x="202095" y="576014"/>
                  </a:lnTo>
                  <a:lnTo>
                    <a:pt x="247557" y="587213"/>
                  </a:lnTo>
                  <a:lnTo>
                    <a:pt x="295477" y="591081"/>
                  </a:lnTo>
                </a:path>
              </a:pathLst>
            </a:custGeom>
            <a:ln w="125284">
              <a:solidFill>
                <a:srgbClr val="231F20"/>
              </a:solidFill>
            </a:ln>
          </p:spPr>
          <p:txBody>
            <a:bodyPr wrap="square" lIns="0" tIns="0" rIns="0" bIns="0" rtlCol="0"/>
            <a:lstStyle/>
            <a:p>
              <a:endParaRPr dirty="0"/>
            </a:p>
          </p:txBody>
        </p:sp>
        <p:sp>
          <p:nvSpPr>
            <p:cNvPr id="8" name="object 8"/>
            <p:cNvSpPr/>
            <p:nvPr/>
          </p:nvSpPr>
          <p:spPr>
            <a:xfrm>
              <a:off x="17114060" y="4675284"/>
              <a:ext cx="857250" cy="1887855"/>
            </a:xfrm>
            <a:custGeom>
              <a:avLst/>
              <a:gdLst/>
              <a:ahLst/>
              <a:cxnLst/>
              <a:rect l="l" t="t" r="r" b="b"/>
              <a:pathLst>
                <a:path w="857250" h="1887854">
                  <a:moveTo>
                    <a:pt x="644095" y="0"/>
                  </a:moveTo>
                  <a:lnTo>
                    <a:pt x="212778" y="0"/>
                  </a:lnTo>
                  <a:lnTo>
                    <a:pt x="163987" y="5619"/>
                  </a:lnTo>
                  <a:lnTo>
                    <a:pt x="119199" y="21627"/>
                  </a:lnTo>
                  <a:lnTo>
                    <a:pt x="79692" y="46745"/>
                  </a:lnTo>
                  <a:lnTo>
                    <a:pt x="46741" y="79696"/>
                  </a:lnTo>
                  <a:lnTo>
                    <a:pt x="21625" y="119204"/>
                  </a:lnTo>
                  <a:lnTo>
                    <a:pt x="5619" y="163990"/>
                  </a:lnTo>
                  <a:lnTo>
                    <a:pt x="0" y="212778"/>
                  </a:lnTo>
                  <a:lnTo>
                    <a:pt x="0" y="840288"/>
                  </a:lnTo>
                  <a:lnTo>
                    <a:pt x="4809" y="885461"/>
                  </a:lnTo>
                  <a:lnTo>
                    <a:pt x="18567" y="927288"/>
                  </a:lnTo>
                  <a:lnTo>
                    <a:pt x="40264" y="964770"/>
                  </a:lnTo>
                  <a:lnTo>
                    <a:pt x="68893" y="996908"/>
                  </a:lnTo>
                  <a:lnTo>
                    <a:pt x="103445" y="1022704"/>
                  </a:lnTo>
                  <a:lnTo>
                    <a:pt x="142913" y="1041160"/>
                  </a:lnTo>
                  <a:lnTo>
                    <a:pt x="186287" y="1051276"/>
                  </a:lnTo>
                  <a:lnTo>
                    <a:pt x="186287" y="1674807"/>
                  </a:lnTo>
                  <a:lnTo>
                    <a:pt x="191906" y="1723597"/>
                  </a:lnTo>
                  <a:lnTo>
                    <a:pt x="207912" y="1768386"/>
                  </a:lnTo>
                  <a:lnTo>
                    <a:pt x="233028" y="1807898"/>
                  </a:lnTo>
                  <a:lnTo>
                    <a:pt x="265977" y="1840854"/>
                  </a:lnTo>
                  <a:lnTo>
                    <a:pt x="305483" y="1865976"/>
                  </a:lnTo>
                  <a:lnTo>
                    <a:pt x="350268" y="1881986"/>
                  </a:lnTo>
                  <a:lnTo>
                    <a:pt x="399055" y="1887607"/>
                  </a:lnTo>
                  <a:lnTo>
                    <a:pt x="497545" y="1887607"/>
                  </a:lnTo>
                  <a:lnTo>
                    <a:pt x="546336" y="1881986"/>
                  </a:lnTo>
                  <a:lnTo>
                    <a:pt x="591122" y="1865976"/>
                  </a:lnTo>
                  <a:lnTo>
                    <a:pt x="630627" y="1840854"/>
                  </a:lnTo>
                  <a:lnTo>
                    <a:pt x="663575" y="1807898"/>
                  </a:lnTo>
                  <a:lnTo>
                    <a:pt x="688690" y="1768386"/>
                  </a:lnTo>
                  <a:lnTo>
                    <a:pt x="704694" y="1723597"/>
                  </a:lnTo>
                  <a:lnTo>
                    <a:pt x="710313" y="1674807"/>
                  </a:lnTo>
                  <a:lnTo>
                    <a:pt x="710313" y="1045664"/>
                  </a:lnTo>
                  <a:lnTo>
                    <a:pt x="710124" y="1044135"/>
                  </a:lnTo>
                  <a:lnTo>
                    <a:pt x="710062" y="1042502"/>
                  </a:lnTo>
                  <a:lnTo>
                    <a:pt x="750516" y="1024438"/>
                  </a:lnTo>
                  <a:lnTo>
                    <a:pt x="785984" y="998723"/>
                  </a:lnTo>
                  <a:lnTo>
                    <a:pt x="815409" y="966403"/>
                  </a:lnTo>
                  <a:lnTo>
                    <a:pt x="837735" y="928527"/>
                  </a:lnTo>
                  <a:lnTo>
                    <a:pt x="851905" y="886139"/>
                  </a:lnTo>
                  <a:lnTo>
                    <a:pt x="856863" y="840288"/>
                  </a:lnTo>
                  <a:lnTo>
                    <a:pt x="856863" y="212778"/>
                  </a:lnTo>
                  <a:lnTo>
                    <a:pt x="851245" y="163990"/>
                  </a:lnTo>
                  <a:lnTo>
                    <a:pt x="835240" y="119204"/>
                  </a:lnTo>
                  <a:lnTo>
                    <a:pt x="810126" y="79696"/>
                  </a:lnTo>
                  <a:lnTo>
                    <a:pt x="777178" y="46745"/>
                  </a:lnTo>
                  <a:lnTo>
                    <a:pt x="737672" y="21627"/>
                  </a:lnTo>
                  <a:lnTo>
                    <a:pt x="692886" y="5619"/>
                  </a:lnTo>
                  <a:lnTo>
                    <a:pt x="644095" y="0"/>
                  </a:lnTo>
                  <a:close/>
                </a:path>
              </a:pathLst>
            </a:custGeom>
            <a:solidFill>
              <a:srgbClr val="FFFFFF"/>
            </a:solidFill>
          </p:spPr>
          <p:txBody>
            <a:bodyPr wrap="square" lIns="0" tIns="0" rIns="0" bIns="0" rtlCol="0"/>
            <a:lstStyle/>
            <a:p>
              <a:endParaRPr dirty="0"/>
            </a:p>
          </p:txBody>
        </p:sp>
        <p:sp>
          <p:nvSpPr>
            <p:cNvPr id="9" name="object 9"/>
            <p:cNvSpPr/>
            <p:nvPr/>
          </p:nvSpPr>
          <p:spPr>
            <a:xfrm>
              <a:off x="17114060" y="4675284"/>
              <a:ext cx="857250" cy="1887855"/>
            </a:xfrm>
            <a:custGeom>
              <a:avLst/>
              <a:gdLst/>
              <a:ahLst/>
              <a:cxnLst/>
              <a:rect l="l" t="t" r="r" b="b"/>
              <a:pathLst>
                <a:path w="857250" h="1887854">
                  <a:moveTo>
                    <a:pt x="644095" y="0"/>
                  </a:moveTo>
                  <a:lnTo>
                    <a:pt x="212778" y="0"/>
                  </a:lnTo>
                  <a:lnTo>
                    <a:pt x="163987" y="5619"/>
                  </a:lnTo>
                  <a:lnTo>
                    <a:pt x="119199" y="21627"/>
                  </a:lnTo>
                  <a:lnTo>
                    <a:pt x="79692" y="46745"/>
                  </a:lnTo>
                  <a:lnTo>
                    <a:pt x="46741" y="79696"/>
                  </a:lnTo>
                  <a:lnTo>
                    <a:pt x="21625" y="119204"/>
                  </a:lnTo>
                  <a:lnTo>
                    <a:pt x="5619" y="163990"/>
                  </a:lnTo>
                  <a:lnTo>
                    <a:pt x="0" y="212778"/>
                  </a:lnTo>
                  <a:lnTo>
                    <a:pt x="0" y="840288"/>
                  </a:lnTo>
                  <a:lnTo>
                    <a:pt x="4809" y="885461"/>
                  </a:lnTo>
                  <a:lnTo>
                    <a:pt x="18567" y="927288"/>
                  </a:lnTo>
                  <a:lnTo>
                    <a:pt x="40264" y="964770"/>
                  </a:lnTo>
                  <a:lnTo>
                    <a:pt x="68893" y="996908"/>
                  </a:lnTo>
                  <a:lnTo>
                    <a:pt x="103445" y="1022704"/>
                  </a:lnTo>
                  <a:lnTo>
                    <a:pt x="142913" y="1041160"/>
                  </a:lnTo>
                  <a:lnTo>
                    <a:pt x="186287" y="1051276"/>
                  </a:lnTo>
                  <a:lnTo>
                    <a:pt x="186287" y="1674807"/>
                  </a:lnTo>
                  <a:lnTo>
                    <a:pt x="191906" y="1723597"/>
                  </a:lnTo>
                  <a:lnTo>
                    <a:pt x="207912" y="1768386"/>
                  </a:lnTo>
                  <a:lnTo>
                    <a:pt x="233028" y="1807898"/>
                  </a:lnTo>
                  <a:lnTo>
                    <a:pt x="265977" y="1840854"/>
                  </a:lnTo>
                  <a:lnTo>
                    <a:pt x="305483" y="1865976"/>
                  </a:lnTo>
                  <a:lnTo>
                    <a:pt x="350268" y="1881986"/>
                  </a:lnTo>
                  <a:lnTo>
                    <a:pt x="399055" y="1887607"/>
                  </a:lnTo>
                  <a:lnTo>
                    <a:pt x="497545" y="1887607"/>
                  </a:lnTo>
                  <a:lnTo>
                    <a:pt x="546336" y="1881986"/>
                  </a:lnTo>
                  <a:lnTo>
                    <a:pt x="591122" y="1865976"/>
                  </a:lnTo>
                  <a:lnTo>
                    <a:pt x="630627" y="1840854"/>
                  </a:lnTo>
                  <a:lnTo>
                    <a:pt x="663575" y="1807898"/>
                  </a:lnTo>
                  <a:lnTo>
                    <a:pt x="688690" y="1768386"/>
                  </a:lnTo>
                  <a:lnTo>
                    <a:pt x="704694" y="1723597"/>
                  </a:lnTo>
                  <a:lnTo>
                    <a:pt x="710313" y="1674807"/>
                  </a:lnTo>
                  <a:lnTo>
                    <a:pt x="710313" y="1047297"/>
                  </a:lnTo>
                  <a:lnTo>
                    <a:pt x="710313" y="1045664"/>
                  </a:lnTo>
                  <a:lnTo>
                    <a:pt x="710124" y="1044135"/>
                  </a:lnTo>
                  <a:lnTo>
                    <a:pt x="710062" y="1042502"/>
                  </a:lnTo>
                  <a:lnTo>
                    <a:pt x="750516" y="1024438"/>
                  </a:lnTo>
                  <a:lnTo>
                    <a:pt x="785984" y="998723"/>
                  </a:lnTo>
                  <a:lnTo>
                    <a:pt x="815409" y="966403"/>
                  </a:lnTo>
                  <a:lnTo>
                    <a:pt x="837735" y="928527"/>
                  </a:lnTo>
                  <a:lnTo>
                    <a:pt x="851905" y="886139"/>
                  </a:lnTo>
                  <a:lnTo>
                    <a:pt x="856863" y="840288"/>
                  </a:lnTo>
                  <a:lnTo>
                    <a:pt x="856863" y="212778"/>
                  </a:lnTo>
                  <a:lnTo>
                    <a:pt x="851245" y="163990"/>
                  </a:lnTo>
                  <a:lnTo>
                    <a:pt x="835240" y="119204"/>
                  </a:lnTo>
                  <a:lnTo>
                    <a:pt x="810126" y="79696"/>
                  </a:lnTo>
                  <a:lnTo>
                    <a:pt x="777178" y="46745"/>
                  </a:lnTo>
                  <a:lnTo>
                    <a:pt x="737672" y="21627"/>
                  </a:lnTo>
                  <a:lnTo>
                    <a:pt x="692886" y="5619"/>
                  </a:lnTo>
                  <a:lnTo>
                    <a:pt x="644095" y="0"/>
                  </a:lnTo>
                  <a:close/>
                </a:path>
              </a:pathLst>
            </a:custGeom>
            <a:ln w="125284">
              <a:solidFill>
                <a:srgbClr val="231F20"/>
              </a:solidFill>
            </a:ln>
          </p:spPr>
          <p:txBody>
            <a:bodyPr wrap="square" lIns="0" tIns="0" rIns="0" bIns="0" rtlCol="0"/>
            <a:lstStyle/>
            <a:p>
              <a:endParaRPr dirty="0"/>
            </a:p>
          </p:txBody>
        </p:sp>
        <p:sp>
          <p:nvSpPr>
            <p:cNvPr id="10" name="object 10"/>
            <p:cNvSpPr/>
            <p:nvPr/>
          </p:nvSpPr>
          <p:spPr>
            <a:xfrm>
              <a:off x="15237510" y="3974224"/>
              <a:ext cx="591185" cy="591185"/>
            </a:xfrm>
            <a:custGeom>
              <a:avLst/>
              <a:gdLst/>
              <a:ahLst/>
              <a:cxnLst/>
              <a:rect l="l" t="t" r="r" b="b"/>
              <a:pathLst>
                <a:path w="591184" h="591185">
                  <a:moveTo>
                    <a:pt x="295477" y="0"/>
                  </a:moveTo>
                  <a:lnTo>
                    <a:pt x="247557" y="3868"/>
                  </a:lnTo>
                  <a:lnTo>
                    <a:pt x="202095" y="15067"/>
                  </a:lnTo>
                  <a:lnTo>
                    <a:pt x="159702" y="32989"/>
                  </a:lnTo>
                  <a:lnTo>
                    <a:pt x="120985" y="57024"/>
                  </a:lnTo>
                  <a:lnTo>
                    <a:pt x="86554" y="86566"/>
                  </a:lnTo>
                  <a:lnTo>
                    <a:pt x="57018" y="121006"/>
                  </a:lnTo>
                  <a:lnTo>
                    <a:pt x="32986" y="159734"/>
                  </a:lnTo>
                  <a:lnTo>
                    <a:pt x="15066" y="202144"/>
                  </a:lnTo>
                  <a:lnTo>
                    <a:pt x="3868" y="247625"/>
                  </a:lnTo>
                  <a:lnTo>
                    <a:pt x="0" y="295572"/>
                  </a:lnTo>
                  <a:lnTo>
                    <a:pt x="3868" y="343495"/>
                  </a:lnTo>
                  <a:lnTo>
                    <a:pt x="15066" y="388959"/>
                  </a:lnTo>
                  <a:lnTo>
                    <a:pt x="32986" y="431354"/>
                  </a:lnTo>
                  <a:lnTo>
                    <a:pt x="57018" y="470072"/>
                  </a:lnTo>
                  <a:lnTo>
                    <a:pt x="86554" y="504504"/>
                  </a:lnTo>
                  <a:lnTo>
                    <a:pt x="120985" y="534040"/>
                  </a:lnTo>
                  <a:lnTo>
                    <a:pt x="159702" y="558073"/>
                  </a:lnTo>
                  <a:lnTo>
                    <a:pt x="202095" y="575993"/>
                  </a:lnTo>
                  <a:lnTo>
                    <a:pt x="247557" y="587192"/>
                  </a:lnTo>
                  <a:lnTo>
                    <a:pt x="295477" y="591060"/>
                  </a:lnTo>
                  <a:lnTo>
                    <a:pt x="343426" y="587192"/>
                  </a:lnTo>
                  <a:lnTo>
                    <a:pt x="388911" y="575993"/>
                  </a:lnTo>
                  <a:lnTo>
                    <a:pt x="431322" y="558073"/>
                  </a:lnTo>
                  <a:lnTo>
                    <a:pt x="470052" y="534040"/>
                  </a:lnTo>
                  <a:lnTo>
                    <a:pt x="504492" y="504504"/>
                  </a:lnTo>
                  <a:lnTo>
                    <a:pt x="534034" y="470072"/>
                  </a:lnTo>
                  <a:lnTo>
                    <a:pt x="558071" y="431354"/>
                  </a:lnTo>
                  <a:lnTo>
                    <a:pt x="575993" y="388959"/>
                  </a:lnTo>
                  <a:lnTo>
                    <a:pt x="587192" y="343495"/>
                  </a:lnTo>
                  <a:lnTo>
                    <a:pt x="591060" y="295572"/>
                  </a:lnTo>
                  <a:lnTo>
                    <a:pt x="587192" y="247625"/>
                  </a:lnTo>
                  <a:lnTo>
                    <a:pt x="575993" y="202144"/>
                  </a:lnTo>
                  <a:lnTo>
                    <a:pt x="558071" y="159734"/>
                  </a:lnTo>
                  <a:lnTo>
                    <a:pt x="534034" y="121006"/>
                  </a:lnTo>
                  <a:lnTo>
                    <a:pt x="504492" y="86566"/>
                  </a:lnTo>
                  <a:lnTo>
                    <a:pt x="470052" y="57024"/>
                  </a:lnTo>
                  <a:lnTo>
                    <a:pt x="431322" y="32989"/>
                  </a:lnTo>
                  <a:lnTo>
                    <a:pt x="388911" y="15067"/>
                  </a:lnTo>
                  <a:lnTo>
                    <a:pt x="343426" y="3868"/>
                  </a:lnTo>
                  <a:lnTo>
                    <a:pt x="295477" y="0"/>
                  </a:lnTo>
                  <a:close/>
                </a:path>
              </a:pathLst>
            </a:custGeom>
            <a:solidFill>
              <a:srgbClr val="FFFFFF"/>
            </a:solidFill>
          </p:spPr>
          <p:txBody>
            <a:bodyPr wrap="square" lIns="0" tIns="0" rIns="0" bIns="0" rtlCol="0"/>
            <a:lstStyle/>
            <a:p>
              <a:endParaRPr dirty="0"/>
            </a:p>
          </p:txBody>
        </p:sp>
        <p:sp>
          <p:nvSpPr>
            <p:cNvPr id="11" name="object 11"/>
            <p:cNvSpPr/>
            <p:nvPr/>
          </p:nvSpPr>
          <p:spPr>
            <a:xfrm>
              <a:off x="15237510" y="3974224"/>
              <a:ext cx="591185" cy="591185"/>
            </a:xfrm>
            <a:custGeom>
              <a:avLst/>
              <a:gdLst/>
              <a:ahLst/>
              <a:cxnLst/>
              <a:rect l="l" t="t" r="r" b="b"/>
              <a:pathLst>
                <a:path w="591184" h="591185">
                  <a:moveTo>
                    <a:pt x="295477" y="591060"/>
                  </a:moveTo>
                  <a:lnTo>
                    <a:pt x="343426" y="587192"/>
                  </a:lnTo>
                  <a:lnTo>
                    <a:pt x="388911" y="575993"/>
                  </a:lnTo>
                  <a:lnTo>
                    <a:pt x="431322" y="558073"/>
                  </a:lnTo>
                  <a:lnTo>
                    <a:pt x="470052" y="534040"/>
                  </a:lnTo>
                  <a:lnTo>
                    <a:pt x="504492" y="504504"/>
                  </a:lnTo>
                  <a:lnTo>
                    <a:pt x="534034" y="470072"/>
                  </a:lnTo>
                  <a:lnTo>
                    <a:pt x="558071" y="431354"/>
                  </a:lnTo>
                  <a:lnTo>
                    <a:pt x="575993" y="388959"/>
                  </a:lnTo>
                  <a:lnTo>
                    <a:pt x="587192" y="343495"/>
                  </a:lnTo>
                  <a:lnTo>
                    <a:pt x="591060" y="295572"/>
                  </a:lnTo>
                  <a:lnTo>
                    <a:pt x="587192" y="247625"/>
                  </a:lnTo>
                  <a:lnTo>
                    <a:pt x="575993" y="202144"/>
                  </a:lnTo>
                  <a:lnTo>
                    <a:pt x="558071" y="159734"/>
                  </a:lnTo>
                  <a:lnTo>
                    <a:pt x="534034" y="121006"/>
                  </a:lnTo>
                  <a:lnTo>
                    <a:pt x="504492" y="86566"/>
                  </a:lnTo>
                  <a:lnTo>
                    <a:pt x="470052" y="57024"/>
                  </a:lnTo>
                  <a:lnTo>
                    <a:pt x="431322" y="32989"/>
                  </a:lnTo>
                  <a:lnTo>
                    <a:pt x="388911" y="15067"/>
                  </a:lnTo>
                  <a:lnTo>
                    <a:pt x="343426" y="3868"/>
                  </a:lnTo>
                  <a:lnTo>
                    <a:pt x="295477" y="0"/>
                  </a:lnTo>
                  <a:lnTo>
                    <a:pt x="247557" y="3868"/>
                  </a:lnTo>
                  <a:lnTo>
                    <a:pt x="202095" y="15067"/>
                  </a:lnTo>
                  <a:lnTo>
                    <a:pt x="159702" y="32989"/>
                  </a:lnTo>
                  <a:lnTo>
                    <a:pt x="120985" y="57024"/>
                  </a:lnTo>
                  <a:lnTo>
                    <a:pt x="86554" y="86566"/>
                  </a:lnTo>
                  <a:lnTo>
                    <a:pt x="57018" y="121006"/>
                  </a:lnTo>
                  <a:lnTo>
                    <a:pt x="32986" y="159734"/>
                  </a:lnTo>
                  <a:lnTo>
                    <a:pt x="15066" y="202144"/>
                  </a:lnTo>
                  <a:lnTo>
                    <a:pt x="3868" y="247625"/>
                  </a:lnTo>
                  <a:lnTo>
                    <a:pt x="0" y="295572"/>
                  </a:lnTo>
                  <a:lnTo>
                    <a:pt x="3868" y="343495"/>
                  </a:lnTo>
                  <a:lnTo>
                    <a:pt x="15066" y="388959"/>
                  </a:lnTo>
                  <a:lnTo>
                    <a:pt x="32986" y="431354"/>
                  </a:lnTo>
                  <a:lnTo>
                    <a:pt x="57018" y="470072"/>
                  </a:lnTo>
                  <a:lnTo>
                    <a:pt x="86554" y="504504"/>
                  </a:lnTo>
                  <a:lnTo>
                    <a:pt x="120985" y="534040"/>
                  </a:lnTo>
                  <a:lnTo>
                    <a:pt x="159702" y="558073"/>
                  </a:lnTo>
                  <a:lnTo>
                    <a:pt x="202095" y="575993"/>
                  </a:lnTo>
                  <a:lnTo>
                    <a:pt x="247557" y="587192"/>
                  </a:lnTo>
                  <a:lnTo>
                    <a:pt x="295477" y="591060"/>
                  </a:lnTo>
                </a:path>
              </a:pathLst>
            </a:custGeom>
            <a:ln w="125284">
              <a:solidFill>
                <a:srgbClr val="231F20"/>
              </a:solidFill>
            </a:ln>
          </p:spPr>
          <p:txBody>
            <a:bodyPr wrap="square" lIns="0" tIns="0" rIns="0" bIns="0" rtlCol="0"/>
            <a:lstStyle/>
            <a:p>
              <a:endParaRPr dirty="0"/>
            </a:p>
          </p:txBody>
        </p:sp>
        <p:sp>
          <p:nvSpPr>
            <p:cNvPr id="12" name="object 12"/>
            <p:cNvSpPr/>
            <p:nvPr/>
          </p:nvSpPr>
          <p:spPr>
            <a:xfrm>
              <a:off x="15096387" y="4664835"/>
              <a:ext cx="857250" cy="1887855"/>
            </a:xfrm>
            <a:custGeom>
              <a:avLst/>
              <a:gdLst/>
              <a:ahLst/>
              <a:cxnLst/>
              <a:rect l="l" t="t" r="r" b="b"/>
              <a:pathLst>
                <a:path w="857250" h="1887854">
                  <a:moveTo>
                    <a:pt x="644095" y="0"/>
                  </a:moveTo>
                  <a:lnTo>
                    <a:pt x="212789" y="0"/>
                  </a:lnTo>
                  <a:lnTo>
                    <a:pt x="163997" y="5619"/>
                  </a:lnTo>
                  <a:lnTo>
                    <a:pt x="119207" y="21627"/>
                  </a:lnTo>
                  <a:lnTo>
                    <a:pt x="79698" y="46745"/>
                  </a:lnTo>
                  <a:lnTo>
                    <a:pt x="46745" y="79698"/>
                  </a:lnTo>
                  <a:lnTo>
                    <a:pt x="21627" y="119207"/>
                  </a:lnTo>
                  <a:lnTo>
                    <a:pt x="5619" y="163997"/>
                  </a:lnTo>
                  <a:lnTo>
                    <a:pt x="0" y="212789"/>
                  </a:lnTo>
                  <a:lnTo>
                    <a:pt x="0" y="840309"/>
                  </a:lnTo>
                  <a:lnTo>
                    <a:pt x="4809" y="885482"/>
                  </a:lnTo>
                  <a:lnTo>
                    <a:pt x="18567" y="927308"/>
                  </a:lnTo>
                  <a:lnTo>
                    <a:pt x="40264" y="964787"/>
                  </a:lnTo>
                  <a:lnTo>
                    <a:pt x="68893" y="996921"/>
                  </a:lnTo>
                  <a:lnTo>
                    <a:pt x="103445" y="1022710"/>
                  </a:lnTo>
                  <a:lnTo>
                    <a:pt x="142913" y="1041155"/>
                  </a:lnTo>
                  <a:lnTo>
                    <a:pt x="186287" y="1051255"/>
                  </a:lnTo>
                  <a:lnTo>
                    <a:pt x="186287" y="1674818"/>
                  </a:lnTo>
                  <a:lnTo>
                    <a:pt x="191907" y="1723609"/>
                  </a:lnTo>
                  <a:lnTo>
                    <a:pt x="207914" y="1768395"/>
                  </a:lnTo>
                  <a:lnTo>
                    <a:pt x="233032" y="1807900"/>
                  </a:lnTo>
                  <a:lnTo>
                    <a:pt x="265983" y="1840848"/>
                  </a:lnTo>
                  <a:lnTo>
                    <a:pt x="305491" y="1865963"/>
                  </a:lnTo>
                  <a:lnTo>
                    <a:pt x="350278" y="1881968"/>
                  </a:lnTo>
                  <a:lnTo>
                    <a:pt x="399066" y="1887586"/>
                  </a:lnTo>
                  <a:lnTo>
                    <a:pt x="497566" y="1887586"/>
                  </a:lnTo>
                  <a:lnTo>
                    <a:pt x="546350" y="1881968"/>
                  </a:lnTo>
                  <a:lnTo>
                    <a:pt x="591134" y="1865963"/>
                  </a:lnTo>
                  <a:lnTo>
                    <a:pt x="630639" y="1840848"/>
                  </a:lnTo>
                  <a:lnTo>
                    <a:pt x="663590" y="1807900"/>
                  </a:lnTo>
                  <a:lnTo>
                    <a:pt x="688707" y="1768395"/>
                  </a:lnTo>
                  <a:lnTo>
                    <a:pt x="704714" y="1723609"/>
                  </a:lnTo>
                  <a:lnTo>
                    <a:pt x="710334" y="1674818"/>
                  </a:lnTo>
                  <a:lnTo>
                    <a:pt x="710334" y="1045685"/>
                  </a:lnTo>
                  <a:lnTo>
                    <a:pt x="710135" y="1044114"/>
                  </a:lnTo>
                  <a:lnTo>
                    <a:pt x="710104" y="1042523"/>
                  </a:lnTo>
                  <a:lnTo>
                    <a:pt x="750549" y="1024455"/>
                  </a:lnTo>
                  <a:lnTo>
                    <a:pt x="786011" y="998739"/>
                  </a:lnTo>
                  <a:lnTo>
                    <a:pt x="815433" y="966420"/>
                  </a:lnTo>
                  <a:lnTo>
                    <a:pt x="837757" y="928545"/>
                  </a:lnTo>
                  <a:lnTo>
                    <a:pt x="851926" y="886159"/>
                  </a:lnTo>
                  <a:lnTo>
                    <a:pt x="856884" y="840309"/>
                  </a:lnTo>
                  <a:lnTo>
                    <a:pt x="856884" y="212789"/>
                  </a:lnTo>
                  <a:lnTo>
                    <a:pt x="851265" y="163997"/>
                  </a:lnTo>
                  <a:lnTo>
                    <a:pt x="835257" y="119207"/>
                  </a:lnTo>
                  <a:lnTo>
                    <a:pt x="810139" y="79698"/>
                  </a:lnTo>
                  <a:lnTo>
                    <a:pt x="777186" y="46745"/>
                  </a:lnTo>
                  <a:lnTo>
                    <a:pt x="737677" y="21627"/>
                  </a:lnTo>
                  <a:lnTo>
                    <a:pt x="692887" y="5619"/>
                  </a:lnTo>
                  <a:lnTo>
                    <a:pt x="644095" y="0"/>
                  </a:lnTo>
                  <a:close/>
                </a:path>
              </a:pathLst>
            </a:custGeom>
            <a:solidFill>
              <a:srgbClr val="FFFFFF"/>
            </a:solidFill>
          </p:spPr>
          <p:txBody>
            <a:bodyPr wrap="square" lIns="0" tIns="0" rIns="0" bIns="0" rtlCol="0"/>
            <a:lstStyle/>
            <a:p>
              <a:endParaRPr dirty="0"/>
            </a:p>
          </p:txBody>
        </p:sp>
        <p:sp>
          <p:nvSpPr>
            <p:cNvPr id="13" name="object 13"/>
            <p:cNvSpPr/>
            <p:nvPr/>
          </p:nvSpPr>
          <p:spPr>
            <a:xfrm>
              <a:off x="15096387" y="4664835"/>
              <a:ext cx="857250" cy="1887855"/>
            </a:xfrm>
            <a:custGeom>
              <a:avLst/>
              <a:gdLst/>
              <a:ahLst/>
              <a:cxnLst/>
              <a:rect l="l" t="t" r="r" b="b"/>
              <a:pathLst>
                <a:path w="857250" h="1887854">
                  <a:moveTo>
                    <a:pt x="644095" y="0"/>
                  </a:moveTo>
                  <a:lnTo>
                    <a:pt x="212789" y="0"/>
                  </a:lnTo>
                  <a:lnTo>
                    <a:pt x="163997" y="5619"/>
                  </a:lnTo>
                  <a:lnTo>
                    <a:pt x="119207" y="21627"/>
                  </a:lnTo>
                  <a:lnTo>
                    <a:pt x="79698" y="46745"/>
                  </a:lnTo>
                  <a:lnTo>
                    <a:pt x="46745" y="79698"/>
                  </a:lnTo>
                  <a:lnTo>
                    <a:pt x="21627" y="119207"/>
                  </a:lnTo>
                  <a:lnTo>
                    <a:pt x="5619" y="163997"/>
                  </a:lnTo>
                  <a:lnTo>
                    <a:pt x="0" y="212789"/>
                  </a:lnTo>
                  <a:lnTo>
                    <a:pt x="0" y="840309"/>
                  </a:lnTo>
                  <a:lnTo>
                    <a:pt x="4809" y="885482"/>
                  </a:lnTo>
                  <a:lnTo>
                    <a:pt x="18567" y="927308"/>
                  </a:lnTo>
                  <a:lnTo>
                    <a:pt x="40264" y="964787"/>
                  </a:lnTo>
                  <a:lnTo>
                    <a:pt x="68893" y="996921"/>
                  </a:lnTo>
                  <a:lnTo>
                    <a:pt x="103445" y="1022710"/>
                  </a:lnTo>
                  <a:lnTo>
                    <a:pt x="142913" y="1041155"/>
                  </a:lnTo>
                  <a:lnTo>
                    <a:pt x="186287" y="1051255"/>
                  </a:lnTo>
                  <a:lnTo>
                    <a:pt x="186287" y="1674818"/>
                  </a:lnTo>
                  <a:lnTo>
                    <a:pt x="191907" y="1723609"/>
                  </a:lnTo>
                  <a:lnTo>
                    <a:pt x="207914" y="1768395"/>
                  </a:lnTo>
                  <a:lnTo>
                    <a:pt x="233032" y="1807900"/>
                  </a:lnTo>
                  <a:lnTo>
                    <a:pt x="265983" y="1840848"/>
                  </a:lnTo>
                  <a:lnTo>
                    <a:pt x="305491" y="1865963"/>
                  </a:lnTo>
                  <a:lnTo>
                    <a:pt x="350278" y="1881968"/>
                  </a:lnTo>
                  <a:lnTo>
                    <a:pt x="399066" y="1887586"/>
                  </a:lnTo>
                  <a:lnTo>
                    <a:pt x="497566" y="1887586"/>
                  </a:lnTo>
                  <a:lnTo>
                    <a:pt x="546350" y="1881968"/>
                  </a:lnTo>
                  <a:lnTo>
                    <a:pt x="591134" y="1865963"/>
                  </a:lnTo>
                  <a:lnTo>
                    <a:pt x="630639" y="1840848"/>
                  </a:lnTo>
                  <a:lnTo>
                    <a:pt x="663590" y="1807900"/>
                  </a:lnTo>
                  <a:lnTo>
                    <a:pt x="688707" y="1768395"/>
                  </a:lnTo>
                  <a:lnTo>
                    <a:pt x="704714" y="1723609"/>
                  </a:lnTo>
                  <a:lnTo>
                    <a:pt x="710334" y="1674818"/>
                  </a:lnTo>
                  <a:lnTo>
                    <a:pt x="710334" y="1047318"/>
                  </a:lnTo>
                  <a:lnTo>
                    <a:pt x="710334" y="1045685"/>
                  </a:lnTo>
                  <a:lnTo>
                    <a:pt x="710135" y="1044114"/>
                  </a:lnTo>
                  <a:lnTo>
                    <a:pt x="710104" y="1042523"/>
                  </a:lnTo>
                  <a:lnTo>
                    <a:pt x="750549" y="1024455"/>
                  </a:lnTo>
                  <a:lnTo>
                    <a:pt x="786011" y="998739"/>
                  </a:lnTo>
                  <a:lnTo>
                    <a:pt x="815433" y="966420"/>
                  </a:lnTo>
                  <a:lnTo>
                    <a:pt x="837757" y="928545"/>
                  </a:lnTo>
                  <a:lnTo>
                    <a:pt x="851926" y="886159"/>
                  </a:lnTo>
                  <a:lnTo>
                    <a:pt x="856884" y="840309"/>
                  </a:lnTo>
                  <a:lnTo>
                    <a:pt x="856884" y="212789"/>
                  </a:lnTo>
                  <a:lnTo>
                    <a:pt x="851265" y="163997"/>
                  </a:lnTo>
                  <a:lnTo>
                    <a:pt x="835257" y="119207"/>
                  </a:lnTo>
                  <a:lnTo>
                    <a:pt x="810139" y="79698"/>
                  </a:lnTo>
                  <a:lnTo>
                    <a:pt x="777186" y="46745"/>
                  </a:lnTo>
                  <a:lnTo>
                    <a:pt x="737677" y="21627"/>
                  </a:lnTo>
                  <a:lnTo>
                    <a:pt x="692887" y="5619"/>
                  </a:lnTo>
                  <a:lnTo>
                    <a:pt x="644095" y="0"/>
                  </a:lnTo>
                  <a:close/>
                </a:path>
              </a:pathLst>
            </a:custGeom>
            <a:ln w="125284">
              <a:solidFill>
                <a:srgbClr val="231F20"/>
              </a:solidFill>
            </a:ln>
          </p:spPr>
          <p:txBody>
            <a:bodyPr wrap="square" lIns="0" tIns="0" rIns="0" bIns="0" rtlCol="0"/>
            <a:lstStyle/>
            <a:p>
              <a:endParaRPr dirty="0"/>
            </a:p>
          </p:txBody>
        </p:sp>
        <p:sp>
          <p:nvSpPr>
            <p:cNvPr id="14" name="object 14"/>
            <p:cNvSpPr/>
            <p:nvPr/>
          </p:nvSpPr>
          <p:spPr>
            <a:xfrm>
              <a:off x="16119378" y="5104998"/>
              <a:ext cx="815340" cy="1983739"/>
            </a:xfrm>
            <a:custGeom>
              <a:avLst/>
              <a:gdLst/>
              <a:ahLst/>
              <a:cxnLst/>
              <a:rect l="l" t="t" r="r" b="b"/>
              <a:pathLst>
                <a:path w="815340" h="1983740">
                  <a:moveTo>
                    <a:pt x="398553" y="0"/>
                  </a:moveTo>
                  <a:lnTo>
                    <a:pt x="195229" y="90395"/>
                  </a:lnTo>
                  <a:lnTo>
                    <a:pt x="128934" y="121480"/>
                  </a:lnTo>
                  <a:lnTo>
                    <a:pt x="79468" y="150113"/>
                  </a:lnTo>
                  <a:lnTo>
                    <a:pt x="44415" y="178105"/>
                  </a:lnTo>
                  <a:lnTo>
                    <a:pt x="7881" y="239412"/>
                  </a:lnTo>
                  <a:lnTo>
                    <a:pt x="0" y="319896"/>
                  </a:lnTo>
                  <a:lnTo>
                    <a:pt x="0" y="974619"/>
                  </a:lnTo>
                  <a:lnTo>
                    <a:pt x="6781" y="1026517"/>
                  </a:lnTo>
                  <a:lnTo>
                    <a:pt x="25955" y="1073353"/>
                  </a:lnTo>
                  <a:lnTo>
                    <a:pt x="55767" y="1113365"/>
                  </a:lnTo>
                  <a:lnTo>
                    <a:pt x="94459" y="1144792"/>
                  </a:lnTo>
                  <a:lnTo>
                    <a:pt x="140278" y="1165870"/>
                  </a:lnTo>
                  <a:lnTo>
                    <a:pt x="140278" y="1783202"/>
                  </a:lnTo>
                  <a:lnTo>
                    <a:pt x="145574" y="1829178"/>
                  </a:lnTo>
                  <a:lnTo>
                    <a:pt x="160661" y="1871377"/>
                  </a:lnTo>
                  <a:lnTo>
                    <a:pt x="184334" y="1908598"/>
                  </a:lnTo>
                  <a:lnTo>
                    <a:pt x="215387" y="1939638"/>
                  </a:lnTo>
                  <a:lnTo>
                    <a:pt x="252619" y="1963298"/>
                  </a:lnTo>
                  <a:lnTo>
                    <a:pt x="294823" y="1978374"/>
                  </a:lnTo>
                  <a:lnTo>
                    <a:pt x="340795" y="1983667"/>
                  </a:lnTo>
                  <a:lnTo>
                    <a:pt x="474435" y="1983667"/>
                  </a:lnTo>
                  <a:lnTo>
                    <a:pt x="520398" y="1978374"/>
                  </a:lnTo>
                  <a:lnTo>
                    <a:pt x="562590" y="1963298"/>
                  </a:lnTo>
                  <a:lnTo>
                    <a:pt x="599810" y="1939638"/>
                  </a:lnTo>
                  <a:lnTo>
                    <a:pt x="630853" y="1908598"/>
                  </a:lnTo>
                  <a:lnTo>
                    <a:pt x="654516" y="1871377"/>
                  </a:lnTo>
                  <a:lnTo>
                    <a:pt x="669596" y="1829178"/>
                  </a:lnTo>
                  <a:lnTo>
                    <a:pt x="674890" y="1783202"/>
                  </a:lnTo>
                  <a:lnTo>
                    <a:pt x="674890" y="1165870"/>
                  </a:lnTo>
                  <a:lnTo>
                    <a:pt x="720701" y="1144792"/>
                  </a:lnTo>
                  <a:lnTo>
                    <a:pt x="759392" y="1113365"/>
                  </a:lnTo>
                  <a:lnTo>
                    <a:pt x="789207" y="1073353"/>
                  </a:lnTo>
                  <a:lnTo>
                    <a:pt x="808385" y="1026517"/>
                  </a:lnTo>
                  <a:lnTo>
                    <a:pt x="815168" y="974619"/>
                  </a:lnTo>
                  <a:lnTo>
                    <a:pt x="815168" y="319896"/>
                  </a:lnTo>
                  <a:lnTo>
                    <a:pt x="811517" y="275621"/>
                  </a:lnTo>
                  <a:lnTo>
                    <a:pt x="800294" y="237034"/>
                  </a:lnTo>
                  <a:lnTo>
                    <a:pt x="781098" y="203131"/>
                  </a:lnTo>
                  <a:lnTo>
                    <a:pt x="753528" y="172912"/>
                  </a:lnTo>
                  <a:lnTo>
                    <a:pt x="717182" y="145375"/>
                  </a:lnTo>
                  <a:lnTo>
                    <a:pt x="671659" y="119519"/>
                  </a:lnTo>
                  <a:lnTo>
                    <a:pt x="616557" y="94342"/>
                  </a:lnTo>
                  <a:lnTo>
                    <a:pt x="617205" y="94342"/>
                  </a:lnTo>
                  <a:lnTo>
                    <a:pt x="398553" y="0"/>
                  </a:lnTo>
                  <a:close/>
                </a:path>
                <a:path w="815340" h="1983740">
                  <a:moveTo>
                    <a:pt x="617205" y="94342"/>
                  </a:moveTo>
                  <a:lnTo>
                    <a:pt x="616557" y="94342"/>
                  </a:lnTo>
                  <a:lnTo>
                    <a:pt x="628975" y="99421"/>
                  </a:lnTo>
                  <a:lnTo>
                    <a:pt x="617205" y="94342"/>
                  </a:lnTo>
                  <a:close/>
                </a:path>
              </a:pathLst>
            </a:custGeom>
            <a:solidFill>
              <a:srgbClr val="FFFFFF"/>
            </a:solidFill>
          </p:spPr>
          <p:txBody>
            <a:bodyPr wrap="square" lIns="0" tIns="0" rIns="0" bIns="0" rtlCol="0"/>
            <a:lstStyle/>
            <a:p>
              <a:endParaRPr dirty="0"/>
            </a:p>
          </p:txBody>
        </p:sp>
        <p:sp>
          <p:nvSpPr>
            <p:cNvPr id="15" name="object 15"/>
            <p:cNvSpPr/>
            <p:nvPr/>
          </p:nvSpPr>
          <p:spPr>
            <a:xfrm>
              <a:off x="16119378" y="5104998"/>
              <a:ext cx="815340" cy="1983739"/>
            </a:xfrm>
            <a:custGeom>
              <a:avLst/>
              <a:gdLst/>
              <a:ahLst/>
              <a:cxnLst/>
              <a:rect l="l" t="t" r="r" b="b"/>
              <a:pathLst>
                <a:path w="815340" h="1983740">
                  <a:moveTo>
                    <a:pt x="628975" y="99421"/>
                  </a:moveTo>
                  <a:lnTo>
                    <a:pt x="398553" y="0"/>
                  </a:lnTo>
                  <a:lnTo>
                    <a:pt x="195229" y="90395"/>
                  </a:lnTo>
                  <a:lnTo>
                    <a:pt x="128934" y="121480"/>
                  </a:lnTo>
                  <a:lnTo>
                    <a:pt x="79468" y="150113"/>
                  </a:lnTo>
                  <a:lnTo>
                    <a:pt x="44415" y="178105"/>
                  </a:lnTo>
                  <a:lnTo>
                    <a:pt x="7881" y="239412"/>
                  </a:lnTo>
                  <a:lnTo>
                    <a:pt x="0" y="319896"/>
                  </a:lnTo>
                  <a:lnTo>
                    <a:pt x="0" y="974619"/>
                  </a:lnTo>
                  <a:lnTo>
                    <a:pt x="6781" y="1026517"/>
                  </a:lnTo>
                  <a:lnTo>
                    <a:pt x="25955" y="1073353"/>
                  </a:lnTo>
                  <a:lnTo>
                    <a:pt x="55767" y="1113365"/>
                  </a:lnTo>
                  <a:lnTo>
                    <a:pt x="94459" y="1144792"/>
                  </a:lnTo>
                  <a:lnTo>
                    <a:pt x="140278" y="1165870"/>
                  </a:lnTo>
                  <a:lnTo>
                    <a:pt x="140278" y="1783202"/>
                  </a:lnTo>
                  <a:lnTo>
                    <a:pt x="145574" y="1829178"/>
                  </a:lnTo>
                  <a:lnTo>
                    <a:pt x="160661" y="1871377"/>
                  </a:lnTo>
                  <a:lnTo>
                    <a:pt x="184334" y="1908598"/>
                  </a:lnTo>
                  <a:lnTo>
                    <a:pt x="215387" y="1939638"/>
                  </a:lnTo>
                  <a:lnTo>
                    <a:pt x="252619" y="1963298"/>
                  </a:lnTo>
                  <a:lnTo>
                    <a:pt x="294823" y="1978374"/>
                  </a:lnTo>
                  <a:lnTo>
                    <a:pt x="340795" y="1983667"/>
                  </a:lnTo>
                  <a:lnTo>
                    <a:pt x="474435" y="1983667"/>
                  </a:lnTo>
                  <a:lnTo>
                    <a:pt x="520398" y="1978374"/>
                  </a:lnTo>
                  <a:lnTo>
                    <a:pt x="562590" y="1963298"/>
                  </a:lnTo>
                  <a:lnTo>
                    <a:pt x="599810" y="1939638"/>
                  </a:lnTo>
                  <a:lnTo>
                    <a:pt x="630853" y="1908598"/>
                  </a:lnTo>
                  <a:lnTo>
                    <a:pt x="654516" y="1871377"/>
                  </a:lnTo>
                  <a:lnTo>
                    <a:pt x="669596" y="1829178"/>
                  </a:lnTo>
                  <a:lnTo>
                    <a:pt x="674890" y="1783202"/>
                  </a:lnTo>
                  <a:lnTo>
                    <a:pt x="674890" y="1165870"/>
                  </a:lnTo>
                  <a:lnTo>
                    <a:pt x="720701" y="1144792"/>
                  </a:lnTo>
                  <a:lnTo>
                    <a:pt x="759392" y="1113365"/>
                  </a:lnTo>
                  <a:lnTo>
                    <a:pt x="789207" y="1073353"/>
                  </a:lnTo>
                  <a:lnTo>
                    <a:pt x="808385" y="1026517"/>
                  </a:lnTo>
                  <a:lnTo>
                    <a:pt x="815168" y="974619"/>
                  </a:lnTo>
                  <a:lnTo>
                    <a:pt x="815168" y="319896"/>
                  </a:lnTo>
                  <a:lnTo>
                    <a:pt x="811517" y="275621"/>
                  </a:lnTo>
                  <a:lnTo>
                    <a:pt x="800294" y="237034"/>
                  </a:lnTo>
                  <a:lnTo>
                    <a:pt x="781098" y="203131"/>
                  </a:lnTo>
                  <a:lnTo>
                    <a:pt x="753528" y="172912"/>
                  </a:lnTo>
                  <a:lnTo>
                    <a:pt x="717182" y="145375"/>
                  </a:lnTo>
                  <a:lnTo>
                    <a:pt x="671659" y="119519"/>
                  </a:lnTo>
                  <a:lnTo>
                    <a:pt x="616557" y="94342"/>
                  </a:lnTo>
                </a:path>
              </a:pathLst>
            </a:custGeom>
            <a:ln w="125284">
              <a:solidFill>
                <a:srgbClr val="231F20"/>
              </a:solidFill>
            </a:ln>
          </p:spPr>
          <p:txBody>
            <a:bodyPr wrap="square" lIns="0" tIns="0" rIns="0" bIns="0" rtlCol="0"/>
            <a:lstStyle/>
            <a:p>
              <a:endParaRPr dirty="0"/>
            </a:p>
          </p:txBody>
        </p:sp>
        <p:sp>
          <p:nvSpPr>
            <p:cNvPr id="16" name="object 16"/>
            <p:cNvSpPr/>
            <p:nvPr/>
          </p:nvSpPr>
          <p:spPr>
            <a:xfrm>
              <a:off x="16232210" y="4793489"/>
              <a:ext cx="592455" cy="422909"/>
            </a:xfrm>
            <a:custGeom>
              <a:avLst/>
              <a:gdLst/>
              <a:ahLst/>
              <a:cxnLst/>
              <a:rect l="l" t="t" r="r" b="b"/>
              <a:pathLst>
                <a:path w="592455" h="422910">
                  <a:moveTo>
                    <a:pt x="591548" y="384679"/>
                  </a:moveTo>
                  <a:lnTo>
                    <a:pt x="294902" y="384679"/>
                  </a:lnTo>
                  <a:lnTo>
                    <a:pt x="592034" y="422615"/>
                  </a:lnTo>
                  <a:lnTo>
                    <a:pt x="591548" y="384679"/>
                  </a:lnTo>
                  <a:close/>
                </a:path>
                <a:path w="592455" h="422910">
                  <a:moveTo>
                    <a:pt x="9423" y="0"/>
                  </a:moveTo>
                  <a:lnTo>
                    <a:pt x="0" y="409924"/>
                  </a:lnTo>
                  <a:lnTo>
                    <a:pt x="294902" y="384679"/>
                  </a:lnTo>
                  <a:lnTo>
                    <a:pt x="591548" y="384679"/>
                  </a:lnTo>
                  <a:lnTo>
                    <a:pt x="587259" y="50145"/>
                  </a:lnTo>
                  <a:lnTo>
                    <a:pt x="9423" y="0"/>
                  </a:lnTo>
                  <a:close/>
                </a:path>
              </a:pathLst>
            </a:custGeom>
            <a:solidFill>
              <a:srgbClr val="231F20"/>
            </a:solidFill>
          </p:spPr>
          <p:txBody>
            <a:bodyPr wrap="square" lIns="0" tIns="0" rIns="0" bIns="0" rtlCol="0"/>
            <a:lstStyle/>
            <a:p>
              <a:endParaRPr dirty="0"/>
            </a:p>
          </p:txBody>
        </p:sp>
        <p:sp>
          <p:nvSpPr>
            <p:cNvPr id="17" name="object 17"/>
            <p:cNvSpPr/>
            <p:nvPr/>
          </p:nvSpPr>
          <p:spPr>
            <a:xfrm>
              <a:off x="16232212" y="4597249"/>
              <a:ext cx="589915" cy="590550"/>
            </a:xfrm>
            <a:custGeom>
              <a:avLst/>
              <a:gdLst/>
              <a:ahLst/>
              <a:cxnLst/>
              <a:rect l="l" t="t" r="r" b="b"/>
              <a:pathLst>
                <a:path w="589915" h="590550">
                  <a:moveTo>
                    <a:pt x="294902" y="0"/>
                  </a:moveTo>
                  <a:lnTo>
                    <a:pt x="247068" y="3860"/>
                  </a:lnTo>
                  <a:lnTo>
                    <a:pt x="201692" y="15038"/>
                  </a:lnTo>
                  <a:lnTo>
                    <a:pt x="159380" y="32925"/>
                  </a:lnTo>
                  <a:lnTo>
                    <a:pt x="120739" y="56914"/>
                  </a:lnTo>
                  <a:lnTo>
                    <a:pt x="86376" y="86397"/>
                  </a:lnTo>
                  <a:lnTo>
                    <a:pt x="56900" y="120768"/>
                  </a:lnTo>
                  <a:lnTo>
                    <a:pt x="32917" y="159419"/>
                  </a:lnTo>
                  <a:lnTo>
                    <a:pt x="15034" y="201741"/>
                  </a:lnTo>
                  <a:lnTo>
                    <a:pt x="3859" y="247129"/>
                  </a:lnTo>
                  <a:lnTo>
                    <a:pt x="0" y="294975"/>
                  </a:lnTo>
                  <a:lnTo>
                    <a:pt x="3859" y="342823"/>
                  </a:lnTo>
                  <a:lnTo>
                    <a:pt x="15034" y="388211"/>
                  </a:lnTo>
                  <a:lnTo>
                    <a:pt x="32917" y="430533"/>
                  </a:lnTo>
                  <a:lnTo>
                    <a:pt x="56900" y="469182"/>
                  </a:lnTo>
                  <a:lnTo>
                    <a:pt x="86376" y="503551"/>
                  </a:lnTo>
                  <a:lnTo>
                    <a:pt x="120739" y="533032"/>
                  </a:lnTo>
                  <a:lnTo>
                    <a:pt x="159380" y="557018"/>
                  </a:lnTo>
                  <a:lnTo>
                    <a:pt x="201692" y="574903"/>
                  </a:lnTo>
                  <a:lnTo>
                    <a:pt x="247068" y="586079"/>
                  </a:lnTo>
                  <a:lnTo>
                    <a:pt x="294902" y="589940"/>
                  </a:lnTo>
                  <a:lnTo>
                    <a:pt x="342739" y="586079"/>
                  </a:lnTo>
                  <a:lnTo>
                    <a:pt x="388121" y="574903"/>
                  </a:lnTo>
                  <a:lnTo>
                    <a:pt x="430439" y="557018"/>
                  </a:lnTo>
                  <a:lnTo>
                    <a:pt x="469087" y="533032"/>
                  </a:lnTo>
                  <a:lnTo>
                    <a:pt x="503457" y="503551"/>
                  </a:lnTo>
                  <a:lnTo>
                    <a:pt x="532940" y="469182"/>
                  </a:lnTo>
                  <a:lnTo>
                    <a:pt x="556929" y="430533"/>
                  </a:lnTo>
                  <a:lnTo>
                    <a:pt x="574817" y="388211"/>
                  </a:lnTo>
                  <a:lnTo>
                    <a:pt x="585995" y="342823"/>
                  </a:lnTo>
                  <a:lnTo>
                    <a:pt x="589856" y="294975"/>
                  </a:lnTo>
                  <a:lnTo>
                    <a:pt x="585995" y="247129"/>
                  </a:lnTo>
                  <a:lnTo>
                    <a:pt x="574817" y="201741"/>
                  </a:lnTo>
                  <a:lnTo>
                    <a:pt x="556929" y="159419"/>
                  </a:lnTo>
                  <a:lnTo>
                    <a:pt x="532940" y="120768"/>
                  </a:lnTo>
                  <a:lnTo>
                    <a:pt x="503457" y="86397"/>
                  </a:lnTo>
                  <a:lnTo>
                    <a:pt x="469087" y="56914"/>
                  </a:lnTo>
                  <a:lnTo>
                    <a:pt x="430439" y="32925"/>
                  </a:lnTo>
                  <a:lnTo>
                    <a:pt x="388121" y="15038"/>
                  </a:lnTo>
                  <a:lnTo>
                    <a:pt x="342739" y="3860"/>
                  </a:lnTo>
                  <a:lnTo>
                    <a:pt x="294902" y="0"/>
                  </a:lnTo>
                  <a:close/>
                </a:path>
              </a:pathLst>
            </a:custGeom>
            <a:solidFill>
              <a:srgbClr val="FFFFFF"/>
            </a:solidFill>
          </p:spPr>
          <p:txBody>
            <a:bodyPr wrap="square" lIns="0" tIns="0" rIns="0" bIns="0" rtlCol="0"/>
            <a:lstStyle/>
            <a:p>
              <a:endParaRPr dirty="0"/>
            </a:p>
          </p:txBody>
        </p:sp>
        <p:sp>
          <p:nvSpPr>
            <p:cNvPr id="18" name="object 18"/>
            <p:cNvSpPr/>
            <p:nvPr/>
          </p:nvSpPr>
          <p:spPr>
            <a:xfrm>
              <a:off x="16232212" y="4597249"/>
              <a:ext cx="589915" cy="590550"/>
            </a:xfrm>
            <a:custGeom>
              <a:avLst/>
              <a:gdLst/>
              <a:ahLst/>
              <a:cxnLst/>
              <a:rect l="l" t="t" r="r" b="b"/>
              <a:pathLst>
                <a:path w="589915" h="590550">
                  <a:moveTo>
                    <a:pt x="0" y="294975"/>
                  </a:moveTo>
                  <a:lnTo>
                    <a:pt x="3859" y="342823"/>
                  </a:lnTo>
                  <a:lnTo>
                    <a:pt x="15034" y="388211"/>
                  </a:lnTo>
                  <a:lnTo>
                    <a:pt x="32917" y="430533"/>
                  </a:lnTo>
                  <a:lnTo>
                    <a:pt x="56900" y="469182"/>
                  </a:lnTo>
                  <a:lnTo>
                    <a:pt x="86376" y="503551"/>
                  </a:lnTo>
                  <a:lnTo>
                    <a:pt x="120739" y="533032"/>
                  </a:lnTo>
                  <a:lnTo>
                    <a:pt x="159380" y="557018"/>
                  </a:lnTo>
                  <a:lnTo>
                    <a:pt x="201692" y="574903"/>
                  </a:lnTo>
                  <a:lnTo>
                    <a:pt x="247068" y="586079"/>
                  </a:lnTo>
                  <a:lnTo>
                    <a:pt x="294902" y="589940"/>
                  </a:lnTo>
                  <a:lnTo>
                    <a:pt x="342739" y="586079"/>
                  </a:lnTo>
                  <a:lnTo>
                    <a:pt x="388121" y="574903"/>
                  </a:lnTo>
                  <a:lnTo>
                    <a:pt x="430439" y="557018"/>
                  </a:lnTo>
                  <a:lnTo>
                    <a:pt x="469087" y="533032"/>
                  </a:lnTo>
                  <a:lnTo>
                    <a:pt x="503457" y="503551"/>
                  </a:lnTo>
                  <a:lnTo>
                    <a:pt x="532940" y="469182"/>
                  </a:lnTo>
                  <a:lnTo>
                    <a:pt x="556929" y="430533"/>
                  </a:lnTo>
                  <a:lnTo>
                    <a:pt x="574817" y="388211"/>
                  </a:lnTo>
                  <a:lnTo>
                    <a:pt x="585995" y="342823"/>
                  </a:lnTo>
                  <a:lnTo>
                    <a:pt x="589856" y="294975"/>
                  </a:lnTo>
                  <a:lnTo>
                    <a:pt x="585995" y="247129"/>
                  </a:lnTo>
                  <a:lnTo>
                    <a:pt x="574817" y="201741"/>
                  </a:lnTo>
                  <a:lnTo>
                    <a:pt x="556929" y="159419"/>
                  </a:lnTo>
                  <a:lnTo>
                    <a:pt x="532940" y="120768"/>
                  </a:lnTo>
                  <a:lnTo>
                    <a:pt x="503457" y="86397"/>
                  </a:lnTo>
                  <a:lnTo>
                    <a:pt x="469087" y="56914"/>
                  </a:lnTo>
                  <a:lnTo>
                    <a:pt x="430439" y="32925"/>
                  </a:lnTo>
                  <a:lnTo>
                    <a:pt x="388121" y="15038"/>
                  </a:lnTo>
                  <a:lnTo>
                    <a:pt x="342739" y="3860"/>
                  </a:lnTo>
                  <a:lnTo>
                    <a:pt x="294902" y="0"/>
                  </a:lnTo>
                  <a:lnTo>
                    <a:pt x="247068" y="3860"/>
                  </a:lnTo>
                  <a:lnTo>
                    <a:pt x="201692" y="15038"/>
                  </a:lnTo>
                  <a:lnTo>
                    <a:pt x="159380" y="32925"/>
                  </a:lnTo>
                  <a:lnTo>
                    <a:pt x="120739" y="56914"/>
                  </a:lnTo>
                  <a:lnTo>
                    <a:pt x="86376" y="86397"/>
                  </a:lnTo>
                  <a:lnTo>
                    <a:pt x="56900" y="120768"/>
                  </a:lnTo>
                  <a:lnTo>
                    <a:pt x="32917" y="159419"/>
                  </a:lnTo>
                  <a:lnTo>
                    <a:pt x="15034" y="201741"/>
                  </a:lnTo>
                  <a:lnTo>
                    <a:pt x="3859" y="247129"/>
                  </a:lnTo>
                  <a:lnTo>
                    <a:pt x="0" y="294975"/>
                  </a:lnTo>
                  <a:close/>
                </a:path>
              </a:pathLst>
            </a:custGeom>
            <a:ln w="93965">
              <a:solidFill>
                <a:srgbClr val="231F20"/>
              </a:solidFill>
            </a:ln>
          </p:spPr>
          <p:txBody>
            <a:bodyPr wrap="square" lIns="0" tIns="0" rIns="0" bIns="0" rtlCol="0"/>
            <a:lstStyle/>
            <a:p>
              <a:endParaRPr dirty="0"/>
            </a:p>
          </p:txBody>
        </p:sp>
        <p:sp>
          <p:nvSpPr>
            <p:cNvPr id="19" name="object 19"/>
            <p:cNvSpPr/>
            <p:nvPr/>
          </p:nvSpPr>
          <p:spPr>
            <a:xfrm>
              <a:off x="16273905" y="4576209"/>
              <a:ext cx="240029" cy="248920"/>
            </a:xfrm>
            <a:custGeom>
              <a:avLst/>
              <a:gdLst/>
              <a:ahLst/>
              <a:cxnLst/>
              <a:rect l="l" t="t" r="r" b="b"/>
              <a:pathLst>
                <a:path w="240030" h="248920">
                  <a:moveTo>
                    <a:pt x="239929" y="0"/>
                  </a:moveTo>
                  <a:lnTo>
                    <a:pt x="189418" y="15119"/>
                  </a:lnTo>
                  <a:lnTo>
                    <a:pt x="141011" y="36752"/>
                  </a:lnTo>
                  <a:lnTo>
                    <a:pt x="67359" y="86458"/>
                  </a:lnTo>
                  <a:lnTo>
                    <a:pt x="0" y="196695"/>
                  </a:lnTo>
                  <a:lnTo>
                    <a:pt x="12627" y="248568"/>
                  </a:lnTo>
                  <a:lnTo>
                    <a:pt x="39856" y="166230"/>
                  </a:lnTo>
                  <a:lnTo>
                    <a:pt x="72610" y="124824"/>
                  </a:lnTo>
                  <a:lnTo>
                    <a:pt x="132198" y="111786"/>
                  </a:lnTo>
                  <a:lnTo>
                    <a:pt x="239929" y="111786"/>
                  </a:lnTo>
                  <a:lnTo>
                    <a:pt x="239929" y="0"/>
                  </a:lnTo>
                  <a:close/>
                </a:path>
                <a:path w="240030" h="248920">
                  <a:moveTo>
                    <a:pt x="239929" y="111786"/>
                  </a:moveTo>
                  <a:lnTo>
                    <a:pt x="132198" y="111786"/>
                  </a:lnTo>
                  <a:lnTo>
                    <a:pt x="239929" y="114551"/>
                  </a:lnTo>
                  <a:lnTo>
                    <a:pt x="239929" y="111786"/>
                  </a:lnTo>
                  <a:close/>
                </a:path>
              </a:pathLst>
            </a:custGeom>
            <a:solidFill>
              <a:srgbClr val="231F20"/>
            </a:solidFill>
          </p:spPr>
          <p:txBody>
            <a:bodyPr wrap="square" lIns="0" tIns="0" rIns="0" bIns="0" rtlCol="0"/>
            <a:lstStyle/>
            <a:p>
              <a:endParaRPr dirty="0"/>
            </a:p>
          </p:txBody>
        </p:sp>
        <p:sp>
          <p:nvSpPr>
            <p:cNvPr id="20" name="object 20"/>
            <p:cNvSpPr/>
            <p:nvPr/>
          </p:nvSpPr>
          <p:spPr>
            <a:xfrm>
              <a:off x="16542419" y="4576209"/>
              <a:ext cx="240029" cy="248920"/>
            </a:xfrm>
            <a:custGeom>
              <a:avLst/>
              <a:gdLst/>
              <a:ahLst/>
              <a:cxnLst/>
              <a:rect l="l" t="t" r="r" b="b"/>
              <a:pathLst>
                <a:path w="240030" h="248920">
                  <a:moveTo>
                    <a:pt x="188036" y="111786"/>
                  </a:moveTo>
                  <a:lnTo>
                    <a:pt x="107725" y="111786"/>
                  </a:lnTo>
                  <a:lnTo>
                    <a:pt x="167309" y="124824"/>
                  </a:lnTo>
                  <a:lnTo>
                    <a:pt x="200058" y="166230"/>
                  </a:lnTo>
                  <a:lnTo>
                    <a:pt x="227281" y="248568"/>
                  </a:lnTo>
                  <a:lnTo>
                    <a:pt x="239919" y="196695"/>
                  </a:lnTo>
                  <a:lnTo>
                    <a:pt x="188036" y="111786"/>
                  </a:lnTo>
                  <a:close/>
                </a:path>
                <a:path w="240030" h="248920">
                  <a:moveTo>
                    <a:pt x="0" y="0"/>
                  </a:moveTo>
                  <a:lnTo>
                    <a:pt x="0" y="114551"/>
                  </a:lnTo>
                  <a:lnTo>
                    <a:pt x="107725" y="111786"/>
                  </a:lnTo>
                  <a:lnTo>
                    <a:pt x="188036" y="111786"/>
                  </a:lnTo>
                  <a:lnTo>
                    <a:pt x="172560" y="86458"/>
                  </a:lnTo>
                  <a:lnTo>
                    <a:pt x="98907" y="36752"/>
                  </a:lnTo>
                  <a:lnTo>
                    <a:pt x="50501" y="15119"/>
                  </a:lnTo>
                  <a:lnTo>
                    <a:pt x="0" y="0"/>
                  </a:lnTo>
                  <a:close/>
                </a:path>
              </a:pathLst>
            </a:custGeom>
            <a:solidFill>
              <a:srgbClr val="231F20"/>
            </a:solidFill>
          </p:spPr>
          <p:txBody>
            <a:bodyPr wrap="square" lIns="0" tIns="0" rIns="0" bIns="0" rtlCol="0"/>
            <a:lstStyle/>
            <a:p>
              <a:endParaRPr dirty="0"/>
            </a:p>
          </p:txBody>
        </p:sp>
        <p:sp>
          <p:nvSpPr>
            <p:cNvPr id="21" name="object 21"/>
            <p:cNvSpPr/>
            <p:nvPr/>
          </p:nvSpPr>
          <p:spPr>
            <a:xfrm>
              <a:off x="16170637" y="4788336"/>
              <a:ext cx="198755" cy="495300"/>
            </a:xfrm>
            <a:custGeom>
              <a:avLst/>
              <a:gdLst/>
              <a:ahLst/>
              <a:cxnLst/>
              <a:rect l="l" t="t" r="r" b="b"/>
              <a:pathLst>
                <a:path w="198755" h="495300">
                  <a:moveTo>
                    <a:pt x="66060" y="0"/>
                  </a:moveTo>
                  <a:lnTo>
                    <a:pt x="17392" y="62762"/>
                  </a:lnTo>
                  <a:lnTo>
                    <a:pt x="12924" y="115289"/>
                  </a:lnTo>
                  <a:lnTo>
                    <a:pt x="9926" y="167662"/>
                  </a:lnTo>
                  <a:lnTo>
                    <a:pt x="7127" y="228019"/>
                  </a:lnTo>
                  <a:lnTo>
                    <a:pt x="5058" y="289293"/>
                  </a:lnTo>
                  <a:lnTo>
                    <a:pt x="4251" y="344418"/>
                  </a:lnTo>
                  <a:lnTo>
                    <a:pt x="3586" y="397542"/>
                  </a:lnTo>
                  <a:lnTo>
                    <a:pt x="2125" y="446042"/>
                  </a:lnTo>
                  <a:lnTo>
                    <a:pt x="664" y="481395"/>
                  </a:lnTo>
                  <a:lnTo>
                    <a:pt x="0" y="495073"/>
                  </a:lnTo>
                  <a:lnTo>
                    <a:pt x="198747" y="395694"/>
                  </a:lnTo>
                  <a:lnTo>
                    <a:pt x="126060" y="323361"/>
                  </a:lnTo>
                  <a:lnTo>
                    <a:pt x="88010" y="280169"/>
                  </a:lnTo>
                  <a:lnTo>
                    <a:pt x="66060" y="212517"/>
                  </a:lnTo>
                  <a:lnTo>
                    <a:pt x="62423" y="162895"/>
                  </a:lnTo>
                  <a:lnTo>
                    <a:pt x="62030" y="110139"/>
                  </a:lnTo>
                  <a:lnTo>
                    <a:pt x="64545" y="64099"/>
                  </a:lnTo>
                  <a:lnTo>
                    <a:pt x="69631" y="34627"/>
                  </a:lnTo>
                  <a:lnTo>
                    <a:pt x="72602" y="19145"/>
                  </a:lnTo>
                  <a:lnTo>
                    <a:pt x="70983" y="8361"/>
                  </a:lnTo>
                  <a:lnTo>
                    <a:pt x="67795" y="2053"/>
                  </a:lnTo>
                  <a:lnTo>
                    <a:pt x="66060" y="0"/>
                  </a:lnTo>
                  <a:close/>
                </a:path>
              </a:pathLst>
            </a:custGeom>
            <a:solidFill>
              <a:srgbClr val="231F20"/>
            </a:solidFill>
          </p:spPr>
          <p:txBody>
            <a:bodyPr wrap="square" lIns="0" tIns="0" rIns="0" bIns="0" rtlCol="0"/>
            <a:lstStyle/>
            <a:p>
              <a:endParaRPr dirty="0"/>
            </a:p>
          </p:txBody>
        </p:sp>
        <p:sp>
          <p:nvSpPr>
            <p:cNvPr id="22" name="object 22"/>
            <p:cNvSpPr/>
            <p:nvPr/>
          </p:nvSpPr>
          <p:spPr>
            <a:xfrm>
              <a:off x="16684699" y="4783455"/>
              <a:ext cx="199390" cy="495300"/>
            </a:xfrm>
            <a:custGeom>
              <a:avLst/>
              <a:gdLst/>
              <a:ahLst/>
              <a:cxnLst/>
              <a:rect l="l" t="t" r="r" b="b"/>
              <a:pathLst>
                <a:path w="199390" h="495300">
                  <a:moveTo>
                    <a:pt x="132718" y="0"/>
                  </a:moveTo>
                  <a:lnTo>
                    <a:pt x="130980" y="2051"/>
                  </a:lnTo>
                  <a:lnTo>
                    <a:pt x="127784" y="8355"/>
                  </a:lnTo>
                  <a:lnTo>
                    <a:pt x="126154" y="19136"/>
                  </a:lnTo>
                  <a:lnTo>
                    <a:pt x="129116" y="34616"/>
                  </a:lnTo>
                  <a:lnTo>
                    <a:pt x="134220" y="64093"/>
                  </a:lnTo>
                  <a:lnTo>
                    <a:pt x="136744" y="110130"/>
                  </a:lnTo>
                  <a:lnTo>
                    <a:pt x="136355" y="162877"/>
                  </a:lnTo>
                  <a:lnTo>
                    <a:pt x="132718" y="212485"/>
                  </a:lnTo>
                  <a:lnTo>
                    <a:pt x="126604" y="248926"/>
                  </a:lnTo>
                  <a:lnTo>
                    <a:pt x="110741" y="280156"/>
                  </a:lnTo>
                  <a:lnTo>
                    <a:pt x="72687" y="323350"/>
                  </a:lnTo>
                  <a:lnTo>
                    <a:pt x="0" y="395684"/>
                  </a:lnTo>
                  <a:lnTo>
                    <a:pt x="198758" y="495073"/>
                  </a:lnTo>
                  <a:lnTo>
                    <a:pt x="198094" y="481399"/>
                  </a:lnTo>
                  <a:lnTo>
                    <a:pt x="196632" y="446053"/>
                  </a:lnTo>
                  <a:lnTo>
                    <a:pt x="195171" y="397550"/>
                  </a:lnTo>
                  <a:lnTo>
                    <a:pt x="194507" y="344408"/>
                  </a:lnTo>
                  <a:lnTo>
                    <a:pt x="193698" y="289286"/>
                  </a:lnTo>
                  <a:lnTo>
                    <a:pt x="191628" y="228013"/>
                  </a:lnTo>
                  <a:lnTo>
                    <a:pt x="188826" y="167655"/>
                  </a:lnTo>
                  <a:lnTo>
                    <a:pt x="185826" y="115281"/>
                  </a:lnTo>
                  <a:lnTo>
                    <a:pt x="181355" y="62752"/>
                  </a:lnTo>
                  <a:lnTo>
                    <a:pt x="132718" y="0"/>
                  </a:lnTo>
                  <a:close/>
                </a:path>
              </a:pathLst>
            </a:custGeom>
            <a:solidFill>
              <a:srgbClr val="231F20"/>
            </a:solidFill>
          </p:spPr>
          <p:txBody>
            <a:bodyPr wrap="square" lIns="0" tIns="0" rIns="0" bIns="0" rtlCol="0"/>
            <a:lstStyle/>
            <a:p>
              <a:endParaRPr dirty="0"/>
            </a:p>
          </p:txBody>
        </p:sp>
        <p:sp>
          <p:nvSpPr>
            <p:cNvPr id="23" name="object 23"/>
            <p:cNvSpPr/>
            <p:nvPr/>
          </p:nvSpPr>
          <p:spPr>
            <a:xfrm>
              <a:off x="16328380" y="5222680"/>
              <a:ext cx="390525" cy="175260"/>
            </a:xfrm>
            <a:custGeom>
              <a:avLst/>
              <a:gdLst/>
              <a:ahLst/>
              <a:cxnLst/>
              <a:rect l="l" t="t" r="r" b="b"/>
              <a:pathLst>
                <a:path w="390525" h="175260">
                  <a:moveTo>
                    <a:pt x="0" y="0"/>
                  </a:moveTo>
                  <a:lnTo>
                    <a:pt x="6968" y="46586"/>
                  </a:lnTo>
                  <a:lnTo>
                    <a:pt x="26635" y="88449"/>
                  </a:lnTo>
                  <a:lnTo>
                    <a:pt x="57139" y="123919"/>
                  </a:lnTo>
                  <a:lnTo>
                    <a:pt x="96620" y="151322"/>
                  </a:lnTo>
                  <a:lnTo>
                    <a:pt x="143218" y="168990"/>
                  </a:lnTo>
                  <a:lnTo>
                    <a:pt x="195072" y="175251"/>
                  </a:lnTo>
                  <a:lnTo>
                    <a:pt x="246937" y="168990"/>
                  </a:lnTo>
                  <a:lnTo>
                    <a:pt x="293544" y="151322"/>
                  </a:lnTo>
                  <a:lnTo>
                    <a:pt x="333034" y="123919"/>
                  </a:lnTo>
                  <a:lnTo>
                    <a:pt x="363545" y="88449"/>
                  </a:lnTo>
                  <a:lnTo>
                    <a:pt x="383216" y="46586"/>
                  </a:lnTo>
                  <a:lnTo>
                    <a:pt x="390187" y="0"/>
                  </a:lnTo>
                </a:path>
              </a:pathLst>
            </a:custGeom>
            <a:ln w="78301">
              <a:solidFill>
                <a:srgbClr val="231F20"/>
              </a:solidFill>
            </a:ln>
          </p:spPr>
          <p:txBody>
            <a:bodyPr wrap="square" lIns="0" tIns="0" rIns="0" bIns="0" rtlCol="0"/>
            <a:lstStyle/>
            <a:p>
              <a:endParaRPr dirty="0"/>
            </a:p>
          </p:txBody>
        </p:sp>
        <p:sp>
          <p:nvSpPr>
            <p:cNvPr id="24" name="object 24"/>
            <p:cNvSpPr/>
            <p:nvPr/>
          </p:nvSpPr>
          <p:spPr>
            <a:xfrm>
              <a:off x="16279437" y="4690357"/>
              <a:ext cx="497840" cy="491490"/>
            </a:xfrm>
            <a:custGeom>
              <a:avLst/>
              <a:gdLst/>
              <a:ahLst/>
              <a:cxnLst/>
              <a:rect l="l" t="t" r="r" b="b"/>
              <a:pathLst>
                <a:path w="497840" h="491489">
                  <a:moveTo>
                    <a:pt x="248903" y="0"/>
                  </a:moveTo>
                  <a:lnTo>
                    <a:pt x="199459" y="2382"/>
                  </a:lnTo>
                  <a:lnTo>
                    <a:pt x="151517" y="11626"/>
                  </a:lnTo>
                  <a:lnTo>
                    <a:pt x="106932" y="27498"/>
                  </a:lnTo>
                  <a:lnTo>
                    <a:pt x="67559" y="49769"/>
                  </a:lnTo>
                  <a:lnTo>
                    <a:pt x="35255" y="78207"/>
                  </a:lnTo>
                  <a:lnTo>
                    <a:pt x="4150" y="146108"/>
                  </a:lnTo>
                  <a:lnTo>
                    <a:pt x="0" y="185393"/>
                  </a:lnTo>
                  <a:lnTo>
                    <a:pt x="115" y="225930"/>
                  </a:lnTo>
                  <a:lnTo>
                    <a:pt x="5279" y="267870"/>
                  </a:lnTo>
                  <a:lnTo>
                    <a:pt x="17479" y="309704"/>
                  </a:lnTo>
                  <a:lnTo>
                    <a:pt x="36115" y="350144"/>
                  </a:lnTo>
                  <a:lnTo>
                    <a:pt x="60582" y="387901"/>
                  </a:lnTo>
                  <a:lnTo>
                    <a:pt x="90278" y="421684"/>
                  </a:lnTo>
                  <a:lnTo>
                    <a:pt x="124602" y="450204"/>
                  </a:lnTo>
                  <a:lnTo>
                    <a:pt x="162950" y="472172"/>
                  </a:lnTo>
                  <a:lnTo>
                    <a:pt x="204721" y="486298"/>
                  </a:lnTo>
                  <a:lnTo>
                    <a:pt x="249311" y="491293"/>
                  </a:lnTo>
                  <a:lnTo>
                    <a:pt x="293613" y="486281"/>
                  </a:lnTo>
                  <a:lnTo>
                    <a:pt x="334647" y="472111"/>
                  </a:lnTo>
                  <a:lnTo>
                    <a:pt x="372023" y="450087"/>
                  </a:lnTo>
                  <a:lnTo>
                    <a:pt x="405353" y="421511"/>
                  </a:lnTo>
                  <a:lnTo>
                    <a:pt x="434246" y="387685"/>
                  </a:lnTo>
                  <a:lnTo>
                    <a:pt x="458313" y="349912"/>
                  </a:lnTo>
                  <a:lnTo>
                    <a:pt x="477166" y="309493"/>
                  </a:lnTo>
                  <a:lnTo>
                    <a:pt x="490415" y="267732"/>
                  </a:lnTo>
                  <a:lnTo>
                    <a:pt x="497670" y="225930"/>
                  </a:lnTo>
                  <a:lnTo>
                    <a:pt x="497763" y="176893"/>
                  </a:lnTo>
                  <a:lnTo>
                    <a:pt x="488600" y="134478"/>
                  </a:lnTo>
                  <a:lnTo>
                    <a:pt x="471775" y="97971"/>
                  </a:lnTo>
                  <a:lnTo>
                    <a:pt x="448886" y="66657"/>
                  </a:lnTo>
                  <a:lnTo>
                    <a:pt x="409478" y="34579"/>
                  </a:lnTo>
                  <a:lnTo>
                    <a:pt x="361342" y="14520"/>
                  </a:lnTo>
                  <a:lnTo>
                    <a:pt x="306981" y="3865"/>
                  </a:lnTo>
                  <a:lnTo>
                    <a:pt x="248903" y="0"/>
                  </a:lnTo>
                  <a:close/>
                </a:path>
              </a:pathLst>
            </a:custGeom>
            <a:solidFill>
              <a:srgbClr val="FFFFFF"/>
            </a:solidFill>
          </p:spPr>
          <p:txBody>
            <a:bodyPr wrap="square" lIns="0" tIns="0" rIns="0" bIns="0" rtlCol="0"/>
            <a:lstStyle/>
            <a:p>
              <a:endParaRPr dirty="0"/>
            </a:p>
          </p:txBody>
        </p:sp>
      </p:grpSp>
      <p:sp>
        <p:nvSpPr>
          <p:cNvPr id="25" name="object 25"/>
          <p:cNvSpPr txBox="1"/>
          <p:nvPr/>
        </p:nvSpPr>
        <p:spPr>
          <a:xfrm>
            <a:off x="592953" y="1110090"/>
            <a:ext cx="5890260" cy="480059"/>
          </a:xfrm>
          <a:prstGeom prst="rect">
            <a:avLst/>
          </a:prstGeom>
          <a:solidFill>
            <a:srgbClr val="51ACB8"/>
          </a:solidFill>
          <a:ln w="41883">
            <a:solidFill>
              <a:srgbClr val="FFFFFF"/>
            </a:solidFill>
          </a:ln>
        </p:spPr>
        <p:txBody>
          <a:bodyPr vert="horz" wrap="square" lIns="0" tIns="22225" rIns="0" bIns="0" rtlCol="0">
            <a:spAutoFit/>
          </a:bodyPr>
          <a:lstStyle/>
          <a:p>
            <a:pPr marL="208915">
              <a:lnSpc>
                <a:spcPct val="100000"/>
              </a:lnSpc>
              <a:spcBef>
                <a:spcPts val="175"/>
              </a:spcBef>
            </a:pPr>
            <a:r>
              <a:rPr sz="2450" b="1" spc="5" dirty="0">
                <a:solidFill>
                  <a:srgbClr val="FFFFFF"/>
                </a:solidFill>
                <a:latin typeface="Arial"/>
                <a:cs typeface="Arial"/>
              </a:rPr>
              <a:t>NOTE – The </a:t>
            </a:r>
            <a:r>
              <a:rPr sz="2450" b="1" spc="0" dirty="0">
                <a:solidFill>
                  <a:srgbClr val="FFFFFF"/>
                </a:solidFill>
                <a:latin typeface="Arial"/>
                <a:cs typeface="Arial"/>
              </a:rPr>
              <a:t>social section is all</a:t>
            </a:r>
            <a:r>
              <a:rPr sz="2450" b="1" spc="-50" dirty="0">
                <a:solidFill>
                  <a:srgbClr val="FFFFFF"/>
                </a:solidFill>
                <a:latin typeface="Arial"/>
                <a:cs typeface="Arial"/>
              </a:rPr>
              <a:t> </a:t>
            </a:r>
            <a:r>
              <a:rPr sz="2450" b="1" spc="10" dirty="0">
                <a:solidFill>
                  <a:srgbClr val="FFFFFF"/>
                </a:solidFill>
                <a:latin typeface="Arial"/>
                <a:cs typeface="Arial"/>
              </a:rPr>
              <a:t>new</a:t>
            </a:r>
            <a:endParaRPr sz="2450" dirty="0">
              <a:latin typeface="Arial"/>
              <a:cs typeface="Arial"/>
            </a:endParaRPr>
          </a:p>
        </p:txBody>
      </p:sp>
      <p:sp>
        <p:nvSpPr>
          <p:cNvPr id="39" name="object 3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41" name="Group 40"/>
          <p:cNvGrpSpPr/>
          <p:nvPr/>
        </p:nvGrpSpPr>
        <p:grpSpPr>
          <a:xfrm>
            <a:off x="15693429" y="347271"/>
            <a:ext cx="4130659" cy="1569125"/>
            <a:chOff x="15693429" y="347271"/>
            <a:chExt cx="4130659" cy="1569125"/>
          </a:xfrm>
        </p:grpSpPr>
        <p:sp>
          <p:nvSpPr>
            <p:cNvPr id="4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43"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4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4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4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4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4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4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5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5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5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5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5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2550061"/>
            <a:ext cx="9766935" cy="4994572"/>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Connecting Communities </a:t>
            </a:r>
            <a:r>
              <a:rPr sz="5400" b="1" spc="5" dirty="0">
                <a:solidFill>
                  <a:srgbClr val="FFFFFF"/>
                </a:solidFill>
                <a:latin typeface="Arial"/>
                <a:cs typeface="Arial"/>
              </a:rPr>
              <a:t>with </a:t>
            </a:r>
            <a:r>
              <a:rPr sz="5400" b="1" spc="0" dirty="0">
                <a:solidFill>
                  <a:srgbClr val="FFFFFF"/>
                </a:solidFill>
                <a:latin typeface="Arial"/>
                <a:cs typeface="Arial"/>
              </a:rPr>
              <a:t>the</a:t>
            </a:r>
            <a:r>
              <a:rPr sz="5400" b="1" spc="25" dirty="0">
                <a:solidFill>
                  <a:srgbClr val="FFFFFF"/>
                </a:solidFill>
                <a:latin typeface="Arial"/>
                <a:cs typeface="Arial"/>
              </a:rPr>
              <a:t> </a:t>
            </a:r>
            <a:r>
              <a:rPr sz="5400" b="1" spc="5" dirty="0">
                <a:solidFill>
                  <a:srgbClr val="FFFFFF"/>
                </a:solidFill>
                <a:latin typeface="Arial"/>
                <a:cs typeface="Arial"/>
              </a:rPr>
              <a:t>Environment</a:t>
            </a:r>
            <a:endParaRPr sz="540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a:t>
            </a:r>
            <a:r>
              <a:rPr sz="2450" spc="5" dirty="0">
                <a:solidFill>
                  <a:srgbClr val="FFFFFF"/>
                </a:solidFill>
                <a:latin typeface="Arial"/>
                <a:cs typeface="Arial"/>
              </a:rPr>
              <a:t>take </a:t>
            </a:r>
            <a:r>
              <a:rPr sz="2450" spc="0" dirty="0">
                <a:solidFill>
                  <a:srgbClr val="FFFFFF"/>
                </a:solidFill>
                <a:latin typeface="Arial"/>
                <a:cs typeface="Arial"/>
              </a:rPr>
              <a:t>account of </a:t>
            </a:r>
            <a:r>
              <a:rPr sz="2450" spc="5" dirty="0">
                <a:solidFill>
                  <a:srgbClr val="FFFFFF"/>
                </a:solidFill>
                <a:latin typeface="Arial"/>
                <a:cs typeface="Arial"/>
              </a:rPr>
              <a:t>the </a:t>
            </a:r>
            <a:r>
              <a:rPr sz="2450" spc="0" dirty="0">
                <a:solidFill>
                  <a:srgbClr val="FFFFFF"/>
                </a:solidFill>
                <a:latin typeface="Arial"/>
                <a:cs typeface="Arial"/>
              </a:rPr>
              <a:t>social impact of any visually  prominent </a:t>
            </a:r>
            <a:r>
              <a:rPr sz="2450" spc="5" dirty="0">
                <a:solidFill>
                  <a:srgbClr val="FFFFFF"/>
                </a:solidFill>
                <a:latin typeface="Arial"/>
                <a:cs typeface="Arial"/>
              </a:rPr>
              <a:t>structures </a:t>
            </a:r>
            <a:r>
              <a:rPr sz="2450" spc="0" dirty="0">
                <a:solidFill>
                  <a:srgbClr val="FFFFFF"/>
                </a:solidFill>
                <a:latin typeface="Arial"/>
                <a:cs typeface="Arial"/>
              </a:rPr>
              <a:t>that </a:t>
            </a:r>
            <a:r>
              <a:rPr sz="2450" dirty="0">
                <a:solidFill>
                  <a:srgbClr val="FFFFFF"/>
                </a:solidFill>
                <a:latin typeface="Arial"/>
                <a:cs typeface="Arial"/>
              </a:rPr>
              <a:t>will </a:t>
            </a:r>
            <a:r>
              <a:rPr sz="2450" spc="0" dirty="0">
                <a:solidFill>
                  <a:srgbClr val="FFFFFF"/>
                </a:solidFill>
                <a:latin typeface="Arial"/>
                <a:cs typeface="Arial"/>
              </a:rPr>
              <a:t>replace </a:t>
            </a:r>
            <a:r>
              <a:rPr sz="2450" spc="5" dirty="0">
                <a:solidFill>
                  <a:srgbClr val="FFFFFF"/>
                </a:solidFill>
                <a:latin typeface="Arial"/>
                <a:cs typeface="Arial"/>
              </a:rPr>
              <a:t>trees </a:t>
            </a:r>
            <a:r>
              <a:rPr sz="2450" spc="0" dirty="0">
                <a:solidFill>
                  <a:srgbClr val="FFFFFF"/>
                </a:solidFill>
                <a:latin typeface="Arial"/>
                <a:cs typeface="Arial"/>
              </a:rPr>
              <a:t>and/or other</a:t>
            </a:r>
            <a:r>
              <a:rPr sz="2450" spc="-5" dirty="0">
                <a:solidFill>
                  <a:srgbClr val="FFFFFF"/>
                </a:solidFill>
                <a:latin typeface="Arial"/>
                <a:cs typeface="Arial"/>
              </a:rPr>
              <a:t> </a:t>
            </a:r>
            <a:r>
              <a:rPr sz="2450" spc="5" dirty="0">
                <a:solidFill>
                  <a:srgbClr val="FFFFFF"/>
                </a:solidFill>
                <a:latin typeface="Arial"/>
                <a:cs typeface="Arial"/>
              </a:rPr>
              <a:t>vegetation.</a:t>
            </a:r>
            <a:endParaRPr sz="245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a:t>
            </a:r>
            <a:r>
              <a:rPr sz="2450" spc="5" dirty="0">
                <a:solidFill>
                  <a:srgbClr val="FFFFFF"/>
                </a:solidFill>
                <a:latin typeface="Arial"/>
                <a:cs typeface="Arial"/>
              </a:rPr>
              <a:t>take </a:t>
            </a:r>
            <a:r>
              <a:rPr sz="2450" spc="0" dirty="0">
                <a:solidFill>
                  <a:srgbClr val="FFFFFF"/>
                </a:solidFill>
                <a:latin typeface="Arial"/>
                <a:cs typeface="Arial"/>
              </a:rPr>
              <a:t>account of </a:t>
            </a:r>
            <a:r>
              <a:rPr sz="2450" spc="5" dirty="0">
                <a:solidFill>
                  <a:srgbClr val="FFFFFF"/>
                </a:solidFill>
                <a:latin typeface="Arial"/>
                <a:cs typeface="Arial"/>
              </a:rPr>
              <a:t>the safety </a:t>
            </a:r>
            <a:r>
              <a:rPr sz="2450" spc="0" dirty="0">
                <a:solidFill>
                  <a:srgbClr val="FFFFFF"/>
                </a:solidFill>
                <a:latin typeface="Arial"/>
                <a:cs typeface="Arial"/>
              </a:rPr>
              <a:t>implications of removing  lineside </a:t>
            </a:r>
            <a:r>
              <a:rPr sz="2450" spc="5" dirty="0">
                <a:solidFill>
                  <a:srgbClr val="FFFFFF"/>
                </a:solidFill>
                <a:latin typeface="Arial"/>
                <a:cs typeface="Arial"/>
              </a:rPr>
              <a:t>vegetation, such </a:t>
            </a:r>
            <a:r>
              <a:rPr sz="2450" spc="0" dirty="0">
                <a:solidFill>
                  <a:srgbClr val="FFFFFF"/>
                </a:solidFill>
                <a:latin typeface="Arial"/>
                <a:cs typeface="Arial"/>
              </a:rPr>
              <a:t>as improved access for</a:t>
            </a:r>
            <a:r>
              <a:rPr sz="2450" spc="-20" dirty="0">
                <a:solidFill>
                  <a:srgbClr val="FFFFFF"/>
                </a:solidFill>
                <a:latin typeface="Arial"/>
                <a:cs typeface="Arial"/>
              </a:rPr>
              <a:t> </a:t>
            </a:r>
            <a:r>
              <a:rPr sz="2450" spc="5" dirty="0">
                <a:solidFill>
                  <a:srgbClr val="FFFFFF"/>
                </a:solidFill>
                <a:latin typeface="Arial"/>
                <a:cs typeface="Arial"/>
              </a:rPr>
              <a:t>trespassers.</a:t>
            </a:r>
            <a:endParaRPr sz="2450" dirty="0">
              <a:latin typeface="Arial"/>
              <a:cs typeface="Arial"/>
            </a:endParaRPr>
          </a:p>
        </p:txBody>
      </p:sp>
      <p:sp>
        <p:nvSpPr>
          <p:cNvPr id="5" name="object 5"/>
          <p:cNvSpPr/>
          <p:nvPr/>
        </p:nvSpPr>
        <p:spPr>
          <a:xfrm>
            <a:off x="14769631" y="3303470"/>
            <a:ext cx="3523837" cy="4134566"/>
          </a:xfrm>
          <a:prstGeom prst="rect">
            <a:avLst/>
          </a:prstGeom>
          <a:blipFill>
            <a:blip r:embed="rId2" cstate="print"/>
            <a:stretch>
              <a:fillRect/>
            </a:stretch>
          </a:blipFill>
        </p:spPr>
        <p:txBody>
          <a:bodyPr wrap="square" lIns="0" tIns="0" rIns="0" bIns="0" rtlCol="0"/>
          <a:lstStyle/>
          <a:p>
            <a:endParaRPr dirty="0"/>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1" name="Group 20"/>
          <p:cNvGrpSpPr/>
          <p:nvPr/>
        </p:nvGrpSpPr>
        <p:grpSpPr>
          <a:xfrm>
            <a:off x="15693429" y="347271"/>
            <a:ext cx="4130659" cy="1569125"/>
            <a:chOff x="15693429" y="347271"/>
            <a:chExt cx="4130659" cy="1569125"/>
          </a:xfrm>
        </p:grpSpPr>
        <p:sp>
          <p:nvSpPr>
            <p:cNvPr id="2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3"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6" y="1616075"/>
            <a:ext cx="12093623" cy="7376699"/>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Creating </a:t>
            </a:r>
            <a:r>
              <a:rPr sz="5400" b="1" spc="5" dirty="0">
                <a:solidFill>
                  <a:srgbClr val="FFFFFF"/>
                </a:solidFill>
                <a:latin typeface="Arial"/>
                <a:cs typeface="Arial"/>
              </a:rPr>
              <a:t>Engaged Employees and Positive Industry Partnerships</a:t>
            </a:r>
            <a:endParaRPr sz="5400" dirty="0">
              <a:latin typeface="Arial"/>
              <a:cs typeface="Arial"/>
            </a:endParaRPr>
          </a:p>
          <a:p>
            <a:pPr marL="12700">
              <a:lnSpc>
                <a:spcPct val="100000"/>
              </a:lnSpc>
              <a:spcBef>
                <a:spcPts val="1675"/>
              </a:spcBef>
            </a:pPr>
            <a:endParaRPr lang="en-GB" sz="2450" spc="0" dirty="0">
              <a:solidFill>
                <a:srgbClr val="FFFFFF"/>
              </a:solidFill>
              <a:latin typeface="Arial"/>
              <a:cs typeface="Arial"/>
            </a:endParaRPr>
          </a:p>
          <a:p>
            <a:pPr marL="12700">
              <a:lnSpc>
                <a:spcPct val="100000"/>
              </a:lnSpc>
              <a:spcBef>
                <a:spcPts val="1675"/>
              </a:spcBef>
            </a:pPr>
            <a:r>
              <a:rPr sz="2450" spc="0" dirty="0">
                <a:solidFill>
                  <a:srgbClr val="FFFFFF"/>
                </a:solidFill>
                <a:latin typeface="Arial"/>
                <a:cs typeface="Arial"/>
              </a:rPr>
              <a:t>Comply with Network </a:t>
            </a:r>
            <a:r>
              <a:rPr sz="2450" spc="-5" dirty="0">
                <a:solidFill>
                  <a:srgbClr val="FFFFFF"/>
                </a:solidFill>
                <a:latin typeface="Arial"/>
                <a:cs typeface="Arial"/>
              </a:rPr>
              <a:t>Rail’s </a:t>
            </a:r>
            <a:r>
              <a:rPr sz="2450" spc="0" dirty="0">
                <a:solidFill>
                  <a:srgbClr val="FFFFFF"/>
                </a:solidFill>
                <a:latin typeface="Arial"/>
                <a:cs typeface="Arial"/>
              </a:rPr>
              <a:t>behaviours and </a:t>
            </a:r>
            <a:r>
              <a:rPr sz="2450" spc="5" dirty="0">
                <a:solidFill>
                  <a:srgbClr val="FFFFFF"/>
                </a:solidFill>
                <a:latin typeface="Arial"/>
                <a:cs typeface="Arial"/>
              </a:rPr>
              <a:t>Code </a:t>
            </a:r>
            <a:r>
              <a:rPr sz="2450" spc="0" dirty="0">
                <a:solidFill>
                  <a:srgbClr val="FFFFFF"/>
                </a:solidFill>
                <a:latin typeface="Arial"/>
                <a:cs typeface="Arial"/>
              </a:rPr>
              <a:t>of </a:t>
            </a:r>
            <a:r>
              <a:rPr sz="2450" spc="5" dirty="0">
                <a:solidFill>
                  <a:srgbClr val="FFFFFF"/>
                </a:solidFill>
                <a:latin typeface="Arial"/>
                <a:cs typeface="Arial"/>
              </a:rPr>
              <a:t>Business</a:t>
            </a:r>
            <a:r>
              <a:rPr sz="2450" spc="30" dirty="0">
                <a:solidFill>
                  <a:srgbClr val="FFFFFF"/>
                </a:solidFill>
                <a:latin typeface="Arial"/>
                <a:cs typeface="Arial"/>
              </a:rPr>
              <a:t> </a:t>
            </a:r>
            <a:r>
              <a:rPr sz="2450" spc="5" dirty="0">
                <a:solidFill>
                  <a:srgbClr val="FFFFFF"/>
                </a:solidFill>
                <a:latin typeface="Arial"/>
                <a:cs typeface="Arial"/>
              </a:rPr>
              <a:t>Ethics.</a:t>
            </a:r>
            <a:endParaRPr sz="2450" dirty="0">
              <a:latin typeface="Arial"/>
              <a:cs typeface="Arial"/>
            </a:endParaRPr>
          </a:p>
          <a:p>
            <a:pPr marL="12700" marR="338455">
              <a:lnSpc>
                <a:spcPct val="101000"/>
              </a:lnSpc>
              <a:spcBef>
                <a:spcPts val="1645"/>
              </a:spcBef>
            </a:pPr>
            <a:endParaRPr lang="en-GB" sz="2450" spc="5" dirty="0">
              <a:solidFill>
                <a:srgbClr val="FFFFFF"/>
              </a:solidFill>
              <a:latin typeface="Arial"/>
              <a:cs typeface="Arial"/>
            </a:endParaRPr>
          </a:p>
          <a:p>
            <a:pPr marL="12700" marR="338455">
              <a:lnSpc>
                <a:spcPct val="101000"/>
              </a:lnSpc>
              <a:spcBef>
                <a:spcPts val="1645"/>
              </a:spcBef>
            </a:pPr>
            <a:r>
              <a:rPr sz="2450" spc="5" dirty="0">
                <a:solidFill>
                  <a:srgbClr val="FFFFFF"/>
                </a:solidFill>
                <a:latin typeface="Arial"/>
                <a:cs typeface="Arial"/>
              </a:rPr>
              <a:t>Use Speak Out, </a:t>
            </a:r>
            <a:r>
              <a:rPr sz="2450" spc="0" dirty="0">
                <a:solidFill>
                  <a:srgbClr val="FFFFFF"/>
                </a:solidFill>
                <a:latin typeface="Arial"/>
                <a:cs typeface="Arial"/>
              </a:rPr>
              <a:t>Network </a:t>
            </a:r>
            <a:r>
              <a:rPr sz="2450" spc="-5" dirty="0">
                <a:solidFill>
                  <a:srgbClr val="FFFFFF"/>
                </a:solidFill>
                <a:latin typeface="Arial"/>
                <a:cs typeface="Arial"/>
              </a:rPr>
              <a:t>Rail’s </a:t>
            </a:r>
            <a:r>
              <a:rPr sz="2450" spc="0" dirty="0">
                <a:solidFill>
                  <a:srgbClr val="FFFFFF"/>
                </a:solidFill>
                <a:latin typeface="Arial"/>
                <a:cs typeface="Arial"/>
              </a:rPr>
              <a:t>reporting </a:t>
            </a:r>
            <a:r>
              <a:rPr sz="2450" spc="5" dirty="0">
                <a:solidFill>
                  <a:srgbClr val="FFFFFF"/>
                </a:solidFill>
                <a:latin typeface="Arial"/>
                <a:cs typeface="Arial"/>
              </a:rPr>
              <a:t>service, </a:t>
            </a:r>
            <a:r>
              <a:rPr sz="2450" spc="0" dirty="0">
                <a:solidFill>
                  <a:srgbClr val="FFFFFF"/>
                </a:solidFill>
                <a:latin typeface="Arial"/>
                <a:cs typeface="Arial"/>
              </a:rPr>
              <a:t>for reporting </a:t>
            </a:r>
            <a:r>
              <a:rPr sz="2450" spc="5" dirty="0">
                <a:solidFill>
                  <a:srgbClr val="FFFFFF"/>
                </a:solidFill>
                <a:latin typeface="Arial"/>
                <a:cs typeface="Arial"/>
              </a:rPr>
              <a:t>concerns,  suspicions </a:t>
            </a:r>
            <a:r>
              <a:rPr sz="2450" spc="0" dirty="0">
                <a:solidFill>
                  <a:srgbClr val="FFFFFF"/>
                </a:solidFill>
                <a:latin typeface="Arial"/>
                <a:cs typeface="Arial"/>
              </a:rPr>
              <a:t>or </a:t>
            </a:r>
            <a:r>
              <a:rPr sz="2450" spc="5" dirty="0">
                <a:solidFill>
                  <a:srgbClr val="FFFFFF"/>
                </a:solidFill>
                <a:latin typeface="Arial"/>
                <a:cs typeface="Arial"/>
              </a:rPr>
              <a:t>knowledge </a:t>
            </a:r>
            <a:r>
              <a:rPr sz="2450" spc="0" dirty="0">
                <a:solidFill>
                  <a:srgbClr val="FFFFFF"/>
                </a:solidFill>
                <a:latin typeface="Arial"/>
                <a:cs typeface="Arial"/>
              </a:rPr>
              <a:t>of wrongdoing </a:t>
            </a:r>
            <a:r>
              <a:rPr sz="2450" spc="5" dirty="0">
                <a:solidFill>
                  <a:srgbClr val="FFFFFF"/>
                </a:solidFill>
                <a:latin typeface="Arial"/>
                <a:cs typeface="Arial"/>
              </a:rPr>
              <a:t>taking </a:t>
            </a:r>
            <a:r>
              <a:rPr sz="2450" spc="0" dirty="0">
                <a:solidFill>
                  <a:srgbClr val="FFFFFF"/>
                </a:solidFill>
                <a:latin typeface="Arial"/>
                <a:cs typeface="Arial"/>
              </a:rPr>
              <a:t>place in Network</a:t>
            </a:r>
            <a:r>
              <a:rPr sz="2450" spc="10" dirty="0">
                <a:solidFill>
                  <a:srgbClr val="FFFFFF"/>
                </a:solidFill>
                <a:latin typeface="Arial"/>
                <a:cs typeface="Arial"/>
              </a:rPr>
              <a:t> </a:t>
            </a:r>
            <a:r>
              <a:rPr sz="2450" dirty="0">
                <a:solidFill>
                  <a:srgbClr val="FFFFFF"/>
                </a:solidFill>
                <a:latin typeface="Arial"/>
                <a:cs typeface="Arial"/>
              </a:rPr>
              <a:t>Rail.</a:t>
            </a:r>
            <a:endParaRPr sz="2450" dirty="0">
              <a:latin typeface="Arial"/>
              <a:cs typeface="Arial"/>
            </a:endParaRPr>
          </a:p>
          <a:p>
            <a:pPr marL="12700">
              <a:lnSpc>
                <a:spcPct val="100000"/>
              </a:lnSpc>
              <a:spcBef>
                <a:spcPts val="1675"/>
              </a:spcBef>
            </a:pPr>
            <a:endParaRPr lang="en-GB" sz="2450" spc="0" dirty="0">
              <a:solidFill>
                <a:srgbClr val="FFFFFF"/>
              </a:solidFill>
              <a:latin typeface="Arial"/>
              <a:cs typeface="Arial"/>
            </a:endParaRPr>
          </a:p>
          <a:p>
            <a:pPr marL="12700">
              <a:lnSpc>
                <a:spcPct val="100000"/>
              </a:lnSpc>
              <a:spcBef>
                <a:spcPts val="1675"/>
              </a:spcBef>
            </a:pPr>
            <a:r>
              <a:rPr sz="2450" spc="0" dirty="0">
                <a:solidFill>
                  <a:srgbClr val="FFFFFF"/>
                </a:solidFill>
                <a:latin typeface="Arial"/>
                <a:cs typeface="Arial"/>
              </a:rPr>
              <a:t>Comply with Network </a:t>
            </a:r>
            <a:r>
              <a:rPr sz="2450" spc="-5" dirty="0">
                <a:solidFill>
                  <a:srgbClr val="FFFFFF"/>
                </a:solidFill>
                <a:latin typeface="Arial"/>
                <a:cs typeface="Arial"/>
              </a:rPr>
              <a:t>Rail’s </a:t>
            </a:r>
            <a:r>
              <a:rPr sz="2450" spc="0" dirty="0">
                <a:solidFill>
                  <a:srgbClr val="FFFFFF"/>
                </a:solidFill>
                <a:latin typeface="Arial"/>
                <a:cs typeface="Arial"/>
              </a:rPr>
              <a:t>anti-slavery and </a:t>
            </a:r>
            <a:r>
              <a:rPr sz="2450" spc="5" dirty="0">
                <a:solidFill>
                  <a:srgbClr val="FFFFFF"/>
                </a:solidFill>
                <a:latin typeface="Arial"/>
                <a:cs typeface="Arial"/>
              </a:rPr>
              <a:t>human </a:t>
            </a:r>
            <a:r>
              <a:rPr sz="2450" spc="0" dirty="0">
                <a:solidFill>
                  <a:srgbClr val="FFFFFF"/>
                </a:solidFill>
                <a:latin typeface="Arial"/>
                <a:cs typeface="Arial"/>
              </a:rPr>
              <a:t>trafficking</a:t>
            </a:r>
            <a:r>
              <a:rPr sz="2450" spc="30" dirty="0">
                <a:solidFill>
                  <a:srgbClr val="FFFFFF"/>
                </a:solidFill>
                <a:latin typeface="Arial"/>
                <a:cs typeface="Arial"/>
              </a:rPr>
              <a:t> </a:t>
            </a:r>
            <a:r>
              <a:rPr sz="2450" spc="-25" dirty="0">
                <a:solidFill>
                  <a:srgbClr val="FFFFFF"/>
                </a:solidFill>
                <a:latin typeface="Arial"/>
                <a:cs typeface="Arial"/>
              </a:rPr>
              <a:t>policy.</a:t>
            </a:r>
            <a:endParaRPr sz="2450" dirty="0">
              <a:latin typeface="Arial"/>
              <a:cs typeface="Arial"/>
            </a:endParaRPr>
          </a:p>
          <a:p>
            <a:pPr marL="12700" marR="5080">
              <a:lnSpc>
                <a:spcPct val="101000"/>
              </a:lnSpc>
              <a:spcBef>
                <a:spcPts val="1650"/>
              </a:spcBef>
            </a:pPr>
            <a:endParaRPr lang="en-GB" sz="2450" spc="0" dirty="0">
              <a:solidFill>
                <a:srgbClr val="FFFFFF"/>
              </a:solidFill>
              <a:latin typeface="Arial"/>
              <a:cs typeface="Arial"/>
            </a:endParaRPr>
          </a:p>
          <a:p>
            <a:pPr marL="12700" marR="5080">
              <a:lnSpc>
                <a:spcPct val="101000"/>
              </a:lnSpc>
              <a:spcBef>
                <a:spcPts val="1650"/>
              </a:spcBef>
            </a:pPr>
            <a:r>
              <a:rPr sz="2450" spc="0" dirty="0">
                <a:solidFill>
                  <a:srgbClr val="FFFFFF"/>
                </a:solidFill>
                <a:latin typeface="Arial"/>
                <a:cs typeface="Arial"/>
              </a:rPr>
              <a:t>Complete </a:t>
            </a:r>
            <a:r>
              <a:rPr lang="en-GB" sz="2450" spc="5" dirty="0">
                <a:solidFill>
                  <a:srgbClr val="FFFFFF"/>
                </a:solidFill>
                <a:latin typeface="Arial"/>
                <a:cs typeface="Arial"/>
              </a:rPr>
              <a:t>Equality, Diversity and Inclusion training as </a:t>
            </a:r>
            <a:r>
              <a:rPr sz="2450" spc="0" dirty="0">
                <a:solidFill>
                  <a:srgbClr val="FFFFFF"/>
                </a:solidFill>
                <a:latin typeface="Arial"/>
                <a:cs typeface="Arial"/>
              </a:rPr>
              <a:t>requested by </a:t>
            </a:r>
            <a:r>
              <a:rPr sz="2450" spc="5" dirty="0">
                <a:solidFill>
                  <a:srgbClr val="FFFFFF"/>
                </a:solidFill>
                <a:latin typeface="Arial"/>
                <a:cs typeface="Arial"/>
              </a:rPr>
              <a:t>the </a:t>
            </a:r>
            <a:r>
              <a:rPr sz="2450" spc="10" dirty="0">
                <a:solidFill>
                  <a:srgbClr val="FFFFFF"/>
                </a:solidFill>
                <a:latin typeface="Arial"/>
                <a:cs typeface="Arial"/>
              </a:rPr>
              <a:t>Employer’s</a:t>
            </a:r>
            <a:r>
              <a:rPr sz="2450" spc="5" dirty="0">
                <a:solidFill>
                  <a:srgbClr val="FFFFFF"/>
                </a:solidFill>
                <a:latin typeface="Arial"/>
                <a:cs typeface="Arial"/>
              </a:rPr>
              <a:t> </a:t>
            </a:r>
            <a:r>
              <a:rPr sz="2450" spc="0" dirty="0">
                <a:solidFill>
                  <a:srgbClr val="FFFFFF"/>
                </a:solidFill>
                <a:latin typeface="Arial"/>
                <a:cs typeface="Arial"/>
              </a:rPr>
              <a:t>Representative.</a:t>
            </a:r>
            <a:endParaRPr sz="2450" dirty="0">
              <a:latin typeface="Arial"/>
              <a:cs typeface="Arial"/>
            </a:endParaRPr>
          </a:p>
        </p:txBody>
      </p:sp>
      <p:grpSp>
        <p:nvGrpSpPr>
          <p:cNvPr id="110" name="Group 109"/>
          <p:cNvGrpSpPr/>
          <p:nvPr/>
        </p:nvGrpSpPr>
        <p:grpSpPr>
          <a:xfrm>
            <a:off x="13901397" y="4042548"/>
            <a:ext cx="4936091" cy="3172083"/>
            <a:chOff x="13901397" y="4042548"/>
            <a:chExt cx="4936091" cy="3172083"/>
          </a:xfrm>
        </p:grpSpPr>
        <p:sp>
          <p:nvSpPr>
            <p:cNvPr id="5" name="object 5"/>
            <p:cNvSpPr/>
            <p:nvPr/>
          </p:nvSpPr>
          <p:spPr>
            <a:xfrm>
              <a:off x="14132039" y="5645816"/>
              <a:ext cx="322580" cy="455930"/>
            </a:xfrm>
            <a:custGeom>
              <a:avLst/>
              <a:gdLst/>
              <a:ahLst/>
              <a:cxnLst/>
              <a:rect l="l" t="t" r="r" b="b"/>
              <a:pathLst>
                <a:path w="322580" h="455929">
                  <a:moveTo>
                    <a:pt x="161073" y="0"/>
                  </a:moveTo>
                  <a:lnTo>
                    <a:pt x="90241" y="23145"/>
                  </a:lnTo>
                  <a:lnTo>
                    <a:pt x="60333" y="50027"/>
                  </a:lnTo>
                  <a:lnTo>
                    <a:pt x="35388" y="85293"/>
                  </a:lnTo>
                  <a:lnTo>
                    <a:pt x="16373" y="127575"/>
                  </a:lnTo>
                  <a:lnTo>
                    <a:pt x="4254" y="175506"/>
                  </a:lnTo>
                  <a:lnTo>
                    <a:pt x="0" y="227720"/>
                  </a:lnTo>
                  <a:lnTo>
                    <a:pt x="4254" y="279938"/>
                  </a:lnTo>
                  <a:lnTo>
                    <a:pt x="16373" y="327870"/>
                  </a:lnTo>
                  <a:lnTo>
                    <a:pt x="35388" y="370152"/>
                  </a:lnTo>
                  <a:lnTo>
                    <a:pt x="60333" y="405416"/>
                  </a:lnTo>
                  <a:lnTo>
                    <a:pt x="90241" y="432297"/>
                  </a:lnTo>
                  <a:lnTo>
                    <a:pt x="161073" y="455441"/>
                  </a:lnTo>
                  <a:lnTo>
                    <a:pt x="198007" y="449427"/>
                  </a:lnTo>
                  <a:lnTo>
                    <a:pt x="261817" y="405416"/>
                  </a:lnTo>
                  <a:lnTo>
                    <a:pt x="286761" y="370152"/>
                  </a:lnTo>
                  <a:lnTo>
                    <a:pt x="305775" y="327870"/>
                  </a:lnTo>
                  <a:lnTo>
                    <a:pt x="317893" y="279938"/>
                  </a:lnTo>
                  <a:lnTo>
                    <a:pt x="322147" y="227720"/>
                  </a:lnTo>
                  <a:lnTo>
                    <a:pt x="317893" y="175506"/>
                  </a:lnTo>
                  <a:lnTo>
                    <a:pt x="305775" y="127575"/>
                  </a:lnTo>
                  <a:lnTo>
                    <a:pt x="286761" y="85293"/>
                  </a:lnTo>
                  <a:lnTo>
                    <a:pt x="261817" y="50027"/>
                  </a:lnTo>
                  <a:lnTo>
                    <a:pt x="231910" y="23145"/>
                  </a:lnTo>
                  <a:lnTo>
                    <a:pt x="161073" y="0"/>
                  </a:lnTo>
                  <a:close/>
                </a:path>
              </a:pathLst>
            </a:custGeom>
            <a:solidFill>
              <a:srgbClr val="FFFFFF"/>
            </a:solidFill>
          </p:spPr>
          <p:txBody>
            <a:bodyPr wrap="square" lIns="0" tIns="0" rIns="0" bIns="0" rtlCol="0"/>
            <a:lstStyle/>
            <a:p>
              <a:endParaRPr dirty="0"/>
            </a:p>
          </p:txBody>
        </p:sp>
        <p:sp>
          <p:nvSpPr>
            <p:cNvPr id="6" name="object 6"/>
            <p:cNvSpPr/>
            <p:nvPr/>
          </p:nvSpPr>
          <p:spPr>
            <a:xfrm>
              <a:off x="15793316" y="5742252"/>
              <a:ext cx="322580" cy="455930"/>
            </a:xfrm>
            <a:custGeom>
              <a:avLst/>
              <a:gdLst/>
              <a:ahLst/>
              <a:cxnLst/>
              <a:rect l="l" t="t" r="r" b="b"/>
              <a:pathLst>
                <a:path w="322580" h="455929">
                  <a:moveTo>
                    <a:pt x="161073" y="0"/>
                  </a:moveTo>
                  <a:lnTo>
                    <a:pt x="90241" y="23142"/>
                  </a:lnTo>
                  <a:lnTo>
                    <a:pt x="60333" y="50021"/>
                  </a:lnTo>
                  <a:lnTo>
                    <a:pt x="35388" y="85284"/>
                  </a:lnTo>
                  <a:lnTo>
                    <a:pt x="16373" y="127566"/>
                  </a:lnTo>
                  <a:lnTo>
                    <a:pt x="4254" y="175500"/>
                  </a:lnTo>
                  <a:lnTo>
                    <a:pt x="0" y="227720"/>
                  </a:lnTo>
                  <a:lnTo>
                    <a:pt x="4254" y="279928"/>
                  </a:lnTo>
                  <a:lnTo>
                    <a:pt x="16373" y="327857"/>
                  </a:lnTo>
                  <a:lnTo>
                    <a:pt x="35388" y="370139"/>
                  </a:lnTo>
                  <a:lnTo>
                    <a:pt x="60333" y="405407"/>
                  </a:lnTo>
                  <a:lnTo>
                    <a:pt x="90241" y="432291"/>
                  </a:lnTo>
                  <a:lnTo>
                    <a:pt x="161073" y="455441"/>
                  </a:lnTo>
                  <a:lnTo>
                    <a:pt x="198007" y="449426"/>
                  </a:lnTo>
                  <a:lnTo>
                    <a:pt x="261817" y="405407"/>
                  </a:lnTo>
                  <a:lnTo>
                    <a:pt x="286761" y="370139"/>
                  </a:lnTo>
                  <a:lnTo>
                    <a:pt x="305775" y="327857"/>
                  </a:lnTo>
                  <a:lnTo>
                    <a:pt x="317893" y="279928"/>
                  </a:lnTo>
                  <a:lnTo>
                    <a:pt x="322147" y="227720"/>
                  </a:lnTo>
                  <a:lnTo>
                    <a:pt x="317893" y="175500"/>
                  </a:lnTo>
                  <a:lnTo>
                    <a:pt x="305775" y="127566"/>
                  </a:lnTo>
                  <a:lnTo>
                    <a:pt x="286761" y="85284"/>
                  </a:lnTo>
                  <a:lnTo>
                    <a:pt x="261817" y="50021"/>
                  </a:lnTo>
                  <a:lnTo>
                    <a:pt x="231910" y="23142"/>
                  </a:lnTo>
                  <a:lnTo>
                    <a:pt x="161073" y="0"/>
                  </a:lnTo>
                  <a:close/>
                </a:path>
              </a:pathLst>
            </a:custGeom>
            <a:solidFill>
              <a:srgbClr val="FFFFFF"/>
            </a:solidFill>
          </p:spPr>
          <p:txBody>
            <a:bodyPr wrap="square" lIns="0" tIns="0" rIns="0" bIns="0" rtlCol="0"/>
            <a:lstStyle/>
            <a:p>
              <a:endParaRPr dirty="0"/>
            </a:p>
          </p:txBody>
        </p:sp>
        <p:sp>
          <p:nvSpPr>
            <p:cNvPr id="7" name="object 7"/>
            <p:cNvSpPr/>
            <p:nvPr/>
          </p:nvSpPr>
          <p:spPr>
            <a:xfrm>
              <a:off x="17703593" y="5628381"/>
              <a:ext cx="322580" cy="455930"/>
            </a:xfrm>
            <a:custGeom>
              <a:avLst/>
              <a:gdLst/>
              <a:ahLst/>
              <a:cxnLst/>
              <a:rect l="l" t="t" r="r" b="b"/>
              <a:pathLst>
                <a:path w="322580" h="455929">
                  <a:moveTo>
                    <a:pt x="161073" y="0"/>
                  </a:moveTo>
                  <a:lnTo>
                    <a:pt x="90236" y="23145"/>
                  </a:lnTo>
                  <a:lnTo>
                    <a:pt x="60329" y="50027"/>
                  </a:lnTo>
                  <a:lnTo>
                    <a:pt x="35385" y="85293"/>
                  </a:lnTo>
                  <a:lnTo>
                    <a:pt x="16371" y="127575"/>
                  </a:lnTo>
                  <a:lnTo>
                    <a:pt x="4253" y="175506"/>
                  </a:lnTo>
                  <a:lnTo>
                    <a:pt x="0" y="227720"/>
                  </a:lnTo>
                  <a:lnTo>
                    <a:pt x="4253" y="279934"/>
                  </a:lnTo>
                  <a:lnTo>
                    <a:pt x="16371" y="327866"/>
                  </a:lnTo>
                  <a:lnTo>
                    <a:pt x="35385" y="370148"/>
                  </a:lnTo>
                  <a:lnTo>
                    <a:pt x="60329" y="405413"/>
                  </a:lnTo>
                  <a:lnTo>
                    <a:pt x="90236" y="432295"/>
                  </a:lnTo>
                  <a:lnTo>
                    <a:pt x="161073" y="455441"/>
                  </a:lnTo>
                  <a:lnTo>
                    <a:pt x="198007" y="449427"/>
                  </a:lnTo>
                  <a:lnTo>
                    <a:pt x="261817" y="405413"/>
                  </a:lnTo>
                  <a:lnTo>
                    <a:pt x="286761" y="370148"/>
                  </a:lnTo>
                  <a:lnTo>
                    <a:pt x="305775" y="327866"/>
                  </a:lnTo>
                  <a:lnTo>
                    <a:pt x="317893" y="279934"/>
                  </a:lnTo>
                  <a:lnTo>
                    <a:pt x="322147" y="227720"/>
                  </a:lnTo>
                  <a:lnTo>
                    <a:pt x="317893" y="175506"/>
                  </a:lnTo>
                  <a:lnTo>
                    <a:pt x="305775" y="127575"/>
                  </a:lnTo>
                  <a:lnTo>
                    <a:pt x="286761" y="85293"/>
                  </a:lnTo>
                  <a:lnTo>
                    <a:pt x="261817" y="50027"/>
                  </a:lnTo>
                  <a:lnTo>
                    <a:pt x="231910" y="23145"/>
                  </a:lnTo>
                  <a:lnTo>
                    <a:pt x="161073" y="0"/>
                  </a:lnTo>
                  <a:close/>
                </a:path>
              </a:pathLst>
            </a:custGeom>
            <a:solidFill>
              <a:srgbClr val="FFFFFF"/>
            </a:solidFill>
          </p:spPr>
          <p:txBody>
            <a:bodyPr wrap="square" lIns="0" tIns="0" rIns="0" bIns="0" rtlCol="0"/>
            <a:lstStyle/>
            <a:p>
              <a:endParaRPr dirty="0"/>
            </a:p>
          </p:txBody>
        </p:sp>
        <p:sp>
          <p:nvSpPr>
            <p:cNvPr id="8" name="object 8"/>
            <p:cNvSpPr/>
            <p:nvPr/>
          </p:nvSpPr>
          <p:spPr>
            <a:xfrm>
              <a:off x="16009151" y="4042548"/>
              <a:ext cx="1179830" cy="2748915"/>
            </a:xfrm>
            <a:custGeom>
              <a:avLst/>
              <a:gdLst/>
              <a:ahLst/>
              <a:cxnLst/>
              <a:rect l="l" t="t" r="r" b="b"/>
              <a:pathLst>
                <a:path w="1179830" h="2748915">
                  <a:moveTo>
                    <a:pt x="155796" y="140016"/>
                  </a:moveTo>
                  <a:lnTo>
                    <a:pt x="111824" y="147108"/>
                  </a:lnTo>
                  <a:lnTo>
                    <a:pt x="73638" y="166856"/>
                  </a:lnTo>
                  <a:lnTo>
                    <a:pt x="43527" y="196968"/>
                  </a:lnTo>
                  <a:lnTo>
                    <a:pt x="23781" y="235154"/>
                  </a:lnTo>
                  <a:lnTo>
                    <a:pt x="16690" y="279122"/>
                  </a:lnTo>
                  <a:lnTo>
                    <a:pt x="16690" y="1422050"/>
                  </a:lnTo>
                  <a:lnTo>
                    <a:pt x="16796" y="1601360"/>
                  </a:lnTo>
                  <a:lnTo>
                    <a:pt x="16837" y="1635049"/>
                  </a:lnTo>
                  <a:lnTo>
                    <a:pt x="0" y="2452511"/>
                  </a:lnTo>
                  <a:lnTo>
                    <a:pt x="0" y="2748555"/>
                  </a:lnTo>
                  <a:lnTo>
                    <a:pt x="948232" y="2748555"/>
                  </a:lnTo>
                  <a:lnTo>
                    <a:pt x="948232" y="2524132"/>
                  </a:lnTo>
                  <a:lnTo>
                    <a:pt x="982669" y="2490069"/>
                  </a:lnTo>
                  <a:lnTo>
                    <a:pt x="1014769" y="2453771"/>
                  </a:lnTo>
                  <a:lnTo>
                    <a:pt x="1044405" y="2415362"/>
                  </a:lnTo>
                  <a:lnTo>
                    <a:pt x="1071452" y="2374968"/>
                  </a:lnTo>
                  <a:lnTo>
                    <a:pt x="1095787" y="2332711"/>
                  </a:lnTo>
                  <a:lnTo>
                    <a:pt x="1117282" y="2288715"/>
                  </a:lnTo>
                  <a:lnTo>
                    <a:pt x="1135814" y="2243105"/>
                  </a:lnTo>
                  <a:lnTo>
                    <a:pt x="1151257" y="2196006"/>
                  </a:lnTo>
                  <a:lnTo>
                    <a:pt x="1163487" y="2147539"/>
                  </a:lnTo>
                  <a:lnTo>
                    <a:pt x="1172377" y="2097831"/>
                  </a:lnTo>
                  <a:lnTo>
                    <a:pt x="1177803" y="2047005"/>
                  </a:lnTo>
                  <a:lnTo>
                    <a:pt x="1179639" y="1995185"/>
                  </a:lnTo>
                  <a:lnTo>
                    <a:pt x="1179639" y="1989604"/>
                  </a:lnTo>
                  <a:lnTo>
                    <a:pt x="1179346" y="1984086"/>
                  </a:lnTo>
                  <a:lnTo>
                    <a:pt x="1179220" y="1978505"/>
                  </a:lnTo>
                  <a:lnTo>
                    <a:pt x="1179639" y="1978505"/>
                  </a:lnTo>
                  <a:lnTo>
                    <a:pt x="1179639" y="1284610"/>
                  </a:lnTo>
                  <a:lnTo>
                    <a:pt x="884726" y="1284610"/>
                  </a:lnTo>
                  <a:lnTo>
                    <a:pt x="884726" y="1270610"/>
                  </a:lnTo>
                  <a:lnTo>
                    <a:pt x="589814" y="1270610"/>
                  </a:lnTo>
                  <a:lnTo>
                    <a:pt x="589814" y="1256590"/>
                  </a:lnTo>
                  <a:lnTo>
                    <a:pt x="294891" y="1256590"/>
                  </a:lnTo>
                  <a:lnTo>
                    <a:pt x="294891" y="279122"/>
                  </a:lnTo>
                  <a:lnTo>
                    <a:pt x="287799" y="235154"/>
                  </a:lnTo>
                  <a:lnTo>
                    <a:pt x="268052" y="196968"/>
                  </a:lnTo>
                  <a:lnTo>
                    <a:pt x="237941" y="166856"/>
                  </a:lnTo>
                  <a:lnTo>
                    <a:pt x="199758" y="147108"/>
                  </a:lnTo>
                  <a:lnTo>
                    <a:pt x="155796" y="140016"/>
                  </a:lnTo>
                  <a:close/>
                </a:path>
                <a:path w="1179830" h="2748915">
                  <a:moveTo>
                    <a:pt x="1043727" y="459399"/>
                  </a:moveTo>
                  <a:lnTo>
                    <a:pt x="1037319" y="459399"/>
                  </a:lnTo>
                  <a:lnTo>
                    <a:pt x="994360" y="466329"/>
                  </a:lnTo>
                  <a:lnTo>
                    <a:pt x="957053" y="485624"/>
                  </a:lnTo>
                  <a:lnTo>
                    <a:pt x="927636" y="515044"/>
                  </a:lnTo>
                  <a:lnTo>
                    <a:pt x="908345" y="552350"/>
                  </a:lnTo>
                  <a:lnTo>
                    <a:pt x="901417" y="595301"/>
                  </a:lnTo>
                  <a:lnTo>
                    <a:pt x="901417" y="1284610"/>
                  </a:lnTo>
                  <a:lnTo>
                    <a:pt x="1179639" y="1284610"/>
                  </a:lnTo>
                  <a:lnTo>
                    <a:pt x="1179639" y="595301"/>
                  </a:lnTo>
                  <a:lnTo>
                    <a:pt x="1172711" y="552350"/>
                  </a:lnTo>
                  <a:lnTo>
                    <a:pt x="1153420" y="515044"/>
                  </a:lnTo>
                  <a:lnTo>
                    <a:pt x="1124001" y="485624"/>
                  </a:lnTo>
                  <a:lnTo>
                    <a:pt x="1086691" y="466329"/>
                  </a:lnTo>
                  <a:lnTo>
                    <a:pt x="1043727" y="459399"/>
                  </a:lnTo>
                  <a:close/>
                </a:path>
                <a:path w="1179830" h="2748915">
                  <a:moveTo>
                    <a:pt x="749108" y="140016"/>
                  </a:moveTo>
                  <a:lnTo>
                    <a:pt x="742124" y="140016"/>
                  </a:lnTo>
                  <a:lnTo>
                    <a:pt x="699258" y="146930"/>
                  </a:lnTo>
                  <a:lnTo>
                    <a:pt x="662030" y="166185"/>
                  </a:lnTo>
                  <a:lnTo>
                    <a:pt x="632672" y="195546"/>
                  </a:lnTo>
                  <a:lnTo>
                    <a:pt x="613419" y="232781"/>
                  </a:lnTo>
                  <a:lnTo>
                    <a:pt x="606505" y="275656"/>
                  </a:lnTo>
                  <a:lnTo>
                    <a:pt x="606505" y="1270610"/>
                  </a:lnTo>
                  <a:lnTo>
                    <a:pt x="884726" y="1270610"/>
                  </a:lnTo>
                  <a:lnTo>
                    <a:pt x="884726" y="275656"/>
                  </a:lnTo>
                  <a:lnTo>
                    <a:pt x="877812" y="232781"/>
                  </a:lnTo>
                  <a:lnTo>
                    <a:pt x="858559" y="195546"/>
                  </a:lnTo>
                  <a:lnTo>
                    <a:pt x="829201" y="166185"/>
                  </a:lnTo>
                  <a:lnTo>
                    <a:pt x="791973" y="146930"/>
                  </a:lnTo>
                  <a:lnTo>
                    <a:pt x="749108" y="140016"/>
                  </a:lnTo>
                  <a:close/>
                </a:path>
                <a:path w="1179830" h="2748915">
                  <a:moveTo>
                    <a:pt x="454143" y="0"/>
                  </a:moveTo>
                  <a:lnTo>
                    <a:pt x="447253" y="0"/>
                  </a:lnTo>
                  <a:lnTo>
                    <a:pt x="404375" y="6916"/>
                  </a:lnTo>
                  <a:lnTo>
                    <a:pt x="367135" y="26177"/>
                  </a:lnTo>
                  <a:lnTo>
                    <a:pt x="337768" y="55547"/>
                  </a:lnTo>
                  <a:lnTo>
                    <a:pt x="318509" y="92793"/>
                  </a:lnTo>
                  <a:lnTo>
                    <a:pt x="311592" y="135681"/>
                  </a:lnTo>
                  <a:lnTo>
                    <a:pt x="311592" y="1256590"/>
                  </a:lnTo>
                  <a:lnTo>
                    <a:pt x="589814" y="1256590"/>
                  </a:lnTo>
                  <a:lnTo>
                    <a:pt x="589814" y="135681"/>
                  </a:lnTo>
                  <a:lnTo>
                    <a:pt x="582897" y="92793"/>
                  </a:lnTo>
                  <a:lnTo>
                    <a:pt x="563637" y="55547"/>
                  </a:lnTo>
                  <a:lnTo>
                    <a:pt x="534269" y="26177"/>
                  </a:lnTo>
                  <a:lnTo>
                    <a:pt x="497026" y="6916"/>
                  </a:lnTo>
                  <a:lnTo>
                    <a:pt x="454143" y="0"/>
                  </a:lnTo>
                  <a:close/>
                </a:path>
              </a:pathLst>
            </a:custGeom>
            <a:solidFill>
              <a:srgbClr val="FFFFFF"/>
            </a:solidFill>
          </p:spPr>
          <p:txBody>
            <a:bodyPr wrap="square" lIns="0" tIns="0" rIns="0" bIns="0" rtlCol="0"/>
            <a:lstStyle/>
            <a:p>
              <a:endParaRPr dirty="0"/>
            </a:p>
          </p:txBody>
        </p:sp>
        <p:sp>
          <p:nvSpPr>
            <p:cNvPr id="9" name="object 9"/>
            <p:cNvSpPr/>
            <p:nvPr/>
          </p:nvSpPr>
          <p:spPr>
            <a:xfrm>
              <a:off x="16009151" y="4042548"/>
              <a:ext cx="1179830" cy="2748915"/>
            </a:xfrm>
            <a:custGeom>
              <a:avLst/>
              <a:gdLst/>
              <a:ahLst/>
              <a:cxnLst/>
              <a:rect l="l" t="t" r="r" b="b"/>
              <a:pathLst>
                <a:path w="1179830" h="2748915">
                  <a:moveTo>
                    <a:pt x="0" y="2452511"/>
                  </a:moveTo>
                  <a:lnTo>
                    <a:pt x="0" y="2748555"/>
                  </a:lnTo>
                  <a:lnTo>
                    <a:pt x="948232" y="2748555"/>
                  </a:lnTo>
                  <a:lnTo>
                    <a:pt x="948232" y="2524132"/>
                  </a:lnTo>
                  <a:lnTo>
                    <a:pt x="982669" y="2490069"/>
                  </a:lnTo>
                  <a:lnTo>
                    <a:pt x="1014769" y="2453771"/>
                  </a:lnTo>
                  <a:lnTo>
                    <a:pt x="1044405" y="2415362"/>
                  </a:lnTo>
                  <a:lnTo>
                    <a:pt x="1071452" y="2374968"/>
                  </a:lnTo>
                  <a:lnTo>
                    <a:pt x="1095787" y="2332711"/>
                  </a:lnTo>
                  <a:lnTo>
                    <a:pt x="1117282" y="2288715"/>
                  </a:lnTo>
                  <a:lnTo>
                    <a:pt x="1135814" y="2243105"/>
                  </a:lnTo>
                  <a:lnTo>
                    <a:pt x="1151257" y="2196006"/>
                  </a:lnTo>
                  <a:lnTo>
                    <a:pt x="1163487" y="2147539"/>
                  </a:lnTo>
                  <a:lnTo>
                    <a:pt x="1172377" y="2097831"/>
                  </a:lnTo>
                  <a:lnTo>
                    <a:pt x="1177803" y="2047005"/>
                  </a:lnTo>
                  <a:lnTo>
                    <a:pt x="1179639" y="1995185"/>
                  </a:lnTo>
                  <a:lnTo>
                    <a:pt x="1179639" y="1989604"/>
                  </a:lnTo>
                  <a:lnTo>
                    <a:pt x="1179346" y="1984086"/>
                  </a:lnTo>
                  <a:lnTo>
                    <a:pt x="1179220" y="1978505"/>
                  </a:lnTo>
                  <a:lnTo>
                    <a:pt x="1179639" y="1978505"/>
                  </a:lnTo>
                  <a:lnTo>
                    <a:pt x="1179639" y="1539743"/>
                  </a:lnTo>
                  <a:lnTo>
                    <a:pt x="1179639" y="1116520"/>
                  </a:lnTo>
                  <a:lnTo>
                    <a:pt x="1179639" y="595301"/>
                  </a:lnTo>
                  <a:lnTo>
                    <a:pt x="1172711" y="552350"/>
                  </a:lnTo>
                  <a:lnTo>
                    <a:pt x="1153420" y="515044"/>
                  </a:lnTo>
                  <a:lnTo>
                    <a:pt x="1124001" y="485624"/>
                  </a:lnTo>
                  <a:lnTo>
                    <a:pt x="1086691" y="466329"/>
                  </a:lnTo>
                  <a:lnTo>
                    <a:pt x="1043727" y="459399"/>
                  </a:lnTo>
                  <a:lnTo>
                    <a:pt x="1037319" y="459399"/>
                  </a:lnTo>
                  <a:lnTo>
                    <a:pt x="994360" y="466329"/>
                  </a:lnTo>
                  <a:lnTo>
                    <a:pt x="957053" y="485624"/>
                  </a:lnTo>
                  <a:lnTo>
                    <a:pt x="927636" y="515044"/>
                  </a:lnTo>
                  <a:lnTo>
                    <a:pt x="908345" y="552350"/>
                  </a:lnTo>
                  <a:lnTo>
                    <a:pt x="901417" y="595301"/>
                  </a:lnTo>
                  <a:lnTo>
                    <a:pt x="901417" y="1284610"/>
                  </a:lnTo>
                  <a:lnTo>
                    <a:pt x="884726" y="1284610"/>
                  </a:lnTo>
                  <a:lnTo>
                    <a:pt x="884726" y="275656"/>
                  </a:lnTo>
                  <a:lnTo>
                    <a:pt x="877812" y="232781"/>
                  </a:lnTo>
                  <a:lnTo>
                    <a:pt x="858559" y="195546"/>
                  </a:lnTo>
                  <a:lnTo>
                    <a:pt x="829201" y="166185"/>
                  </a:lnTo>
                  <a:lnTo>
                    <a:pt x="791973" y="146930"/>
                  </a:lnTo>
                  <a:lnTo>
                    <a:pt x="749108" y="140016"/>
                  </a:lnTo>
                  <a:lnTo>
                    <a:pt x="742124" y="140016"/>
                  </a:lnTo>
                  <a:lnTo>
                    <a:pt x="699258" y="146930"/>
                  </a:lnTo>
                  <a:lnTo>
                    <a:pt x="662030" y="166185"/>
                  </a:lnTo>
                  <a:lnTo>
                    <a:pt x="632672" y="195546"/>
                  </a:lnTo>
                  <a:lnTo>
                    <a:pt x="613419" y="232781"/>
                  </a:lnTo>
                  <a:lnTo>
                    <a:pt x="606505" y="275656"/>
                  </a:lnTo>
                  <a:lnTo>
                    <a:pt x="606505" y="1270610"/>
                  </a:lnTo>
                  <a:lnTo>
                    <a:pt x="589814" y="1270610"/>
                  </a:lnTo>
                  <a:lnTo>
                    <a:pt x="589814" y="135681"/>
                  </a:lnTo>
                  <a:lnTo>
                    <a:pt x="582897" y="92793"/>
                  </a:lnTo>
                  <a:lnTo>
                    <a:pt x="563637" y="55547"/>
                  </a:lnTo>
                  <a:lnTo>
                    <a:pt x="534269" y="26177"/>
                  </a:lnTo>
                  <a:lnTo>
                    <a:pt x="497026" y="6916"/>
                  </a:lnTo>
                  <a:lnTo>
                    <a:pt x="454143" y="0"/>
                  </a:lnTo>
                  <a:lnTo>
                    <a:pt x="447253" y="0"/>
                  </a:lnTo>
                  <a:lnTo>
                    <a:pt x="404375" y="6916"/>
                  </a:lnTo>
                  <a:lnTo>
                    <a:pt x="367135" y="26177"/>
                  </a:lnTo>
                  <a:lnTo>
                    <a:pt x="337768" y="55547"/>
                  </a:lnTo>
                  <a:lnTo>
                    <a:pt x="318509" y="92793"/>
                  </a:lnTo>
                  <a:lnTo>
                    <a:pt x="311592" y="135681"/>
                  </a:lnTo>
                  <a:lnTo>
                    <a:pt x="311592" y="1256590"/>
                  </a:lnTo>
                  <a:lnTo>
                    <a:pt x="294891" y="1256590"/>
                  </a:lnTo>
                  <a:lnTo>
                    <a:pt x="294891" y="279122"/>
                  </a:lnTo>
                  <a:lnTo>
                    <a:pt x="287799" y="235154"/>
                  </a:lnTo>
                  <a:lnTo>
                    <a:pt x="268052" y="196968"/>
                  </a:lnTo>
                  <a:lnTo>
                    <a:pt x="237941" y="166856"/>
                  </a:lnTo>
                  <a:lnTo>
                    <a:pt x="199758" y="147108"/>
                  </a:lnTo>
                  <a:lnTo>
                    <a:pt x="155796" y="140016"/>
                  </a:lnTo>
                  <a:lnTo>
                    <a:pt x="111824" y="147108"/>
                  </a:lnTo>
                  <a:lnTo>
                    <a:pt x="73638" y="166856"/>
                  </a:lnTo>
                  <a:lnTo>
                    <a:pt x="43527" y="196968"/>
                  </a:lnTo>
                  <a:lnTo>
                    <a:pt x="23781" y="235154"/>
                  </a:lnTo>
                  <a:lnTo>
                    <a:pt x="16690" y="279122"/>
                  </a:lnTo>
                  <a:lnTo>
                    <a:pt x="16690" y="1422050"/>
                  </a:lnTo>
                  <a:lnTo>
                    <a:pt x="16707" y="1455745"/>
                  </a:lnTo>
                  <a:lnTo>
                    <a:pt x="16748" y="1528554"/>
                  </a:lnTo>
                  <a:lnTo>
                    <a:pt x="16796" y="1601360"/>
                  </a:lnTo>
                  <a:lnTo>
                    <a:pt x="16837" y="1635049"/>
                  </a:lnTo>
                </a:path>
              </a:pathLst>
            </a:custGeom>
            <a:ln w="76720">
              <a:solidFill>
                <a:srgbClr val="231F20"/>
              </a:solidFill>
            </a:ln>
          </p:spPr>
          <p:txBody>
            <a:bodyPr wrap="square" lIns="0" tIns="0" rIns="0" bIns="0" rtlCol="0"/>
            <a:lstStyle/>
            <a:p>
              <a:endParaRPr dirty="0"/>
            </a:p>
          </p:txBody>
        </p:sp>
        <p:sp>
          <p:nvSpPr>
            <p:cNvPr id="10" name="object 10"/>
            <p:cNvSpPr/>
            <p:nvPr/>
          </p:nvSpPr>
          <p:spPr>
            <a:xfrm>
              <a:off x="15512271" y="5117739"/>
              <a:ext cx="623570" cy="1505585"/>
            </a:xfrm>
            <a:custGeom>
              <a:avLst/>
              <a:gdLst/>
              <a:ahLst/>
              <a:cxnLst/>
              <a:rect l="l" t="t" r="r" b="b"/>
              <a:pathLst>
                <a:path w="623569" h="1505584">
                  <a:moveTo>
                    <a:pt x="158004" y="0"/>
                  </a:moveTo>
                  <a:lnTo>
                    <a:pt x="115526" y="2503"/>
                  </a:lnTo>
                  <a:lnTo>
                    <a:pt x="63883" y="20919"/>
                  </a:lnTo>
                  <a:lnTo>
                    <a:pt x="32358" y="47252"/>
                  </a:lnTo>
                  <a:lnTo>
                    <a:pt x="10509" y="81581"/>
                  </a:lnTo>
                  <a:lnTo>
                    <a:pt x="0" y="121293"/>
                  </a:lnTo>
                  <a:lnTo>
                    <a:pt x="2493" y="163776"/>
                  </a:lnTo>
                  <a:lnTo>
                    <a:pt x="188540" y="1029038"/>
                  </a:lnTo>
                  <a:lnTo>
                    <a:pt x="194839" y="1052898"/>
                  </a:lnTo>
                  <a:lnTo>
                    <a:pt x="207584" y="1100457"/>
                  </a:lnTo>
                  <a:lnTo>
                    <a:pt x="220489" y="1148876"/>
                  </a:lnTo>
                  <a:lnTo>
                    <a:pt x="241843" y="1227768"/>
                  </a:lnTo>
                  <a:lnTo>
                    <a:pt x="261768" y="1273743"/>
                  </a:lnTo>
                  <a:lnTo>
                    <a:pt x="286446" y="1313822"/>
                  </a:lnTo>
                  <a:lnTo>
                    <a:pt x="315272" y="1348587"/>
                  </a:lnTo>
                  <a:lnTo>
                    <a:pt x="347645" y="1378621"/>
                  </a:lnTo>
                  <a:lnTo>
                    <a:pt x="382963" y="1404507"/>
                  </a:lnTo>
                  <a:lnTo>
                    <a:pt x="420623" y="1426826"/>
                  </a:lnTo>
                  <a:lnTo>
                    <a:pt x="460022" y="1446160"/>
                  </a:lnTo>
                  <a:lnTo>
                    <a:pt x="500559" y="1463094"/>
                  </a:lnTo>
                  <a:lnTo>
                    <a:pt x="541630" y="1478207"/>
                  </a:lnTo>
                  <a:lnTo>
                    <a:pt x="582633" y="1492084"/>
                  </a:lnTo>
                  <a:lnTo>
                    <a:pt x="622966" y="1505306"/>
                  </a:lnTo>
                  <a:lnTo>
                    <a:pt x="382010" y="589009"/>
                  </a:lnTo>
                  <a:lnTo>
                    <a:pt x="274108" y="103411"/>
                  </a:lnTo>
                  <a:lnTo>
                    <a:pt x="258378" y="63872"/>
                  </a:lnTo>
                  <a:lnTo>
                    <a:pt x="232043" y="32348"/>
                  </a:lnTo>
                  <a:lnTo>
                    <a:pt x="197714" y="10502"/>
                  </a:lnTo>
                  <a:lnTo>
                    <a:pt x="158004" y="0"/>
                  </a:lnTo>
                  <a:close/>
                </a:path>
              </a:pathLst>
            </a:custGeom>
            <a:solidFill>
              <a:srgbClr val="FFFFFF"/>
            </a:solidFill>
          </p:spPr>
          <p:txBody>
            <a:bodyPr wrap="square" lIns="0" tIns="0" rIns="0" bIns="0" rtlCol="0"/>
            <a:lstStyle/>
            <a:p>
              <a:endParaRPr dirty="0"/>
            </a:p>
          </p:txBody>
        </p:sp>
        <p:sp>
          <p:nvSpPr>
            <p:cNvPr id="11" name="object 11"/>
            <p:cNvSpPr/>
            <p:nvPr/>
          </p:nvSpPr>
          <p:spPr>
            <a:xfrm>
              <a:off x="15512271" y="5117739"/>
              <a:ext cx="623570" cy="1505585"/>
            </a:xfrm>
            <a:custGeom>
              <a:avLst/>
              <a:gdLst/>
              <a:ahLst/>
              <a:cxnLst/>
              <a:rect l="l" t="t" r="r" b="b"/>
              <a:pathLst>
                <a:path w="623569" h="1505584">
                  <a:moveTo>
                    <a:pt x="382010" y="589009"/>
                  </a:moveTo>
                  <a:lnTo>
                    <a:pt x="274108" y="103411"/>
                  </a:lnTo>
                  <a:lnTo>
                    <a:pt x="258378" y="63872"/>
                  </a:lnTo>
                  <a:lnTo>
                    <a:pt x="232043" y="32348"/>
                  </a:lnTo>
                  <a:lnTo>
                    <a:pt x="197714" y="10502"/>
                  </a:lnTo>
                  <a:lnTo>
                    <a:pt x="158004" y="0"/>
                  </a:lnTo>
                  <a:lnTo>
                    <a:pt x="115526" y="2503"/>
                  </a:lnTo>
                  <a:lnTo>
                    <a:pt x="63883" y="20919"/>
                  </a:lnTo>
                  <a:lnTo>
                    <a:pt x="32358" y="47252"/>
                  </a:lnTo>
                  <a:lnTo>
                    <a:pt x="10509" y="81581"/>
                  </a:lnTo>
                  <a:lnTo>
                    <a:pt x="0" y="121293"/>
                  </a:lnTo>
                  <a:lnTo>
                    <a:pt x="2493" y="163776"/>
                  </a:lnTo>
                  <a:lnTo>
                    <a:pt x="188540" y="1029038"/>
                  </a:lnTo>
                  <a:lnTo>
                    <a:pt x="194839" y="1052898"/>
                  </a:lnTo>
                  <a:lnTo>
                    <a:pt x="207584" y="1100457"/>
                  </a:lnTo>
                  <a:lnTo>
                    <a:pt x="220489" y="1148876"/>
                  </a:lnTo>
                  <a:lnTo>
                    <a:pt x="241843" y="1227768"/>
                  </a:lnTo>
                  <a:lnTo>
                    <a:pt x="261768" y="1273743"/>
                  </a:lnTo>
                  <a:lnTo>
                    <a:pt x="286446" y="1313822"/>
                  </a:lnTo>
                  <a:lnTo>
                    <a:pt x="315272" y="1348587"/>
                  </a:lnTo>
                  <a:lnTo>
                    <a:pt x="347645" y="1378621"/>
                  </a:lnTo>
                  <a:lnTo>
                    <a:pt x="382963" y="1404507"/>
                  </a:lnTo>
                  <a:lnTo>
                    <a:pt x="420623" y="1426826"/>
                  </a:lnTo>
                  <a:lnTo>
                    <a:pt x="460022" y="1446160"/>
                  </a:lnTo>
                  <a:lnTo>
                    <a:pt x="500559" y="1463094"/>
                  </a:lnTo>
                  <a:lnTo>
                    <a:pt x="541630" y="1478207"/>
                  </a:lnTo>
                  <a:lnTo>
                    <a:pt x="582633" y="1492084"/>
                  </a:lnTo>
                  <a:lnTo>
                    <a:pt x="622966" y="1505306"/>
                  </a:lnTo>
                </a:path>
              </a:pathLst>
            </a:custGeom>
            <a:ln w="76720">
              <a:solidFill>
                <a:srgbClr val="231F20"/>
              </a:solidFill>
            </a:ln>
          </p:spPr>
          <p:txBody>
            <a:bodyPr wrap="square" lIns="0" tIns="0" rIns="0" bIns="0" rtlCol="0"/>
            <a:lstStyle/>
            <a:p>
              <a:endParaRPr dirty="0"/>
            </a:p>
          </p:txBody>
        </p:sp>
        <p:sp>
          <p:nvSpPr>
            <p:cNvPr id="12" name="object 12"/>
            <p:cNvSpPr/>
            <p:nvPr/>
          </p:nvSpPr>
          <p:spPr>
            <a:xfrm>
              <a:off x="15901494" y="5694540"/>
              <a:ext cx="697865" cy="275590"/>
            </a:xfrm>
            <a:custGeom>
              <a:avLst/>
              <a:gdLst/>
              <a:ahLst/>
              <a:cxnLst/>
              <a:rect l="l" t="t" r="r" b="b"/>
              <a:pathLst>
                <a:path w="697865" h="275589">
                  <a:moveTo>
                    <a:pt x="236179" y="0"/>
                  </a:moveTo>
                  <a:lnTo>
                    <a:pt x="188883" y="914"/>
                  </a:lnTo>
                  <a:lnTo>
                    <a:pt x="141372" y="5419"/>
                  </a:lnTo>
                  <a:lnTo>
                    <a:pt x="93891" y="13498"/>
                  </a:lnTo>
                  <a:lnTo>
                    <a:pt x="46685" y="25133"/>
                  </a:lnTo>
                  <a:lnTo>
                    <a:pt x="0" y="40307"/>
                  </a:lnTo>
                  <a:lnTo>
                    <a:pt x="697476" y="275430"/>
                  </a:lnTo>
                  <a:lnTo>
                    <a:pt x="671929" y="231900"/>
                  </a:lnTo>
                  <a:lnTo>
                    <a:pt x="643220" y="192169"/>
                  </a:lnTo>
                  <a:lnTo>
                    <a:pt x="611592" y="156220"/>
                  </a:lnTo>
                  <a:lnTo>
                    <a:pt x="577293" y="124036"/>
                  </a:lnTo>
                  <a:lnTo>
                    <a:pt x="540567" y="95599"/>
                  </a:lnTo>
                  <a:lnTo>
                    <a:pt x="501661" y="70891"/>
                  </a:lnTo>
                  <a:lnTo>
                    <a:pt x="460819" y="49896"/>
                  </a:lnTo>
                  <a:lnTo>
                    <a:pt x="418288" y="32596"/>
                  </a:lnTo>
                  <a:lnTo>
                    <a:pt x="374312" y="18974"/>
                  </a:lnTo>
                  <a:lnTo>
                    <a:pt x="329139" y="9012"/>
                  </a:lnTo>
                  <a:lnTo>
                    <a:pt x="283012" y="2693"/>
                  </a:lnTo>
                  <a:lnTo>
                    <a:pt x="236179" y="0"/>
                  </a:lnTo>
                  <a:close/>
                </a:path>
              </a:pathLst>
            </a:custGeom>
            <a:solidFill>
              <a:srgbClr val="FFFFFF"/>
            </a:solidFill>
          </p:spPr>
          <p:txBody>
            <a:bodyPr wrap="square" lIns="0" tIns="0" rIns="0" bIns="0" rtlCol="0"/>
            <a:lstStyle/>
            <a:p>
              <a:endParaRPr dirty="0"/>
            </a:p>
          </p:txBody>
        </p:sp>
        <p:sp>
          <p:nvSpPr>
            <p:cNvPr id="13" name="object 13"/>
            <p:cNvSpPr/>
            <p:nvPr/>
          </p:nvSpPr>
          <p:spPr>
            <a:xfrm>
              <a:off x="15901494" y="5694540"/>
              <a:ext cx="697865" cy="275590"/>
            </a:xfrm>
            <a:custGeom>
              <a:avLst/>
              <a:gdLst/>
              <a:ahLst/>
              <a:cxnLst/>
              <a:rect l="l" t="t" r="r" b="b"/>
              <a:pathLst>
                <a:path w="697865" h="275589">
                  <a:moveTo>
                    <a:pt x="0" y="40307"/>
                  </a:moveTo>
                  <a:lnTo>
                    <a:pt x="46685" y="25133"/>
                  </a:lnTo>
                  <a:lnTo>
                    <a:pt x="93891" y="13498"/>
                  </a:lnTo>
                  <a:lnTo>
                    <a:pt x="141372" y="5419"/>
                  </a:lnTo>
                  <a:lnTo>
                    <a:pt x="188883" y="914"/>
                  </a:lnTo>
                  <a:lnTo>
                    <a:pt x="236179" y="0"/>
                  </a:lnTo>
                  <a:lnTo>
                    <a:pt x="283012" y="2693"/>
                  </a:lnTo>
                  <a:lnTo>
                    <a:pt x="329139" y="9012"/>
                  </a:lnTo>
                  <a:lnTo>
                    <a:pt x="374312" y="18974"/>
                  </a:lnTo>
                  <a:lnTo>
                    <a:pt x="418288" y="32596"/>
                  </a:lnTo>
                  <a:lnTo>
                    <a:pt x="460819" y="49896"/>
                  </a:lnTo>
                  <a:lnTo>
                    <a:pt x="501661" y="70891"/>
                  </a:lnTo>
                  <a:lnTo>
                    <a:pt x="540567" y="95599"/>
                  </a:lnTo>
                  <a:lnTo>
                    <a:pt x="577293" y="124036"/>
                  </a:lnTo>
                  <a:lnTo>
                    <a:pt x="611592" y="156220"/>
                  </a:lnTo>
                  <a:lnTo>
                    <a:pt x="643220" y="192169"/>
                  </a:lnTo>
                  <a:lnTo>
                    <a:pt x="671929" y="231900"/>
                  </a:lnTo>
                  <a:lnTo>
                    <a:pt x="697476" y="275430"/>
                  </a:lnTo>
                </a:path>
              </a:pathLst>
            </a:custGeom>
            <a:ln w="76720">
              <a:solidFill>
                <a:srgbClr val="231F20"/>
              </a:solidFill>
            </a:ln>
          </p:spPr>
          <p:txBody>
            <a:bodyPr wrap="square" lIns="0" tIns="0" rIns="0" bIns="0" rtlCol="0"/>
            <a:lstStyle/>
            <a:p>
              <a:endParaRPr dirty="0"/>
            </a:p>
          </p:txBody>
        </p:sp>
        <p:sp>
          <p:nvSpPr>
            <p:cNvPr id="14" name="object 14"/>
            <p:cNvSpPr/>
            <p:nvPr/>
          </p:nvSpPr>
          <p:spPr>
            <a:xfrm>
              <a:off x="17864669" y="4245705"/>
              <a:ext cx="972819" cy="2265680"/>
            </a:xfrm>
            <a:custGeom>
              <a:avLst/>
              <a:gdLst/>
              <a:ahLst/>
              <a:cxnLst/>
              <a:rect l="l" t="t" r="r" b="b"/>
              <a:pathLst>
                <a:path w="972819" h="2265679">
                  <a:moveTo>
                    <a:pt x="128404" y="115399"/>
                  </a:moveTo>
                  <a:lnTo>
                    <a:pt x="83772" y="124409"/>
                  </a:lnTo>
                  <a:lnTo>
                    <a:pt x="47328" y="148981"/>
                  </a:lnTo>
                  <a:lnTo>
                    <a:pt x="22757" y="185428"/>
                  </a:lnTo>
                  <a:lnTo>
                    <a:pt x="13748" y="230066"/>
                  </a:lnTo>
                  <a:lnTo>
                    <a:pt x="13748" y="1172027"/>
                  </a:lnTo>
                  <a:lnTo>
                    <a:pt x="13863" y="1319787"/>
                  </a:lnTo>
                  <a:lnTo>
                    <a:pt x="13905" y="1347561"/>
                  </a:lnTo>
                  <a:lnTo>
                    <a:pt x="0" y="2021268"/>
                  </a:lnTo>
                  <a:lnTo>
                    <a:pt x="0" y="2265271"/>
                  </a:lnTo>
                  <a:lnTo>
                    <a:pt x="781505" y="2265271"/>
                  </a:lnTo>
                  <a:lnTo>
                    <a:pt x="781505" y="2080303"/>
                  </a:lnTo>
                  <a:lnTo>
                    <a:pt x="815340" y="2046389"/>
                  </a:lnTo>
                  <a:lnTo>
                    <a:pt x="846369" y="2009854"/>
                  </a:lnTo>
                  <a:lnTo>
                    <a:pt x="874415" y="1970872"/>
                  </a:lnTo>
                  <a:lnTo>
                    <a:pt x="899298" y="1929623"/>
                  </a:lnTo>
                  <a:lnTo>
                    <a:pt x="920842" y="1886281"/>
                  </a:lnTo>
                  <a:lnTo>
                    <a:pt x="938868" y="1841024"/>
                  </a:lnTo>
                  <a:lnTo>
                    <a:pt x="953197" y="1794029"/>
                  </a:lnTo>
                  <a:lnTo>
                    <a:pt x="963653" y="1745472"/>
                  </a:lnTo>
                  <a:lnTo>
                    <a:pt x="970057" y="1695529"/>
                  </a:lnTo>
                  <a:lnTo>
                    <a:pt x="972232" y="1644379"/>
                  </a:lnTo>
                  <a:lnTo>
                    <a:pt x="972232" y="1639761"/>
                  </a:lnTo>
                  <a:lnTo>
                    <a:pt x="971980" y="1635196"/>
                  </a:lnTo>
                  <a:lnTo>
                    <a:pt x="971886" y="1630610"/>
                  </a:lnTo>
                  <a:lnTo>
                    <a:pt x="972232" y="1630610"/>
                  </a:lnTo>
                  <a:lnTo>
                    <a:pt x="972232" y="1058742"/>
                  </a:lnTo>
                  <a:lnTo>
                    <a:pt x="729181" y="1058742"/>
                  </a:lnTo>
                  <a:lnTo>
                    <a:pt x="729181" y="1047203"/>
                  </a:lnTo>
                  <a:lnTo>
                    <a:pt x="486110" y="1047203"/>
                  </a:lnTo>
                  <a:lnTo>
                    <a:pt x="486110" y="1035633"/>
                  </a:lnTo>
                  <a:lnTo>
                    <a:pt x="243050" y="1035633"/>
                  </a:lnTo>
                  <a:lnTo>
                    <a:pt x="243050" y="230066"/>
                  </a:lnTo>
                  <a:lnTo>
                    <a:pt x="234040" y="185428"/>
                  </a:lnTo>
                  <a:lnTo>
                    <a:pt x="209471" y="148981"/>
                  </a:lnTo>
                  <a:lnTo>
                    <a:pt x="173029" y="124409"/>
                  </a:lnTo>
                  <a:lnTo>
                    <a:pt x="128404" y="115399"/>
                  </a:lnTo>
                  <a:close/>
                </a:path>
                <a:path w="972819" h="2265679">
                  <a:moveTo>
                    <a:pt x="860214" y="378627"/>
                  </a:moveTo>
                  <a:lnTo>
                    <a:pt x="854926" y="378627"/>
                  </a:lnTo>
                  <a:lnTo>
                    <a:pt x="811329" y="387430"/>
                  </a:lnTo>
                  <a:lnTo>
                    <a:pt x="775730" y="411435"/>
                  </a:lnTo>
                  <a:lnTo>
                    <a:pt x="751730" y="447035"/>
                  </a:lnTo>
                  <a:lnTo>
                    <a:pt x="742930" y="490623"/>
                  </a:lnTo>
                  <a:lnTo>
                    <a:pt x="742930" y="1058742"/>
                  </a:lnTo>
                  <a:lnTo>
                    <a:pt x="972232" y="1058742"/>
                  </a:lnTo>
                  <a:lnTo>
                    <a:pt x="972232" y="490623"/>
                  </a:lnTo>
                  <a:lnTo>
                    <a:pt x="963427" y="447035"/>
                  </a:lnTo>
                  <a:lnTo>
                    <a:pt x="939417" y="411435"/>
                  </a:lnTo>
                  <a:lnTo>
                    <a:pt x="903810" y="387430"/>
                  </a:lnTo>
                  <a:lnTo>
                    <a:pt x="860214" y="378627"/>
                  </a:lnTo>
                  <a:close/>
                </a:path>
                <a:path w="972819" h="2265679">
                  <a:moveTo>
                    <a:pt x="617405" y="115399"/>
                  </a:moveTo>
                  <a:lnTo>
                    <a:pt x="611646" y="115399"/>
                  </a:lnTo>
                  <a:lnTo>
                    <a:pt x="568136" y="124183"/>
                  </a:lnTo>
                  <a:lnTo>
                    <a:pt x="532606" y="148138"/>
                  </a:lnTo>
                  <a:lnTo>
                    <a:pt x="508653" y="183670"/>
                  </a:lnTo>
                  <a:lnTo>
                    <a:pt x="499869" y="227186"/>
                  </a:lnTo>
                  <a:lnTo>
                    <a:pt x="499869" y="1047203"/>
                  </a:lnTo>
                  <a:lnTo>
                    <a:pt x="729181" y="1047203"/>
                  </a:lnTo>
                  <a:lnTo>
                    <a:pt x="729181" y="227186"/>
                  </a:lnTo>
                  <a:lnTo>
                    <a:pt x="720395" y="183670"/>
                  </a:lnTo>
                  <a:lnTo>
                    <a:pt x="696436" y="148138"/>
                  </a:lnTo>
                  <a:lnTo>
                    <a:pt x="660906" y="124183"/>
                  </a:lnTo>
                  <a:lnTo>
                    <a:pt x="617405" y="115399"/>
                  </a:lnTo>
                  <a:close/>
                </a:path>
                <a:path w="972819" h="2265679">
                  <a:moveTo>
                    <a:pt x="374292" y="0"/>
                  </a:moveTo>
                  <a:lnTo>
                    <a:pt x="368617" y="0"/>
                  </a:lnTo>
                  <a:lnTo>
                    <a:pt x="325094" y="8789"/>
                  </a:lnTo>
                  <a:lnTo>
                    <a:pt x="289559" y="32758"/>
                  </a:lnTo>
                  <a:lnTo>
                    <a:pt x="265603" y="68301"/>
                  </a:lnTo>
                  <a:lnTo>
                    <a:pt x="256819" y="111818"/>
                  </a:lnTo>
                  <a:lnTo>
                    <a:pt x="256819" y="1035633"/>
                  </a:lnTo>
                  <a:lnTo>
                    <a:pt x="486110" y="1035633"/>
                  </a:lnTo>
                  <a:lnTo>
                    <a:pt x="486110" y="111818"/>
                  </a:lnTo>
                  <a:lnTo>
                    <a:pt x="477323" y="68301"/>
                  </a:lnTo>
                  <a:lnTo>
                    <a:pt x="453360" y="32758"/>
                  </a:lnTo>
                  <a:lnTo>
                    <a:pt x="417817" y="8789"/>
                  </a:lnTo>
                  <a:lnTo>
                    <a:pt x="374292" y="0"/>
                  </a:lnTo>
                  <a:close/>
                </a:path>
              </a:pathLst>
            </a:custGeom>
            <a:solidFill>
              <a:srgbClr val="FFFFFF"/>
            </a:solidFill>
          </p:spPr>
          <p:txBody>
            <a:bodyPr wrap="square" lIns="0" tIns="0" rIns="0" bIns="0" rtlCol="0"/>
            <a:lstStyle/>
            <a:p>
              <a:endParaRPr dirty="0"/>
            </a:p>
          </p:txBody>
        </p:sp>
        <p:sp>
          <p:nvSpPr>
            <p:cNvPr id="15" name="object 15"/>
            <p:cNvSpPr/>
            <p:nvPr/>
          </p:nvSpPr>
          <p:spPr>
            <a:xfrm>
              <a:off x="17864669" y="4245705"/>
              <a:ext cx="972819" cy="2265680"/>
            </a:xfrm>
            <a:custGeom>
              <a:avLst/>
              <a:gdLst/>
              <a:ahLst/>
              <a:cxnLst/>
              <a:rect l="l" t="t" r="r" b="b"/>
              <a:pathLst>
                <a:path w="972819" h="2265679">
                  <a:moveTo>
                    <a:pt x="0" y="2021268"/>
                  </a:moveTo>
                  <a:lnTo>
                    <a:pt x="0" y="2265271"/>
                  </a:lnTo>
                  <a:lnTo>
                    <a:pt x="781505" y="2265271"/>
                  </a:lnTo>
                  <a:lnTo>
                    <a:pt x="781505" y="2080303"/>
                  </a:lnTo>
                  <a:lnTo>
                    <a:pt x="815340" y="2046389"/>
                  </a:lnTo>
                  <a:lnTo>
                    <a:pt x="846369" y="2009854"/>
                  </a:lnTo>
                  <a:lnTo>
                    <a:pt x="874415" y="1970872"/>
                  </a:lnTo>
                  <a:lnTo>
                    <a:pt x="899298" y="1929623"/>
                  </a:lnTo>
                  <a:lnTo>
                    <a:pt x="920842" y="1886281"/>
                  </a:lnTo>
                  <a:lnTo>
                    <a:pt x="938868" y="1841024"/>
                  </a:lnTo>
                  <a:lnTo>
                    <a:pt x="953197" y="1794029"/>
                  </a:lnTo>
                  <a:lnTo>
                    <a:pt x="963653" y="1745472"/>
                  </a:lnTo>
                  <a:lnTo>
                    <a:pt x="970057" y="1695529"/>
                  </a:lnTo>
                  <a:lnTo>
                    <a:pt x="972232" y="1644379"/>
                  </a:lnTo>
                  <a:lnTo>
                    <a:pt x="972232" y="1639761"/>
                  </a:lnTo>
                  <a:lnTo>
                    <a:pt x="971980" y="1635196"/>
                  </a:lnTo>
                  <a:lnTo>
                    <a:pt x="971886" y="1630610"/>
                  </a:lnTo>
                  <a:lnTo>
                    <a:pt x="972232" y="1630610"/>
                  </a:lnTo>
                  <a:lnTo>
                    <a:pt x="972232" y="1268998"/>
                  </a:lnTo>
                  <a:lnTo>
                    <a:pt x="972232" y="920212"/>
                  </a:lnTo>
                  <a:lnTo>
                    <a:pt x="972232" y="490623"/>
                  </a:lnTo>
                  <a:lnTo>
                    <a:pt x="963427" y="447035"/>
                  </a:lnTo>
                  <a:lnTo>
                    <a:pt x="939417" y="411435"/>
                  </a:lnTo>
                  <a:lnTo>
                    <a:pt x="903810" y="387430"/>
                  </a:lnTo>
                  <a:lnTo>
                    <a:pt x="860214" y="378627"/>
                  </a:lnTo>
                  <a:lnTo>
                    <a:pt x="854926" y="378627"/>
                  </a:lnTo>
                  <a:lnTo>
                    <a:pt x="811329" y="387430"/>
                  </a:lnTo>
                  <a:lnTo>
                    <a:pt x="775730" y="411435"/>
                  </a:lnTo>
                  <a:lnTo>
                    <a:pt x="751730" y="447035"/>
                  </a:lnTo>
                  <a:lnTo>
                    <a:pt x="742930" y="490623"/>
                  </a:lnTo>
                  <a:lnTo>
                    <a:pt x="742930" y="1058742"/>
                  </a:lnTo>
                  <a:lnTo>
                    <a:pt x="729181" y="1058742"/>
                  </a:lnTo>
                  <a:lnTo>
                    <a:pt x="729181" y="227186"/>
                  </a:lnTo>
                  <a:lnTo>
                    <a:pt x="720395" y="183670"/>
                  </a:lnTo>
                  <a:lnTo>
                    <a:pt x="696436" y="148138"/>
                  </a:lnTo>
                  <a:lnTo>
                    <a:pt x="660906" y="124183"/>
                  </a:lnTo>
                  <a:lnTo>
                    <a:pt x="617405" y="115399"/>
                  </a:lnTo>
                  <a:lnTo>
                    <a:pt x="611646" y="115399"/>
                  </a:lnTo>
                  <a:lnTo>
                    <a:pt x="568136" y="124183"/>
                  </a:lnTo>
                  <a:lnTo>
                    <a:pt x="532606" y="148138"/>
                  </a:lnTo>
                  <a:lnTo>
                    <a:pt x="508653" y="183670"/>
                  </a:lnTo>
                  <a:lnTo>
                    <a:pt x="499869" y="227186"/>
                  </a:lnTo>
                  <a:lnTo>
                    <a:pt x="499869" y="1047203"/>
                  </a:lnTo>
                  <a:lnTo>
                    <a:pt x="486110" y="1047203"/>
                  </a:lnTo>
                  <a:lnTo>
                    <a:pt x="486110" y="111818"/>
                  </a:lnTo>
                  <a:lnTo>
                    <a:pt x="477323" y="68301"/>
                  </a:lnTo>
                  <a:lnTo>
                    <a:pt x="453360" y="32758"/>
                  </a:lnTo>
                  <a:lnTo>
                    <a:pt x="417817" y="8789"/>
                  </a:lnTo>
                  <a:lnTo>
                    <a:pt x="374292" y="0"/>
                  </a:lnTo>
                  <a:lnTo>
                    <a:pt x="368617" y="0"/>
                  </a:lnTo>
                  <a:lnTo>
                    <a:pt x="325094" y="8789"/>
                  </a:lnTo>
                  <a:lnTo>
                    <a:pt x="289559" y="32758"/>
                  </a:lnTo>
                  <a:lnTo>
                    <a:pt x="265603" y="68301"/>
                  </a:lnTo>
                  <a:lnTo>
                    <a:pt x="256819" y="111818"/>
                  </a:lnTo>
                  <a:lnTo>
                    <a:pt x="256819" y="1035633"/>
                  </a:lnTo>
                  <a:lnTo>
                    <a:pt x="243050" y="1035633"/>
                  </a:lnTo>
                  <a:lnTo>
                    <a:pt x="243050" y="230066"/>
                  </a:lnTo>
                  <a:lnTo>
                    <a:pt x="234040" y="185428"/>
                  </a:lnTo>
                  <a:lnTo>
                    <a:pt x="209471" y="148981"/>
                  </a:lnTo>
                  <a:lnTo>
                    <a:pt x="173029" y="124409"/>
                  </a:lnTo>
                  <a:lnTo>
                    <a:pt x="128404" y="115399"/>
                  </a:lnTo>
                  <a:lnTo>
                    <a:pt x="83772" y="124409"/>
                  </a:lnTo>
                  <a:lnTo>
                    <a:pt x="47328" y="148981"/>
                  </a:lnTo>
                  <a:lnTo>
                    <a:pt x="22757" y="185428"/>
                  </a:lnTo>
                  <a:lnTo>
                    <a:pt x="13748" y="230066"/>
                  </a:lnTo>
                  <a:lnTo>
                    <a:pt x="13748" y="1172027"/>
                  </a:lnTo>
                  <a:lnTo>
                    <a:pt x="13766" y="1199782"/>
                  </a:lnTo>
                  <a:lnTo>
                    <a:pt x="13811" y="1259782"/>
                  </a:lnTo>
                  <a:lnTo>
                    <a:pt x="13863" y="1319787"/>
                  </a:lnTo>
                  <a:lnTo>
                    <a:pt x="13905" y="1347561"/>
                  </a:lnTo>
                </a:path>
              </a:pathLst>
            </a:custGeom>
            <a:ln w="76720">
              <a:solidFill>
                <a:srgbClr val="231F20"/>
              </a:solidFill>
            </a:ln>
          </p:spPr>
          <p:txBody>
            <a:bodyPr wrap="square" lIns="0" tIns="0" rIns="0" bIns="0" rtlCol="0"/>
            <a:lstStyle/>
            <a:p>
              <a:endParaRPr dirty="0"/>
            </a:p>
          </p:txBody>
        </p:sp>
        <p:sp>
          <p:nvSpPr>
            <p:cNvPr id="16" name="object 16"/>
            <p:cNvSpPr/>
            <p:nvPr/>
          </p:nvSpPr>
          <p:spPr>
            <a:xfrm>
              <a:off x="17456374" y="5133052"/>
              <a:ext cx="512445" cy="1239520"/>
            </a:xfrm>
            <a:custGeom>
              <a:avLst/>
              <a:gdLst/>
              <a:ahLst/>
              <a:cxnLst/>
              <a:rect l="l" t="t" r="r" b="b"/>
              <a:pathLst>
                <a:path w="512444" h="1239520">
                  <a:moveTo>
                    <a:pt x="137491" y="0"/>
                  </a:moveTo>
                  <a:lnTo>
                    <a:pt x="93991" y="854"/>
                  </a:lnTo>
                  <a:lnTo>
                    <a:pt x="44265" y="20717"/>
                  </a:lnTo>
                  <a:lnTo>
                    <a:pt x="15364" y="51194"/>
                  </a:lnTo>
                  <a:lnTo>
                    <a:pt x="0" y="90280"/>
                  </a:lnTo>
                  <a:lnTo>
                    <a:pt x="853" y="133771"/>
                  </a:lnTo>
                  <a:lnTo>
                    <a:pt x="154178" y="846881"/>
                  </a:lnTo>
                  <a:lnTo>
                    <a:pt x="159371" y="866543"/>
                  </a:lnTo>
                  <a:lnTo>
                    <a:pt x="169869" y="905737"/>
                  </a:lnTo>
                  <a:lnTo>
                    <a:pt x="180500" y="945639"/>
                  </a:lnTo>
                  <a:lnTo>
                    <a:pt x="201055" y="1018646"/>
                  </a:lnTo>
                  <a:lnTo>
                    <a:pt x="222226" y="1062319"/>
                  </a:lnTo>
                  <a:lnTo>
                    <a:pt x="248747" y="1099271"/>
                  </a:lnTo>
                  <a:lnTo>
                    <a:pt x="279761" y="1130329"/>
                  </a:lnTo>
                  <a:lnTo>
                    <a:pt x="314413" y="1156325"/>
                  </a:lnTo>
                  <a:lnTo>
                    <a:pt x="351843" y="1178088"/>
                  </a:lnTo>
                  <a:lnTo>
                    <a:pt x="391195" y="1196446"/>
                  </a:lnTo>
                  <a:lnTo>
                    <a:pt x="431611" y="1212230"/>
                  </a:lnTo>
                  <a:lnTo>
                    <a:pt x="472235" y="1226269"/>
                  </a:lnTo>
                  <a:lnTo>
                    <a:pt x="512209" y="1239392"/>
                  </a:lnTo>
                  <a:lnTo>
                    <a:pt x="313639" y="484242"/>
                  </a:lnTo>
                  <a:lnTo>
                    <a:pt x="224699" y="84035"/>
                  </a:lnTo>
                  <a:lnTo>
                    <a:pt x="207044" y="44267"/>
                  </a:lnTo>
                  <a:lnTo>
                    <a:pt x="176575" y="15363"/>
                  </a:lnTo>
                  <a:lnTo>
                    <a:pt x="137491" y="0"/>
                  </a:lnTo>
                  <a:close/>
                </a:path>
              </a:pathLst>
            </a:custGeom>
            <a:solidFill>
              <a:srgbClr val="FFFFFF"/>
            </a:solidFill>
          </p:spPr>
          <p:txBody>
            <a:bodyPr wrap="square" lIns="0" tIns="0" rIns="0" bIns="0" rtlCol="0"/>
            <a:lstStyle/>
            <a:p>
              <a:endParaRPr dirty="0"/>
            </a:p>
          </p:txBody>
        </p:sp>
        <p:sp>
          <p:nvSpPr>
            <p:cNvPr id="17" name="object 17"/>
            <p:cNvSpPr/>
            <p:nvPr/>
          </p:nvSpPr>
          <p:spPr>
            <a:xfrm>
              <a:off x="17456374" y="5133052"/>
              <a:ext cx="512445" cy="1239520"/>
            </a:xfrm>
            <a:custGeom>
              <a:avLst/>
              <a:gdLst/>
              <a:ahLst/>
              <a:cxnLst/>
              <a:rect l="l" t="t" r="r" b="b"/>
              <a:pathLst>
                <a:path w="512444" h="1239520">
                  <a:moveTo>
                    <a:pt x="313639" y="484242"/>
                  </a:moveTo>
                  <a:lnTo>
                    <a:pt x="224699" y="84035"/>
                  </a:lnTo>
                  <a:lnTo>
                    <a:pt x="207044" y="44267"/>
                  </a:lnTo>
                  <a:lnTo>
                    <a:pt x="176575" y="15363"/>
                  </a:lnTo>
                  <a:lnTo>
                    <a:pt x="137491" y="0"/>
                  </a:lnTo>
                  <a:lnTo>
                    <a:pt x="93991" y="854"/>
                  </a:lnTo>
                  <a:lnTo>
                    <a:pt x="84023" y="3053"/>
                  </a:lnTo>
                  <a:lnTo>
                    <a:pt x="44265" y="20717"/>
                  </a:lnTo>
                  <a:lnTo>
                    <a:pt x="15364" y="51194"/>
                  </a:lnTo>
                  <a:lnTo>
                    <a:pt x="0" y="90280"/>
                  </a:lnTo>
                  <a:lnTo>
                    <a:pt x="853" y="133771"/>
                  </a:lnTo>
                  <a:lnTo>
                    <a:pt x="154178" y="846881"/>
                  </a:lnTo>
                  <a:lnTo>
                    <a:pt x="159371" y="866543"/>
                  </a:lnTo>
                  <a:lnTo>
                    <a:pt x="169869" y="905737"/>
                  </a:lnTo>
                  <a:lnTo>
                    <a:pt x="180500" y="945639"/>
                  </a:lnTo>
                  <a:lnTo>
                    <a:pt x="201055" y="1018646"/>
                  </a:lnTo>
                  <a:lnTo>
                    <a:pt x="222226" y="1062319"/>
                  </a:lnTo>
                  <a:lnTo>
                    <a:pt x="248747" y="1099271"/>
                  </a:lnTo>
                  <a:lnTo>
                    <a:pt x="279761" y="1130329"/>
                  </a:lnTo>
                  <a:lnTo>
                    <a:pt x="314413" y="1156325"/>
                  </a:lnTo>
                  <a:lnTo>
                    <a:pt x="351843" y="1178088"/>
                  </a:lnTo>
                  <a:lnTo>
                    <a:pt x="391195" y="1196446"/>
                  </a:lnTo>
                  <a:lnTo>
                    <a:pt x="431611" y="1212230"/>
                  </a:lnTo>
                  <a:lnTo>
                    <a:pt x="472235" y="1226269"/>
                  </a:lnTo>
                  <a:lnTo>
                    <a:pt x="512209" y="1239392"/>
                  </a:lnTo>
                </a:path>
              </a:pathLst>
            </a:custGeom>
            <a:ln w="76720">
              <a:solidFill>
                <a:srgbClr val="231F20"/>
              </a:solidFill>
            </a:ln>
          </p:spPr>
          <p:txBody>
            <a:bodyPr wrap="square" lIns="0" tIns="0" rIns="0" bIns="0" rtlCol="0"/>
            <a:lstStyle/>
            <a:p>
              <a:endParaRPr dirty="0"/>
            </a:p>
          </p:txBody>
        </p:sp>
        <p:sp>
          <p:nvSpPr>
            <p:cNvPr id="18" name="object 18"/>
            <p:cNvSpPr/>
            <p:nvPr/>
          </p:nvSpPr>
          <p:spPr>
            <a:xfrm>
              <a:off x="17775942" y="5607149"/>
              <a:ext cx="575310" cy="227329"/>
            </a:xfrm>
            <a:custGeom>
              <a:avLst/>
              <a:gdLst/>
              <a:ahLst/>
              <a:cxnLst/>
              <a:rect l="l" t="t" r="r" b="b"/>
              <a:pathLst>
                <a:path w="575309" h="227329">
                  <a:moveTo>
                    <a:pt x="189093" y="0"/>
                  </a:moveTo>
                  <a:lnTo>
                    <a:pt x="141691" y="1815"/>
                  </a:lnTo>
                  <a:lnTo>
                    <a:pt x="94132" y="7987"/>
                  </a:lnTo>
                  <a:lnTo>
                    <a:pt x="46781" y="18488"/>
                  </a:lnTo>
                  <a:lnTo>
                    <a:pt x="0" y="33294"/>
                  </a:lnTo>
                  <a:lnTo>
                    <a:pt x="574841" y="227068"/>
                  </a:lnTo>
                  <a:lnTo>
                    <a:pt x="548925" y="183911"/>
                  </a:lnTo>
                  <a:lnTo>
                    <a:pt x="519230" y="145368"/>
                  </a:lnTo>
                  <a:lnTo>
                    <a:pt x="486117" y="111411"/>
                  </a:lnTo>
                  <a:lnTo>
                    <a:pt x="449950" y="82016"/>
                  </a:lnTo>
                  <a:lnTo>
                    <a:pt x="411091" y="57157"/>
                  </a:lnTo>
                  <a:lnTo>
                    <a:pt x="369902" y="36808"/>
                  </a:lnTo>
                  <a:lnTo>
                    <a:pt x="326745" y="20944"/>
                  </a:lnTo>
                  <a:lnTo>
                    <a:pt x="281983" y="9538"/>
                  </a:lnTo>
                  <a:lnTo>
                    <a:pt x="235978" y="2565"/>
                  </a:lnTo>
                  <a:lnTo>
                    <a:pt x="189093" y="0"/>
                  </a:lnTo>
                  <a:close/>
                </a:path>
              </a:pathLst>
            </a:custGeom>
            <a:solidFill>
              <a:srgbClr val="FFFFFF"/>
            </a:solidFill>
          </p:spPr>
          <p:txBody>
            <a:bodyPr wrap="square" lIns="0" tIns="0" rIns="0" bIns="0" rtlCol="0"/>
            <a:lstStyle/>
            <a:p>
              <a:endParaRPr dirty="0"/>
            </a:p>
          </p:txBody>
        </p:sp>
        <p:sp>
          <p:nvSpPr>
            <p:cNvPr id="19" name="object 19"/>
            <p:cNvSpPr/>
            <p:nvPr/>
          </p:nvSpPr>
          <p:spPr>
            <a:xfrm>
              <a:off x="17775942" y="5607149"/>
              <a:ext cx="575310" cy="227329"/>
            </a:xfrm>
            <a:custGeom>
              <a:avLst/>
              <a:gdLst/>
              <a:ahLst/>
              <a:cxnLst/>
              <a:rect l="l" t="t" r="r" b="b"/>
              <a:pathLst>
                <a:path w="575309" h="227329">
                  <a:moveTo>
                    <a:pt x="0" y="33294"/>
                  </a:moveTo>
                  <a:lnTo>
                    <a:pt x="46781" y="18488"/>
                  </a:lnTo>
                  <a:lnTo>
                    <a:pt x="94132" y="7987"/>
                  </a:lnTo>
                  <a:lnTo>
                    <a:pt x="141691" y="1815"/>
                  </a:lnTo>
                  <a:lnTo>
                    <a:pt x="189093" y="0"/>
                  </a:lnTo>
                  <a:lnTo>
                    <a:pt x="235978" y="2565"/>
                  </a:lnTo>
                  <a:lnTo>
                    <a:pt x="281983" y="9538"/>
                  </a:lnTo>
                  <a:lnTo>
                    <a:pt x="326745" y="20944"/>
                  </a:lnTo>
                  <a:lnTo>
                    <a:pt x="369902" y="36808"/>
                  </a:lnTo>
                  <a:lnTo>
                    <a:pt x="411091" y="57157"/>
                  </a:lnTo>
                  <a:lnTo>
                    <a:pt x="449950" y="82016"/>
                  </a:lnTo>
                  <a:lnTo>
                    <a:pt x="486117" y="111411"/>
                  </a:lnTo>
                  <a:lnTo>
                    <a:pt x="519230" y="145368"/>
                  </a:lnTo>
                  <a:lnTo>
                    <a:pt x="548925" y="183911"/>
                  </a:lnTo>
                  <a:lnTo>
                    <a:pt x="574841" y="227068"/>
                  </a:lnTo>
                </a:path>
              </a:pathLst>
            </a:custGeom>
            <a:ln w="76720">
              <a:solidFill>
                <a:srgbClr val="231F20"/>
              </a:solidFill>
            </a:ln>
          </p:spPr>
          <p:txBody>
            <a:bodyPr wrap="square" lIns="0" tIns="0" rIns="0" bIns="0" rtlCol="0"/>
            <a:lstStyle/>
            <a:p>
              <a:endParaRPr dirty="0"/>
            </a:p>
          </p:txBody>
        </p:sp>
        <p:sp>
          <p:nvSpPr>
            <p:cNvPr id="20" name="object 20"/>
            <p:cNvSpPr/>
            <p:nvPr/>
          </p:nvSpPr>
          <p:spPr>
            <a:xfrm>
              <a:off x="14309683" y="4245705"/>
              <a:ext cx="972819" cy="2265680"/>
            </a:xfrm>
            <a:custGeom>
              <a:avLst/>
              <a:gdLst/>
              <a:ahLst/>
              <a:cxnLst/>
              <a:rect l="l" t="t" r="r" b="b"/>
              <a:pathLst>
                <a:path w="972819" h="2265679">
                  <a:moveTo>
                    <a:pt x="128404" y="115399"/>
                  </a:moveTo>
                  <a:lnTo>
                    <a:pt x="83779" y="124409"/>
                  </a:lnTo>
                  <a:lnTo>
                    <a:pt x="47337" y="148981"/>
                  </a:lnTo>
                  <a:lnTo>
                    <a:pt x="22768" y="185428"/>
                  </a:lnTo>
                  <a:lnTo>
                    <a:pt x="13758" y="230066"/>
                  </a:lnTo>
                  <a:lnTo>
                    <a:pt x="13860" y="1319787"/>
                  </a:lnTo>
                  <a:lnTo>
                    <a:pt x="13894" y="1347561"/>
                  </a:lnTo>
                  <a:lnTo>
                    <a:pt x="0" y="2021268"/>
                  </a:lnTo>
                  <a:lnTo>
                    <a:pt x="0" y="2265271"/>
                  </a:lnTo>
                  <a:lnTo>
                    <a:pt x="781515" y="2265271"/>
                  </a:lnTo>
                  <a:lnTo>
                    <a:pt x="781515" y="2080303"/>
                  </a:lnTo>
                  <a:lnTo>
                    <a:pt x="815345" y="2046389"/>
                  </a:lnTo>
                  <a:lnTo>
                    <a:pt x="846371" y="2009854"/>
                  </a:lnTo>
                  <a:lnTo>
                    <a:pt x="874414" y="1970872"/>
                  </a:lnTo>
                  <a:lnTo>
                    <a:pt x="899296" y="1929623"/>
                  </a:lnTo>
                  <a:lnTo>
                    <a:pt x="920839" y="1886281"/>
                  </a:lnTo>
                  <a:lnTo>
                    <a:pt x="938865" y="1841024"/>
                  </a:lnTo>
                  <a:lnTo>
                    <a:pt x="953196" y="1794029"/>
                  </a:lnTo>
                  <a:lnTo>
                    <a:pt x="963652" y="1745472"/>
                  </a:lnTo>
                  <a:lnTo>
                    <a:pt x="970057" y="1695529"/>
                  </a:lnTo>
                  <a:lnTo>
                    <a:pt x="972232" y="1644379"/>
                  </a:lnTo>
                  <a:lnTo>
                    <a:pt x="972232" y="1639761"/>
                  </a:lnTo>
                  <a:lnTo>
                    <a:pt x="971991" y="1635196"/>
                  </a:lnTo>
                  <a:lnTo>
                    <a:pt x="971886" y="1630610"/>
                  </a:lnTo>
                  <a:lnTo>
                    <a:pt x="972232" y="1630610"/>
                  </a:lnTo>
                  <a:lnTo>
                    <a:pt x="972232" y="1058742"/>
                  </a:lnTo>
                  <a:lnTo>
                    <a:pt x="729171" y="1058742"/>
                  </a:lnTo>
                  <a:lnTo>
                    <a:pt x="729171" y="1047203"/>
                  </a:lnTo>
                  <a:lnTo>
                    <a:pt x="486121" y="1047203"/>
                  </a:lnTo>
                  <a:lnTo>
                    <a:pt x="486121" y="1035633"/>
                  </a:lnTo>
                  <a:lnTo>
                    <a:pt x="243060" y="1035633"/>
                  </a:lnTo>
                  <a:lnTo>
                    <a:pt x="243060" y="230066"/>
                  </a:lnTo>
                  <a:lnTo>
                    <a:pt x="234051" y="185428"/>
                  </a:lnTo>
                  <a:lnTo>
                    <a:pt x="209480" y="148981"/>
                  </a:lnTo>
                  <a:lnTo>
                    <a:pt x="173035" y="124409"/>
                  </a:lnTo>
                  <a:lnTo>
                    <a:pt x="128404" y="115399"/>
                  </a:lnTo>
                  <a:close/>
                </a:path>
                <a:path w="972819" h="2265679">
                  <a:moveTo>
                    <a:pt x="860225" y="378627"/>
                  </a:moveTo>
                  <a:lnTo>
                    <a:pt x="854937" y="378627"/>
                  </a:lnTo>
                  <a:lnTo>
                    <a:pt x="811333" y="387430"/>
                  </a:lnTo>
                  <a:lnTo>
                    <a:pt x="775731" y="411435"/>
                  </a:lnTo>
                  <a:lnTo>
                    <a:pt x="751730" y="447035"/>
                  </a:lnTo>
                  <a:lnTo>
                    <a:pt x="742930" y="490623"/>
                  </a:lnTo>
                  <a:lnTo>
                    <a:pt x="742930" y="1058742"/>
                  </a:lnTo>
                  <a:lnTo>
                    <a:pt x="972232" y="1058742"/>
                  </a:lnTo>
                  <a:lnTo>
                    <a:pt x="972232" y="490623"/>
                  </a:lnTo>
                  <a:lnTo>
                    <a:pt x="963430" y="447035"/>
                  </a:lnTo>
                  <a:lnTo>
                    <a:pt x="939426" y="411435"/>
                  </a:lnTo>
                  <a:lnTo>
                    <a:pt x="903824" y="387430"/>
                  </a:lnTo>
                  <a:lnTo>
                    <a:pt x="860225" y="378627"/>
                  </a:lnTo>
                  <a:close/>
                </a:path>
                <a:path w="972819" h="2265679">
                  <a:moveTo>
                    <a:pt x="617394" y="115399"/>
                  </a:moveTo>
                  <a:lnTo>
                    <a:pt x="611646" y="115399"/>
                  </a:lnTo>
                  <a:lnTo>
                    <a:pt x="568137" y="124183"/>
                  </a:lnTo>
                  <a:lnTo>
                    <a:pt x="532612" y="148138"/>
                  </a:lnTo>
                  <a:lnTo>
                    <a:pt x="508661" y="183670"/>
                  </a:lnTo>
                  <a:lnTo>
                    <a:pt x="499880" y="227186"/>
                  </a:lnTo>
                  <a:lnTo>
                    <a:pt x="499880" y="1047203"/>
                  </a:lnTo>
                  <a:lnTo>
                    <a:pt x="729171" y="1047203"/>
                  </a:lnTo>
                  <a:lnTo>
                    <a:pt x="729171" y="227186"/>
                  </a:lnTo>
                  <a:lnTo>
                    <a:pt x="720388" y="183670"/>
                  </a:lnTo>
                  <a:lnTo>
                    <a:pt x="696434" y="148138"/>
                  </a:lnTo>
                  <a:lnTo>
                    <a:pt x="660904" y="124183"/>
                  </a:lnTo>
                  <a:lnTo>
                    <a:pt x="617394" y="115399"/>
                  </a:lnTo>
                  <a:close/>
                </a:path>
                <a:path w="972819" h="2265679">
                  <a:moveTo>
                    <a:pt x="374302" y="0"/>
                  </a:moveTo>
                  <a:lnTo>
                    <a:pt x="368617" y="0"/>
                  </a:lnTo>
                  <a:lnTo>
                    <a:pt x="325097" y="8789"/>
                  </a:lnTo>
                  <a:lnTo>
                    <a:pt x="289557" y="32758"/>
                  </a:lnTo>
                  <a:lnTo>
                    <a:pt x="265595" y="68301"/>
                  </a:lnTo>
                  <a:lnTo>
                    <a:pt x="256808" y="111818"/>
                  </a:lnTo>
                  <a:lnTo>
                    <a:pt x="256808" y="1035633"/>
                  </a:lnTo>
                  <a:lnTo>
                    <a:pt x="486121" y="1035633"/>
                  </a:lnTo>
                  <a:lnTo>
                    <a:pt x="486121" y="111818"/>
                  </a:lnTo>
                  <a:lnTo>
                    <a:pt x="477334" y="68301"/>
                  </a:lnTo>
                  <a:lnTo>
                    <a:pt x="453371" y="32758"/>
                  </a:lnTo>
                  <a:lnTo>
                    <a:pt x="417828" y="8789"/>
                  </a:lnTo>
                  <a:lnTo>
                    <a:pt x="374302" y="0"/>
                  </a:lnTo>
                  <a:close/>
                </a:path>
              </a:pathLst>
            </a:custGeom>
            <a:solidFill>
              <a:srgbClr val="FFFFFF"/>
            </a:solidFill>
          </p:spPr>
          <p:txBody>
            <a:bodyPr wrap="square" lIns="0" tIns="0" rIns="0" bIns="0" rtlCol="0"/>
            <a:lstStyle/>
            <a:p>
              <a:endParaRPr dirty="0"/>
            </a:p>
          </p:txBody>
        </p:sp>
        <p:sp>
          <p:nvSpPr>
            <p:cNvPr id="21" name="object 21"/>
            <p:cNvSpPr/>
            <p:nvPr/>
          </p:nvSpPr>
          <p:spPr>
            <a:xfrm>
              <a:off x="14309683" y="4245705"/>
              <a:ext cx="972819" cy="2265680"/>
            </a:xfrm>
            <a:custGeom>
              <a:avLst/>
              <a:gdLst/>
              <a:ahLst/>
              <a:cxnLst/>
              <a:rect l="l" t="t" r="r" b="b"/>
              <a:pathLst>
                <a:path w="972819" h="2265679">
                  <a:moveTo>
                    <a:pt x="0" y="2021268"/>
                  </a:moveTo>
                  <a:lnTo>
                    <a:pt x="0" y="2265271"/>
                  </a:lnTo>
                  <a:lnTo>
                    <a:pt x="781515" y="2265271"/>
                  </a:lnTo>
                  <a:lnTo>
                    <a:pt x="781515" y="2080303"/>
                  </a:lnTo>
                  <a:lnTo>
                    <a:pt x="815345" y="2046389"/>
                  </a:lnTo>
                  <a:lnTo>
                    <a:pt x="846371" y="2009854"/>
                  </a:lnTo>
                  <a:lnTo>
                    <a:pt x="874414" y="1970872"/>
                  </a:lnTo>
                  <a:lnTo>
                    <a:pt x="899296" y="1929623"/>
                  </a:lnTo>
                  <a:lnTo>
                    <a:pt x="920839" y="1886281"/>
                  </a:lnTo>
                  <a:lnTo>
                    <a:pt x="938865" y="1841024"/>
                  </a:lnTo>
                  <a:lnTo>
                    <a:pt x="953196" y="1794029"/>
                  </a:lnTo>
                  <a:lnTo>
                    <a:pt x="963652" y="1745472"/>
                  </a:lnTo>
                  <a:lnTo>
                    <a:pt x="970057" y="1695529"/>
                  </a:lnTo>
                  <a:lnTo>
                    <a:pt x="972232" y="1644379"/>
                  </a:lnTo>
                  <a:lnTo>
                    <a:pt x="972232" y="1639761"/>
                  </a:lnTo>
                  <a:lnTo>
                    <a:pt x="971991" y="1635196"/>
                  </a:lnTo>
                  <a:lnTo>
                    <a:pt x="971886" y="1630610"/>
                  </a:lnTo>
                  <a:lnTo>
                    <a:pt x="972232" y="1630610"/>
                  </a:lnTo>
                  <a:lnTo>
                    <a:pt x="972232" y="1268998"/>
                  </a:lnTo>
                  <a:lnTo>
                    <a:pt x="972232" y="920212"/>
                  </a:lnTo>
                  <a:lnTo>
                    <a:pt x="972232" y="490623"/>
                  </a:lnTo>
                  <a:lnTo>
                    <a:pt x="963430" y="447035"/>
                  </a:lnTo>
                  <a:lnTo>
                    <a:pt x="939426" y="411435"/>
                  </a:lnTo>
                  <a:lnTo>
                    <a:pt x="903824" y="387430"/>
                  </a:lnTo>
                  <a:lnTo>
                    <a:pt x="860225" y="378627"/>
                  </a:lnTo>
                  <a:lnTo>
                    <a:pt x="854937" y="378627"/>
                  </a:lnTo>
                  <a:lnTo>
                    <a:pt x="811333" y="387430"/>
                  </a:lnTo>
                  <a:lnTo>
                    <a:pt x="775731" y="411435"/>
                  </a:lnTo>
                  <a:lnTo>
                    <a:pt x="751730" y="447035"/>
                  </a:lnTo>
                  <a:lnTo>
                    <a:pt x="742930" y="490623"/>
                  </a:lnTo>
                  <a:lnTo>
                    <a:pt x="742930" y="1058742"/>
                  </a:lnTo>
                  <a:lnTo>
                    <a:pt x="729171" y="1058742"/>
                  </a:lnTo>
                  <a:lnTo>
                    <a:pt x="729171" y="227186"/>
                  </a:lnTo>
                  <a:lnTo>
                    <a:pt x="720388" y="183670"/>
                  </a:lnTo>
                  <a:lnTo>
                    <a:pt x="696434" y="148138"/>
                  </a:lnTo>
                  <a:lnTo>
                    <a:pt x="660904" y="124183"/>
                  </a:lnTo>
                  <a:lnTo>
                    <a:pt x="617394" y="115399"/>
                  </a:lnTo>
                  <a:lnTo>
                    <a:pt x="611646" y="115399"/>
                  </a:lnTo>
                  <a:lnTo>
                    <a:pt x="568137" y="124183"/>
                  </a:lnTo>
                  <a:lnTo>
                    <a:pt x="532612" y="148138"/>
                  </a:lnTo>
                  <a:lnTo>
                    <a:pt x="508661" y="183670"/>
                  </a:lnTo>
                  <a:lnTo>
                    <a:pt x="499880" y="227186"/>
                  </a:lnTo>
                  <a:lnTo>
                    <a:pt x="499880" y="1047203"/>
                  </a:lnTo>
                  <a:lnTo>
                    <a:pt x="486121" y="1047203"/>
                  </a:lnTo>
                  <a:lnTo>
                    <a:pt x="486121" y="111818"/>
                  </a:lnTo>
                  <a:lnTo>
                    <a:pt x="477334" y="68301"/>
                  </a:lnTo>
                  <a:lnTo>
                    <a:pt x="453371" y="32758"/>
                  </a:lnTo>
                  <a:lnTo>
                    <a:pt x="417828" y="8789"/>
                  </a:lnTo>
                  <a:lnTo>
                    <a:pt x="374302" y="0"/>
                  </a:lnTo>
                  <a:lnTo>
                    <a:pt x="368617" y="0"/>
                  </a:lnTo>
                  <a:lnTo>
                    <a:pt x="325097" y="8789"/>
                  </a:lnTo>
                  <a:lnTo>
                    <a:pt x="289557" y="32758"/>
                  </a:lnTo>
                  <a:lnTo>
                    <a:pt x="265595" y="68301"/>
                  </a:lnTo>
                  <a:lnTo>
                    <a:pt x="256808" y="111818"/>
                  </a:lnTo>
                  <a:lnTo>
                    <a:pt x="256808" y="1035633"/>
                  </a:lnTo>
                  <a:lnTo>
                    <a:pt x="243060" y="1035633"/>
                  </a:lnTo>
                  <a:lnTo>
                    <a:pt x="243060" y="230066"/>
                  </a:lnTo>
                  <a:lnTo>
                    <a:pt x="234051" y="185428"/>
                  </a:lnTo>
                  <a:lnTo>
                    <a:pt x="209480" y="148981"/>
                  </a:lnTo>
                  <a:lnTo>
                    <a:pt x="173035" y="124409"/>
                  </a:lnTo>
                  <a:lnTo>
                    <a:pt x="128404" y="115399"/>
                  </a:lnTo>
                  <a:lnTo>
                    <a:pt x="83779" y="124409"/>
                  </a:lnTo>
                  <a:lnTo>
                    <a:pt x="47337" y="148981"/>
                  </a:lnTo>
                  <a:lnTo>
                    <a:pt x="22768" y="185428"/>
                  </a:lnTo>
                  <a:lnTo>
                    <a:pt x="13758" y="230066"/>
                  </a:lnTo>
                  <a:lnTo>
                    <a:pt x="13758" y="1172027"/>
                  </a:lnTo>
                  <a:lnTo>
                    <a:pt x="13775" y="1199782"/>
                  </a:lnTo>
                  <a:lnTo>
                    <a:pt x="13815" y="1259782"/>
                  </a:lnTo>
                  <a:lnTo>
                    <a:pt x="13860" y="1319787"/>
                  </a:lnTo>
                  <a:lnTo>
                    <a:pt x="13894" y="1347561"/>
                  </a:lnTo>
                </a:path>
              </a:pathLst>
            </a:custGeom>
            <a:ln w="76720">
              <a:solidFill>
                <a:srgbClr val="231F20"/>
              </a:solidFill>
            </a:ln>
          </p:spPr>
          <p:txBody>
            <a:bodyPr wrap="square" lIns="0" tIns="0" rIns="0" bIns="0" rtlCol="0"/>
            <a:lstStyle/>
            <a:p>
              <a:endParaRPr dirty="0"/>
            </a:p>
          </p:txBody>
        </p:sp>
        <p:sp>
          <p:nvSpPr>
            <p:cNvPr id="22" name="object 22"/>
            <p:cNvSpPr/>
            <p:nvPr/>
          </p:nvSpPr>
          <p:spPr>
            <a:xfrm>
              <a:off x="13901397" y="5133052"/>
              <a:ext cx="512445" cy="1239520"/>
            </a:xfrm>
            <a:custGeom>
              <a:avLst/>
              <a:gdLst/>
              <a:ahLst/>
              <a:cxnLst/>
              <a:rect l="l" t="t" r="r" b="b"/>
              <a:pathLst>
                <a:path w="512444" h="1239520">
                  <a:moveTo>
                    <a:pt x="137488" y="0"/>
                  </a:moveTo>
                  <a:lnTo>
                    <a:pt x="93993" y="854"/>
                  </a:lnTo>
                  <a:lnTo>
                    <a:pt x="44260" y="20717"/>
                  </a:lnTo>
                  <a:lnTo>
                    <a:pt x="15363" y="51194"/>
                  </a:lnTo>
                  <a:lnTo>
                    <a:pt x="0" y="90280"/>
                  </a:lnTo>
                  <a:lnTo>
                    <a:pt x="844" y="133771"/>
                  </a:lnTo>
                  <a:lnTo>
                    <a:pt x="154180" y="846881"/>
                  </a:lnTo>
                  <a:lnTo>
                    <a:pt x="159368" y="866543"/>
                  </a:lnTo>
                  <a:lnTo>
                    <a:pt x="169866" y="905737"/>
                  </a:lnTo>
                  <a:lnTo>
                    <a:pt x="180500" y="945639"/>
                  </a:lnTo>
                  <a:lnTo>
                    <a:pt x="201052" y="1018646"/>
                  </a:lnTo>
                  <a:lnTo>
                    <a:pt x="222220" y="1062319"/>
                  </a:lnTo>
                  <a:lnTo>
                    <a:pt x="248741" y="1099271"/>
                  </a:lnTo>
                  <a:lnTo>
                    <a:pt x="279758" y="1130329"/>
                  </a:lnTo>
                  <a:lnTo>
                    <a:pt x="314412" y="1156325"/>
                  </a:lnTo>
                  <a:lnTo>
                    <a:pt x="351845" y="1178088"/>
                  </a:lnTo>
                  <a:lnTo>
                    <a:pt x="391200" y="1196446"/>
                  </a:lnTo>
                  <a:lnTo>
                    <a:pt x="431620" y="1212230"/>
                  </a:lnTo>
                  <a:lnTo>
                    <a:pt x="472246" y="1226269"/>
                  </a:lnTo>
                  <a:lnTo>
                    <a:pt x="512221" y="1239392"/>
                  </a:lnTo>
                  <a:lnTo>
                    <a:pt x="313620" y="484242"/>
                  </a:lnTo>
                  <a:lnTo>
                    <a:pt x="224690" y="84035"/>
                  </a:lnTo>
                  <a:lnTo>
                    <a:pt x="207040" y="44267"/>
                  </a:lnTo>
                  <a:lnTo>
                    <a:pt x="176572" y="15363"/>
                  </a:lnTo>
                  <a:lnTo>
                    <a:pt x="137488" y="0"/>
                  </a:lnTo>
                  <a:close/>
                </a:path>
              </a:pathLst>
            </a:custGeom>
            <a:solidFill>
              <a:srgbClr val="FFFFFF"/>
            </a:solidFill>
          </p:spPr>
          <p:txBody>
            <a:bodyPr wrap="square" lIns="0" tIns="0" rIns="0" bIns="0" rtlCol="0"/>
            <a:lstStyle/>
            <a:p>
              <a:endParaRPr dirty="0"/>
            </a:p>
          </p:txBody>
        </p:sp>
        <p:sp>
          <p:nvSpPr>
            <p:cNvPr id="23" name="object 23"/>
            <p:cNvSpPr/>
            <p:nvPr/>
          </p:nvSpPr>
          <p:spPr>
            <a:xfrm>
              <a:off x="13901397" y="5133052"/>
              <a:ext cx="512445" cy="1239520"/>
            </a:xfrm>
            <a:custGeom>
              <a:avLst/>
              <a:gdLst/>
              <a:ahLst/>
              <a:cxnLst/>
              <a:rect l="l" t="t" r="r" b="b"/>
              <a:pathLst>
                <a:path w="512444" h="1239520">
                  <a:moveTo>
                    <a:pt x="313620" y="484242"/>
                  </a:moveTo>
                  <a:lnTo>
                    <a:pt x="224690" y="84035"/>
                  </a:lnTo>
                  <a:lnTo>
                    <a:pt x="207040" y="44267"/>
                  </a:lnTo>
                  <a:lnTo>
                    <a:pt x="176572" y="15363"/>
                  </a:lnTo>
                  <a:lnTo>
                    <a:pt x="137488" y="0"/>
                  </a:lnTo>
                  <a:lnTo>
                    <a:pt x="93993" y="854"/>
                  </a:lnTo>
                  <a:lnTo>
                    <a:pt x="84014" y="3053"/>
                  </a:lnTo>
                  <a:lnTo>
                    <a:pt x="44260" y="20717"/>
                  </a:lnTo>
                  <a:lnTo>
                    <a:pt x="15363" y="51194"/>
                  </a:lnTo>
                  <a:lnTo>
                    <a:pt x="0" y="90280"/>
                  </a:lnTo>
                  <a:lnTo>
                    <a:pt x="844" y="133771"/>
                  </a:lnTo>
                  <a:lnTo>
                    <a:pt x="154180" y="846881"/>
                  </a:lnTo>
                  <a:lnTo>
                    <a:pt x="159368" y="866543"/>
                  </a:lnTo>
                  <a:lnTo>
                    <a:pt x="169866" y="905737"/>
                  </a:lnTo>
                  <a:lnTo>
                    <a:pt x="180500" y="945639"/>
                  </a:lnTo>
                  <a:lnTo>
                    <a:pt x="201052" y="1018646"/>
                  </a:lnTo>
                  <a:lnTo>
                    <a:pt x="222220" y="1062319"/>
                  </a:lnTo>
                  <a:lnTo>
                    <a:pt x="248741" y="1099271"/>
                  </a:lnTo>
                  <a:lnTo>
                    <a:pt x="279758" y="1130329"/>
                  </a:lnTo>
                  <a:lnTo>
                    <a:pt x="314412" y="1156325"/>
                  </a:lnTo>
                  <a:lnTo>
                    <a:pt x="351845" y="1178088"/>
                  </a:lnTo>
                  <a:lnTo>
                    <a:pt x="391200" y="1196446"/>
                  </a:lnTo>
                  <a:lnTo>
                    <a:pt x="431620" y="1212230"/>
                  </a:lnTo>
                  <a:lnTo>
                    <a:pt x="472246" y="1226269"/>
                  </a:lnTo>
                  <a:lnTo>
                    <a:pt x="512221" y="1239392"/>
                  </a:lnTo>
                </a:path>
              </a:pathLst>
            </a:custGeom>
            <a:ln w="76720">
              <a:solidFill>
                <a:srgbClr val="231F20"/>
              </a:solidFill>
            </a:ln>
          </p:spPr>
          <p:txBody>
            <a:bodyPr wrap="square" lIns="0" tIns="0" rIns="0" bIns="0" rtlCol="0"/>
            <a:lstStyle/>
            <a:p>
              <a:endParaRPr dirty="0"/>
            </a:p>
          </p:txBody>
        </p:sp>
        <p:sp>
          <p:nvSpPr>
            <p:cNvPr id="24" name="object 24"/>
            <p:cNvSpPr/>
            <p:nvPr/>
          </p:nvSpPr>
          <p:spPr>
            <a:xfrm>
              <a:off x="14220966" y="5607149"/>
              <a:ext cx="575310" cy="227329"/>
            </a:xfrm>
            <a:custGeom>
              <a:avLst/>
              <a:gdLst/>
              <a:ahLst/>
              <a:cxnLst/>
              <a:rect l="l" t="t" r="r" b="b"/>
              <a:pathLst>
                <a:path w="575309" h="227329">
                  <a:moveTo>
                    <a:pt x="189100" y="0"/>
                  </a:moveTo>
                  <a:lnTo>
                    <a:pt x="141696" y="1815"/>
                  </a:lnTo>
                  <a:lnTo>
                    <a:pt x="94136" y="7987"/>
                  </a:lnTo>
                  <a:lnTo>
                    <a:pt x="46783" y="18488"/>
                  </a:lnTo>
                  <a:lnTo>
                    <a:pt x="0" y="33294"/>
                  </a:lnTo>
                  <a:lnTo>
                    <a:pt x="574830" y="227068"/>
                  </a:lnTo>
                  <a:lnTo>
                    <a:pt x="548919" y="183911"/>
                  </a:lnTo>
                  <a:lnTo>
                    <a:pt x="519227" y="145368"/>
                  </a:lnTo>
                  <a:lnTo>
                    <a:pt x="486118" y="111411"/>
                  </a:lnTo>
                  <a:lnTo>
                    <a:pt x="449953" y="82016"/>
                  </a:lnTo>
                  <a:lnTo>
                    <a:pt x="411095" y="57157"/>
                  </a:lnTo>
                  <a:lnTo>
                    <a:pt x="369907" y="36808"/>
                  </a:lnTo>
                  <a:lnTo>
                    <a:pt x="326751" y="20944"/>
                  </a:lnTo>
                  <a:lnTo>
                    <a:pt x="281990" y="9538"/>
                  </a:lnTo>
                  <a:lnTo>
                    <a:pt x="235985" y="2565"/>
                  </a:lnTo>
                  <a:lnTo>
                    <a:pt x="189100" y="0"/>
                  </a:lnTo>
                  <a:close/>
                </a:path>
              </a:pathLst>
            </a:custGeom>
            <a:solidFill>
              <a:srgbClr val="FFFFFF"/>
            </a:solidFill>
          </p:spPr>
          <p:txBody>
            <a:bodyPr wrap="square" lIns="0" tIns="0" rIns="0" bIns="0" rtlCol="0"/>
            <a:lstStyle/>
            <a:p>
              <a:endParaRPr dirty="0"/>
            </a:p>
          </p:txBody>
        </p:sp>
        <p:sp>
          <p:nvSpPr>
            <p:cNvPr id="25" name="object 25"/>
            <p:cNvSpPr/>
            <p:nvPr/>
          </p:nvSpPr>
          <p:spPr>
            <a:xfrm>
              <a:off x="14220966" y="5607149"/>
              <a:ext cx="575310" cy="227329"/>
            </a:xfrm>
            <a:custGeom>
              <a:avLst/>
              <a:gdLst/>
              <a:ahLst/>
              <a:cxnLst/>
              <a:rect l="l" t="t" r="r" b="b"/>
              <a:pathLst>
                <a:path w="575309" h="227329">
                  <a:moveTo>
                    <a:pt x="0" y="33294"/>
                  </a:moveTo>
                  <a:lnTo>
                    <a:pt x="46783" y="18488"/>
                  </a:lnTo>
                  <a:lnTo>
                    <a:pt x="94136" y="7987"/>
                  </a:lnTo>
                  <a:lnTo>
                    <a:pt x="141696" y="1815"/>
                  </a:lnTo>
                  <a:lnTo>
                    <a:pt x="189100" y="0"/>
                  </a:lnTo>
                  <a:lnTo>
                    <a:pt x="235985" y="2565"/>
                  </a:lnTo>
                  <a:lnTo>
                    <a:pt x="281990" y="9538"/>
                  </a:lnTo>
                  <a:lnTo>
                    <a:pt x="326751" y="20944"/>
                  </a:lnTo>
                  <a:lnTo>
                    <a:pt x="369907" y="36808"/>
                  </a:lnTo>
                  <a:lnTo>
                    <a:pt x="411095" y="57157"/>
                  </a:lnTo>
                  <a:lnTo>
                    <a:pt x="449953" y="82016"/>
                  </a:lnTo>
                  <a:lnTo>
                    <a:pt x="486118" y="111411"/>
                  </a:lnTo>
                  <a:lnTo>
                    <a:pt x="519227" y="145368"/>
                  </a:lnTo>
                  <a:lnTo>
                    <a:pt x="548919" y="183911"/>
                  </a:lnTo>
                  <a:lnTo>
                    <a:pt x="574830" y="227068"/>
                  </a:lnTo>
                </a:path>
              </a:pathLst>
            </a:custGeom>
            <a:ln w="76720">
              <a:solidFill>
                <a:srgbClr val="231F20"/>
              </a:solidFill>
            </a:ln>
          </p:spPr>
          <p:txBody>
            <a:bodyPr wrap="square" lIns="0" tIns="0" rIns="0" bIns="0" rtlCol="0"/>
            <a:lstStyle/>
            <a:p>
              <a:endParaRPr dirty="0"/>
            </a:p>
          </p:txBody>
        </p:sp>
        <p:sp>
          <p:nvSpPr>
            <p:cNvPr id="26" name="object 26"/>
            <p:cNvSpPr/>
            <p:nvPr/>
          </p:nvSpPr>
          <p:spPr>
            <a:xfrm>
              <a:off x="18490026" y="6894365"/>
              <a:ext cx="53340" cy="0"/>
            </a:xfrm>
            <a:custGeom>
              <a:avLst/>
              <a:gdLst/>
              <a:ahLst/>
              <a:cxnLst/>
              <a:rect l="l" t="t" r="r" b="b"/>
              <a:pathLst>
                <a:path w="53340">
                  <a:moveTo>
                    <a:pt x="0" y="0"/>
                  </a:moveTo>
                  <a:lnTo>
                    <a:pt x="53076" y="0"/>
                  </a:lnTo>
                </a:path>
              </a:pathLst>
            </a:custGeom>
            <a:ln w="33800">
              <a:solidFill>
                <a:srgbClr val="231F20"/>
              </a:solidFill>
            </a:ln>
          </p:spPr>
          <p:txBody>
            <a:bodyPr wrap="square" lIns="0" tIns="0" rIns="0" bIns="0" rtlCol="0"/>
            <a:lstStyle/>
            <a:p>
              <a:endParaRPr dirty="0"/>
            </a:p>
          </p:txBody>
        </p:sp>
        <p:sp>
          <p:nvSpPr>
            <p:cNvPr id="27" name="object 27"/>
            <p:cNvSpPr/>
            <p:nvPr/>
          </p:nvSpPr>
          <p:spPr>
            <a:xfrm>
              <a:off x="18620985" y="6894365"/>
              <a:ext cx="53340" cy="0"/>
            </a:xfrm>
            <a:custGeom>
              <a:avLst/>
              <a:gdLst/>
              <a:ahLst/>
              <a:cxnLst/>
              <a:rect l="l" t="t" r="r" b="b"/>
              <a:pathLst>
                <a:path w="53340">
                  <a:moveTo>
                    <a:pt x="0" y="0"/>
                  </a:moveTo>
                  <a:lnTo>
                    <a:pt x="53055" y="0"/>
                  </a:lnTo>
                </a:path>
              </a:pathLst>
            </a:custGeom>
            <a:ln w="33800">
              <a:solidFill>
                <a:srgbClr val="231F20"/>
              </a:solidFill>
            </a:ln>
          </p:spPr>
          <p:txBody>
            <a:bodyPr wrap="square" lIns="0" tIns="0" rIns="0" bIns="0" rtlCol="0"/>
            <a:lstStyle/>
            <a:p>
              <a:endParaRPr dirty="0"/>
            </a:p>
          </p:txBody>
        </p:sp>
        <p:sp>
          <p:nvSpPr>
            <p:cNvPr id="28" name="object 28"/>
            <p:cNvSpPr/>
            <p:nvPr/>
          </p:nvSpPr>
          <p:spPr>
            <a:xfrm>
              <a:off x="17835229"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29" name="object 29"/>
            <p:cNvSpPr/>
            <p:nvPr/>
          </p:nvSpPr>
          <p:spPr>
            <a:xfrm>
              <a:off x="17966188"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30" name="object 30"/>
            <p:cNvSpPr/>
            <p:nvPr/>
          </p:nvSpPr>
          <p:spPr>
            <a:xfrm>
              <a:off x="18097148"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31" name="object 31"/>
            <p:cNvSpPr/>
            <p:nvPr/>
          </p:nvSpPr>
          <p:spPr>
            <a:xfrm>
              <a:off x="18228087" y="6894354"/>
              <a:ext cx="53340" cy="0"/>
            </a:xfrm>
            <a:custGeom>
              <a:avLst/>
              <a:gdLst/>
              <a:ahLst/>
              <a:cxnLst/>
              <a:rect l="l" t="t" r="r" b="b"/>
              <a:pathLst>
                <a:path w="53340">
                  <a:moveTo>
                    <a:pt x="0" y="0"/>
                  </a:moveTo>
                  <a:lnTo>
                    <a:pt x="53087" y="0"/>
                  </a:lnTo>
                </a:path>
              </a:pathLst>
            </a:custGeom>
            <a:ln w="33779">
              <a:solidFill>
                <a:srgbClr val="231F20"/>
              </a:solidFill>
            </a:ln>
          </p:spPr>
          <p:txBody>
            <a:bodyPr wrap="square" lIns="0" tIns="0" rIns="0" bIns="0" rtlCol="0"/>
            <a:lstStyle/>
            <a:p>
              <a:endParaRPr dirty="0"/>
            </a:p>
          </p:txBody>
        </p:sp>
        <p:sp>
          <p:nvSpPr>
            <p:cNvPr id="32" name="object 32"/>
            <p:cNvSpPr/>
            <p:nvPr/>
          </p:nvSpPr>
          <p:spPr>
            <a:xfrm>
              <a:off x="18359066"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33" name="object 33"/>
            <p:cNvSpPr/>
            <p:nvPr/>
          </p:nvSpPr>
          <p:spPr>
            <a:xfrm>
              <a:off x="17761692" y="6850978"/>
              <a:ext cx="968375" cy="0"/>
            </a:xfrm>
            <a:custGeom>
              <a:avLst/>
              <a:gdLst/>
              <a:ahLst/>
              <a:cxnLst/>
              <a:rect l="l" t="t" r="r" b="b"/>
              <a:pathLst>
                <a:path w="968375">
                  <a:moveTo>
                    <a:pt x="0" y="0"/>
                  </a:moveTo>
                  <a:lnTo>
                    <a:pt x="968253" y="0"/>
                  </a:lnTo>
                </a:path>
              </a:pathLst>
            </a:custGeom>
            <a:ln w="52972">
              <a:solidFill>
                <a:srgbClr val="231F20"/>
              </a:solidFill>
            </a:ln>
          </p:spPr>
          <p:txBody>
            <a:bodyPr wrap="square" lIns="0" tIns="0" rIns="0" bIns="0" rtlCol="0"/>
            <a:lstStyle/>
            <a:p>
              <a:endParaRPr dirty="0"/>
            </a:p>
          </p:txBody>
        </p:sp>
        <p:sp>
          <p:nvSpPr>
            <p:cNvPr id="34" name="object 34"/>
            <p:cNvSpPr/>
            <p:nvPr/>
          </p:nvSpPr>
          <p:spPr>
            <a:xfrm>
              <a:off x="17861275"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35" name="object 35"/>
            <p:cNvSpPr/>
            <p:nvPr/>
          </p:nvSpPr>
          <p:spPr>
            <a:xfrm>
              <a:off x="17992235"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36" name="object 36"/>
            <p:cNvSpPr/>
            <p:nvPr/>
          </p:nvSpPr>
          <p:spPr>
            <a:xfrm>
              <a:off x="18123183" y="6665796"/>
              <a:ext cx="0" cy="158750"/>
            </a:xfrm>
            <a:custGeom>
              <a:avLst/>
              <a:gdLst/>
              <a:ahLst/>
              <a:cxnLst/>
              <a:rect l="l" t="t" r="r" b="b"/>
              <a:pathLst>
                <a:path h="158750">
                  <a:moveTo>
                    <a:pt x="0" y="0"/>
                  </a:moveTo>
                  <a:lnTo>
                    <a:pt x="0" y="158696"/>
                  </a:lnTo>
                </a:path>
              </a:pathLst>
            </a:custGeom>
            <a:ln w="53495">
              <a:solidFill>
                <a:srgbClr val="231F20"/>
              </a:solidFill>
            </a:ln>
          </p:spPr>
          <p:txBody>
            <a:bodyPr wrap="square" lIns="0" tIns="0" rIns="0" bIns="0" rtlCol="0"/>
            <a:lstStyle/>
            <a:p>
              <a:endParaRPr dirty="0"/>
            </a:p>
          </p:txBody>
        </p:sp>
        <p:sp>
          <p:nvSpPr>
            <p:cNvPr id="37" name="object 37"/>
            <p:cNvSpPr/>
            <p:nvPr/>
          </p:nvSpPr>
          <p:spPr>
            <a:xfrm>
              <a:off x="18254133"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38" name="object 38"/>
            <p:cNvSpPr/>
            <p:nvPr/>
          </p:nvSpPr>
          <p:spPr>
            <a:xfrm>
              <a:off x="18385102" y="6665796"/>
              <a:ext cx="0" cy="158750"/>
            </a:xfrm>
            <a:custGeom>
              <a:avLst/>
              <a:gdLst/>
              <a:ahLst/>
              <a:cxnLst/>
              <a:rect l="l" t="t" r="r" b="b"/>
              <a:pathLst>
                <a:path h="158750">
                  <a:moveTo>
                    <a:pt x="0" y="0"/>
                  </a:moveTo>
                  <a:lnTo>
                    <a:pt x="0" y="158696"/>
                  </a:lnTo>
                </a:path>
              </a:pathLst>
            </a:custGeom>
            <a:ln w="53495">
              <a:solidFill>
                <a:srgbClr val="231F20"/>
              </a:solidFill>
            </a:ln>
          </p:spPr>
          <p:txBody>
            <a:bodyPr wrap="square" lIns="0" tIns="0" rIns="0" bIns="0" rtlCol="0"/>
            <a:lstStyle/>
            <a:p>
              <a:endParaRPr dirty="0"/>
            </a:p>
          </p:txBody>
        </p:sp>
        <p:sp>
          <p:nvSpPr>
            <p:cNvPr id="39" name="object 39"/>
            <p:cNvSpPr/>
            <p:nvPr/>
          </p:nvSpPr>
          <p:spPr>
            <a:xfrm>
              <a:off x="18516062" y="6665796"/>
              <a:ext cx="0" cy="158750"/>
            </a:xfrm>
            <a:custGeom>
              <a:avLst/>
              <a:gdLst/>
              <a:ahLst/>
              <a:cxnLst/>
              <a:rect l="l" t="t" r="r" b="b"/>
              <a:pathLst>
                <a:path h="158750">
                  <a:moveTo>
                    <a:pt x="0" y="0"/>
                  </a:moveTo>
                  <a:lnTo>
                    <a:pt x="0" y="158696"/>
                  </a:lnTo>
                </a:path>
              </a:pathLst>
            </a:custGeom>
            <a:ln w="53495">
              <a:solidFill>
                <a:srgbClr val="231F20"/>
              </a:solidFill>
            </a:ln>
          </p:spPr>
          <p:txBody>
            <a:bodyPr wrap="square" lIns="0" tIns="0" rIns="0" bIns="0" rtlCol="0"/>
            <a:lstStyle/>
            <a:p>
              <a:endParaRPr dirty="0"/>
            </a:p>
          </p:txBody>
        </p:sp>
        <p:sp>
          <p:nvSpPr>
            <p:cNvPr id="40" name="object 40"/>
            <p:cNvSpPr/>
            <p:nvPr/>
          </p:nvSpPr>
          <p:spPr>
            <a:xfrm>
              <a:off x="18647021" y="6665796"/>
              <a:ext cx="0" cy="158750"/>
            </a:xfrm>
            <a:custGeom>
              <a:avLst/>
              <a:gdLst/>
              <a:ahLst/>
              <a:cxnLst/>
              <a:rect l="l" t="t" r="r" b="b"/>
              <a:pathLst>
                <a:path h="158750">
                  <a:moveTo>
                    <a:pt x="0" y="0"/>
                  </a:moveTo>
                  <a:lnTo>
                    <a:pt x="0" y="158696"/>
                  </a:lnTo>
                </a:path>
              </a:pathLst>
            </a:custGeom>
            <a:ln w="53495">
              <a:solidFill>
                <a:srgbClr val="231F20"/>
              </a:solidFill>
            </a:ln>
          </p:spPr>
          <p:txBody>
            <a:bodyPr wrap="square" lIns="0" tIns="0" rIns="0" bIns="0" rtlCol="0"/>
            <a:lstStyle/>
            <a:p>
              <a:endParaRPr dirty="0"/>
            </a:p>
          </p:txBody>
        </p:sp>
        <p:sp>
          <p:nvSpPr>
            <p:cNvPr id="41" name="object 41"/>
            <p:cNvSpPr/>
            <p:nvPr/>
          </p:nvSpPr>
          <p:spPr>
            <a:xfrm>
              <a:off x="17761692" y="6639320"/>
              <a:ext cx="968375" cy="0"/>
            </a:xfrm>
            <a:custGeom>
              <a:avLst/>
              <a:gdLst/>
              <a:ahLst/>
              <a:cxnLst/>
              <a:rect l="l" t="t" r="r" b="b"/>
              <a:pathLst>
                <a:path w="968375">
                  <a:moveTo>
                    <a:pt x="0" y="0"/>
                  </a:moveTo>
                  <a:lnTo>
                    <a:pt x="968253" y="0"/>
                  </a:lnTo>
                </a:path>
              </a:pathLst>
            </a:custGeom>
            <a:ln w="52951">
              <a:solidFill>
                <a:srgbClr val="231F20"/>
              </a:solidFill>
            </a:ln>
          </p:spPr>
          <p:txBody>
            <a:bodyPr wrap="square" lIns="0" tIns="0" rIns="0" bIns="0" rtlCol="0"/>
            <a:lstStyle/>
            <a:p>
              <a:endParaRPr dirty="0"/>
            </a:p>
          </p:txBody>
        </p:sp>
        <p:sp>
          <p:nvSpPr>
            <p:cNvPr id="42" name="object 42"/>
            <p:cNvSpPr/>
            <p:nvPr/>
          </p:nvSpPr>
          <p:spPr>
            <a:xfrm>
              <a:off x="17834246" y="6597960"/>
              <a:ext cx="53340" cy="0"/>
            </a:xfrm>
            <a:custGeom>
              <a:avLst/>
              <a:gdLst/>
              <a:ahLst/>
              <a:cxnLst/>
              <a:rect l="l" t="t" r="r" b="b"/>
              <a:pathLst>
                <a:path w="53340">
                  <a:moveTo>
                    <a:pt x="0" y="0"/>
                  </a:moveTo>
                  <a:lnTo>
                    <a:pt x="53076" y="0"/>
                  </a:lnTo>
                </a:path>
              </a:pathLst>
            </a:custGeom>
            <a:ln w="29768">
              <a:solidFill>
                <a:srgbClr val="231F20"/>
              </a:solidFill>
            </a:ln>
          </p:spPr>
          <p:txBody>
            <a:bodyPr wrap="square" lIns="0" tIns="0" rIns="0" bIns="0" rtlCol="0"/>
            <a:lstStyle/>
            <a:p>
              <a:endParaRPr dirty="0"/>
            </a:p>
          </p:txBody>
        </p:sp>
        <p:sp>
          <p:nvSpPr>
            <p:cNvPr id="43" name="object 43"/>
            <p:cNvSpPr/>
            <p:nvPr/>
          </p:nvSpPr>
          <p:spPr>
            <a:xfrm>
              <a:off x="17965204" y="6597960"/>
              <a:ext cx="53340" cy="0"/>
            </a:xfrm>
            <a:custGeom>
              <a:avLst/>
              <a:gdLst/>
              <a:ahLst/>
              <a:cxnLst/>
              <a:rect l="l" t="t" r="r" b="b"/>
              <a:pathLst>
                <a:path w="53340">
                  <a:moveTo>
                    <a:pt x="0" y="0"/>
                  </a:moveTo>
                  <a:lnTo>
                    <a:pt x="53076" y="0"/>
                  </a:lnTo>
                </a:path>
              </a:pathLst>
            </a:custGeom>
            <a:ln w="29768">
              <a:solidFill>
                <a:srgbClr val="231F20"/>
              </a:solidFill>
            </a:ln>
          </p:spPr>
          <p:txBody>
            <a:bodyPr wrap="square" lIns="0" tIns="0" rIns="0" bIns="0" rtlCol="0"/>
            <a:lstStyle/>
            <a:p>
              <a:endParaRPr dirty="0"/>
            </a:p>
          </p:txBody>
        </p:sp>
        <p:sp>
          <p:nvSpPr>
            <p:cNvPr id="44" name="object 44"/>
            <p:cNvSpPr/>
            <p:nvPr/>
          </p:nvSpPr>
          <p:spPr>
            <a:xfrm>
              <a:off x="18096163" y="6597960"/>
              <a:ext cx="53340" cy="0"/>
            </a:xfrm>
            <a:custGeom>
              <a:avLst/>
              <a:gdLst/>
              <a:ahLst/>
              <a:cxnLst/>
              <a:rect l="l" t="t" r="r" b="b"/>
              <a:pathLst>
                <a:path w="53340">
                  <a:moveTo>
                    <a:pt x="0" y="0"/>
                  </a:moveTo>
                  <a:lnTo>
                    <a:pt x="53076" y="0"/>
                  </a:lnTo>
                </a:path>
              </a:pathLst>
            </a:custGeom>
            <a:ln w="29768">
              <a:solidFill>
                <a:srgbClr val="231F20"/>
              </a:solidFill>
            </a:ln>
          </p:spPr>
          <p:txBody>
            <a:bodyPr wrap="square" lIns="0" tIns="0" rIns="0" bIns="0" rtlCol="0"/>
            <a:lstStyle/>
            <a:p>
              <a:endParaRPr dirty="0"/>
            </a:p>
          </p:txBody>
        </p:sp>
        <p:sp>
          <p:nvSpPr>
            <p:cNvPr id="45" name="object 45"/>
            <p:cNvSpPr/>
            <p:nvPr/>
          </p:nvSpPr>
          <p:spPr>
            <a:xfrm>
              <a:off x="18227144" y="6597960"/>
              <a:ext cx="53340" cy="0"/>
            </a:xfrm>
            <a:custGeom>
              <a:avLst/>
              <a:gdLst/>
              <a:ahLst/>
              <a:cxnLst/>
              <a:rect l="l" t="t" r="r" b="b"/>
              <a:pathLst>
                <a:path w="53340">
                  <a:moveTo>
                    <a:pt x="0" y="0"/>
                  </a:moveTo>
                  <a:lnTo>
                    <a:pt x="53035" y="0"/>
                  </a:lnTo>
                </a:path>
              </a:pathLst>
            </a:custGeom>
            <a:ln w="29768">
              <a:solidFill>
                <a:srgbClr val="231F20"/>
              </a:solidFill>
            </a:ln>
          </p:spPr>
          <p:txBody>
            <a:bodyPr wrap="square" lIns="0" tIns="0" rIns="0" bIns="0" rtlCol="0"/>
            <a:lstStyle/>
            <a:p>
              <a:endParaRPr dirty="0"/>
            </a:p>
          </p:txBody>
        </p:sp>
        <p:sp>
          <p:nvSpPr>
            <p:cNvPr id="46" name="object 46"/>
            <p:cNvSpPr/>
            <p:nvPr/>
          </p:nvSpPr>
          <p:spPr>
            <a:xfrm>
              <a:off x="18358104" y="6597960"/>
              <a:ext cx="53340" cy="0"/>
            </a:xfrm>
            <a:custGeom>
              <a:avLst/>
              <a:gdLst/>
              <a:ahLst/>
              <a:cxnLst/>
              <a:rect l="l" t="t" r="r" b="b"/>
              <a:pathLst>
                <a:path w="53340">
                  <a:moveTo>
                    <a:pt x="0" y="0"/>
                  </a:moveTo>
                  <a:lnTo>
                    <a:pt x="53035" y="0"/>
                  </a:lnTo>
                </a:path>
              </a:pathLst>
            </a:custGeom>
            <a:ln w="29768">
              <a:solidFill>
                <a:srgbClr val="231F20"/>
              </a:solidFill>
            </a:ln>
          </p:spPr>
          <p:txBody>
            <a:bodyPr wrap="square" lIns="0" tIns="0" rIns="0" bIns="0" rtlCol="0"/>
            <a:lstStyle/>
            <a:p>
              <a:endParaRPr dirty="0"/>
            </a:p>
          </p:txBody>
        </p:sp>
        <p:sp>
          <p:nvSpPr>
            <p:cNvPr id="47" name="object 47"/>
            <p:cNvSpPr/>
            <p:nvPr/>
          </p:nvSpPr>
          <p:spPr>
            <a:xfrm>
              <a:off x="18489052" y="6597949"/>
              <a:ext cx="53340" cy="0"/>
            </a:xfrm>
            <a:custGeom>
              <a:avLst/>
              <a:gdLst/>
              <a:ahLst/>
              <a:cxnLst/>
              <a:rect l="l" t="t" r="r" b="b"/>
              <a:pathLst>
                <a:path w="53340">
                  <a:moveTo>
                    <a:pt x="0" y="0"/>
                  </a:moveTo>
                  <a:lnTo>
                    <a:pt x="53045" y="0"/>
                  </a:lnTo>
                </a:path>
              </a:pathLst>
            </a:custGeom>
            <a:ln w="29789">
              <a:solidFill>
                <a:srgbClr val="231F20"/>
              </a:solidFill>
            </a:ln>
          </p:spPr>
          <p:txBody>
            <a:bodyPr wrap="square" lIns="0" tIns="0" rIns="0" bIns="0" rtlCol="0"/>
            <a:lstStyle/>
            <a:p>
              <a:endParaRPr dirty="0"/>
            </a:p>
          </p:txBody>
        </p:sp>
        <p:sp>
          <p:nvSpPr>
            <p:cNvPr id="48" name="object 48"/>
            <p:cNvSpPr/>
            <p:nvPr/>
          </p:nvSpPr>
          <p:spPr>
            <a:xfrm>
              <a:off x="18620012" y="6597949"/>
              <a:ext cx="53340" cy="0"/>
            </a:xfrm>
            <a:custGeom>
              <a:avLst/>
              <a:gdLst/>
              <a:ahLst/>
              <a:cxnLst/>
              <a:rect l="l" t="t" r="r" b="b"/>
              <a:pathLst>
                <a:path w="53340">
                  <a:moveTo>
                    <a:pt x="0" y="0"/>
                  </a:moveTo>
                  <a:lnTo>
                    <a:pt x="53045" y="0"/>
                  </a:lnTo>
                </a:path>
              </a:pathLst>
            </a:custGeom>
            <a:ln w="29789">
              <a:solidFill>
                <a:srgbClr val="231F20"/>
              </a:solidFill>
            </a:ln>
          </p:spPr>
          <p:txBody>
            <a:bodyPr wrap="square" lIns="0" tIns="0" rIns="0" bIns="0" rtlCol="0"/>
            <a:lstStyle/>
            <a:p>
              <a:endParaRPr dirty="0"/>
            </a:p>
          </p:txBody>
        </p:sp>
        <p:sp>
          <p:nvSpPr>
            <p:cNvPr id="49" name="object 49"/>
            <p:cNvSpPr/>
            <p:nvPr/>
          </p:nvSpPr>
          <p:spPr>
            <a:xfrm>
              <a:off x="14949303" y="6894365"/>
              <a:ext cx="53340" cy="0"/>
            </a:xfrm>
            <a:custGeom>
              <a:avLst/>
              <a:gdLst/>
              <a:ahLst/>
              <a:cxnLst/>
              <a:rect l="l" t="t" r="r" b="b"/>
              <a:pathLst>
                <a:path w="53340">
                  <a:moveTo>
                    <a:pt x="0" y="0"/>
                  </a:moveTo>
                  <a:lnTo>
                    <a:pt x="53076" y="0"/>
                  </a:lnTo>
                </a:path>
              </a:pathLst>
            </a:custGeom>
            <a:ln w="33800">
              <a:solidFill>
                <a:srgbClr val="231F20"/>
              </a:solidFill>
            </a:ln>
          </p:spPr>
          <p:txBody>
            <a:bodyPr wrap="square" lIns="0" tIns="0" rIns="0" bIns="0" rtlCol="0"/>
            <a:lstStyle/>
            <a:p>
              <a:endParaRPr dirty="0"/>
            </a:p>
          </p:txBody>
        </p:sp>
        <p:sp>
          <p:nvSpPr>
            <p:cNvPr id="50" name="object 50"/>
            <p:cNvSpPr/>
            <p:nvPr/>
          </p:nvSpPr>
          <p:spPr>
            <a:xfrm>
              <a:off x="15080262" y="6894365"/>
              <a:ext cx="53340" cy="0"/>
            </a:xfrm>
            <a:custGeom>
              <a:avLst/>
              <a:gdLst/>
              <a:ahLst/>
              <a:cxnLst/>
              <a:rect l="l" t="t" r="r" b="b"/>
              <a:pathLst>
                <a:path w="53340">
                  <a:moveTo>
                    <a:pt x="0" y="0"/>
                  </a:moveTo>
                  <a:lnTo>
                    <a:pt x="53076" y="0"/>
                  </a:lnTo>
                </a:path>
              </a:pathLst>
            </a:custGeom>
            <a:ln w="33800">
              <a:solidFill>
                <a:srgbClr val="231F20"/>
              </a:solidFill>
            </a:ln>
          </p:spPr>
          <p:txBody>
            <a:bodyPr wrap="square" lIns="0" tIns="0" rIns="0" bIns="0" rtlCol="0"/>
            <a:lstStyle/>
            <a:p>
              <a:endParaRPr dirty="0"/>
            </a:p>
          </p:txBody>
        </p:sp>
        <p:sp>
          <p:nvSpPr>
            <p:cNvPr id="51" name="object 51"/>
            <p:cNvSpPr/>
            <p:nvPr/>
          </p:nvSpPr>
          <p:spPr>
            <a:xfrm>
              <a:off x="14294505" y="6894354"/>
              <a:ext cx="53340" cy="0"/>
            </a:xfrm>
            <a:custGeom>
              <a:avLst/>
              <a:gdLst/>
              <a:ahLst/>
              <a:cxnLst/>
              <a:rect l="l" t="t" r="r" b="b"/>
              <a:pathLst>
                <a:path w="53340">
                  <a:moveTo>
                    <a:pt x="0" y="0"/>
                  </a:moveTo>
                  <a:lnTo>
                    <a:pt x="53055" y="0"/>
                  </a:lnTo>
                </a:path>
              </a:pathLst>
            </a:custGeom>
            <a:ln w="33779">
              <a:solidFill>
                <a:srgbClr val="231F20"/>
              </a:solidFill>
            </a:ln>
          </p:spPr>
          <p:txBody>
            <a:bodyPr wrap="square" lIns="0" tIns="0" rIns="0" bIns="0" rtlCol="0"/>
            <a:lstStyle/>
            <a:p>
              <a:endParaRPr dirty="0"/>
            </a:p>
          </p:txBody>
        </p:sp>
        <p:sp>
          <p:nvSpPr>
            <p:cNvPr id="52" name="object 52"/>
            <p:cNvSpPr/>
            <p:nvPr/>
          </p:nvSpPr>
          <p:spPr>
            <a:xfrm>
              <a:off x="14425465" y="6894354"/>
              <a:ext cx="53340" cy="0"/>
            </a:xfrm>
            <a:custGeom>
              <a:avLst/>
              <a:gdLst/>
              <a:ahLst/>
              <a:cxnLst/>
              <a:rect l="l" t="t" r="r" b="b"/>
              <a:pathLst>
                <a:path w="53340">
                  <a:moveTo>
                    <a:pt x="0" y="0"/>
                  </a:moveTo>
                  <a:lnTo>
                    <a:pt x="53055" y="0"/>
                  </a:lnTo>
                </a:path>
              </a:pathLst>
            </a:custGeom>
            <a:ln w="33779">
              <a:solidFill>
                <a:srgbClr val="231F20"/>
              </a:solidFill>
            </a:ln>
          </p:spPr>
          <p:txBody>
            <a:bodyPr wrap="square" lIns="0" tIns="0" rIns="0" bIns="0" rtlCol="0"/>
            <a:lstStyle/>
            <a:p>
              <a:endParaRPr dirty="0"/>
            </a:p>
          </p:txBody>
        </p:sp>
        <p:sp>
          <p:nvSpPr>
            <p:cNvPr id="53" name="object 53"/>
            <p:cNvSpPr/>
            <p:nvPr/>
          </p:nvSpPr>
          <p:spPr>
            <a:xfrm>
              <a:off x="14556424"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54" name="object 54"/>
            <p:cNvSpPr/>
            <p:nvPr/>
          </p:nvSpPr>
          <p:spPr>
            <a:xfrm>
              <a:off x="14687384"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55" name="object 55"/>
            <p:cNvSpPr/>
            <p:nvPr/>
          </p:nvSpPr>
          <p:spPr>
            <a:xfrm>
              <a:off x="14818343" y="6894354"/>
              <a:ext cx="53340" cy="0"/>
            </a:xfrm>
            <a:custGeom>
              <a:avLst/>
              <a:gdLst/>
              <a:ahLst/>
              <a:cxnLst/>
              <a:rect l="l" t="t" r="r" b="b"/>
              <a:pathLst>
                <a:path w="53340">
                  <a:moveTo>
                    <a:pt x="0" y="0"/>
                  </a:moveTo>
                  <a:lnTo>
                    <a:pt x="53066" y="0"/>
                  </a:lnTo>
                </a:path>
              </a:pathLst>
            </a:custGeom>
            <a:ln w="33779">
              <a:solidFill>
                <a:srgbClr val="231F20"/>
              </a:solidFill>
            </a:ln>
          </p:spPr>
          <p:txBody>
            <a:bodyPr wrap="square" lIns="0" tIns="0" rIns="0" bIns="0" rtlCol="0"/>
            <a:lstStyle/>
            <a:p>
              <a:endParaRPr dirty="0"/>
            </a:p>
          </p:txBody>
        </p:sp>
        <p:sp>
          <p:nvSpPr>
            <p:cNvPr id="56" name="object 56"/>
            <p:cNvSpPr/>
            <p:nvPr/>
          </p:nvSpPr>
          <p:spPr>
            <a:xfrm>
              <a:off x="14220969" y="6850978"/>
              <a:ext cx="968375" cy="0"/>
            </a:xfrm>
            <a:custGeom>
              <a:avLst/>
              <a:gdLst/>
              <a:ahLst/>
              <a:cxnLst/>
              <a:rect l="l" t="t" r="r" b="b"/>
              <a:pathLst>
                <a:path w="968375">
                  <a:moveTo>
                    <a:pt x="0" y="0"/>
                  </a:moveTo>
                  <a:lnTo>
                    <a:pt x="968274" y="0"/>
                  </a:lnTo>
                </a:path>
              </a:pathLst>
            </a:custGeom>
            <a:ln w="52972">
              <a:solidFill>
                <a:srgbClr val="231F20"/>
              </a:solidFill>
            </a:ln>
          </p:spPr>
          <p:txBody>
            <a:bodyPr wrap="square" lIns="0" tIns="0" rIns="0" bIns="0" rtlCol="0"/>
            <a:lstStyle/>
            <a:p>
              <a:endParaRPr dirty="0"/>
            </a:p>
          </p:txBody>
        </p:sp>
        <p:sp>
          <p:nvSpPr>
            <p:cNvPr id="57" name="object 57"/>
            <p:cNvSpPr/>
            <p:nvPr/>
          </p:nvSpPr>
          <p:spPr>
            <a:xfrm>
              <a:off x="14320541"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58" name="object 58"/>
            <p:cNvSpPr/>
            <p:nvPr/>
          </p:nvSpPr>
          <p:spPr>
            <a:xfrm>
              <a:off x="14451511"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59" name="object 59"/>
            <p:cNvSpPr/>
            <p:nvPr/>
          </p:nvSpPr>
          <p:spPr>
            <a:xfrm>
              <a:off x="14582466" y="6665796"/>
              <a:ext cx="0" cy="158750"/>
            </a:xfrm>
            <a:custGeom>
              <a:avLst/>
              <a:gdLst/>
              <a:ahLst/>
              <a:cxnLst/>
              <a:rect l="l" t="t" r="r" b="b"/>
              <a:pathLst>
                <a:path h="158750">
                  <a:moveTo>
                    <a:pt x="0" y="0"/>
                  </a:moveTo>
                  <a:lnTo>
                    <a:pt x="0" y="158696"/>
                  </a:lnTo>
                </a:path>
              </a:pathLst>
            </a:custGeom>
            <a:ln w="53485">
              <a:solidFill>
                <a:srgbClr val="231F20"/>
              </a:solidFill>
            </a:ln>
          </p:spPr>
          <p:txBody>
            <a:bodyPr wrap="square" lIns="0" tIns="0" rIns="0" bIns="0" rtlCol="0"/>
            <a:lstStyle/>
            <a:p>
              <a:endParaRPr dirty="0"/>
            </a:p>
          </p:txBody>
        </p:sp>
        <p:sp>
          <p:nvSpPr>
            <p:cNvPr id="60" name="object 60"/>
            <p:cNvSpPr/>
            <p:nvPr/>
          </p:nvSpPr>
          <p:spPr>
            <a:xfrm>
              <a:off x="14713419"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61" name="object 61"/>
            <p:cNvSpPr/>
            <p:nvPr/>
          </p:nvSpPr>
          <p:spPr>
            <a:xfrm>
              <a:off x="14844379" y="6665796"/>
              <a:ext cx="0" cy="158750"/>
            </a:xfrm>
            <a:custGeom>
              <a:avLst/>
              <a:gdLst/>
              <a:ahLst/>
              <a:cxnLst/>
              <a:rect l="l" t="t" r="r" b="b"/>
              <a:pathLst>
                <a:path h="158750">
                  <a:moveTo>
                    <a:pt x="0" y="0"/>
                  </a:moveTo>
                  <a:lnTo>
                    <a:pt x="0" y="158696"/>
                  </a:lnTo>
                </a:path>
              </a:pathLst>
            </a:custGeom>
            <a:ln w="53474">
              <a:solidFill>
                <a:srgbClr val="231F20"/>
              </a:solidFill>
            </a:ln>
          </p:spPr>
          <p:txBody>
            <a:bodyPr wrap="square" lIns="0" tIns="0" rIns="0" bIns="0" rtlCol="0"/>
            <a:lstStyle/>
            <a:p>
              <a:endParaRPr dirty="0"/>
            </a:p>
          </p:txBody>
        </p:sp>
        <p:sp>
          <p:nvSpPr>
            <p:cNvPr id="62" name="object 62"/>
            <p:cNvSpPr/>
            <p:nvPr/>
          </p:nvSpPr>
          <p:spPr>
            <a:xfrm>
              <a:off x="14975338" y="6665796"/>
              <a:ext cx="0" cy="158750"/>
            </a:xfrm>
            <a:custGeom>
              <a:avLst/>
              <a:gdLst/>
              <a:ahLst/>
              <a:cxnLst/>
              <a:rect l="l" t="t" r="r" b="b"/>
              <a:pathLst>
                <a:path h="158750">
                  <a:moveTo>
                    <a:pt x="0" y="0"/>
                  </a:moveTo>
                  <a:lnTo>
                    <a:pt x="0" y="158696"/>
                  </a:lnTo>
                </a:path>
              </a:pathLst>
            </a:custGeom>
            <a:ln w="53495">
              <a:solidFill>
                <a:srgbClr val="231F20"/>
              </a:solidFill>
            </a:ln>
          </p:spPr>
          <p:txBody>
            <a:bodyPr wrap="square" lIns="0" tIns="0" rIns="0" bIns="0" rtlCol="0"/>
            <a:lstStyle/>
            <a:p>
              <a:endParaRPr dirty="0"/>
            </a:p>
          </p:txBody>
        </p:sp>
        <p:sp>
          <p:nvSpPr>
            <p:cNvPr id="63" name="object 63"/>
            <p:cNvSpPr/>
            <p:nvPr/>
          </p:nvSpPr>
          <p:spPr>
            <a:xfrm>
              <a:off x="15106298" y="6665796"/>
              <a:ext cx="0" cy="158750"/>
            </a:xfrm>
            <a:custGeom>
              <a:avLst/>
              <a:gdLst/>
              <a:ahLst/>
              <a:cxnLst/>
              <a:rect l="l" t="t" r="r" b="b"/>
              <a:pathLst>
                <a:path h="158750">
                  <a:moveTo>
                    <a:pt x="0" y="0"/>
                  </a:moveTo>
                  <a:lnTo>
                    <a:pt x="0" y="158696"/>
                  </a:lnTo>
                </a:path>
              </a:pathLst>
            </a:custGeom>
            <a:ln w="53495">
              <a:solidFill>
                <a:srgbClr val="231F20"/>
              </a:solidFill>
            </a:ln>
          </p:spPr>
          <p:txBody>
            <a:bodyPr wrap="square" lIns="0" tIns="0" rIns="0" bIns="0" rtlCol="0"/>
            <a:lstStyle/>
            <a:p>
              <a:endParaRPr dirty="0"/>
            </a:p>
          </p:txBody>
        </p:sp>
        <p:sp>
          <p:nvSpPr>
            <p:cNvPr id="64" name="object 64"/>
            <p:cNvSpPr/>
            <p:nvPr/>
          </p:nvSpPr>
          <p:spPr>
            <a:xfrm>
              <a:off x="14220969" y="6639320"/>
              <a:ext cx="968375" cy="0"/>
            </a:xfrm>
            <a:custGeom>
              <a:avLst/>
              <a:gdLst/>
              <a:ahLst/>
              <a:cxnLst/>
              <a:rect l="l" t="t" r="r" b="b"/>
              <a:pathLst>
                <a:path w="968375">
                  <a:moveTo>
                    <a:pt x="0" y="0"/>
                  </a:moveTo>
                  <a:lnTo>
                    <a:pt x="968274" y="0"/>
                  </a:lnTo>
                </a:path>
              </a:pathLst>
            </a:custGeom>
            <a:ln w="52951">
              <a:solidFill>
                <a:srgbClr val="231F20"/>
              </a:solidFill>
            </a:ln>
          </p:spPr>
          <p:txBody>
            <a:bodyPr wrap="square" lIns="0" tIns="0" rIns="0" bIns="0" rtlCol="0"/>
            <a:lstStyle/>
            <a:p>
              <a:endParaRPr dirty="0"/>
            </a:p>
          </p:txBody>
        </p:sp>
        <p:sp>
          <p:nvSpPr>
            <p:cNvPr id="65" name="object 65"/>
            <p:cNvSpPr/>
            <p:nvPr/>
          </p:nvSpPr>
          <p:spPr>
            <a:xfrm>
              <a:off x="14293532" y="6597960"/>
              <a:ext cx="53340" cy="0"/>
            </a:xfrm>
            <a:custGeom>
              <a:avLst/>
              <a:gdLst/>
              <a:ahLst/>
              <a:cxnLst/>
              <a:rect l="l" t="t" r="r" b="b"/>
              <a:pathLst>
                <a:path w="53340">
                  <a:moveTo>
                    <a:pt x="0" y="0"/>
                  </a:moveTo>
                  <a:lnTo>
                    <a:pt x="53055" y="0"/>
                  </a:lnTo>
                </a:path>
              </a:pathLst>
            </a:custGeom>
            <a:ln w="29768">
              <a:solidFill>
                <a:srgbClr val="231F20"/>
              </a:solidFill>
            </a:ln>
          </p:spPr>
          <p:txBody>
            <a:bodyPr wrap="square" lIns="0" tIns="0" rIns="0" bIns="0" rtlCol="0"/>
            <a:lstStyle/>
            <a:p>
              <a:endParaRPr dirty="0"/>
            </a:p>
          </p:txBody>
        </p:sp>
        <p:sp>
          <p:nvSpPr>
            <p:cNvPr id="66" name="object 66"/>
            <p:cNvSpPr/>
            <p:nvPr/>
          </p:nvSpPr>
          <p:spPr>
            <a:xfrm>
              <a:off x="14424502" y="6597960"/>
              <a:ext cx="53340" cy="0"/>
            </a:xfrm>
            <a:custGeom>
              <a:avLst/>
              <a:gdLst/>
              <a:ahLst/>
              <a:cxnLst/>
              <a:rect l="l" t="t" r="r" b="b"/>
              <a:pathLst>
                <a:path w="53340">
                  <a:moveTo>
                    <a:pt x="0" y="0"/>
                  </a:moveTo>
                  <a:lnTo>
                    <a:pt x="53045" y="0"/>
                  </a:lnTo>
                </a:path>
              </a:pathLst>
            </a:custGeom>
            <a:ln w="29768">
              <a:solidFill>
                <a:srgbClr val="231F20"/>
              </a:solidFill>
            </a:ln>
          </p:spPr>
          <p:txBody>
            <a:bodyPr wrap="square" lIns="0" tIns="0" rIns="0" bIns="0" rtlCol="0"/>
            <a:lstStyle/>
            <a:p>
              <a:endParaRPr dirty="0"/>
            </a:p>
          </p:txBody>
        </p:sp>
        <p:sp>
          <p:nvSpPr>
            <p:cNvPr id="67" name="object 67"/>
            <p:cNvSpPr/>
            <p:nvPr/>
          </p:nvSpPr>
          <p:spPr>
            <a:xfrm>
              <a:off x="14555461" y="6597960"/>
              <a:ext cx="53340" cy="0"/>
            </a:xfrm>
            <a:custGeom>
              <a:avLst/>
              <a:gdLst/>
              <a:ahLst/>
              <a:cxnLst/>
              <a:rect l="l" t="t" r="r" b="b"/>
              <a:pathLst>
                <a:path w="53340">
                  <a:moveTo>
                    <a:pt x="0" y="0"/>
                  </a:moveTo>
                  <a:lnTo>
                    <a:pt x="53055" y="0"/>
                  </a:lnTo>
                </a:path>
              </a:pathLst>
            </a:custGeom>
            <a:ln w="29768">
              <a:solidFill>
                <a:srgbClr val="231F20"/>
              </a:solidFill>
            </a:ln>
          </p:spPr>
          <p:txBody>
            <a:bodyPr wrap="square" lIns="0" tIns="0" rIns="0" bIns="0" rtlCol="0"/>
            <a:lstStyle/>
            <a:p>
              <a:endParaRPr dirty="0"/>
            </a:p>
          </p:txBody>
        </p:sp>
        <p:sp>
          <p:nvSpPr>
            <p:cNvPr id="68" name="object 68"/>
            <p:cNvSpPr/>
            <p:nvPr/>
          </p:nvSpPr>
          <p:spPr>
            <a:xfrm>
              <a:off x="14686421" y="6597960"/>
              <a:ext cx="53340" cy="0"/>
            </a:xfrm>
            <a:custGeom>
              <a:avLst/>
              <a:gdLst/>
              <a:ahLst/>
              <a:cxnLst/>
              <a:rect l="l" t="t" r="r" b="b"/>
              <a:pathLst>
                <a:path w="53340">
                  <a:moveTo>
                    <a:pt x="0" y="0"/>
                  </a:moveTo>
                  <a:lnTo>
                    <a:pt x="53055" y="0"/>
                  </a:lnTo>
                </a:path>
              </a:pathLst>
            </a:custGeom>
            <a:ln w="29768">
              <a:solidFill>
                <a:srgbClr val="231F20"/>
              </a:solidFill>
            </a:ln>
          </p:spPr>
          <p:txBody>
            <a:bodyPr wrap="square" lIns="0" tIns="0" rIns="0" bIns="0" rtlCol="0"/>
            <a:lstStyle/>
            <a:p>
              <a:endParaRPr dirty="0"/>
            </a:p>
          </p:txBody>
        </p:sp>
        <p:sp>
          <p:nvSpPr>
            <p:cNvPr id="69" name="object 69"/>
            <p:cNvSpPr/>
            <p:nvPr/>
          </p:nvSpPr>
          <p:spPr>
            <a:xfrm>
              <a:off x="14817380" y="6597960"/>
              <a:ext cx="53340" cy="0"/>
            </a:xfrm>
            <a:custGeom>
              <a:avLst/>
              <a:gdLst/>
              <a:ahLst/>
              <a:cxnLst/>
              <a:rect l="l" t="t" r="r" b="b"/>
              <a:pathLst>
                <a:path w="53340">
                  <a:moveTo>
                    <a:pt x="0" y="0"/>
                  </a:moveTo>
                  <a:lnTo>
                    <a:pt x="53045" y="0"/>
                  </a:lnTo>
                </a:path>
              </a:pathLst>
            </a:custGeom>
            <a:ln w="29768">
              <a:solidFill>
                <a:srgbClr val="231F20"/>
              </a:solidFill>
            </a:ln>
          </p:spPr>
          <p:txBody>
            <a:bodyPr wrap="square" lIns="0" tIns="0" rIns="0" bIns="0" rtlCol="0"/>
            <a:lstStyle/>
            <a:p>
              <a:endParaRPr dirty="0"/>
            </a:p>
          </p:txBody>
        </p:sp>
        <p:sp>
          <p:nvSpPr>
            <p:cNvPr id="70" name="object 70"/>
            <p:cNvSpPr/>
            <p:nvPr/>
          </p:nvSpPr>
          <p:spPr>
            <a:xfrm>
              <a:off x="14948318" y="6597949"/>
              <a:ext cx="53340" cy="0"/>
            </a:xfrm>
            <a:custGeom>
              <a:avLst/>
              <a:gdLst/>
              <a:ahLst/>
              <a:cxnLst/>
              <a:rect l="l" t="t" r="r" b="b"/>
              <a:pathLst>
                <a:path w="53340">
                  <a:moveTo>
                    <a:pt x="0" y="0"/>
                  </a:moveTo>
                  <a:lnTo>
                    <a:pt x="53055" y="0"/>
                  </a:lnTo>
                </a:path>
              </a:pathLst>
            </a:custGeom>
            <a:ln w="29789">
              <a:solidFill>
                <a:srgbClr val="231F20"/>
              </a:solidFill>
            </a:ln>
          </p:spPr>
          <p:txBody>
            <a:bodyPr wrap="square" lIns="0" tIns="0" rIns="0" bIns="0" rtlCol="0"/>
            <a:lstStyle/>
            <a:p>
              <a:endParaRPr dirty="0"/>
            </a:p>
          </p:txBody>
        </p:sp>
        <p:sp>
          <p:nvSpPr>
            <p:cNvPr id="71" name="object 71"/>
            <p:cNvSpPr/>
            <p:nvPr/>
          </p:nvSpPr>
          <p:spPr>
            <a:xfrm>
              <a:off x="15079288" y="6597949"/>
              <a:ext cx="53340" cy="0"/>
            </a:xfrm>
            <a:custGeom>
              <a:avLst/>
              <a:gdLst/>
              <a:ahLst/>
              <a:cxnLst/>
              <a:rect l="l" t="t" r="r" b="b"/>
              <a:pathLst>
                <a:path w="53340">
                  <a:moveTo>
                    <a:pt x="0" y="0"/>
                  </a:moveTo>
                  <a:lnTo>
                    <a:pt x="53045" y="0"/>
                  </a:lnTo>
                </a:path>
              </a:pathLst>
            </a:custGeom>
            <a:ln w="29789">
              <a:solidFill>
                <a:srgbClr val="231F20"/>
              </a:solidFill>
            </a:ln>
          </p:spPr>
          <p:txBody>
            <a:bodyPr wrap="square" lIns="0" tIns="0" rIns="0" bIns="0" rtlCol="0"/>
            <a:lstStyle/>
            <a:p>
              <a:endParaRPr dirty="0"/>
            </a:p>
          </p:txBody>
        </p:sp>
        <p:sp>
          <p:nvSpPr>
            <p:cNvPr id="72" name="object 72"/>
            <p:cNvSpPr/>
            <p:nvPr/>
          </p:nvSpPr>
          <p:spPr>
            <a:xfrm>
              <a:off x="16017282" y="7214631"/>
              <a:ext cx="59690" cy="0"/>
            </a:xfrm>
            <a:custGeom>
              <a:avLst/>
              <a:gdLst/>
              <a:ahLst/>
              <a:cxnLst/>
              <a:rect l="l" t="t" r="r" b="b"/>
              <a:pathLst>
                <a:path w="59690">
                  <a:moveTo>
                    <a:pt x="0" y="0"/>
                  </a:moveTo>
                  <a:lnTo>
                    <a:pt x="59212" y="0"/>
                  </a:lnTo>
                </a:path>
              </a:pathLst>
            </a:custGeom>
            <a:ln w="37778">
              <a:solidFill>
                <a:srgbClr val="231F20"/>
              </a:solidFill>
            </a:ln>
          </p:spPr>
          <p:txBody>
            <a:bodyPr wrap="square" lIns="0" tIns="0" rIns="0" bIns="0" rtlCol="0"/>
            <a:lstStyle/>
            <a:p>
              <a:endParaRPr dirty="0"/>
            </a:p>
          </p:txBody>
        </p:sp>
        <p:sp>
          <p:nvSpPr>
            <p:cNvPr id="73" name="object 73"/>
            <p:cNvSpPr/>
            <p:nvPr/>
          </p:nvSpPr>
          <p:spPr>
            <a:xfrm>
              <a:off x="16163413" y="7214631"/>
              <a:ext cx="59690" cy="0"/>
            </a:xfrm>
            <a:custGeom>
              <a:avLst/>
              <a:gdLst/>
              <a:ahLst/>
              <a:cxnLst/>
              <a:rect l="l" t="t" r="r" b="b"/>
              <a:pathLst>
                <a:path w="59690">
                  <a:moveTo>
                    <a:pt x="0" y="0"/>
                  </a:moveTo>
                  <a:lnTo>
                    <a:pt x="59233" y="0"/>
                  </a:lnTo>
                </a:path>
              </a:pathLst>
            </a:custGeom>
            <a:ln w="37778">
              <a:solidFill>
                <a:srgbClr val="231F20"/>
              </a:solidFill>
            </a:ln>
          </p:spPr>
          <p:txBody>
            <a:bodyPr wrap="square" lIns="0" tIns="0" rIns="0" bIns="0" rtlCol="0"/>
            <a:lstStyle/>
            <a:p>
              <a:endParaRPr dirty="0"/>
            </a:p>
          </p:txBody>
        </p:sp>
        <p:sp>
          <p:nvSpPr>
            <p:cNvPr id="74" name="object 74"/>
            <p:cNvSpPr/>
            <p:nvPr/>
          </p:nvSpPr>
          <p:spPr>
            <a:xfrm>
              <a:off x="16309565" y="7214631"/>
              <a:ext cx="59690" cy="0"/>
            </a:xfrm>
            <a:custGeom>
              <a:avLst/>
              <a:gdLst/>
              <a:ahLst/>
              <a:cxnLst/>
              <a:rect l="l" t="t" r="r" b="b"/>
              <a:pathLst>
                <a:path w="59690">
                  <a:moveTo>
                    <a:pt x="0" y="0"/>
                  </a:moveTo>
                  <a:lnTo>
                    <a:pt x="59202" y="0"/>
                  </a:lnTo>
                </a:path>
              </a:pathLst>
            </a:custGeom>
            <a:ln w="37778">
              <a:solidFill>
                <a:srgbClr val="231F20"/>
              </a:solidFill>
            </a:ln>
          </p:spPr>
          <p:txBody>
            <a:bodyPr wrap="square" lIns="0" tIns="0" rIns="0" bIns="0" rtlCol="0"/>
            <a:lstStyle/>
            <a:p>
              <a:endParaRPr dirty="0"/>
            </a:p>
          </p:txBody>
        </p:sp>
        <p:sp>
          <p:nvSpPr>
            <p:cNvPr id="75" name="object 75"/>
            <p:cNvSpPr/>
            <p:nvPr/>
          </p:nvSpPr>
          <p:spPr>
            <a:xfrm>
              <a:off x="16455697" y="7214631"/>
              <a:ext cx="59690" cy="0"/>
            </a:xfrm>
            <a:custGeom>
              <a:avLst/>
              <a:gdLst/>
              <a:ahLst/>
              <a:cxnLst/>
              <a:rect l="l" t="t" r="r" b="b"/>
              <a:pathLst>
                <a:path w="59690">
                  <a:moveTo>
                    <a:pt x="0" y="0"/>
                  </a:moveTo>
                  <a:lnTo>
                    <a:pt x="59202" y="0"/>
                  </a:lnTo>
                </a:path>
              </a:pathLst>
            </a:custGeom>
            <a:ln w="37778">
              <a:solidFill>
                <a:srgbClr val="231F20"/>
              </a:solidFill>
            </a:ln>
          </p:spPr>
          <p:txBody>
            <a:bodyPr wrap="square" lIns="0" tIns="0" rIns="0" bIns="0" rtlCol="0"/>
            <a:lstStyle/>
            <a:p>
              <a:endParaRPr dirty="0"/>
            </a:p>
          </p:txBody>
        </p:sp>
        <p:sp>
          <p:nvSpPr>
            <p:cNvPr id="76" name="object 76"/>
            <p:cNvSpPr/>
            <p:nvPr/>
          </p:nvSpPr>
          <p:spPr>
            <a:xfrm>
              <a:off x="16601830" y="7214631"/>
              <a:ext cx="59690" cy="0"/>
            </a:xfrm>
            <a:custGeom>
              <a:avLst/>
              <a:gdLst/>
              <a:ahLst/>
              <a:cxnLst/>
              <a:rect l="l" t="t" r="r" b="b"/>
              <a:pathLst>
                <a:path w="59690">
                  <a:moveTo>
                    <a:pt x="0" y="0"/>
                  </a:moveTo>
                  <a:lnTo>
                    <a:pt x="59202" y="0"/>
                  </a:lnTo>
                </a:path>
              </a:pathLst>
            </a:custGeom>
            <a:ln w="37778">
              <a:solidFill>
                <a:srgbClr val="231F20"/>
              </a:solidFill>
            </a:ln>
          </p:spPr>
          <p:txBody>
            <a:bodyPr wrap="square" lIns="0" tIns="0" rIns="0" bIns="0" rtlCol="0"/>
            <a:lstStyle/>
            <a:p>
              <a:endParaRPr dirty="0"/>
            </a:p>
          </p:txBody>
        </p:sp>
        <p:sp>
          <p:nvSpPr>
            <p:cNvPr id="77" name="object 77"/>
            <p:cNvSpPr/>
            <p:nvPr/>
          </p:nvSpPr>
          <p:spPr>
            <a:xfrm>
              <a:off x="16747960" y="7214631"/>
              <a:ext cx="59690" cy="0"/>
            </a:xfrm>
            <a:custGeom>
              <a:avLst/>
              <a:gdLst/>
              <a:ahLst/>
              <a:cxnLst/>
              <a:rect l="l" t="t" r="r" b="b"/>
              <a:pathLst>
                <a:path w="59690">
                  <a:moveTo>
                    <a:pt x="0" y="0"/>
                  </a:moveTo>
                  <a:lnTo>
                    <a:pt x="59202" y="0"/>
                  </a:lnTo>
                </a:path>
              </a:pathLst>
            </a:custGeom>
            <a:ln w="37778">
              <a:solidFill>
                <a:srgbClr val="231F20"/>
              </a:solidFill>
            </a:ln>
          </p:spPr>
          <p:txBody>
            <a:bodyPr wrap="square" lIns="0" tIns="0" rIns="0" bIns="0" rtlCol="0"/>
            <a:lstStyle/>
            <a:p>
              <a:endParaRPr dirty="0"/>
            </a:p>
          </p:txBody>
        </p:sp>
        <p:sp>
          <p:nvSpPr>
            <p:cNvPr id="78" name="object 78"/>
            <p:cNvSpPr/>
            <p:nvPr/>
          </p:nvSpPr>
          <p:spPr>
            <a:xfrm>
              <a:off x="16894092" y="7214631"/>
              <a:ext cx="59690" cy="0"/>
            </a:xfrm>
            <a:custGeom>
              <a:avLst/>
              <a:gdLst/>
              <a:ahLst/>
              <a:cxnLst/>
              <a:rect l="l" t="t" r="r" b="b"/>
              <a:pathLst>
                <a:path w="59690">
                  <a:moveTo>
                    <a:pt x="0" y="0"/>
                  </a:moveTo>
                  <a:lnTo>
                    <a:pt x="59223" y="0"/>
                  </a:lnTo>
                </a:path>
              </a:pathLst>
            </a:custGeom>
            <a:ln w="37778">
              <a:solidFill>
                <a:srgbClr val="231F20"/>
              </a:solidFill>
            </a:ln>
          </p:spPr>
          <p:txBody>
            <a:bodyPr wrap="square" lIns="0" tIns="0" rIns="0" bIns="0" rtlCol="0"/>
            <a:lstStyle/>
            <a:p>
              <a:endParaRPr dirty="0"/>
            </a:p>
          </p:txBody>
        </p:sp>
        <p:sp>
          <p:nvSpPr>
            <p:cNvPr id="79" name="object 79"/>
            <p:cNvSpPr/>
            <p:nvPr/>
          </p:nvSpPr>
          <p:spPr>
            <a:xfrm>
              <a:off x="15935231" y="7136665"/>
              <a:ext cx="1080770" cy="59690"/>
            </a:xfrm>
            <a:custGeom>
              <a:avLst/>
              <a:gdLst/>
              <a:ahLst/>
              <a:cxnLst/>
              <a:rect l="l" t="t" r="r" b="b"/>
              <a:pathLst>
                <a:path w="1080769" h="59690">
                  <a:moveTo>
                    <a:pt x="1080459" y="0"/>
                  </a:moveTo>
                  <a:lnTo>
                    <a:pt x="0" y="0"/>
                  </a:lnTo>
                  <a:lnTo>
                    <a:pt x="0" y="59076"/>
                  </a:lnTo>
                  <a:lnTo>
                    <a:pt x="1080459" y="59076"/>
                  </a:lnTo>
                  <a:lnTo>
                    <a:pt x="1080459" y="0"/>
                  </a:lnTo>
                  <a:close/>
                </a:path>
              </a:pathLst>
            </a:custGeom>
            <a:solidFill>
              <a:srgbClr val="231F20"/>
            </a:solidFill>
          </p:spPr>
          <p:txBody>
            <a:bodyPr wrap="square" lIns="0" tIns="0" rIns="0" bIns="0" rtlCol="0"/>
            <a:lstStyle/>
            <a:p>
              <a:endParaRPr dirty="0"/>
            </a:p>
          </p:txBody>
        </p:sp>
        <p:sp>
          <p:nvSpPr>
            <p:cNvPr id="80" name="object 80"/>
            <p:cNvSpPr/>
            <p:nvPr/>
          </p:nvSpPr>
          <p:spPr>
            <a:xfrm>
              <a:off x="16046349" y="6959655"/>
              <a:ext cx="0" cy="177165"/>
            </a:xfrm>
            <a:custGeom>
              <a:avLst/>
              <a:gdLst/>
              <a:ahLst/>
              <a:cxnLst/>
              <a:rect l="l" t="t" r="r" b="b"/>
              <a:pathLst>
                <a:path h="177165">
                  <a:moveTo>
                    <a:pt x="0" y="0"/>
                  </a:moveTo>
                  <a:lnTo>
                    <a:pt x="0" y="177010"/>
                  </a:lnTo>
                </a:path>
              </a:pathLst>
            </a:custGeom>
            <a:ln w="59663">
              <a:solidFill>
                <a:srgbClr val="231F20"/>
              </a:solidFill>
            </a:ln>
          </p:spPr>
          <p:txBody>
            <a:bodyPr wrap="square" lIns="0" tIns="0" rIns="0" bIns="0" rtlCol="0"/>
            <a:lstStyle/>
            <a:p>
              <a:endParaRPr dirty="0"/>
            </a:p>
          </p:txBody>
        </p:sp>
        <p:sp>
          <p:nvSpPr>
            <p:cNvPr id="81" name="object 81"/>
            <p:cNvSpPr/>
            <p:nvPr/>
          </p:nvSpPr>
          <p:spPr>
            <a:xfrm>
              <a:off x="16192481" y="6959655"/>
              <a:ext cx="0" cy="177165"/>
            </a:xfrm>
            <a:custGeom>
              <a:avLst/>
              <a:gdLst/>
              <a:ahLst/>
              <a:cxnLst/>
              <a:rect l="l" t="t" r="r" b="b"/>
              <a:pathLst>
                <a:path h="177165">
                  <a:moveTo>
                    <a:pt x="0" y="0"/>
                  </a:moveTo>
                  <a:lnTo>
                    <a:pt x="0" y="177010"/>
                  </a:lnTo>
                </a:path>
              </a:pathLst>
            </a:custGeom>
            <a:ln w="59663">
              <a:solidFill>
                <a:srgbClr val="231F20"/>
              </a:solidFill>
            </a:ln>
          </p:spPr>
          <p:txBody>
            <a:bodyPr wrap="square" lIns="0" tIns="0" rIns="0" bIns="0" rtlCol="0"/>
            <a:lstStyle/>
            <a:p>
              <a:endParaRPr dirty="0"/>
            </a:p>
          </p:txBody>
        </p:sp>
        <p:sp>
          <p:nvSpPr>
            <p:cNvPr id="82" name="object 82"/>
            <p:cNvSpPr/>
            <p:nvPr/>
          </p:nvSpPr>
          <p:spPr>
            <a:xfrm>
              <a:off x="16338612" y="6959655"/>
              <a:ext cx="0" cy="177165"/>
            </a:xfrm>
            <a:custGeom>
              <a:avLst/>
              <a:gdLst/>
              <a:ahLst/>
              <a:cxnLst/>
              <a:rect l="l" t="t" r="r" b="b"/>
              <a:pathLst>
                <a:path h="177165">
                  <a:moveTo>
                    <a:pt x="0" y="0"/>
                  </a:moveTo>
                  <a:lnTo>
                    <a:pt x="0" y="177010"/>
                  </a:lnTo>
                </a:path>
              </a:pathLst>
            </a:custGeom>
            <a:ln w="59663">
              <a:solidFill>
                <a:srgbClr val="231F20"/>
              </a:solidFill>
            </a:ln>
          </p:spPr>
          <p:txBody>
            <a:bodyPr wrap="square" lIns="0" tIns="0" rIns="0" bIns="0" rtlCol="0"/>
            <a:lstStyle/>
            <a:p>
              <a:endParaRPr dirty="0"/>
            </a:p>
          </p:txBody>
        </p:sp>
        <p:sp>
          <p:nvSpPr>
            <p:cNvPr id="83" name="object 83"/>
            <p:cNvSpPr/>
            <p:nvPr/>
          </p:nvSpPr>
          <p:spPr>
            <a:xfrm>
              <a:off x="16484755" y="6959655"/>
              <a:ext cx="0" cy="177165"/>
            </a:xfrm>
            <a:custGeom>
              <a:avLst/>
              <a:gdLst/>
              <a:ahLst/>
              <a:cxnLst/>
              <a:rect l="l" t="t" r="r" b="b"/>
              <a:pathLst>
                <a:path h="177165">
                  <a:moveTo>
                    <a:pt x="0" y="0"/>
                  </a:moveTo>
                  <a:lnTo>
                    <a:pt x="0" y="177010"/>
                  </a:lnTo>
                </a:path>
              </a:pathLst>
            </a:custGeom>
            <a:ln w="59684">
              <a:solidFill>
                <a:srgbClr val="231F20"/>
              </a:solidFill>
            </a:ln>
          </p:spPr>
          <p:txBody>
            <a:bodyPr wrap="square" lIns="0" tIns="0" rIns="0" bIns="0" rtlCol="0"/>
            <a:lstStyle/>
            <a:p>
              <a:endParaRPr dirty="0"/>
            </a:p>
          </p:txBody>
        </p:sp>
        <p:sp>
          <p:nvSpPr>
            <p:cNvPr id="84" name="object 84"/>
            <p:cNvSpPr/>
            <p:nvPr/>
          </p:nvSpPr>
          <p:spPr>
            <a:xfrm>
              <a:off x="16630885" y="6959655"/>
              <a:ext cx="0" cy="177165"/>
            </a:xfrm>
            <a:custGeom>
              <a:avLst/>
              <a:gdLst/>
              <a:ahLst/>
              <a:cxnLst/>
              <a:rect l="l" t="t" r="r" b="b"/>
              <a:pathLst>
                <a:path h="177165">
                  <a:moveTo>
                    <a:pt x="0" y="0"/>
                  </a:moveTo>
                  <a:lnTo>
                    <a:pt x="0" y="177010"/>
                  </a:lnTo>
                </a:path>
              </a:pathLst>
            </a:custGeom>
            <a:ln w="59684">
              <a:solidFill>
                <a:srgbClr val="231F20"/>
              </a:solidFill>
            </a:ln>
          </p:spPr>
          <p:txBody>
            <a:bodyPr wrap="square" lIns="0" tIns="0" rIns="0" bIns="0" rtlCol="0"/>
            <a:lstStyle/>
            <a:p>
              <a:endParaRPr dirty="0"/>
            </a:p>
          </p:txBody>
        </p:sp>
        <p:sp>
          <p:nvSpPr>
            <p:cNvPr id="85" name="object 85"/>
            <p:cNvSpPr/>
            <p:nvPr/>
          </p:nvSpPr>
          <p:spPr>
            <a:xfrm>
              <a:off x="16777017" y="6959655"/>
              <a:ext cx="0" cy="177165"/>
            </a:xfrm>
            <a:custGeom>
              <a:avLst/>
              <a:gdLst/>
              <a:ahLst/>
              <a:cxnLst/>
              <a:rect l="l" t="t" r="r" b="b"/>
              <a:pathLst>
                <a:path h="177165">
                  <a:moveTo>
                    <a:pt x="0" y="0"/>
                  </a:moveTo>
                  <a:lnTo>
                    <a:pt x="0" y="177010"/>
                  </a:lnTo>
                </a:path>
              </a:pathLst>
            </a:custGeom>
            <a:ln w="59684">
              <a:solidFill>
                <a:srgbClr val="231F20"/>
              </a:solidFill>
            </a:ln>
          </p:spPr>
          <p:txBody>
            <a:bodyPr wrap="square" lIns="0" tIns="0" rIns="0" bIns="0" rtlCol="0"/>
            <a:lstStyle/>
            <a:p>
              <a:endParaRPr dirty="0"/>
            </a:p>
          </p:txBody>
        </p:sp>
        <p:sp>
          <p:nvSpPr>
            <p:cNvPr id="86" name="object 86"/>
            <p:cNvSpPr/>
            <p:nvPr/>
          </p:nvSpPr>
          <p:spPr>
            <a:xfrm>
              <a:off x="16923149" y="6959655"/>
              <a:ext cx="0" cy="177165"/>
            </a:xfrm>
            <a:custGeom>
              <a:avLst/>
              <a:gdLst/>
              <a:ahLst/>
              <a:cxnLst/>
              <a:rect l="l" t="t" r="r" b="b"/>
              <a:pathLst>
                <a:path h="177165">
                  <a:moveTo>
                    <a:pt x="0" y="0"/>
                  </a:moveTo>
                  <a:lnTo>
                    <a:pt x="0" y="177010"/>
                  </a:lnTo>
                </a:path>
              </a:pathLst>
            </a:custGeom>
            <a:ln w="59684">
              <a:solidFill>
                <a:srgbClr val="231F20"/>
              </a:solidFill>
            </a:ln>
          </p:spPr>
          <p:txBody>
            <a:bodyPr wrap="square" lIns="0" tIns="0" rIns="0" bIns="0" rtlCol="0"/>
            <a:lstStyle/>
            <a:p>
              <a:endParaRPr dirty="0"/>
            </a:p>
          </p:txBody>
        </p:sp>
        <p:sp>
          <p:nvSpPr>
            <p:cNvPr id="87" name="object 87"/>
            <p:cNvSpPr/>
            <p:nvPr/>
          </p:nvSpPr>
          <p:spPr>
            <a:xfrm>
              <a:off x="15935231" y="6900557"/>
              <a:ext cx="1080770" cy="59690"/>
            </a:xfrm>
            <a:custGeom>
              <a:avLst/>
              <a:gdLst/>
              <a:ahLst/>
              <a:cxnLst/>
              <a:rect l="l" t="t" r="r" b="b"/>
              <a:pathLst>
                <a:path w="1080769" h="59690">
                  <a:moveTo>
                    <a:pt x="1080459" y="0"/>
                  </a:moveTo>
                  <a:lnTo>
                    <a:pt x="0" y="0"/>
                  </a:lnTo>
                  <a:lnTo>
                    <a:pt x="0" y="59097"/>
                  </a:lnTo>
                  <a:lnTo>
                    <a:pt x="1080459" y="59097"/>
                  </a:lnTo>
                  <a:lnTo>
                    <a:pt x="1080459" y="0"/>
                  </a:lnTo>
                  <a:close/>
                </a:path>
              </a:pathLst>
            </a:custGeom>
            <a:solidFill>
              <a:srgbClr val="231F20"/>
            </a:solidFill>
          </p:spPr>
          <p:txBody>
            <a:bodyPr wrap="square" lIns="0" tIns="0" rIns="0" bIns="0" rtlCol="0"/>
            <a:lstStyle/>
            <a:p>
              <a:endParaRPr dirty="0"/>
            </a:p>
          </p:txBody>
        </p:sp>
        <p:sp>
          <p:nvSpPr>
            <p:cNvPr id="88" name="object 88"/>
            <p:cNvSpPr/>
            <p:nvPr/>
          </p:nvSpPr>
          <p:spPr>
            <a:xfrm>
              <a:off x="16016214" y="6883940"/>
              <a:ext cx="59690" cy="0"/>
            </a:xfrm>
            <a:custGeom>
              <a:avLst/>
              <a:gdLst/>
              <a:ahLst/>
              <a:cxnLst/>
              <a:rect l="l" t="t" r="r" b="b"/>
              <a:pathLst>
                <a:path w="59690">
                  <a:moveTo>
                    <a:pt x="0" y="0"/>
                  </a:moveTo>
                  <a:lnTo>
                    <a:pt x="59202" y="0"/>
                  </a:lnTo>
                </a:path>
              </a:pathLst>
            </a:custGeom>
            <a:ln w="33234">
              <a:solidFill>
                <a:srgbClr val="231F20"/>
              </a:solidFill>
            </a:ln>
          </p:spPr>
          <p:txBody>
            <a:bodyPr wrap="square" lIns="0" tIns="0" rIns="0" bIns="0" rtlCol="0"/>
            <a:lstStyle/>
            <a:p>
              <a:endParaRPr dirty="0"/>
            </a:p>
          </p:txBody>
        </p:sp>
        <p:sp>
          <p:nvSpPr>
            <p:cNvPr id="89" name="object 89"/>
            <p:cNvSpPr/>
            <p:nvPr/>
          </p:nvSpPr>
          <p:spPr>
            <a:xfrm>
              <a:off x="16162335" y="6883940"/>
              <a:ext cx="59690" cy="0"/>
            </a:xfrm>
            <a:custGeom>
              <a:avLst/>
              <a:gdLst/>
              <a:ahLst/>
              <a:cxnLst/>
              <a:rect l="l" t="t" r="r" b="b"/>
              <a:pathLst>
                <a:path w="59690">
                  <a:moveTo>
                    <a:pt x="0" y="0"/>
                  </a:moveTo>
                  <a:lnTo>
                    <a:pt x="59212" y="0"/>
                  </a:lnTo>
                </a:path>
              </a:pathLst>
            </a:custGeom>
            <a:ln w="33234">
              <a:solidFill>
                <a:srgbClr val="231F20"/>
              </a:solidFill>
            </a:ln>
          </p:spPr>
          <p:txBody>
            <a:bodyPr wrap="square" lIns="0" tIns="0" rIns="0" bIns="0" rtlCol="0"/>
            <a:lstStyle/>
            <a:p>
              <a:endParaRPr dirty="0"/>
            </a:p>
          </p:txBody>
        </p:sp>
        <p:sp>
          <p:nvSpPr>
            <p:cNvPr id="90" name="object 90"/>
            <p:cNvSpPr/>
            <p:nvPr/>
          </p:nvSpPr>
          <p:spPr>
            <a:xfrm>
              <a:off x="16308466" y="6883940"/>
              <a:ext cx="59690" cy="0"/>
            </a:xfrm>
            <a:custGeom>
              <a:avLst/>
              <a:gdLst/>
              <a:ahLst/>
              <a:cxnLst/>
              <a:rect l="l" t="t" r="r" b="b"/>
              <a:pathLst>
                <a:path w="59690">
                  <a:moveTo>
                    <a:pt x="0" y="0"/>
                  </a:moveTo>
                  <a:lnTo>
                    <a:pt x="59212" y="0"/>
                  </a:lnTo>
                </a:path>
              </a:pathLst>
            </a:custGeom>
            <a:ln w="33234">
              <a:solidFill>
                <a:srgbClr val="231F20"/>
              </a:solidFill>
            </a:ln>
          </p:spPr>
          <p:txBody>
            <a:bodyPr wrap="square" lIns="0" tIns="0" rIns="0" bIns="0" rtlCol="0"/>
            <a:lstStyle/>
            <a:p>
              <a:endParaRPr dirty="0"/>
            </a:p>
          </p:txBody>
        </p:sp>
        <p:sp>
          <p:nvSpPr>
            <p:cNvPr id="91" name="object 91"/>
            <p:cNvSpPr/>
            <p:nvPr/>
          </p:nvSpPr>
          <p:spPr>
            <a:xfrm>
              <a:off x="16454618" y="6883940"/>
              <a:ext cx="59690" cy="0"/>
            </a:xfrm>
            <a:custGeom>
              <a:avLst/>
              <a:gdLst/>
              <a:ahLst/>
              <a:cxnLst/>
              <a:rect l="l" t="t" r="r" b="b"/>
              <a:pathLst>
                <a:path w="59690">
                  <a:moveTo>
                    <a:pt x="0" y="0"/>
                  </a:moveTo>
                  <a:lnTo>
                    <a:pt x="59191" y="0"/>
                  </a:lnTo>
                </a:path>
              </a:pathLst>
            </a:custGeom>
            <a:ln w="33234">
              <a:solidFill>
                <a:srgbClr val="231F20"/>
              </a:solidFill>
            </a:ln>
          </p:spPr>
          <p:txBody>
            <a:bodyPr wrap="square" lIns="0" tIns="0" rIns="0" bIns="0" rtlCol="0"/>
            <a:lstStyle/>
            <a:p>
              <a:endParaRPr dirty="0"/>
            </a:p>
          </p:txBody>
        </p:sp>
        <p:sp>
          <p:nvSpPr>
            <p:cNvPr id="92" name="object 92"/>
            <p:cNvSpPr/>
            <p:nvPr/>
          </p:nvSpPr>
          <p:spPr>
            <a:xfrm>
              <a:off x="16600751" y="6883940"/>
              <a:ext cx="59690" cy="0"/>
            </a:xfrm>
            <a:custGeom>
              <a:avLst/>
              <a:gdLst/>
              <a:ahLst/>
              <a:cxnLst/>
              <a:rect l="l" t="t" r="r" b="b"/>
              <a:pathLst>
                <a:path w="59690">
                  <a:moveTo>
                    <a:pt x="0" y="0"/>
                  </a:moveTo>
                  <a:lnTo>
                    <a:pt x="59212" y="0"/>
                  </a:lnTo>
                </a:path>
              </a:pathLst>
            </a:custGeom>
            <a:ln w="33234">
              <a:solidFill>
                <a:srgbClr val="231F20"/>
              </a:solidFill>
            </a:ln>
          </p:spPr>
          <p:txBody>
            <a:bodyPr wrap="square" lIns="0" tIns="0" rIns="0" bIns="0" rtlCol="0"/>
            <a:lstStyle/>
            <a:p>
              <a:endParaRPr dirty="0"/>
            </a:p>
          </p:txBody>
        </p:sp>
        <p:sp>
          <p:nvSpPr>
            <p:cNvPr id="93" name="object 93"/>
            <p:cNvSpPr/>
            <p:nvPr/>
          </p:nvSpPr>
          <p:spPr>
            <a:xfrm>
              <a:off x="16746861" y="6883940"/>
              <a:ext cx="59690" cy="0"/>
            </a:xfrm>
            <a:custGeom>
              <a:avLst/>
              <a:gdLst/>
              <a:ahLst/>
              <a:cxnLst/>
              <a:rect l="l" t="t" r="r" b="b"/>
              <a:pathLst>
                <a:path w="59690">
                  <a:moveTo>
                    <a:pt x="0" y="0"/>
                  </a:moveTo>
                  <a:lnTo>
                    <a:pt x="59191" y="0"/>
                  </a:lnTo>
                </a:path>
              </a:pathLst>
            </a:custGeom>
            <a:ln w="33234">
              <a:solidFill>
                <a:srgbClr val="231F20"/>
              </a:solidFill>
            </a:ln>
          </p:spPr>
          <p:txBody>
            <a:bodyPr wrap="square" lIns="0" tIns="0" rIns="0" bIns="0" rtlCol="0"/>
            <a:lstStyle/>
            <a:p>
              <a:endParaRPr dirty="0"/>
            </a:p>
          </p:txBody>
        </p:sp>
        <p:sp>
          <p:nvSpPr>
            <p:cNvPr id="94" name="object 94"/>
            <p:cNvSpPr/>
            <p:nvPr/>
          </p:nvSpPr>
          <p:spPr>
            <a:xfrm>
              <a:off x="16892993" y="6883940"/>
              <a:ext cx="59690" cy="0"/>
            </a:xfrm>
            <a:custGeom>
              <a:avLst/>
              <a:gdLst/>
              <a:ahLst/>
              <a:cxnLst/>
              <a:rect l="l" t="t" r="r" b="b"/>
              <a:pathLst>
                <a:path w="59690">
                  <a:moveTo>
                    <a:pt x="0" y="0"/>
                  </a:moveTo>
                  <a:lnTo>
                    <a:pt x="59212" y="0"/>
                  </a:lnTo>
                </a:path>
              </a:pathLst>
            </a:custGeom>
            <a:ln w="33234">
              <a:solidFill>
                <a:srgbClr val="231F20"/>
              </a:solidFill>
            </a:ln>
          </p:spPr>
          <p:txBody>
            <a:bodyPr wrap="square" lIns="0" tIns="0" rIns="0" bIns="0" rtlCol="0"/>
            <a:lstStyle/>
            <a:p>
              <a:endParaRPr dirty="0"/>
            </a:p>
          </p:txBody>
        </p:sp>
      </p:grpSp>
      <p:sp>
        <p:nvSpPr>
          <p:cNvPr id="109" name="object 10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111" name="Group 110"/>
          <p:cNvGrpSpPr/>
          <p:nvPr/>
        </p:nvGrpSpPr>
        <p:grpSpPr>
          <a:xfrm>
            <a:off x="15693429" y="347271"/>
            <a:ext cx="4130659" cy="1569125"/>
            <a:chOff x="15693429" y="347271"/>
            <a:chExt cx="4130659" cy="1569125"/>
          </a:xfrm>
        </p:grpSpPr>
        <p:sp>
          <p:nvSpPr>
            <p:cNvPr id="11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113"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11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1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1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1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2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2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2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2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2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6" y="2550061"/>
            <a:ext cx="12327963" cy="6561796"/>
          </a:xfrm>
          <a:prstGeom prst="rect">
            <a:avLst/>
          </a:prstGeom>
        </p:spPr>
        <p:txBody>
          <a:bodyPr vert="horz" wrap="square" lIns="0" tIns="224790" rIns="0" bIns="0" rtlCol="0">
            <a:spAutoFit/>
          </a:bodyPr>
          <a:lstStyle/>
          <a:p>
            <a:pPr marL="12700">
              <a:lnSpc>
                <a:spcPct val="100000"/>
              </a:lnSpc>
              <a:spcBef>
                <a:spcPts val="1770"/>
              </a:spcBef>
            </a:pPr>
            <a:r>
              <a:rPr sz="5400" b="1" spc="5" dirty="0">
                <a:solidFill>
                  <a:srgbClr val="FFFFFF"/>
                </a:solidFill>
                <a:latin typeface="Arial"/>
                <a:cs typeface="Arial"/>
              </a:rPr>
              <a:t>Inspiring </a:t>
            </a:r>
            <a:r>
              <a:rPr sz="5400" b="1" spc="-20" dirty="0">
                <a:solidFill>
                  <a:srgbClr val="FFFFFF"/>
                </a:solidFill>
                <a:latin typeface="Arial"/>
                <a:cs typeface="Arial"/>
              </a:rPr>
              <a:t>Tomorrow’s </a:t>
            </a:r>
            <a:r>
              <a:rPr sz="5400" b="1" spc="0" dirty="0">
                <a:solidFill>
                  <a:srgbClr val="FFFFFF"/>
                </a:solidFill>
                <a:latin typeface="Arial"/>
                <a:cs typeface="Arial"/>
              </a:rPr>
              <a:t>Workforce</a:t>
            </a:r>
            <a:endParaRPr sz="5400" dirty="0">
              <a:latin typeface="Arial"/>
              <a:cs typeface="Arial"/>
            </a:endParaRPr>
          </a:p>
          <a:p>
            <a:pPr marL="12700" marR="5080">
              <a:lnSpc>
                <a:spcPct val="101000"/>
              </a:lnSpc>
              <a:spcBef>
                <a:spcPts val="1645"/>
              </a:spcBef>
            </a:pPr>
            <a:endParaRPr lang="en-GB" sz="2450" spc="0" dirty="0">
              <a:solidFill>
                <a:srgbClr val="FFFFFF"/>
              </a:solidFill>
              <a:latin typeface="Arial"/>
              <a:cs typeface="Arial"/>
            </a:endParaRPr>
          </a:p>
          <a:p>
            <a:pPr marL="12700" marR="5080">
              <a:lnSpc>
                <a:spcPct val="101000"/>
              </a:lnSpc>
              <a:spcBef>
                <a:spcPts val="1645"/>
              </a:spcBef>
            </a:pPr>
            <a:r>
              <a:rPr sz="2450" spc="0" dirty="0">
                <a:solidFill>
                  <a:srgbClr val="FFFFFF"/>
                </a:solidFill>
                <a:latin typeface="Arial"/>
                <a:cs typeface="Arial"/>
              </a:rPr>
              <a:t>Conduct </a:t>
            </a:r>
            <a:r>
              <a:rPr sz="2450" spc="5" dirty="0">
                <a:solidFill>
                  <a:srgbClr val="FFFFFF"/>
                </a:solidFill>
                <a:latin typeface="Arial"/>
                <a:cs typeface="Arial"/>
              </a:rPr>
              <a:t>an </a:t>
            </a:r>
            <a:r>
              <a:rPr sz="2450" spc="0" dirty="0">
                <a:solidFill>
                  <a:srgbClr val="FFFFFF"/>
                </a:solidFill>
                <a:latin typeface="Arial"/>
                <a:cs typeface="Arial"/>
              </a:rPr>
              <a:t>employment and skills assessment to </a:t>
            </a:r>
            <a:r>
              <a:rPr sz="2450" dirty="0">
                <a:solidFill>
                  <a:srgbClr val="FFFFFF"/>
                </a:solidFill>
                <a:latin typeface="Arial"/>
                <a:cs typeface="Arial"/>
              </a:rPr>
              <a:t>identify </a:t>
            </a:r>
            <a:r>
              <a:rPr sz="2450" spc="5" dirty="0">
                <a:solidFill>
                  <a:srgbClr val="FFFFFF"/>
                </a:solidFill>
                <a:latin typeface="Arial"/>
                <a:cs typeface="Arial"/>
              </a:rPr>
              <a:t>the  </a:t>
            </a:r>
            <a:r>
              <a:rPr sz="2450" spc="0" dirty="0">
                <a:solidFill>
                  <a:srgbClr val="FFFFFF"/>
                </a:solidFill>
                <a:latin typeface="Arial"/>
                <a:cs typeface="Arial"/>
              </a:rPr>
              <a:t>opportunities for </a:t>
            </a:r>
            <a:r>
              <a:rPr sz="2450" spc="5" dirty="0">
                <a:solidFill>
                  <a:srgbClr val="FFFFFF"/>
                </a:solidFill>
                <a:latin typeface="Arial"/>
                <a:cs typeface="Arial"/>
              </a:rPr>
              <a:t>school </a:t>
            </a:r>
            <a:r>
              <a:rPr sz="2450" spc="0" dirty="0">
                <a:solidFill>
                  <a:srgbClr val="FFFFFF"/>
                </a:solidFill>
                <a:latin typeface="Arial"/>
                <a:cs typeface="Arial"/>
              </a:rPr>
              <a:t>engagement, entry-level employment and skills  programmes as part of </a:t>
            </a:r>
            <a:r>
              <a:rPr sz="2450" spc="5" dirty="0">
                <a:solidFill>
                  <a:srgbClr val="FFFFFF"/>
                </a:solidFill>
                <a:latin typeface="Arial"/>
                <a:cs typeface="Arial"/>
              </a:rPr>
              <a:t>the </a:t>
            </a:r>
            <a:r>
              <a:rPr sz="2450" spc="0" dirty="0">
                <a:solidFill>
                  <a:srgbClr val="FFFFFF"/>
                </a:solidFill>
                <a:latin typeface="Arial"/>
                <a:cs typeface="Arial"/>
              </a:rPr>
              <a:t>works. </a:t>
            </a:r>
            <a:r>
              <a:rPr sz="2450" spc="5" dirty="0">
                <a:solidFill>
                  <a:srgbClr val="FFFFFF"/>
                </a:solidFill>
                <a:latin typeface="Arial"/>
                <a:cs typeface="Arial"/>
              </a:rPr>
              <a:t>The </a:t>
            </a:r>
            <a:r>
              <a:rPr sz="2450" spc="0" dirty="0">
                <a:solidFill>
                  <a:srgbClr val="FFFFFF"/>
                </a:solidFill>
                <a:latin typeface="Arial"/>
                <a:cs typeface="Arial"/>
              </a:rPr>
              <a:t>assessment shall</a:t>
            </a:r>
            <a:r>
              <a:rPr sz="2450" spc="-10" dirty="0">
                <a:solidFill>
                  <a:srgbClr val="FFFFFF"/>
                </a:solidFill>
                <a:latin typeface="Arial"/>
                <a:cs typeface="Arial"/>
              </a:rPr>
              <a:t> </a:t>
            </a:r>
            <a:r>
              <a:rPr sz="2450" spc="5" dirty="0">
                <a:solidFill>
                  <a:srgbClr val="FFFFFF"/>
                </a:solidFill>
                <a:latin typeface="Arial"/>
                <a:cs typeface="Arial"/>
              </a:rPr>
              <a:t>consider:</a:t>
            </a:r>
            <a:endParaRPr sz="2450" dirty="0">
              <a:latin typeface="Arial"/>
              <a:cs typeface="Arial"/>
            </a:endParaRPr>
          </a:p>
          <a:p>
            <a:pPr marL="375285" indent="-362585">
              <a:lnSpc>
                <a:spcPct val="100000"/>
              </a:lnSpc>
              <a:spcBef>
                <a:spcPts val="1675"/>
              </a:spcBef>
              <a:buAutoNum type="alphaLcParenR"/>
              <a:tabLst>
                <a:tab pos="375920" algn="l"/>
              </a:tabLst>
            </a:pPr>
            <a:r>
              <a:rPr sz="2450" spc="5" dirty="0">
                <a:solidFill>
                  <a:srgbClr val="FFFFFF"/>
                </a:solidFill>
                <a:latin typeface="Arial"/>
                <a:cs typeface="Arial"/>
              </a:rPr>
              <a:t>School</a:t>
            </a:r>
            <a:r>
              <a:rPr sz="2450" spc="-60" dirty="0">
                <a:solidFill>
                  <a:srgbClr val="FFFFFF"/>
                </a:solidFill>
                <a:latin typeface="Arial"/>
                <a:cs typeface="Arial"/>
              </a:rPr>
              <a:t> </a:t>
            </a:r>
            <a:r>
              <a:rPr sz="2450" spc="0" dirty="0">
                <a:solidFill>
                  <a:srgbClr val="FFFFFF"/>
                </a:solidFill>
                <a:latin typeface="Arial"/>
                <a:cs typeface="Arial"/>
              </a:rPr>
              <a:t>visits;</a:t>
            </a:r>
            <a:endParaRPr sz="2450" dirty="0">
              <a:latin typeface="Arial"/>
              <a:cs typeface="Arial"/>
            </a:endParaRPr>
          </a:p>
          <a:p>
            <a:pPr marL="375285" indent="-362585">
              <a:lnSpc>
                <a:spcPct val="100000"/>
              </a:lnSpc>
              <a:spcBef>
                <a:spcPts val="1675"/>
              </a:spcBef>
              <a:buAutoNum type="alphaLcParenR"/>
              <a:tabLst>
                <a:tab pos="375920" algn="l"/>
              </a:tabLst>
            </a:pPr>
            <a:r>
              <a:rPr sz="2450" spc="-5" dirty="0">
                <a:solidFill>
                  <a:srgbClr val="FFFFFF"/>
                </a:solidFill>
                <a:latin typeface="Arial"/>
                <a:cs typeface="Arial"/>
              </a:rPr>
              <a:t>Work</a:t>
            </a:r>
            <a:r>
              <a:rPr sz="2450" spc="-55" dirty="0">
                <a:solidFill>
                  <a:srgbClr val="FFFFFF"/>
                </a:solidFill>
                <a:latin typeface="Arial"/>
                <a:cs typeface="Arial"/>
              </a:rPr>
              <a:t> </a:t>
            </a:r>
            <a:r>
              <a:rPr sz="2450" spc="0" dirty="0">
                <a:solidFill>
                  <a:srgbClr val="FFFFFF"/>
                </a:solidFill>
                <a:latin typeface="Arial"/>
                <a:cs typeface="Arial"/>
              </a:rPr>
              <a:t>experience;</a:t>
            </a:r>
            <a:endParaRPr sz="2450" dirty="0">
              <a:latin typeface="Arial"/>
              <a:cs typeface="Arial"/>
            </a:endParaRPr>
          </a:p>
          <a:p>
            <a:pPr marL="375285" indent="-362585">
              <a:lnSpc>
                <a:spcPct val="100000"/>
              </a:lnSpc>
              <a:spcBef>
                <a:spcPts val="1675"/>
              </a:spcBef>
              <a:buAutoNum type="alphaLcParenR"/>
              <a:tabLst>
                <a:tab pos="375920" algn="l"/>
              </a:tabLst>
            </a:pPr>
            <a:r>
              <a:rPr sz="2450" spc="-5" dirty="0">
                <a:solidFill>
                  <a:srgbClr val="FFFFFF"/>
                </a:solidFill>
                <a:latin typeface="Arial"/>
                <a:cs typeface="Arial"/>
              </a:rPr>
              <a:t>Work</a:t>
            </a:r>
            <a:r>
              <a:rPr sz="2450" spc="-50" dirty="0">
                <a:solidFill>
                  <a:srgbClr val="FFFFFF"/>
                </a:solidFill>
                <a:latin typeface="Arial"/>
                <a:cs typeface="Arial"/>
              </a:rPr>
              <a:t> </a:t>
            </a:r>
            <a:r>
              <a:rPr sz="2450" spc="0" dirty="0">
                <a:solidFill>
                  <a:srgbClr val="FFFFFF"/>
                </a:solidFill>
                <a:latin typeface="Arial"/>
                <a:cs typeface="Arial"/>
              </a:rPr>
              <a:t>placements;</a:t>
            </a:r>
            <a:endParaRPr sz="2450" dirty="0">
              <a:latin typeface="Arial"/>
              <a:cs typeface="Arial"/>
            </a:endParaRPr>
          </a:p>
          <a:p>
            <a:pPr marL="375285" indent="-362585">
              <a:lnSpc>
                <a:spcPct val="100000"/>
              </a:lnSpc>
              <a:spcBef>
                <a:spcPts val="1675"/>
              </a:spcBef>
              <a:buAutoNum type="alphaLcParenR"/>
              <a:tabLst>
                <a:tab pos="375920" algn="l"/>
              </a:tabLst>
            </a:pPr>
            <a:r>
              <a:rPr sz="2450" spc="-5" dirty="0">
                <a:solidFill>
                  <a:srgbClr val="FFFFFF"/>
                </a:solidFill>
                <a:latin typeface="Arial"/>
                <a:cs typeface="Arial"/>
              </a:rPr>
              <a:t>Traineeships;</a:t>
            </a:r>
            <a:endParaRPr sz="2450" dirty="0">
              <a:latin typeface="Arial"/>
              <a:cs typeface="Arial"/>
            </a:endParaRPr>
          </a:p>
          <a:p>
            <a:pPr marL="375285" indent="-362585">
              <a:lnSpc>
                <a:spcPct val="100000"/>
              </a:lnSpc>
              <a:spcBef>
                <a:spcPts val="1675"/>
              </a:spcBef>
              <a:buAutoNum type="alphaLcParenR" startAt="6"/>
              <a:tabLst>
                <a:tab pos="375285" algn="l"/>
                <a:tab pos="375920" algn="l"/>
              </a:tabLst>
            </a:pPr>
            <a:r>
              <a:rPr sz="2450" spc="5" dirty="0">
                <a:solidFill>
                  <a:srgbClr val="FFFFFF"/>
                </a:solidFill>
                <a:latin typeface="Arial"/>
                <a:cs typeface="Arial"/>
              </a:rPr>
              <a:t>Apprenticeships;</a:t>
            </a:r>
            <a:r>
              <a:rPr sz="2450" spc="-75" dirty="0">
                <a:solidFill>
                  <a:srgbClr val="FFFFFF"/>
                </a:solidFill>
                <a:latin typeface="Arial"/>
                <a:cs typeface="Arial"/>
              </a:rPr>
              <a:t> </a:t>
            </a:r>
            <a:r>
              <a:rPr sz="2450" spc="0" dirty="0">
                <a:solidFill>
                  <a:srgbClr val="FFFFFF"/>
                </a:solidFill>
                <a:latin typeface="Arial"/>
                <a:cs typeface="Arial"/>
              </a:rPr>
              <a:t>and</a:t>
            </a:r>
            <a:endParaRPr sz="2450" dirty="0">
              <a:latin typeface="Arial"/>
              <a:cs typeface="Arial"/>
            </a:endParaRPr>
          </a:p>
          <a:p>
            <a:pPr marL="375285" indent="-362585">
              <a:lnSpc>
                <a:spcPct val="100000"/>
              </a:lnSpc>
              <a:spcBef>
                <a:spcPts val="1675"/>
              </a:spcBef>
              <a:buAutoNum type="alphaLcParenR" startAt="6"/>
              <a:tabLst>
                <a:tab pos="375920" algn="l"/>
              </a:tabLst>
            </a:pPr>
            <a:r>
              <a:rPr sz="2450" spc="5" dirty="0">
                <a:solidFill>
                  <a:srgbClr val="FFFFFF"/>
                </a:solidFill>
                <a:latin typeface="Arial"/>
                <a:cs typeface="Arial"/>
              </a:rPr>
              <a:t>Graduate</a:t>
            </a:r>
            <a:r>
              <a:rPr sz="2450" spc="-60" dirty="0">
                <a:solidFill>
                  <a:srgbClr val="FFFFFF"/>
                </a:solidFill>
                <a:latin typeface="Arial"/>
                <a:cs typeface="Arial"/>
              </a:rPr>
              <a:t> </a:t>
            </a:r>
            <a:r>
              <a:rPr sz="2450" spc="0" dirty="0">
                <a:solidFill>
                  <a:srgbClr val="FFFFFF"/>
                </a:solidFill>
                <a:latin typeface="Arial"/>
                <a:cs typeface="Arial"/>
              </a:rPr>
              <a:t>placements.</a:t>
            </a:r>
            <a:endParaRPr sz="2450" dirty="0">
              <a:latin typeface="Arial"/>
              <a:cs typeface="Arial"/>
            </a:endParaRPr>
          </a:p>
        </p:txBody>
      </p:sp>
      <p:sp>
        <p:nvSpPr>
          <p:cNvPr id="5" name="object 5"/>
          <p:cNvSpPr/>
          <p:nvPr/>
        </p:nvSpPr>
        <p:spPr>
          <a:xfrm>
            <a:off x="14541709" y="4371091"/>
            <a:ext cx="4032061" cy="4026784"/>
          </a:xfrm>
          <a:prstGeom prst="rect">
            <a:avLst/>
          </a:prstGeom>
          <a:blipFill>
            <a:blip r:embed="rId2" cstate="print"/>
            <a:stretch>
              <a:fillRect/>
            </a:stretch>
          </a:blipFill>
        </p:spPr>
        <p:txBody>
          <a:bodyPr wrap="square" lIns="0" tIns="0" rIns="0" bIns="0" rtlCol="0"/>
          <a:lstStyle/>
          <a:p>
            <a:endParaRPr dirty="0"/>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1" name="Group 20"/>
          <p:cNvGrpSpPr/>
          <p:nvPr/>
        </p:nvGrpSpPr>
        <p:grpSpPr>
          <a:xfrm>
            <a:off x="15693429" y="347271"/>
            <a:ext cx="4130659" cy="1569125"/>
            <a:chOff x="15693429" y="347271"/>
            <a:chExt cx="4130659" cy="1569125"/>
          </a:xfrm>
        </p:grpSpPr>
        <p:sp>
          <p:nvSpPr>
            <p:cNvPr id="2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3"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1997075"/>
            <a:ext cx="10063480" cy="6858801"/>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Keeping Communities</a:t>
            </a:r>
            <a:r>
              <a:rPr sz="5400" b="1" spc="-15" dirty="0">
                <a:solidFill>
                  <a:srgbClr val="FFFFFF"/>
                </a:solidFill>
                <a:latin typeface="Arial"/>
                <a:cs typeface="Arial"/>
              </a:rPr>
              <a:t> </a:t>
            </a:r>
            <a:r>
              <a:rPr sz="5400" b="1" spc="5" dirty="0">
                <a:solidFill>
                  <a:srgbClr val="FFFFFF"/>
                </a:solidFill>
                <a:latin typeface="Arial"/>
                <a:cs typeface="Arial"/>
              </a:rPr>
              <a:t>Safe</a:t>
            </a:r>
            <a:endParaRPr sz="5400" dirty="0">
              <a:latin typeface="Arial"/>
              <a:cs typeface="Arial"/>
            </a:endParaRPr>
          </a:p>
          <a:p>
            <a:pPr marL="12700" marR="55880">
              <a:lnSpc>
                <a:spcPct val="101000"/>
              </a:lnSpc>
              <a:spcBef>
                <a:spcPts val="1645"/>
              </a:spcBef>
            </a:pPr>
            <a:endParaRPr lang="en-GB" sz="2450" spc="5" dirty="0">
              <a:solidFill>
                <a:srgbClr val="FFFFFF"/>
              </a:solidFill>
              <a:latin typeface="Arial"/>
              <a:cs typeface="Arial"/>
            </a:endParaRPr>
          </a:p>
          <a:p>
            <a:pPr marL="12700" marR="558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assess </a:t>
            </a:r>
            <a:r>
              <a:rPr sz="2450" spc="5" dirty="0">
                <a:solidFill>
                  <a:srgbClr val="FFFFFF"/>
                </a:solidFill>
                <a:latin typeface="Arial"/>
                <a:cs typeface="Arial"/>
              </a:rPr>
              <a:t>the </a:t>
            </a:r>
            <a:r>
              <a:rPr sz="2450" spc="0" dirty="0">
                <a:solidFill>
                  <a:srgbClr val="FFFFFF"/>
                </a:solidFill>
                <a:latin typeface="Arial"/>
                <a:cs typeface="Arial"/>
              </a:rPr>
              <a:t>potential opportunity for </a:t>
            </a:r>
            <a:r>
              <a:rPr sz="2450" spc="5" dirty="0">
                <a:solidFill>
                  <a:srgbClr val="FFFFFF"/>
                </a:solidFill>
                <a:latin typeface="Arial"/>
                <a:cs typeface="Arial"/>
              </a:rPr>
              <a:t>trespass created  </a:t>
            </a:r>
            <a:r>
              <a:rPr sz="2450" spc="0" dirty="0">
                <a:solidFill>
                  <a:srgbClr val="FFFFFF"/>
                </a:solidFill>
                <a:latin typeface="Arial"/>
                <a:cs typeface="Arial"/>
              </a:rPr>
              <a:t>as </a:t>
            </a:r>
            <a:r>
              <a:rPr sz="2450" spc="5" dirty="0">
                <a:solidFill>
                  <a:srgbClr val="FFFFFF"/>
                </a:solidFill>
                <a:latin typeface="Arial"/>
                <a:cs typeface="Arial"/>
              </a:rPr>
              <a:t>a </a:t>
            </a:r>
            <a:r>
              <a:rPr sz="2450" spc="0" dirty="0">
                <a:solidFill>
                  <a:srgbClr val="FFFFFF"/>
                </a:solidFill>
                <a:latin typeface="Arial"/>
                <a:cs typeface="Arial"/>
              </a:rPr>
              <a:t>result of railway</a:t>
            </a:r>
            <a:r>
              <a:rPr sz="2450" spc="-65" dirty="0">
                <a:solidFill>
                  <a:srgbClr val="FFFFFF"/>
                </a:solidFill>
                <a:latin typeface="Arial"/>
                <a:cs typeface="Arial"/>
              </a:rPr>
              <a:t> </a:t>
            </a:r>
            <a:r>
              <a:rPr sz="2450" spc="0" dirty="0">
                <a:solidFill>
                  <a:srgbClr val="FFFFFF"/>
                </a:solidFill>
                <a:latin typeface="Arial"/>
                <a:cs typeface="Arial"/>
              </a:rPr>
              <a:t>works.</a:t>
            </a:r>
            <a:endParaRPr sz="245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Contractor shall </a:t>
            </a:r>
            <a:r>
              <a:rPr sz="2450" spc="5" dirty="0">
                <a:solidFill>
                  <a:srgbClr val="FFFFFF"/>
                </a:solidFill>
                <a:latin typeface="Arial"/>
                <a:cs typeface="Arial"/>
              </a:rPr>
              <a:t>check </a:t>
            </a:r>
            <a:r>
              <a:rPr sz="2450" spc="0" dirty="0">
                <a:solidFill>
                  <a:srgbClr val="FFFFFF"/>
                </a:solidFill>
                <a:latin typeface="Arial"/>
                <a:cs typeface="Arial"/>
              </a:rPr>
              <a:t>that </a:t>
            </a:r>
            <a:r>
              <a:rPr sz="2450" dirty="0">
                <a:solidFill>
                  <a:srgbClr val="FFFFFF"/>
                </a:solidFill>
                <a:latin typeface="Arial"/>
                <a:cs typeface="Arial"/>
              </a:rPr>
              <a:t>all </a:t>
            </a:r>
            <a:r>
              <a:rPr sz="2450" spc="0" dirty="0">
                <a:solidFill>
                  <a:srgbClr val="FFFFFF"/>
                </a:solidFill>
                <a:latin typeface="Arial"/>
                <a:cs typeface="Arial"/>
              </a:rPr>
              <a:t>access points to </a:t>
            </a:r>
            <a:r>
              <a:rPr sz="2450" spc="5" dirty="0">
                <a:solidFill>
                  <a:srgbClr val="FFFFFF"/>
                </a:solidFill>
                <a:latin typeface="Arial"/>
                <a:cs typeface="Arial"/>
              </a:rPr>
              <a:t>the </a:t>
            </a:r>
            <a:r>
              <a:rPr sz="2450" spc="0" dirty="0">
                <a:solidFill>
                  <a:srgbClr val="FFFFFF"/>
                </a:solidFill>
                <a:latin typeface="Arial"/>
                <a:cs typeface="Arial"/>
              </a:rPr>
              <a:t>operational  railway are </a:t>
            </a:r>
            <a:r>
              <a:rPr sz="2450" spc="5" dirty="0">
                <a:solidFill>
                  <a:srgbClr val="FFFFFF"/>
                </a:solidFill>
                <a:latin typeface="Arial"/>
                <a:cs typeface="Arial"/>
              </a:rPr>
              <a:t>secured when </a:t>
            </a:r>
            <a:r>
              <a:rPr sz="2450" spc="0" dirty="0">
                <a:solidFill>
                  <a:srgbClr val="FFFFFF"/>
                </a:solidFill>
                <a:latin typeface="Arial"/>
                <a:cs typeface="Arial"/>
              </a:rPr>
              <a:t>leaving </a:t>
            </a:r>
            <a:r>
              <a:rPr sz="2450" spc="5" dirty="0">
                <a:solidFill>
                  <a:srgbClr val="FFFFFF"/>
                </a:solidFill>
                <a:latin typeface="Arial"/>
                <a:cs typeface="Arial"/>
              </a:rPr>
              <a:t>the </a:t>
            </a:r>
            <a:r>
              <a:rPr sz="2450" spc="0" dirty="0">
                <a:solidFill>
                  <a:srgbClr val="FFFFFF"/>
                </a:solidFill>
                <a:latin typeface="Arial"/>
                <a:cs typeface="Arial"/>
              </a:rPr>
              <a:t>site, </a:t>
            </a:r>
            <a:r>
              <a:rPr sz="2450" spc="5" dirty="0">
                <a:solidFill>
                  <a:srgbClr val="FFFFFF"/>
                </a:solidFill>
                <a:latin typeface="Arial"/>
                <a:cs typeface="Arial"/>
              </a:rPr>
              <a:t>secure </a:t>
            </a:r>
            <a:r>
              <a:rPr sz="2450" dirty="0">
                <a:solidFill>
                  <a:srgbClr val="FFFFFF"/>
                </a:solidFill>
                <a:latin typeface="Arial"/>
                <a:cs typeface="Arial"/>
              </a:rPr>
              <a:t>all </a:t>
            </a:r>
            <a:r>
              <a:rPr sz="2450" spc="0" dirty="0">
                <a:solidFill>
                  <a:srgbClr val="FFFFFF"/>
                </a:solidFill>
                <a:latin typeface="Arial"/>
                <a:cs typeface="Arial"/>
              </a:rPr>
              <a:t>plant/assets, and  remove </a:t>
            </a:r>
            <a:r>
              <a:rPr sz="2450" dirty="0">
                <a:solidFill>
                  <a:srgbClr val="FFFFFF"/>
                </a:solidFill>
                <a:latin typeface="Arial"/>
                <a:cs typeface="Arial"/>
              </a:rPr>
              <a:t>all </a:t>
            </a:r>
            <a:r>
              <a:rPr sz="2450" spc="0" dirty="0">
                <a:solidFill>
                  <a:srgbClr val="FFFFFF"/>
                </a:solidFill>
                <a:latin typeface="Arial"/>
                <a:cs typeface="Arial"/>
              </a:rPr>
              <a:t>redundant and/or unused plant/assets </a:t>
            </a:r>
            <a:r>
              <a:rPr sz="2450" spc="5" dirty="0">
                <a:solidFill>
                  <a:srgbClr val="FFFFFF"/>
                </a:solidFill>
                <a:latin typeface="Arial"/>
                <a:cs typeface="Arial"/>
              </a:rPr>
              <a:t>on completion </a:t>
            </a:r>
            <a:r>
              <a:rPr sz="2450" spc="0" dirty="0">
                <a:solidFill>
                  <a:srgbClr val="FFFFFF"/>
                </a:solidFill>
                <a:latin typeface="Arial"/>
                <a:cs typeface="Arial"/>
              </a:rPr>
              <a:t>of</a:t>
            </a:r>
            <a:r>
              <a:rPr sz="2450" spc="25" dirty="0">
                <a:solidFill>
                  <a:srgbClr val="FFFFFF"/>
                </a:solidFill>
                <a:latin typeface="Arial"/>
                <a:cs typeface="Arial"/>
              </a:rPr>
              <a:t> </a:t>
            </a:r>
            <a:r>
              <a:rPr sz="2450" spc="0" dirty="0">
                <a:solidFill>
                  <a:srgbClr val="FFFFFF"/>
                </a:solidFill>
                <a:latin typeface="Arial"/>
                <a:cs typeface="Arial"/>
              </a:rPr>
              <a:t>work.</a:t>
            </a:r>
            <a:endParaRPr sz="2450" dirty="0">
              <a:latin typeface="Arial"/>
              <a:cs typeface="Arial"/>
            </a:endParaRPr>
          </a:p>
          <a:p>
            <a:pPr marL="12700" marR="916940" algn="just">
              <a:lnSpc>
                <a:spcPct val="101000"/>
              </a:lnSpc>
              <a:spcBef>
                <a:spcPts val="1645"/>
              </a:spcBef>
            </a:pPr>
            <a:endParaRPr lang="en-GB" sz="2450" spc="0" dirty="0">
              <a:solidFill>
                <a:srgbClr val="FFFFFF"/>
              </a:solidFill>
              <a:latin typeface="Arial"/>
              <a:cs typeface="Arial"/>
            </a:endParaRPr>
          </a:p>
          <a:p>
            <a:pPr marL="12700" marR="916940" algn="just">
              <a:lnSpc>
                <a:spcPct val="101000"/>
              </a:lnSpc>
              <a:spcBef>
                <a:spcPts val="1645"/>
              </a:spcBef>
            </a:pPr>
            <a:r>
              <a:rPr sz="2450" spc="0" dirty="0">
                <a:solidFill>
                  <a:srgbClr val="FFFFFF"/>
                </a:solidFill>
                <a:latin typeface="Arial"/>
                <a:cs typeface="Arial"/>
              </a:rPr>
              <a:t>If working in </a:t>
            </a:r>
            <a:r>
              <a:rPr sz="2450" spc="5" dirty="0">
                <a:solidFill>
                  <a:srgbClr val="FFFFFF"/>
                </a:solidFill>
                <a:latin typeface="Arial"/>
                <a:cs typeface="Arial"/>
              </a:rPr>
              <a:t>a suicide </a:t>
            </a:r>
            <a:r>
              <a:rPr sz="2450" spc="0" dirty="0">
                <a:solidFill>
                  <a:srgbClr val="FFFFFF"/>
                </a:solidFill>
                <a:latin typeface="Arial"/>
                <a:cs typeface="Arial"/>
              </a:rPr>
              <a:t>hotspot area, </a:t>
            </a:r>
            <a:r>
              <a:rPr sz="2450" dirty="0">
                <a:solidFill>
                  <a:srgbClr val="FFFFFF"/>
                </a:solidFill>
                <a:latin typeface="Arial"/>
                <a:cs typeface="Arial"/>
              </a:rPr>
              <a:t>all </a:t>
            </a:r>
            <a:r>
              <a:rPr sz="2450" spc="-5" dirty="0">
                <a:solidFill>
                  <a:srgbClr val="FFFFFF"/>
                </a:solidFill>
                <a:latin typeface="Arial"/>
                <a:cs typeface="Arial"/>
              </a:rPr>
              <a:t>staff </a:t>
            </a:r>
            <a:r>
              <a:rPr sz="2450" spc="0" dirty="0">
                <a:solidFill>
                  <a:srgbClr val="FFFFFF"/>
                </a:solidFill>
                <a:latin typeface="Arial"/>
                <a:cs typeface="Arial"/>
              </a:rPr>
              <a:t>shall </a:t>
            </a:r>
            <a:r>
              <a:rPr sz="2450" spc="5" dirty="0">
                <a:solidFill>
                  <a:srgbClr val="FFFFFF"/>
                </a:solidFill>
                <a:latin typeface="Arial"/>
                <a:cs typeface="Arial"/>
              </a:rPr>
              <a:t>complete the </a:t>
            </a:r>
            <a:r>
              <a:rPr sz="2450" dirty="0">
                <a:solidFill>
                  <a:srgbClr val="FFFFFF"/>
                </a:solidFill>
                <a:latin typeface="Arial"/>
                <a:cs typeface="Arial"/>
              </a:rPr>
              <a:t>rail  </a:t>
            </a:r>
            <a:r>
              <a:rPr sz="2450" spc="0" dirty="0">
                <a:solidFill>
                  <a:srgbClr val="FFFFFF"/>
                </a:solidFill>
                <a:latin typeface="Arial"/>
                <a:cs typeface="Arial"/>
              </a:rPr>
              <a:t>industry </a:t>
            </a:r>
            <a:r>
              <a:rPr sz="2450" spc="5" dirty="0">
                <a:solidFill>
                  <a:srgbClr val="FFFFFF"/>
                </a:solidFill>
                <a:latin typeface="Arial"/>
                <a:cs typeface="Arial"/>
              </a:rPr>
              <a:t>suicide </a:t>
            </a:r>
            <a:r>
              <a:rPr sz="2450" spc="0" dirty="0">
                <a:solidFill>
                  <a:srgbClr val="FFFFFF"/>
                </a:solidFill>
                <a:latin typeface="Arial"/>
                <a:cs typeface="Arial"/>
              </a:rPr>
              <a:t>prevention module and </a:t>
            </a:r>
            <a:r>
              <a:rPr sz="2450" spc="5" dirty="0">
                <a:solidFill>
                  <a:srgbClr val="FFFFFF"/>
                </a:solidFill>
                <a:latin typeface="Arial"/>
                <a:cs typeface="Arial"/>
              </a:rPr>
              <a:t>be </a:t>
            </a:r>
            <a:r>
              <a:rPr sz="2450" spc="0" dirty="0">
                <a:solidFill>
                  <a:srgbClr val="FFFFFF"/>
                </a:solidFill>
                <a:latin typeface="Arial"/>
                <a:cs typeface="Arial"/>
              </a:rPr>
              <a:t>issued with </a:t>
            </a:r>
            <a:r>
              <a:rPr sz="2450" spc="5" dirty="0">
                <a:solidFill>
                  <a:srgbClr val="FFFFFF"/>
                </a:solidFill>
                <a:latin typeface="Arial"/>
                <a:cs typeface="Arial"/>
              </a:rPr>
              <a:t>the suicide  </a:t>
            </a:r>
            <a:r>
              <a:rPr sz="2450" spc="0" dirty="0">
                <a:solidFill>
                  <a:srgbClr val="FFFFFF"/>
                </a:solidFill>
                <a:latin typeface="Arial"/>
                <a:cs typeface="Arial"/>
              </a:rPr>
              <a:t>prevention tactics </a:t>
            </a:r>
            <a:r>
              <a:rPr sz="2450" spc="5" dirty="0">
                <a:solidFill>
                  <a:srgbClr val="FFFFFF"/>
                </a:solidFill>
                <a:latin typeface="Arial"/>
                <a:cs typeface="Arial"/>
              </a:rPr>
              <a:t>card – </a:t>
            </a:r>
            <a:r>
              <a:rPr sz="2450" spc="0" dirty="0">
                <a:solidFill>
                  <a:srgbClr val="FFFFFF"/>
                </a:solidFill>
                <a:latin typeface="Arial"/>
                <a:cs typeface="Arial"/>
              </a:rPr>
              <a:t>both available as part of </a:t>
            </a:r>
            <a:r>
              <a:rPr sz="2450" spc="5" dirty="0">
                <a:solidFill>
                  <a:srgbClr val="FFFFFF"/>
                </a:solidFill>
                <a:latin typeface="Arial"/>
                <a:cs typeface="Arial"/>
              </a:rPr>
              <a:t>the </a:t>
            </a:r>
            <a:r>
              <a:rPr sz="2450" dirty="0">
                <a:solidFill>
                  <a:srgbClr val="FFFFFF"/>
                </a:solidFill>
                <a:latin typeface="Arial"/>
                <a:cs typeface="Arial"/>
              </a:rPr>
              <a:t>rail </a:t>
            </a:r>
            <a:r>
              <a:rPr sz="2450" spc="0" dirty="0">
                <a:solidFill>
                  <a:srgbClr val="FFFFFF"/>
                </a:solidFill>
                <a:latin typeface="Arial"/>
                <a:cs typeface="Arial"/>
              </a:rPr>
              <a:t>industry  learning tool </a:t>
            </a:r>
            <a:r>
              <a:rPr sz="2450" spc="5" dirty="0">
                <a:solidFill>
                  <a:srgbClr val="FFFFFF"/>
                </a:solidFill>
                <a:latin typeface="Arial"/>
                <a:cs typeface="Arial"/>
              </a:rPr>
              <a:t>on Safety</a:t>
            </a:r>
            <a:r>
              <a:rPr sz="2450" spc="-65" dirty="0">
                <a:solidFill>
                  <a:srgbClr val="FFFFFF"/>
                </a:solidFill>
                <a:latin typeface="Arial"/>
                <a:cs typeface="Arial"/>
              </a:rPr>
              <a:t> </a:t>
            </a:r>
            <a:r>
              <a:rPr sz="2450" spc="0" dirty="0">
                <a:solidFill>
                  <a:srgbClr val="FFFFFF"/>
                </a:solidFill>
                <a:latin typeface="Arial"/>
                <a:cs typeface="Arial"/>
              </a:rPr>
              <a:t>Central.</a:t>
            </a:r>
            <a:endParaRPr sz="2450" dirty="0">
              <a:latin typeface="Arial"/>
              <a:cs typeface="Arial"/>
            </a:endParaRPr>
          </a:p>
        </p:txBody>
      </p:sp>
      <p:grpSp>
        <p:nvGrpSpPr>
          <p:cNvPr id="86" name="Group 85"/>
          <p:cNvGrpSpPr/>
          <p:nvPr/>
        </p:nvGrpSpPr>
        <p:grpSpPr>
          <a:xfrm>
            <a:off x="14558911" y="4411687"/>
            <a:ext cx="3896995" cy="3277093"/>
            <a:chOff x="14546400" y="3727868"/>
            <a:chExt cx="3896995" cy="3277093"/>
          </a:xfrm>
        </p:grpSpPr>
        <p:sp>
          <p:nvSpPr>
            <p:cNvPr id="5" name="object 5"/>
            <p:cNvSpPr/>
            <p:nvPr/>
          </p:nvSpPr>
          <p:spPr>
            <a:xfrm>
              <a:off x="15720397" y="7004961"/>
              <a:ext cx="85725" cy="0"/>
            </a:xfrm>
            <a:custGeom>
              <a:avLst/>
              <a:gdLst/>
              <a:ahLst/>
              <a:cxnLst/>
              <a:rect l="l" t="t" r="r" b="b"/>
              <a:pathLst>
                <a:path w="85725">
                  <a:moveTo>
                    <a:pt x="0" y="0"/>
                  </a:moveTo>
                  <a:lnTo>
                    <a:pt x="85547" y="0"/>
                  </a:lnTo>
                </a:path>
              </a:pathLst>
            </a:custGeom>
            <a:ln w="54459">
              <a:solidFill>
                <a:srgbClr val="231F20"/>
              </a:solidFill>
            </a:ln>
          </p:spPr>
          <p:txBody>
            <a:bodyPr wrap="square" lIns="0" tIns="0" rIns="0" bIns="0" rtlCol="0"/>
            <a:lstStyle/>
            <a:p>
              <a:endParaRPr dirty="0"/>
            </a:p>
          </p:txBody>
        </p:sp>
        <p:sp>
          <p:nvSpPr>
            <p:cNvPr id="6" name="object 6"/>
            <p:cNvSpPr/>
            <p:nvPr/>
          </p:nvSpPr>
          <p:spPr>
            <a:xfrm>
              <a:off x="15931520" y="7004961"/>
              <a:ext cx="85725" cy="0"/>
            </a:xfrm>
            <a:custGeom>
              <a:avLst/>
              <a:gdLst/>
              <a:ahLst/>
              <a:cxnLst/>
              <a:rect l="l" t="t" r="r" b="b"/>
              <a:pathLst>
                <a:path w="85725">
                  <a:moveTo>
                    <a:pt x="0" y="0"/>
                  </a:moveTo>
                  <a:lnTo>
                    <a:pt x="85547" y="0"/>
                  </a:lnTo>
                </a:path>
              </a:pathLst>
            </a:custGeom>
            <a:ln w="54459">
              <a:solidFill>
                <a:srgbClr val="231F20"/>
              </a:solidFill>
            </a:ln>
          </p:spPr>
          <p:txBody>
            <a:bodyPr wrap="square" lIns="0" tIns="0" rIns="0" bIns="0" rtlCol="0"/>
            <a:lstStyle/>
            <a:p>
              <a:endParaRPr dirty="0"/>
            </a:p>
          </p:txBody>
        </p:sp>
        <p:sp>
          <p:nvSpPr>
            <p:cNvPr id="7" name="object 7"/>
            <p:cNvSpPr/>
            <p:nvPr/>
          </p:nvSpPr>
          <p:spPr>
            <a:xfrm>
              <a:off x="16142614" y="7004961"/>
              <a:ext cx="85725" cy="0"/>
            </a:xfrm>
            <a:custGeom>
              <a:avLst/>
              <a:gdLst/>
              <a:ahLst/>
              <a:cxnLst/>
              <a:rect l="l" t="t" r="r" b="b"/>
              <a:pathLst>
                <a:path w="85725">
                  <a:moveTo>
                    <a:pt x="0" y="0"/>
                  </a:moveTo>
                  <a:lnTo>
                    <a:pt x="85557" y="0"/>
                  </a:lnTo>
                </a:path>
              </a:pathLst>
            </a:custGeom>
            <a:ln w="54459">
              <a:solidFill>
                <a:srgbClr val="231F20"/>
              </a:solidFill>
            </a:ln>
          </p:spPr>
          <p:txBody>
            <a:bodyPr wrap="square" lIns="0" tIns="0" rIns="0" bIns="0" rtlCol="0"/>
            <a:lstStyle/>
            <a:p>
              <a:endParaRPr dirty="0"/>
            </a:p>
          </p:txBody>
        </p:sp>
        <p:sp>
          <p:nvSpPr>
            <p:cNvPr id="8" name="object 8"/>
            <p:cNvSpPr/>
            <p:nvPr/>
          </p:nvSpPr>
          <p:spPr>
            <a:xfrm>
              <a:off x="16353718" y="7004961"/>
              <a:ext cx="85725" cy="0"/>
            </a:xfrm>
            <a:custGeom>
              <a:avLst/>
              <a:gdLst/>
              <a:ahLst/>
              <a:cxnLst/>
              <a:rect l="l" t="t" r="r" b="b"/>
              <a:pathLst>
                <a:path w="85725">
                  <a:moveTo>
                    <a:pt x="0" y="0"/>
                  </a:moveTo>
                  <a:lnTo>
                    <a:pt x="85547" y="0"/>
                  </a:lnTo>
                </a:path>
              </a:pathLst>
            </a:custGeom>
            <a:ln w="54459">
              <a:solidFill>
                <a:srgbClr val="231F20"/>
              </a:solidFill>
            </a:ln>
          </p:spPr>
          <p:txBody>
            <a:bodyPr wrap="square" lIns="0" tIns="0" rIns="0" bIns="0" rtlCol="0"/>
            <a:lstStyle/>
            <a:p>
              <a:endParaRPr dirty="0"/>
            </a:p>
          </p:txBody>
        </p:sp>
        <p:sp>
          <p:nvSpPr>
            <p:cNvPr id="9" name="object 9"/>
            <p:cNvSpPr/>
            <p:nvPr/>
          </p:nvSpPr>
          <p:spPr>
            <a:xfrm>
              <a:off x="16564821" y="7004961"/>
              <a:ext cx="85725" cy="0"/>
            </a:xfrm>
            <a:custGeom>
              <a:avLst/>
              <a:gdLst/>
              <a:ahLst/>
              <a:cxnLst/>
              <a:rect l="l" t="t" r="r" b="b"/>
              <a:pathLst>
                <a:path w="85725">
                  <a:moveTo>
                    <a:pt x="0" y="0"/>
                  </a:moveTo>
                  <a:lnTo>
                    <a:pt x="85526" y="0"/>
                  </a:lnTo>
                </a:path>
              </a:pathLst>
            </a:custGeom>
            <a:ln w="54459">
              <a:solidFill>
                <a:srgbClr val="231F20"/>
              </a:solidFill>
            </a:ln>
          </p:spPr>
          <p:txBody>
            <a:bodyPr wrap="square" lIns="0" tIns="0" rIns="0" bIns="0" rtlCol="0"/>
            <a:lstStyle/>
            <a:p>
              <a:endParaRPr dirty="0"/>
            </a:p>
          </p:txBody>
        </p:sp>
        <p:sp>
          <p:nvSpPr>
            <p:cNvPr id="10" name="object 10"/>
            <p:cNvSpPr/>
            <p:nvPr/>
          </p:nvSpPr>
          <p:spPr>
            <a:xfrm>
              <a:off x="16775914" y="7004961"/>
              <a:ext cx="85725" cy="0"/>
            </a:xfrm>
            <a:custGeom>
              <a:avLst/>
              <a:gdLst/>
              <a:ahLst/>
              <a:cxnLst/>
              <a:rect l="l" t="t" r="r" b="b"/>
              <a:pathLst>
                <a:path w="85725">
                  <a:moveTo>
                    <a:pt x="0" y="0"/>
                  </a:moveTo>
                  <a:lnTo>
                    <a:pt x="85536" y="0"/>
                  </a:lnTo>
                </a:path>
              </a:pathLst>
            </a:custGeom>
            <a:ln w="54459">
              <a:solidFill>
                <a:srgbClr val="231F20"/>
              </a:solidFill>
            </a:ln>
          </p:spPr>
          <p:txBody>
            <a:bodyPr wrap="square" lIns="0" tIns="0" rIns="0" bIns="0" rtlCol="0"/>
            <a:lstStyle/>
            <a:p>
              <a:endParaRPr dirty="0"/>
            </a:p>
          </p:txBody>
        </p:sp>
        <p:sp>
          <p:nvSpPr>
            <p:cNvPr id="11" name="object 11"/>
            <p:cNvSpPr/>
            <p:nvPr/>
          </p:nvSpPr>
          <p:spPr>
            <a:xfrm>
              <a:off x="17852845" y="7004961"/>
              <a:ext cx="85725" cy="0"/>
            </a:xfrm>
            <a:custGeom>
              <a:avLst/>
              <a:gdLst/>
              <a:ahLst/>
              <a:cxnLst/>
              <a:rect l="l" t="t" r="r" b="b"/>
              <a:pathLst>
                <a:path w="85725">
                  <a:moveTo>
                    <a:pt x="0" y="0"/>
                  </a:moveTo>
                  <a:lnTo>
                    <a:pt x="85547" y="0"/>
                  </a:lnTo>
                </a:path>
              </a:pathLst>
            </a:custGeom>
            <a:ln w="54459">
              <a:solidFill>
                <a:srgbClr val="231F20"/>
              </a:solidFill>
            </a:ln>
          </p:spPr>
          <p:txBody>
            <a:bodyPr wrap="square" lIns="0" tIns="0" rIns="0" bIns="0" rtlCol="0"/>
            <a:lstStyle/>
            <a:p>
              <a:endParaRPr dirty="0"/>
            </a:p>
          </p:txBody>
        </p:sp>
        <p:sp>
          <p:nvSpPr>
            <p:cNvPr id="12" name="object 12"/>
            <p:cNvSpPr/>
            <p:nvPr/>
          </p:nvSpPr>
          <p:spPr>
            <a:xfrm>
              <a:off x="18063937" y="7004961"/>
              <a:ext cx="85725" cy="0"/>
            </a:xfrm>
            <a:custGeom>
              <a:avLst/>
              <a:gdLst/>
              <a:ahLst/>
              <a:cxnLst/>
              <a:rect l="l" t="t" r="r" b="b"/>
              <a:pathLst>
                <a:path w="85725">
                  <a:moveTo>
                    <a:pt x="0" y="0"/>
                  </a:moveTo>
                  <a:lnTo>
                    <a:pt x="85557" y="0"/>
                  </a:lnTo>
                </a:path>
              </a:pathLst>
            </a:custGeom>
            <a:ln w="54459">
              <a:solidFill>
                <a:srgbClr val="231F20"/>
              </a:solidFill>
            </a:ln>
          </p:spPr>
          <p:txBody>
            <a:bodyPr wrap="square" lIns="0" tIns="0" rIns="0" bIns="0" rtlCol="0"/>
            <a:lstStyle/>
            <a:p>
              <a:endParaRPr dirty="0"/>
            </a:p>
          </p:txBody>
        </p:sp>
        <p:sp>
          <p:nvSpPr>
            <p:cNvPr id="13" name="object 13"/>
            <p:cNvSpPr/>
            <p:nvPr/>
          </p:nvSpPr>
          <p:spPr>
            <a:xfrm>
              <a:off x="18275041" y="7004961"/>
              <a:ext cx="85725" cy="0"/>
            </a:xfrm>
            <a:custGeom>
              <a:avLst/>
              <a:gdLst/>
              <a:ahLst/>
              <a:cxnLst/>
              <a:rect l="l" t="t" r="r" b="b"/>
              <a:pathLst>
                <a:path w="85725">
                  <a:moveTo>
                    <a:pt x="0" y="0"/>
                  </a:moveTo>
                  <a:lnTo>
                    <a:pt x="85547" y="0"/>
                  </a:lnTo>
                </a:path>
              </a:pathLst>
            </a:custGeom>
            <a:ln w="54459">
              <a:solidFill>
                <a:srgbClr val="231F20"/>
              </a:solidFill>
            </a:ln>
          </p:spPr>
          <p:txBody>
            <a:bodyPr wrap="square" lIns="0" tIns="0" rIns="0" bIns="0" rtlCol="0"/>
            <a:lstStyle/>
            <a:p>
              <a:endParaRPr dirty="0"/>
            </a:p>
          </p:txBody>
        </p:sp>
        <p:sp>
          <p:nvSpPr>
            <p:cNvPr id="14" name="object 14"/>
            <p:cNvSpPr/>
            <p:nvPr/>
          </p:nvSpPr>
          <p:spPr>
            <a:xfrm>
              <a:off x="14664920" y="7004951"/>
              <a:ext cx="85725" cy="0"/>
            </a:xfrm>
            <a:custGeom>
              <a:avLst/>
              <a:gdLst/>
              <a:ahLst/>
              <a:cxnLst/>
              <a:rect l="l" t="t" r="r" b="b"/>
              <a:pathLst>
                <a:path w="85725">
                  <a:moveTo>
                    <a:pt x="0" y="0"/>
                  </a:moveTo>
                  <a:lnTo>
                    <a:pt x="85526" y="0"/>
                  </a:lnTo>
                </a:path>
              </a:pathLst>
            </a:custGeom>
            <a:ln w="54438">
              <a:solidFill>
                <a:srgbClr val="231F20"/>
              </a:solidFill>
            </a:ln>
          </p:spPr>
          <p:txBody>
            <a:bodyPr wrap="square" lIns="0" tIns="0" rIns="0" bIns="0" rtlCol="0"/>
            <a:lstStyle/>
            <a:p>
              <a:endParaRPr dirty="0"/>
            </a:p>
          </p:txBody>
        </p:sp>
        <p:sp>
          <p:nvSpPr>
            <p:cNvPr id="15" name="object 15"/>
            <p:cNvSpPr/>
            <p:nvPr/>
          </p:nvSpPr>
          <p:spPr>
            <a:xfrm>
              <a:off x="14876025" y="7004951"/>
              <a:ext cx="85725" cy="0"/>
            </a:xfrm>
            <a:custGeom>
              <a:avLst/>
              <a:gdLst/>
              <a:ahLst/>
              <a:cxnLst/>
              <a:rect l="l" t="t" r="r" b="b"/>
              <a:pathLst>
                <a:path w="85725">
                  <a:moveTo>
                    <a:pt x="0" y="0"/>
                  </a:moveTo>
                  <a:lnTo>
                    <a:pt x="85547" y="0"/>
                  </a:lnTo>
                </a:path>
              </a:pathLst>
            </a:custGeom>
            <a:ln w="54438">
              <a:solidFill>
                <a:srgbClr val="231F20"/>
              </a:solidFill>
            </a:ln>
          </p:spPr>
          <p:txBody>
            <a:bodyPr wrap="square" lIns="0" tIns="0" rIns="0" bIns="0" rtlCol="0"/>
            <a:lstStyle/>
            <a:p>
              <a:endParaRPr dirty="0"/>
            </a:p>
          </p:txBody>
        </p:sp>
        <p:sp>
          <p:nvSpPr>
            <p:cNvPr id="16" name="object 16"/>
            <p:cNvSpPr/>
            <p:nvPr/>
          </p:nvSpPr>
          <p:spPr>
            <a:xfrm>
              <a:off x="15087117" y="7004951"/>
              <a:ext cx="85725" cy="0"/>
            </a:xfrm>
            <a:custGeom>
              <a:avLst/>
              <a:gdLst/>
              <a:ahLst/>
              <a:cxnLst/>
              <a:rect l="l" t="t" r="r" b="b"/>
              <a:pathLst>
                <a:path w="85725">
                  <a:moveTo>
                    <a:pt x="0" y="0"/>
                  </a:moveTo>
                  <a:lnTo>
                    <a:pt x="85536" y="0"/>
                  </a:lnTo>
                </a:path>
              </a:pathLst>
            </a:custGeom>
            <a:ln w="54438">
              <a:solidFill>
                <a:srgbClr val="231F20"/>
              </a:solidFill>
            </a:ln>
          </p:spPr>
          <p:txBody>
            <a:bodyPr wrap="square" lIns="0" tIns="0" rIns="0" bIns="0" rtlCol="0"/>
            <a:lstStyle/>
            <a:p>
              <a:endParaRPr dirty="0"/>
            </a:p>
          </p:txBody>
        </p:sp>
        <p:sp>
          <p:nvSpPr>
            <p:cNvPr id="17" name="object 17"/>
            <p:cNvSpPr/>
            <p:nvPr/>
          </p:nvSpPr>
          <p:spPr>
            <a:xfrm>
              <a:off x="15298221" y="7004951"/>
              <a:ext cx="85725" cy="0"/>
            </a:xfrm>
            <a:custGeom>
              <a:avLst/>
              <a:gdLst/>
              <a:ahLst/>
              <a:cxnLst/>
              <a:rect l="l" t="t" r="r" b="b"/>
              <a:pathLst>
                <a:path w="85725">
                  <a:moveTo>
                    <a:pt x="0" y="0"/>
                  </a:moveTo>
                  <a:lnTo>
                    <a:pt x="85526" y="0"/>
                  </a:lnTo>
                </a:path>
              </a:pathLst>
            </a:custGeom>
            <a:ln w="54438">
              <a:solidFill>
                <a:srgbClr val="231F20"/>
              </a:solidFill>
            </a:ln>
          </p:spPr>
          <p:txBody>
            <a:bodyPr wrap="square" lIns="0" tIns="0" rIns="0" bIns="0" rtlCol="0"/>
            <a:lstStyle/>
            <a:p>
              <a:endParaRPr dirty="0"/>
            </a:p>
          </p:txBody>
        </p:sp>
        <p:sp>
          <p:nvSpPr>
            <p:cNvPr id="18" name="object 18"/>
            <p:cNvSpPr/>
            <p:nvPr/>
          </p:nvSpPr>
          <p:spPr>
            <a:xfrm>
              <a:off x="15509313" y="7004951"/>
              <a:ext cx="85725" cy="0"/>
            </a:xfrm>
            <a:custGeom>
              <a:avLst/>
              <a:gdLst/>
              <a:ahLst/>
              <a:cxnLst/>
              <a:rect l="l" t="t" r="r" b="b"/>
              <a:pathLst>
                <a:path w="85725">
                  <a:moveTo>
                    <a:pt x="0" y="0"/>
                  </a:moveTo>
                  <a:lnTo>
                    <a:pt x="85536" y="0"/>
                  </a:lnTo>
                </a:path>
              </a:pathLst>
            </a:custGeom>
            <a:ln w="54438">
              <a:solidFill>
                <a:srgbClr val="231F20"/>
              </a:solidFill>
            </a:ln>
          </p:spPr>
          <p:txBody>
            <a:bodyPr wrap="square" lIns="0" tIns="0" rIns="0" bIns="0" rtlCol="0"/>
            <a:lstStyle/>
            <a:p>
              <a:endParaRPr dirty="0"/>
            </a:p>
          </p:txBody>
        </p:sp>
        <p:sp>
          <p:nvSpPr>
            <p:cNvPr id="19" name="object 19"/>
            <p:cNvSpPr/>
            <p:nvPr/>
          </p:nvSpPr>
          <p:spPr>
            <a:xfrm>
              <a:off x="17005467" y="7004951"/>
              <a:ext cx="85725" cy="0"/>
            </a:xfrm>
            <a:custGeom>
              <a:avLst/>
              <a:gdLst/>
              <a:ahLst/>
              <a:cxnLst/>
              <a:rect l="l" t="t" r="r" b="b"/>
              <a:pathLst>
                <a:path w="85725">
                  <a:moveTo>
                    <a:pt x="0" y="0"/>
                  </a:moveTo>
                  <a:lnTo>
                    <a:pt x="85526" y="0"/>
                  </a:lnTo>
                </a:path>
              </a:pathLst>
            </a:custGeom>
            <a:ln w="54438">
              <a:solidFill>
                <a:srgbClr val="231F20"/>
              </a:solidFill>
            </a:ln>
          </p:spPr>
          <p:txBody>
            <a:bodyPr wrap="square" lIns="0" tIns="0" rIns="0" bIns="0" rtlCol="0"/>
            <a:lstStyle/>
            <a:p>
              <a:endParaRPr dirty="0"/>
            </a:p>
          </p:txBody>
        </p:sp>
        <p:sp>
          <p:nvSpPr>
            <p:cNvPr id="20" name="object 20"/>
            <p:cNvSpPr/>
            <p:nvPr/>
          </p:nvSpPr>
          <p:spPr>
            <a:xfrm>
              <a:off x="17219565" y="7004951"/>
              <a:ext cx="85725" cy="0"/>
            </a:xfrm>
            <a:custGeom>
              <a:avLst/>
              <a:gdLst/>
              <a:ahLst/>
              <a:cxnLst/>
              <a:rect l="l" t="t" r="r" b="b"/>
              <a:pathLst>
                <a:path w="85725">
                  <a:moveTo>
                    <a:pt x="0" y="0"/>
                  </a:moveTo>
                  <a:lnTo>
                    <a:pt x="85547" y="0"/>
                  </a:lnTo>
                </a:path>
              </a:pathLst>
            </a:custGeom>
            <a:ln w="54438">
              <a:solidFill>
                <a:srgbClr val="231F20"/>
              </a:solidFill>
            </a:ln>
          </p:spPr>
          <p:txBody>
            <a:bodyPr wrap="square" lIns="0" tIns="0" rIns="0" bIns="0" rtlCol="0"/>
            <a:lstStyle/>
            <a:p>
              <a:endParaRPr dirty="0"/>
            </a:p>
          </p:txBody>
        </p:sp>
        <p:sp>
          <p:nvSpPr>
            <p:cNvPr id="21" name="object 21"/>
            <p:cNvSpPr/>
            <p:nvPr/>
          </p:nvSpPr>
          <p:spPr>
            <a:xfrm>
              <a:off x="17430669" y="7004951"/>
              <a:ext cx="85725" cy="0"/>
            </a:xfrm>
            <a:custGeom>
              <a:avLst/>
              <a:gdLst/>
              <a:ahLst/>
              <a:cxnLst/>
              <a:rect l="l" t="t" r="r" b="b"/>
              <a:pathLst>
                <a:path w="85725">
                  <a:moveTo>
                    <a:pt x="0" y="0"/>
                  </a:moveTo>
                  <a:lnTo>
                    <a:pt x="85526" y="0"/>
                  </a:lnTo>
                </a:path>
              </a:pathLst>
            </a:custGeom>
            <a:ln w="54438">
              <a:solidFill>
                <a:srgbClr val="231F20"/>
              </a:solidFill>
            </a:ln>
          </p:spPr>
          <p:txBody>
            <a:bodyPr wrap="square" lIns="0" tIns="0" rIns="0" bIns="0" rtlCol="0"/>
            <a:lstStyle/>
            <a:p>
              <a:endParaRPr dirty="0"/>
            </a:p>
          </p:txBody>
        </p:sp>
        <p:sp>
          <p:nvSpPr>
            <p:cNvPr id="22" name="object 22"/>
            <p:cNvSpPr/>
            <p:nvPr/>
          </p:nvSpPr>
          <p:spPr>
            <a:xfrm>
              <a:off x="17641761" y="7004951"/>
              <a:ext cx="85725" cy="0"/>
            </a:xfrm>
            <a:custGeom>
              <a:avLst/>
              <a:gdLst/>
              <a:ahLst/>
              <a:cxnLst/>
              <a:rect l="l" t="t" r="r" b="b"/>
              <a:pathLst>
                <a:path w="85725">
                  <a:moveTo>
                    <a:pt x="0" y="0"/>
                  </a:moveTo>
                  <a:lnTo>
                    <a:pt x="85536" y="0"/>
                  </a:lnTo>
                </a:path>
              </a:pathLst>
            </a:custGeom>
            <a:ln w="54438">
              <a:solidFill>
                <a:srgbClr val="231F20"/>
              </a:solidFill>
            </a:ln>
          </p:spPr>
          <p:txBody>
            <a:bodyPr wrap="square" lIns="0" tIns="0" rIns="0" bIns="0" rtlCol="0"/>
            <a:lstStyle/>
            <a:p>
              <a:endParaRPr dirty="0"/>
            </a:p>
          </p:txBody>
        </p:sp>
        <p:sp>
          <p:nvSpPr>
            <p:cNvPr id="23" name="object 23"/>
            <p:cNvSpPr/>
            <p:nvPr/>
          </p:nvSpPr>
          <p:spPr>
            <a:xfrm>
              <a:off x="14546400" y="6892363"/>
              <a:ext cx="3883660" cy="85725"/>
            </a:xfrm>
            <a:custGeom>
              <a:avLst/>
              <a:gdLst/>
              <a:ahLst/>
              <a:cxnLst/>
              <a:rect l="l" t="t" r="r" b="b"/>
              <a:pathLst>
                <a:path w="3883659" h="85725">
                  <a:moveTo>
                    <a:pt x="3883421" y="0"/>
                  </a:moveTo>
                  <a:lnTo>
                    <a:pt x="0" y="0"/>
                  </a:lnTo>
                  <a:lnTo>
                    <a:pt x="0" y="85369"/>
                  </a:lnTo>
                  <a:lnTo>
                    <a:pt x="3883421" y="85369"/>
                  </a:lnTo>
                  <a:lnTo>
                    <a:pt x="3883421" y="0"/>
                  </a:lnTo>
                  <a:close/>
                </a:path>
              </a:pathLst>
            </a:custGeom>
            <a:solidFill>
              <a:srgbClr val="231F20"/>
            </a:solidFill>
          </p:spPr>
          <p:txBody>
            <a:bodyPr wrap="square" lIns="0" tIns="0" rIns="0" bIns="0" rtlCol="0"/>
            <a:lstStyle/>
            <a:p>
              <a:endParaRPr dirty="0"/>
            </a:p>
          </p:txBody>
        </p:sp>
        <p:sp>
          <p:nvSpPr>
            <p:cNvPr id="24" name="object 24"/>
            <p:cNvSpPr/>
            <p:nvPr/>
          </p:nvSpPr>
          <p:spPr>
            <a:xfrm>
              <a:off x="14663790" y="6636559"/>
              <a:ext cx="86360" cy="255904"/>
            </a:xfrm>
            <a:custGeom>
              <a:avLst/>
              <a:gdLst/>
              <a:ahLst/>
              <a:cxnLst/>
              <a:rect l="l" t="t" r="r" b="b"/>
              <a:pathLst>
                <a:path w="86359" h="255904">
                  <a:moveTo>
                    <a:pt x="85358" y="0"/>
                  </a:moveTo>
                  <a:lnTo>
                    <a:pt x="0" y="0"/>
                  </a:lnTo>
                  <a:lnTo>
                    <a:pt x="848" y="255803"/>
                  </a:lnTo>
                  <a:lnTo>
                    <a:pt x="86196" y="255803"/>
                  </a:lnTo>
                  <a:lnTo>
                    <a:pt x="85358" y="0"/>
                  </a:lnTo>
                  <a:close/>
                </a:path>
              </a:pathLst>
            </a:custGeom>
            <a:solidFill>
              <a:srgbClr val="231F20"/>
            </a:solidFill>
          </p:spPr>
          <p:txBody>
            <a:bodyPr wrap="square" lIns="0" tIns="0" rIns="0" bIns="0" rtlCol="0"/>
            <a:lstStyle/>
            <a:p>
              <a:endParaRPr dirty="0"/>
            </a:p>
          </p:txBody>
        </p:sp>
        <p:sp>
          <p:nvSpPr>
            <p:cNvPr id="25" name="object 25"/>
            <p:cNvSpPr/>
            <p:nvPr/>
          </p:nvSpPr>
          <p:spPr>
            <a:xfrm>
              <a:off x="14874882" y="6636559"/>
              <a:ext cx="86360" cy="255904"/>
            </a:xfrm>
            <a:custGeom>
              <a:avLst/>
              <a:gdLst/>
              <a:ahLst/>
              <a:cxnLst/>
              <a:rect l="l" t="t" r="r" b="b"/>
              <a:pathLst>
                <a:path w="86359" h="255904">
                  <a:moveTo>
                    <a:pt x="85369" y="0"/>
                  </a:moveTo>
                  <a:lnTo>
                    <a:pt x="0" y="0"/>
                  </a:lnTo>
                  <a:lnTo>
                    <a:pt x="858" y="255803"/>
                  </a:lnTo>
                  <a:lnTo>
                    <a:pt x="86196" y="255803"/>
                  </a:lnTo>
                  <a:lnTo>
                    <a:pt x="85369" y="0"/>
                  </a:lnTo>
                  <a:close/>
                </a:path>
              </a:pathLst>
            </a:custGeom>
            <a:solidFill>
              <a:srgbClr val="231F20"/>
            </a:solidFill>
          </p:spPr>
          <p:txBody>
            <a:bodyPr wrap="square" lIns="0" tIns="0" rIns="0" bIns="0" rtlCol="0"/>
            <a:lstStyle/>
            <a:p>
              <a:endParaRPr dirty="0"/>
            </a:p>
          </p:txBody>
        </p:sp>
        <p:sp>
          <p:nvSpPr>
            <p:cNvPr id="26" name="object 26"/>
            <p:cNvSpPr/>
            <p:nvPr/>
          </p:nvSpPr>
          <p:spPr>
            <a:xfrm>
              <a:off x="15085986"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27" name="object 27"/>
            <p:cNvSpPr/>
            <p:nvPr/>
          </p:nvSpPr>
          <p:spPr>
            <a:xfrm>
              <a:off x="15297100" y="6636559"/>
              <a:ext cx="86360" cy="255904"/>
            </a:xfrm>
            <a:custGeom>
              <a:avLst/>
              <a:gdLst/>
              <a:ahLst/>
              <a:cxnLst/>
              <a:rect l="l" t="t" r="r" b="b"/>
              <a:pathLst>
                <a:path w="86359" h="255904">
                  <a:moveTo>
                    <a:pt x="85348" y="0"/>
                  </a:moveTo>
                  <a:lnTo>
                    <a:pt x="0" y="0"/>
                  </a:lnTo>
                  <a:lnTo>
                    <a:pt x="837" y="255803"/>
                  </a:lnTo>
                  <a:lnTo>
                    <a:pt x="86206" y="255803"/>
                  </a:lnTo>
                  <a:lnTo>
                    <a:pt x="85348" y="0"/>
                  </a:lnTo>
                  <a:close/>
                </a:path>
              </a:pathLst>
            </a:custGeom>
            <a:solidFill>
              <a:srgbClr val="231F20"/>
            </a:solidFill>
          </p:spPr>
          <p:txBody>
            <a:bodyPr wrap="square" lIns="0" tIns="0" rIns="0" bIns="0" rtlCol="0"/>
            <a:lstStyle/>
            <a:p>
              <a:endParaRPr dirty="0"/>
            </a:p>
          </p:txBody>
        </p:sp>
        <p:sp>
          <p:nvSpPr>
            <p:cNvPr id="28" name="object 28"/>
            <p:cNvSpPr/>
            <p:nvPr/>
          </p:nvSpPr>
          <p:spPr>
            <a:xfrm>
              <a:off x="15508203" y="6636559"/>
              <a:ext cx="86360" cy="255904"/>
            </a:xfrm>
            <a:custGeom>
              <a:avLst/>
              <a:gdLst/>
              <a:ahLst/>
              <a:cxnLst/>
              <a:rect l="l" t="t" r="r" b="b"/>
              <a:pathLst>
                <a:path w="86359" h="255904">
                  <a:moveTo>
                    <a:pt x="85369" y="0"/>
                  </a:moveTo>
                  <a:lnTo>
                    <a:pt x="0" y="0"/>
                  </a:lnTo>
                  <a:lnTo>
                    <a:pt x="827" y="255803"/>
                  </a:lnTo>
                  <a:lnTo>
                    <a:pt x="86196" y="255803"/>
                  </a:lnTo>
                  <a:lnTo>
                    <a:pt x="85369" y="0"/>
                  </a:lnTo>
                  <a:close/>
                </a:path>
              </a:pathLst>
            </a:custGeom>
            <a:solidFill>
              <a:srgbClr val="231F20"/>
            </a:solidFill>
          </p:spPr>
          <p:txBody>
            <a:bodyPr wrap="square" lIns="0" tIns="0" rIns="0" bIns="0" rtlCol="0"/>
            <a:lstStyle/>
            <a:p>
              <a:endParaRPr dirty="0"/>
            </a:p>
          </p:txBody>
        </p:sp>
        <p:sp>
          <p:nvSpPr>
            <p:cNvPr id="29" name="object 29"/>
            <p:cNvSpPr/>
            <p:nvPr/>
          </p:nvSpPr>
          <p:spPr>
            <a:xfrm>
              <a:off x="15719287"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30" name="object 30"/>
            <p:cNvSpPr/>
            <p:nvPr/>
          </p:nvSpPr>
          <p:spPr>
            <a:xfrm>
              <a:off x="15930379" y="6636559"/>
              <a:ext cx="86360" cy="255904"/>
            </a:xfrm>
            <a:custGeom>
              <a:avLst/>
              <a:gdLst/>
              <a:ahLst/>
              <a:cxnLst/>
              <a:rect l="l" t="t" r="r" b="b"/>
              <a:pathLst>
                <a:path w="86359" h="255904">
                  <a:moveTo>
                    <a:pt x="85348" y="0"/>
                  </a:moveTo>
                  <a:lnTo>
                    <a:pt x="0" y="0"/>
                  </a:lnTo>
                  <a:lnTo>
                    <a:pt x="858" y="255803"/>
                  </a:lnTo>
                  <a:lnTo>
                    <a:pt x="86206" y="255803"/>
                  </a:lnTo>
                  <a:lnTo>
                    <a:pt x="85348" y="0"/>
                  </a:lnTo>
                  <a:close/>
                </a:path>
              </a:pathLst>
            </a:custGeom>
            <a:solidFill>
              <a:srgbClr val="231F20"/>
            </a:solidFill>
          </p:spPr>
          <p:txBody>
            <a:bodyPr wrap="square" lIns="0" tIns="0" rIns="0" bIns="0" rtlCol="0"/>
            <a:lstStyle/>
            <a:p>
              <a:endParaRPr dirty="0"/>
            </a:p>
          </p:txBody>
        </p:sp>
        <p:sp>
          <p:nvSpPr>
            <p:cNvPr id="31" name="object 31"/>
            <p:cNvSpPr/>
            <p:nvPr/>
          </p:nvSpPr>
          <p:spPr>
            <a:xfrm>
              <a:off x="16141462"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32" name="object 32"/>
            <p:cNvSpPr/>
            <p:nvPr/>
          </p:nvSpPr>
          <p:spPr>
            <a:xfrm>
              <a:off x="16352566"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33" name="object 33"/>
            <p:cNvSpPr/>
            <p:nvPr/>
          </p:nvSpPr>
          <p:spPr>
            <a:xfrm>
              <a:off x="16563658" y="6636559"/>
              <a:ext cx="86360" cy="255904"/>
            </a:xfrm>
            <a:custGeom>
              <a:avLst/>
              <a:gdLst/>
              <a:ahLst/>
              <a:cxnLst/>
              <a:rect l="l" t="t" r="r" b="b"/>
              <a:pathLst>
                <a:path w="86359" h="255904">
                  <a:moveTo>
                    <a:pt x="85369" y="0"/>
                  </a:moveTo>
                  <a:lnTo>
                    <a:pt x="0" y="0"/>
                  </a:lnTo>
                  <a:lnTo>
                    <a:pt x="879" y="255803"/>
                  </a:lnTo>
                  <a:lnTo>
                    <a:pt x="86217" y="255803"/>
                  </a:lnTo>
                  <a:lnTo>
                    <a:pt x="85369" y="0"/>
                  </a:lnTo>
                  <a:close/>
                </a:path>
              </a:pathLst>
            </a:custGeom>
            <a:solidFill>
              <a:srgbClr val="231F20"/>
            </a:solidFill>
          </p:spPr>
          <p:txBody>
            <a:bodyPr wrap="square" lIns="0" tIns="0" rIns="0" bIns="0" rtlCol="0"/>
            <a:lstStyle/>
            <a:p>
              <a:endParaRPr dirty="0"/>
            </a:p>
          </p:txBody>
        </p:sp>
        <p:sp>
          <p:nvSpPr>
            <p:cNvPr id="34" name="object 34"/>
            <p:cNvSpPr/>
            <p:nvPr/>
          </p:nvSpPr>
          <p:spPr>
            <a:xfrm>
              <a:off x="16774762" y="6636559"/>
              <a:ext cx="86360" cy="255904"/>
            </a:xfrm>
            <a:custGeom>
              <a:avLst/>
              <a:gdLst/>
              <a:ahLst/>
              <a:cxnLst/>
              <a:rect l="l" t="t" r="r" b="b"/>
              <a:pathLst>
                <a:path w="86359" h="255904">
                  <a:moveTo>
                    <a:pt x="85369" y="0"/>
                  </a:moveTo>
                  <a:lnTo>
                    <a:pt x="0" y="0"/>
                  </a:lnTo>
                  <a:lnTo>
                    <a:pt x="869" y="255803"/>
                  </a:lnTo>
                  <a:lnTo>
                    <a:pt x="86238" y="255803"/>
                  </a:lnTo>
                  <a:lnTo>
                    <a:pt x="85369" y="0"/>
                  </a:lnTo>
                  <a:close/>
                </a:path>
              </a:pathLst>
            </a:custGeom>
            <a:solidFill>
              <a:srgbClr val="231F20"/>
            </a:solidFill>
          </p:spPr>
          <p:txBody>
            <a:bodyPr wrap="square" lIns="0" tIns="0" rIns="0" bIns="0" rtlCol="0"/>
            <a:lstStyle/>
            <a:p>
              <a:endParaRPr dirty="0"/>
            </a:p>
          </p:txBody>
        </p:sp>
        <p:sp>
          <p:nvSpPr>
            <p:cNvPr id="35" name="object 35"/>
            <p:cNvSpPr/>
            <p:nvPr/>
          </p:nvSpPr>
          <p:spPr>
            <a:xfrm>
              <a:off x="17004337" y="6636559"/>
              <a:ext cx="86360" cy="255904"/>
            </a:xfrm>
            <a:custGeom>
              <a:avLst/>
              <a:gdLst/>
              <a:ahLst/>
              <a:cxnLst/>
              <a:rect l="l" t="t" r="r" b="b"/>
              <a:pathLst>
                <a:path w="86359" h="255904">
                  <a:moveTo>
                    <a:pt x="85369" y="0"/>
                  </a:moveTo>
                  <a:lnTo>
                    <a:pt x="0" y="0"/>
                  </a:lnTo>
                  <a:lnTo>
                    <a:pt x="848" y="255803"/>
                  </a:lnTo>
                  <a:lnTo>
                    <a:pt x="86196" y="255803"/>
                  </a:lnTo>
                  <a:lnTo>
                    <a:pt x="85369" y="0"/>
                  </a:lnTo>
                  <a:close/>
                </a:path>
              </a:pathLst>
            </a:custGeom>
            <a:solidFill>
              <a:srgbClr val="231F20"/>
            </a:solidFill>
          </p:spPr>
          <p:txBody>
            <a:bodyPr wrap="square" lIns="0" tIns="0" rIns="0" bIns="0" rtlCol="0"/>
            <a:lstStyle/>
            <a:p>
              <a:endParaRPr dirty="0"/>
            </a:p>
          </p:txBody>
        </p:sp>
        <p:sp>
          <p:nvSpPr>
            <p:cNvPr id="36" name="object 36"/>
            <p:cNvSpPr/>
            <p:nvPr/>
          </p:nvSpPr>
          <p:spPr>
            <a:xfrm>
              <a:off x="17218434" y="6636559"/>
              <a:ext cx="86360" cy="255904"/>
            </a:xfrm>
            <a:custGeom>
              <a:avLst/>
              <a:gdLst/>
              <a:ahLst/>
              <a:cxnLst/>
              <a:rect l="l" t="t" r="r" b="b"/>
              <a:pathLst>
                <a:path w="86359" h="255904">
                  <a:moveTo>
                    <a:pt x="85358" y="0"/>
                  </a:moveTo>
                  <a:lnTo>
                    <a:pt x="0" y="0"/>
                  </a:lnTo>
                  <a:lnTo>
                    <a:pt x="848" y="255803"/>
                  </a:lnTo>
                  <a:lnTo>
                    <a:pt x="86196" y="255803"/>
                  </a:lnTo>
                  <a:lnTo>
                    <a:pt x="85358" y="0"/>
                  </a:lnTo>
                  <a:close/>
                </a:path>
              </a:pathLst>
            </a:custGeom>
            <a:solidFill>
              <a:srgbClr val="231F20"/>
            </a:solidFill>
          </p:spPr>
          <p:txBody>
            <a:bodyPr wrap="square" lIns="0" tIns="0" rIns="0" bIns="0" rtlCol="0"/>
            <a:lstStyle/>
            <a:p>
              <a:endParaRPr dirty="0"/>
            </a:p>
          </p:txBody>
        </p:sp>
        <p:sp>
          <p:nvSpPr>
            <p:cNvPr id="37" name="object 37"/>
            <p:cNvSpPr/>
            <p:nvPr/>
          </p:nvSpPr>
          <p:spPr>
            <a:xfrm>
              <a:off x="17429528"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38" name="object 38"/>
            <p:cNvSpPr/>
            <p:nvPr/>
          </p:nvSpPr>
          <p:spPr>
            <a:xfrm>
              <a:off x="17640631"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39" name="object 39"/>
            <p:cNvSpPr/>
            <p:nvPr/>
          </p:nvSpPr>
          <p:spPr>
            <a:xfrm>
              <a:off x="17851704" y="6636559"/>
              <a:ext cx="86360" cy="255904"/>
            </a:xfrm>
            <a:custGeom>
              <a:avLst/>
              <a:gdLst/>
              <a:ahLst/>
              <a:cxnLst/>
              <a:rect l="l" t="t" r="r" b="b"/>
              <a:pathLst>
                <a:path w="86359" h="255904">
                  <a:moveTo>
                    <a:pt x="85369" y="0"/>
                  </a:moveTo>
                  <a:lnTo>
                    <a:pt x="0" y="0"/>
                  </a:lnTo>
                  <a:lnTo>
                    <a:pt x="879" y="255803"/>
                  </a:lnTo>
                  <a:lnTo>
                    <a:pt x="86227" y="255803"/>
                  </a:lnTo>
                  <a:lnTo>
                    <a:pt x="85369" y="0"/>
                  </a:lnTo>
                  <a:close/>
                </a:path>
              </a:pathLst>
            </a:custGeom>
            <a:solidFill>
              <a:srgbClr val="231F20"/>
            </a:solidFill>
          </p:spPr>
          <p:txBody>
            <a:bodyPr wrap="square" lIns="0" tIns="0" rIns="0" bIns="0" rtlCol="0"/>
            <a:lstStyle/>
            <a:p>
              <a:endParaRPr dirty="0"/>
            </a:p>
          </p:txBody>
        </p:sp>
        <p:sp>
          <p:nvSpPr>
            <p:cNvPr id="40" name="object 40"/>
            <p:cNvSpPr/>
            <p:nvPr/>
          </p:nvSpPr>
          <p:spPr>
            <a:xfrm>
              <a:off x="18062827" y="6636559"/>
              <a:ext cx="86360" cy="255904"/>
            </a:xfrm>
            <a:custGeom>
              <a:avLst/>
              <a:gdLst/>
              <a:ahLst/>
              <a:cxnLst/>
              <a:rect l="l" t="t" r="r" b="b"/>
              <a:pathLst>
                <a:path w="86359" h="255904">
                  <a:moveTo>
                    <a:pt x="85327" y="0"/>
                  </a:moveTo>
                  <a:lnTo>
                    <a:pt x="0" y="0"/>
                  </a:lnTo>
                  <a:lnTo>
                    <a:pt x="848" y="255803"/>
                  </a:lnTo>
                  <a:lnTo>
                    <a:pt x="86196" y="255803"/>
                  </a:lnTo>
                  <a:lnTo>
                    <a:pt x="85327" y="0"/>
                  </a:lnTo>
                  <a:close/>
                </a:path>
              </a:pathLst>
            </a:custGeom>
            <a:solidFill>
              <a:srgbClr val="231F20"/>
            </a:solidFill>
          </p:spPr>
          <p:txBody>
            <a:bodyPr wrap="square" lIns="0" tIns="0" rIns="0" bIns="0" rtlCol="0"/>
            <a:lstStyle/>
            <a:p>
              <a:endParaRPr dirty="0"/>
            </a:p>
          </p:txBody>
        </p:sp>
        <p:sp>
          <p:nvSpPr>
            <p:cNvPr id="41" name="object 41"/>
            <p:cNvSpPr/>
            <p:nvPr/>
          </p:nvSpPr>
          <p:spPr>
            <a:xfrm>
              <a:off x="18273910" y="6636559"/>
              <a:ext cx="86360" cy="255904"/>
            </a:xfrm>
            <a:custGeom>
              <a:avLst/>
              <a:gdLst/>
              <a:ahLst/>
              <a:cxnLst/>
              <a:rect l="l" t="t" r="r" b="b"/>
              <a:pathLst>
                <a:path w="86359" h="255904">
                  <a:moveTo>
                    <a:pt x="85369" y="0"/>
                  </a:moveTo>
                  <a:lnTo>
                    <a:pt x="0" y="0"/>
                  </a:lnTo>
                  <a:lnTo>
                    <a:pt x="848" y="255803"/>
                  </a:lnTo>
                  <a:lnTo>
                    <a:pt x="86217" y="255803"/>
                  </a:lnTo>
                  <a:lnTo>
                    <a:pt x="85369" y="0"/>
                  </a:lnTo>
                  <a:close/>
                </a:path>
              </a:pathLst>
            </a:custGeom>
            <a:solidFill>
              <a:srgbClr val="231F20"/>
            </a:solidFill>
          </p:spPr>
          <p:txBody>
            <a:bodyPr wrap="square" lIns="0" tIns="0" rIns="0" bIns="0" rtlCol="0"/>
            <a:lstStyle/>
            <a:p>
              <a:endParaRPr dirty="0"/>
            </a:p>
          </p:txBody>
        </p:sp>
        <p:sp>
          <p:nvSpPr>
            <p:cNvPr id="42" name="object 42"/>
            <p:cNvSpPr/>
            <p:nvPr/>
          </p:nvSpPr>
          <p:spPr>
            <a:xfrm>
              <a:off x="14546400" y="6551200"/>
              <a:ext cx="3896995" cy="85725"/>
            </a:xfrm>
            <a:custGeom>
              <a:avLst/>
              <a:gdLst/>
              <a:ahLst/>
              <a:cxnLst/>
              <a:rect l="l" t="t" r="r" b="b"/>
              <a:pathLst>
                <a:path w="3896994" h="85725">
                  <a:moveTo>
                    <a:pt x="3896719" y="0"/>
                  </a:moveTo>
                  <a:lnTo>
                    <a:pt x="0" y="0"/>
                  </a:lnTo>
                  <a:lnTo>
                    <a:pt x="0" y="85358"/>
                  </a:lnTo>
                  <a:lnTo>
                    <a:pt x="3896719" y="85358"/>
                  </a:lnTo>
                  <a:lnTo>
                    <a:pt x="3896719" y="0"/>
                  </a:lnTo>
                  <a:close/>
                </a:path>
              </a:pathLst>
            </a:custGeom>
            <a:solidFill>
              <a:srgbClr val="231F20"/>
            </a:solidFill>
          </p:spPr>
          <p:txBody>
            <a:bodyPr wrap="square" lIns="0" tIns="0" rIns="0" bIns="0" rtlCol="0"/>
            <a:lstStyle/>
            <a:p>
              <a:endParaRPr dirty="0"/>
            </a:p>
          </p:txBody>
        </p:sp>
        <p:sp>
          <p:nvSpPr>
            <p:cNvPr id="43" name="object 43"/>
            <p:cNvSpPr/>
            <p:nvPr/>
          </p:nvSpPr>
          <p:spPr>
            <a:xfrm>
              <a:off x="14663360" y="6527190"/>
              <a:ext cx="85725" cy="0"/>
            </a:xfrm>
            <a:custGeom>
              <a:avLst/>
              <a:gdLst/>
              <a:ahLst/>
              <a:cxnLst/>
              <a:rect l="l" t="t" r="r" b="b"/>
              <a:pathLst>
                <a:path w="85725">
                  <a:moveTo>
                    <a:pt x="0" y="0"/>
                  </a:moveTo>
                  <a:lnTo>
                    <a:pt x="85526" y="0"/>
                  </a:lnTo>
                </a:path>
              </a:pathLst>
            </a:custGeom>
            <a:ln w="48019">
              <a:solidFill>
                <a:srgbClr val="231F20"/>
              </a:solidFill>
            </a:ln>
          </p:spPr>
          <p:txBody>
            <a:bodyPr wrap="square" lIns="0" tIns="0" rIns="0" bIns="0" rtlCol="0"/>
            <a:lstStyle/>
            <a:p>
              <a:endParaRPr dirty="0"/>
            </a:p>
          </p:txBody>
        </p:sp>
        <p:sp>
          <p:nvSpPr>
            <p:cNvPr id="44" name="object 44"/>
            <p:cNvSpPr/>
            <p:nvPr/>
          </p:nvSpPr>
          <p:spPr>
            <a:xfrm>
              <a:off x="14874464" y="6527190"/>
              <a:ext cx="85725" cy="0"/>
            </a:xfrm>
            <a:custGeom>
              <a:avLst/>
              <a:gdLst/>
              <a:ahLst/>
              <a:cxnLst/>
              <a:rect l="l" t="t" r="r" b="b"/>
              <a:pathLst>
                <a:path w="85725">
                  <a:moveTo>
                    <a:pt x="0" y="0"/>
                  </a:moveTo>
                  <a:lnTo>
                    <a:pt x="85505" y="0"/>
                  </a:lnTo>
                </a:path>
              </a:pathLst>
            </a:custGeom>
            <a:ln w="48019">
              <a:solidFill>
                <a:srgbClr val="231F20"/>
              </a:solidFill>
            </a:ln>
          </p:spPr>
          <p:txBody>
            <a:bodyPr wrap="square" lIns="0" tIns="0" rIns="0" bIns="0" rtlCol="0"/>
            <a:lstStyle/>
            <a:p>
              <a:endParaRPr dirty="0"/>
            </a:p>
          </p:txBody>
        </p:sp>
        <p:sp>
          <p:nvSpPr>
            <p:cNvPr id="45" name="object 45"/>
            <p:cNvSpPr/>
            <p:nvPr/>
          </p:nvSpPr>
          <p:spPr>
            <a:xfrm>
              <a:off x="15085558" y="6527190"/>
              <a:ext cx="85725" cy="0"/>
            </a:xfrm>
            <a:custGeom>
              <a:avLst/>
              <a:gdLst/>
              <a:ahLst/>
              <a:cxnLst/>
              <a:rect l="l" t="t" r="r" b="b"/>
              <a:pathLst>
                <a:path w="85725">
                  <a:moveTo>
                    <a:pt x="0" y="0"/>
                  </a:moveTo>
                  <a:lnTo>
                    <a:pt x="85515" y="0"/>
                  </a:lnTo>
                </a:path>
              </a:pathLst>
            </a:custGeom>
            <a:ln w="48019">
              <a:solidFill>
                <a:srgbClr val="231F20"/>
              </a:solidFill>
            </a:ln>
          </p:spPr>
          <p:txBody>
            <a:bodyPr wrap="square" lIns="0" tIns="0" rIns="0" bIns="0" rtlCol="0"/>
            <a:lstStyle/>
            <a:p>
              <a:endParaRPr dirty="0"/>
            </a:p>
          </p:txBody>
        </p:sp>
        <p:sp>
          <p:nvSpPr>
            <p:cNvPr id="46" name="object 46"/>
            <p:cNvSpPr/>
            <p:nvPr/>
          </p:nvSpPr>
          <p:spPr>
            <a:xfrm>
              <a:off x="15296661" y="6527190"/>
              <a:ext cx="85725" cy="0"/>
            </a:xfrm>
            <a:custGeom>
              <a:avLst/>
              <a:gdLst/>
              <a:ahLst/>
              <a:cxnLst/>
              <a:rect l="l" t="t" r="r" b="b"/>
              <a:pathLst>
                <a:path w="85725">
                  <a:moveTo>
                    <a:pt x="0" y="0"/>
                  </a:moveTo>
                  <a:lnTo>
                    <a:pt x="85505" y="0"/>
                  </a:lnTo>
                </a:path>
              </a:pathLst>
            </a:custGeom>
            <a:ln w="48019">
              <a:solidFill>
                <a:srgbClr val="231F20"/>
              </a:solidFill>
            </a:ln>
          </p:spPr>
          <p:txBody>
            <a:bodyPr wrap="square" lIns="0" tIns="0" rIns="0" bIns="0" rtlCol="0"/>
            <a:lstStyle/>
            <a:p>
              <a:endParaRPr dirty="0"/>
            </a:p>
          </p:txBody>
        </p:sp>
        <p:sp>
          <p:nvSpPr>
            <p:cNvPr id="47" name="object 47"/>
            <p:cNvSpPr/>
            <p:nvPr/>
          </p:nvSpPr>
          <p:spPr>
            <a:xfrm>
              <a:off x="15507765" y="6527190"/>
              <a:ext cx="85725" cy="0"/>
            </a:xfrm>
            <a:custGeom>
              <a:avLst/>
              <a:gdLst/>
              <a:ahLst/>
              <a:cxnLst/>
              <a:rect l="l" t="t" r="r" b="b"/>
              <a:pathLst>
                <a:path w="85725">
                  <a:moveTo>
                    <a:pt x="0" y="0"/>
                  </a:moveTo>
                  <a:lnTo>
                    <a:pt x="85526" y="0"/>
                  </a:lnTo>
                </a:path>
              </a:pathLst>
            </a:custGeom>
            <a:ln w="48019">
              <a:solidFill>
                <a:srgbClr val="231F20"/>
              </a:solidFill>
            </a:ln>
          </p:spPr>
          <p:txBody>
            <a:bodyPr wrap="square" lIns="0" tIns="0" rIns="0" bIns="0" rtlCol="0"/>
            <a:lstStyle/>
            <a:p>
              <a:endParaRPr dirty="0"/>
            </a:p>
          </p:txBody>
        </p:sp>
        <p:sp>
          <p:nvSpPr>
            <p:cNvPr id="48" name="object 48"/>
            <p:cNvSpPr/>
            <p:nvPr/>
          </p:nvSpPr>
          <p:spPr>
            <a:xfrm>
              <a:off x="15718815" y="6527180"/>
              <a:ext cx="85725" cy="0"/>
            </a:xfrm>
            <a:custGeom>
              <a:avLst/>
              <a:gdLst/>
              <a:ahLst/>
              <a:cxnLst/>
              <a:rect l="l" t="t" r="r" b="b"/>
              <a:pathLst>
                <a:path w="85725">
                  <a:moveTo>
                    <a:pt x="0" y="0"/>
                  </a:moveTo>
                  <a:lnTo>
                    <a:pt x="85536" y="0"/>
                  </a:lnTo>
                </a:path>
              </a:pathLst>
            </a:custGeom>
            <a:ln w="48040">
              <a:solidFill>
                <a:srgbClr val="231F20"/>
              </a:solidFill>
            </a:ln>
          </p:spPr>
          <p:txBody>
            <a:bodyPr wrap="square" lIns="0" tIns="0" rIns="0" bIns="0" rtlCol="0"/>
            <a:lstStyle/>
            <a:p>
              <a:endParaRPr dirty="0"/>
            </a:p>
          </p:txBody>
        </p:sp>
        <p:sp>
          <p:nvSpPr>
            <p:cNvPr id="49" name="object 49"/>
            <p:cNvSpPr/>
            <p:nvPr/>
          </p:nvSpPr>
          <p:spPr>
            <a:xfrm>
              <a:off x="15929919" y="6527180"/>
              <a:ext cx="85725" cy="0"/>
            </a:xfrm>
            <a:custGeom>
              <a:avLst/>
              <a:gdLst/>
              <a:ahLst/>
              <a:cxnLst/>
              <a:rect l="l" t="t" r="r" b="b"/>
              <a:pathLst>
                <a:path w="85725">
                  <a:moveTo>
                    <a:pt x="0" y="0"/>
                  </a:moveTo>
                  <a:lnTo>
                    <a:pt x="85526" y="0"/>
                  </a:lnTo>
                </a:path>
              </a:pathLst>
            </a:custGeom>
            <a:ln w="48040">
              <a:solidFill>
                <a:srgbClr val="231F20"/>
              </a:solidFill>
            </a:ln>
          </p:spPr>
          <p:txBody>
            <a:bodyPr wrap="square" lIns="0" tIns="0" rIns="0" bIns="0" rtlCol="0"/>
            <a:lstStyle/>
            <a:p>
              <a:endParaRPr dirty="0"/>
            </a:p>
          </p:txBody>
        </p:sp>
        <p:sp>
          <p:nvSpPr>
            <p:cNvPr id="50" name="object 50"/>
            <p:cNvSpPr/>
            <p:nvPr/>
          </p:nvSpPr>
          <p:spPr>
            <a:xfrm>
              <a:off x="16141044" y="6527180"/>
              <a:ext cx="85725" cy="0"/>
            </a:xfrm>
            <a:custGeom>
              <a:avLst/>
              <a:gdLst/>
              <a:ahLst/>
              <a:cxnLst/>
              <a:rect l="l" t="t" r="r" b="b"/>
              <a:pathLst>
                <a:path w="85725">
                  <a:moveTo>
                    <a:pt x="0" y="0"/>
                  </a:moveTo>
                  <a:lnTo>
                    <a:pt x="85505" y="0"/>
                  </a:lnTo>
                </a:path>
              </a:pathLst>
            </a:custGeom>
            <a:ln w="48040">
              <a:solidFill>
                <a:srgbClr val="231F20"/>
              </a:solidFill>
            </a:ln>
          </p:spPr>
          <p:txBody>
            <a:bodyPr wrap="square" lIns="0" tIns="0" rIns="0" bIns="0" rtlCol="0"/>
            <a:lstStyle/>
            <a:p>
              <a:endParaRPr dirty="0"/>
            </a:p>
          </p:txBody>
        </p:sp>
        <p:sp>
          <p:nvSpPr>
            <p:cNvPr id="51" name="object 51"/>
            <p:cNvSpPr/>
            <p:nvPr/>
          </p:nvSpPr>
          <p:spPr>
            <a:xfrm>
              <a:off x="16352136" y="6527180"/>
              <a:ext cx="85725" cy="0"/>
            </a:xfrm>
            <a:custGeom>
              <a:avLst/>
              <a:gdLst/>
              <a:ahLst/>
              <a:cxnLst/>
              <a:rect l="l" t="t" r="r" b="b"/>
              <a:pathLst>
                <a:path w="85725">
                  <a:moveTo>
                    <a:pt x="0" y="0"/>
                  </a:moveTo>
                  <a:lnTo>
                    <a:pt x="85515" y="0"/>
                  </a:lnTo>
                </a:path>
              </a:pathLst>
            </a:custGeom>
            <a:ln w="48040">
              <a:solidFill>
                <a:srgbClr val="231F20"/>
              </a:solidFill>
            </a:ln>
          </p:spPr>
          <p:txBody>
            <a:bodyPr wrap="square" lIns="0" tIns="0" rIns="0" bIns="0" rtlCol="0"/>
            <a:lstStyle/>
            <a:p>
              <a:endParaRPr dirty="0"/>
            </a:p>
          </p:txBody>
        </p:sp>
        <p:sp>
          <p:nvSpPr>
            <p:cNvPr id="52" name="object 52"/>
            <p:cNvSpPr/>
            <p:nvPr/>
          </p:nvSpPr>
          <p:spPr>
            <a:xfrm>
              <a:off x="16563240" y="6527180"/>
              <a:ext cx="85725" cy="0"/>
            </a:xfrm>
            <a:custGeom>
              <a:avLst/>
              <a:gdLst/>
              <a:ahLst/>
              <a:cxnLst/>
              <a:rect l="l" t="t" r="r" b="b"/>
              <a:pathLst>
                <a:path w="85725">
                  <a:moveTo>
                    <a:pt x="0" y="0"/>
                  </a:moveTo>
                  <a:lnTo>
                    <a:pt x="85505" y="0"/>
                  </a:lnTo>
                </a:path>
              </a:pathLst>
            </a:custGeom>
            <a:ln w="48040">
              <a:solidFill>
                <a:srgbClr val="231F20"/>
              </a:solidFill>
            </a:ln>
          </p:spPr>
          <p:txBody>
            <a:bodyPr wrap="square" lIns="0" tIns="0" rIns="0" bIns="0" rtlCol="0"/>
            <a:lstStyle/>
            <a:p>
              <a:endParaRPr dirty="0"/>
            </a:p>
          </p:txBody>
        </p:sp>
        <p:sp>
          <p:nvSpPr>
            <p:cNvPr id="53" name="object 53"/>
            <p:cNvSpPr/>
            <p:nvPr/>
          </p:nvSpPr>
          <p:spPr>
            <a:xfrm>
              <a:off x="16774312" y="6527180"/>
              <a:ext cx="85725" cy="0"/>
            </a:xfrm>
            <a:custGeom>
              <a:avLst/>
              <a:gdLst/>
              <a:ahLst/>
              <a:cxnLst/>
              <a:rect l="l" t="t" r="r" b="b"/>
              <a:pathLst>
                <a:path w="85725">
                  <a:moveTo>
                    <a:pt x="0" y="0"/>
                  </a:moveTo>
                  <a:lnTo>
                    <a:pt x="85536" y="0"/>
                  </a:lnTo>
                </a:path>
              </a:pathLst>
            </a:custGeom>
            <a:ln w="48040">
              <a:solidFill>
                <a:srgbClr val="231F20"/>
              </a:solidFill>
            </a:ln>
          </p:spPr>
          <p:txBody>
            <a:bodyPr wrap="square" lIns="0" tIns="0" rIns="0" bIns="0" rtlCol="0"/>
            <a:lstStyle/>
            <a:p>
              <a:endParaRPr dirty="0"/>
            </a:p>
          </p:txBody>
        </p:sp>
        <p:sp>
          <p:nvSpPr>
            <p:cNvPr id="54" name="object 54"/>
            <p:cNvSpPr/>
            <p:nvPr/>
          </p:nvSpPr>
          <p:spPr>
            <a:xfrm>
              <a:off x="17003886" y="6527190"/>
              <a:ext cx="85725" cy="0"/>
            </a:xfrm>
            <a:custGeom>
              <a:avLst/>
              <a:gdLst/>
              <a:ahLst/>
              <a:cxnLst/>
              <a:rect l="l" t="t" r="r" b="b"/>
              <a:pathLst>
                <a:path w="85725">
                  <a:moveTo>
                    <a:pt x="0" y="0"/>
                  </a:moveTo>
                  <a:lnTo>
                    <a:pt x="85526" y="0"/>
                  </a:lnTo>
                </a:path>
              </a:pathLst>
            </a:custGeom>
            <a:ln w="48019">
              <a:solidFill>
                <a:srgbClr val="231F20"/>
              </a:solidFill>
            </a:ln>
          </p:spPr>
          <p:txBody>
            <a:bodyPr wrap="square" lIns="0" tIns="0" rIns="0" bIns="0" rtlCol="0"/>
            <a:lstStyle/>
            <a:p>
              <a:endParaRPr dirty="0"/>
            </a:p>
          </p:txBody>
        </p:sp>
        <p:sp>
          <p:nvSpPr>
            <p:cNvPr id="55" name="object 55"/>
            <p:cNvSpPr/>
            <p:nvPr/>
          </p:nvSpPr>
          <p:spPr>
            <a:xfrm>
              <a:off x="17218006" y="6527190"/>
              <a:ext cx="85725" cy="0"/>
            </a:xfrm>
            <a:custGeom>
              <a:avLst/>
              <a:gdLst/>
              <a:ahLst/>
              <a:cxnLst/>
              <a:rect l="l" t="t" r="r" b="b"/>
              <a:pathLst>
                <a:path w="85725">
                  <a:moveTo>
                    <a:pt x="0" y="0"/>
                  </a:moveTo>
                  <a:lnTo>
                    <a:pt x="85505" y="0"/>
                  </a:lnTo>
                </a:path>
              </a:pathLst>
            </a:custGeom>
            <a:ln w="48019">
              <a:solidFill>
                <a:srgbClr val="231F20"/>
              </a:solidFill>
            </a:ln>
          </p:spPr>
          <p:txBody>
            <a:bodyPr wrap="square" lIns="0" tIns="0" rIns="0" bIns="0" rtlCol="0"/>
            <a:lstStyle/>
            <a:p>
              <a:endParaRPr dirty="0"/>
            </a:p>
          </p:txBody>
        </p:sp>
        <p:sp>
          <p:nvSpPr>
            <p:cNvPr id="56" name="object 56"/>
            <p:cNvSpPr/>
            <p:nvPr/>
          </p:nvSpPr>
          <p:spPr>
            <a:xfrm>
              <a:off x="17429109" y="6527190"/>
              <a:ext cx="85725" cy="0"/>
            </a:xfrm>
            <a:custGeom>
              <a:avLst/>
              <a:gdLst/>
              <a:ahLst/>
              <a:cxnLst/>
              <a:rect l="l" t="t" r="r" b="b"/>
              <a:pathLst>
                <a:path w="85725">
                  <a:moveTo>
                    <a:pt x="0" y="0"/>
                  </a:moveTo>
                  <a:lnTo>
                    <a:pt x="85505" y="0"/>
                  </a:lnTo>
                </a:path>
              </a:pathLst>
            </a:custGeom>
            <a:ln w="48019">
              <a:solidFill>
                <a:srgbClr val="231F20"/>
              </a:solidFill>
            </a:ln>
          </p:spPr>
          <p:txBody>
            <a:bodyPr wrap="square" lIns="0" tIns="0" rIns="0" bIns="0" rtlCol="0"/>
            <a:lstStyle/>
            <a:p>
              <a:endParaRPr dirty="0"/>
            </a:p>
          </p:txBody>
        </p:sp>
        <p:sp>
          <p:nvSpPr>
            <p:cNvPr id="57" name="object 57"/>
            <p:cNvSpPr/>
            <p:nvPr/>
          </p:nvSpPr>
          <p:spPr>
            <a:xfrm>
              <a:off x="17640180" y="6527190"/>
              <a:ext cx="85725" cy="0"/>
            </a:xfrm>
            <a:custGeom>
              <a:avLst/>
              <a:gdLst/>
              <a:ahLst/>
              <a:cxnLst/>
              <a:rect l="l" t="t" r="r" b="b"/>
              <a:pathLst>
                <a:path w="85725">
                  <a:moveTo>
                    <a:pt x="0" y="0"/>
                  </a:moveTo>
                  <a:lnTo>
                    <a:pt x="85536" y="0"/>
                  </a:lnTo>
                </a:path>
              </a:pathLst>
            </a:custGeom>
            <a:ln w="48019">
              <a:solidFill>
                <a:srgbClr val="231F20"/>
              </a:solidFill>
            </a:ln>
          </p:spPr>
          <p:txBody>
            <a:bodyPr wrap="square" lIns="0" tIns="0" rIns="0" bIns="0" rtlCol="0"/>
            <a:lstStyle/>
            <a:p>
              <a:endParaRPr dirty="0"/>
            </a:p>
          </p:txBody>
        </p:sp>
        <p:sp>
          <p:nvSpPr>
            <p:cNvPr id="58" name="object 58"/>
            <p:cNvSpPr/>
            <p:nvPr/>
          </p:nvSpPr>
          <p:spPr>
            <a:xfrm>
              <a:off x="17851263" y="6527180"/>
              <a:ext cx="85725" cy="0"/>
            </a:xfrm>
            <a:custGeom>
              <a:avLst/>
              <a:gdLst/>
              <a:ahLst/>
              <a:cxnLst/>
              <a:rect l="l" t="t" r="r" b="b"/>
              <a:pathLst>
                <a:path w="85725">
                  <a:moveTo>
                    <a:pt x="0" y="0"/>
                  </a:moveTo>
                  <a:lnTo>
                    <a:pt x="85526" y="0"/>
                  </a:lnTo>
                </a:path>
              </a:pathLst>
            </a:custGeom>
            <a:ln w="48040">
              <a:solidFill>
                <a:srgbClr val="231F20"/>
              </a:solidFill>
            </a:ln>
          </p:spPr>
          <p:txBody>
            <a:bodyPr wrap="square" lIns="0" tIns="0" rIns="0" bIns="0" rtlCol="0"/>
            <a:lstStyle/>
            <a:p>
              <a:endParaRPr dirty="0"/>
            </a:p>
          </p:txBody>
        </p:sp>
        <p:sp>
          <p:nvSpPr>
            <p:cNvPr id="59" name="object 59"/>
            <p:cNvSpPr/>
            <p:nvPr/>
          </p:nvSpPr>
          <p:spPr>
            <a:xfrm>
              <a:off x="18062367" y="6527180"/>
              <a:ext cx="85725" cy="0"/>
            </a:xfrm>
            <a:custGeom>
              <a:avLst/>
              <a:gdLst/>
              <a:ahLst/>
              <a:cxnLst/>
              <a:rect l="l" t="t" r="r" b="b"/>
              <a:pathLst>
                <a:path w="85725">
                  <a:moveTo>
                    <a:pt x="0" y="0"/>
                  </a:moveTo>
                  <a:lnTo>
                    <a:pt x="85526" y="0"/>
                  </a:lnTo>
                </a:path>
              </a:pathLst>
            </a:custGeom>
            <a:ln w="48040">
              <a:solidFill>
                <a:srgbClr val="231F20"/>
              </a:solidFill>
            </a:ln>
          </p:spPr>
          <p:txBody>
            <a:bodyPr wrap="square" lIns="0" tIns="0" rIns="0" bIns="0" rtlCol="0"/>
            <a:lstStyle/>
            <a:p>
              <a:endParaRPr dirty="0"/>
            </a:p>
          </p:txBody>
        </p:sp>
        <p:sp>
          <p:nvSpPr>
            <p:cNvPr id="60" name="object 60"/>
            <p:cNvSpPr/>
            <p:nvPr/>
          </p:nvSpPr>
          <p:spPr>
            <a:xfrm>
              <a:off x="18273459" y="6527180"/>
              <a:ext cx="85725" cy="0"/>
            </a:xfrm>
            <a:custGeom>
              <a:avLst/>
              <a:gdLst/>
              <a:ahLst/>
              <a:cxnLst/>
              <a:rect l="l" t="t" r="r" b="b"/>
              <a:pathLst>
                <a:path w="85725">
                  <a:moveTo>
                    <a:pt x="0" y="0"/>
                  </a:moveTo>
                  <a:lnTo>
                    <a:pt x="85536" y="0"/>
                  </a:lnTo>
                </a:path>
              </a:pathLst>
            </a:custGeom>
            <a:ln w="48040">
              <a:solidFill>
                <a:srgbClr val="231F20"/>
              </a:solidFill>
            </a:ln>
          </p:spPr>
          <p:txBody>
            <a:bodyPr wrap="square" lIns="0" tIns="0" rIns="0" bIns="0" rtlCol="0"/>
            <a:lstStyle/>
            <a:p>
              <a:endParaRPr dirty="0"/>
            </a:p>
          </p:txBody>
        </p:sp>
        <p:sp>
          <p:nvSpPr>
            <p:cNvPr id="61" name="object 61"/>
            <p:cNvSpPr/>
            <p:nvPr/>
          </p:nvSpPr>
          <p:spPr>
            <a:xfrm>
              <a:off x="16659288" y="4951895"/>
              <a:ext cx="1417320" cy="1255395"/>
            </a:xfrm>
            <a:custGeom>
              <a:avLst/>
              <a:gdLst/>
              <a:ahLst/>
              <a:cxnLst/>
              <a:rect l="l" t="t" r="r" b="b"/>
              <a:pathLst>
                <a:path w="1417319" h="1255395">
                  <a:moveTo>
                    <a:pt x="708512" y="0"/>
                  </a:moveTo>
                  <a:lnTo>
                    <a:pt x="658155" y="15341"/>
                  </a:lnTo>
                  <a:lnTo>
                    <a:pt x="618462" y="58616"/>
                  </a:lnTo>
                  <a:lnTo>
                    <a:pt x="17632" y="1099285"/>
                  </a:lnTo>
                  <a:lnTo>
                    <a:pt x="0" y="1155303"/>
                  </a:lnTo>
                  <a:lnTo>
                    <a:pt x="2230" y="1181998"/>
                  </a:lnTo>
                  <a:lnTo>
                    <a:pt x="28351" y="1227236"/>
                  </a:lnTo>
                  <a:lnTo>
                    <a:pt x="77073" y="1252005"/>
                  </a:lnTo>
                  <a:lnTo>
                    <a:pt x="107672" y="1255260"/>
                  </a:lnTo>
                  <a:lnTo>
                    <a:pt x="1309342" y="1255260"/>
                  </a:lnTo>
                  <a:lnTo>
                    <a:pt x="1366654" y="1242522"/>
                  </a:lnTo>
                  <a:lnTo>
                    <a:pt x="1405119" y="1206570"/>
                  </a:lnTo>
                  <a:lnTo>
                    <a:pt x="1417019" y="1155303"/>
                  </a:lnTo>
                  <a:lnTo>
                    <a:pt x="1411872" y="1127421"/>
                  </a:lnTo>
                  <a:lnTo>
                    <a:pt x="798551" y="58616"/>
                  </a:lnTo>
                  <a:lnTo>
                    <a:pt x="758864" y="15341"/>
                  </a:lnTo>
                  <a:lnTo>
                    <a:pt x="708512" y="0"/>
                  </a:lnTo>
                  <a:close/>
                </a:path>
              </a:pathLst>
            </a:custGeom>
            <a:solidFill>
              <a:srgbClr val="FFFFFF"/>
            </a:solidFill>
          </p:spPr>
          <p:txBody>
            <a:bodyPr wrap="square" lIns="0" tIns="0" rIns="0" bIns="0" rtlCol="0"/>
            <a:lstStyle/>
            <a:p>
              <a:endParaRPr dirty="0"/>
            </a:p>
          </p:txBody>
        </p:sp>
        <p:sp>
          <p:nvSpPr>
            <p:cNvPr id="62" name="object 62"/>
            <p:cNvSpPr/>
            <p:nvPr/>
          </p:nvSpPr>
          <p:spPr>
            <a:xfrm>
              <a:off x="16659288" y="4951895"/>
              <a:ext cx="1417320" cy="1255395"/>
            </a:xfrm>
            <a:custGeom>
              <a:avLst/>
              <a:gdLst/>
              <a:ahLst/>
              <a:cxnLst/>
              <a:rect l="l" t="t" r="r" b="b"/>
              <a:pathLst>
                <a:path w="1417319" h="1255395">
                  <a:moveTo>
                    <a:pt x="1309342" y="1255260"/>
                  </a:moveTo>
                  <a:lnTo>
                    <a:pt x="107672" y="1255260"/>
                  </a:lnTo>
                  <a:lnTo>
                    <a:pt x="77073" y="1252005"/>
                  </a:lnTo>
                  <a:lnTo>
                    <a:pt x="28351" y="1227236"/>
                  </a:lnTo>
                  <a:lnTo>
                    <a:pt x="2230" y="1181998"/>
                  </a:lnTo>
                  <a:lnTo>
                    <a:pt x="0" y="1155303"/>
                  </a:lnTo>
                  <a:lnTo>
                    <a:pt x="5151" y="1127421"/>
                  </a:lnTo>
                  <a:lnTo>
                    <a:pt x="618462" y="58616"/>
                  </a:lnTo>
                  <a:lnTo>
                    <a:pt x="658155" y="15341"/>
                  </a:lnTo>
                  <a:lnTo>
                    <a:pt x="708512" y="0"/>
                  </a:lnTo>
                  <a:lnTo>
                    <a:pt x="734628" y="3921"/>
                  </a:lnTo>
                  <a:lnTo>
                    <a:pt x="780433" y="33744"/>
                  </a:lnTo>
                  <a:lnTo>
                    <a:pt x="1399391" y="1099285"/>
                  </a:lnTo>
                  <a:lnTo>
                    <a:pt x="1417019" y="1155303"/>
                  </a:lnTo>
                  <a:lnTo>
                    <a:pt x="1414785" y="1181998"/>
                  </a:lnTo>
                  <a:lnTo>
                    <a:pt x="1388664" y="1227236"/>
                  </a:lnTo>
                  <a:lnTo>
                    <a:pt x="1339933" y="1252005"/>
                  </a:lnTo>
                  <a:lnTo>
                    <a:pt x="1309342" y="1255260"/>
                  </a:lnTo>
                </a:path>
              </a:pathLst>
            </a:custGeom>
            <a:ln w="81013">
              <a:solidFill>
                <a:srgbClr val="231F20"/>
              </a:solidFill>
            </a:ln>
          </p:spPr>
          <p:txBody>
            <a:bodyPr wrap="square" lIns="0" tIns="0" rIns="0" bIns="0" rtlCol="0"/>
            <a:lstStyle/>
            <a:p>
              <a:endParaRPr dirty="0"/>
            </a:p>
          </p:txBody>
        </p:sp>
        <p:sp>
          <p:nvSpPr>
            <p:cNvPr id="63" name="object 63"/>
            <p:cNvSpPr/>
            <p:nvPr/>
          </p:nvSpPr>
          <p:spPr>
            <a:xfrm>
              <a:off x="17294586" y="5296198"/>
              <a:ext cx="160655" cy="546735"/>
            </a:xfrm>
            <a:custGeom>
              <a:avLst/>
              <a:gdLst/>
              <a:ahLst/>
              <a:cxnLst/>
              <a:rect l="l" t="t" r="r" b="b"/>
              <a:pathLst>
                <a:path w="160655" h="546735">
                  <a:moveTo>
                    <a:pt x="116352" y="0"/>
                  </a:moveTo>
                  <a:lnTo>
                    <a:pt x="44229" y="0"/>
                  </a:lnTo>
                  <a:lnTo>
                    <a:pt x="25813" y="3793"/>
                  </a:lnTo>
                  <a:lnTo>
                    <a:pt x="11336" y="14125"/>
                  </a:lnTo>
                  <a:lnTo>
                    <a:pt x="2247" y="29419"/>
                  </a:lnTo>
                  <a:lnTo>
                    <a:pt x="0" y="48103"/>
                  </a:lnTo>
                  <a:lnTo>
                    <a:pt x="37569" y="498173"/>
                  </a:lnTo>
                  <a:lnTo>
                    <a:pt x="42181" y="516847"/>
                  </a:lnTo>
                  <a:lnTo>
                    <a:pt x="51773" y="532143"/>
                  </a:lnTo>
                  <a:lnTo>
                    <a:pt x="64945" y="542479"/>
                  </a:lnTo>
                  <a:lnTo>
                    <a:pt x="80301" y="546276"/>
                  </a:lnTo>
                  <a:lnTo>
                    <a:pt x="95647" y="542479"/>
                  </a:lnTo>
                  <a:lnTo>
                    <a:pt x="108818" y="532143"/>
                  </a:lnTo>
                  <a:lnTo>
                    <a:pt x="118408" y="516847"/>
                  </a:lnTo>
                  <a:lnTo>
                    <a:pt x="123011" y="498173"/>
                  </a:lnTo>
                  <a:lnTo>
                    <a:pt x="160602" y="48103"/>
                  </a:lnTo>
                  <a:lnTo>
                    <a:pt x="158354" y="29419"/>
                  </a:lnTo>
                  <a:lnTo>
                    <a:pt x="149263" y="14125"/>
                  </a:lnTo>
                  <a:lnTo>
                    <a:pt x="134779" y="3793"/>
                  </a:lnTo>
                  <a:lnTo>
                    <a:pt x="116352" y="0"/>
                  </a:lnTo>
                  <a:close/>
                </a:path>
              </a:pathLst>
            </a:custGeom>
            <a:solidFill>
              <a:srgbClr val="231F20"/>
            </a:solidFill>
          </p:spPr>
          <p:txBody>
            <a:bodyPr wrap="square" lIns="0" tIns="0" rIns="0" bIns="0" rtlCol="0"/>
            <a:lstStyle/>
            <a:p>
              <a:endParaRPr dirty="0"/>
            </a:p>
          </p:txBody>
        </p:sp>
        <p:sp>
          <p:nvSpPr>
            <p:cNvPr id="64" name="object 64"/>
            <p:cNvSpPr/>
            <p:nvPr/>
          </p:nvSpPr>
          <p:spPr>
            <a:xfrm>
              <a:off x="17306718" y="5898713"/>
              <a:ext cx="136525" cy="136525"/>
            </a:xfrm>
            <a:custGeom>
              <a:avLst/>
              <a:gdLst/>
              <a:ahLst/>
              <a:cxnLst/>
              <a:rect l="l" t="t" r="r" b="b"/>
              <a:pathLst>
                <a:path w="136525" h="136525">
                  <a:moveTo>
                    <a:pt x="68165" y="0"/>
                  </a:moveTo>
                  <a:lnTo>
                    <a:pt x="41625" y="5357"/>
                  </a:lnTo>
                  <a:lnTo>
                    <a:pt x="19958" y="19970"/>
                  </a:lnTo>
                  <a:lnTo>
                    <a:pt x="5354" y="41647"/>
                  </a:lnTo>
                  <a:lnTo>
                    <a:pt x="0" y="68196"/>
                  </a:lnTo>
                  <a:lnTo>
                    <a:pt x="5354" y="94734"/>
                  </a:lnTo>
                  <a:lnTo>
                    <a:pt x="19958" y="116404"/>
                  </a:lnTo>
                  <a:lnTo>
                    <a:pt x="41625" y="131015"/>
                  </a:lnTo>
                  <a:lnTo>
                    <a:pt x="68165" y="136372"/>
                  </a:lnTo>
                  <a:lnTo>
                    <a:pt x="94702" y="131015"/>
                  </a:lnTo>
                  <a:lnTo>
                    <a:pt x="116373" y="116404"/>
                  </a:lnTo>
                  <a:lnTo>
                    <a:pt x="130983" y="94734"/>
                  </a:lnTo>
                  <a:lnTo>
                    <a:pt x="136341" y="68196"/>
                  </a:lnTo>
                  <a:lnTo>
                    <a:pt x="130983" y="41647"/>
                  </a:lnTo>
                  <a:lnTo>
                    <a:pt x="116373" y="19970"/>
                  </a:lnTo>
                  <a:lnTo>
                    <a:pt x="94702" y="5357"/>
                  </a:lnTo>
                  <a:lnTo>
                    <a:pt x="68165" y="0"/>
                  </a:lnTo>
                  <a:close/>
                </a:path>
              </a:pathLst>
            </a:custGeom>
            <a:solidFill>
              <a:srgbClr val="231F20"/>
            </a:solidFill>
          </p:spPr>
          <p:txBody>
            <a:bodyPr wrap="square" lIns="0" tIns="0" rIns="0" bIns="0" rtlCol="0"/>
            <a:lstStyle/>
            <a:p>
              <a:endParaRPr dirty="0"/>
            </a:p>
          </p:txBody>
        </p:sp>
        <p:sp>
          <p:nvSpPr>
            <p:cNvPr id="65" name="object 65"/>
            <p:cNvSpPr/>
            <p:nvPr/>
          </p:nvSpPr>
          <p:spPr>
            <a:xfrm>
              <a:off x="14825974" y="5373928"/>
              <a:ext cx="932180" cy="411480"/>
            </a:xfrm>
            <a:custGeom>
              <a:avLst/>
              <a:gdLst/>
              <a:ahLst/>
              <a:cxnLst/>
              <a:rect l="l" t="t" r="r" b="b"/>
              <a:pathLst>
                <a:path w="932180" h="411479">
                  <a:moveTo>
                    <a:pt x="735930" y="0"/>
                  </a:moveTo>
                  <a:lnTo>
                    <a:pt x="726747" y="1290"/>
                  </a:lnTo>
                  <a:lnTo>
                    <a:pt x="718766" y="6007"/>
                  </a:lnTo>
                  <a:lnTo>
                    <a:pt x="713077" y="13760"/>
                  </a:lnTo>
                  <a:lnTo>
                    <a:pt x="655477" y="139861"/>
                  </a:lnTo>
                  <a:lnTo>
                    <a:pt x="647297" y="152543"/>
                  </a:lnTo>
                  <a:lnTo>
                    <a:pt x="636091" y="162220"/>
                  </a:lnTo>
                  <a:lnTo>
                    <a:pt x="622634" y="168393"/>
                  </a:lnTo>
                  <a:lnTo>
                    <a:pt x="607698" y="170561"/>
                  </a:lnTo>
                  <a:lnTo>
                    <a:pt x="124006" y="170561"/>
                  </a:lnTo>
                  <a:lnTo>
                    <a:pt x="79773" y="178400"/>
                  </a:lnTo>
                  <a:lnTo>
                    <a:pt x="41801" y="200220"/>
                  </a:lnTo>
                  <a:lnTo>
                    <a:pt x="13929" y="233474"/>
                  </a:lnTo>
                  <a:lnTo>
                    <a:pt x="0" y="275616"/>
                  </a:lnTo>
                  <a:lnTo>
                    <a:pt x="4697" y="327730"/>
                  </a:lnTo>
                  <a:lnTo>
                    <a:pt x="28133" y="370916"/>
                  </a:lnTo>
                  <a:lnTo>
                    <a:pt x="63874" y="400360"/>
                  </a:lnTo>
                  <a:lnTo>
                    <a:pt x="105483" y="411245"/>
                  </a:lnTo>
                  <a:lnTo>
                    <a:pt x="698680" y="410439"/>
                  </a:lnTo>
                  <a:lnTo>
                    <a:pt x="751035" y="402009"/>
                  </a:lnTo>
                  <a:lnTo>
                    <a:pt x="794609" y="378065"/>
                  </a:lnTo>
                  <a:lnTo>
                    <a:pt x="828861" y="340815"/>
                  </a:lnTo>
                  <a:lnTo>
                    <a:pt x="853251" y="292463"/>
                  </a:lnTo>
                  <a:lnTo>
                    <a:pt x="930317" y="115390"/>
                  </a:lnTo>
                  <a:lnTo>
                    <a:pt x="931796" y="108658"/>
                  </a:lnTo>
                  <a:lnTo>
                    <a:pt x="930726" y="102067"/>
                  </a:lnTo>
                  <a:lnTo>
                    <a:pt x="927350" y="96311"/>
                  </a:lnTo>
                  <a:lnTo>
                    <a:pt x="921909" y="92082"/>
                  </a:lnTo>
                  <a:lnTo>
                    <a:pt x="745223" y="2524"/>
                  </a:lnTo>
                  <a:lnTo>
                    <a:pt x="735930" y="0"/>
                  </a:lnTo>
                  <a:close/>
                </a:path>
              </a:pathLst>
            </a:custGeom>
            <a:solidFill>
              <a:srgbClr val="FFFFFF"/>
            </a:solidFill>
          </p:spPr>
          <p:txBody>
            <a:bodyPr wrap="square" lIns="0" tIns="0" rIns="0" bIns="0" rtlCol="0"/>
            <a:lstStyle/>
            <a:p>
              <a:endParaRPr dirty="0"/>
            </a:p>
          </p:txBody>
        </p:sp>
        <p:sp>
          <p:nvSpPr>
            <p:cNvPr id="66" name="object 66"/>
            <p:cNvSpPr/>
            <p:nvPr/>
          </p:nvSpPr>
          <p:spPr>
            <a:xfrm>
              <a:off x="14825974" y="5373928"/>
              <a:ext cx="932180" cy="411480"/>
            </a:xfrm>
            <a:custGeom>
              <a:avLst/>
              <a:gdLst/>
              <a:ahLst/>
              <a:cxnLst/>
              <a:rect l="l" t="t" r="r" b="b"/>
              <a:pathLst>
                <a:path w="932180" h="411479">
                  <a:moveTo>
                    <a:pt x="713077" y="13760"/>
                  </a:moveTo>
                  <a:lnTo>
                    <a:pt x="655477" y="139861"/>
                  </a:lnTo>
                  <a:lnTo>
                    <a:pt x="622634" y="168393"/>
                  </a:lnTo>
                  <a:lnTo>
                    <a:pt x="607698" y="170561"/>
                  </a:lnTo>
                  <a:lnTo>
                    <a:pt x="124006" y="170561"/>
                  </a:lnTo>
                  <a:lnTo>
                    <a:pt x="79773" y="178400"/>
                  </a:lnTo>
                  <a:lnTo>
                    <a:pt x="41801" y="200220"/>
                  </a:lnTo>
                  <a:lnTo>
                    <a:pt x="13929" y="233474"/>
                  </a:lnTo>
                  <a:lnTo>
                    <a:pt x="0" y="275616"/>
                  </a:lnTo>
                  <a:lnTo>
                    <a:pt x="4697" y="327730"/>
                  </a:lnTo>
                  <a:lnTo>
                    <a:pt x="28133" y="370916"/>
                  </a:lnTo>
                  <a:lnTo>
                    <a:pt x="63874" y="400360"/>
                  </a:lnTo>
                  <a:lnTo>
                    <a:pt x="105483" y="411245"/>
                  </a:lnTo>
                  <a:lnTo>
                    <a:pt x="670848" y="410439"/>
                  </a:lnTo>
                  <a:lnTo>
                    <a:pt x="698680" y="410439"/>
                  </a:lnTo>
                  <a:lnTo>
                    <a:pt x="751035" y="402009"/>
                  </a:lnTo>
                  <a:lnTo>
                    <a:pt x="794609" y="378065"/>
                  </a:lnTo>
                  <a:lnTo>
                    <a:pt x="828861" y="340815"/>
                  </a:lnTo>
                  <a:lnTo>
                    <a:pt x="853251" y="292463"/>
                  </a:lnTo>
                  <a:lnTo>
                    <a:pt x="930317" y="115390"/>
                  </a:lnTo>
                  <a:lnTo>
                    <a:pt x="931796" y="108658"/>
                  </a:lnTo>
                  <a:lnTo>
                    <a:pt x="930726" y="102067"/>
                  </a:lnTo>
                  <a:lnTo>
                    <a:pt x="927350" y="96311"/>
                  </a:lnTo>
                  <a:lnTo>
                    <a:pt x="921909" y="92082"/>
                  </a:lnTo>
                  <a:lnTo>
                    <a:pt x="745223" y="2524"/>
                  </a:lnTo>
                  <a:lnTo>
                    <a:pt x="735930" y="0"/>
                  </a:lnTo>
                  <a:lnTo>
                    <a:pt x="726747" y="1290"/>
                  </a:lnTo>
                  <a:lnTo>
                    <a:pt x="718766" y="6007"/>
                  </a:lnTo>
                  <a:lnTo>
                    <a:pt x="713077" y="13760"/>
                  </a:lnTo>
                  <a:close/>
                </a:path>
              </a:pathLst>
            </a:custGeom>
            <a:ln w="81013">
              <a:solidFill>
                <a:srgbClr val="231F20"/>
              </a:solidFill>
            </a:ln>
          </p:spPr>
          <p:txBody>
            <a:bodyPr wrap="square" lIns="0" tIns="0" rIns="0" bIns="0" rtlCol="0"/>
            <a:lstStyle/>
            <a:p>
              <a:endParaRPr dirty="0"/>
            </a:p>
          </p:txBody>
        </p:sp>
        <p:sp>
          <p:nvSpPr>
            <p:cNvPr id="67" name="object 67"/>
            <p:cNvSpPr/>
            <p:nvPr/>
          </p:nvSpPr>
          <p:spPr>
            <a:xfrm>
              <a:off x="15355639" y="4196172"/>
              <a:ext cx="1611630" cy="2118360"/>
            </a:xfrm>
            <a:custGeom>
              <a:avLst/>
              <a:gdLst/>
              <a:ahLst/>
              <a:cxnLst/>
              <a:rect l="l" t="t" r="r" b="b"/>
              <a:pathLst>
                <a:path w="1611630" h="2118360">
                  <a:moveTo>
                    <a:pt x="1147670" y="240662"/>
                  </a:moveTo>
                  <a:lnTo>
                    <a:pt x="581262" y="240662"/>
                  </a:lnTo>
                  <a:lnTo>
                    <a:pt x="259722" y="925835"/>
                  </a:lnTo>
                  <a:lnTo>
                    <a:pt x="247329" y="975828"/>
                  </a:lnTo>
                  <a:lnTo>
                    <a:pt x="254473" y="1025089"/>
                  </a:lnTo>
                  <a:lnTo>
                    <a:pt x="279291" y="1068232"/>
                  </a:lnTo>
                  <a:lnTo>
                    <a:pt x="319919" y="1099872"/>
                  </a:lnTo>
                  <a:lnTo>
                    <a:pt x="877452" y="1380073"/>
                  </a:lnTo>
                  <a:lnTo>
                    <a:pt x="879839" y="1387339"/>
                  </a:lnTo>
                  <a:lnTo>
                    <a:pt x="876865" y="1393276"/>
                  </a:lnTo>
                  <a:lnTo>
                    <a:pt x="619240" y="1937909"/>
                  </a:lnTo>
                  <a:lnTo>
                    <a:pt x="604122" y="1984008"/>
                  </a:lnTo>
                  <a:lnTo>
                    <a:pt x="604444" y="2029770"/>
                  </a:lnTo>
                  <a:lnTo>
                    <a:pt x="621502" y="2069995"/>
                  </a:lnTo>
                  <a:lnTo>
                    <a:pt x="656589" y="2099485"/>
                  </a:lnTo>
                  <a:lnTo>
                    <a:pt x="670442" y="2106312"/>
                  </a:lnTo>
                  <a:lnTo>
                    <a:pt x="716894" y="2117833"/>
                  </a:lnTo>
                  <a:lnTo>
                    <a:pt x="763432" y="2109619"/>
                  </a:lnTo>
                  <a:lnTo>
                    <a:pt x="804437" y="2084673"/>
                  </a:lnTo>
                  <a:lnTo>
                    <a:pt x="834291" y="2046000"/>
                  </a:lnTo>
                  <a:lnTo>
                    <a:pt x="1143496" y="1398742"/>
                  </a:lnTo>
                  <a:lnTo>
                    <a:pt x="1156783" y="1356641"/>
                  </a:lnTo>
                  <a:lnTo>
                    <a:pt x="1156291" y="1314029"/>
                  </a:lnTo>
                  <a:lnTo>
                    <a:pt x="1143026" y="1273954"/>
                  </a:lnTo>
                  <a:lnTo>
                    <a:pt x="1117997" y="1239464"/>
                  </a:lnTo>
                  <a:lnTo>
                    <a:pt x="1082210" y="1213607"/>
                  </a:lnTo>
                  <a:lnTo>
                    <a:pt x="760775" y="1056931"/>
                  </a:lnTo>
                  <a:lnTo>
                    <a:pt x="1017783" y="496864"/>
                  </a:lnTo>
                  <a:lnTo>
                    <a:pt x="1593785" y="496864"/>
                  </a:lnTo>
                  <a:lnTo>
                    <a:pt x="1576342" y="470990"/>
                  </a:lnTo>
                  <a:lnTo>
                    <a:pt x="1538090" y="445202"/>
                  </a:lnTo>
                  <a:lnTo>
                    <a:pt x="1491245" y="435745"/>
                  </a:lnTo>
                  <a:lnTo>
                    <a:pt x="1262770" y="435745"/>
                  </a:lnTo>
                  <a:lnTo>
                    <a:pt x="1259063" y="433578"/>
                  </a:lnTo>
                  <a:lnTo>
                    <a:pt x="1257032" y="430091"/>
                  </a:lnTo>
                  <a:lnTo>
                    <a:pt x="1147670" y="240662"/>
                  </a:lnTo>
                  <a:close/>
                </a:path>
                <a:path w="1611630" h="2118360">
                  <a:moveTo>
                    <a:pt x="1593785" y="496864"/>
                  </a:moveTo>
                  <a:lnTo>
                    <a:pt x="1017783" y="496864"/>
                  </a:lnTo>
                  <a:lnTo>
                    <a:pt x="1097299" y="634535"/>
                  </a:lnTo>
                  <a:lnTo>
                    <a:pt x="1110753" y="652013"/>
                  </a:lnTo>
                  <a:lnTo>
                    <a:pt x="1127990" y="665195"/>
                  </a:lnTo>
                  <a:lnTo>
                    <a:pt x="1148032" y="673519"/>
                  </a:lnTo>
                  <a:lnTo>
                    <a:pt x="1169904" y="676419"/>
                  </a:lnTo>
                  <a:lnTo>
                    <a:pt x="1491245" y="676419"/>
                  </a:lnTo>
                  <a:lnTo>
                    <a:pt x="1538090" y="666961"/>
                  </a:lnTo>
                  <a:lnTo>
                    <a:pt x="1576342" y="641171"/>
                  </a:lnTo>
                  <a:lnTo>
                    <a:pt x="1602130" y="602922"/>
                  </a:lnTo>
                  <a:lnTo>
                    <a:pt x="1611587" y="556087"/>
                  </a:lnTo>
                  <a:lnTo>
                    <a:pt x="1602130" y="509242"/>
                  </a:lnTo>
                  <a:lnTo>
                    <a:pt x="1593785" y="496864"/>
                  </a:lnTo>
                  <a:close/>
                </a:path>
                <a:path w="1611630" h="2118360">
                  <a:moveTo>
                    <a:pt x="401372" y="0"/>
                  </a:moveTo>
                  <a:lnTo>
                    <a:pt x="341411" y="11914"/>
                  </a:lnTo>
                  <a:lnTo>
                    <a:pt x="290590" y="45872"/>
                  </a:lnTo>
                  <a:lnTo>
                    <a:pt x="35237" y="301247"/>
                  </a:lnTo>
                  <a:lnTo>
                    <a:pt x="8809" y="341052"/>
                  </a:lnTo>
                  <a:lnTo>
                    <a:pt x="0" y="386339"/>
                  </a:lnTo>
                  <a:lnTo>
                    <a:pt x="8809" y="431625"/>
                  </a:lnTo>
                  <a:lnTo>
                    <a:pt x="35237" y="471430"/>
                  </a:lnTo>
                  <a:lnTo>
                    <a:pt x="75046" y="497864"/>
                  </a:lnTo>
                  <a:lnTo>
                    <a:pt x="120334" y="506675"/>
                  </a:lnTo>
                  <a:lnTo>
                    <a:pt x="165621" y="497864"/>
                  </a:lnTo>
                  <a:lnTo>
                    <a:pt x="205430" y="471430"/>
                  </a:lnTo>
                  <a:lnTo>
                    <a:pt x="419120" y="257740"/>
                  </a:lnTo>
                  <a:lnTo>
                    <a:pt x="427986" y="250465"/>
                  </a:lnTo>
                  <a:lnTo>
                    <a:pt x="438012" y="245106"/>
                  </a:lnTo>
                  <a:lnTo>
                    <a:pt x="448891" y="241795"/>
                  </a:lnTo>
                  <a:lnTo>
                    <a:pt x="460313" y="240662"/>
                  </a:lnTo>
                  <a:lnTo>
                    <a:pt x="1147670" y="240662"/>
                  </a:lnTo>
                  <a:lnTo>
                    <a:pt x="1111110" y="177334"/>
                  </a:lnTo>
                  <a:lnTo>
                    <a:pt x="1079507" y="126773"/>
                  </a:lnTo>
                  <a:lnTo>
                    <a:pt x="1029489" y="90583"/>
                  </a:lnTo>
                  <a:lnTo>
                    <a:pt x="861452" y="14512"/>
                  </a:lnTo>
                  <a:lnTo>
                    <a:pt x="820923" y="2249"/>
                  </a:lnTo>
                  <a:lnTo>
                    <a:pt x="807234" y="628"/>
                  </a:lnTo>
                  <a:lnTo>
                    <a:pt x="401372" y="0"/>
                  </a:lnTo>
                  <a:close/>
                </a:path>
              </a:pathLst>
            </a:custGeom>
            <a:solidFill>
              <a:srgbClr val="FFFFFF"/>
            </a:solidFill>
          </p:spPr>
          <p:txBody>
            <a:bodyPr wrap="square" lIns="0" tIns="0" rIns="0" bIns="0" rtlCol="0"/>
            <a:lstStyle/>
            <a:p>
              <a:endParaRPr dirty="0"/>
            </a:p>
          </p:txBody>
        </p:sp>
        <p:sp>
          <p:nvSpPr>
            <p:cNvPr id="68" name="object 68"/>
            <p:cNvSpPr/>
            <p:nvPr/>
          </p:nvSpPr>
          <p:spPr>
            <a:xfrm>
              <a:off x="15355639" y="4196172"/>
              <a:ext cx="1611630" cy="2118360"/>
            </a:xfrm>
            <a:custGeom>
              <a:avLst/>
              <a:gdLst/>
              <a:ahLst/>
              <a:cxnLst/>
              <a:rect l="l" t="t" r="r" b="b"/>
              <a:pathLst>
                <a:path w="1611630" h="2118360">
                  <a:moveTo>
                    <a:pt x="1491245" y="435745"/>
                  </a:moveTo>
                  <a:lnTo>
                    <a:pt x="1266801" y="435745"/>
                  </a:lnTo>
                  <a:lnTo>
                    <a:pt x="1262770" y="435745"/>
                  </a:lnTo>
                  <a:lnTo>
                    <a:pt x="1259063" y="433578"/>
                  </a:lnTo>
                  <a:lnTo>
                    <a:pt x="1257032" y="430091"/>
                  </a:lnTo>
                  <a:lnTo>
                    <a:pt x="1111110" y="177334"/>
                  </a:lnTo>
                  <a:lnTo>
                    <a:pt x="1097748" y="150660"/>
                  </a:lnTo>
                  <a:lnTo>
                    <a:pt x="1079507" y="126773"/>
                  </a:lnTo>
                  <a:lnTo>
                    <a:pt x="1029489" y="90583"/>
                  </a:lnTo>
                  <a:lnTo>
                    <a:pt x="861452" y="14512"/>
                  </a:lnTo>
                  <a:lnTo>
                    <a:pt x="820923" y="2249"/>
                  </a:lnTo>
                  <a:lnTo>
                    <a:pt x="401372" y="0"/>
                  </a:lnTo>
                  <a:lnTo>
                    <a:pt x="370660" y="3034"/>
                  </a:lnTo>
                  <a:lnTo>
                    <a:pt x="314446" y="26305"/>
                  </a:lnTo>
                  <a:lnTo>
                    <a:pt x="35237" y="301247"/>
                  </a:lnTo>
                  <a:lnTo>
                    <a:pt x="8809" y="341052"/>
                  </a:lnTo>
                  <a:lnTo>
                    <a:pt x="0" y="386339"/>
                  </a:lnTo>
                  <a:lnTo>
                    <a:pt x="8809" y="431625"/>
                  </a:lnTo>
                  <a:lnTo>
                    <a:pt x="35237" y="471430"/>
                  </a:lnTo>
                  <a:lnTo>
                    <a:pt x="75046" y="497864"/>
                  </a:lnTo>
                  <a:lnTo>
                    <a:pt x="120334" y="506675"/>
                  </a:lnTo>
                  <a:lnTo>
                    <a:pt x="165621" y="497864"/>
                  </a:lnTo>
                  <a:lnTo>
                    <a:pt x="205430" y="471430"/>
                  </a:lnTo>
                  <a:lnTo>
                    <a:pt x="419120" y="257740"/>
                  </a:lnTo>
                  <a:lnTo>
                    <a:pt x="427986" y="250465"/>
                  </a:lnTo>
                  <a:lnTo>
                    <a:pt x="438012" y="245106"/>
                  </a:lnTo>
                  <a:lnTo>
                    <a:pt x="448891" y="241795"/>
                  </a:lnTo>
                  <a:lnTo>
                    <a:pt x="460313" y="240662"/>
                  </a:lnTo>
                  <a:lnTo>
                    <a:pt x="581262" y="240662"/>
                  </a:lnTo>
                  <a:lnTo>
                    <a:pt x="259722" y="925835"/>
                  </a:lnTo>
                  <a:lnTo>
                    <a:pt x="247329" y="975828"/>
                  </a:lnTo>
                  <a:lnTo>
                    <a:pt x="254473" y="1025089"/>
                  </a:lnTo>
                  <a:lnTo>
                    <a:pt x="279291" y="1068232"/>
                  </a:lnTo>
                  <a:lnTo>
                    <a:pt x="319919" y="1099872"/>
                  </a:lnTo>
                  <a:lnTo>
                    <a:pt x="871494" y="1377099"/>
                  </a:lnTo>
                  <a:lnTo>
                    <a:pt x="877452" y="1380073"/>
                  </a:lnTo>
                  <a:lnTo>
                    <a:pt x="879839" y="1387339"/>
                  </a:lnTo>
                  <a:lnTo>
                    <a:pt x="876865" y="1393276"/>
                  </a:lnTo>
                  <a:lnTo>
                    <a:pt x="619240" y="1937909"/>
                  </a:lnTo>
                  <a:lnTo>
                    <a:pt x="604122" y="1984008"/>
                  </a:lnTo>
                  <a:lnTo>
                    <a:pt x="604444" y="2029770"/>
                  </a:lnTo>
                  <a:lnTo>
                    <a:pt x="621502" y="2069995"/>
                  </a:lnTo>
                  <a:lnTo>
                    <a:pt x="656589" y="2099485"/>
                  </a:lnTo>
                  <a:lnTo>
                    <a:pt x="670442" y="2106312"/>
                  </a:lnTo>
                  <a:lnTo>
                    <a:pt x="716894" y="2117833"/>
                  </a:lnTo>
                  <a:lnTo>
                    <a:pt x="763432" y="2109619"/>
                  </a:lnTo>
                  <a:lnTo>
                    <a:pt x="804437" y="2084673"/>
                  </a:lnTo>
                  <a:lnTo>
                    <a:pt x="834291" y="2046000"/>
                  </a:lnTo>
                  <a:lnTo>
                    <a:pt x="1143496" y="1398742"/>
                  </a:lnTo>
                  <a:lnTo>
                    <a:pt x="1156783" y="1356641"/>
                  </a:lnTo>
                  <a:lnTo>
                    <a:pt x="1156291" y="1314029"/>
                  </a:lnTo>
                  <a:lnTo>
                    <a:pt x="1143026" y="1273954"/>
                  </a:lnTo>
                  <a:lnTo>
                    <a:pt x="1117997" y="1239464"/>
                  </a:lnTo>
                  <a:lnTo>
                    <a:pt x="1082210" y="1213607"/>
                  </a:lnTo>
                  <a:lnTo>
                    <a:pt x="760775" y="1056931"/>
                  </a:lnTo>
                  <a:lnTo>
                    <a:pt x="1017783" y="496864"/>
                  </a:lnTo>
                  <a:lnTo>
                    <a:pt x="1097299" y="634535"/>
                  </a:lnTo>
                  <a:lnTo>
                    <a:pt x="1127990" y="665195"/>
                  </a:lnTo>
                  <a:lnTo>
                    <a:pt x="1169904" y="676419"/>
                  </a:lnTo>
                  <a:lnTo>
                    <a:pt x="1491245" y="676419"/>
                  </a:lnTo>
                  <a:lnTo>
                    <a:pt x="1538090" y="666961"/>
                  </a:lnTo>
                  <a:lnTo>
                    <a:pt x="1576342" y="641171"/>
                  </a:lnTo>
                  <a:lnTo>
                    <a:pt x="1602130" y="602922"/>
                  </a:lnTo>
                  <a:lnTo>
                    <a:pt x="1611587" y="556087"/>
                  </a:lnTo>
                  <a:lnTo>
                    <a:pt x="1602130" y="509242"/>
                  </a:lnTo>
                  <a:lnTo>
                    <a:pt x="1576342" y="470990"/>
                  </a:lnTo>
                  <a:lnTo>
                    <a:pt x="1538090" y="445202"/>
                  </a:lnTo>
                  <a:lnTo>
                    <a:pt x="1491245" y="435745"/>
                  </a:lnTo>
                  <a:close/>
                </a:path>
              </a:pathLst>
            </a:custGeom>
            <a:ln w="81013">
              <a:solidFill>
                <a:srgbClr val="231F20"/>
              </a:solidFill>
            </a:ln>
          </p:spPr>
          <p:txBody>
            <a:bodyPr wrap="square" lIns="0" tIns="0" rIns="0" bIns="0" rtlCol="0"/>
            <a:lstStyle/>
            <a:p>
              <a:endParaRPr dirty="0"/>
            </a:p>
          </p:txBody>
        </p:sp>
        <p:sp>
          <p:nvSpPr>
            <p:cNvPr id="69" name="object 69"/>
            <p:cNvSpPr/>
            <p:nvPr/>
          </p:nvSpPr>
          <p:spPr>
            <a:xfrm>
              <a:off x="16209288" y="3727868"/>
              <a:ext cx="450215" cy="450215"/>
            </a:xfrm>
            <a:custGeom>
              <a:avLst/>
              <a:gdLst/>
              <a:ahLst/>
              <a:cxnLst/>
              <a:rect l="l" t="t" r="r" b="b"/>
              <a:pathLst>
                <a:path w="450215" h="450214">
                  <a:moveTo>
                    <a:pt x="224935" y="0"/>
                  </a:moveTo>
                  <a:lnTo>
                    <a:pt x="179606" y="4570"/>
                  </a:lnTo>
                  <a:lnTo>
                    <a:pt x="137385" y="17678"/>
                  </a:lnTo>
                  <a:lnTo>
                    <a:pt x="99177" y="38418"/>
                  </a:lnTo>
                  <a:lnTo>
                    <a:pt x="65886" y="65886"/>
                  </a:lnTo>
                  <a:lnTo>
                    <a:pt x="38418" y="99177"/>
                  </a:lnTo>
                  <a:lnTo>
                    <a:pt x="17678" y="137385"/>
                  </a:lnTo>
                  <a:lnTo>
                    <a:pt x="4570" y="179606"/>
                  </a:lnTo>
                  <a:lnTo>
                    <a:pt x="0" y="224935"/>
                  </a:lnTo>
                  <a:lnTo>
                    <a:pt x="4570" y="270263"/>
                  </a:lnTo>
                  <a:lnTo>
                    <a:pt x="17678" y="312482"/>
                  </a:lnTo>
                  <a:lnTo>
                    <a:pt x="38418" y="350687"/>
                  </a:lnTo>
                  <a:lnTo>
                    <a:pt x="65886" y="383973"/>
                  </a:lnTo>
                  <a:lnTo>
                    <a:pt x="99177" y="411438"/>
                  </a:lnTo>
                  <a:lnTo>
                    <a:pt x="137385" y="432175"/>
                  </a:lnTo>
                  <a:lnTo>
                    <a:pt x="179606" y="445280"/>
                  </a:lnTo>
                  <a:lnTo>
                    <a:pt x="224935" y="449850"/>
                  </a:lnTo>
                  <a:lnTo>
                    <a:pt x="270264" y="445280"/>
                  </a:lnTo>
                  <a:lnTo>
                    <a:pt x="312485" y="432175"/>
                  </a:lnTo>
                  <a:lnTo>
                    <a:pt x="350693" y="411438"/>
                  </a:lnTo>
                  <a:lnTo>
                    <a:pt x="383984" y="383973"/>
                  </a:lnTo>
                  <a:lnTo>
                    <a:pt x="411452" y="350687"/>
                  </a:lnTo>
                  <a:lnTo>
                    <a:pt x="432192" y="312482"/>
                  </a:lnTo>
                  <a:lnTo>
                    <a:pt x="445300" y="270263"/>
                  </a:lnTo>
                  <a:lnTo>
                    <a:pt x="449871" y="224935"/>
                  </a:lnTo>
                  <a:lnTo>
                    <a:pt x="445300" y="179606"/>
                  </a:lnTo>
                  <a:lnTo>
                    <a:pt x="432192" y="137385"/>
                  </a:lnTo>
                  <a:lnTo>
                    <a:pt x="411452" y="99177"/>
                  </a:lnTo>
                  <a:lnTo>
                    <a:pt x="383984" y="65886"/>
                  </a:lnTo>
                  <a:lnTo>
                    <a:pt x="350693" y="38418"/>
                  </a:lnTo>
                  <a:lnTo>
                    <a:pt x="312485" y="17678"/>
                  </a:lnTo>
                  <a:lnTo>
                    <a:pt x="270264" y="4570"/>
                  </a:lnTo>
                  <a:lnTo>
                    <a:pt x="224935" y="0"/>
                  </a:lnTo>
                  <a:close/>
                </a:path>
              </a:pathLst>
            </a:custGeom>
            <a:solidFill>
              <a:srgbClr val="FFFFFF"/>
            </a:solidFill>
          </p:spPr>
          <p:txBody>
            <a:bodyPr wrap="square" lIns="0" tIns="0" rIns="0" bIns="0" rtlCol="0"/>
            <a:lstStyle/>
            <a:p>
              <a:endParaRPr dirty="0"/>
            </a:p>
          </p:txBody>
        </p:sp>
        <p:sp>
          <p:nvSpPr>
            <p:cNvPr id="70" name="object 70"/>
            <p:cNvSpPr/>
            <p:nvPr/>
          </p:nvSpPr>
          <p:spPr>
            <a:xfrm>
              <a:off x="16209288" y="3727868"/>
              <a:ext cx="450215" cy="450215"/>
            </a:xfrm>
            <a:custGeom>
              <a:avLst/>
              <a:gdLst/>
              <a:ahLst/>
              <a:cxnLst/>
              <a:rect l="l" t="t" r="r" b="b"/>
              <a:pathLst>
                <a:path w="450215" h="450214">
                  <a:moveTo>
                    <a:pt x="224935" y="449850"/>
                  </a:moveTo>
                  <a:lnTo>
                    <a:pt x="270264" y="445280"/>
                  </a:lnTo>
                  <a:lnTo>
                    <a:pt x="312485" y="432175"/>
                  </a:lnTo>
                  <a:lnTo>
                    <a:pt x="350693" y="411438"/>
                  </a:lnTo>
                  <a:lnTo>
                    <a:pt x="383984" y="383973"/>
                  </a:lnTo>
                  <a:lnTo>
                    <a:pt x="411452" y="350687"/>
                  </a:lnTo>
                  <a:lnTo>
                    <a:pt x="432192" y="312482"/>
                  </a:lnTo>
                  <a:lnTo>
                    <a:pt x="445300" y="270263"/>
                  </a:lnTo>
                  <a:lnTo>
                    <a:pt x="449871" y="224935"/>
                  </a:lnTo>
                  <a:lnTo>
                    <a:pt x="445300" y="179606"/>
                  </a:lnTo>
                  <a:lnTo>
                    <a:pt x="432192" y="137385"/>
                  </a:lnTo>
                  <a:lnTo>
                    <a:pt x="411452" y="99177"/>
                  </a:lnTo>
                  <a:lnTo>
                    <a:pt x="383984" y="65886"/>
                  </a:lnTo>
                  <a:lnTo>
                    <a:pt x="350693" y="38418"/>
                  </a:lnTo>
                  <a:lnTo>
                    <a:pt x="312485" y="17678"/>
                  </a:lnTo>
                  <a:lnTo>
                    <a:pt x="270264" y="4570"/>
                  </a:lnTo>
                  <a:lnTo>
                    <a:pt x="224935" y="0"/>
                  </a:lnTo>
                  <a:lnTo>
                    <a:pt x="179606" y="4570"/>
                  </a:lnTo>
                  <a:lnTo>
                    <a:pt x="137385" y="17678"/>
                  </a:lnTo>
                  <a:lnTo>
                    <a:pt x="99177" y="38418"/>
                  </a:lnTo>
                  <a:lnTo>
                    <a:pt x="65886" y="65886"/>
                  </a:lnTo>
                  <a:lnTo>
                    <a:pt x="38418" y="99177"/>
                  </a:lnTo>
                  <a:lnTo>
                    <a:pt x="17678" y="137385"/>
                  </a:lnTo>
                  <a:lnTo>
                    <a:pt x="4570" y="179606"/>
                  </a:lnTo>
                  <a:lnTo>
                    <a:pt x="0" y="224935"/>
                  </a:lnTo>
                  <a:lnTo>
                    <a:pt x="4570" y="270263"/>
                  </a:lnTo>
                  <a:lnTo>
                    <a:pt x="17678" y="312482"/>
                  </a:lnTo>
                  <a:lnTo>
                    <a:pt x="38418" y="350687"/>
                  </a:lnTo>
                  <a:lnTo>
                    <a:pt x="65886" y="383973"/>
                  </a:lnTo>
                  <a:lnTo>
                    <a:pt x="99177" y="411438"/>
                  </a:lnTo>
                  <a:lnTo>
                    <a:pt x="137385" y="432175"/>
                  </a:lnTo>
                  <a:lnTo>
                    <a:pt x="179606" y="445280"/>
                  </a:lnTo>
                  <a:lnTo>
                    <a:pt x="224935" y="449850"/>
                  </a:lnTo>
                  <a:close/>
                </a:path>
              </a:pathLst>
            </a:custGeom>
            <a:ln w="81013">
              <a:solidFill>
                <a:srgbClr val="231F20"/>
              </a:solidFill>
            </a:ln>
          </p:spPr>
          <p:txBody>
            <a:bodyPr wrap="square" lIns="0" tIns="0" rIns="0" bIns="0" rtlCol="0"/>
            <a:lstStyle/>
            <a:p>
              <a:endParaRPr dirty="0"/>
            </a:p>
          </p:txBody>
        </p:sp>
      </p:grpSp>
      <p:sp>
        <p:nvSpPr>
          <p:cNvPr id="85" name="object 85"/>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87" name="Group 86"/>
          <p:cNvGrpSpPr/>
          <p:nvPr/>
        </p:nvGrpSpPr>
        <p:grpSpPr>
          <a:xfrm>
            <a:off x="15693429" y="347271"/>
            <a:ext cx="4130659" cy="1569125"/>
            <a:chOff x="15693429" y="347271"/>
            <a:chExt cx="4130659" cy="1569125"/>
          </a:xfrm>
        </p:grpSpPr>
        <p:sp>
          <p:nvSpPr>
            <p:cNvPr id="88"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89"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90"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91"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92"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93"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94"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95"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96"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97"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98"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99"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00"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2550061"/>
            <a:ext cx="10958436" cy="3800849"/>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Making Rail </a:t>
            </a:r>
            <a:r>
              <a:rPr sz="5400" b="1" spc="5" dirty="0">
                <a:solidFill>
                  <a:srgbClr val="FFFFFF"/>
                </a:solidFill>
                <a:latin typeface="Arial"/>
                <a:cs typeface="Arial"/>
              </a:rPr>
              <a:t>a Great</a:t>
            </a:r>
            <a:r>
              <a:rPr sz="5400" b="1" spc="-30" dirty="0">
                <a:solidFill>
                  <a:srgbClr val="FFFFFF"/>
                </a:solidFill>
                <a:latin typeface="Arial"/>
                <a:cs typeface="Arial"/>
              </a:rPr>
              <a:t> </a:t>
            </a:r>
            <a:r>
              <a:rPr sz="5400" b="1" spc="5" dirty="0">
                <a:solidFill>
                  <a:srgbClr val="FFFFFF"/>
                </a:solidFill>
                <a:latin typeface="Arial"/>
                <a:cs typeface="Arial"/>
              </a:rPr>
              <a:t>Experience</a:t>
            </a:r>
            <a:endParaRPr sz="5400" dirty="0">
              <a:latin typeface="Arial"/>
              <a:cs typeface="Arial"/>
            </a:endParaRPr>
          </a:p>
          <a:p>
            <a:pPr marL="12700">
              <a:lnSpc>
                <a:spcPct val="100000"/>
              </a:lnSpc>
              <a:spcBef>
                <a:spcPts val="1675"/>
              </a:spcBef>
            </a:pPr>
            <a:endParaRPr lang="en-GB" sz="2450" spc="5" dirty="0">
              <a:solidFill>
                <a:srgbClr val="FFFFFF"/>
              </a:solidFill>
              <a:latin typeface="Arial"/>
              <a:cs typeface="Arial"/>
            </a:endParaRPr>
          </a:p>
          <a:p>
            <a:pPr marL="12700">
              <a:lnSpc>
                <a:spcPct val="100000"/>
              </a:lnSpc>
              <a:spcBef>
                <a:spcPts val="1675"/>
              </a:spcBef>
            </a:pPr>
            <a:r>
              <a:rPr sz="2450" spc="5" dirty="0">
                <a:solidFill>
                  <a:srgbClr val="FFFFFF"/>
                </a:solidFill>
                <a:latin typeface="Arial"/>
                <a:cs typeface="Arial"/>
              </a:rPr>
              <a:t>Read </a:t>
            </a:r>
            <a:r>
              <a:rPr sz="2450" spc="0" dirty="0">
                <a:solidFill>
                  <a:srgbClr val="FFFFFF"/>
                </a:solidFill>
                <a:latin typeface="Arial"/>
                <a:cs typeface="Arial"/>
              </a:rPr>
              <a:t>and </a:t>
            </a:r>
            <a:r>
              <a:rPr sz="2450" spc="5" dirty="0">
                <a:solidFill>
                  <a:srgbClr val="FFFFFF"/>
                </a:solidFill>
                <a:latin typeface="Arial"/>
                <a:cs typeface="Arial"/>
              </a:rPr>
              <a:t>comply </a:t>
            </a:r>
            <a:r>
              <a:rPr sz="2450" spc="0" dirty="0">
                <a:solidFill>
                  <a:srgbClr val="FFFFFF"/>
                </a:solidFill>
                <a:latin typeface="Arial"/>
                <a:cs typeface="Arial"/>
              </a:rPr>
              <a:t>with Network </a:t>
            </a:r>
            <a:r>
              <a:rPr sz="2450" spc="-5" dirty="0">
                <a:solidFill>
                  <a:srgbClr val="FFFFFF"/>
                </a:solidFill>
                <a:latin typeface="Arial"/>
                <a:cs typeface="Arial"/>
              </a:rPr>
              <a:t>Rail’s </a:t>
            </a:r>
            <a:r>
              <a:rPr sz="2450" spc="5" dirty="0">
                <a:solidFill>
                  <a:srgbClr val="FFFFFF"/>
                </a:solidFill>
                <a:latin typeface="Arial"/>
                <a:cs typeface="Arial"/>
              </a:rPr>
              <a:t>Code </a:t>
            </a:r>
            <a:r>
              <a:rPr sz="2450" spc="0" dirty="0">
                <a:solidFill>
                  <a:srgbClr val="FFFFFF"/>
                </a:solidFill>
                <a:latin typeface="Arial"/>
                <a:cs typeface="Arial"/>
              </a:rPr>
              <a:t>of</a:t>
            </a:r>
            <a:r>
              <a:rPr sz="2450" dirty="0">
                <a:solidFill>
                  <a:srgbClr val="FFFFFF"/>
                </a:solidFill>
                <a:latin typeface="Arial"/>
                <a:cs typeface="Arial"/>
              </a:rPr>
              <a:t> </a:t>
            </a:r>
            <a:r>
              <a:rPr sz="2450" spc="0" dirty="0">
                <a:solidFill>
                  <a:srgbClr val="FFFFFF"/>
                </a:solidFill>
                <a:latin typeface="Arial"/>
                <a:cs typeface="Arial"/>
              </a:rPr>
              <a:t>Conduct.</a:t>
            </a:r>
            <a:endParaRPr sz="2450" dirty="0">
              <a:latin typeface="Arial"/>
              <a:cs typeface="Arial"/>
            </a:endParaRPr>
          </a:p>
          <a:p>
            <a:pPr marL="12700" marR="5080">
              <a:lnSpc>
                <a:spcPct val="101000"/>
              </a:lnSpc>
              <a:spcBef>
                <a:spcPts val="1645"/>
              </a:spcBef>
            </a:pPr>
            <a:endParaRPr lang="en-GB" sz="2450" spc="0" dirty="0">
              <a:solidFill>
                <a:srgbClr val="FFFFFF"/>
              </a:solidFill>
              <a:latin typeface="Arial"/>
              <a:cs typeface="Arial"/>
            </a:endParaRPr>
          </a:p>
          <a:p>
            <a:pPr marL="12700" marR="5080">
              <a:lnSpc>
                <a:spcPct val="101000"/>
              </a:lnSpc>
              <a:spcBef>
                <a:spcPts val="1645"/>
              </a:spcBef>
            </a:pPr>
            <a:r>
              <a:rPr sz="2450" spc="0" dirty="0">
                <a:solidFill>
                  <a:srgbClr val="FFFFFF"/>
                </a:solidFill>
                <a:latin typeface="Arial"/>
                <a:cs typeface="Arial"/>
              </a:rPr>
              <a:t>Identify opportunities to improve </a:t>
            </a:r>
            <a:r>
              <a:rPr sz="2450" spc="5" dirty="0">
                <a:solidFill>
                  <a:srgbClr val="FFFFFF"/>
                </a:solidFill>
                <a:latin typeface="Arial"/>
                <a:cs typeface="Arial"/>
              </a:rPr>
              <a:t>the </a:t>
            </a:r>
            <a:r>
              <a:rPr sz="2450" spc="0" dirty="0">
                <a:solidFill>
                  <a:srgbClr val="FFFFFF"/>
                </a:solidFill>
                <a:latin typeface="Arial"/>
                <a:cs typeface="Arial"/>
              </a:rPr>
              <a:t>passenger experience as </a:t>
            </a:r>
            <a:r>
              <a:rPr sz="2450" spc="5" dirty="0">
                <a:solidFill>
                  <a:srgbClr val="FFFFFF"/>
                </a:solidFill>
                <a:latin typeface="Arial"/>
                <a:cs typeface="Arial"/>
              </a:rPr>
              <a:t>a </a:t>
            </a:r>
            <a:r>
              <a:rPr sz="2450" dirty="0">
                <a:solidFill>
                  <a:srgbClr val="FFFFFF"/>
                </a:solidFill>
                <a:latin typeface="Arial"/>
                <a:cs typeface="Arial"/>
              </a:rPr>
              <a:t>result  </a:t>
            </a:r>
            <a:r>
              <a:rPr sz="2450" spc="0" dirty="0">
                <a:solidFill>
                  <a:srgbClr val="FFFFFF"/>
                </a:solidFill>
                <a:latin typeface="Arial"/>
                <a:cs typeface="Arial"/>
              </a:rPr>
              <a:t>of station or lineside</a:t>
            </a:r>
            <a:r>
              <a:rPr sz="2450" spc="-20" dirty="0">
                <a:solidFill>
                  <a:srgbClr val="FFFFFF"/>
                </a:solidFill>
                <a:latin typeface="Arial"/>
                <a:cs typeface="Arial"/>
              </a:rPr>
              <a:t> </a:t>
            </a:r>
            <a:r>
              <a:rPr sz="2450" spc="0" dirty="0">
                <a:solidFill>
                  <a:srgbClr val="FFFFFF"/>
                </a:solidFill>
                <a:latin typeface="Arial"/>
                <a:cs typeface="Arial"/>
              </a:rPr>
              <a:t>enhancement.</a:t>
            </a:r>
            <a:endParaRPr sz="2450" dirty="0">
              <a:latin typeface="Arial"/>
              <a:cs typeface="Arial"/>
            </a:endParaRPr>
          </a:p>
        </p:txBody>
      </p:sp>
      <p:grpSp>
        <p:nvGrpSpPr>
          <p:cNvPr id="103" name="Group 102"/>
          <p:cNvGrpSpPr/>
          <p:nvPr/>
        </p:nvGrpSpPr>
        <p:grpSpPr>
          <a:xfrm>
            <a:off x="13995525" y="3342585"/>
            <a:ext cx="4466574" cy="3743835"/>
            <a:chOff x="13995525" y="3342585"/>
            <a:chExt cx="4466574" cy="3743835"/>
          </a:xfrm>
        </p:grpSpPr>
        <p:sp>
          <p:nvSpPr>
            <p:cNvPr id="5" name="object 5"/>
            <p:cNvSpPr/>
            <p:nvPr/>
          </p:nvSpPr>
          <p:spPr>
            <a:xfrm>
              <a:off x="17229433" y="3770398"/>
              <a:ext cx="1078865" cy="1830070"/>
            </a:xfrm>
            <a:custGeom>
              <a:avLst/>
              <a:gdLst/>
              <a:ahLst/>
              <a:cxnLst/>
              <a:rect l="l" t="t" r="r" b="b"/>
              <a:pathLst>
                <a:path w="1078865" h="1830070">
                  <a:moveTo>
                    <a:pt x="1078710" y="1830059"/>
                  </a:moveTo>
                  <a:lnTo>
                    <a:pt x="0" y="1830059"/>
                  </a:lnTo>
                  <a:lnTo>
                    <a:pt x="0" y="0"/>
                  </a:lnTo>
                  <a:lnTo>
                    <a:pt x="1078710" y="0"/>
                  </a:lnTo>
                  <a:lnTo>
                    <a:pt x="1078710" y="1830059"/>
                  </a:lnTo>
                  <a:close/>
                </a:path>
              </a:pathLst>
            </a:custGeom>
            <a:solidFill>
              <a:srgbClr val="FFFFFF"/>
            </a:solidFill>
          </p:spPr>
          <p:txBody>
            <a:bodyPr wrap="square" lIns="0" tIns="0" rIns="0" bIns="0" rtlCol="0"/>
            <a:lstStyle/>
            <a:p>
              <a:endParaRPr dirty="0"/>
            </a:p>
          </p:txBody>
        </p:sp>
        <p:sp>
          <p:nvSpPr>
            <p:cNvPr id="6" name="object 6"/>
            <p:cNvSpPr/>
            <p:nvPr/>
          </p:nvSpPr>
          <p:spPr>
            <a:xfrm>
              <a:off x="17229433" y="3770398"/>
              <a:ext cx="1078865" cy="1830070"/>
            </a:xfrm>
            <a:custGeom>
              <a:avLst/>
              <a:gdLst/>
              <a:ahLst/>
              <a:cxnLst/>
              <a:rect l="l" t="t" r="r" b="b"/>
              <a:pathLst>
                <a:path w="1078865" h="1830070">
                  <a:moveTo>
                    <a:pt x="1078710" y="1830059"/>
                  </a:moveTo>
                  <a:lnTo>
                    <a:pt x="0" y="1830059"/>
                  </a:lnTo>
                  <a:lnTo>
                    <a:pt x="0" y="0"/>
                  </a:lnTo>
                  <a:lnTo>
                    <a:pt x="1078710" y="0"/>
                  </a:lnTo>
                  <a:lnTo>
                    <a:pt x="1078710" y="1830059"/>
                  </a:lnTo>
                  <a:close/>
                </a:path>
              </a:pathLst>
            </a:custGeom>
            <a:ln w="62731">
              <a:solidFill>
                <a:srgbClr val="231F20"/>
              </a:solidFill>
            </a:ln>
          </p:spPr>
          <p:txBody>
            <a:bodyPr wrap="square" lIns="0" tIns="0" rIns="0" bIns="0" rtlCol="0"/>
            <a:lstStyle/>
            <a:p>
              <a:endParaRPr dirty="0"/>
            </a:p>
          </p:txBody>
        </p:sp>
        <p:sp>
          <p:nvSpPr>
            <p:cNvPr id="7" name="object 7"/>
            <p:cNvSpPr/>
            <p:nvPr/>
          </p:nvSpPr>
          <p:spPr>
            <a:xfrm>
              <a:off x="17075894" y="3342585"/>
              <a:ext cx="1386205" cy="455930"/>
            </a:xfrm>
            <a:custGeom>
              <a:avLst/>
              <a:gdLst/>
              <a:ahLst/>
              <a:cxnLst/>
              <a:rect l="l" t="t" r="r" b="b"/>
              <a:pathLst>
                <a:path w="1386205" h="455929">
                  <a:moveTo>
                    <a:pt x="690701" y="0"/>
                  </a:moveTo>
                  <a:lnTo>
                    <a:pt x="4240" y="446300"/>
                  </a:lnTo>
                  <a:lnTo>
                    <a:pt x="0" y="449002"/>
                  </a:lnTo>
                  <a:lnTo>
                    <a:pt x="1884" y="455630"/>
                  </a:lnTo>
                  <a:lnTo>
                    <a:pt x="1383905" y="455630"/>
                  </a:lnTo>
                  <a:lnTo>
                    <a:pt x="1385790" y="448981"/>
                  </a:lnTo>
                  <a:lnTo>
                    <a:pt x="1381560" y="446290"/>
                  </a:lnTo>
                  <a:lnTo>
                    <a:pt x="690701" y="0"/>
                  </a:lnTo>
                  <a:close/>
                </a:path>
              </a:pathLst>
            </a:custGeom>
            <a:solidFill>
              <a:srgbClr val="FFFFFF"/>
            </a:solidFill>
          </p:spPr>
          <p:txBody>
            <a:bodyPr wrap="square" lIns="0" tIns="0" rIns="0" bIns="0" rtlCol="0"/>
            <a:lstStyle/>
            <a:p>
              <a:endParaRPr dirty="0"/>
            </a:p>
          </p:txBody>
        </p:sp>
        <p:sp>
          <p:nvSpPr>
            <p:cNvPr id="8" name="object 8"/>
            <p:cNvSpPr/>
            <p:nvPr/>
          </p:nvSpPr>
          <p:spPr>
            <a:xfrm>
              <a:off x="17075894" y="3342585"/>
              <a:ext cx="1386205" cy="455930"/>
            </a:xfrm>
            <a:custGeom>
              <a:avLst/>
              <a:gdLst/>
              <a:ahLst/>
              <a:cxnLst/>
              <a:rect l="l" t="t" r="r" b="b"/>
              <a:pathLst>
                <a:path w="1386205" h="455929">
                  <a:moveTo>
                    <a:pt x="1379047" y="455630"/>
                  </a:moveTo>
                  <a:lnTo>
                    <a:pt x="6753" y="455630"/>
                  </a:lnTo>
                  <a:lnTo>
                    <a:pt x="1884" y="455630"/>
                  </a:lnTo>
                  <a:lnTo>
                    <a:pt x="0" y="449002"/>
                  </a:lnTo>
                  <a:lnTo>
                    <a:pt x="4240" y="446300"/>
                  </a:lnTo>
                  <a:lnTo>
                    <a:pt x="690701" y="0"/>
                  </a:lnTo>
                  <a:lnTo>
                    <a:pt x="1381560" y="446290"/>
                  </a:lnTo>
                  <a:lnTo>
                    <a:pt x="1385790" y="448981"/>
                  </a:lnTo>
                  <a:lnTo>
                    <a:pt x="1383905" y="455630"/>
                  </a:lnTo>
                  <a:lnTo>
                    <a:pt x="1379047" y="455630"/>
                  </a:lnTo>
                  <a:close/>
                </a:path>
              </a:pathLst>
            </a:custGeom>
            <a:ln w="62731">
              <a:solidFill>
                <a:srgbClr val="231F20"/>
              </a:solidFill>
            </a:ln>
          </p:spPr>
          <p:txBody>
            <a:bodyPr wrap="square" lIns="0" tIns="0" rIns="0" bIns="0" rtlCol="0"/>
            <a:lstStyle/>
            <a:p>
              <a:endParaRPr dirty="0"/>
            </a:p>
          </p:txBody>
        </p:sp>
        <p:sp>
          <p:nvSpPr>
            <p:cNvPr id="9" name="object 9"/>
            <p:cNvSpPr/>
            <p:nvPr/>
          </p:nvSpPr>
          <p:spPr>
            <a:xfrm>
              <a:off x="15886945" y="3945883"/>
              <a:ext cx="1347470" cy="236854"/>
            </a:xfrm>
            <a:custGeom>
              <a:avLst/>
              <a:gdLst/>
              <a:ahLst/>
              <a:cxnLst/>
              <a:rect l="l" t="t" r="r" b="b"/>
              <a:pathLst>
                <a:path w="1347469" h="236854">
                  <a:moveTo>
                    <a:pt x="1347194" y="8463"/>
                  </a:moveTo>
                  <a:lnTo>
                    <a:pt x="242306" y="8463"/>
                  </a:lnTo>
                  <a:lnTo>
                    <a:pt x="102223" y="0"/>
                  </a:lnTo>
                  <a:lnTo>
                    <a:pt x="30288" y="20939"/>
                  </a:lnTo>
                  <a:lnTo>
                    <a:pt x="3786" y="92664"/>
                  </a:lnTo>
                  <a:lnTo>
                    <a:pt x="0" y="236560"/>
                  </a:lnTo>
                </a:path>
              </a:pathLst>
            </a:custGeom>
            <a:ln w="62731">
              <a:solidFill>
                <a:srgbClr val="231F20"/>
              </a:solidFill>
            </a:ln>
          </p:spPr>
          <p:txBody>
            <a:bodyPr wrap="square" lIns="0" tIns="0" rIns="0" bIns="0" rtlCol="0"/>
            <a:lstStyle/>
            <a:p>
              <a:endParaRPr dirty="0"/>
            </a:p>
          </p:txBody>
        </p:sp>
        <p:sp>
          <p:nvSpPr>
            <p:cNvPr id="10" name="object 10"/>
            <p:cNvSpPr/>
            <p:nvPr/>
          </p:nvSpPr>
          <p:spPr>
            <a:xfrm>
              <a:off x="17494805" y="3920851"/>
              <a:ext cx="577850" cy="577850"/>
            </a:xfrm>
            <a:custGeom>
              <a:avLst/>
              <a:gdLst/>
              <a:ahLst/>
              <a:cxnLst/>
              <a:rect l="l" t="t" r="r" b="b"/>
              <a:pathLst>
                <a:path w="577850" h="577850">
                  <a:moveTo>
                    <a:pt x="485555" y="0"/>
                  </a:moveTo>
                  <a:lnTo>
                    <a:pt x="92060" y="0"/>
                  </a:lnTo>
                  <a:lnTo>
                    <a:pt x="56304" y="7265"/>
                  </a:lnTo>
                  <a:lnTo>
                    <a:pt x="27033" y="27047"/>
                  </a:lnTo>
                  <a:lnTo>
                    <a:pt x="7260" y="56326"/>
                  </a:lnTo>
                  <a:lnTo>
                    <a:pt x="0" y="92080"/>
                  </a:lnTo>
                  <a:lnTo>
                    <a:pt x="0" y="485451"/>
                  </a:lnTo>
                  <a:lnTo>
                    <a:pt x="7260" y="521211"/>
                  </a:lnTo>
                  <a:lnTo>
                    <a:pt x="27033" y="550493"/>
                  </a:lnTo>
                  <a:lnTo>
                    <a:pt x="56304" y="570277"/>
                  </a:lnTo>
                  <a:lnTo>
                    <a:pt x="92060" y="577542"/>
                  </a:lnTo>
                  <a:lnTo>
                    <a:pt x="485555" y="577542"/>
                  </a:lnTo>
                  <a:lnTo>
                    <a:pt x="521311" y="570277"/>
                  </a:lnTo>
                  <a:lnTo>
                    <a:pt x="550582" y="550493"/>
                  </a:lnTo>
                  <a:lnTo>
                    <a:pt x="570355" y="521211"/>
                  </a:lnTo>
                  <a:lnTo>
                    <a:pt x="577615" y="485451"/>
                  </a:lnTo>
                  <a:lnTo>
                    <a:pt x="577615" y="92080"/>
                  </a:lnTo>
                  <a:lnTo>
                    <a:pt x="570355" y="56326"/>
                  </a:lnTo>
                  <a:lnTo>
                    <a:pt x="550582" y="27047"/>
                  </a:lnTo>
                  <a:lnTo>
                    <a:pt x="521311" y="7265"/>
                  </a:lnTo>
                  <a:lnTo>
                    <a:pt x="485555" y="0"/>
                  </a:lnTo>
                  <a:close/>
                </a:path>
              </a:pathLst>
            </a:custGeom>
            <a:solidFill>
              <a:srgbClr val="FFFFFF"/>
            </a:solidFill>
          </p:spPr>
          <p:txBody>
            <a:bodyPr wrap="square" lIns="0" tIns="0" rIns="0" bIns="0" rtlCol="0"/>
            <a:lstStyle/>
            <a:p>
              <a:endParaRPr dirty="0"/>
            </a:p>
          </p:txBody>
        </p:sp>
        <p:sp>
          <p:nvSpPr>
            <p:cNvPr id="11" name="object 11"/>
            <p:cNvSpPr/>
            <p:nvPr/>
          </p:nvSpPr>
          <p:spPr>
            <a:xfrm>
              <a:off x="17494805" y="3920851"/>
              <a:ext cx="577850" cy="577850"/>
            </a:xfrm>
            <a:custGeom>
              <a:avLst/>
              <a:gdLst/>
              <a:ahLst/>
              <a:cxnLst/>
              <a:rect l="l" t="t" r="r" b="b"/>
              <a:pathLst>
                <a:path w="577850" h="577850">
                  <a:moveTo>
                    <a:pt x="485555" y="577542"/>
                  </a:moveTo>
                  <a:lnTo>
                    <a:pt x="92060" y="577542"/>
                  </a:lnTo>
                  <a:lnTo>
                    <a:pt x="56304" y="570277"/>
                  </a:lnTo>
                  <a:lnTo>
                    <a:pt x="27033" y="550493"/>
                  </a:lnTo>
                  <a:lnTo>
                    <a:pt x="7260" y="521211"/>
                  </a:lnTo>
                  <a:lnTo>
                    <a:pt x="0" y="485451"/>
                  </a:lnTo>
                  <a:lnTo>
                    <a:pt x="0" y="92080"/>
                  </a:lnTo>
                  <a:lnTo>
                    <a:pt x="7260" y="56326"/>
                  </a:lnTo>
                  <a:lnTo>
                    <a:pt x="27033" y="27047"/>
                  </a:lnTo>
                  <a:lnTo>
                    <a:pt x="56304" y="7265"/>
                  </a:lnTo>
                  <a:lnTo>
                    <a:pt x="92060" y="0"/>
                  </a:lnTo>
                  <a:lnTo>
                    <a:pt x="485555" y="0"/>
                  </a:lnTo>
                  <a:lnTo>
                    <a:pt x="521311" y="7265"/>
                  </a:lnTo>
                  <a:lnTo>
                    <a:pt x="550582" y="27047"/>
                  </a:lnTo>
                  <a:lnTo>
                    <a:pt x="570355" y="56326"/>
                  </a:lnTo>
                  <a:lnTo>
                    <a:pt x="577615" y="92080"/>
                  </a:lnTo>
                  <a:lnTo>
                    <a:pt x="577615" y="485451"/>
                  </a:lnTo>
                  <a:lnTo>
                    <a:pt x="570355" y="521211"/>
                  </a:lnTo>
                  <a:lnTo>
                    <a:pt x="550582" y="550493"/>
                  </a:lnTo>
                  <a:lnTo>
                    <a:pt x="521311" y="570277"/>
                  </a:lnTo>
                  <a:lnTo>
                    <a:pt x="485555" y="577542"/>
                  </a:lnTo>
                  <a:close/>
                </a:path>
              </a:pathLst>
            </a:custGeom>
            <a:ln w="62731">
              <a:solidFill>
                <a:srgbClr val="231F20"/>
              </a:solidFill>
            </a:ln>
          </p:spPr>
          <p:txBody>
            <a:bodyPr wrap="square" lIns="0" tIns="0" rIns="0" bIns="0" rtlCol="0"/>
            <a:lstStyle/>
            <a:p>
              <a:endParaRPr dirty="0"/>
            </a:p>
          </p:txBody>
        </p:sp>
        <p:sp>
          <p:nvSpPr>
            <p:cNvPr id="12" name="object 12"/>
            <p:cNvSpPr/>
            <p:nvPr/>
          </p:nvSpPr>
          <p:spPr>
            <a:xfrm>
              <a:off x="17787142" y="3920851"/>
              <a:ext cx="0" cy="257810"/>
            </a:xfrm>
            <a:custGeom>
              <a:avLst/>
              <a:gdLst/>
              <a:ahLst/>
              <a:cxnLst/>
              <a:rect l="l" t="t" r="r" b="b"/>
              <a:pathLst>
                <a:path h="257810">
                  <a:moveTo>
                    <a:pt x="0" y="0"/>
                  </a:moveTo>
                  <a:lnTo>
                    <a:pt x="0" y="257400"/>
                  </a:lnTo>
                </a:path>
              </a:pathLst>
            </a:custGeom>
            <a:ln w="62731">
              <a:solidFill>
                <a:srgbClr val="231F20"/>
              </a:solidFill>
            </a:ln>
          </p:spPr>
          <p:txBody>
            <a:bodyPr wrap="square" lIns="0" tIns="0" rIns="0" bIns="0" rtlCol="0"/>
            <a:lstStyle/>
            <a:p>
              <a:endParaRPr dirty="0"/>
            </a:p>
          </p:txBody>
        </p:sp>
        <p:sp>
          <p:nvSpPr>
            <p:cNvPr id="13" name="object 13"/>
            <p:cNvSpPr/>
            <p:nvPr/>
          </p:nvSpPr>
          <p:spPr>
            <a:xfrm>
              <a:off x="17787142" y="4240982"/>
              <a:ext cx="0" cy="257810"/>
            </a:xfrm>
            <a:custGeom>
              <a:avLst/>
              <a:gdLst/>
              <a:ahLst/>
              <a:cxnLst/>
              <a:rect l="l" t="t" r="r" b="b"/>
              <a:pathLst>
                <a:path h="257810">
                  <a:moveTo>
                    <a:pt x="0" y="0"/>
                  </a:moveTo>
                  <a:lnTo>
                    <a:pt x="0" y="257411"/>
                  </a:lnTo>
                </a:path>
              </a:pathLst>
            </a:custGeom>
            <a:ln w="62731">
              <a:solidFill>
                <a:srgbClr val="231F20"/>
              </a:solidFill>
            </a:ln>
          </p:spPr>
          <p:txBody>
            <a:bodyPr wrap="square" lIns="0" tIns="0" rIns="0" bIns="0" rtlCol="0"/>
            <a:lstStyle/>
            <a:p>
              <a:endParaRPr dirty="0"/>
            </a:p>
          </p:txBody>
        </p:sp>
        <p:sp>
          <p:nvSpPr>
            <p:cNvPr id="14" name="object 14"/>
            <p:cNvSpPr/>
            <p:nvPr/>
          </p:nvSpPr>
          <p:spPr>
            <a:xfrm>
              <a:off x="17494805" y="4209617"/>
              <a:ext cx="577850" cy="0"/>
            </a:xfrm>
            <a:custGeom>
              <a:avLst/>
              <a:gdLst/>
              <a:ahLst/>
              <a:cxnLst/>
              <a:rect l="l" t="t" r="r" b="b"/>
              <a:pathLst>
                <a:path w="577850">
                  <a:moveTo>
                    <a:pt x="0" y="0"/>
                  </a:moveTo>
                  <a:lnTo>
                    <a:pt x="577615" y="0"/>
                  </a:lnTo>
                </a:path>
              </a:pathLst>
            </a:custGeom>
            <a:ln w="62731">
              <a:solidFill>
                <a:srgbClr val="231F20"/>
              </a:solidFill>
            </a:ln>
          </p:spPr>
          <p:txBody>
            <a:bodyPr wrap="square" lIns="0" tIns="0" rIns="0" bIns="0" rtlCol="0"/>
            <a:lstStyle/>
            <a:p>
              <a:endParaRPr dirty="0"/>
            </a:p>
          </p:txBody>
        </p:sp>
        <p:sp>
          <p:nvSpPr>
            <p:cNvPr id="15" name="object 15"/>
            <p:cNvSpPr/>
            <p:nvPr/>
          </p:nvSpPr>
          <p:spPr>
            <a:xfrm>
              <a:off x="15941828" y="5604907"/>
              <a:ext cx="2366645" cy="1058545"/>
            </a:xfrm>
            <a:custGeom>
              <a:avLst/>
              <a:gdLst/>
              <a:ahLst/>
              <a:cxnLst/>
              <a:rect l="l" t="t" r="r" b="b"/>
              <a:pathLst>
                <a:path w="2366644" h="1058545">
                  <a:moveTo>
                    <a:pt x="2366315" y="1058438"/>
                  </a:moveTo>
                  <a:lnTo>
                    <a:pt x="0" y="1058438"/>
                  </a:lnTo>
                  <a:lnTo>
                    <a:pt x="0" y="0"/>
                  </a:lnTo>
                  <a:lnTo>
                    <a:pt x="2366315" y="0"/>
                  </a:lnTo>
                  <a:lnTo>
                    <a:pt x="2366315" y="1058438"/>
                  </a:lnTo>
                  <a:close/>
                </a:path>
              </a:pathLst>
            </a:custGeom>
            <a:solidFill>
              <a:srgbClr val="FFFFFF"/>
            </a:solidFill>
          </p:spPr>
          <p:txBody>
            <a:bodyPr wrap="square" lIns="0" tIns="0" rIns="0" bIns="0" rtlCol="0"/>
            <a:lstStyle/>
            <a:p>
              <a:endParaRPr dirty="0"/>
            </a:p>
          </p:txBody>
        </p:sp>
        <p:sp>
          <p:nvSpPr>
            <p:cNvPr id="16" name="object 16"/>
            <p:cNvSpPr/>
            <p:nvPr/>
          </p:nvSpPr>
          <p:spPr>
            <a:xfrm>
              <a:off x="15941828" y="5604907"/>
              <a:ext cx="2366645" cy="1058545"/>
            </a:xfrm>
            <a:custGeom>
              <a:avLst/>
              <a:gdLst/>
              <a:ahLst/>
              <a:cxnLst/>
              <a:rect l="l" t="t" r="r" b="b"/>
              <a:pathLst>
                <a:path w="2366644" h="1058545">
                  <a:moveTo>
                    <a:pt x="2366315" y="1058438"/>
                  </a:moveTo>
                  <a:lnTo>
                    <a:pt x="0" y="1058438"/>
                  </a:lnTo>
                  <a:lnTo>
                    <a:pt x="0" y="0"/>
                  </a:lnTo>
                  <a:lnTo>
                    <a:pt x="2366315" y="0"/>
                  </a:lnTo>
                  <a:lnTo>
                    <a:pt x="2366315" y="1058438"/>
                  </a:lnTo>
                  <a:close/>
                </a:path>
              </a:pathLst>
            </a:custGeom>
            <a:ln w="61411">
              <a:solidFill>
                <a:srgbClr val="231F20"/>
              </a:solidFill>
            </a:ln>
          </p:spPr>
          <p:txBody>
            <a:bodyPr wrap="square" lIns="0" tIns="0" rIns="0" bIns="0" rtlCol="0"/>
            <a:lstStyle/>
            <a:p>
              <a:endParaRPr dirty="0"/>
            </a:p>
          </p:txBody>
        </p:sp>
        <p:sp>
          <p:nvSpPr>
            <p:cNvPr id="17" name="object 17"/>
            <p:cNvSpPr/>
            <p:nvPr/>
          </p:nvSpPr>
          <p:spPr>
            <a:xfrm>
              <a:off x="15513991" y="5600459"/>
              <a:ext cx="2498090" cy="635"/>
            </a:xfrm>
            <a:custGeom>
              <a:avLst/>
              <a:gdLst/>
              <a:ahLst/>
              <a:cxnLst/>
              <a:rect l="l" t="t" r="r" b="b"/>
              <a:pathLst>
                <a:path w="2498090" h="635">
                  <a:moveTo>
                    <a:pt x="0" y="607"/>
                  </a:moveTo>
                  <a:lnTo>
                    <a:pt x="2497892" y="0"/>
                  </a:lnTo>
                </a:path>
              </a:pathLst>
            </a:custGeom>
            <a:ln w="62731">
              <a:solidFill>
                <a:srgbClr val="231F20"/>
              </a:solidFill>
            </a:ln>
          </p:spPr>
          <p:txBody>
            <a:bodyPr wrap="square" lIns="0" tIns="0" rIns="0" bIns="0" rtlCol="0"/>
            <a:lstStyle/>
            <a:p>
              <a:endParaRPr dirty="0"/>
            </a:p>
          </p:txBody>
        </p:sp>
        <p:sp>
          <p:nvSpPr>
            <p:cNvPr id="18" name="object 18"/>
            <p:cNvSpPr/>
            <p:nvPr/>
          </p:nvSpPr>
          <p:spPr>
            <a:xfrm>
              <a:off x="17848935" y="4807014"/>
              <a:ext cx="90170" cy="347345"/>
            </a:xfrm>
            <a:custGeom>
              <a:avLst/>
              <a:gdLst/>
              <a:ahLst/>
              <a:cxnLst/>
              <a:rect l="l" t="t" r="r" b="b"/>
              <a:pathLst>
                <a:path w="90169" h="347345">
                  <a:moveTo>
                    <a:pt x="89547" y="0"/>
                  </a:moveTo>
                  <a:lnTo>
                    <a:pt x="41924" y="108838"/>
                  </a:lnTo>
                  <a:lnTo>
                    <a:pt x="16722" y="181243"/>
                  </a:lnTo>
                  <a:lnTo>
                    <a:pt x="5545" y="249724"/>
                  </a:lnTo>
                  <a:lnTo>
                    <a:pt x="0" y="346795"/>
                  </a:lnTo>
                  <a:lnTo>
                    <a:pt x="89547" y="0"/>
                  </a:lnTo>
                  <a:close/>
                </a:path>
              </a:pathLst>
            </a:custGeom>
            <a:solidFill>
              <a:srgbClr val="FFFFFF"/>
            </a:solidFill>
          </p:spPr>
          <p:txBody>
            <a:bodyPr wrap="square" lIns="0" tIns="0" rIns="0" bIns="0" rtlCol="0"/>
            <a:lstStyle/>
            <a:p>
              <a:endParaRPr dirty="0"/>
            </a:p>
          </p:txBody>
        </p:sp>
        <p:sp>
          <p:nvSpPr>
            <p:cNvPr id="19" name="object 19"/>
            <p:cNvSpPr/>
            <p:nvPr/>
          </p:nvSpPr>
          <p:spPr>
            <a:xfrm>
              <a:off x="17848935" y="4807014"/>
              <a:ext cx="90170" cy="347345"/>
            </a:xfrm>
            <a:custGeom>
              <a:avLst/>
              <a:gdLst/>
              <a:ahLst/>
              <a:cxnLst/>
              <a:rect l="l" t="t" r="r" b="b"/>
              <a:pathLst>
                <a:path w="90169" h="347345">
                  <a:moveTo>
                    <a:pt x="89547" y="0"/>
                  </a:moveTo>
                  <a:lnTo>
                    <a:pt x="41924" y="108838"/>
                  </a:lnTo>
                  <a:lnTo>
                    <a:pt x="16722" y="181243"/>
                  </a:lnTo>
                  <a:lnTo>
                    <a:pt x="5545" y="249724"/>
                  </a:lnTo>
                  <a:lnTo>
                    <a:pt x="0" y="346795"/>
                  </a:lnTo>
                </a:path>
              </a:pathLst>
            </a:custGeom>
            <a:ln w="47045">
              <a:solidFill>
                <a:srgbClr val="231F20"/>
              </a:solidFill>
            </a:ln>
          </p:spPr>
          <p:txBody>
            <a:bodyPr wrap="square" lIns="0" tIns="0" rIns="0" bIns="0" rtlCol="0"/>
            <a:lstStyle/>
            <a:p>
              <a:endParaRPr dirty="0"/>
            </a:p>
          </p:txBody>
        </p:sp>
        <p:sp>
          <p:nvSpPr>
            <p:cNvPr id="20" name="object 20"/>
            <p:cNvSpPr/>
            <p:nvPr/>
          </p:nvSpPr>
          <p:spPr>
            <a:xfrm>
              <a:off x="17591882" y="4807014"/>
              <a:ext cx="90170" cy="347345"/>
            </a:xfrm>
            <a:custGeom>
              <a:avLst/>
              <a:gdLst/>
              <a:ahLst/>
              <a:cxnLst/>
              <a:rect l="l" t="t" r="r" b="b"/>
              <a:pathLst>
                <a:path w="90169" h="347345">
                  <a:moveTo>
                    <a:pt x="0" y="0"/>
                  </a:moveTo>
                  <a:lnTo>
                    <a:pt x="89704" y="346795"/>
                  </a:lnTo>
                  <a:lnTo>
                    <a:pt x="84161" y="249724"/>
                  </a:lnTo>
                  <a:lnTo>
                    <a:pt x="72970" y="181243"/>
                  </a:lnTo>
                  <a:lnTo>
                    <a:pt x="47719" y="108838"/>
                  </a:lnTo>
                  <a:lnTo>
                    <a:pt x="0" y="0"/>
                  </a:lnTo>
                  <a:close/>
                </a:path>
              </a:pathLst>
            </a:custGeom>
            <a:solidFill>
              <a:srgbClr val="FFFFFF"/>
            </a:solidFill>
          </p:spPr>
          <p:txBody>
            <a:bodyPr wrap="square" lIns="0" tIns="0" rIns="0" bIns="0" rtlCol="0"/>
            <a:lstStyle/>
            <a:p>
              <a:endParaRPr dirty="0"/>
            </a:p>
          </p:txBody>
        </p:sp>
        <p:sp>
          <p:nvSpPr>
            <p:cNvPr id="21" name="object 21"/>
            <p:cNvSpPr/>
            <p:nvPr/>
          </p:nvSpPr>
          <p:spPr>
            <a:xfrm>
              <a:off x="17591882" y="4807014"/>
              <a:ext cx="90170" cy="347345"/>
            </a:xfrm>
            <a:custGeom>
              <a:avLst/>
              <a:gdLst/>
              <a:ahLst/>
              <a:cxnLst/>
              <a:rect l="l" t="t" r="r" b="b"/>
              <a:pathLst>
                <a:path w="90169" h="347345">
                  <a:moveTo>
                    <a:pt x="0" y="0"/>
                  </a:moveTo>
                  <a:lnTo>
                    <a:pt x="47719" y="108838"/>
                  </a:lnTo>
                  <a:lnTo>
                    <a:pt x="72970" y="181243"/>
                  </a:lnTo>
                  <a:lnTo>
                    <a:pt x="84161" y="249724"/>
                  </a:lnTo>
                  <a:lnTo>
                    <a:pt x="89704" y="346795"/>
                  </a:lnTo>
                </a:path>
              </a:pathLst>
            </a:custGeom>
            <a:ln w="47045">
              <a:solidFill>
                <a:srgbClr val="231F20"/>
              </a:solidFill>
            </a:ln>
          </p:spPr>
          <p:txBody>
            <a:bodyPr wrap="square" lIns="0" tIns="0" rIns="0" bIns="0" rtlCol="0"/>
            <a:lstStyle/>
            <a:p>
              <a:endParaRPr dirty="0"/>
            </a:p>
          </p:txBody>
        </p:sp>
        <p:sp>
          <p:nvSpPr>
            <p:cNvPr id="22" name="object 22"/>
            <p:cNvSpPr/>
            <p:nvPr/>
          </p:nvSpPr>
          <p:spPr>
            <a:xfrm>
              <a:off x="18002629" y="5457771"/>
              <a:ext cx="71120" cy="60325"/>
            </a:xfrm>
            <a:custGeom>
              <a:avLst/>
              <a:gdLst/>
              <a:ahLst/>
              <a:cxnLst/>
              <a:rect l="l" t="t" r="r" b="b"/>
              <a:pathLst>
                <a:path w="71119" h="60325">
                  <a:moveTo>
                    <a:pt x="0" y="59704"/>
                  </a:moveTo>
                  <a:lnTo>
                    <a:pt x="70725" y="59704"/>
                  </a:lnTo>
                  <a:lnTo>
                    <a:pt x="70725" y="0"/>
                  </a:lnTo>
                  <a:lnTo>
                    <a:pt x="0" y="0"/>
                  </a:lnTo>
                  <a:lnTo>
                    <a:pt x="0" y="59704"/>
                  </a:lnTo>
                  <a:close/>
                </a:path>
              </a:pathLst>
            </a:custGeom>
            <a:solidFill>
              <a:srgbClr val="231F20"/>
            </a:solidFill>
          </p:spPr>
          <p:txBody>
            <a:bodyPr wrap="square" lIns="0" tIns="0" rIns="0" bIns="0" rtlCol="0"/>
            <a:lstStyle/>
            <a:p>
              <a:endParaRPr dirty="0"/>
            </a:p>
          </p:txBody>
        </p:sp>
        <p:sp>
          <p:nvSpPr>
            <p:cNvPr id="23" name="object 23"/>
            <p:cNvSpPr/>
            <p:nvPr/>
          </p:nvSpPr>
          <p:spPr>
            <a:xfrm>
              <a:off x="17804392" y="5457771"/>
              <a:ext cx="130175" cy="60325"/>
            </a:xfrm>
            <a:custGeom>
              <a:avLst/>
              <a:gdLst/>
              <a:ahLst/>
              <a:cxnLst/>
              <a:rect l="l" t="t" r="r" b="b"/>
              <a:pathLst>
                <a:path w="130175" h="60325">
                  <a:moveTo>
                    <a:pt x="0" y="59704"/>
                  </a:moveTo>
                  <a:lnTo>
                    <a:pt x="129862" y="59704"/>
                  </a:lnTo>
                  <a:lnTo>
                    <a:pt x="129862" y="0"/>
                  </a:lnTo>
                  <a:lnTo>
                    <a:pt x="0" y="0"/>
                  </a:lnTo>
                  <a:lnTo>
                    <a:pt x="0" y="59704"/>
                  </a:lnTo>
                  <a:close/>
                </a:path>
              </a:pathLst>
            </a:custGeom>
            <a:solidFill>
              <a:srgbClr val="231F20"/>
            </a:solidFill>
          </p:spPr>
          <p:txBody>
            <a:bodyPr wrap="square" lIns="0" tIns="0" rIns="0" bIns="0" rtlCol="0"/>
            <a:lstStyle/>
            <a:p>
              <a:endParaRPr dirty="0"/>
            </a:p>
          </p:txBody>
        </p:sp>
        <p:sp>
          <p:nvSpPr>
            <p:cNvPr id="24" name="object 24"/>
            <p:cNvSpPr/>
            <p:nvPr/>
          </p:nvSpPr>
          <p:spPr>
            <a:xfrm>
              <a:off x="17605057" y="5457771"/>
              <a:ext cx="131445" cy="60325"/>
            </a:xfrm>
            <a:custGeom>
              <a:avLst/>
              <a:gdLst/>
              <a:ahLst/>
              <a:cxnLst/>
              <a:rect l="l" t="t" r="r" b="b"/>
              <a:pathLst>
                <a:path w="131444" h="60325">
                  <a:moveTo>
                    <a:pt x="0" y="59704"/>
                  </a:moveTo>
                  <a:lnTo>
                    <a:pt x="130949" y="59704"/>
                  </a:lnTo>
                  <a:lnTo>
                    <a:pt x="130949" y="0"/>
                  </a:lnTo>
                  <a:lnTo>
                    <a:pt x="0" y="0"/>
                  </a:lnTo>
                  <a:lnTo>
                    <a:pt x="0" y="59704"/>
                  </a:lnTo>
                  <a:close/>
                </a:path>
              </a:pathLst>
            </a:custGeom>
            <a:solidFill>
              <a:srgbClr val="231F20"/>
            </a:solidFill>
          </p:spPr>
          <p:txBody>
            <a:bodyPr wrap="square" lIns="0" tIns="0" rIns="0" bIns="0" rtlCol="0"/>
            <a:lstStyle/>
            <a:p>
              <a:endParaRPr dirty="0"/>
            </a:p>
          </p:txBody>
        </p:sp>
        <p:sp>
          <p:nvSpPr>
            <p:cNvPr id="25" name="object 25"/>
            <p:cNvSpPr/>
            <p:nvPr/>
          </p:nvSpPr>
          <p:spPr>
            <a:xfrm>
              <a:off x="18002629" y="5135738"/>
              <a:ext cx="71120" cy="60325"/>
            </a:xfrm>
            <a:custGeom>
              <a:avLst/>
              <a:gdLst/>
              <a:ahLst/>
              <a:cxnLst/>
              <a:rect l="l" t="t" r="r" b="b"/>
              <a:pathLst>
                <a:path w="71119" h="60325">
                  <a:moveTo>
                    <a:pt x="0" y="59694"/>
                  </a:moveTo>
                  <a:lnTo>
                    <a:pt x="70725" y="59694"/>
                  </a:lnTo>
                  <a:lnTo>
                    <a:pt x="70725" y="0"/>
                  </a:lnTo>
                  <a:lnTo>
                    <a:pt x="0" y="0"/>
                  </a:lnTo>
                  <a:lnTo>
                    <a:pt x="0" y="59694"/>
                  </a:lnTo>
                  <a:close/>
                </a:path>
              </a:pathLst>
            </a:custGeom>
            <a:solidFill>
              <a:srgbClr val="231F20"/>
            </a:solidFill>
          </p:spPr>
          <p:txBody>
            <a:bodyPr wrap="square" lIns="0" tIns="0" rIns="0" bIns="0" rtlCol="0"/>
            <a:lstStyle/>
            <a:p>
              <a:endParaRPr dirty="0"/>
            </a:p>
          </p:txBody>
        </p:sp>
        <p:sp>
          <p:nvSpPr>
            <p:cNvPr id="26" name="object 26"/>
            <p:cNvSpPr/>
            <p:nvPr/>
          </p:nvSpPr>
          <p:spPr>
            <a:xfrm>
              <a:off x="17804392" y="5135738"/>
              <a:ext cx="130175" cy="60325"/>
            </a:xfrm>
            <a:custGeom>
              <a:avLst/>
              <a:gdLst/>
              <a:ahLst/>
              <a:cxnLst/>
              <a:rect l="l" t="t" r="r" b="b"/>
              <a:pathLst>
                <a:path w="130175" h="60325">
                  <a:moveTo>
                    <a:pt x="0" y="59694"/>
                  </a:moveTo>
                  <a:lnTo>
                    <a:pt x="129862" y="59694"/>
                  </a:lnTo>
                  <a:lnTo>
                    <a:pt x="129862" y="0"/>
                  </a:lnTo>
                  <a:lnTo>
                    <a:pt x="0" y="0"/>
                  </a:lnTo>
                  <a:lnTo>
                    <a:pt x="0" y="59694"/>
                  </a:lnTo>
                  <a:close/>
                </a:path>
              </a:pathLst>
            </a:custGeom>
            <a:solidFill>
              <a:srgbClr val="231F20"/>
            </a:solidFill>
          </p:spPr>
          <p:txBody>
            <a:bodyPr wrap="square" lIns="0" tIns="0" rIns="0" bIns="0" rtlCol="0"/>
            <a:lstStyle/>
            <a:p>
              <a:endParaRPr dirty="0"/>
            </a:p>
          </p:txBody>
        </p:sp>
        <p:sp>
          <p:nvSpPr>
            <p:cNvPr id="27" name="object 27"/>
            <p:cNvSpPr/>
            <p:nvPr/>
          </p:nvSpPr>
          <p:spPr>
            <a:xfrm>
              <a:off x="17605057" y="5135738"/>
              <a:ext cx="131445" cy="60325"/>
            </a:xfrm>
            <a:custGeom>
              <a:avLst/>
              <a:gdLst/>
              <a:ahLst/>
              <a:cxnLst/>
              <a:rect l="l" t="t" r="r" b="b"/>
              <a:pathLst>
                <a:path w="131444" h="60325">
                  <a:moveTo>
                    <a:pt x="0" y="59694"/>
                  </a:moveTo>
                  <a:lnTo>
                    <a:pt x="130949" y="59694"/>
                  </a:lnTo>
                  <a:lnTo>
                    <a:pt x="130949" y="0"/>
                  </a:lnTo>
                  <a:lnTo>
                    <a:pt x="0" y="0"/>
                  </a:lnTo>
                  <a:lnTo>
                    <a:pt x="0" y="59694"/>
                  </a:lnTo>
                  <a:close/>
                </a:path>
              </a:pathLst>
            </a:custGeom>
            <a:solidFill>
              <a:srgbClr val="231F20"/>
            </a:solidFill>
          </p:spPr>
          <p:txBody>
            <a:bodyPr wrap="square" lIns="0" tIns="0" rIns="0" bIns="0" rtlCol="0"/>
            <a:lstStyle/>
            <a:p>
              <a:endParaRPr dirty="0"/>
            </a:p>
          </p:txBody>
        </p:sp>
        <p:sp>
          <p:nvSpPr>
            <p:cNvPr id="28" name="object 28"/>
            <p:cNvSpPr/>
            <p:nvPr/>
          </p:nvSpPr>
          <p:spPr>
            <a:xfrm>
              <a:off x="17536515" y="5065196"/>
              <a:ext cx="68580" cy="520065"/>
            </a:xfrm>
            <a:custGeom>
              <a:avLst/>
              <a:gdLst/>
              <a:ahLst/>
              <a:cxnLst/>
              <a:rect l="l" t="t" r="r" b="b"/>
              <a:pathLst>
                <a:path w="68580" h="520064">
                  <a:moveTo>
                    <a:pt x="0" y="0"/>
                  </a:moveTo>
                  <a:lnTo>
                    <a:pt x="0" y="519575"/>
                  </a:lnTo>
                  <a:lnTo>
                    <a:pt x="67442" y="519575"/>
                  </a:lnTo>
                  <a:lnTo>
                    <a:pt x="68542" y="565"/>
                  </a:lnTo>
                  <a:lnTo>
                    <a:pt x="0" y="0"/>
                  </a:lnTo>
                  <a:close/>
                </a:path>
              </a:pathLst>
            </a:custGeom>
            <a:solidFill>
              <a:srgbClr val="231F20"/>
            </a:solidFill>
          </p:spPr>
          <p:txBody>
            <a:bodyPr wrap="square" lIns="0" tIns="0" rIns="0" bIns="0" rtlCol="0"/>
            <a:lstStyle/>
            <a:p>
              <a:endParaRPr dirty="0"/>
            </a:p>
          </p:txBody>
        </p:sp>
        <p:sp>
          <p:nvSpPr>
            <p:cNvPr id="29" name="object 29"/>
            <p:cNvSpPr/>
            <p:nvPr/>
          </p:nvSpPr>
          <p:spPr>
            <a:xfrm>
              <a:off x="17566630" y="5159051"/>
              <a:ext cx="8890" cy="8890"/>
            </a:xfrm>
            <a:custGeom>
              <a:avLst/>
              <a:gdLst/>
              <a:ahLst/>
              <a:cxnLst/>
              <a:rect l="l" t="t" r="r" b="b"/>
              <a:pathLst>
                <a:path w="8890" h="8889">
                  <a:moveTo>
                    <a:pt x="6429" y="0"/>
                  </a:moveTo>
                  <a:lnTo>
                    <a:pt x="1884" y="0"/>
                  </a:lnTo>
                  <a:lnTo>
                    <a:pt x="0" y="1863"/>
                  </a:lnTo>
                  <a:lnTo>
                    <a:pt x="0" y="6471"/>
                  </a:lnTo>
                  <a:lnTo>
                    <a:pt x="1884" y="8334"/>
                  </a:lnTo>
                  <a:lnTo>
                    <a:pt x="6429" y="8334"/>
                  </a:lnTo>
                  <a:lnTo>
                    <a:pt x="8313" y="6471"/>
                  </a:lnTo>
                  <a:lnTo>
                    <a:pt x="8313" y="1863"/>
                  </a:lnTo>
                  <a:lnTo>
                    <a:pt x="6429" y="0"/>
                  </a:lnTo>
                  <a:close/>
                </a:path>
              </a:pathLst>
            </a:custGeom>
            <a:solidFill>
              <a:srgbClr val="FFFFFF"/>
            </a:solidFill>
          </p:spPr>
          <p:txBody>
            <a:bodyPr wrap="square" lIns="0" tIns="0" rIns="0" bIns="0" rtlCol="0"/>
            <a:lstStyle/>
            <a:p>
              <a:endParaRPr dirty="0"/>
            </a:p>
          </p:txBody>
        </p:sp>
        <p:sp>
          <p:nvSpPr>
            <p:cNvPr id="30" name="object 30"/>
            <p:cNvSpPr/>
            <p:nvPr/>
          </p:nvSpPr>
          <p:spPr>
            <a:xfrm>
              <a:off x="17566630" y="5480352"/>
              <a:ext cx="8890" cy="8890"/>
            </a:xfrm>
            <a:custGeom>
              <a:avLst/>
              <a:gdLst/>
              <a:ahLst/>
              <a:cxnLst/>
              <a:rect l="l" t="t" r="r" b="b"/>
              <a:pathLst>
                <a:path w="8890" h="8889">
                  <a:moveTo>
                    <a:pt x="6429" y="0"/>
                  </a:moveTo>
                  <a:lnTo>
                    <a:pt x="1884" y="0"/>
                  </a:lnTo>
                  <a:lnTo>
                    <a:pt x="0" y="1884"/>
                  </a:lnTo>
                  <a:lnTo>
                    <a:pt x="0" y="6491"/>
                  </a:lnTo>
                  <a:lnTo>
                    <a:pt x="1884" y="8355"/>
                  </a:lnTo>
                  <a:lnTo>
                    <a:pt x="6429" y="8355"/>
                  </a:lnTo>
                  <a:lnTo>
                    <a:pt x="8313" y="6491"/>
                  </a:lnTo>
                  <a:lnTo>
                    <a:pt x="8313" y="1884"/>
                  </a:lnTo>
                  <a:lnTo>
                    <a:pt x="6429" y="0"/>
                  </a:lnTo>
                  <a:close/>
                </a:path>
              </a:pathLst>
            </a:custGeom>
            <a:solidFill>
              <a:srgbClr val="FFFFFF"/>
            </a:solidFill>
          </p:spPr>
          <p:txBody>
            <a:bodyPr wrap="square" lIns="0" tIns="0" rIns="0" bIns="0" rtlCol="0"/>
            <a:lstStyle/>
            <a:p>
              <a:endParaRPr dirty="0"/>
            </a:p>
          </p:txBody>
        </p:sp>
        <p:sp>
          <p:nvSpPr>
            <p:cNvPr id="31" name="object 31"/>
            <p:cNvSpPr/>
            <p:nvPr/>
          </p:nvSpPr>
          <p:spPr>
            <a:xfrm>
              <a:off x="17736007" y="5065196"/>
              <a:ext cx="68580" cy="520065"/>
            </a:xfrm>
            <a:custGeom>
              <a:avLst/>
              <a:gdLst/>
              <a:ahLst/>
              <a:cxnLst/>
              <a:rect l="l" t="t" r="r" b="b"/>
              <a:pathLst>
                <a:path w="68580" h="520064">
                  <a:moveTo>
                    <a:pt x="0" y="0"/>
                  </a:moveTo>
                  <a:lnTo>
                    <a:pt x="0" y="519575"/>
                  </a:lnTo>
                  <a:lnTo>
                    <a:pt x="67285" y="519575"/>
                  </a:lnTo>
                  <a:lnTo>
                    <a:pt x="68385" y="565"/>
                  </a:lnTo>
                  <a:lnTo>
                    <a:pt x="0" y="0"/>
                  </a:lnTo>
                  <a:close/>
                </a:path>
              </a:pathLst>
            </a:custGeom>
            <a:solidFill>
              <a:srgbClr val="231F20"/>
            </a:solidFill>
          </p:spPr>
          <p:txBody>
            <a:bodyPr wrap="square" lIns="0" tIns="0" rIns="0" bIns="0" rtlCol="0"/>
            <a:lstStyle/>
            <a:p>
              <a:endParaRPr dirty="0"/>
            </a:p>
          </p:txBody>
        </p:sp>
        <p:sp>
          <p:nvSpPr>
            <p:cNvPr id="32" name="object 32"/>
            <p:cNvSpPr/>
            <p:nvPr/>
          </p:nvSpPr>
          <p:spPr>
            <a:xfrm>
              <a:off x="17765966" y="5159051"/>
              <a:ext cx="8890" cy="8890"/>
            </a:xfrm>
            <a:custGeom>
              <a:avLst/>
              <a:gdLst/>
              <a:ahLst/>
              <a:cxnLst/>
              <a:rect l="l" t="t" r="r" b="b"/>
              <a:pathLst>
                <a:path w="8890" h="8889">
                  <a:moveTo>
                    <a:pt x="6586" y="0"/>
                  </a:moveTo>
                  <a:lnTo>
                    <a:pt x="1884" y="0"/>
                  </a:lnTo>
                  <a:lnTo>
                    <a:pt x="0" y="1863"/>
                  </a:lnTo>
                  <a:lnTo>
                    <a:pt x="0" y="6471"/>
                  </a:lnTo>
                  <a:lnTo>
                    <a:pt x="1884" y="8334"/>
                  </a:lnTo>
                  <a:lnTo>
                    <a:pt x="6586" y="8334"/>
                  </a:lnTo>
                  <a:lnTo>
                    <a:pt x="8470" y="6471"/>
                  </a:lnTo>
                  <a:lnTo>
                    <a:pt x="8470" y="1863"/>
                  </a:lnTo>
                  <a:lnTo>
                    <a:pt x="6586" y="0"/>
                  </a:lnTo>
                  <a:close/>
                </a:path>
              </a:pathLst>
            </a:custGeom>
            <a:solidFill>
              <a:srgbClr val="FFFFFF"/>
            </a:solidFill>
          </p:spPr>
          <p:txBody>
            <a:bodyPr wrap="square" lIns="0" tIns="0" rIns="0" bIns="0" rtlCol="0"/>
            <a:lstStyle/>
            <a:p>
              <a:endParaRPr dirty="0"/>
            </a:p>
          </p:txBody>
        </p:sp>
        <p:sp>
          <p:nvSpPr>
            <p:cNvPr id="33" name="object 33"/>
            <p:cNvSpPr/>
            <p:nvPr/>
          </p:nvSpPr>
          <p:spPr>
            <a:xfrm>
              <a:off x="17765966" y="5480352"/>
              <a:ext cx="8890" cy="8890"/>
            </a:xfrm>
            <a:custGeom>
              <a:avLst/>
              <a:gdLst/>
              <a:ahLst/>
              <a:cxnLst/>
              <a:rect l="l" t="t" r="r" b="b"/>
              <a:pathLst>
                <a:path w="8890" h="8889">
                  <a:moveTo>
                    <a:pt x="6586" y="0"/>
                  </a:moveTo>
                  <a:lnTo>
                    <a:pt x="1884" y="0"/>
                  </a:lnTo>
                  <a:lnTo>
                    <a:pt x="0" y="1884"/>
                  </a:lnTo>
                  <a:lnTo>
                    <a:pt x="0" y="6491"/>
                  </a:lnTo>
                  <a:lnTo>
                    <a:pt x="1884" y="8355"/>
                  </a:lnTo>
                  <a:lnTo>
                    <a:pt x="6586" y="8355"/>
                  </a:lnTo>
                  <a:lnTo>
                    <a:pt x="8470" y="6491"/>
                  </a:lnTo>
                  <a:lnTo>
                    <a:pt x="8470" y="1884"/>
                  </a:lnTo>
                  <a:lnTo>
                    <a:pt x="6586" y="0"/>
                  </a:lnTo>
                  <a:close/>
                </a:path>
              </a:pathLst>
            </a:custGeom>
            <a:solidFill>
              <a:srgbClr val="FFFFFF"/>
            </a:solidFill>
          </p:spPr>
          <p:txBody>
            <a:bodyPr wrap="square" lIns="0" tIns="0" rIns="0" bIns="0" rtlCol="0"/>
            <a:lstStyle/>
            <a:p>
              <a:endParaRPr dirty="0"/>
            </a:p>
          </p:txBody>
        </p:sp>
        <p:sp>
          <p:nvSpPr>
            <p:cNvPr id="34" name="object 34"/>
            <p:cNvSpPr/>
            <p:nvPr/>
          </p:nvSpPr>
          <p:spPr>
            <a:xfrm>
              <a:off x="17934255" y="5065196"/>
              <a:ext cx="68580" cy="520065"/>
            </a:xfrm>
            <a:custGeom>
              <a:avLst/>
              <a:gdLst/>
              <a:ahLst/>
              <a:cxnLst/>
              <a:rect l="l" t="t" r="r" b="b"/>
              <a:pathLst>
                <a:path w="68580" h="520064">
                  <a:moveTo>
                    <a:pt x="0" y="0"/>
                  </a:moveTo>
                  <a:lnTo>
                    <a:pt x="0" y="519575"/>
                  </a:lnTo>
                  <a:lnTo>
                    <a:pt x="67285" y="519575"/>
                  </a:lnTo>
                  <a:lnTo>
                    <a:pt x="68374" y="565"/>
                  </a:lnTo>
                  <a:lnTo>
                    <a:pt x="0" y="0"/>
                  </a:lnTo>
                  <a:close/>
                </a:path>
              </a:pathLst>
            </a:custGeom>
            <a:solidFill>
              <a:srgbClr val="231F20"/>
            </a:solidFill>
          </p:spPr>
          <p:txBody>
            <a:bodyPr wrap="square" lIns="0" tIns="0" rIns="0" bIns="0" rtlCol="0"/>
            <a:lstStyle/>
            <a:p>
              <a:endParaRPr dirty="0"/>
            </a:p>
          </p:txBody>
        </p:sp>
        <p:sp>
          <p:nvSpPr>
            <p:cNvPr id="35" name="object 35"/>
            <p:cNvSpPr/>
            <p:nvPr/>
          </p:nvSpPr>
          <p:spPr>
            <a:xfrm>
              <a:off x="17964205" y="5159051"/>
              <a:ext cx="8890" cy="8890"/>
            </a:xfrm>
            <a:custGeom>
              <a:avLst/>
              <a:gdLst/>
              <a:ahLst/>
              <a:cxnLst/>
              <a:rect l="l" t="t" r="r" b="b"/>
              <a:pathLst>
                <a:path w="8890" h="8889">
                  <a:moveTo>
                    <a:pt x="6586" y="0"/>
                  </a:moveTo>
                  <a:lnTo>
                    <a:pt x="1884" y="0"/>
                  </a:lnTo>
                  <a:lnTo>
                    <a:pt x="0" y="1863"/>
                  </a:lnTo>
                  <a:lnTo>
                    <a:pt x="0" y="6471"/>
                  </a:lnTo>
                  <a:lnTo>
                    <a:pt x="1884" y="8334"/>
                  </a:lnTo>
                  <a:lnTo>
                    <a:pt x="6586" y="8334"/>
                  </a:lnTo>
                  <a:lnTo>
                    <a:pt x="8470" y="6471"/>
                  </a:lnTo>
                  <a:lnTo>
                    <a:pt x="8470" y="1863"/>
                  </a:lnTo>
                  <a:lnTo>
                    <a:pt x="6586" y="0"/>
                  </a:lnTo>
                  <a:close/>
                </a:path>
              </a:pathLst>
            </a:custGeom>
            <a:solidFill>
              <a:srgbClr val="FFFFFF"/>
            </a:solidFill>
          </p:spPr>
          <p:txBody>
            <a:bodyPr wrap="square" lIns="0" tIns="0" rIns="0" bIns="0" rtlCol="0"/>
            <a:lstStyle/>
            <a:p>
              <a:endParaRPr dirty="0"/>
            </a:p>
          </p:txBody>
        </p:sp>
        <p:sp>
          <p:nvSpPr>
            <p:cNvPr id="36" name="object 36"/>
            <p:cNvSpPr/>
            <p:nvPr/>
          </p:nvSpPr>
          <p:spPr>
            <a:xfrm>
              <a:off x="17964205" y="5480352"/>
              <a:ext cx="8890" cy="8890"/>
            </a:xfrm>
            <a:custGeom>
              <a:avLst/>
              <a:gdLst/>
              <a:ahLst/>
              <a:cxnLst/>
              <a:rect l="l" t="t" r="r" b="b"/>
              <a:pathLst>
                <a:path w="8890" h="8889">
                  <a:moveTo>
                    <a:pt x="6586" y="0"/>
                  </a:moveTo>
                  <a:lnTo>
                    <a:pt x="1884" y="0"/>
                  </a:lnTo>
                  <a:lnTo>
                    <a:pt x="0" y="1884"/>
                  </a:lnTo>
                  <a:lnTo>
                    <a:pt x="0" y="6491"/>
                  </a:lnTo>
                  <a:lnTo>
                    <a:pt x="1884" y="8355"/>
                  </a:lnTo>
                  <a:lnTo>
                    <a:pt x="6586" y="8355"/>
                  </a:lnTo>
                  <a:lnTo>
                    <a:pt x="8470" y="6491"/>
                  </a:lnTo>
                  <a:lnTo>
                    <a:pt x="8470" y="1884"/>
                  </a:lnTo>
                  <a:lnTo>
                    <a:pt x="6586" y="0"/>
                  </a:lnTo>
                  <a:close/>
                </a:path>
              </a:pathLst>
            </a:custGeom>
            <a:solidFill>
              <a:srgbClr val="FFFFFF"/>
            </a:solidFill>
          </p:spPr>
          <p:txBody>
            <a:bodyPr wrap="square" lIns="0" tIns="0" rIns="0" bIns="0" rtlCol="0"/>
            <a:lstStyle/>
            <a:p>
              <a:endParaRPr dirty="0"/>
            </a:p>
          </p:txBody>
        </p:sp>
        <p:sp>
          <p:nvSpPr>
            <p:cNvPr id="37" name="object 37"/>
            <p:cNvSpPr/>
            <p:nvPr/>
          </p:nvSpPr>
          <p:spPr>
            <a:xfrm>
              <a:off x="17619908" y="4825606"/>
              <a:ext cx="111760" cy="111760"/>
            </a:xfrm>
            <a:custGeom>
              <a:avLst/>
              <a:gdLst/>
              <a:ahLst/>
              <a:cxnLst/>
              <a:rect l="l" t="t" r="r" b="b"/>
              <a:pathLst>
                <a:path w="111759" h="111760">
                  <a:moveTo>
                    <a:pt x="62944" y="0"/>
                  </a:moveTo>
                  <a:lnTo>
                    <a:pt x="40665" y="1609"/>
                  </a:lnTo>
                  <a:lnTo>
                    <a:pt x="20756" y="11738"/>
                  </a:lnTo>
                  <a:lnTo>
                    <a:pt x="6790" y="28139"/>
                  </a:lnTo>
                  <a:lnTo>
                    <a:pt x="0" y="48585"/>
                  </a:lnTo>
                  <a:lnTo>
                    <a:pt x="1619" y="70853"/>
                  </a:lnTo>
                  <a:lnTo>
                    <a:pt x="11737" y="90756"/>
                  </a:lnTo>
                  <a:lnTo>
                    <a:pt x="28138" y="104742"/>
                  </a:lnTo>
                  <a:lnTo>
                    <a:pt x="48568" y="111558"/>
                  </a:lnTo>
                  <a:lnTo>
                    <a:pt x="70779" y="109951"/>
                  </a:lnTo>
                  <a:lnTo>
                    <a:pt x="90712" y="99825"/>
                  </a:lnTo>
                  <a:lnTo>
                    <a:pt x="104733" y="83421"/>
                  </a:lnTo>
                  <a:lnTo>
                    <a:pt x="111581" y="62968"/>
                  </a:lnTo>
                  <a:lnTo>
                    <a:pt x="109992" y="40697"/>
                  </a:lnTo>
                  <a:lnTo>
                    <a:pt x="99799" y="20803"/>
                  </a:lnTo>
                  <a:lnTo>
                    <a:pt x="83386" y="6817"/>
                  </a:lnTo>
                  <a:lnTo>
                    <a:pt x="62944" y="0"/>
                  </a:lnTo>
                  <a:close/>
                </a:path>
              </a:pathLst>
            </a:custGeom>
            <a:solidFill>
              <a:srgbClr val="FFFFFF"/>
            </a:solidFill>
          </p:spPr>
          <p:txBody>
            <a:bodyPr wrap="square" lIns="0" tIns="0" rIns="0" bIns="0" rtlCol="0"/>
            <a:lstStyle/>
            <a:p>
              <a:endParaRPr dirty="0"/>
            </a:p>
          </p:txBody>
        </p:sp>
        <p:sp>
          <p:nvSpPr>
            <p:cNvPr id="38" name="object 38"/>
            <p:cNvSpPr/>
            <p:nvPr/>
          </p:nvSpPr>
          <p:spPr>
            <a:xfrm>
              <a:off x="17619908" y="4825606"/>
              <a:ext cx="111760" cy="111760"/>
            </a:xfrm>
            <a:custGeom>
              <a:avLst/>
              <a:gdLst/>
              <a:ahLst/>
              <a:cxnLst/>
              <a:rect l="l" t="t" r="r" b="b"/>
              <a:pathLst>
                <a:path w="111759" h="111760">
                  <a:moveTo>
                    <a:pt x="70779" y="109951"/>
                  </a:moveTo>
                  <a:lnTo>
                    <a:pt x="28138" y="104742"/>
                  </a:lnTo>
                  <a:lnTo>
                    <a:pt x="1619" y="70853"/>
                  </a:lnTo>
                  <a:lnTo>
                    <a:pt x="0" y="48585"/>
                  </a:lnTo>
                  <a:lnTo>
                    <a:pt x="6790" y="28139"/>
                  </a:lnTo>
                  <a:lnTo>
                    <a:pt x="20756" y="11738"/>
                  </a:lnTo>
                  <a:lnTo>
                    <a:pt x="40665" y="1609"/>
                  </a:lnTo>
                  <a:lnTo>
                    <a:pt x="62944" y="0"/>
                  </a:lnTo>
                  <a:lnTo>
                    <a:pt x="83386" y="6817"/>
                  </a:lnTo>
                  <a:lnTo>
                    <a:pt x="99799" y="20803"/>
                  </a:lnTo>
                  <a:lnTo>
                    <a:pt x="109992" y="40697"/>
                  </a:lnTo>
                  <a:lnTo>
                    <a:pt x="111581" y="62968"/>
                  </a:lnTo>
                  <a:lnTo>
                    <a:pt x="104733" y="83421"/>
                  </a:lnTo>
                  <a:lnTo>
                    <a:pt x="90712" y="99825"/>
                  </a:lnTo>
                  <a:lnTo>
                    <a:pt x="70779" y="109951"/>
                  </a:lnTo>
                  <a:close/>
                </a:path>
              </a:pathLst>
            </a:custGeom>
            <a:ln w="47045">
              <a:solidFill>
                <a:srgbClr val="231F20"/>
              </a:solidFill>
            </a:ln>
          </p:spPr>
          <p:txBody>
            <a:bodyPr wrap="square" lIns="0" tIns="0" rIns="0" bIns="0" rtlCol="0"/>
            <a:lstStyle/>
            <a:p>
              <a:endParaRPr dirty="0"/>
            </a:p>
          </p:txBody>
        </p:sp>
        <p:sp>
          <p:nvSpPr>
            <p:cNvPr id="39" name="object 39"/>
            <p:cNvSpPr/>
            <p:nvPr/>
          </p:nvSpPr>
          <p:spPr>
            <a:xfrm>
              <a:off x="17481109" y="4747262"/>
              <a:ext cx="111760" cy="111760"/>
            </a:xfrm>
            <a:custGeom>
              <a:avLst/>
              <a:gdLst/>
              <a:ahLst/>
              <a:cxnLst/>
              <a:rect l="l" t="t" r="r" b="b"/>
              <a:pathLst>
                <a:path w="111759" h="111760">
                  <a:moveTo>
                    <a:pt x="62969" y="0"/>
                  </a:moveTo>
                  <a:lnTo>
                    <a:pt x="40669" y="1611"/>
                  </a:lnTo>
                  <a:lnTo>
                    <a:pt x="20761" y="11730"/>
                  </a:lnTo>
                  <a:lnTo>
                    <a:pt x="6793" y="28131"/>
                  </a:lnTo>
                  <a:lnTo>
                    <a:pt x="0" y="48579"/>
                  </a:lnTo>
                  <a:lnTo>
                    <a:pt x="1613" y="70844"/>
                  </a:lnTo>
                  <a:lnTo>
                    <a:pt x="11737" y="90749"/>
                  </a:lnTo>
                  <a:lnTo>
                    <a:pt x="28141" y="104737"/>
                  </a:lnTo>
                  <a:lnTo>
                    <a:pt x="48573" y="111554"/>
                  </a:lnTo>
                  <a:lnTo>
                    <a:pt x="70783" y="109942"/>
                  </a:lnTo>
                  <a:lnTo>
                    <a:pt x="90716" y="99814"/>
                  </a:lnTo>
                  <a:lnTo>
                    <a:pt x="104736" y="83413"/>
                  </a:lnTo>
                  <a:lnTo>
                    <a:pt x="111581" y="62966"/>
                  </a:lnTo>
                  <a:lnTo>
                    <a:pt x="109986" y="40699"/>
                  </a:lnTo>
                  <a:lnTo>
                    <a:pt x="99861" y="20800"/>
                  </a:lnTo>
                  <a:lnTo>
                    <a:pt x="83444" y="6815"/>
                  </a:lnTo>
                  <a:lnTo>
                    <a:pt x="62969" y="0"/>
                  </a:lnTo>
                  <a:close/>
                </a:path>
              </a:pathLst>
            </a:custGeom>
            <a:solidFill>
              <a:srgbClr val="FFFFFF"/>
            </a:solidFill>
          </p:spPr>
          <p:txBody>
            <a:bodyPr wrap="square" lIns="0" tIns="0" rIns="0" bIns="0" rtlCol="0"/>
            <a:lstStyle/>
            <a:p>
              <a:endParaRPr dirty="0"/>
            </a:p>
          </p:txBody>
        </p:sp>
        <p:sp>
          <p:nvSpPr>
            <p:cNvPr id="40" name="object 40"/>
            <p:cNvSpPr/>
            <p:nvPr/>
          </p:nvSpPr>
          <p:spPr>
            <a:xfrm>
              <a:off x="17481109" y="4747262"/>
              <a:ext cx="111760" cy="111760"/>
            </a:xfrm>
            <a:custGeom>
              <a:avLst/>
              <a:gdLst/>
              <a:ahLst/>
              <a:cxnLst/>
              <a:rect l="l" t="t" r="r" b="b"/>
              <a:pathLst>
                <a:path w="111759" h="111760">
                  <a:moveTo>
                    <a:pt x="70783" y="109942"/>
                  </a:moveTo>
                  <a:lnTo>
                    <a:pt x="28141" y="104737"/>
                  </a:lnTo>
                  <a:lnTo>
                    <a:pt x="1613" y="70844"/>
                  </a:lnTo>
                  <a:lnTo>
                    <a:pt x="0" y="48579"/>
                  </a:lnTo>
                  <a:lnTo>
                    <a:pt x="6793" y="28131"/>
                  </a:lnTo>
                  <a:lnTo>
                    <a:pt x="20761" y="11730"/>
                  </a:lnTo>
                  <a:lnTo>
                    <a:pt x="40669" y="1611"/>
                  </a:lnTo>
                  <a:lnTo>
                    <a:pt x="62969" y="0"/>
                  </a:lnTo>
                  <a:lnTo>
                    <a:pt x="83444" y="6815"/>
                  </a:lnTo>
                  <a:lnTo>
                    <a:pt x="99861" y="20800"/>
                  </a:lnTo>
                  <a:lnTo>
                    <a:pt x="109986" y="40699"/>
                  </a:lnTo>
                  <a:lnTo>
                    <a:pt x="111581" y="62966"/>
                  </a:lnTo>
                  <a:lnTo>
                    <a:pt x="104736" y="83413"/>
                  </a:lnTo>
                  <a:lnTo>
                    <a:pt x="90716" y="99814"/>
                  </a:lnTo>
                  <a:lnTo>
                    <a:pt x="70783" y="109942"/>
                  </a:lnTo>
                  <a:close/>
                </a:path>
              </a:pathLst>
            </a:custGeom>
            <a:ln w="47045">
              <a:solidFill>
                <a:srgbClr val="231F20"/>
              </a:solidFill>
            </a:ln>
          </p:spPr>
          <p:txBody>
            <a:bodyPr wrap="square" lIns="0" tIns="0" rIns="0" bIns="0" rtlCol="0"/>
            <a:lstStyle/>
            <a:p>
              <a:endParaRPr dirty="0"/>
            </a:p>
          </p:txBody>
        </p:sp>
        <p:sp>
          <p:nvSpPr>
            <p:cNvPr id="41" name="object 41"/>
            <p:cNvSpPr/>
            <p:nvPr/>
          </p:nvSpPr>
          <p:spPr>
            <a:xfrm>
              <a:off x="17589659" y="4717036"/>
              <a:ext cx="111760" cy="111760"/>
            </a:xfrm>
            <a:custGeom>
              <a:avLst/>
              <a:gdLst/>
              <a:ahLst/>
              <a:cxnLst/>
              <a:rect l="l" t="t" r="r" b="b"/>
              <a:pathLst>
                <a:path w="111759" h="111760">
                  <a:moveTo>
                    <a:pt x="62947" y="0"/>
                  </a:moveTo>
                  <a:lnTo>
                    <a:pt x="40651" y="1609"/>
                  </a:lnTo>
                  <a:lnTo>
                    <a:pt x="20808" y="11739"/>
                  </a:lnTo>
                  <a:lnTo>
                    <a:pt x="6830" y="28142"/>
                  </a:lnTo>
                  <a:lnTo>
                    <a:pt x="0" y="48590"/>
                  </a:lnTo>
                  <a:lnTo>
                    <a:pt x="1595" y="70853"/>
                  </a:lnTo>
                  <a:lnTo>
                    <a:pt x="11721" y="90758"/>
                  </a:lnTo>
                  <a:lnTo>
                    <a:pt x="28137" y="104746"/>
                  </a:lnTo>
                  <a:lnTo>
                    <a:pt x="48612" y="111562"/>
                  </a:lnTo>
                  <a:lnTo>
                    <a:pt x="70912" y="109951"/>
                  </a:lnTo>
                  <a:lnTo>
                    <a:pt x="90756" y="99827"/>
                  </a:lnTo>
                  <a:lnTo>
                    <a:pt x="104733" y="83426"/>
                  </a:lnTo>
                  <a:lnTo>
                    <a:pt x="111564" y="62977"/>
                  </a:lnTo>
                  <a:lnTo>
                    <a:pt x="109969" y="40707"/>
                  </a:lnTo>
                  <a:lnTo>
                    <a:pt x="99842" y="20807"/>
                  </a:lnTo>
                  <a:lnTo>
                    <a:pt x="83422" y="6818"/>
                  </a:lnTo>
                  <a:lnTo>
                    <a:pt x="62947" y="0"/>
                  </a:lnTo>
                  <a:close/>
                </a:path>
              </a:pathLst>
            </a:custGeom>
            <a:solidFill>
              <a:srgbClr val="FFFFFF"/>
            </a:solidFill>
          </p:spPr>
          <p:txBody>
            <a:bodyPr wrap="square" lIns="0" tIns="0" rIns="0" bIns="0" rtlCol="0"/>
            <a:lstStyle/>
            <a:p>
              <a:endParaRPr dirty="0"/>
            </a:p>
          </p:txBody>
        </p:sp>
        <p:sp>
          <p:nvSpPr>
            <p:cNvPr id="42" name="object 42"/>
            <p:cNvSpPr/>
            <p:nvPr/>
          </p:nvSpPr>
          <p:spPr>
            <a:xfrm>
              <a:off x="17589659" y="4717036"/>
              <a:ext cx="111760" cy="111760"/>
            </a:xfrm>
            <a:custGeom>
              <a:avLst/>
              <a:gdLst/>
              <a:ahLst/>
              <a:cxnLst/>
              <a:rect l="l" t="t" r="r" b="b"/>
              <a:pathLst>
                <a:path w="111759" h="111760">
                  <a:moveTo>
                    <a:pt x="109969" y="40707"/>
                  </a:moveTo>
                  <a:lnTo>
                    <a:pt x="104733" y="83426"/>
                  </a:lnTo>
                  <a:lnTo>
                    <a:pt x="70912" y="109951"/>
                  </a:lnTo>
                  <a:lnTo>
                    <a:pt x="48612" y="111562"/>
                  </a:lnTo>
                  <a:lnTo>
                    <a:pt x="28137" y="104746"/>
                  </a:lnTo>
                  <a:lnTo>
                    <a:pt x="11721" y="90758"/>
                  </a:lnTo>
                  <a:lnTo>
                    <a:pt x="1595" y="70853"/>
                  </a:lnTo>
                  <a:lnTo>
                    <a:pt x="0" y="48590"/>
                  </a:lnTo>
                  <a:lnTo>
                    <a:pt x="6830" y="28142"/>
                  </a:lnTo>
                  <a:lnTo>
                    <a:pt x="20808" y="11739"/>
                  </a:lnTo>
                  <a:lnTo>
                    <a:pt x="40651" y="1609"/>
                  </a:lnTo>
                  <a:lnTo>
                    <a:pt x="62947" y="0"/>
                  </a:lnTo>
                  <a:lnTo>
                    <a:pt x="83422" y="6818"/>
                  </a:lnTo>
                  <a:lnTo>
                    <a:pt x="99842" y="20807"/>
                  </a:lnTo>
                  <a:lnTo>
                    <a:pt x="109969" y="40707"/>
                  </a:lnTo>
                  <a:close/>
                </a:path>
              </a:pathLst>
            </a:custGeom>
            <a:ln w="47045">
              <a:solidFill>
                <a:srgbClr val="231F20"/>
              </a:solidFill>
            </a:ln>
          </p:spPr>
          <p:txBody>
            <a:bodyPr wrap="square" lIns="0" tIns="0" rIns="0" bIns="0" rtlCol="0"/>
            <a:lstStyle/>
            <a:p>
              <a:endParaRPr dirty="0"/>
            </a:p>
          </p:txBody>
        </p:sp>
        <p:sp>
          <p:nvSpPr>
            <p:cNvPr id="43" name="object 43"/>
            <p:cNvSpPr/>
            <p:nvPr/>
          </p:nvSpPr>
          <p:spPr>
            <a:xfrm>
              <a:off x="17511250" y="4855822"/>
              <a:ext cx="111760" cy="111760"/>
            </a:xfrm>
            <a:custGeom>
              <a:avLst/>
              <a:gdLst/>
              <a:ahLst/>
              <a:cxnLst/>
              <a:rect l="l" t="t" r="r" b="b"/>
              <a:pathLst>
                <a:path w="111759" h="111760">
                  <a:moveTo>
                    <a:pt x="63073" y="0"/>
                  </a:moveTo>
                  <a:lnTo>
                    <a:pt x="40797" y="1611"/>
                  </a:lnTo>
                  <a:lnTo>
                    <a:pt x="20864" y="11739"/>
                  </a:lnTo>
                  <a:lnTo>
                    <a:pt x="6844" y="28140"/>
                  </a:lnTo>
                  <a:lnTo>
                    <a:pt x="0" y="48587"/>
                  </a:lnTo>
                  <a:lnTo>
                    <a:pt x="1594" y="70855"/>
                  </a:lnTo>
                  <a:lnTo>
                    <a:pt x="11782" y="90753"/>
                  </a:lnTo>
                  <a:lnTo>
                    <a:pt x="28192" y="104738"/>
                  </a:lnTo>
                  <a:lnTo>
                    <a:pt x="48632" y="111554"/>
                  </a:lnTo>
                  <a:lnTo>
                    <a:pt x="70911" y="109942"/>
                  </a:lnTo>
                  <a:lnTo>
                    <a:pt x="90815" y="99824"/>
                  </a:lnTo>
                  <a:lnTo>
                    <a:pt x="104782" y="83425"/>
                  </a:lnTo>
                  <a:lnTo>
                    <a:pt x="111575" y="62974"/>
                  </a:lnTo>
                  <a:lnTo>
                    <a:pt x="109957" y="40699"/>
                  </a:lnTo>
                  <a:lnTo>
                    <a:pt x="99856" y="20800"/>
                  </a:lnTo>
                  <a:lnTo>
                    <a:pt x="83494" y="6815"/>
                  </a:lnTo>
                  <a:lnTo>
                    <a:pt x="63073" y="0"/>
                  </a:lnTo>
                  <a:close/>
                </a:path>
              </a:pathLst>
            </a:custGeom>
            <a:solidFill>
              <a:srgbClr val="FFFFFF"/>
            </a:solidFill>
          </p:spPr>
          <p:txBody>
            <a:bodyPr wrap="square" lIns="0" tIns="0" rIns="0" bIns="0" rtlCol="0"/>
            <a:lstStyle/>
            <a:p>
              <a:endParaRPr dirty="0"/>
            </a:p>
          </p:txBody>
        </p:sp>
        <p:sp>
          <p:nvSpPr>
            <p:cNvPr id="44" name="object 44"/>
            <p:cNvSpPr/>
            <p:nvPr/>
          </p:nvSpPr>
          <p:spPr>
            <a:xfrm>
              <a:off x="17511250" y="4855822"/>
              <a:ext cx="111760" cy="111760"/>
            </a:xfrm>
            <a:custGeom>
              <a:avLst/>
              <a:gdLst/>
              <a:ahLst/>
              <a:cxnLst/>
              <a:rect l="l" t="t" r="r" b="b"/>
              <a:pathLst>
                <a:path w="111759" h="111760">
                  <a:moveTo>
                    <a:pt x="109957" y="40699"/>
                  </a:moveTo>
                  <a:lnTo>
                    <a:pt x="104782" y="83425"/>
                  </a:lnTo>
                  <a:lnTo>
                    <a:pt x="70911" y="109942"/>
                  </a:lnTo>
                  <a:lnTo>
                    <a:pt x="48632" y="111554"/>
                  </a:lnTo>
                  <a:lnTo>
                    <a:pt x="28192" y="104738"/>
                  </a:lnTo>
                  <a:lnTo>
                    <a:pt x="11782" y="90753"/>
                  </a:lnTo>
                  <a:lnTo>
                    <a:pt x="1594" y="70855"/>
                  </a:lnTo>
                  <a:lnTo>
                    <a:pt x="0" y="48587"/>
                  </a:lnTo>
                  <a:lnTo>
                    <a:pt x="6844" y="28140"/>
                  </a:lnTo>
                  <a:lnTo>
                    <a:pt x="20864" y="11739"/>
                  </a:lnTo>
                  <a:lnTo>
                    <a:pt x="40797" y="1611"/>
                  </a:lnTo>
                  <a:lnTo>
                    <a:pt x="63073" y="0"/>
                  </a:lnTo>
                  <a:lnTo>
                    <a:pt x="83494" y="6815"/>
                  </a:lnTo>
                  <a:lnTo>
                    <a:pt x="99856" y="20800"/>
                  </a:lnTo>
                  <a:lnTo>
                    <a:pt x="109957" y="40699"/>
                  </a:lnTo>
                  <a:close/>
                </a:path>
              </a:pathLst>
            </a:custGeom>
            <a:ln w="47045">
              <a:solidFill>
                <a:srgbClr val="231F20"/>
              </a:solidFill>
            </a:ln>
          </p:spPr>
          <p:txBody>
            <a:bodyPr wrap="square" lIns="0" tIns="0" rIns="0" bIns="0" rtlCol="0"/>
            <a:lstStyle/>
            <a:p>
              <a:endParaRPr dirty="0"/>
            </a:p>
          </p:txBody>
        </p:sp>
        <p:sp>
          <p:nvSpPr>
            <p:cNvPr id="45" name="object 45"/>
            <p:cNvSpPr/>
            <p:nvPr/>
          </p:nvSpPr>
          <p:spPr>
            <a:xfrm>
              <a:off x="17542357" y="4777873"/>
              <a:ext cx="118745" cy="118745"/>
            </a:xfrm>
            <a:custGeom>
              <a:avLst/>
              <a:gdLst/>
              <a:ahLst/>
              <a:cxnLst/>
              <a:rect l="l" t="t" r="r" b="b"/>
              <a:pathLst>
                <a:path w="118744" h="118745">
                  <a:moveTo>
                    <a:pt x="66693" y="0"/>
                  </a:moveTo>
                  <a:lnTo>
                    <a:pt x="43093" y="1706"/>
                  </a:lnTo>
                  <a:lnTo>
                    <a:pt x="22026" y="12428"/>
                  </a:lnTo>
                  <a:lnTo>
                    <a:pt x="7220" y="29799"/>
                  </a:lnTo>
                  <a:lnTo>
                    <a:pt x="0" y="51457"/>
                  </a:lnTo>
                  <a:lnTo>
                    <a:pt x="1691" y="75044"/>
                  </a:lnTo>
                  <a:lnTo>
                    <a:pt x="12410" y="96129"/>
                  </a:lnTo>
                  <a:lnTo>
                    <a:pt x="29803" y="110942"/>
                  </a:lnTo>
                  <a:lnTo>
                    <a:pt x="51487" y="118159"/>
                  </a:lnTo>
                  <a:lnTo>
                    <a:pt x="75081" y="116456"/>
                  </a:lnTo>
                  <a:lnTo>
                    <a:pt x="96154" y="105732"/>
                  </a:lnTo>
                  <a:lnTo>
                    <a:pt x="110964" y="88357"/>
                  </a:lnTo>
                  <a:lnTo>
                    <a:pt x="118185" y="66695"/>
                  </a:lnTo>
                  <a:lnTo>
                    <a:pt x="116494" y="43107"/>
                  </a:lnTo>
                  <a:lnTo>
                    <a:pt x="105774" y="22032"/>
                  </a:lnTo>
                  <a:lnTo>
                    <a:pt x="88381" y="7219"/>
                  </a:lnTo>
                  <a:lnTo>
                    <a:pt x="66693" y="0"/>
                  </a:lnTo>
                  <a:close/>
                </a:path>
              </a:pathLst>
            </a:custGeom>
            <a:solidFill>
              <a:srgbClr val="FFFFFF"/>
            </a:solidFill>
          </p:spPr>
          <p:txBody>
            <a:bodyPr wrap="square" lIns="0" tIns="0" rIns="0" bIns="0" rtlCol="0"/>
            <a:lstStyle/>
            <a:p>
              <a:endParaRPr dirty="0"/>
            </a:p>
          </p:txBody>
        </p:sp>
        <p:sp>
          <p:nvSpPr>
            <p:cNvPr id="46" name="object 46"/>
            <p:cNvSpPr/>
            <p:nvPr/>
          </p:nvSpPr>
          <p:spPr>
            <a:xfrm>
              <a:off x="17542357" y="4777873"/>
              <a:ext cx="118745" cy="118745"/>
            </a:xfrm>
            <a:custGeom>
              <a:avLst/>
              <a:gdLst/>
              <a:ahLst/>
              <a:cxnLst/>
              <a:rect l="l" t="t" r="r" b="b"/>
              <a:pathLst>
                <a:path w="118744" h="118745">
                  <a:moveTo>
                    <a:pt x="116494" y="43107"/>
                  </a:moveTo>
                  <a:lnTo>
                    <a:pt x="110964" y="88357"/>
                  </a:lnTo>
                  <a:lnTo>
                    <a:pt x="75081" y="116456"/>
                  </a:lnTo>
                  <a:lnTo>
                    <a:pt x="51487" y="118159"/>
                  </a:lnTo>
                  <a:lnTo>
                    <a:pt x="29803" y="110942"/>
                  </a:lnTo>
                  <a:lnTo>
                    <a:pt x="12410" y="96129"/>
                  </a:lnTo>
                  <a:lnTo>
                    <a:pt x="1691" y="75044"/>
                  </a:lnTo>
                  <a:lnTo>
                    <a:pt x="0" y="51457"/>
                  </a:lnTo>
                  <a:lnTo>
                    <a:pt x="7220" y="29799"/>
                  </a:lnTo>
                  <a:lnTo>
                    <a:pt x="22026" y="12428"/>
                  </a:lnTo>
                  <a:lnTo>
                    <a:pt x="43093" y="1706"/>
                  </a:lnTo>
                  <a:lnTo>
                    <a:pt x="66693" y="0"/>
                  </a:lnTo>
                  <a:lnTo>
                    <a:pt x="88381" y="7219"/>
                  </a:lnTo>
                  <a:lnTo>
                    <a:pt x="105774" y="22032"/>
                  </a:lnTo>
                  <a:lnTo>
                    <a:pt x="116494" y="43107"/>
                  </a:lnTo>
                  <a:close/>
                </a:path>
              </a:pathLst>
            </a:custGeom>
            <a:ln w="47045">
              <a:solidFill>
                <a:srgbClr val="231F20"/>
              </a:solidFill>
            </a:ln>
          </p:spPr>
          <p:txBody>
            <a:bodyPr wrap="square" lIns="0" tIns="0" rIns="0" bIns="0" rtlCol="0"/>
            <a:lstStyle/>
            <a:p>
              <a:endParaRPr dirty="0"/>
            </a:p>
          </p:txBody>
        </p:sp>
        <p:sp>
          <p:nvSpPr>
            <p:cNvPr id="47" name="object 47"/>
            <p:cNvSpPr/>
            <p:nvPr/>
          </p:nvSpPr>
          <p:spPr>
            <a:xfrm>
              <a:off x="17902894" y="4829858"/>
              <a:ext cx="112395" cy="112395"/>
            </a:xfrm>
            <a:custGeom>
              <a:avLst/>
              <a:gdLst/>
              <a:ahLst/>
              <a:cxnLst/>
              <a:rect l="l" t="t" r="r" b="b"/>
              <a:pathLst>
                <a:path w="112394" h="112395">
                  <a:moveTo>
                    <a:pt x="52817" y="0"/>
                  </a:moveTo>
                  <a:lnTo>
                    <a:pt x="31925" y="5386"/>
                  </a:lnTo>
                  <a:lnTo>
                    <a:pt x="14592" y="18205"/>
                  </a:lnTo>
                  <a:lnTo>
                    <a:pt x="3129" y="37356"/>
                  </a:lnTo>
                  <a:lnTo>
                    <a:pt x="0" y="59465"/>
                  </a:lnTo>
                  <a:lnTo>
                    <a:pt x="5400" y="80336"/>
                  </a:lnTo>
                  <a:lnTo>
                    <a:pt x="18211" y="97662"/>
                  </a:lnTo>
                  <a:lnTo>
                    <a:pt x="37316" y="109134"/>
                  </a:lnTo>
                  <a:lnTo>
                    <a:pt x="59457" y="112276"/>
                  </a:lnTo>
                  <a:lnTo>
                    <a:pt x="80346" y="106887"/>
                  </a:lnTo>
                  <a:lnTo>
                    <a:pt x="97679" y="94066"/>
                  </a:lnTo>
                  <a:lnTo>
                    <a:pt x="109147" y="74915"/>
                  </a:lnTo>
                  <a:lnTo>
                    <a:pt x="112298" y="52813"/>
                  </a:lnTo>
                  <a:lnTo>
                    <a:pt x="106935" y="31944"/>
                  </a:lnTo>
                  <a:lnTo>
                    <a:pt x="94130" y="14619"/>
                  </a:lnTo>
                  <a:lnTo>
                    <a:pt x="74959" y="3148"/>
                  </a:lnTo>
                  <a:lnTo>
                    <a:pt x="52817" y="0"/>
                  </a:lnTo>
                  <a:close/>
                </a:path>
              </a:pathLst>
            </a:custGeom>
            <a:solidFill>
              <a:srgbClr val="FFFFFF"/>
            </a:solidFill>
          </p:spPr>
          <p:txBody>
            <a:bodyPr wrap="square" lIns="0" tIns="0" rIns="0" bIns="0" rtlCol="0"/>
            <a:lstStyle/>
            <a:p>
              <a:endParaRPr dirty="0"/>
            </a:p>
          </p:txBody>
        </p:sp>
        <p:sp>
          <p:nvSpPr>
            <p:cNvPr id="48" name="object 48"/>
            <p:cNvSpPr/>
            <p:nvPr/>
          </p:nvSpPr>
          <p:spPr>
            <a:xfrm>
              <a:off x="17902894" y="4829858"/>
              <a:ext cx="112395" cy="112395"/>
            </a:xfrm>
            <a:custGeom>
              <a:avLst/>
              <a:gdLst/>
              <a:ahLst/>
              <a:cxnLst/>
              <a:rect l="l" t="t" r="r" b="b"/>
              <a:pathLst>
                <a:path w="112394" h="112395">
                  <a:moveTo>
                    <a:pt x="37316" y="109134"/>
                  </a:moveTo>
                  <a:lnTo>
                    <a:pt x="18211" y="97662"/>
                  </a:lnTo>
                  <a:lnTo>
                    <a:pt x="5400" y="80336"/>
                  </a:lnTo>
                  <a:lnTo>
                    <a:pt x="0" y="59465"/>
                  </a:lnTo>
                  <a:lnTo>
                    <a:pt x="3129" y="37356"/>
                  </a:lnTo>
                  <a:lnTo>
                    <a:pt x="14592" y="18205"/>
                  </a:lnTo>
                  <a:lnTo>
                    <a:pt x="31925" y="5386"/>
                  </a:lnTo>
                  <a:lnTo>
                    <a:pt x="52817" y="0"/>
                  </a:lnTo>
                  <a:lnTo>
                    <a:pt x="74959" y="3148"/>
                  </a:lnTo>
                  <a:lnTo>
                    <a:pt x="94130" y="14619"/>
                  </a:lnTo>
                  <a:lnTo>
                    <a:pt x="106935" y="31944"/>
                  </a:lnTo>
                  <a:lnTo>
                    <a:pt x="112298" y="52813"/>
                  </a:lnTo>
                  <a:lnTo>
                    <a:pt x="109147" y="74915"/>
                  </a:lnTo>
                  <a:lnTo>
                    <a:pt x="97679" y="94066"/>
                  </a:lnTo>
                  <a:lnTo>
                    <a:pt x="80346" y="106887"/>
                  </a:lnTo>
                  <a:lnTo>
                    <a:pt x="59457" y="112276"/>
                  </a:lnTo>
                  <a:lnTo>
                    <a:pt x="37316" y="109134"/>
                  </a:lnTo>
                  <a:close/>
                </a:path>
              </a:pathLst>
            </a:custGeom>
            <a:ln w="47045">
              <a:solidFill>
                <a:srgbClr val="231F20"/>
              </a:solidFill>
            </a:ln>
          </p:spPr>
          <p:txBody>
            <a:bodyPr wrap="square" lIns="0" tIns="0" rIns="0" bIns="0" rtlCol="0"/>
            <a:lstStyle/>
            <a:p>
              <a:endParaRPr dirty="0"/>
            </a:p>
          </p:txBody>
        </p:sp>
        <p:sp>
          <p:nvSpPr>
            <p:cNvPr id="49" name="object 49"/>
            <p:cNvSpPr/>
            <p:nvPr/>
          </p:nvSpPr>
          <p:spPr>
            <a:xfrm>
              <a:off x="17834357" y="4686000"/>
              <a:ext cx="112395" cy="112395"/>
            </a:xfrm>
            <a:custGeom>
              <a:avLst/>
              <a:gdLst/>
              <a:ahLst/>
              <a:cxnLst/>
              <a:rect l="l" t="t" r="r" b="b"/>
              <a:pathLst>
                <a:path w="112394" h="112395">
                  <a:moveTo>
                    <a:pt x="52817" y="0"/>
                  </a:moveTo>
                  <a:lnTo>
                    <a:pt x="31925" y="5392"/>
                  </a:lnTo>
                  <a:lnTo>
                    <a:pt x="14592" y="18217"/>
                  </a:lnTo>
                  <a:lnTo>
                    <a:pt x="3129" y="37369"/>
                  </a:lnTo>
                  <a:lnTo>
                    <a:pt x="0" y="59472"/>
                  </a:lnTo>
                  <a:lnTo>
                    <a:pt x="5400" y="80340"/>
                  </a:lnTo>
                  <a:lnTo>
                    <a:pt x="18211" y="97665"/>
                  </a:lnTo>
                  <a:lnTo>
                    <a:pt x="37316" y="109137"/>
                  </a:lnTo>
                  <a:lnTo>
                    <a:pt x="59457" y="112279"/>
                  </a:lnTo>
                  <a:lnTo>
                    <a:pt x="80346" y="106889"/>
                  </a:lnTo>
                  <a:lnTo>
                    <a:pt x="97679" y="94069"/>
                  </a:lnTo>
                  <a:lnTo>
                    <a:pt x="109147" y="74918"/>
                  </a:lnTo>
                  <a:lnTo>
                    <a:pt x="112274" y="52811"/>
                  </a:lnTo>
                  <a:lnTo>
                    <a:pt x="106872" y="31941"/>
                  </a:lnTo>
                  <a:lnTo>
                    <a:pt x="94060" y="14616"/>
                  </a:lnTo>
                  <a:lnTo>
                    <a:pt x="74959" y="3140"/>
                  </a:lnTo>
                  <a:lnTo>
                    <a:pt x="52817" y="0"/>
                  </a:lnTo>
                  <a:close/>
                </a:path>
              </a:pathLst>
            </a:custGeom>
            <a:solidFill>
              <a:srgbClr val="FFFFFF"/>
            </a:solidFill>
          </p:spPr>
          <p:txBody>
            <a:bodyPr wrap="square" lIns="0" tIns="0" rIns="0" bIns="0" rtlCol="0"/>
            <a:lstStyle/>
            <a:p>
              <a:endParaRPr dirty="0"/>
            </a:p>
          </p:txBody>
        </p:sp>
        <p:sp>
          <p:nvSpPr>
            <p:cNvPr id="50" name="object 50"/>
            <p:cNvSpPr/>
            <p:nvPr/>
          </p:nvSpPr>
          <p:spPr>
            <a:xfrm>
              <a:off x="17834357" y="4686000"/>
              <a:ext cx="112395" cy="112395"/>
            </a:xfrm>
            <a:custGeom>
              <a:avLst/>
              <a:gdLst/>
              <a:ahLst/>
              <a:cxnLst/>
              <a:rect l="l" t="t" r="r" b="b"/>
              <a:pathLst>
                <a:path w="112394" h="112395">
                  <a:moveTo>
                    <a:pt x="37316" y="109137"/>
                  </a:moveTo>
                  <a:lnTo>
                    <a:pt x="18211" y="97665"/>
                  </a:lnTo>
                  <a:lnTo>
                    <a:pt x="5400" y="80340"/>
                  </a:lnTo>
                  <a:lnTo>
                    <a:pt x="0" y="59472"/>
                  </a:lnTo>
                  <a:lnTo>
                    <a:pt x="3129" y="37369"/>
                  </a:lnTo>
                  <a:lnTo>
                    <a:pt x="14592" y="18217"/>
                  </a:lnTo>
                  <a:lnTo>
                    <a:pt x="31925" y="5392"/>
                  </a:lnTo>
                  <a:lnTo>
                    <a:pt x="52817" y="0"/>
                  </a:lnTo>
                  <a:lnTo>
                    <a:pt x="74959" y="3140"/>
                  </a:lnTo>
                  <a:lnTo>
                    <a:pt x="94060" y="14616"/>
                  </a:lnTo>
                  <a:lnTo>
                    <a:pt x="106872" y="31941"/>
                  </a:lnTo>
                  <a:lnTo>
                    <a:pt x="112274" y="52811"/>
                  </a:lnTo>
                  <a:lnTo>
                    <a:pt x="109147" y="74918"/>
                  </a:lnTo>
                  <a:lnTo>
                    <a:pt x="97679" y="94069"/>
                  </a:lnTo>
                  <a:lnTo>
                    <a:pt x="80346" y="106889"/>
                  </a:lnTo>
                  <a:lnTo>
                    <a:pt x="59457" y="112279"/>
                  </a:lnTo>
                  <a:lnTo>
                    <a:pt x="37316" y="109137"/>
                  </a:lnTo>
                  <a:close/>
                </a:path>
              </a:pathLst>
            </a:custGeom>
            <a:ln w="47045">
              <a:solidFill>
                <a:srgbClr val="231F20"/>
              </a:solidFill>
            </a:ln>
          </p:spPr>
          <p:txBody>
            <a:bodyPr wrap="square" lIns="0" tIns="0" rIns="0" bIns="0" rtlCol="0"/>
            <a:lstStyle/>
            <a:p>
              <a:endParaRPr dirty="0"/>
            </a:p>
          </p:txBody>
        </p:sp>
        <p:sp>
          <p:nvSpPr>
            <p:cNvPr id="51" name="object 51"/>
            <p:cNvSpPr/>
            <p:nvPr/>
          </p:nvSpPr>
          <p:spPr>
            <a:xfrm>
              <a:off x="17940532" y="4723631"/>
              <a:ext cx="112395" cy="112395"/>
            </a:xfrm>
            <a:custGeom>
              <a:avLst/>
              <a:gdLst/>
              <a:ahLst/>
              <a:cxnLst/>
              <a:rect l="l" t="t" r="r" b="b"/>
              <a:pathLst>
                <a:path w="112394" h="112395">
                  <a:moveTo>
                    <a:pt x="52819" y="0"/>
                  </a:moveTo>
                  <a:lnTo>
                    <a:pt x="31929" y="5390"/>
                  </a:lnTo>
                  <a:lnTo>
                    <a:pt x="14597" y="18214"/>
                  </a:lnTo>
                  <a:lnTo>
                    <a:pt x="3129" y="37371"/>
                  </a:lnTo>
                  <a:lnTo>
                    <a:pt x="0" y="59472"/>
                  </a:lnTo>
                  <a:lnTo>
                    <a:pt x="5400" y="80339"/>
                  </a:lnTo>
                  <a:lnTo>
                    <a:pt x="18211" y="97667"/>
                  </a:lnTo>
                  <a:lnTo>
                    <a:pt x="37316" y="109149"/>
                  </a:lnTo>
                  <a:lnTo>
                    <a:pt x="59458" y="112289"/>
                  </a:lnTo>
                  <a:lnTo>
                    <a:pt x="80350" y="106896"/>
                  </a:lnTo>
                  <a:lnTo>
                    <a:pt x="97683" y="94072"/>
                  </a:lnTo>
                  <a:lnTo>
                    <a:pt x="109147" y="74919"/>
                  </a:lnTo>
                  <a:lnTo>
                    <a:pt x="112298" y="52817"/>
                  </a:lnTo>
                  <a:lnTo>
                    <a:pt x="106935" y="31947"/>
                  </a:lnTo>
                  <a:lnTo>
                    <a:pt x="94130" y="14619"/>
                  </a:lnTo>
                  <a:lnTo>
                    <a:pt x="74959" y="3141"/>
                  </a:lnTo>
                  <a:lnTo>
                    <a:pt x="52819" y="0"/>
                  </a:lnTo>
                  <a:close/>
                </a:path>
              </a:pathLst>
            </a:custGeom>
            <a:solidFill>
              <a:srgbClr val="FFFFFF"/>
            </a:solidFill>
          </p:spPr>
          <p:txBody>
            <a:bodyPr wrap="square" lIns="0" tIns="0" rIns="0" bIns="0" rtlCol="0"/>
            <a:lstStyle/>
            <a:p>
              <a:endParaRPr dirty="0"/>
            </a:p>
          </p:txBody>
        </p:sp>
        <p:sp>
          <p:nvSpPr>
            <p:cNvPr id="52" name="object 52"/>
            <p:cNvSpPr/>
            <p:nvPr/>
          </p:nvSpPr>
          <p:spPr>
            <a:xfrm>
              <a:off x="17940532" y="4723631"/>
              <a:ext cx="112395" cy="112395"/>
            </a:xfrm>
            <a:custGeom>
              <a:avLst/>
              <a:gdLst/>
              <a:ahLst/>
              <a:cxnLst/>
              <a:rect l="l" t="t" r="r" b="b"/>
              <a:pathLst>
                <a:path w="112394" h="112395">
                  <a:moveTo>
                    <a:pt x="109147" y="74919"/>
                  </a:moveTo>
                  <a:lnTo>
                    <a:pt x="97683" y="94072"/>
                  </a:lnTo>
                  <a:lnTo>
                    <a:pt x="80350" y="106896"/>
                  </a:lnTo>
                  <a:lnTo>
                    <a:pt x="59458" y="112289"/>
                  </a:lnTo>
                  <a:lnTo>
                    <a:pt x="37316" y="109149"/>
                  </a:lnTo>
                  <a:lnTo>
                    <a:pt x="18211" y="97667"/>
                  </a:lnTo>
                  <a:lnTo>
                    <a:pt x="5400" y="80339"/>
                  </a:lnTo>
                  <a:lnTo>
                    <a:pt x="0" y="59472"/>
                  </a:lnTo>
                  <a:lnTo>
                    <a:pt x="3129" y="37371"/>
                  </a:lnTo>
                  <a:lnTo>
                    <a:pt x="14597" y="18214"/>
                  </a:lnTo>
                  <a:lnTo>
                    <a:pt x="31929" y="5390"/>
                  </a:lnTo>
                  <a:lnTo>
                    <a:pt x="52819" y="0"/>
                  </a:lnTo>
                  <a:lnTo>
                    <a:pt x="74959" y="3141"/>
                  </a:lnTo>
                  <a:lnTo>
                    <a:pt x="94130" y="14619"/>
                  </a:lnTo>
                  <a:lnTo>
                    <a:pt x="106935" y="31947"/>
                  </a:lnTo>
                  <a:lnTo>
                    <a:pt x="112298" y="52817"/>
                  </a:lnTo>
                  <a:lnTo>
                    <a:pt x="109147" y="74919"/>
                  </a:lnTo>
                  <a:close/>
                </a:path>
              </a:pathLst>
            </a:custGeom>
            <a:ln w="47045">
              <a:solidFill>
                <a:srgbClr val="231F20"/>
              </a:solidFill>
            </a:ln>
          </p:spPr>
          <p:txBody>
            <a:bodyPr wrap="square" lIns="0" tIns="0" rIns="0" bIns="0" rtlCol="0"/>
            <a:lstStyle/>
            <a:p>
              <a:endParaRPr dirty="0"/>
            </a:p>
          </p:txBody>
        </p:sp>
        <p:sp>
          <p:nvSpPr>
            <p:cNvPr id="53" name="object 53"/>
            <p:cNvSpPr/>
            <p:nvPr/>
          </p:nvSpPr>
          <p:spPr>
            <a:xfrm>
              <a:off x="17796716" y="4792224"/>
              <a:ext cx="112395" cy="112395"/>
            </a:xfrm>
            <a:custGeom>
              <a:avLst/>
              <a:gdLst/>
              <a:ahLst/>
              <a:cxnLst/>
              <a:rect l="l" t="t" r="r" b="b"/>
              <a:pathLst>
                <a:path w="112394" h="112395">
                  <a:moveTo>
                    <a:pt x="52817" y="0"/>
                  </a:moveTo>
                  <a:lnTo>
                    <a:pt x="31925" y="5389"/>
                  </a:lnTo>
                  <a:lnTo>
                    <a:pt x="14592" y="18209"/>
                  </a:lnTo>
                  <a:lnTo>
                    <a:pt x="3129" y="37360"/>
                  </a:lnTo>
                  <a:lnTo>
                    <a:pt x="0" y="59467"/>
                  </a:lnTo>
                  <a:lnTo>
                    <a:pt x="5400" y="80336"/>
                  </a:lnTo>
                  <a:lnTo>
                    <a:pt x="18211" y="97658"/>
                  </a:lnTo>
                  <a:lnTo>
                    <a:pt x="37316" y="109128"/>
                  </a:lnTo>
                  <a:lnTo>
                    <a:pt x="59457" y="112280"/>
                  </a:lnTo>
                  <a:lnTo>
                    <a:pt x="80346" y="106894"/>
                  </a:lnTo>
                  <a:lnTo>
                    <a:pt x="97679" y="94072"/>
                  </a:lnTo>
                  <a:lnTo>
                    <a:pt x="109147" y="74920"/>
                  </a:lnTo>
                  <a:lnTo>
                    <a:pt x="112276" y="52815"/>
                  </a:lnTo>
                  <a:lnTo>
                    <a:pt x="106876" y="31943"/>
                  </a:lnTo>
                  <a:lnTo>
                    <a:pt x="94064" y="14615"/>
                  </a:lnTo>
                  <a:lnTo>
                    <a:pt x="74959" y="3142"/>
                  </a:lnTo>
                  <a:lnTo>
                    <a:pt x="52817" y="0"/>
                  </a:lnTo>
                  <a:close/>
                </a:path>
              </a:pathLst>
            </a:custGeom>
            <a:solidFill>
              <a:srgbClr val="FFFFFF"/>
            </a:solidFill>
          </p:spPr>
          <p:txBody>
            <a:bodyPr wrap="square" lIns="0" tIns="0" rIns="0" bIns="0" rtlCol="0"/>
            <a:lstStyle/>
            <a:p>
              <a:endParaRPr dirty="0"/>
            </a:p>
          </p:txBody>
        </p:sp>
        <p:sp>
          <p:nvSpPr>
            <p:cNvPr id="54" name="object 54"/>
            <p:cNvSpPr/>
            <p:nvPr/>
          </p:nvSpPr>
          <p:spPr>
            <a:xfrm>
              <a:off x="17796716" y="4792224"/>
              <a:ext cx="112395" cy="112395"/>
            </a:xfrm>
            <a:custGeom>
              <a:avLst/>
              <a:gdLst/>
              <a:ahLst/>
              <a:cxnLst/>
              <a:rect l="l" t="t" r="r" b="b"/>
              <a:pathLst>
                <a:path w="112394" h="112395">
                  <a:moveTo>
                    <a:pt x="109147" y="74920"/>
                  </a:moveTo>
                  <a:lnTo>
                    <a:pt x="97679" y="94072"/>
                  </a:lnTo>
                  <a:lnTo>
                    <a:pt x="80346" y="106894"/>
                  </a:lnTo>
                  <a:lnTo>
                    <a:pt x="59457" y="112280"/>
                  </a:lnTo>
                  <a:lnTo>
                    <a:pt x="37316" y="109128"/>
                  </a:lnTo>
                  <a:lnTo>
                    <a:pt x="18211" y="97658"/>
                  </a:lnTo>
                  <a:lnTo>
                    <a:pt x="5400" y="80336"/>
                  </a:lnTo>
                  <a:lnTo>
                    <a:pt x="0" y="59467"/>
                  </a:lnTo>
                  <a:lnTo>
                    <a:pt x="3129" y="37360"/>
                  </a:lnTo>
                  <a:lnTo>
                    <a:pt x="14592" y="18209"/>
                  </a:lnTo>
                  <a:lnTo>
                    <a:pt x="31925" y="5389"/>
                  </a:lnTo>
                  <a:lnTo>
                    <a:pt x="52817" y="0"/>
                  </a:lnTo>
                  <a:lnTo>
                    <a:pt x="74959" y="3142"/>
                  </a:lnTo>
                  <a:lnTo>
                    <a:pt x="94064" y="14615"/>
                  </a:lnTo>
                  <a:lnTo>
                    <a:pt x="106876" y="31943"/>
                  </a:lnTo>
                  <a:lnTo>
                    <a:pt x="112276" y="52815"/>
                  </a:lnTo>
                  <a:lnTo>
                    <a:pt x="109147" y="74920"/>
                  </a:lnTo>
                  <a:close/>
                </a:path>
              </a:pathLst>
            </a:custGeom>
            <a:ln w="47045">
              <a:solidFill>
                <a:srgbClr val="231F20"/>
              </a:solidFill>
            </a:ln>
          </p:spPr>
          <p:txBody>
            <a:bodyPr wrap="square" lIns="0" tIns="0" rIns="0" bIns="0" rtlCol="0"/>
            <a:lstStyle/>
            <a:p>
              <a:endParaRPr dirty="0"/>
            </a:p>
          </p:txBody>
        </p:sp>
        <p:sp>
          <p:nvSpPr>
            <p:cNvPr id="55" name="object 55"/>
            <p:cNvSpPr/>
            <p:nvPr/>
          </p:nvSpPr>
          <p:spPr>
            <a:xfrm>
              <a:off x="17864416" y="4747542"/>
              <a:ext cx="119380" cy="119380"/>
            </a:xfrm>
            <a:custGeom>
              <a:avLst/>
              <a:gdLst/>
              <a:ahLst/>
              <a:cxnLst/>
              <a:rect l="l" t="t" r="r" b="b"/>
              <a:pathLst>
                <a:path w="119380" h="119379">
                  <a:moveTo>
                    <a:pt x="55962" y="0"/>
                  </a:moveTo>
                  <a:lnTo>
                    <a:pt x="33843" y="5709"/>
                  </a:lnTo>
                  <a:lnTo>
                    <a:pt x="15488" y="19291"/>
                  </a:lnTo>
                  <a:lnTo>
                    <a:pt x="3340" y="39579"/>
                  </a:lnTo>
                  <a:lnTo>
                    <a:pt x="0" y="62994"/>
                  </a:lnTo>
                  <a:lnTo>
                    <a:pt x="5688" y="85102"/>
                  </a:lnTo>
                  <a:lnTo>
                    <a:pt x="19257" y="103455"/>
                  </a:lnTo>
                  <a:lnTo>
                    <a:pt x="39559" y="115609"/>
                  </a:lnTo>
                  <a:lnTo>
                    <a:pt x="63004" y="118943"/>
                  </a:lnTo>
                  <a:lnTo>
                    <a:pt x="85126" y="113233"/>
                  </a:lnTo>
                  <a:lnTo>
                    <a:pt x="103482" y="99648"/>
                  </a:lnTo>
                  <a:lnTo>
                    <a:pt x="115630" y="79358"/>
                  </a:lnTo>
                  <a:lnTo>
                    <a:pt x="118948" y="55945"/>
                  </a:lnTo>
                  <a:lnTo>
                    <a:pt x="113222" y="33840"/>
                  </a:lnTo>
                  <a:lnTo>
                    <a:pt x="99642" y="15487"/>
                  </a:lnTo>
                  <a:lnTo>
                    <a:pt x="79401" y="3329"/>
                  </a:lnTo>
                  <a:lnTo>
                    <a:pt x="55962" y="0"/>
                  </a:lnTo>
                  <a:close/>
                </a:path>
              </a:pathLst>
            </a:custGeom>
            <a:solidFill>
              <a:srgbClr val="FFFFFF"/>
            </a:solidFill>
          </p:spPr>
          <p:txBody>
            <a:bodyPr wrap="square" lIns="0" tIns="0" rIns="0" bIns="0" rtlCol="0"/>
            <a:lstStyle/>
            <a:p>
              <a:endParaRPr dirty="0"/>
            </a:p>
          </p:txBody>
        </p:sp>
        <p:sp>
          <p:nvSpPr>
            <p:cNvPr id="56" name="object 56"/>
            <p:cNvSpPr/>
            <p:nvPr/>
          </p:nvSpPr>
          <p:spPr>
            <a:xfrm>
              <a:off x="17864416" y="4747542"/>
              <a:ext cx="119380" cy="119380"/>
            </a:xfrm>
            <a:custGeom>
              <a:avLst/>
              <a:gdLst/>
              <a:ahLst/>
              <a:cxnLst/>
              <a:rect l="l" t="t" r="r" b="b"/>
              <a:pathLst>
                <a:path w="119380" h="119379">
                  <a:moveTo>
                    <a:pt x="115630" y="79358"/>
                  </a:moveTo>
                  <a:lnTo>
                    <a:pt x="103482" y="99648"/>
                  </a:lnTo>
                  <a:lnTo>
                    <a:pt x="85126" y="113233"/>
                  </a:lnTo>
                  <a:lnTo>
                    <a:pt x="63004" y="118943"/>
                  </a:lnTo>
                  <a:lnTo>
                    <a:pt x="39559" y="115609"/>
                  </a:lnTo>
                  <a:lnTo>
                    <a:pt x="19257" y="103455"/>
                  </a:lnTo>
                  <a:lnTo>
                    <a:pt x="5688" y="85102"/>
                  </a:lnTo>
                  <a:lnTo>
                    <a:pt x="0" y="62994"/>
                  </a:lnTo>
                  <a:lnTo>
                    <a:pt x="3340" y="39579"/>
                  </a:lnTo>
                  <a:lnTo>
                    <a:pt x="15488" y="19291"/>
                  </a:lnTo>
                  <a:lnTo>
                    <a:pt x="33843" y="5709"/>
                  </a:lnTo>
                  <a:lnTo>
                    <a:pt x="55962" y="0"/>
                  </a:lnTo>
                  <a:lnTo>
                    <a:pt x="79401" y="3329"/>
                  </a:lnTo>
                  <a:lnTo>
                    <a:pt x="99642" y="15487"/>
                  </a:lnTo>
                  <a:lnTo>
                    <a:pt x="113222" y="33840"/>
                  </a:lnTo>
                  <a:lnTo>
                    <a:pt x="118948" y="55945"/>
                  </a:lnTo>
                  <a:lnTo>
                    <a:pt x="115630" y="79358"/>
                  </a:lnTo>
                  <a:close/>
                </a:path>
              </a:pathLst>
            </a:custGeom>
            <a:ln w="47045">
              <a:solidFill>
                <a:srgbClr val="231F20"/>
              </a:solidFill>
            </a:ln>
          </p:spPr>
          <p:txBody>
            <a:bodyPr wrap="square" lIns="0" tIns="0" rIns="0" bIns="0" rtlCol="0"/>
            <a:lstStyle/>
            <a:p>
              <a:endParaRPr dirty="0"/>
            </a:p>
          </p:txBody>
        </p:sp>
        <p:sp>
          <p:nvSpPr>
            <p:cNvPr id="57" name="object 57"/>
            <p:cNvSpPr/>
            <p:nvPr/>
          </p:nvSpPr>
          <p:spPr>
            <a:xfrm>
              <a:off x="14060140" y="3941254"/>
              <a:ext cx="1318260" cy="1685925"/>
            </a:xfrm>
            <a:custGeom>
              <a:avLst/>
              <a:gdLst/>
              <a:ahLst/>
              <a:cxnLst/>
              <a:rect l="l" t="t" r="r" b="b"/>
              <a:pathLst>
                <a:path w="1318259" h="1685925">
                  <a:moveTo>
                    <a:pt x="1103327" y="125127"/>
                  </a:moveTo>
                  <a:lnTo>
                    <a:pt x="214705" y="125127"/>
                  </a:lnTo>
                  <a:lnTo>
                    <a:pt x="165480" y="130797"/>
                  </a:lnTo>
                  <a:lnTo>
                    <a:pt x="120290" y="146951"/>
                  </a:lnTo>
                  <a:lnTo>
                    <a:pt x="80425" y="172298"/>
                  </a:lnTo>
                  <a:lnTo>
                    <a:pt x="47173" y="205549"/>
                  </a:lnTo>
                  <a:lnTo>
                    <a:pt x="21825" y="245417"/>
                  </a:lnTo>
                  <a:lnTo>
                    <a:pt x="5671" y="290611"/>
                  </a:lnTo>
                  <a:lnTo>
                    <a:pt x="0" y="339843"/>
                  </a:lnTo>
                  <a:lnTo>
                    <a:pt x="0" y="1470604"/>
                  </a:lnTo>
                  <a:lnTo>
                    <a:pt x="5671" y="1519836"/>
                  </a:lnTo>
                  <a:lnTo>
                    <a:pt x="21825" y="1565030"/>
                  </a:lnTo>
                  <a:lnTo>
                    <a:pt x="47173" y="1604897"/>
                  </a:lnTo>
                  <a:lnTo>
                    <a:pt x="80425" y="1638149"/>
                  </a:lnTo>
                  <a:lnTo>
                    <a:pt x="120290" y="1663496"/>
                  </a:lnTo>
                  <a:lnTo>
                    <a:pt x="165480" y="1679649"/>
                  </a:lnTo>
                  <a:lnTo>
                    <a:pt x="214705" y="1685320"/>
                  </a:lnTo>
                  <a:lnTo>
                    <a:pt x="1103327" y="1685320"/>
                  </a:lnTo>
                  <a:lnTo>
                    <a:pt x="1152552" y="1679649"/>
                  </a:lnTo>
                  <a:lnTo>
                    <a:pt x="1197742" y="1663496"/>
                  </a:lnTo>
                  <a:lnTo>
                    <a:pt x="1237607" y="1638149"/>
                  </a:lnTo>
                  <a:lnTo>
                    <a:pt x="1270859" y="1604897"/>
                  </a:lnTo>
                  <a:lnTo>
                    <a:pt x="1296207" y="1565030"/>
                  </a:lnTo>
                  <a:lnTo>
                    <a:pt x="1312361" y="1519836"/>
                  </a:lnTo>
                  <a:lnTo>
                    <a:pt x="1318033" y="1470604"/>
                  </a:lnTo>
                  <a:lnTo>
                    <a:pt x="1318033" y="339843"/>
                  </a:lnTo>
                  <a:lnTo>
                    <a:pt x="1312361" y="290611"/>
                  </a:lnTo>
                  <a:lnTo>
                    <a:pt x="1296207" y="245417"/>
                  </a:lnTo>
                  <a:lnTo>
                    <a:pt x="1270859" y="205549"/>
                  </a:lnTo>
                  <a:lnTo>
                    <a:pt x="1237607" y="172298"/>
                  </a:lnTo>
                  <a:lnTo>
                    <a:pt x="1197742" y="146951"/>
                  </a:lnTo>
                  <a:lnTo>
                    <a:pt x="1152552" y="130797"/>
                  </a:lnTo>
                  <a:lnTo>
                    <a:pt x="1103327" y="125127"/>
                  </a:lnTo>
                  <a:close/>
                </a:path>
                <a:path w="1318259" h="1685925">
                  <a:moveTo>
                    <a:pt x="1005309" y="0"/>
                  </a:moveTo>
                  <a:lnTo>
                    <a:pt x="313508" y="0"/>
                  </a:lnTo>
                  <a:lnTo>
                    <a:pt x="289225" y="4890"/>
                  </a:lnTo>
                  <a:lnTo>
                    <a:pt x="269440" y="18228"/>
                  </a:lnTo>
                  <a:lnTo>
                    <a:pt x="256125" y="38011"/>
                  </a:lnTo>
                  <a:lnTo>
                    <a:pt x="251248" y="62238"/>
                  </a:lnTo>
                  <a:lnTo>
                    <a:pt x="251248" y="125127"/>
                  </a:lnTo>
                  <a:lnTo>
                    <a:pt x="1067569" y="125127"/>
                  </a:lnTo>
                  <a:lnTo>
                    <a:pt x="1067569" y="62238"/>
                  </a:lnTo>
                  <a:lnTo>
                    <a:pt x="1062671" y="38011"/>
                  </a:lnTo>
                  <a:lnTo>
                    <a:pt x="1049318" y="18228"/>
                  </a:lnTo>
                  <a:lnTo>
                    <a:pt x="1029526" y="4890"/>
                  </a:lnTo>
                  <a:lnTo>
                    <a:pt x="1005309" y="0"/>
                  </a:lnTo>
                  <a:close/>
                </a:path>
              </a:pathLst>
            </a:custGeom>
            <a:solidFill>
              <a:srgbClr val="FFFFFF"/>
            </a:solidFill>
          </p:spPr>
          <p:txBody>
            <a:bodyPr wrap="square" lIns="0" tIns="0" rIns="0" bIns="0" rtlCol="0"/>
            <a:lstStyle/>
            <a:p>
              <a:endParaRPr dirty="0"/>
            </a:p>
          </p:txBody>
        </p:sp>
        <p:sp>
          <p:nvSpPr>
            <p:cNvPr id="58" name="object 58"/>
            <p:cNvSpPr/>
            <p:nvPr/>
          </p:nvSpPr>
          <p:spPr>
            <a:xfrm>
              <a:off x="14060140" y="3941254"/>
              <a:ext cx="1318260" cy="1685925"/>
            </a:xfrm>
            <a:custGeom>
              <a:avLst/>
              <a:gdLst/>
              <a:ahLst/>
              <a:cxnLst/>
              <a:rect l="l" t="t" r="r" b="b"/>
              <a:pathLst>
                <a:path w="1318259" h="1685925">
                  <a:moveTo>
                    <a:pt x="1103327" y="125127"/>
                  </a:moveTo>
                  <a:lnTo>
                    <a:pt x="1067569" y="125127"/>
                  </a:lnTo>
                  <a:lnTo>
                    <a:pt x="1067569" y="62238"/>
                  </a:lnTo>
                  <a:lnTo>
                    <a:pt x="1062671" y="38011"/>
                  </a:lnTo>
                  <a:lnTo>
                    <a:pt x="1049318" y="18228"/>
                  </a:lnTo>
                  <a:lnTo>
                    <a:pt x="1029526" y="4890"/>
                  </a:lnTo>
                  <a:lnTo>
                    <a:pt x="1005309" y="0"/>
                  </a:lnTo>
                  <a:lnTo>
                    <a:pt x="313508" y="0"/>
                  </a:lnTo>
                  <a:lnTo>
                    <a:pt x="289225" y="4890"/>
                  </a:lnTo>
                  <a:lnTo>
                    <a:pt x="269440" y="18228"/>
                  </a:lnTo>
                  <a:lnTo>
                    <a:pt x="256125" y="38011"/>
                  </a:lnTo>
                  <a:lnTo>
                    <a:pt x="251248" y="62238"/>
                  </a:lnTo>
                  <a:lnTo>
                    <a:pt x="251248" y="125127"/>
                  </a:lnTo>
                  <a:lnTo>
                    <a:pt x="214705" y="125127"/>
                  </a:lnTo>
                  <a:lnTo>
                    <a:pt x="165480" y="130797"/>
                  </a:lnTo>
                  <a:lnTo>
                    <a:pt x="120290" y="146951"/>
                  </a:lnTo>
                  <a:lnTo>
                    <a:pt x="80425" y="172298"/>
                  </a:lnTo>
                  <a:lnTo>
                    <a:pt x="47173" y="205549"/>
                  </a:lnTo>
                  <a:lnTo>
                    <a:pt x="21825" y="245417"/>
                  </a:lnTo>
                  <a:lnTo>
                    <a:pt x="5671" y="290611"/>
                  </a:lnTo>
                  <a:lnTo>
                    <a:pt x="0" y="339843"/>
                  </a:lnTo>
                  <a:lnTo>
                    <a:pt x="0" y="1470604"/>
                  </a:lnTo>
                  <a:lnTo>
                    <a:pt x="5671" y="1519836"/>
                  </a:lnTo>
                  <a:lnTo>
                    <a:pt x="21825" y="1565030"/>
                  </a:lnTo>
                  <a:lnTo>
                    <a:pt x="47173" y="1604897"/>
                  </a:lnTo>
                  <a:lnTo>
                    <a:pt x="80425" y="1638149"/>
                  </a:lnTo>
                  <a:lnTo>
                    <a:pt x="120290" y="1663496"/>
                  </a:lnTo>
                  <a:lnTo>
                    <a:pt x="165480" y="1679649"/>
                  </a:lnTo>
                  <a:lnTo>
                    <a:pt x="214705" y="1685320"/>
                  </a:lnTo>
                  <a:lnTo>
                    <a:pt x="1103327" y="1685320"/>
                  </a:lnTo>
                  <a:lnTo>
                    <a:pt x="1152552" y="1679649"/>
                  </a:lnTo>
                  <a:lnTo>
                    <a:pt x="1197742" y="1663496"/>
                  </a:lnTo>
                  <a:lnTo>
                    <a:pt x="1237607" y="1638149"/>
                  </a:lnTo>
                  <a:lnTo>
                    <a:pt x="1270859" y="1604897"/>
                  </a:lnTo>
                  <a:lnTo>
                    <a:pt x="1296207" y="1565030"/>
                  </a:lnTo>
                  <a:lnTo>
                    <a:pt x="1312361" y="1519836"/>
                  </a:lnTo>
                  <a:lnTo>
                    <a:pt x="1318033" y="1470604"/>
                  </a:lnTo>
                  <a:lnTo>
                    <a:pt x="1318033" y="339843"/>
                  </a:lnTo>
                  <a:lnTo>
                    <a:pt x="1312361" y="290611"/>
                  </a:lnTo>
                  <a:lnTo>
                    <a:pt x="1296207" y="245417"/>
                  </a:lnTo>
                  <a:lnTo>
                    <a:pt x="1270859" y="205549"/>
                  </a:lnTo>
                  <a:lnTo>
                    <a:pt x="1237607" y="172298"/>
                  </a:lnTo>
                  <a:lnTo>
                    <a:pt x="1197742" y="146951"/>
                  </a:lnTo>
                  <a:lnTo>
                    <a:pt x="1152552" y="130797"/>
                  </a:lnTo>
                  <a:lnTo>
                    <a:pt x="1103327" y="125127"/>
                  </a:lnTo>
                  <a:close/>
                </a:path>
              </a:pathLst>
            </a:custGeom>
            <a:ln w="94101">
              <a:solidFill>
                <a:srgbClr val="231F20"/>
              </a:solidFill>
            </a:ln>
          </p:spPr>
          <p:txBody>
            <a:bodyPr wrap="square" lIns="0" tIns="0" rIns="0" bIns="0" rtlCol="0"/>
            <a:lstStyle/>
            <a:p>
              <a:endParaRPr dirty="0"/>
            </a:p>
          </p:txBody>
        </p:sp>
        <p:sp>
          <p:nvSpPr>
            <p:cNvPr id="59" name="object 59"/>
            <p:cNvSpPr/>
            <p:nvPr/>
          </p:nvSpPr>
          <p:spPr>
            <a:xfrm>
              <a:off x="14242691" y="5129936"/>
              <a:ext cx="231775" cy="231775"/>
            </a:xfrm>
            <a:custGeom>
              <a:avLst/>
              <a:gdLst/>
              <a:ahLst/>
              <a:cxnLst/>
              <a:rect l="l" t="t" r="r" b="b"/>
              <a:pathLst>
                <a:path w="231775" h="231775">
                  <a:moveTo>
                    <a:pt x="115745" y="0"/>
                  </a:moveTo>
                  <a:lnTo>
                    <a:pt x="70731" y="9092"/>
                  </a:lnTo>
                  <a:lnTo>
                    <a:pt x="33936" y="33889"/>
                  </a:lnTo>
                  <a:lnTo>
                    <a:pt x="9109" y="70669"/>
                  </a:lnTo>
                  <a:lnTo>
                    <a:pt x="0" y="115713"/>
                  </a:lnTo>
                  <a:lnTo>
                    <a:pt x="9109" y="160749"/>
                  </a:lnTo>
                  <a:lnTo>
                    <a:pt x="33936" y="197530"/>
                  </a:lnTo>
                  <a:lnTo>
                    <a:pt x="70731" y="222332"/>
                  </a:lnTo>
                  <a:lnTo>
                    <a:pt x="115745" y="231427"/>
                  </a:lnTo>
                  <a:lnTo>
                    <a:pt x="160825" y="222332"/>
                  </a:lnTo>
                  <a:lnTo>
                    <a:pt x="197613" y="197530"/>
                  </a:lnTo>
                  <a:lnTo>
                    <a:pt x="222403" y="160749"/>
                  </a:lnTo>
                  <a:lnTo>
                    <a:pt x="231490" y="115713"/>
                  </a:lnTo>
                  <a:lnTo>
                    <a:pt x="222403" y="70669"/>
                  </a:lnTo>
                  <a:lnTo>
                    <a:pt x="197613" y="33889"/>
                  </a:lnTo>
                  <a:lnTo>
                    <a:pt x="160825" y="9092"/>
                  </a:lnTo>
                  <a:lnTo>
                    <a:pt x="115745" y="0"/>
                  </a:lnTo>
                  <a:close/>
                </a:path>
              </a:pathLst>
            </a:custGeom>
            <a:solidFill>
              <a:srgbClr val="FFFFFF"/>
            </a:solidFill>
          </p:spPr>
          <p:txBody>
            <a:bodyPr wrap="square" lIns="0" tIns="0" rIns="0" bIns="0" rtlCol="0"/>
            <a:lstStyle/>
            <a:p>
              <a:endParaRPr dirty="0"/>
            </a:p>
          </p:txBody>
        </p:sp>
        <p:sp>
          <p:nvSpPr>
            <p:cNvPr id="60" name="object 60"/>
            <p:cNvSpPr/>
            <p:nvPr/>
          </p:nvSpPr>
          <p:spPr>
            <a:xfrm>
              <a:off x="14242691" y="5129936"/>
              <a:ext cx="231775" cy="231775"/>
            </a:xfrm>
            <a:custGeom>
              <a:avLst/>
              <a:gdLst/>
              <a:ahLst/>
              <a:cxnLst/>
              <a:rect l="l" t="t" r="r" b="b"/>
              <a:pathLst>
                <a:path w="231775" h="231775">
                  <a:moveTo>
                    <a:pt x="231490" y="115713"/>
                  </a:moveTo>
                  <a:lnTo>
                    <a:pt x="222403" y="160749"/>
                  </a:lnTo>
                  <a:lnTo>
                    <a:pt x="197613" y="197530"/>
                  </a:lnTo>
                  <a:lnTo>
                    <a:pt x="160825" y="222332"/>
                  </a:lnTo>
                  <a:lnTo>
                    <a:pt x="115745" y="231427"/>
                  </a:lnTo>
                  <a:lnTo>
                    <a:pt x="70731" y="222332"/>
                  </a:lnTo>
                  <a:lnTo>
                    <a:pt x="33936" y="197530"/>
                  </a:lnTo>
                  <a:lnTo>
                    <a:pt x="9109" y="160749"/>
                  </a:lnTo>
                  <a:lnTo>
                    <a:pt x="0" y="115713"/>
                  </a:lnTo>
                  <a:lnTo>
                    <a:pt x="9109" y="70669"/>
                  </a:lnTo>
                  <a:lnTo>
                    <a:pt x="33936" y="33889"/>
                  </a:lnTo>
                  <a:lnTo>
                    <a:pt x="70731" y="9092"/>
                  </a:lnTo>
                  <a:lnTo>
                    <a:pt x="115745" y="0"/>
                  </a:lnTo>
                  <a:lnTo>
                    <a:pt x="160825" y="9092"/>
                  </a:lnTo>
                  <a:lnTo>
                    <a:pt x="197613" y="33889"/>
                  </a:lnTo>
                  <a:lnTo>
                    <a:pt x="222403" y="70669"/>
                  </a:lnTo>
                  <a:lnTo>
                    <a:pt x="231490" y="115713"/>
                  </a:lnTo>
                  <a:close/>
                </a:path>
              </a:pathLst>
            </a:custGeom>
            <a:ln w="62731">
              <a:solidFill>
                <a:srgbClr val="231F20"/>
              </a:solidFill>
            </a:ln>
          </p:spPr>
          <p:txBody>
            <a:bodyPr wrap="square" lIns="0" tIns="0" rIns="0" bIns="0" rtlCol="0"/>
            <a:lstStyle/>
            <a:p>
              <a:endParaRPr dirty="0"/>
            </a:p>
          </p:txBody>
        </p:sp>
        <p:sp>
          <p:nvSpPr>
            <p:cNvPr id="61" name="object 61"/>
            <p:cNvSpPr/>
            <p:nvPr/>
          </p:nvSpPr>
          <p:spPr>
            <a:xfrm>
              <a:off x="14964911" y="5129936"/>
              <a:ext cx="231775" cy="231775"/>
            </a:xfrm>
            <a:custGeom>
              <a:avLst/>
              <a:gdLst/>
              <a:ahLst/>
              <a:cxnLst/>
              <a:rect l="l" t="t" r="r" b="b"/>
              <a:pathLst>
                <a:path w="231775" h="231775">
                  <a:moveTo>
                    <a:pt x="115588" y="0"/>
                  </a:moveTo>
                  <a:lnTo>
                    <a:pt x="70598" y="9092"/>
                  </a:lnTo>
                  <a:lnTo>
                    <a:pt x="33857" y="33889"/>
                  </a:lnTo>
                  <a:lnTo>
                    <a:pt x="9084" y="70669"/>
                  </a:lnTo>
                  <a:lnTo>
                    <a:pt x="0" y="115713"/>
                  </a:lnTo>
                  <a:lnTo>
                    <a:pt x="9084" y="160749"/>
                  </a:lnTo>
                  <a:lnTo>
                    <a:pt x="33857" y="197530"/>
                  </a:lnTo>
                  <a:lnTo>
                    <a:pt x="70598" y="222332"/>
                  </a:lnTo>
                  <a:lnTo>
                    <a:pt x="115588" y="231427"/>
                  </a:lnTo>
                  <a:lnTo>
                    <a:pt x="160668" y="222332"/>
                  </a:lnTo>
                  <a:lnTo>
                    <a:pt x="197456" y="197530"/>
                  </a:lnTo>
                  <a:lnTo>
                    <a:pt x="222246" y="160749"/>
                  </a:lnTo>
                  <a:lnTo>
                    <a:pt x="231333" y="115713"/>
                  </a:lnTo>
                  <a:lnTo>
                    <a:pt x="222246" y="70669"/>
                  </a:lnTo>
                  <a:lnTo>
                    <a:pt x="197456" y="33889"/>
                  </a:lnTo>
                  <a:lnTo>
                    <a:pt x="160668" y="9092"/>
                  </a:lnTo>
                  <a:lnTo>
                    <a:pt x="115588" y="0"/>
                  </a:lnTo>
                  <a:close/>
                </a:path>
              </a:pathLst>
            </a:custGeom>
            <a:solidFill>
              <a:srgbClr val="FFFFFF"/>
            </a:solidFill>
          </p:spPr>
          <p:txBody>
            <a:bodyPr wrap="square" lIns="0" tIns="0" rIns="0" bIns="0" rtlCol="0"/>
            <a:lstStyle/>
            <a:p>
              <a:endParaRPr dirty="0"/>
            </a:p>
          </p:txBody>
        </p:sp>
        <p:sp>
          <p:nvSpPr>
            <p:cNvPr id="62" name="object 62"/>
            <p:cNvSpPr/>
            <p:nvPr/>
          </p:nvSpPr>
          <p:spPr>
            <a:xfrm>
              <a:off x="14964911" y="5129936"/>
              <a:ext cx="231775" cy="231775"/>
            </a:xfrm>
            <a:custGeom>
              <a:avLst/>
              <a:gdLst/>
              <a:ahLst/>
              <a:cxnLst/>
              <a:rect l="l" t="t" r="r" b="b"/>
              <a:pathLst>
                <a:path w="231775" h="231775">
                  <a:moveTo>
                    <a:pt x="231333" y="115713"/>
                  </a:moveTo>
                  <a:lnTo>
                    <a:pt x="222246" y="160749"/>
                  </a:lnTo>
                  <a:lnTo>
                    <a:pt x="197456" y="197530"/>
                  </a:lnTo>
                  <a:lnTo>
                    <a:pt x="160668" y="222332"/>
                  </a:lnTo>
                  <a:lnTo>
                    <a:pt x="115588" y="231427"/>
                  </a:lnTo>
                  <a:lnTo>
                    <a:pt x="70598" y="222332"/>
                  </a:lnTo>
                  <a:lnTo>
                    <a:pt x="33857" y="197530"/>
                  </a:lnTo>
                  <a:lnTo>
                    <a:pt x="9084" y="160749"/>
                  </a:lnTo>
                  <a:lnTo>
                    <a:pt x="0" y="115713"/>
                  </a:lnTo>
                  <a:lnTo>
                    <a:pt x="9084" y="70669"/>
                  </a:lnTo>
                  <a:lnTo>
                    <a:pt x="33857" y="33889"/>
                  </a:lnTo>
                  <a:lnTo>
                    <a:pt x="70598" y="9092"/>
                  </a:lnTo>
                  <a:lnTo>
                    <a:pt x="115588" y="0"/>
                  </a:lnTo>
                  <a:lnTo>
                    <a:pt x="160668" y="9092"/>
                  </a:lnTo>
                  <a:lnTo>
                    <a:pt x="197456" y="33889"/>
                  </a:lnTo>
                  <a:lnTo>
                    <a:pt x="222246" y="70669"/>
                  </a:lnTo>
                  <a:lnTo>
                    <a:pt x="231333" y="115713"/>
                  </a:lnTo>
                  <a:close/>
                </a:path>
              </a:pathLst>
            </a:custGeom>
            <a:ln w="62731">
              <a:solidFill>
                <a:srgbClr val="231F20"/>
              </a:solidFill>
            </a:ln>
          </p:spPr>
          <p:txBody>
            <a:bodyPr wrap="square" lIns="0" tIns="0" rIns="0" bIns="0" rtlCol="0"/>
            <a:lstStyle/>
            <a:p>
              <a:endParaRPr dirty="0"/>
            </a:p>
          </p:txBody>
        </p:sp>
        <p:sp>
          <p:nvSpPr>
            <p:cNvPr id="63" name="object 63"/>
            <p:cNvSpPr/>
            <p:nvPr/>
          </p:nvSpPr>
          <p:spPr>
            <a:xfrm>
              <a:off x="14283948" y="4279098"/>
              <a:ext cx="861694" cy="674370"/>
            </a:xfrm>
            <a:custGeom>
              <a:avLst/>
              <a:gdLst/>
              <a:ahLst/>
              <a:cxnLst/>
              <a:rect l="l" t="t" r="r" b="b"/>
              <a:pathLst>
                <a:path w="861694" h="674370">
                  <a:moveTo>
                    <a:pt x="753736" y="0"/>
                  </a:moveTo>
                  <a:lnTo>
                    <a:pt x="107892" y="0"/>
                  </a:lnTo>
                  <a:lnTo>
                    <a:pt x="65894" y="8485"/>
                  </a:lnTo>
                  <a:lnTo>
                    <a:pt x="31599" y="31627"/>
                  </a:lnTo>
                  <a:lnTo>
                    <a:pt x="8478" y="65951"/>
                  </a:lnTo>
                  <a:lnTo>
                    <a:pt x="0" y="107986"/>
                  </a:lnTo>
                  <a:lnTo>
                    <a:pt x="0" y="566118"/>
                  </a:lnTo>
                  <a:lnTo>
                    <a:pt x="8478" y="608157"/>
                  </a:lnTo>
                  <a:lnTo>
                    <a:pt x="31599" y="642481"/>
                  </a:lnTo>
                  <a:lnTo>
                    <a:pt x="65894" y="665620"/>
                  </a:lnTo>
                  <a:lnTo>
                    <a:pt x="107892" y="674105"/>
                  </a:lnTo>
                  <a:lnTo>
                    <a:pt x="753736" y="674105"/>
                  </a:lnTo>
                  <a:lnTo>
                    <a:pt x="795739" y="665620"/>
                  </a:lnTo>
                  <a:lnTo>
                    <a:pt x="830037" y="642481"/>
                  </a:lnTo>
                  <a:lnTo>
                    <a:pt x="853160" y="608157"/>
                  </a:lnTo>
                  <a:lnTo>
                    <a:pt x="861638" y="566118"/>
                  </a:lnTo>
                  <a:lnTo>
                    <a:pt x="861638" y="107986"/>
                  </a:lnTo>
                  <a:lnTo>
                    <a:pt x="853160" y="65951"/>
                  </a:lnTo>
                  <a:lnTo>
                    <a:pt x="830037" y="31627"/>
                  </a:lnTo>
                  <a:lnTo>
                    <a:pt x="795739" y="8485"/>
                  </a:lnTo>
                  <a:lnTo>
                    <a:pt x="753736" y="0"/>
                  </a:lnTo>
                  <a:close/>
                </a:path>
              </a:pathLst>
            </a:custGeom>
            <a:solidFill>
              <a:srgbClr val="FFFFFF"/>
            </a:solidFill>
          </p:spPr>
          <p:txBody>
            <a:bodyPr wrap="square" lIns="0" tIns="0" rIns="0" bIns="0" rtlCol="0"/>
            <a:lstStyle/>
            <a:p>
              <a:endParaRPr dirty="0"/>
            </a:p>
          </p:txBody>
        </p:sp>
        <p:sp>
          <p:nvSpPr>
            <p:cNvPr id="64" name="object 64"/>
            <p:cNvSpPr/>
            <p:nvPr/>
          </p:nvSpPr>
          <p:spPr>
            <a:xfrm>
              <a:off x="14283948" y="4279098"/>
              <a:ext cx="861694" cy="674370"/>
            </a:xfrm>
            <a:custGeom>
              <a:avLst/>
              <a:gdLst/>
              <a:ahLst/>
              <a:cxnLst/>
              <a:rect l="l" t="t" r="r" b="b"/>
              <a:pathLst>
                <a:path w="861694" h="674370">
                  <a:moveTo>
                    <a:pt x="753736" y="674105"/>
                  </a:moveTo>
                  <a:lnTo>
                    <a:pt x="107892" y="674105"/>
                  </a:lnTo>
                  <a:lnTo>
                    <a:pt x="65894" y="665620"/>
                  </a:lnTo>
                  <a:lnTo>
                    <a:pt x="31599" y="642481"/>
                  </a:lnTo>
                  <a:lnTo>
                    <a:pt x="8478" y="608157"/>
                  </a:lnTo>
                  <a:lnTo>
                    <a:pt x="0" y="566118"/>
                  </a:lnTo>
                  <a:lnTo>
                    <a:pt x="0" y="107986"/>
                  </a:lnTo>
                  <a:lnTo>
                    <a:pt x="8478" y="65951"/>
                  </a:lnTo>
                  <a:lnTo>
                    <a:pt x="31599" y="31627"/>
                  </a:lnTo>
                  <a:lnTo>
                    <a:pt x="65894" y="8485"/>
                  </a:lnTo>
                  <a:lnTo>
                    <a:pt x="107892" y="0"/>
                  </a:lnTo>
                  <a:lnTo>
                    <a:pt x="753736" y="0"/>
                  </a:lnTo>
                  <a:lnTo>
                    <a:pt x="795739" y="8485"/>
                  </a:lnTo>
                  <a:lnTo>
                    <a:pt x="830037" y="31627"/>
                  </a:lnTo>
                  <a:lnTo>
                    <a:pt x="853160" y="65951"/>
                  </a:lnTo>
                  <a:lnTo>
                    <a:pt x="861638" y="107986"/>
                  </a:lnTo>
                  <a:lnTo>
                    <a:pt x="861638" y="566118"/>
                  </a:lnTo>
                  <a:lnTo>
                    <a:pt x="853160" y="608157"/>
                  </a:lnTo>
                  <a:lnTo>
                    <a:pt x="830037" y="642481"/>
                  </a:lnTo>
                  <a:lnTo>
                    <a:pt x="795739" y="665620"/>
                  </a:lnTo>
                  <a:lnTo>
                    <a:pt x="753736" y="674105"/>
                  </a:lnTo>
                  <a:close/>
                </a:path>
              </a:pathLst>
            </a:custGeom>
            <a:ln w="94101">
              <a:solidFill>
                <a:srgbClr val="231F20"/>
              </a:solidFill>
            </a:ln>
          </p:spPr>
          <p:txBody>
            <a:bodyPr wrap="square" lIns="0" tIns="0" rIns="0" bIns="0" rtlCol="0"/>
            <a:lstStyle/>
            <a:p>
              <a:endParaRPr dirty="0"/>
            </a:p>
          </p:txBody>
        </p:sp>
        <p:sp>
          <p:nvSpPr>
            <p:cNvPr id="65" name="object 65"/>
            <p:cNvSpPr/>
            <p:nvPr/>
          </p:nvSpPr>
          <p:spPr>
            <a:xfrm>
              <a:off x="14347459" y="5846845"/>
              <a:ext cx="705485" cy="105410"/>
            </a:xfrm>
            <a:custGeom>
              <a:avLst/>
              <a:gdLst/>
              <a:ahLst/>
              <a:cxnLst/>
              <a:rect l="l" t="t" r="r" b="b"/>
              <a:pathLst>
                <a:path w="705484" h="105410">
                  <a:moveTo>
                    <a:pt x="675016" y="0"/>
                  </a:moveTo>
                  <a:lnTo>
                    <a:pt x="31999" y="2837"/>
                  </a:lnTo>
                  <a:lnTo>
                    <a:pt x="0" y="105200"/>
                  </a:lnTo>
                  <a:lnTo>
                    <a:pt x="705276" y="102342"/>
                  </a:lnTo>
                  <a:lnTo>
                    <a:pt x="675016" y="0"/>
                  </a:lnTo>
                  <a:close/>
                </a:path>
              </a:pathLst>
            </a:custGeom>
            <a:solidFill>
              <a:srgbClr val="231F20"/>
            </a:solidFill>
          </p:spPr>
          <p:txBody>
            <a:bodyPr wrap="square" lIns="0" tIns="0" rIns="0" bIns="0" rtlCol="0"/>
            <a:lstStyle/>
            <a:p>
              <a:endParaRPr dirty="0"/>
            </a:p>
          </p:txBody>
        </p:sp>
        <p:sp>
          <p:nvSpPr>
            <p:cNvPr id="66" name="object 66"/>
            <p:cNvSpPr/>
            <p:nvPr/>
          </p:nvSpPr>
          <p:spPr>
            <a:xfrm>
              <a:off x="14232343" y="6158878"/>
              <a:ext cx="934085" cy="111760"/>
            </a:xfrm>
            <a:custGeom>
              <a:avLst/>
              <a:gdLst/>
              <a:ahLst/>
              <a:cxnLst/>
              <a:rect l="l" t="t" r="r" b="b"/>
              <a:pathLst>
                <a:path w="934084" h="111760">
                  <a:moveTo>
                    <a:pt x="905239" y="0"/>
                  </a:moveTo>
                  <a:lnTo>
                    <a:pt x="31999" y="9172"/>
                  </a:lnTo>
                  <a:lnTo>
                    <a:pt x="0" y="111525"/>
                  </a:lnTo>
                  <a:lnTo>
                    <a:pt x="933950" y="102352"/>
                  </a:lnTo>
                  <a:lnTo>
                    <a:pt x="905239" y="0"/>
                  </a:lnTo>
                  <a:close/>
                </a:path>
              </a:pathLst>
            </a:custGeom>
            <a:solidFill>
              <a:srgbClr val="231F20"/>
            </a:solidFill>
          </p:spPr>
          <p:txBody>
            <a:bodyPr wrap="square" lIns="0" tIns="0" rIns="0" bIns="0" rtlCol="0"/>
            <a:lstStyle/>
            <a:p>
              <a:endParaRPr dirty="0"/>
            </a:p>
          </p:txBody>
        </p:sp>
        <p:sp>
          <p:nvSpPr>
            <p:cNvPr id="67" name="object 67"/>
            <p:cNvSpPr/>
            <p:nvPr/>
          </p:nvSpPr>
          <p:spPr>
            <a:xfrm>
              <a:off x="14113935" y="6503990"/>
              <a:ext cx="1169670" cy="112395"/>
            </a:xfrm>
            <a:custGeom>
              <a:avLst/>
              <a:gdLst/>
              <a:ahLst/>
              <a:cxnLst/>
              <a:rect l="l" t="t" r="r" b="b"/>
              <a:pathLst>
                <a:path w="1169669" h="112395">
                  <a:moveTo>
                    <a:pt x="1138771" y="0"/>
                  </a:moveTo>
                  <a:lnTo>
                    <a:pt x="33559" y="9947"/>
                  </a:lnTo>
                  <a:lnTo>
                    <a:pt x="0" y="112310"/>
                  </a:lnTo>
                  <a:lnTo>
                    <a:pt x="1169200" y="102363"/>
                  </a:lnTo>
                  <a:lnTo>
                    <a:pt x="1138771" y="0"/>
                  </a:lnTo>
                  <a:close/>
                </a:path>
              </a:pathLst>
            </a:custGeom>
            <a:solidFill>
              <a:srgbClr val="231F20"/>
            </a:solidFill>
          </p:spPr>
          <p:txBody>
            <a:bodyPr wrap="square" lIns="0" tIns="0" rIns="0" bIns="0" rtlCol="0"/>
            <a:lstStyle/>
            <a:p>
              <a:endParaRPr dirty="0"/>
            </a:p>
          </p:txBody>
        </p:sp>
        <p:sp>
          <p:nvSpPr>
            <p:cNvPr id="68" name="object 68"/>
            <p:cNvSpPr/>
            <p:nvPr/>
          </p:nvSpPr>
          <p:spPr>
            <a:xfrm>
              <a:off x="13995525" y="6863317"/>
              <a:ext cx="1410970" cy="105410"/>
            </a:xfrm>
            <a:custGeom>
              <a:avLst/>
              <a:gdLst/>
              <a:ahLst/>
              <a:cxnLst/>
              <a:rect l="l" t="t" r="r" b="b"/>
              <a:pathLst>
                <a:path w="1410969" h="105409">
                  <a:moveTo>
                    <a:pt x="1379978" y="0"/>
                  </a:moveTo>
                  <a:lnTo>
                    <a:pt x="31831" y="2848"/>
                  </a:lnTo>
                  <a:lnTo>
                    <a:pt x="0" y="105200"/>
                  </a:lnTo>
                  <a:lnTo>
                    <a:pt x="1410721" y="102342"/>
                  </a:lnTo>
                  <a:lnTo>
                    <a:pt x="1379978" y="0"/>
                  </a:lnTo>
                  <a:close/>
                </a:path>
              </a:pathLst>
            </a:custGeom>
            <a:solidFill>
              <a:srgbClr val="231F20"/>
            </a:solidFill>
          </p:spPr>
          <p:txBody>
            <a:bodyPr wrap="square" lIns="0" tIns="0" rIns="0" bIns="0" rtlCol="0"/>
            <a:lstStyle/>
            <a:p>
              <a:endParaRPr dirty="0"/>
            </a:p>
          </p:txBody>
        </p:sp>
        <p:sp>
          <p:nvSpPr>
            <p:cNvPr id="69" name="object 69"/>
            <p:cNvSpPr/>
            <p:nvPr/>
          </p:nvSpPr>
          <p:spPr>
            <a:xfrm>
              <a:off x="14082568" y="5758635"/>
              <a:ext cx="503555" cy="1327785"/>
            </a:xfrm>
            <a:custGeom>
              <a:avLst/>
              <a:gdLst/>
              <a:ahLst/>
              <a:cxnLst/>
              <a:rect l="l" t="t" r="r" b="b"/>
              <a:pathLst>
                <a:path w="503555" h="1327784">
                  <a:moveTo>
                    <a:pt x="503283" y="0"/>
                  </a:moveTo>
                  <a:lnTo>
                    <a:pt x="396323" y="0"/>
                  </a:lnTo>
                  <a:lnTo>
                    <a:pt x="0" y="1327226"/>
                  </a:lnTo>
                  <a:lnTo>
                    <a:pt x="106960" y="1327226"/>
                  </a:lnTo>
                  <a:lnTo>
                    <a:pt x="503283" y="0"/>
                  </a:lnTo>
                  <a:close/>
                </a:path>
              </a:pathLst>
            </a:custGeom>
            <a:solidFill>
              <a:srgbClr val="231F20"/>
            </a:solidFill>
          </p:spPr>
          <p:txBody>
            <a:bodyPr wrap="square" lIns="0" tIns="0" rIns="0" bIns="0" rtlCol="0"/>
            <a:lstStyle/>
            <a:p>
              <a:endParaRPr dirty="0"/>
            </a:p>
          </p:txBody>
        </p:sp>
        <p:sp>
          <p:nvSpPr>
            <p:cNvPr id="70" name="object 70"/>
            <p:cNvSpPr/>
            <p:nvPr/>
          </p:nvSpPr>
          <p:spPr>
            <a:xfrm>
              <a:off x="14816077" y="5758635"/>
              <a:ext cx="488315" cy="1327785"/>
            </a:xfrm>
            <a:custGeom>
              <a:avLst/>
              <a:gdLst/>
              <a:ahLst/>
              <a:cxnLst/>
              <a:rect l="l" t="t" r="r" b="b"/>
              <a:pathLst>
                <a:path w="488315" h="1327784">
                  <a:moveTo>
                    <a:pt x="106488" y="0"/>
                  </a:moveTo>
                  <a:lnTo>
                    <a:pt x="0" y="0"/>
                  </a:lnTo>
                  <a:lnTo>
                    <a:pt x="381422" y="1327226"/>
                  </a:lnTo>
                  <a:lnTo>
                    <a:pt x="487754" y="1327226"/>
                  </a:lnTo>
                  <a:lnTo>
                    <a:pt x="106488" y="0"/>
                  </a:lnTo>
                  <a:close/>
                </a:path>
              </a:pathLst>
            </a:custGeom>
            <a:solidFill>
              <a:srgbClr val="231F20"/>
            </a:solidFill>
          </p:spPr>
          <p:txBody>
            <a:bodyPr wrap="square" lIns="0" tIns="0" rIns="0" bIns="0" rtlCol="0"/>
            <a:lstStyle/>
            <a:p>
              <a:endParaRPr dirty="0"/>
            </a:p>
          </p:txBody>
        </p:sp>
        <p:sp>
          <p:nvSpPr>
            <p:cNvPr id="71" name="object 71"/>
            <p:cNvSpPr/>
            <p:nvPr/>
          </p:nvSpPr>
          <p:spPr>
            <a:xfrm>
              <a:off x="16086430" y="4600974"/>
              <a:ext cx="410209" cy="976630"/>
            </a:xfrm>
            <a:custGeom>
              <a:avLst/>
              <a:gdLst/>
              <a:ahLst/>
              <a:cxnLst/>
              <a:rect l="l" t="t" r="r" b="b"/>
              <a:pathLst>
                <a:path w="410209" h="976629">
                  <a:moveTo>
                    <a:pt x="302692" y="601793"/>
                  </a:moveTo>
                  <a:lnTo>
                    <a:pt x="107588" y="601793"/>
                  </a:lnTo>
                  <a:lnTo>
                    <a:pt x="127985" y="898265"/>
                  </a:lnTo>
                  <a:lnTo>
                    <a:pt x="136918" y="929402"/>
                  </a:lnTo>
                  <a:lnTo>
                    <a:pt x="154762" y="954146"/>
                  </a:lnTo>
                  <a:lnTo>
                    <a:pt x="178311" y="970475"/>
                  </a:lnTo>
                  <a:lnTo>
                    <a:pt x="204360" y="976368"/>
                  </a:lnTo>
                  <a:lnTo>
                    <a:pt x="230531" y="970475"/>
                  </a:lnTo>
                  <a:lnTo>
                    <a:pt x="254350" y="954146"/>
                  </a:lnTo>
                  <a:lnTo>
                    <a:pt x="272464" y="929402"/>
                  </a:lnTo>
                  <a:lnTo>
                    <a:pt x="281520" y="898265"/>
                  </a:lnTo>
                  <a:lnTo>
                    <a:pt x="302692" y="601793"/>
                  </a:lnTo>
                  <a:close/>
                </a:path>
                <a:path w="410209" h="976629">
                  <a:moveTo>
                    <a:pt x="178947" y="0"/>
                  </a:moveTo>
                  <a:lnTo>
                    <a:pt x="124373" y="44982"/>
                  </a:lnTo>
                  <a:lnTo>
                    <a:pt x="84506" y="57152"/>
                  </a:lnTo>
                  <a:lnTo>
                    <a:pt x="55521" y="88451"/>
                  </a:lnTo>
                  <a:lnTo>
                    <a:pt x="37830" y="131064"/>
                  </a:lnTo>
                  <a:lnTo>
                    <a:pt x="31841" y="177177"/>
                  </a:lnTo>
                  <a:lnTo>
                    <a:pt x="31841" y="331968"/>
                  </a:lnTo>
                  <a:lnTo>
                    <a:pt x="34817" y="357354"/>
                  </a:lnTo>
                  <a:lnTo>
                    <a:pt x="43291" y="380644"/>
                  </a:lnTo>
                  <a:lnTo>
                    <a:pt x="56588" y="401155"/>
                  </a:lnTo>
                  <a:lnTo>
                    <a:pt x="74029" y="418207"/>
                  </a:lnTo>
                  <a:lnTo>
                    <a:pt x="0" y="601793"/>
                  </a:lnTo>
                  <a:lnTo>
                    <a:pt x="409652" y="601793"/>
                  </a:lnTo>
                  <a:lnTo>
                    <a:pt x="331078" y="408029"/>
                  </a:lnTo>
                  <a:lnTo>
                    <a:pt x="343911" y="391946"/>
                  </a:lnTo>
                  <a:lnTo>
                    <a:pt x="353643" y="373639"/>
                  </a:lnTo>
                  <a:lnTo>
                    <a:pt x="359818" y="353511"/>
                  </a:lnTo>
                  <a:lnTo>
                    <a:pt x="361978" y="331968"/>
                  </a:lnTo>
                  <a:lnTo>
                    <a:pt x="361978" y="177177"/>
                  </a:lnTo>
                  <a:lnTo>
                    <a:pt x="354421" y="130695"/>
                  </a:lnTo>
                  <a:lnTo>
                    <a:pt x="333277" y="87268"/>
                  </a:lnTo>
                  <a:lnTo>
                    <a:pt x="300841" y="55155"/>
                  </a:lnTo>
                  <a:lnTo>
                    <a:pt x="259405" y="42616"/>
                  </a:lnTo>
                  <a:lnTo>
                    <a:pt x="178947" y="0"/>
                  </a:lnTo>
                  <a:close/>
                </a:path>
              </a:pathLst>
            </a:custGeom>
            <a:solidFill>
              <a:srgbClr val="FFFFFF"/>
            </a:solidFill>
          </p:spPr>
          <p:txBody>
            <a:bodyPr wrap="square" lIns="0" tIns="0" rIns="0" bIns="0" rtlCol="0"/>
            <a:lstStyle/>
            <a:p>
              <a:endParaRPr dirty="0"/>
            </a:p>
          </p:txBody>
        </p:sp>
        <p:sp>
          <p:nvSpPr>
            <p:cNvPr id="72" name="object 72"/>
            <p:cNvSpPr/>
            <p:nvPr/>
          </p:nvSpPr>
          <p:spPr>
            <a:xfrm>
              <a:off x="16086430" y="4600974"/>
              <a:ext cx="410209" cy="976630"/>
            </a:xfrm>
            <a:custGeom>
              <a:avLst/>
              <a:gdLst/>
              <a:ahLst/>
              <a:cxnLst/>
              <a:rect l="l" t="t" r="r" b="b"/>
              <a:pathLst>
                <a:path w="410209" h="976629">
                  <a:moveTo>
                    <a:pt x="331078" y="408029"/>
                  </a:moveTo>
                  <a:lnTo>
                    <a:pt x="343911" y="391946"/>
                  </a:lnTo>
                  <a:lnTo>
                    <a:pt x="353643" y="373639"/>
                  </a:lnTo>
                  <a:lnTo>
                    <a:pt x="359818" y="353511"/>
                  </a:lnTo>
                  <a:lnTo>
                    <a:pt x="361978" y="331968"/>
                  </a:lnTo>
                  <a:lnTo>
                    <a:pt x="361978" y="177177"/>
                  </a:lnTo>
                  <a:lnTo>
                    <a:pt x="354421" y="130695"/>
                  </a:lnTo>
                  <a:lnTo>
                    <a:pt x="333277" y="87268"/>
                  </a:lnTo>
                  <a:lnTo>
                    <a:pt x="300841" y="55155"/>
                  </a:lnTo>
                  <a:lnTo>
                    <a:pt x="259405" y="42616"/>
                  </a:lnTo>
                  <a:lnTo>
                    <a:pt x="178947" y="0"/>
                  </a:lnTo>
                  <a:lnTo>
                    <a:pt x="124373" y="44982"/>
                  </a:lnTo>
                  <a:lnTo>
                    <a:pt x="84506" y="57152"/>
                  </a:lnTo>
                  <a:lnTo>
                    <a:pt x="55521" y="88451"/>
                  </a:lnTo>
                  <a:lnTo>
                    <a:pt x="37830" y="131064"/>
                  </a:lnTo>
                  <a:lnTo>
                    <a:pt x="31841" y="177177"/>
                  </a:lnTo>
                  <a:lnTo>
                    <a:pt x="31841" y="331968"/>
                  </a:lnTo>
                  <a:lnTo>
                    <a:pt x="34817" y="357354"/>
                  </a:lnTo>
                  <a:lnTo>
                    <a:pt x="43291" y="380644"/>
                  </a:lnTo>
                  <a:lnTo>
                    <a:pt x="56588" y="401155"/>
                  </a:lnTo>
                  <a:lnTo>
                    <a:pt x="74029" y="418207"/>
                  </a:lnTo>
                  <a:lnTo>
                    <a:pt x="0" y="601793"/>
                  </a:lnTo>
                  <a:lnTo>
                    <a:pt x="107588" y="601793"/>
                  </a:lnTo>
                  <a:lnTo>
                    <a:pt x="127985" y="898265"/>
                  </a:lnTo>
                  <a:lnTo>
                    <a:pt x="136918" y="929402"/>
                  </a:lnTo>
                  <a:lnTo>
                    <a:pt x="154762" y="954146"/>
                  </a:lnTo>
                  <a:lnTo>
                    <a:pt x="178311" y="970475"/>
                  </a:lnTo>
                  <a:lnTo>
                    <a:pt x="204360" y="976368"/>
                  </a:lnTo>
                  <a:lnTo>
                    <a:pt x="230531" y="970475"/>
                  </a:lnTo>
                  <a:lnTo>
                    <a:pt x="254350" y="954146"/>
                  </a:lnTo>
                  <a:lnTo>
                    <a:pt x="272464" y="929402"/>
                  </a:lnTo>
                  <a:lnTo>
                    <a:pt x="281520" y="898265"/>
                  </a:lnTo>
                  <a:lnTo>
                    <a:pt x="302692" y="601793"/>
                  </a:lnTo>
                  <a:lnTo>
                    <a:pt x="409652" y="601793"/>
                  </a:lnTo>
                  <a:lnTo>
                    <a:pt x="331078" y="408029"/>
                  </a:lnTo>
                  <a:close/>
                </a:path>
              </a:pathLst>
            </a:custGeom>
            <a:ln w="47045">
              <a:solidFill>
                <a:srgbClr val="231F20"/>
              </a:solidFill>
            </a:ln>
          </p:spPr>
          <p:txBody>
            <a:bodyPr wrap="square" lIns="0" tIns="0" rIns="0" bIns="0" rtlCol="0"/>
            <a:lstStyle/>
            <a:p>
              <a:endParaRPr dirty="0"/>
            </a:p>
          </p:txBody>
        </p:sp>
        <p:sp>
          <p:nvSpPr>
            <p:cNvPr id="73" name="object 73"/>
            <p:cNvSpPr/>
            <p:nvPr/>
          </p:nvSpPr>
          <p:spPr>
            <a:xfrm>
              <a:off x="16146036" y="4479279"/>
              <a:ext cx="268605" cy="191770"/>
            </a:xfrm>
            <a:custGeom>
              <a:avLst/>
              <a:gdLst/>
              <a:ahLst/>
              <a:cxnLst/>
              <a:rect l="l" t="t" r="r" b="b"/>
              <a:pathLst>
                <a:path w="268605" h="191770">
                  <a:moveTo>
                    <a:pt x="268270" y="174424"/>
                  </a:moveTo>
                  <a:lnTo>
                    <a:pt x="133776" y="174424"/>
                  </a:lnTo>
                  <a:lnTo>
                    <a:pt x="268494" y="191627"/>
                  </a:lnTo>
                  <a:lnTo>
                    <a:pt x="268270" y="174424"/>
                  </a:lnTo>
                  <a:close/>
                </a:path>
                <a:path w="268605" h="191770">
                  <a:moveTo>
                    <a:pt x="4387" y="0"/>
                  </a:moveTo>
                  <a:lnTo>
                    <a:pt x="0" y="185868"/>
                  </a:lnTo>
                  <a:lnTo>
                    <a:pt x="133776" y="174424"/>
                  </a:lnTo>
                  <a:lnTo>
                    <a:pt x="268270" y="174424"/>
                  </a:lnTo>
                  <a:lnTo>
                    <a:pt x="266295" y="22732"/>
                  </a:lnTo>
                  <a:lnTo>
                    <a:pt x="4387" y="0"/>
                  </a:lnTo>
                  <a:close/>
                </a:path>
              </a:pathLst>
            </a:custGeom>
            <a:solidFill>
              <a:srgbClr val="231F20"/>
            </a:solidFill>
          </p:spPr>
          <p:txBody>
            <a:bodyPr wrap="square" lIns="0" tIns="0" rIns="0" bIns="0" rtlCol="0"/>
            <a:lstStyle/>
            <a:p>
              <a:endParaRPr dirty="0"/>
            </a:p>
          </p:txBody>
        </p:sp>
        <p:sp>
          <p:nvSpPr>
            <p:cNvPr id="74" name="object 74"/>
            <p:cNvSpPr/>
            <p:nvPr/>
          </p:nvSpPr>
          <p:spPr>
            <a:xfrm>
              <a:off x="16146031" y="4390302"/>
              <a:ext cx="267970" cy="267970"/>
            </a:xfrm>
            <a:custGeom>
              <a:avLst/>
              <a:gdLst/>
              <a:ahLst/>
              <a:cxnLst/>
              <a:rect l="l" t="t" r="r" b="b"/>
              <a:pathLst>
                <a:path w="267969" h="267970">
                  <a:moveTo>
                    <a:pt x="133776" y="0"/>
                  </a:moveTo>
                  <a:lnTo>
                    <a:pt x="91496" y="6818"/>
                  </a:lnTo>
                  <a:lnTo>
                    <a:pt x="54774" y="25805"/>
                  </a:lnTo>
                  <a:lnTo>
                    <a:pt x="25813" y="54758"/>
                  </a:lnTo>
                  <a:lnTo>
                    <a:pt x="6820" y="91472"/>
                  </a:lnTo>
                  <a:lnTo>
                    <a:pt x="0" y="133744"/>
                  </a:lnTo>
                  <a:lnTo>
                    <a:pt x="6820" y="176018"/>
                  </a:lnTo>
                  <a:lnTo>
                    <a:pt x="25813" y="212734"/>
                  </a:lnTo>
                  <a:lnTo>
                    <a:pt x="54774" y="241690"/>
                  </a:lnTo>
                  <a:lnTo>
                    <a:pt x="91496" y="260679"/>
                  </a:lnTo>
                  <a:lnTo>
                    <a:pt x="133776" y="267499"/>
                  </a:lnTo>
                  <a:lnTo>
                    <a:pt x="176056" y="260679"/>
                  </a:lnTo>
                  <a:lnTo>
                    <a:pt x="212781" y="241690"/>
                  </a:lnTo>
                  <a:lnTo>
                    <a:pt x="241744" y="212734"/>
                  </a:lnTo>
                  <a:lnTo>
                    <a:pt x="260740" y="176018"/>
                  </a:lnTo>
                  <a:lnTo>
                    <a:pt x="267562" y="133744"/>
                  </a:lnTo>
                  <a:lnTo>
                    <a:pt x="260740" y="91472"/>
                  </a:lnTo>
                  <a:lnTo>
                    <a:pt x="241744" y="54758"/>
                  </a:lnTo>
                  <a:lnTo>
                    <a:pt x="212781" y="25805"/>
                  </a:lnTo>
                  <a:lnTo>
                    <a:pt x="176056" y="6818"/>
                  </a:lnTo>
                  <a:lnTo>
                    <a:pt x="133776" y="0"/>
                  </a:lnTo>
                  <a:close/>
                </a:path>
              </a:pathLst>
            </a:custGeom>
            <a:solidFill>
              <a:srgbClr val="FFFFFF"/>
            </a:solidFill>
          </p:spPr>
          <p:txBody>
            <a:bodyPr wrap="square" lIns="0" tIns="0" rIns="0" bIns="0" rtlCol="0"/>
            <a:lstStyle/>
            <a:p>
              <a:endParaRPr dirty="0"/>
            </a:p>
          </p:txBody>
        </p:sp>
        <p:sp>
          <p:nvSpPr>
            <p:cNvPr id="75" name="object 75"/>
            <p:cNvSpPr/>
            <p:nvPr/>
          </p:nvSpPr>
          <p:spPr>
            <a:xfrm>
              <a:off x="16146031" y="4390302"/>
              <a:ext cx="267970" cy="267970"/>
            </a:xfrm>
            <a:custGeom>
              <a:avLst/>
              <a:gdLst/>
              <a:ahLst/>
              <a:cxnLst/>
              <a:rect l="l" t="t" r="r" b="b"/>
              <a:pathLst>
                <a:path w="267969" h="267970">
                  <a:moveTo>
                    <a:pt x="0" y="133744"/>
                  </a:moveTo>
                  <a:lnTo>
                    <a:pt x="6820" y="176018"/>
                  </a:lnTo>
                  <a:lnTo>
                    <a:pt x="25813" y="212734"/>
                  </a:lnTo>
                  <a:lnTo>
                    <a:pt x="54774" y="241690"/>
                  </a:lnTo>
                  <a:lnTo>
                    <a:pt x="91496" y="260679"/>
                  </a:lnTo>
                  <a:lnTo>
                    <a:pt x="133776" y="267499"/>
                  </a:lnTo>
                  <a:lnTo>
                    <a:pt x="176056" y="260679"/>
                  </a:lnTo>
                  <a:lnTo>
                    <a:pt x="212781" y="241690"/>
                  </a:lnTo>
                  <a:lnTo>
                    <a:pt x="241744" y="212734"/>
                  </a:lnTo>
                  <a:lnTo>
                    <a:pt x="260740" y="176018"/>
                  </a:lnTo>
                  <a:lnTo>
                    <a:pt x="267562" y="133744"/>
                  </a:lnTo>
                  <a:lnTo>
                    <a:pt x="260740" y="91472"/>
                  </a:lnTo>
                  <a:lnTo>
                    <a:pt x="241744" y="54758"/>
                  </a:lnTo>
                  <a:lnTo>
                    <a:pt x="212781" y="25805"/>
                  </a:lnTo>
                  <a:lnTo>
                    <a:pt x="176056" y="6818"/>
                  </a:lnTo>
                  <a:lnTo>
                    <a:pt x="133776" y="0"/>
                  </a:lnTo>
                  <a:lnTo>
                    <a:pt x="91496" y="6818"/>
                  </a:lnTo>
                  <a:lnTo>
                    <a:pt x="54774" y="25805"/>
                  </a:lnTo>
                  <a:lnTo>
                    <a:pt x="25813" y="54758"/>
                  </a:lnTo>
                  <a:lnTo>
                    <a:pt x="6820" y="91472"/>
                  </a:lnTo>
                  <a:lnTo>
                    <a:pt x="0" y="133744"/>
                  </a:lnTo>
                  <a:close/>
                </a:path>
              </a:pathLst>
            </a:custGeom>
            <a:ln w="47045">
              <a:solidFill>
                <a:srgbClr val="231F20"/>
              </a:solidFill>
            </a:ln>
          </p:spPr>
          <p:txBody>
            <a:bodyPr wrap="square" lIns="0" tIns="0" rIns="0" bIns="0" rtlCol="0"/>
            <a:lstStyle/>
            <a:p>
              <a:endParaRPr dirty="0"/>
            </a:p>
          </p:txBody>
        </p:sp>
        <p:sp>
          <p:nvSpPr>
            <p:cNvPr id="76" name="object 76"/>
            <p:cNvSpPr/>
            <p:nvPr/>
          </p:nvSpPr>
          <p:spPr>
            <a:xfrm>
              <a:off x="16165007" y="4380760"/>
              <a:ext cx="109220" cy="113030"/>
            </a:xfrm>
            <a:custGeom>
              <a:avLst/>
              <a:gdLst/>
              <a:ahLst/>
              <a:cxnLst/>
              <a:rect l="l" t="t" r="r" b="b"/>
              <a:pathLst>
                <a:path w="109219" h="113029">
                  <a:moveTo>
                    <a:pt x="108687" y="0"/>
                  </a:moveTo>
                  <a:lnTo>
                    <a:pt x="85787" y="6858"/>
                  </a:lnTo>
                  <a:lnTo>
                    <a:pt x="63830" y="16659"/>
                  </a:lnTo>
                  <a:lnTo>
                    <a:pt x="30428" y="39202"/>
                  </a:lnTo>
                  <a:lnTo>
                    <a:pt x="0" y="89180"/>
                  </a:lnTo>
                  <a:lnTo>
                    <a:pt x="5643" y="112708"/>
                  </a:lnTo>
                  <a:lnTo>
                    <a:pt x="18020" y="75371"/>
                  </a:lnTo>
                  <a:lnTo>
                    <a:pt x="32879" y="56596"/>
                  </a:lnTo>
                  <a:lnTo>
                    <a:pt x="59882" y="50686"/>
                  </a:lnTo>
                  <a:lnTo>
                    <a:pt x="108687" y="50686"/>
                  </a:lnTo>
                  <a:lnTo>
                    <a:pt x="108687" y="0"/>
                  </a:lnTo>
                  <a:close/>
                </a:path>
                <a:path w="109219" h="113029">
                  <a:moveTo>
                    <a:pt x="108687" y="50686"/>
                  </a:moveTo>
                  <a:lnTo>
                    <a:pt x="59882" y="50686"/>
                  </a:lnTo>
                  <a:lnTo>
                    <a:pt x="108687" y="51946"/>
                  </a:lnTo>
                  <a:lnTo>
                    <a:pt x="108687" y="50686"/>
                  </a:lnTo>
                  <a:close/>
                </a:path>
              </a:pathLst>
            </a:custGeom>
            <a:solidFill>
              <a:srgbClr val="231F20"/>
            </a:solidFill>
          </p:spPr>
          <p:txBody>
            <a:bodyPr wrap="square" lIns="0" tIns="0" rIns="0" bIns="0" rtlCol="0"/>
            <a:lstStyle/>
            <a:p>
              <a:endParaRPr dirty="0"/>
            </a:p>
          </p:txBody>
        </p:sp>
        <p:sp>
          <p:nvSpPr>
            <p:cNvPr id="77" name="object 77"/>
            <p:cNvSpPr/>
            <p:nvPr/>
          </p:nvSpPr>
          <p:spPr>
            <a:xfrm>
              <a:off x="16286711" y="4380760"/>
              <a:ext cx="109220" cy="113030"/>
            </a:xfrm>
            <a:custGeom>
              <a:avLst/>
              <a:gdLst/>
              <a:ahLst/>
              <a:cxnLst/>
              <a:rect l="l" t="t" r="r" b="b"/>
              <a:pathLst>
                <a:path w="109219" h="113029">
                  <a:moveTo>
                    <a:pt x="85287" y="50686"/>
                  </a:moveTo>
                  <a:lnTo>
                    <a:pt x="48805" y="50686"/>
                  </a:lnTo>
                  <a:lnTo>
                    <a:pt x="75806" y="56596"/>
                  </a:lnTo>
                  <a:lnTo>
                    <a:pt x="90662" y="75371"/>
                  </a:lnTo>
                  <a:lnTo>
                    <a:pt x="103033" y="112708"/>
                  </a:lnTo>
                  <a:lnTo>
                    <a:pt x="108844" y="89180"/>
                  </a:lnTo>
                  <a:lnTo>
                    <a:pt x="85287" y="50686"/>
                  </a:lnTo>
                  <a:close/>
                </a:path>
                <a:path w="109219" h="113029">
                  <a:moveTo>
                    <a:pt x="0" y="0"/>
                  </a:moveTo>
                  <a:lnTo>
                    <a:pt x="0" y="51946"/>
                  </a:lnTo>
                  <a:lnTo>
                    <a:pt x="48805" y="50686"/>
                  </a:lnTo>
                  <a:lnTo>
                    <a:pt x="85287" y="50686"/>
                  </a:lnTo>
                  <a:lnTo>
                    <a:pt x="78259" y="39202"/>
                  </a:lnTo>
                  <a:lnTo>
                    <a:pt x="44846" y="16659"/>
                  </a:lnTo>
                  <a:lnTo>
                    <a:pt x="22899" y="6858"/>
                  </a:lnTo>
                  <a:lnTo>
                    <a:pt x="0" y="0"/>
                  </a:lnTo>
                  <a:close/>
                </a:path>
              </a:pathLst>
            </a:custGeom>
            <a:solidFill>
              <a:srgbClr val="231F20"/>
            </a:solidFill>
          </p:spPr>
          <p:txBody>
            <a:bodyPr wrap="square" lIns="0" tIns="0" rIns="0" bIns="0" rtlCol="0"/>
            <a:lstStyle/>
            <a:p>
              <a:endParaRPr dirty="0"/>
            </a:p>
          </p:txBody>
        </p:sp>
        <p:sp>
          <p:nvSpPr>
            <p:cNvPr id="78" name="object 78"/>
            <p:cNvSpPr/>
            <p:nvPr/>
          </p:nvSpPr>
          <p:spPr>
            <a:xfrm>
              <a:off x="16118116" y="4476942"/>
              <a:ext cx="90805" cy="224790"/>
            </a:xfrm>
            <a:custGeom>
              <a:avLst/>
              <a:gdLst/>
              <a:ahLst/>
              <a:cxnLst/>
              <a:rect l="l" t="t" r="r" b="b"/>
              <a:pathLst>
                <a:path w="90805" h="224789">
                  <a:moveTo>
                    <a:pt x="29957" y="0"/>
                  </a:moveTo>
                  <a:lnTo>
                    <a:pt x="5015" y="36030"/>
                  </a:lnTo>
                  <a:lnTo>
                    <a:pt x="3111" y="79809"/>
                  </a:lnTo>
                  <a:lnTo>
                    <a:pt x="2343" y="118612"/>
                  </a:lnTo>
                  <a:lnTo>
                    <a:pt x="2031" y="156162"/>
                  </a:lnTo>
                  <a:lnTo>
                    <a:pt x="1713" y="180256"/>
                  </a:lnTo>
                  <a:lnTo>
                    <a:pt x="1015" y="202247"/>
                  </a:lnTo>
                  <a:lnTo>
                    <a:pt x="317" y="218274"/>
                  </a:lnTo>
                  <a:lnTo>
                    <a:pt x="0" y="224474"/>
                  </a:lnTo>
                  <a:lnTo>
                    <a:pt x="90175" y="179418"/>
                  </a:lnTo>
                  <a:lnTo>
                    <a:pt x="57211" y="146621"/>
                  </a:lnTo>
                  <a:lnTo>
                    <a:pt x="32747" y="112876"/>
                  </a:lnTo>
                  <a:lnTo>
                    <a:pt x="28349" y="73853"/>
                  </a:lnTo>
                  <a:lnTo>
                    <a:pt x="28169" y="49934"/>
                  </a:lnTo>
                  <a:lnTo>
                    <a:pt x="29312" y="29059"/>
                  </a:lnTo>
                  <a:lnTo>
                    <a:pt x="31674" y="15695"/>
                  </a:lnTo>
                  <a:lnTo>
                    <a:pt x="35443" y="4868"/>
                  </a:lnTo>
                  <a:lnTo>
                    <a:pt x="29957" y="0"/>
                  </a:lnTo>
                  <a:close/>
                </a:path>
              </a:pathLst>
            </a:custGeom>
            <a:solidFill>
              <a:srgbClr val="231F20"/>
            </a:solidFill>
          </p:spPr>
          <p:txBody>
            <a:bodyPr wrap="square" lIns="0" tIns="0" rIns="0" bIns="0" rtlCol="0"/>
            <a:lstStyle/>
            <a:p>
              <a:endParaRPr dirty="0"/>
            </a:p>
          </p:txBody>
        </p:sp>
        <p:sp>
          <p:nvSpPr>
            <p:cNvPr id="79" name="object 79"/>
            <p:cNvSpPr/>
            <p:nvPr/>
          </p:nvSpPr>
          <p:spPr>
            <a:xfrm>
              <a:off x="16351170" y="4474731"/>
              <a:ext cx="90805" cy="224790"/>
            </a:xfrm>
            <a:custGeom>
              <a:avLst/>
              <a:gdLst/>
              <a:ahLst/>
              <a:cxnLst/>
              <a:rect l="l" t="t" r="r" b="b"/>
              <a:pathLst>
                <a:path w="90805" h="224789">
                  <a:moveTo>
                    <a:pt x="60218" y="0"/>
                  </a:moveTo>
                  <a:lnTo>
                    <a:pt x="54888" y="4868"/>
                  </a:lnTo>
                  <a:lnTo>
                    <a:pt x="58657" y="15695"/>
                  </a:lnTo>
                  <a:lnTo>
                    <a:pt x="60951" y="29059"/>
                  </a:lnTo>
                  <a:lnTo>
                    <a:pt x="62084" y="49934"/>
                  </a:lnTo>
                  <a:lnTo>
                    <a:pt x="61894" y="73853"/>
                  </a:lnTo>
                  <a:lnTo>
                    <a:pt x="60218" y="96353"/>
                  </a:lnTo>
                  <a:lnTo>
                    <a:pt x="57427" y="112870"/>
                  </a:lnTo>
                  <a:lnTo>
                    <a:pt x="50224" y="127027"/>
                  </a:lnTo>
                  <a:lnTo>
                    <a:pt x="32964" y="146611"/>
                  </a:lnTo>
                  <a:lnTo>
                    <a:pt x="0" y="179408"/>
                  </a:lnTo>
                  <a:lnTo>
                    <a:pt x="90175" y="224464"/>
                  </a:lnTo>
                  <a:lnTo>
                    <a:pt x="88593" y="180250"/>
                  </a:lnTo>
                  <a:lnTo>
                    <a:pt x="87940" y="118166"/>
                  </a:lnTo>
                  <a:lnTo>
                    <a:pt x="87064" y="78391"/>
                  </a:lnTo>
                  <a:lnTo>
                    <a:pt x="85981" y="46762"/>
                  </a:lnTo>
                  <a:lnTo>
                    <a:pt x="85002" y="33203"/>
                  </a:lnTo>
                  <a:lnTo>
                    <a:pt x="60218" y="0"/>
                  </a:lnTo>
                  <a:close/>
                </a:path>
              </a:pathLst>
            </a:custGeom>
            <a:solidFill>
              <a:srgbClr val="231F20"/>
            </a:solidFill>
          </p:spPr>
          <p:txBody>
            <a:bodyPr wrap="square" lIns="0" tIns="0" rIns="0" bIns="0" rtlCol="0"/>
            <a:lstStyle/>
            <a:p>
              <a:endParaRPr dirty="0"/>
            </a:p>
          </p:txBody>
        </p:sp>
        <p:sp>
          <p:nvSpPr>
            <p:cNvPr id="80" name="object 80"/>
            <p:cNvSpPr/>
            <p:nvPr/>
          </p:nvSpPr>
          <p:spPr>
            <a:xfrm>
              <a:off x="16167498" y="4432522"/>
              <a:ext cx="226060" cy="222885"/>
            </a:xfrm>
            <a:custGeom>
              <a:avLst/>
              <a:gdLst/>
              <a:ahLst/>
              <a:cxnLst/>
              <a:rect l="l" t="t" r="r" b="b"/>
              <a:pathLst>
                <a:path w="226059" h="222885">
                  <a:moveTo>
                    <a:pt x="112786" y="0"/>
                  </a:moveTo>
                  <a:lnTo>
                    <a:pt x="58341" y="8501"/>
                  </a:lnTo>
                  <a:lnTo>
                    <a:pt x="16014" y="35464"/>
                  </a:lnTo>
                  <a:lnTo>
                    <a:pt x="0" y="84057"/>
                  </a:lnTo>
                  <a:lnTo>
                    <a:pt x="15" y="102436"/>
                  </a:lnTo>
                  <a:lnTo>
                    <a:pt x="9768" y="145090"/>
                  </a:lnTo>
                  <a:lnTo>
                    <a:pt x="33917" y="183800"/>
                  </a:lnTo>
                  <a:lnTo>
                    <a:pt x="69385" y="211908"/>
                  </a:lnTo>
                  <a:lnTo>
                    <a:pt x="113100" y="222757"/>
                  </a:lnTo>
                  <a:lnTo>
                    <a:pt x="156167" y="211874"/>
                  </a:lnTo>
                  <a:lnTo>
                    <a:pt x="190633" y="183710"/>
                  </a:lnTo>
                  <a:lnTo>
                    <a:pt x="214484" y="144989"/>
                  </a:lnTo>
                  <a:lnTo>
                    <a:pt x="225704" y="102436"/>
                  </a:lnTo>
                  <a:lnTo>
                    <a:pt x="225709" y="80201"/>
                  </a:lnTo>
                  <a:lnTo>
                    <a:pt x="221526" y="60968"/>
                  </a:lnTo>
                  <a:lnTo>
                    <a:pt x="185697" y="15675"/>
                  </a:lnTo>
                  <a:lnTo>
                    <a:pt x="139148" y="1750"/>
                  </a:lnTo>
                  <a:lnTo>
                    <a:pt x="112786" y="0"/>
                  </a:lnTo>
                  <a:close/>
                </a:path>
              </a:pathLst>
            </a:custGeom>
            <a:solidFill>
              <a:srgbClr val="FFFFFF"/>
            </a:solidFill>
          </p:spPr>
          <p:txBody>
            <a:bodyPr wrap="square" lIns="0" tIns="0" rIns="0" bIns="0" rtlCol="0"/>
            <a:lstStyle/>
            <a:p>
              <a:endParaRPr dirty="0"/>
            </a:p>
          </p:txBody>
        </p:sp>
        <p:sp>
          <p:nvSpPr>
            <p:cNvPr id="81" name="object 81"/>
            <p:cNvSpPr/>
            <p:nvPr/>
          </p:nvSpPr>
          <p:spPr>
            <a:xfrm>
              <a:off x="16208454" y="4378481"/>
              <a:ext cx="203835" cy="107950"/>
            </a:xfrm>
            <a:custGeom>
              <a:avLst/>
              <a:gdLst/>
              <a:ahLst/>
              <a:cxnLst/>
              <a:rect l="l" t="t" r="r" b="b"/>
              <a:pathLst>
                <a:path w="203834" h="107950">
                  <a:moveTo>
                    <a:pt x="104132" y="0"/>
                  </a:moveTo>
                  <a:lnTo>
                    <a:pt x="94730" y="0"/>
                  </a:lnTo>
                  <a:lnTo>
                    <a:pt x="71726" y="4202"/>
                  </a:lnTo>
                  <a:lnTo>
                    <a:pt x="52930" y="15644"/>
                  </a:lnTo>
                  <a:lnTo>
                    <a:pt x="40251" y="32578"/>
                  </a:lnTo>
                  <a:lnTo>
                    <a:pt x="35601" y="53254"/>
                  </a:lnTo>
                  <a:lnTo>
                    <a:pt x="0" y="54448"/>
                  </a:lnTo>
                  <a:lnTo>
                    <a:pt x="10384" y="74883"/>
                  </a:lnTo>
                  <a:lnTo>
                    <a:pt x="35913" y="91395"/>
                  </a:lnTo>
                  <a:lnTo>
                    <a:pt x="68147" y="102692"/>
                  </a:lnTo>
                  <a:lnTo>
                    <a:pt x="98646" y="107483"/>
                  </a:lnTo>
                  <a:lnTo>
                    <a:pt x="115790" y="107380"/>
                  </a:lnTo>
                  <a:lnTo>
                    <a:pt x="153107" y="104818"/>
                  </a:lnTo>
                  <a:lnTo>
                    <a:pt x="189423" y="96422"/>
                  </a:lnTo>
                  <a:lnTo>
                    <a:pt x="203564" y="78814"/>
                  </a:lnTo>
                  <a:lnTo>
                    <a:pt x="184591" y="57516"/>
                  </a:lnTo>
                  <a:lnTo>
                    <a:pt x="176607" y="36174"/>
                  </a:lnTo>
                  <a:lnTo>
                    <a:pt x="156597" y="17775"/>
                  </a:lnTo>
                  <a:lnTo>
                    <a:pt x="130469" y="4868"/>
                  </a:lnTo>
                  <a:lnTo>
                    <a:pt x="104132" y="0"/>
                  </a:lnTo>
                  <a:close/>
                </a:path>
              </a:pathLst>
            </a:custGeom>
            <a:solidFill>
              <a:srgbClr val="231F20"/>
            </a:solidFill>
          </p:spPr>
          <p:txBody>
            <a:bodyPr wrap="square" lIns="0" tIns="0" rIns="0" bIns="0" rtlCol="0"/>
            <a:lstStyle/>
            <a:p>
              <a:endParaRPr dirty="0"/>
            </a:p>
          </p:txBody>
        </p:sp>
        <p:sp>
          <p:nvSpPr>
            <p:cNvPr id="82" name="object 82"/>
            <p:cNvSpPr/>
            <p:nvPr/>
          </p:nvSpPr>
          <p:spPr>
            <a:xfrm>
              <a:off x="16762076" y="4626404"/>
              <a:ext cx="232410" cy="135255"/>
            </a:xfrm>
            <a:custGeom>
              <a:avLst/>
              <a:gdLst/>
              <a:ahLst/>
              <a:cxnLst/>
              <a:rect l="l" t="t" r="r" b="b"/>
              <a:pathLst>
                <a:path w="232409" h="135254">
                  <a:moveTo>
                    <a:pt x="212192" y="0"/>
                  </a:moveTo>
                  <a:lnTo>
                    <a:pt x="24931" y="9151"/>
                  </a:lnTo>
                  <a:lnTo>
                    <a:pt x="0" y="22878"/>
                  </a:lnTo>
                  <a:lnTo>
                    <a:pt x="121231" y="134624"/>
                  </a:lnTo>
                  <a:lnTo>
                    <a:pt x="231793" y="22878"/>
                  </a:lnTo>
                  <a:lnTo>
                    <a:pt x="212192" y="0"/>
                  </a:lnTo>
                  <a:close/>
                </a:path>
              </a:pathLst>
            </a:custGeom>
            <a:solidFill>
              <a:srgbClr val="FFFFFF"/>
            </a:solidFill>
          </p:spPr>
          <p:txBody>
            <a:bodyPr wrap="square" lIns="0" tIns="0" rIns="0" bIns="0" rtlCol="0"/>
            <a:lstStyle/>
            <a:p>
              <a:endParaRPr dirty="0"/>
            </a:p>
          </p:txBody>
        </p:sp>
        <p:sp>
          <p:nvSpPr>
            <p:cNvPr id="83" name="object 83"/>
            <p:cNvSpPr/>
            <p:nvPr/>
          </p:nvSpPr>
          <p:spPr>
            <a:xfrm>
              <a:off x="16640212" y="4557790"/>
              <a:ext cx="417195" cy="1007744"/>
            </a:xfrm>
            <a:custGeom>
              <a:avLst/>
              <a:gdLst/>
              <a:ahLst/>
              <a:cxnLst/>
              <a:rect l="l" t="t" r="r" b="b"/>
              <a:pathLst>
                <a:path w="417194" h="1007745">
                  <a:moveTo>
                    <a:pt x="207805" y="0"/>
                  </a:moveTo>
                  <a:lnTo>
                    <a:pt x="94101" y="70584"/>
                  </a:lnTo>
                  <a:lnTo>
                    <a:pt x="43007" y="98151"/>
                  </a:lnTo>
                  <a:lnTo>
                    <a:pt x="14703" y="124863"/>
                  </a:lnTo>
                  <a:lnTo>
                    <a:pt x="2573" y="154943"/>
                  </a:lnTo>
                  <a:lnTo>
                    <a:pt x="0" y="192611"/>
                  </a:lnTo>
                  <a:lnTo>
                    <a:pt x="0" y="497890"/>
                  </a:lnTo>
                  <a:lnTo>
                    <a:pt x="6997" y="535298"/>
                  </a:lnTo>
                  <a:lnTo>
                    <a:pt x="26213" y="566609"/>
                  </a:lnTo>
                  <a:lnTo>
                    <a:pt x="54987" y="589217"/>
                  </a:lnTo>
                  <a:lnTo>
                    <a:pt x="90656" y="600515"/>
                  </a:lnTo>
                  <a:lnTo>
                    <a:pt x="90656" y="903857"/>
                  </a:lnTo>
                  <a:lnTo>
                    <a:pt x="98801" y="944153"/>
                  </a:lnTo>
                  <a:lnTo>
                    <a:pt x="121002" y="977052"/>
                  </a:lnTo>
                  <a:lnTo>
                    <a:pt x="153909" y="999230"/>
                  </a:lnTo>
                  <a:lnTo>
                    <a:pt x="194172" y="1007361"/>
                  </a:lnTo>
                  <a:lnTo>
                    <a:pt x="242160" y="1007361"/>
                  </a:lnTo>
                  <a:lnTo>
                    <a:pt x="282416" y="999230"/>
                  </a:lnTo>
                  <a:lnTo>
                    <a:pt x="315320" y="977052"/>
                  </a:lnTo>
                  <a:lnTo>
                    <a:pt x="337520" y="944153"/>
                  </a:lnTo>
                  <a:lnTo>
                    <a:pt x="345664" y="903857"/>
                  </a:lnTo>
                  <a:lnTo>
                    <a:pt x="345664" y="597803"/>
                  </a:lnTo>
                  <a:lnTo>
                    <a:pt x="345507" y="597039"/>
                  </a:lnTo>
                  <a:lnTo>
                    <a:pt x="345507" y="596254"/>
                  </a:lnTo>
                  <a:lnTo>
                    <a:pt x="374124" y="581643"/>
                  </a:lnTo>
                  <a:lnTo>
                    <a:pt x="396713" y="559232"/>
                  </a:lnTo>
                  <a:lnTo>
                    <a:pt x="411539" y="530742"/>
                  </a:lnTo>
                  <a:lnTo>
                    <a:pt x="416866" y="497890"/>
                  </a:lnTo>
                  <a:lnTo>
                    <a:pt x="416866" y="192611"/>
                  </a:lnTo>
                  <a:lnTo>
                    <a:pt x="412571" y="154053"/>
                  </a:lnTo>
                  <a:lnTo>
                    <a:pt x="397792" y="122816"/>
                  </a:lnTo>
                  <a:lnTo>
                    <a:pt x="369693" y="96950"/>
                  </a:lnTo>
                  <a:lnTo>
                    <a:pt x="325435" y="74500"/>
                  </a:lnTo>
                  <a:lnTo>
                    <a:pt x="207805" y="0"/>
                  </a:lnTo>
                  <a:close/>
                </a:path>
              </a:pathLst>
            </a:custGeom>
            <a:solidFill>
              <a:srgbClr val="FFFFFF"/>
            </a:solidFill>
          </p:spPr>
          <p:txBody>
            <a:bodyPr wrap="square" lIns="0" tIns="0" rIns="0" bIns="0" rtlCol="0"/>
            <a:lstStyle/>
            <a:p>
              <a:endParaRPr dirty="0"/>
            </a:p>
          </p:txBody>
        </p:sp>
        <p:sp>
          <p:nvSpPr>
            <p:cNvPr id="84" name="object 84"/>
            <p:cNvSpPr/>
            <p:nvPr/>
          </p:nvSpPr>
          <p:spPr>
            <a:xfrm>
              <a:off x="16640212" y="4557790"/>
              <a:ext cx="417195" cy="1007744"/>
            </a:xfrm>
            <a:custGeom>
              <a:avLst/>
              <a:gdLst/>
              <a:ahLst/>
              <a:cxnLst/>
              <a:rect l="l" t="t" r="r" b="b"/>
              <a:pathLst>
                <a:path w="417194" h="1007745">
                  <a:moveTo>
                    <a:pt x="325435" y="74500"/>
                  </a:moveTo>
                  <a:lnTo>
                    <a:pt x="207805" y="0"/>
                  </a:lnTo>
                  <a:lnTo>
                    <a:pt x="94101" y="70584"/>
                  </a:lnTo>
                  <a:lnTo>
                    <a:pt x="43007" y="98151"/>
                  </a:lnTo>
                  <a:lnTo>
                    <a:pt x="14703" y="124863"/>
                  </a:lnTo>
                  <a:lnTo>
                    <a:pt x="2573" y="154943"/>
                  </a:lnTo>
                  <a:lnTo>
                    <a:pt x="0" y="192611"/>
                  </a:lnTo>
                  <a:lnTo>
                    <a:pt x="0" y="497890"/>
                  </a:lnTo>
                  <a:lnTo>
                    <a:pt x="6997" y="535298"/>
                  </a:lnTo>
                  <a:lnTo>
                    <a:pt x="26213" y="566609"/>
                  </a:lnTo>
                  <a:lnTo>
                    <a:pt x="54987" y="589217"/>
                  </a:lnTo>
                  <a:lnTo>
                    <a:pt x="90656" y="600515"/>
                  </a:lnTo>
                  <a:lnTo>
                    <a:pt x="90656" y="903857"/>
                  </a:lnTo>
                  <a:lnTo>
                    <a:pt x="98801" y="944153"/>
                  </a:lnTo>
                  <a:lnTo>
                    <a:pt x="121002" y="977052"/>
                  </a:lnTo>
                  <a:lnTo>
                    <a:pt x="153909" y="999230"/>
                  </a:lnTo>
                  <a:lnTo>
                    <a:pt x="194172" y="1007361"/>
                  </a:lnTo>
                  <a:lnTo>
                    <a:pt x="242160" y="1007361"/>
                  </a:lnTo>
                  <a:lnTo>
                    <a:pt x="282416" y="999230"/>
                  </a:lnTo>
                  <a:lnTo>
                    <a:pt x="315320" y="977052"/>
                  </a:lnTo>
                  <a:lnTo>
                    <a:pt x="337520" y="944153"/>
                  </a:lnTo>
                  <a:lnTo>
                    <a:pt x="345664" y="903857"/>
                  </a:lnTo>
                  <a:lnTo>
                    <a:pt x="345664" y="598589"/>
                  </a:lnTo>
                  <a:lnTo>
                    <a:pt x="345664" y="597803"/>
                  </a:lnTo>
                  <a:lnTo>
                    <a:pt x="345507" y="597039"/>
                  </a:lnTo>
                  <a:lnTo>
                    <a:pt x="345507" y="596254"/>
                  </a:lnTo>
                  <a:lnTo>
                    <a:pt x="374124" y="581643"/>
                  </a:lnTo>
                  <a:lnTo>
                    <a:pt x="396713" y="559232"/>
                  </a:lnTo>
                  <a:lnTo>
                    <a:pt x="411539" y="530742"/>
                  </a:lnTo>
                  <a:lnTo>
                    <a:pt x="416866" y="497890"/>
                  </a:lnTo>
                  <a:lnTo>
                    <a:pt x="416866" y="192611"/>
                  </a:lnTo>
                  <a:lnTo>
                    <a:pt x="412571" y="154053"/>
                  </a:lnTo>
                  <a:lnTo>
                    <a:pt x="397792" y="122816"/>
                  </a:lnTo>
                  <a:lnTo>
                    <a:pt x="369693" y="96950"/>
                  </a:lnTo>
                  <a:lnTo>
                    <a:pt x="325435" y="74500"/>
                  </a:lnTo>
                  <a:close/>
                </a:path>
              </a:pathLst>
            </a:custGeom>
            <a:ln w="47045">
              <a:solidFill>
                <a:srgbClr val="231F20"/>
              </a:solidFill>
            </a:ln>
          </p:spPr>
          <p:txBody>
            <a:bodyPr wrap="square" lIns="0" tIns="0" rIns="0" bIns="0" rtlCol="0"/>
            <a:lstStyle/>
            <a:p>
              <a:endParaRPr dirty="0"/>
            </a:p>
          </p:txBody>
        </p:sp>
        <p:sp>
          <p:nvSpPr>
            <p:cNvPr id="85" name="object 85"/>
            <p:cNvSpPr/>
            <p:nvPr/>
          </p:nvSpPr>
          <p:spPr>
            <a:xfrm>
              <a:off x="16734316" y="4632290"/>
              <a:ext cx="235585" cy="137795"/>
            </a:xfrm>
            <a:custGeom>
              <a:avLst/>
              <a:gdLst/>
              <a:ahLst/>
              <a:cxnLst/>
              <a:rect l="l" t="t" r="r" b="b"/>
              <a:pathLst>
                <a:path w="235584" h="137795">
                  <a:moveTo>
                    <a:pt x="235249" y="0"/>
                  </a:moveTo>
                  <a:lnTo>
                    <a:pt x="117619" y="137231"/>
                  </a:lnTo>
                  <a:lnTo>
                    <a:pt x="0" y="0"/>
                  </a:lnTo>
                </a:path>
              </a:pathLst>
            </a:custGeom>
            <a:ln w="31370">
              <a:solidFill>
                <a:srgbClr val="231F20"/>
              </a:solidFill>
            </a:ln>
          </p:spPr>
          <p:txBody>
            <a:bodyPr wrap="square" lIns="0" tIns="0" rIns="0" bIns="0" rtlCol="0"/>
            <a:lstStyle/>
            <a:p>
              <a:endParaRPr dirty="0"/>
            </a:p>
          </p:txBody>
        </p:sp>
        <p:sp>
          <p:nvSpPr>
            <p:cNvPr id="86" name="object 86"/>
            <p:cNvSpPr/>
            <p:nvPr/>
          </p:nvSpPr>
          <p:spPr>
            <a:xfrm>
              <a:off x="16708905" y="4340745"/>
              <a:ext cx="287655" cy="287655"/>
            </a:xfrm>
            <a:custGeom>
              <a:avLst/>
              <a:gdLst/>
              <a:ahLst/>
              <a:cxnLst/>
              <a:rect l="l" t="t" r="r" b="b"/>
              <a:pathLst>
                <a:path w="287655" h="287654">
                  <a:moveTo>
                    <a:pt x="143817" y="0"/>
                  </a:moveTo>
                  <a:lnTo>
                    <a:pt x="98386" y="7330"/>
                  </a:lnTo>
                  <a:lnTo>
                    <a:pt x="58910" y="27742"/>
                  </a:lnTo>
                  <a:lnTo>
                    <a:pt x="27768" y="58870"/>
                  </a:lnTo>
                  <a:lnTo>
                    <a:pt x="7338" y="98343"/>
                  </a:lnTo>
                  <a:lnTo>
                    <a:pt x="0" y="143796"/>
                  </a:lnTo>
                  <a:lnTo>
                    <a:pt x="7338" y="189223"/>
                  </a:lnTo>
                  <a:lnTo>
                    <a:pt x="27768" y="228682"/>
                  </a:lnTo>
                  <a:lnTo>
                    <a:pt x="58910" y="259801"/>
                  </a:lnTo>
                  <a:lnTo>
                    <a:pt x="98386" y="280211"/>
                  </a:lnTo>
                  <a:lnTo>
                    <a:pt x="143817" y="287540"/>
                  </a:lnTo>
                  <a:lnTo>
                    <a:pt x="189248" y="280211"/>
                  </a:lnTo>
                  <a:lnTo>
                    <a:pt x="228724" y="259801"/>
                  </a:lnTo>
                  <a:lnTo>
                    <a:pt x="259866" y="228682"/>
                  </a:lnTo>
                  <a:lnTo>
                    <a:pt x="280296" y="189223"/>
                  </a:lnTo>
                  <a:lnTo>
                    <a:pt x="287635" y="143796"/>
                  </a:lnTo>
                  <a:lnTo>
                    <a:pt x="280296" y="98343"/>
                  </a:lnTo>
                  <a:lnTo>
                    <a:pt x="259866" y="58870"/>
                  </a:lnTo>
                  <a:lnTo>
                    <a:pt x="228724" y="27742"/>
                  </a:lnTo>
                  <a:lnTo>
                    <a:pt x="189248" y="7330"/>
                  </a:lnTo>
                  <a:lnTo>
                    <a:pt x="143817" y="0"/>
                  </a:lnTo>
                  <a:close/>
                </a:path>
              </a:pathLst>
            </a:custGeom>
            <a:solidFill>
              <a:srgbClr val="FFFFFF"/>
            </a:solidFill>
          </p:spPr>
          <p:txBody>
            <a:bodyPr wrap="square" lIns="0" tIns="0" rIns="0" bIns="0" rtlCol="0"/>
            <a:lstStyle/>
            <a:p>
              <a:endParaRPr dirty="0"/>
            </a:p>
          </p:txBody>
        </p:sp>
        <p:sp>
          <p:nvSpPr>
            <p:cNvPr id="87" name="object 87"/>
            <p:cNvSpPr/>
            <p:nvPr/>
          </p:nvSpPr>
          <p:spPr>
            <a:xfrm>
              <a:off x="16708905" y="4340745"/>
              <a:ext cx="287655" cy="287655"/>
            </a:xfrm>
            <a:custGeom>
              <a:avLst/>
              <a:gdLst/>
              <a:ahLst/>
              <a:cxnLst/>
              <a:rect l="l" t="t" r="r" b="b"/>
              <a:pathLst>
                <a:path w="287655" h="287654">
                  <a:moveTo>
                    <a:pt x="143817" y="287540"/>
                  </a:moveTo>
                  <a:lnTo>
                    <a:pt x="189248" y="280211"/>
                  </a:lnTo>
                  <a:lnTo>
                    <a:pt x="228724" y="259801"/>
                  </a:lnTo>
                  <a:lnTo>
                    <a:pt x="259866" y="228682"/>
                  </a:lnTo>
                  <a:lnTo>
                    <a:pt x="280296" y="189223"/>
                  </a:lnTo>
                  <a:lnTo>
                    <a:pt x="287635" y="143796"/>
                  </a:lnTo>
                  <a:lnTo>
                    <a:pt x="280296" y="98343"/>
                  </a:lnTo>
                  <a:lnTo>
                    <a:pt x="259866" y="58870"/>
                  </a:lnTo>
                  <a:lnTo>
                    <a:pt x="228724" y="27742"/>
                  </a:lnTo>
                  <a:lnTo>
                    <a:pt x="189248" y="7330"/>
                  </a:lnTo>
                  <a:lnTo>
                    <a:pt x="143817" y="0"/>
                  </a:lnTo>
                  <a:lnTo>
                    <a:pt x="98386" y="7330"/>
                  </a:lnTo>
                  <a:lnTo>
                    <a:pt x="58910" y="27742"/>
                  </a:lnTo>
                  <a:lnTo>
                    <a:pt x="27768" y="58870"/>
                  </a:lnTo>
                  <a:lnTo>
                    <a:pt x="7338" y="98343"/>
                  </a:lnTo>
                  <a:lnTo>
                    <a:pt x="0" y="143796"/>
                  </a:lnTo>
                  <a:lnTo>
                    <a:pt x="7338" y="189223"/>
                  </a:lnTo>
                  <a:lnTo>
                    <a:pt x="27768" y="228682"/>
                  </a:lnTo>
                  <a:lnTo>
                    <a:pt x="58910" y="259801"/>
                  </a:lnTo>
                  <a:lnTo>
                    <a:pt x="98386" y="280211"/>
                  </a:lnTo>
                  <a:lnTo>
                    <a:pt x="143817" y="287540"/>
                  </a:lnTo>
                </a:path>
              </a:pathLst>
            </a:custGeom>
            <a:ln w="47045">
              <a:solidFill>
                <a:srgbClr val="231F20"/>
              </a:solidFill>
            </a:ln>
          </p:spPr>
          <p:txBody>
            <a:bodyPr wrap="square" lIns="0" tIns="0" rIns="0" bIns="0" rtlCol="0"/>
            <a:lstStyle/>
            <a:p>
              <a:endParaRPr dirty="0"/>
            </a:p>
          </p:txBody>
        </p:sp>
      </p:grpSp>
      <p:sp>
        <p:nvSpPr>
          <p:cNvPr id="102" name="object 102"/>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104" name="Group 103"/>
          <p:cNvGrpSpPr/>
          <p:nvPr/>
        </p:nvGrpSpPr>
        <p:grpSpPr>
          <a:xfrm>
            <a:off x="15693429" y="347271"/>
            <a:ext cx="4130659" cy="1569125"/>
            <a:chOff x="15693429" y="347271"/>
            <a:chExt cx="4130659" cy="1569125"/>
          </a:xfrm>
        </p:grpSpPr>
        <p:sp>
          <p:nvSpPr>
            <p:cNvPr id="10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106"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10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0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0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1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1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1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1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1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1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2550061"/>
            <a:ext cx="9695815" cy="6477992"/>
          </a:xfrm>
          <a:prstGeom prst="rect">
            <a:avLst/>
          </a:prstGeom>
        </p:spPr>
        <p:txBody>
          <a:bodyPr vert="horz" wrap="square" lIns="0" tIns="224790" rIns="0" bIns="0" rtlCol="0">
            <a:spAutoFit/>
          </a:bodyPr>
          <a:lstStyle/>
          <a:p>
            <a:pPr marL="12700">
              <a:lnSpc>
                <a:spcPct val="100000"/>
              </a:lnSpc>
              <a:spcBef>
                <a:spcPts val="1770"/>
              </a:spcBef>
            </a:pPr>
            <a:r>
              <a:rPr sz="5400" b="1" spc="0" dirty="0">
                <a:solidFill>
                  <a:srgbClr val="FFFFFF"/>
                </a:solidFill>
                <a:latin typeface="Arial"/>
                <a:cs typeface="Arial"/>
              </a:rPr>
              <a:t>Making </a:t>
            </a:r>
            <a:r>
              <a:rPr sz="5400" b="1" spc="-20" dirty="0">
                <a:solidFill>
                  <a:srgbClr val="FFFFFF"/>
                </a:solidFill>
                <a:latin typeface="Arial"/>
                <a:cs typeface="Arial"/>
              </a:rPr>
              <a:t>Travel</a:t>
            </a:r>
            <a:r>
              <a:rPr sz="5400" b="1" spc="-114" dirty="0">
                <a:solidFill>
                  <a:srgbClr val="FFFFFF"/>
                </a:solidFill>
                <a:latin typeface="Arial"/>
                <a:cs typeface="Arial"/>
              </a:rPr>
              <a:t> </a:t>
            </a:r>
            <a:r>
              <a:rPr sz="5400" b="1" spc="0" dirty="0">
                <a:solidFill>
                  <a:srgbClr val="FFFFFF"/>
                </a:solidFill>
                <a:latin typeface="Arial"/>
                <a:cs typeface="Arial"/>
              </a:rPr>
              <a:t>Accessible</a:t>
            </a:r>
            <a:endParaRPr sz="5400" dirty="0">
              <a:latin typeface="Arial"/>
              <a:cs typeface="Arial"/>
            </a:endParaRPr>
          </a:p>
          <a:p>
            <a:pPr marL="12700" marR="5080">
              <a:lnSpc>
                <a:spcPct val="101000"/>
              </a:lnSpc>
              <a:spcBef>
                <a:spcPts val="1645"/>
              </a:spcBef>
            </a:pPr>
            <a:endParaRPr lang="en-GB" sz="2450" spc="5" dirty="0">
              <a:solidFill>
                <a:srgbClr val="FFFFFF"/>
              </a:solidFill>
              <a:latin typeface="Arial"/>
              <a:cs typeface="Arial"/>
            </a:endParaRPr>
          </a:p>
          <a:p>
            <a:pPr marL="12700" marR="5080">
              <a:lnSpc>
                <a:spcPct val="101000"/>
              </a:lnSpc>
              <a:spcBef>
                <a:spcPts val="1645"/>
              </a:spcBef>
            </a:pPr>
            <a:r>
              <a:rPr sz="2450" spc="5" dirty="0">
                <a:solidFill>
                  <a:srgbClr val="FFFFFF"/>
                </a:solidFill>
                <a:latin typeface="Arial"/>
                <a:cs typeface="Arial"/>
              </a:rPr>
              <a:t>For </a:t>
            </a:r>
            <a:r>
              <a:rPr sz="2450" spc="0" dirty="0">
                <a:solidFill>
                  <a:srgbClr val="FFFFFF"/>
                </a:solidFill>
                <a:latin typeface="Arial"/>
                <a:cs typeface="Arial"/>
              </a:rPr>
              <a:t>any works impacting passengers or </a:t>
            </a:r>
            <a:r>
              <a:rPr sz="2450" spc="5" dirty="0">
                <a:solidFill>
                  <a:srgbClr val="FFFFFF"/>
                </a:solidFill>
                <a:latin typeface="Arial"/>
                <a:cs typeface="Arial"/>
              </a:rPr>
              <a:t>communities </a:t>
            </a:r>
            <a:r>
              <a:rPr sz="2450" spc="0" dirty="0">
                <a:solidFill>
                  <a:srgbClr val="FFFFFF"/>
                </a:solidFill>
                <a:latin typeface="Arial"/>
                <a:cs typeface="Arial"/>
              </a:rPr>
              <a:t>and/or </a:t>
            </a:r>
            <a:r>
              <a:rPr sz="2450" spc="5" dirty="0">
                <a:solidFill>
                  <a:srgbClr val="FFFFFF"/>
                </a:solidFill>
                <a:latin typeface="Arial"/>
                <a:cs typeface="Arial"/>
              </a:rPr>
              <a:t>changing  the </a:t>
            </a:r>
            <a:r>
              <a:rPr sz="2450" spc="0" dirty="0">
                <a:solidFill>
                  <a:srgbClr val="FFFFFF"/>
                </a:solidFill>
                <a:latin typeface="Arial"/>
                <a:cs typeface="Arial"/>
              </a:rPr>
              <a:t>accessibility of </a:t>
            </a:r>
            <a:r>
              <a:rPr sz="2450" dirty="0">
                <a:solidFill>
                  <a:srgbClr val="FFFFFF"/>
                </a:solidFill>
                <a:latin typeface="Arial"/>
                <a:cs typeface="Arial"/>
              </a:rPr>
              <a:t>infrastructure, </a:t>
            </a:r>
            <a:r>
              <a:rPr sz="2450" spc="5" dirty="0">
                <a:solidFill>
                  <a:srgbClr val="FFFFFF"/>
                </a:solidFill>
                <a:latin typeface="Arial"/>
                <a:cs typeface="Arial"/>
              </a:rPr>
              <a:t>the </a:t>
            </a:r>
            <a:r>
              <a:rPr sz="2450" spc="0" dirty="0">
                <a:solidFill>
                  <a:srgbClr val="FFFFFF"/>
                </a:solidFill>
                <a:latin typeface="Arial"/>
                <a:cs typeface="Arial"/>
              </a:rPr>
              <a:t>Designer shall </a:t>
            </a:r>
            <a:r>
              <a:rPr sz="2450" spc="5" dirty="0">
                <a:solidFill>
                  <a:srgbClr val="FFFFFF"/>
                </a:solidFill>
                <a:latin typeface="Arial"/>
                <a:cs typeface="Arial"/>
              </a:rPr>
              <a:t>complete a  </a:t>
            </a:r>
            <a:r>
              <a:rPr sz="2450" spc="0" dirty="0">
                <a:solidFill>
                  <a:srgbClr val="FFFFFF"/>
                </a:solidFill>
                <a:latin typeface="Arial"/>
                <a:cs typeface="Arial"/>
              </a:rPr>
              <a:t>Diversity </a:t>
            </a:r>
            <a:r>
              <a:rPr sz="2450" spc="5" dirty="0">
                <a:solidFill>
                  <a:srgbClr val="FFFFFF"/>
                </a:solidFill>
                <a:latin typeface="Arial"/>
                <a:cs typeface="Arial"/>
              </a:rPr>
              <a:t>Impact Assessment</a:t>
            </a:r>
            <a:r>
              <a:rPr sz="2450" spc="-195" dirty="0">
                <a:solidFill>
                  <a:srgbClr val="FFFFFF"/>
                </a:solidFill>
                <a:latin typeface="Arial"/>
                <a:cs typeface="Arial"/>
              </a:rPr>
              <a:t> </a:t>
            </a:r>
            <a:r>
              <a:rPr sz="2450" spc="0" dirty="0">
                <a:solidFill>
                  <a:srgbClr val="FFFFFF"/>
                </a:solidFill>
                <a:latin typeface="Arial"/>
                <a:cs typeface="Arial"/>
              </a:rPr>
              <a:t>(DIA).</a:t>
            </a:r>
            <a:endParaRPr sz="2450" dirty="0">
              <a:latin typeface="Arial"/>
              <a:cs typeface="Arial"/>
            </a:endParaRPr>
          </a:p>
          <a:p>
            <a:pPr marL="12700" marR="770890">
              <a:lnSpc>
                <a:spcPct val="101000"/>
              </a:lnSpc>
              <a:spcBef>
                <a:spcPts val="1645"/>
              </a:spcBef>
            </a:pPr>
            <a:endParaRPr lang="en-GB" sz="2450" spc="5" dirty="0">
              <a:solidFill>
                <a:srgbClr val="FFFFFF"/>
              </a:solidFill>
              <a:latin typeface="Arial"/>
              <a:cs typeface="Arial"/>
            </a:endParaRPr>
          </a:p>
          <a:p>
            <a:pPr marL="12700" marR="77089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 shall use </a:t>
            </a:r>
            <a:r>
              <a:rPr sz="2450" spc="5" dirty="0">
                <a:solidFill>
                  <a:srgbClr val="FFFFFF"/>
                </a:solidFill>
                <a:latin typeface="Arial"/>
                <a:cs typeface="Arial"/>
              </a:rPr>
              <a:t>the </a:t>
            </a:r>
            <a:r>
              <a:rPr sz="2450" spc="0" dirty="0">
                <a:solidFill>
                  <a:srgbClr val="FFFFFF"/>
                </a:solidFill>
                <a:latin typeface="Arial"/>
                <a:cs typeface="Arial"/>
              </a:rPr>
              <a:t>information </a:t>
            </a:r>
            <a:r>
              <a:rPr sz="2450" spc="5" dirty="0">
                <a:solidFill>
                  <a:srgbClr val="FFFFFF"/>
                </a:solidFill>
                <a:latin typeface="Arial"/>
                <a:cs typeface="Arial"/>
              </a:rPr>
              <a:t>from the </a:t>
            </a:r>
            <a:r>
              <a:rPr sz="2450" spc="0" dirty="0">
                <a:solidFill>
                  <a:srgbClr val="FFFFFF"/>
                </a:solidFill>
                <a:latin typeface="Arial"/>
                <a:cs typeface="Arial"/>
              </a:rPr>
              <a:t>DIA to influence  design</a:t>
            </a:r>
            <a:r>
              <a:rPr sz="2450" spc="-80" dirty="0">
                <a:solidFill>
                  <a:srgbClr val="FFFFFF"/>
                </a:solidFill>
                <a:latin typeface="Arial"/>
                <a:cs typeface="Arial"/>
              </a:rPr>
              <a:t> </a:t>
            </a:r>
            <a:r>
              <a:rPr sz="2450" spc="0" dirty="0">
                <a:solidFill>
                  <a:srgbClr val="FFFFFF"/>
                </a:solidFill>
                <a:latin typeface="Arial"/>
                <a:cs typeface="Arial"/>
              </a:rPr>
              <a:t>decisions.</a:t>
            </a:r>
            <a:endParaRPr sz="2450" dirty="0">
              <a:latin typeface="Arial"/>
              <a:cs typeface="Arial"/>
            </a:endParaRPr>
          </a:p>
          <a:p>
            <a:pPr marL="12700" marR="127635">
              <a:lnSpc>
                <a:spcPct val="101000"/>
              </a:lnSpc>
              <a:spcBef>
                <a:spcPts val="1645"/>
              </a:spcBef>
            </a:pPr>
            <a:endParaRPr lang="en-GB" sz="2450" spc="5" dirty="0">
              <a:solidFill>
                <a:srgbClr val="FFFFFF"/>
              </a:solidFill>
              <a:latin typeface="Arial"/>
              <a:cs typeface="Arial"/>
            </a:endParaRPr>
          </a:p>
          <a:p>
            <a:pPr marL="12700" marR="127635">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Contractor shall </a:t>
            </a:r>
            <a:r>
              <a:rPr sz="2450" spc="5" dirty="0">
                <a:solidFill>
                  <a:srgbClr val="FFFFFF"/>
                </a:solidFill>
                <a:latin typeface="Arial"/>
                <a:cs typeface="Arial"/>
              </a:rPr>
              <a:t>confirm </a:t>
            </a:r>
            <a:r>
              <a:rPr sz="2450" spc="0" dirty="0">
                <a:solidFill>
                  <a:srgbClr val="FFFFFF"/>
                </a:solidFill>
                <a:latin typeface="Arial"/>
                <a:cs typeface="Arial"/>
              </a:rPr>
              <a:t>that any alternative routes put in place  for </a:t>
            </a:r>
            <a:r>
              <a:rPr sz="2450" spc="5" dirty="0">
                <a:solidFill>
                  <a:srgbClr val="FFFFFF"/>
                </a:solidFill>
                <a:latin typeface="Arial"/>
                <a:cs typeface="Arial"/>
              </a:rPr>
              <a:t>construction </a:t>
            </a:r>
            <a:r>
              <a:rPr sz="2450" dirty="0">
                <a:solidFill>
                  <a:srgbClr val="FFFFFF"/>
                </a:solidFill>
                <a:latin typeface="Arial"/>
                <a:cs typeface="Arial"/>
              </a:rPr>
              <a:t>activities </a:t>
            </a:r>
            <a:r>
              <a:rPr sz="2450" spc="5" dirty="0">
                <a:solidFill>
                  <a:srgbClr val="FFFFFF"/>
                </a:solidFill>
                <a:latin typeface="Arial"/>
                <a:cs typeface="Arial"/>
              </a:rPr>
              <a:t>do </a:t>
            </a:r>
            <a:r>
              <a:rPr sz="2450" spc="0" dirty="0">
                <a:solidFill>
                  <a:srgbClr val="FFFFFF"/>
                </a:solidFill>
                <a:latin typeface="Arial"/>
                <a:cs typeface="Arial"/>
              </a:rPr>
              <a:t>not negatively impact accessibility of </a:t>
            </a:r>
            <a:r>
              <a:rPr sz="2450" spc="5" dirty="0">
                <a:solidFill>
                  <a:srgbClr val="FFFFFF"/>
                </a:solidFill>
                <a:latin typeface="Arial"/>
                <a:cs typeface="Arial"/>
              </a:rPr>
              <a:t>the  </a:t>
            </a:r>
            <a:r>
              <a:rPr sz="2450" spc="0" dirty="0">
                <a:solidFill>
                  <a:srgbClr val="FFFFFF"/>
                </a:solidFill>
                <a:latin typeface="Arial"/>
                <a:cs typeface="Arial"/>
              </a:rPr>
              <a:t>infrastructure for </a:t>
            </a:r>
            <a:r>
              <a:rPr sz="2450" spc="5" dirty="0">
                <a:solidFill>
                  <a:srgbClr val="FFFFFF"/>
                </a:solidFill>
                <a:latin typeface="Arial"/>
                <a:cs typeface="Arial"/>
              </a:rPr>
              <a:t>the </a:t>
            </a:r>
            <a:r>
              <a:rPr sz="2450" spc="0" dirty="0">
                <a:solidFill>
                  <a:srgbClr val="FFFFFF"/>
                </a:solidFill>
                <a:latin typeface="Arial"/>
                <a:cs typeface="Arial"/>
              </a:rPr>
              <a:t>duration of </a:t>
            </a:r>
            <a:r>
              <a:rPr sz="2450" spc="5" dirty="0">
                <a:solidFill>
                  <a:srgbClr val="FFFFFF"/>
                </a:solidFill>
                <a:latin typeface="Arial"/>
                <a:cs typeface="Arial"/>
              </a:rPr>
              <a:t>the</a:t>
            </a:r>
            <a:r>
              <a:rPr sz="2450" spc="-65" dirty="0">
                <a:solidFill>
                  <a:srgbClr val="FFFFFF"/>
                </a:solidFill>
                <a:latin typeface="Arial"/>
                <a:cs typeface="Arial"/>
              </a:rPr>
              <a:t> </a:t>
            </a:r>
            <a:r>
              <a:rPr sz="2450" spc="0" dirty="0">
                <a:solidFill>
                  <a:srgbClr val="FFFFFF"/>
                </a:solidFill>
                <a:latin typeface="Arial"/>
                <a:cs typeface="Arial"/>
              </a:rPr>
              <a:t>work.</a:t>
            </a:r>
            <a:endParaRPr sz="2450" dirty="0">
              <a:latin typeface="Arial"/>
              <a:cs typeface="Arial"/>
            </a:endParaRPr>
          </a:p>
        </p:txBody>
      </p:sp>
      <p:sp>
        <p:nvSpPr>
          <p:cNvPr id="5" name="object 5"/>
          <p:cNvSpPr/>
          <p:nvPr/>
        </p:nvSpPr>
        <p:spPr>
          <a:xfrm>
            <a:off x="14706615" y="4439671"/>
            <a:ext cx="3112260" cy="3737218"/>
          </a:xfrm>
          <a:prstGeom prst="rect">
            <a:avLst/>
          </a:prstGeom>
          <a:blipFill>
            <a:blip r:embed="rId2" cstate="print"/>
            <a:stretch>
              <a:fillRect/>
            </a:stretch>
          </a:blipFill>
        </p:spPr>
        <p:txBody>
          <a:bodyPr wrap="square" lIns="0" tIns="0" rIns="0" bIns="0" rtlCol="0"/>
          <a:lstStyle/>
          <a:p>
            <a:endParaRPr dirty="0"/>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1" name="Group 20"/>
          <p:cNvGrpSpPr/>
          <p:nvPr/>
        </p:nvGrpSpPr>
        <p:grpSpPr>
          <a:xfrm>
            <a:off x="15693429" y="347271"/>
            <a:ext cx="4130659" cy="1569125"/>
            <a:chOff x="15693429" y="347271"/>
            <a:chExt cx="4130659" cy="1569125"/>
          </a:xfrm>
        </p:grpSpPr>
        <p:sp>
          <p:nvSpPr>
            <p:cNvPr id="2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3"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1311275"/>
            <a:ext cx="11321415" cy="8722324"/>
          </a:xfrm>
          <a:prstGeom prst="rect">
            <a:avLst/>
          </a:prstGeom>
        </p:spPr>
        <p:txBody>
          <a:bodyPr vert="horz" wrap="square" lIns="0" tIns="224790" rIns="0" bIns="0" rtlCol="0">
            <a:spAutoFit/>
          </a:bodyPr>
          <a:lstStyle/>
          <a:p>
            <a:pPr marL="12700" algn="just">
              <a:lnSpc>
                <a:spcPct val="100000"/>
              </a:lnSpc>
              <a:spcBef>
                <a:spcPts val="1770"/>
              </a:spcBef>
            </a:pPr>
            <a:r>
              <a:rPr sz="5400" b="1" spc="0" dirty="0">
                <a:solidFill>
                  <a:srgbClr val="FFFFFF"/>
                </a:solidFill>
                <a:latin typeface="Arial"/>
                <a:cs typeface="Arial"/>
              </a:rPr>
              <a:t>Respecting Cultural Heritage </a:t>
            </a:r>
            <a:r>
              <a:rPr sz="5400" b="1" spc="5" dirty="0">
                <a:solidFill>
                  <a:srgbClr val="FFFFFF"/>
                </a:solidFill>
                <a:latin typeface="Arial"/>
                <a:cs typeface="Arial"/>
              </a:rPr>
              <a:t>and </a:t>
            </a:r>
            <a:r>
              <a:rPr sz="5400" b="1" spc="0" dirty="0">
                <a:solidFill>
                  <a:srgbClr val="FFFFFF"/>
                </a:solidFill>
                <a:latin typeface="Arial"/>
                <a:cs typeface="Arial"/>
              </a:rPr>
              <a:t>Rail</a:t>
            </a:r>
            <a:r>
              <a:rPr sz="5400" b="1" spc="-20" dirty="0">
                <a:solidFill>
                  <a:srgbClr val="FFFFFF"/>
                </a:solidFill>
                <a:latin typeface="Arial"/>
                <a:cs typeface="Arial"/>
              </a:rPr>
              <a:t> </a:t>
            </a:r>
            <a:r>
              <a:rPr sz="5400" b="1" spc="0" dirty="0">
                <a:solidFill>
                  <a:srgbClr val="FFFFFF"/>
                </a:solidFill>
                <a:latin typeface="Arial"/>
                <a:cs typeface="Arial"/>
              </a:rPr>
              <a:t>History</a:t>
            </a:r>
            <a:endParaRPr sz="5400" dirty="0">
              <a:latin typeface="Arial"/>
              <a:cs typeface="Arial"/>
            </a:endParaRPr>
          </a:p>
          <a:p>
            <a:pPr marL="12700" marR="758190">
              <a:lnSpc>
                <a:spcPct val="101000"/>
              </a:lnSpc>
              <a:spcBef>
                <a:spcPts val="1645"/>
              </a:spcBef>
            </a:pPr>
            <a:endParaRPr lang="en-GB" sz="2450" spc="5" dirty="0">
              <a:solidFill>
                <a:srgbClr val="FFFFFF"/>
              </a:solidFill>
              <a:latin typeface="Arial"/>
              <a:cs typeface="Arial"/>
            </a:endParaRPr>
          </a:p>
          <a:p>
            <a:pPr marL="12700" marR="758190">
              <a:lnSpc>
                <a:spcPct val="101000"/>
              </a:lnSpc>
              <a:spcBef>
                <a:spcPts val="1645"/>
              </a:spcBef>
            </a:pPr>
            <a:r>
              <a:rPr sz="2450" spc="5" dirty="0">
                <a:solidFill>
                  <a:srgbClr val="FFFFFF"/>
                </a:solidFill>
                <a:latin typeface="Arial"/>
                <a:cs typeface="Arial"/>
              </a:rPr>
              <a:t>The </a:t>
            </a:r>
            <a:r>
              <a:rPr sz="2450" spc="0" dirty="0">
                <a:solidFill>
                  <a:srgbClr val="FFFFFF"/>
                </a:solidFill>
                <a:latin typeface="Arial"/>
                <a:cs typeface="Arial"/>
              </a:rPr>
              <a:t>Designer/Contractor shall </a:t>
            </a:r>
            <a:r>
              <a:rPr sz="2450" spc="5" dirty="0">
                <a:solidFill>
                  <a:srgbClr val="FFFFFF"/>
                </a:solidFill>
                <a:latin typeface="Arial"/>
                <a:cs typeface="Arial"/>
              </a:rPr>
              <a:t>complete a </a:t>
            </a:r>
            <a:r>
              <a:rPr sz="2450" spc="0" dirty="0">
                <a:solidFill>
                  <a:srgbClr val="FFFFFF"/>
                </a:solidFill>
                <a:latin typeface="Arial"/>
                <a:cs typeface="Arial"/>
              </a:rPr>
              <a:t>heritage assessment, prepared </a:t>
            </a:r>
            <a:r>
              <a:rPr sz="2450" dirty="0">
                <a:solidFill>
                  <a:srgbClr val="FFFFFF"/>
                </a:solidFill>
                <a:latin typeface="Arial"/>
                <a:cs typeface="Arial"/>
              </a:rPr>
              <a:t>in  </a:t>
            </a:r>
            <a:r>
              <a:rPr sz="2450" spc="5" dirty="0">
                <a:solidFill>
                  <a:srgbClr val="FFFFFF"/>
                </a:solidFill>
                <a:latin typeface="Arial"/>
                <a:cs typeface="Arial"/>
              </a:rPr>
              <a:t>consultation </a:t>
            </a:r>
            <a:r>
              <a:rPr sz="2450" spc="0" dirty="0">
                <a:solidFill>
                  <a:srgbClr val="FFFFFF"/>
                </a:solidFill>
                <a:latin typeface="Arial"/>
                <a:cs typeface="Arial"/>
              </a:rPr>
              <a:t>with local and statutory</a:t>
            </a:r>
            <a:r>
              <a:rPr sz="2450" spc="25" dirty="0">
                <a:solidFill>
                  <a:srgbClr val="FFFFFF"/>
                </a:solidFill>
                <a:latin typeface="Arial"/>
                <a:cs typeface="Arial"/>
              </a:rPr>
              <a:t> </a:t>
            </a:r>
            <a:r>
              <a:rPr sz="2450" dirty="0">
                <a:solidFill>
                  <a:srgbClr val="FFFFFF"/>
                </a:solidFill>
                <a:latin typeface="Arial"/>
                <a:cs typeface="Arial"/>
              </a:rPr>
              <a:t>authorities.</a:t>
            </a:r>
            <a:endParaRPr sz="2450" dirty="0">
              <a:latin typeface="Arial"/>
              <a:cs typeface="Arial"/>
            </a:endParaRPr>
          </a:p>
          <a:p>
            <a:pPr marL="12700" algn="just">
              <a:lnSpc>
                <a:spcPct val="100000"/>
              </a:lnSpc>
              <a:spcBef>
                <a:spcPts val="1675"/>
              </a:spcBef>
            </a:pPr>
            <a:endParaRPr lang="en-GB" sz="2450" spc="5" dirty="0">
              <a:solidFill>
                <a:srgbClr val="FFFFFF"/>
              </a:solidFill>
              <a:latin typeface="Arial"/>
              <a:cs typeface="Arial"/>
            </a:endParaRPr>
          </a:p>
          <a:p>
            <a:pPr marL="12700" algn="just">
              <a:lnSpc>
                <a:spcPct val="100000"/>
              </a:lnSpc>
              <a:spcBef>
                <a:spcPts val="1675"/>
              </a:spcBef>
            </a:pPr>
            <a:r>
              <a:rPr sz="2450" spc="5" dirty="0">
                <a:solidFill>
                  <a:srgbClr val="FFFFFF"/>
                </a:solidFill>
                <a:latin typeface="Arial"/>
                <a:cs typeface="Arial"/>
              </a:rPr>
              <a:t>The </a:t>
            </a:r>
            <a:r>
              <a:rPr sz="2450" spc="0" dirty="0">
                <a:solidFill>
                  <a:srgbClr val="FFFFFF"/>
                </a:solidFill>
                <a:latin typeface="Arial"/>
                <a:cs typeface="Arial"/>
              </a:rPr>
              <a:t>Contractor shall </a:t>
            </a:r>
            <a:r>
              <a:rPr sz="2450" spc="5" dirty="0">
                <a:solidFill>
                  <a:srgbClr val="FFFFFF"/>
                </a:solidFill>
                <a:latin typeface="Arial"/>
                <a:cs typeface="Arial"/>
              </a:rPr>
              <a:t>carry </a:t>
            </a:r>
            <a:r>
              <a:rPr sz="2450" spc="0" dirty="0">
                <a:solidFill>
                  <a:srgbClr val="FFFFFF"/>
                </a:solidFill>
                <a:latin typeface="Arial"/>
                <a:cs typeface="Arial"/>
              </a:rPr>
              <a:t>works </a:t>
            </a:r>
            <a:r>
              <a:rPr sz="2450" spc="5" dirty="0">
                <a:solidFill>
                  <a:srgbClr val="FFFFFF"/>
                </a:solidFill>
                <a:latin typeface="Arial"/>
                <a:cs typeface="Arial"/>
              </a:rPr>
              <a:t>so </a:t>
            </a:r>
            <a:r>
              <a:rPr sz="2450" spc="0" dirty="0">
                <a:solidFill>
                  <a:srgbClr val="FFFFFF"/>
                </a:solidFill>
                <a:latin typeface="Arial"/>
                <a:cs typeface="Arial"/>
              </a:rPr>
              <a:t>that </a:t>
            </a:r>
            <a:r>
              <a:rPr sz="2450" spc="5" dirty="0">
                <a:solidFill>
                  <a:srgbClr val="FFFFFF"/>
                </a:solidFill>
                <a:latin typeface="Arial"/>
                <a:cs typeface="Arial"/>
              </a:rPr>
              <a:t>there </a:t>
            </a:r>
            <a:r>
              <a:rPr sz="2450" spc="0" dirty="0">
                <a:solidFill>
                  <a:srgbClr val="FFFFFF"/>
                </a:solidFill>
                <a:latin typeface="Arial"/>
                <a:cs typeface="Arial"/>
              </a:rPr>
              <a:t>is </a:t>
            </a:r>
            <a:r>
              <a:rPr sz="2450" spc="5" dirty="0">
                <a:solidFill>
                  <a:srgbClr val="FFFFFF"/>
                </a:solidFill>
                <a:latin typeface="Arial"/>
                <a:cs typeface="Arial"/>
              </a:rPr>
              <a:t>no </a:t>
            </a:r>
            <a:r>
              <a:rPr sz="2450" spc="0" dirty="0">
                <a:solidFill>
                  <a:srgbClr val="FFFFFF"/>
                </a:solidFill>
                <a:latin typeface="Arial"/>
                <a:cs typeface="Arial"/>
              </a:rPr>
              <a:t>disturbance</a:t>
            </a:r>
            <a:r>
              <a:rPr sz="2450" dirty="0">
                <a:solidFill>
                  <a:srgbClr val="FFFFFF"/>
                </a:solidFill>
                <a:latin typeface="Arial"/>
                <a:cs typeface="Arial"/>
              </a:rPr>
              <a:t> </a:t>
            </a:r>
            <a:r>
              <a:rPr sz="2450" spc="0" dirty="0">
                <a:solidFill>
                  <a:srgbClr val="FFFFFF"/>
                </a:solidFill>
                <a:latin typeface="Arial"/>
                <a:cs typeface="Arial"/>
              </a:rPr>
              <a:t>to:</a:t>
            </a:r>
            <a:endParaRPr sz="2450" dirty="0">
              <a:latin typeface="Arial"/>
              <a:cs typeface="Arial"/>
            </a:endParaRPr>
          </a:p>
          <a:p>
            <a:pPr marL="375285" indent="-362585" algn="just">
              <a:lnSpc>
                <a:spcPct val="100000"/>
              </a:lnSpc>
              <a:spcBef>
                <a:spcPts val="1675"/>
              </a:spcBef>
              <a:buChar char="•"/>
              <a:tabLst>
                <a:tab pos="375920" algn="l"/>
              </a:tabLst>
            </a:pPr>
            <a:r>
              <a:rPr sz="2450" spc="5" dirty="0">
                <a:solidFill>
                  <a:srgbClr val="FFFFFF"/>
                </a:solidFill>
                <a:latin typeface="Arial"/>
                <a:cs typeface="Arial"/>
              </a:rPr>
              <a:t>scheduled</a:t>
            </a:r>
            <a:r>
              <a:rPr sz="2450" spc="-45" dirty="0">
                <a:solidFill>
                  <a:srgbClr val="FFFFFF"/>
                </a:solidFill>
                <a:latin typeface="Arial"/>
                <a:cs typeface="Arial"/>
              </a:rPr>
              <a:t> </a:t>
            </a:r>
            <a:r>
              <a:rPr sz="2450" spc="0" dirty="0">
                <a:solidFill>
                  <a:srgbClr val="FFFFFF"/>
                </a:solidFill>
                <a:latin typeface="Arial"/>
                <a:cs typeface="Arial"/>
              </a:rPr>
              <a:t>monuments;</a:t>
            </a:r>
            <a:endParaRPr sz="2450" dirty="0">
              <a:latin typeface="Arial"/>
              <a:cs typeface="Arial"/>
            </a:endParaRPr>
          </a:p>
          <a:p>
            <a:pPr marL="375285" indent="-362585" algn="just">
              <a:lnSpc>
                <a:spcPct val="100000"/>
              </a:lnSpc>
              <a:spcBef>
                <a:spcPts val="1675"/>
              </a:spcBef>
              <a:buChar char="•"/>
              <a:tabLst>
                <a:tab pos="375920" algn="l"/>
              </a:tabLst>
            </a:pPr>
            <a:r>
              <a:rPr sz="2450" spc="0" dirty="0">
                <a:solidFill>
                  <a:srgbClr val="FFFFFF"/>
                </a:solidFill>
                <a:latin typeface="Arial"/>
                <a:cs typeface="Arial"/>
              </a:rPr>
              <a:t>archaeological sites and deposits;</a:t>
            </a:r>
            <a:r>
              <a:rPr sz="2450" spc="-35" dirty="0">
                <a:solidFill>
                  <a:srgbClr val="FFFFFF"/>
                </a:solidFill>
                <a:latin typeface="Arial"/>
                <a:cs typeface="Arial"/>
              </a:rPr>
              <a:t> </a:t>
            </a:r>
            <a:r>
              <a:rPr sz="2450" spc="0" dirty="0">
                <a:solidFill>
                  <a:srgbClr val="FFFFFF"/>
                </a:solidFill>
                <a:latin typeface="Arial"/>
                <a:cs typeface="Arial"/>
              </a:rPr>
              <a:t>or</a:t>
            </a:r>
            <a:endParaRPr sz="2450" dirty="0">
              <a:latin typeface="Arial"/>
              <a:cs typeface="Arial"/>
            </a:endParaRPr>
          </a:p>
          <a:p>
            <a:pPr marL="375285" marR="115570" indent="-362585">
              <a:lnSpc>
                <a:spcPct val="101000"/>
              </a:lnSpc>
              <a:spcBef>
                <a:spcPts val="1645"/>
              </a:spcBef>
              <a:buChar char="•"/>
              <a:tabLst>
                <a:tab pos="375285" algn="l"/>
                <a:tab pos="375920" algn="l"/>
              </a:tabLst>
            </a:pPr>
            <a:r>
              <a:rPr sz="2450" spc="0" dirty="0">
                <a:solidFill>
                  <a:srgbClr val="FFFFFF"/>
                </a:solidFill>
                <a:latin typeface="Arial"/>
                <a:cs typeface="Arial"/>
              </a:rPr>
              <a:t>buildings of historical and architectural interest (both statutorily </a:t>
            </a:r>
            <a:r>
              <a:rPr sz="2450" dirty="0">
                <a:solidFill>
                  <a:srgbClr val="FFFFFF"/>
                </a:solidFill>
                <a:latin typeface="Arial"/>
                <a:cs typeface="Arial"/>
              </a:rPr>
              <a:t>listed </a:t>
            </a:r>
            <a:r>
              <a:rPr sz="2450" spc="0" dirty="0">
                <a:solidFill>
                  <a:srgbClr val="FFFFFF"/>
                </a:solidFill>
                <a:latin typeface="Arial"/>
                <a:cs typeface="Arial"/>
              </a:rPr>
              <a:t>buildings  and important non-listed above ground </a:t>
            </a:r>
            <a:r>
              <a:rPr sz="2450" spc="5" dirty="0">
                <a:solidFill>
                  <a:srgbClr val="FFFFFF"/>
                </a:solidFill>
                <a:latin typeface="Arial"/>
                <a:cs typeface="Arial"/>
              </a:rPr>
              <a:t>features </a:t>
            </a:r>
            <a:r>
              <a:rPr sz="2450" spc="0" dirty="0">
                <a:solidFill>
                  <a:srgbClr val="FFFFFF"/>
                </a:solidFill>
                <a:latin typeface="Arial"/>
                <a:cs typeface="Arial"/>
              </a:rPr>
              <a:t>and structural</a:t>
            </a:r>
            <a:r>
              <a:rPr sz="2450" spc="40" dirty="0">
                <a:solidFill>
                  <a:srgbClr val="FFFFFF"/>
                </a:solidFill>
                <a:latin typeface="Arial"/>
                <a:cs typeface="Arial"/>
              </a:rPr>
              <a:t> </a:t>
            </a:r>
            <a:r>
              <a:rPr sz="2450" spc="0" dirty="0">
                <a:solidFill>
                  <a:srgbClr val="FFFFFF"/>
                </a:solidFill>
                <a:latin typeface="Arial"/>
                <a:cs typeface="Arial"/>
              </a:rPr>
              <a:t>elements).</a:t>
            </a:r>
            <a:endParaRPr sz="2450" dirty="0">
              <a:latin typeface="Arial"/>
              <a:cs typeface="Arial"/>
            </a:endParaRPr>
          </a:p>
          <a:p>
            <a:pPr marL="12700" marR="5080" algn="just">
              <a:lnSpc>
                <a:spcPct val="101000"/>
              </a:lnSpc>
              <a:spcBef>
                <a:spcPts val="1645"/>
              </a:spcBef>
            </a:pPr>
            <a:endParaRPr lang="en-GB" sz="2450" spc="0" dirty="0">
              <a:solidFill>
                <a:srgbClr val="FFFFFF"/>
              </a:solidFill>
              <a:latin typeface="Arial"/>
              <a:cs typeface="Arial"/>
            </a:endParaRPr>
          </a:p>
          <a:p>
            <a:pPr marL="12700" marR="5080" algn="just">
              <a:lnSpc>
                <a:spcPct val="101000"/>
              </a:lnSpc>
              <a:spcBef>
                <a:spcPts val="1645"/>
              </a:spcBef>
            </a:pPr>
            <a:r>
              <a:rPr sz="2450" spc="0" dirty="0">
                <a:solidFill>
                  <a:srgbClr val="FFFFFF"/>
                </a:solidFill>
                <a:latin typeface="Arial"/>
                <a:cs typeface="Arial"/>
              </a:rPr>
              <a:t>In </a:t>
            </a:r>
            <a:r>
              <a:rPr sz="2450" spc="5" dirty="0">
                <a:solidFill>
                  <a:srgbClr val="FFFFFF"/>
                </a:solidFill>
                <a:latin typeface="Arial"/>
                <a:cs typeface="Arial"/>
              </a:rPr>
              <a:t>the </a:t>
            </a:r>
            <a:r>
              <a:rPr sz="2450" spc="0" dirty="0">
                <a:solidFill>
                  <a:srgbClr val="FFFFFF"/>
                </a:solidFill>
                <a:latin typeface="Arial"/>
                <a:cs typeface="Arial"/>
              </a:rPr>
              <a:t>event of unexpected archaeological finds, </a:t>
            </a:r>
            <a:r>
              <a:rPr sz="2450" spc="5" dirty="0">
                <a:solidFill>
                  <a:srgbClr val="FFFFFF"/>
                </a:solidFill>
                <a:latin typeface="Arial"/>
                <a:cs typeface="Arial"/>
              </a:rPr>
              <a:t>such </a:t>
            </a:r>
            <a:r>
              <a:rPr sz="2450" spc="0" dirty="0">
                <a:solidFill>
                  <a:srgbClr val="FFFFFF"/>
                </a:solidFill>
                <a:latin typeface="Arial"/>
                <a:cs typeface="Arial"/>
              </a:rPr>
              <a:t>as remains or artefacts, </a:t>
            </a:r>
            <a:r>
              <a:rPr sz="2450" spc="5" dirty="0">
                <a:solidFill>
                  <a:srgbClr val="FFFFFF"/>
                </a:solidFill>
                <a:latin typeface="Arial"/>
                <a:cs typeface="Arial"/>
              </a:rPr>
              <a:t>the  </a:t>
            </a:r>
            <a:r>
              <a:rPr sz="2450" spc="0" dirty="0">
                <a:solidFill>
                  <a:srgbClr val="FFFFFF"/>
                </a:solidFill>
                <a:latin typeface="Arial"/>
                <a:cs typeface="Arial"/>
              </a:rPr>
              <a:t>Contractor shall immediately </a:t>
            </a:r>
            <a:r>
              <a:rPr sz="2450" spc="5" dirty="0">
                <a:solidFill>
                  <a:srgbClr val="FFFFFF"/>
                </a:solidFill>
                <a:latin typeface="Arial"/>
                <a:cs typeface="Arial"/>
              </a:rPr>
              <a:t>suspend </a:t>
            </a:r>
            <a:r>
              <a:rPr sz="2450" spc="0" dirty="0">
                <a:solidFill>
                  <a:srgbClr val="FFFFFF"/>
                </a:solidFill>
                <a:latin typeface="Arial"/>
                <a:cs typeface="Arial"/>
              </a:rPr>
              <a:t>work </a:t>
            </a:r>
            <a:r>
              <a:rPr sz="2450" dirty="0">
                <a:solidFill>
                  <a:srgbClr val="FFFFFF"/>
                </a:solidFill>
                <a:latin typeface="Arial"/>
                <a:cs typeface="Arial"/>
              </a:rPr>
              <a:t>until </a:t>
            </a:r>
            <a:r>
              <a:rPr sz="2450" spc="0" dirty="0">
                <a:solidFill>
                  <a:srgbClr val="FFFFFF"/>
                </a:solidFill>
                <a:latin typeface="Arial"/>
                <a:cs typeface="Arial"/>
              </a:rPr>
              <a:t>further instruction and inform </a:t>
            </a:r>
            <a:r>
              <a:rPr sz="2450" spc="5" dirty="0">
                <a:solidFill>
                  <a:srgbClr val="FFFFFF"/>
                </a:solidFill>
                <a:latin typeface="Arial"/>
                <a:cs typeface="Arial"/>
              </a:rPr>
              <a:t>the  </a:t>
            </a:r>
            <a:r>
              <a:rPr sz="2450" spc="10" dirty="0">
                <a:solidFill>
                  <a:srgbClr val="FFFFFF"/>
                </a:solidFill>
                <a:latin typeface="Arial"/>
                <a:cs typeface="Arial"/>
              </a:rPr>
              <a:t>Employer’s</a:t>
            </a:r>
            <a:r>
              <a:rPr sz="2450" spc="-70" dirty="0">
                <a:solidFill>
                  <a:srgbClr val="FFFFFF"/>
                </a:solidFill>
                <a:latin typeface="Arial"/>
                <a:cs typeface="Arial"/>
              </a:rPr>
              <a:t> </a:t>
            </a:r>
            <a:r>
              <a:rPr sz="2450" spc="0" dirty="0">
                <a:solidFill>
                  <a:srgbClr val="FFFFFF"/>
                </a:solidFill>
                <a:latin typeface="Arial"/>
                <a:cs typeface="Arial"/>
              </a:rPr>
              <a:t>Representative.</a:t>
            </a:r>
            <a:endParaRPr sz="2450" dirty="0">
              <a:latin typeface="Arial"/>
              <a:cs typeface="Arial"/>
            </a:endParaRPr>
          </a:p>
        </p:txBody>
      </p:sp>
      <p:sp>
        <p:nvSpPr>
          <p:cNvPr id="65" name="object 65"/>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67"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2418" y="4220488"/>
            <a:ext cx="4251227" cy="3567787"/>
          </a:xfrm>
          <a:prstGeom prst="rect">
            <a:avLst/>
          </a:prstGeom>
        </p:spPr>
      </p:pic>
      <p:grpSp>
        <p:nvGrpSpPr>
          <p:cNvPr id="21" name="Group 20"/>
          <p:cNvGrpSpPr/>
          <p:nvPr/>
        </p:nvGrpSpPr>
        <p:grpSpPr>
          <a:xfrm>
            <a:off x="15693429" y="347271"/>
            <a:ext cx="4130659" cy="1569125"/>
            <a:chOff x="15693429" y="347271"/>
            <a:chExt cx="4130659" cy="1569125"/>
          </a:xfrm>
        </p:grpSpPr>
        <p:sp>
          <p:nvSpPr>
            <p:cNvPr id="2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3" name="object 6"/>
            <p:cNvSpPr/>
            <p:nvPr/>
          </p:nvSpPr>
          <p:spPr>
            <a:xfrm>
              <a:off x="15935870" y="848947"/>
              <a:ext cx="3792345" cy="1002346"/>
            </a:xfrm>
            <a:prstGeom prst="rect">
              <a:avLst/>
            </a:prstGeom>
            <a:blipFill>
              <a:blip r:embed="rId4" cstate="print"/>
              <a:stretch>
                <a:fillRect/>
              </a:stretch>
            </a:blipFill>
          </p:spPr>
          <p:txBody>
            <a:bodyPr wrap="square" lIns="0" tIns="0" rIns="0" bIns="0" rtlCol="0"/>
            <a:lstStyle/>
            <a:p>
              <a:endParaRPr dirty="0"/>
            </a:p>
          </p:txBody>
        </p:sp>
        <p:sp>
          <p:nvSpPr>
            <p:cNvPr id="2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51ACB8"/>
          </a:solidFill>
        </p:spPr>
        <p:txBody>
          <a:bodyPr wrap="square" lIns="0" tIns="0" rIns="0" bIns="0" rtlCol="0"/>
          <a:lstStyle/>
          <a:p>
            <a:endParaRPr dirty="0"/>
          </a:p>
        </p:txBody>
      </p:sp>
      <p:sp>
        <p:nvSpPr>
          <p:cNvPr id="4" name="object 4"/>
          <p:cNvSpPr txBox="1"/>
          <p:nvPr/>
        </p:nvSpPr>
        <p:spPr>
          <a:xfrm>
            <a:off x="1610287" y="2550061"/>
            <a:ext cx="10430510" cy="5773183"/>
          </a:xfrm>
          <a:prstGeom prst="rect">
            <a:avLst/>
          </a:prstGeom>
        </p:spPr>
        <p:txBody>
          <a:bodyPr vert="horz" wrap="square" lIns="0" tIns="224790" rIns="0" bIns="0" rtlCol="0">
            <a:spAutoFit/>
          </a:bodyPr>
          <a:lstStyle/>
          <a:p>
            <a:pPr marL="12700">
              <a:lnSpc>
                <a:spcPct val="100000"/>
              </a:lnSpc>
              <a:spcBef>
                <a:spcPts val="1770"/>
              </a:spcBef>
            </a:pPr>
            <a:r>
              <a:rPr sz="5400" b="1" spc="5" dirty="0">
                <a:solidFill>
                  <a:srgbClr val="FFFFFF"/>
                </a:solidFill>
                <a:latin typeface="Arial"/>
                <a:cs typeface="Arial"/>
              </a:rPr>
              <a:t>Supporting </a:t>
            </a:r>
            <a:r>
              <a:rPr sz="5400" b="1" spc="-5" dirty="0">
                <a:solidFill>
                  <a:srgbClr val="FFFFFF"/>
                </a:solidFill>
                <a:latin typeface="Arial"/>
                <a:cs typeface="Arial"/>
              </a:rPr>
              <a:t>Britain’s </a:t>
            </a:r>
            <a:r>
              <a:rPr sz="5400" b="1" spc="5" dirty="0">
                <a:solidFill>
                  <a:srgbClr val="FFFFFF"/>
                </a:solidFill>
                <a:latin typeface="Arial"/>
                <a:cs typeface="Arial"/>
              </a:rPr>
              <a:t>Economic</a:t>
            </a:r>
            <a:r>
              <a:rPr sz="5400" b="1" spc="0" dirty="0">
                <a:solidFill>
                  <a:srgbClr val="FFFFFF"/>
                </a:solidFill>
                <a:latin typeface="Arial"/>
                <a:cs typeface="Arial"/>
              </a:rPr>
              <a:t> Development</a:t>
            </a:r>
            <a:endParaRPr sz="5400" dirty="0">
              <a:latin typeface="Arial"/>
              <a:cs typeface="Arial"/>
            </a:endParaRPr>
          </a:p>
          <a:p>
            <a:pPr marL="12700">
              <a:lnSpc>
                <a:spcPct val="100000"/>
              </a:lnSpc>
              <a:spcBef>
                <a:spcPts val="1675"/>
              </a:spcBef>
            </a:pPr>
            <a:endParaRPr lang="en-GB" sz="2450" spc="5" dirty="0">
              <a:solidFill>
                <a:srgbClr val="FFFFFF"/>
              </a:solidFill>
              <a:latin typeface="Arial"/>
              <a:cs typeface="Arial"/>
            </a:endParaRPr>
          </a:p>
          <a:p>
            <a:pPr marL="12700">
              <a:lnSpc>
                <a:spcPct val="100000"/>
              </a:lnSpc>
              <a:spcBef>
                <a:spcPts val="1675"/>
              </a:spcBef>
            </a:pPr>
            <a:r>
              <a:rPr sz="2450" spc="5" dirty="0">
                <a:solidFill>
                  <a:srgbClr val="FFFFFF"/>
                </a:solidFill>
                <a:latin typeface="Arial"/>
                <a:cs typeface="Arial"/>
              </a:rPr>
              <a:t>Where </a:t>
            </a:r>
            <a:r>
              <a:rPr sz="2450" spc="0" dirty="0">
                <a:solidFill>
                  <a:srgbClr val="FFFFFF"/>
                </a:solidFill>
                <a:latin typeface="Arial"/>
                <a:cs typeface="Arial"/>
              </a:rPr>
              <a:t>goods and/or </a:t>
            </a:r>
            <a:r>
              <a:rPr sz="2450" spc="5" dirty="0">
                <a:solidFill>
                  <a:srgbClr val="FFFFFF"/>
                </a:solidFill>
                <a:latin typeface="Arial"/>
                <a:cs typeface="Arial"/>
              </a:rPr>
              <a:t>services </a:t>
            </a:r>
            <a:r>
              <a:rPr sz="2450" spc="0" dirty="0">
                <a:solidFill>
                  <a:srgbClr val="FFFFFF"/>
                </a:solidFill>
                <a:latin typeface="Arial"/>
                <a:cs typeface="Arial"/>
              </a:rPr>
              <a:t>are being procured at </a:t>
            </a:r>
            <a:r>
              <a:rPr sz="2450" spc="5" dirty="0">
                <a:solidFill>
                  <a:srgbClr val="FFFFFF"/>
                </a:solidFill>
                <a:latin typeface="Arial"/>
                <a:cs typeface="Arial"/>
              </a:rPr>
              <a:t>a value </a:t>
            </a:r>
            <a:r>
              <a:rPr sz="2450" spc="0" dirty="0">
                <a:solidFill>
                  <a:srgbClr val="FFFFFF"/>
                </a:solidFill>
                <a:latin typeface="Arial"/>
                <a:cs typeface="Arial"/>
              </a:rPr>
              <a:t>less</a:t>
            </a:r>
            <a:r>
              <a:rPr sz="2450" dirty="0">
                <a:solidFill>
                  <a:srgbClr val="FFFFFF"/>
                </a:solidFill>
                <a:latin typeface="Arial"/>
                <a:cs typeface="Arial"/>
              </a:rPr>
              <a:t> </a:t>
            </a:r>
            <a:r>
              <a:rPr sz="2450" spc="5" dirty="0">
                <a:solidFill>
                  <a:srgbClr val="FFFFFF"/>
                </a:solidFill>
                <a:latin typeface="Arial"/>
                <a:cs typeface="Arial"/>
              </a:rPr>
              <a:t>than</a:t>
            </a:r>
            <a:endParaRPr sz="2450" dirty="0">
              <a:latin typeface="Arial"/>
              <a:cs typeface="Arial"/>
            </a:endParaRPr>
          </a:p>
          <a:p>
            <a:pPr marL="12700" marR="40640">
              <a:lnSpc>
                <a:spcPts val="2970"/>
              </a:lnSpc>
              <a:spcBef>
                <a:spcPts val="100"/>
              </a:spcBef>
            </a:pPr>
            <a:r>
              <a:rPr sz="2450" spc="0" dirty="0">
                <a:solidFill>
                  <a:srgbClr val="FFFFFF"/>
                </a:solidFill>
                <a:latin typeface="Arial"/>
                <a:cs typeface="Arial"/>
              </a:rPr>
              <a:t>£5,000 and outside of </a:t>
            </a:r>
            <a:r>
              <a:rPr sz="2450" spc="5" dirty="0">
                <a:solidFill>
                  <a:srgbClr val="FFFFFF"/>
                </a:solidFill>
                <a:latin typeface="Arial"/>
                <a:cs typeface="Arial"/>
              </a:rPr>
              <a:t>a framework </a:t>
            </a:r>
            <a:r>
              <a:rPr sz="2450" spc="0" dirty="0">
                <a:solidFill>
                  <a:srgbClr val="FFFFFF"/>
                </a:solidFill>
                <a:latin typeface="Arial"/>
                <a:cs typeface="Arial"/>
              </a:rPr>
              <a:t>agreement, </a:t>
            </a:r>
            <a:r>
              <a:rPr sz="2450" dirty="0">
                <a:solidFill>
                  <a:srgbClr val="FFFFFF"/>
                </a:solidFill>
                <a:latin typeface="Arial"/>
                <a:cs typeface="Arial"/>
              </a:rPr>
              <a:t>identify </a:t>
            </a:r>
            <a:r>
              <a:rPr sz="2450" spc="0" dirty="0">
                <a:solidFill>
                  <a:srgbClr val="FFFFFF"/>
                </a:solidFill>
                <a:latin typeface="Arial"/>
                <a:cs typeface="Arial"/>
              </a:rPr>
              <a:t>opportunities to  procure </a:t>
            </a:r>
            <a:r>
              <a:rPr sz="2450" spc="5" dirty="0">
                <a:solidFill>
                  <a:srgbClr val="FFFFFF"/>
                </a:solidFill>
                <a:latin typeface="Arial"/>
                <a:cs typeface="Arial"/>
              </a:rPr>
              <a:t>from </a:t>
            </a:r>
            <a:r>
              <a:rPr sz="2450" spc="0" dirty="0">
                <a:solidFill>
                  <a:srgbClr val="FFFFFF"/>
                </a:solidFill>
                <a:latin typeface="Arial"/>
                <a:cs typeface="Arial"/>
              </a:rPr>
              <a:t>local businesses, </a:t>
            </a:r>
            <a:r>
              <a:rPr sz="2450" spc="5" dirty="0">
                <a:solidFill>
                  <a:srgbClr val="FFFFFF"/>
                </a:solidFill>
                <a:latin typeface="Arial"/>
                <a:cs typeface="Arial"/>
              </a:rPr>
              <a:t>Small </a:t>
            </a:r>
            <a:r>
              <a:rPr sz="2450" spc="0" dirty="0">
                <a:solidFill>
                  <a:srgbClr val="FFFFFF"/>
                </a:solidFill>
                <a:latin typeface="Arial"/>
                <a:cs typeface="Arial"/>
              </a:rPr>
              <a:t>and Medium </a:t>
            </a:r>
            <a:r>
              <a:rPr sz="2450" spc="5" dirty="0">
                <a:solidFill>
                  <a:srgbClr val="FFFFFF"/>
                </a:solidFill>
                <a:latin typeface="Arial"/>
                <a:cs typeface="Arial"/>
              </a:rPr>
              <a:t>Enterprises </a:t>
            </a:r>
            <a:r>
              <a:rPr sz="2450" spc="0" dirty="0">
                <a:solidFill>
                  <a:srgbClr val="FFFFFF"/>
                </a:solidFill>
                <a:latin typeface="Arial"/>
                <a:cs typeface="Arial"/>
              </a:rPr>
              <a:t>(SMEs) and  social</a:t>
            </a:r>
            <a:r>
              <a:rPr sz="2450" spc="-65" dirty="0">
                <a:solidFill>
                  <a:srgbClr val="FFFFFF"/>
                </a:solidFill>
                <a:latin typeface="Arial"/>
                <a:cs typeface="Arial"/>
              </a:rPr>
              <a:t> </a:t>
            </a:r>
            <a:r>
              <a:rPr sz="2450" spc="0" dirty="0">
                <a:solidFill>
                  <a:srgbClr val="FFFFFF"/>
                </a:solidFill>
                <a:latin typeface="Arial"/>
                <a:cs typeface="Arial"/>
              </a:rPr>
              <a:t>enterprises.</a:t>
            </a:r>
            <a:endParaRPr sz="2450" dirty="0">
              <a:latin typeface="Arial"/>
              <a:cs typeface="Arial"/>
            </a:endParaRPr>
          </a:p>
          <a:p>
            <a:pPr marL="12700" marR="5080">
              <a:lnSpc>
                <a:spcPct val="101000"/>
              </a:lnSpc>
              <a:spcBef>
                <a:spcPts val="1540"/>
              </a:spcBef>
            </a:pPr>
            <a:endParaRPr lang="en-GB" sz="2450" spc="5" dirty="0">
              <a:solidFill>
                <a:srgbClr val="FFFFFF"/>
              </a:solidFill>
              <a:latin typeface="Arial"/>
              <a:cs typeface="Arial"/>
            </a:endParaRPr>
          </a:p>
          <a:p>
            <a:pPr marL="12700" marR="5080">
              <a:lnSpc>
                <a:spcPct val="101000"/>
              </a:lnSpc>
              <a:spcBef>
                <a:spcPts val="1540"/>
              </a:spcBef>
            </a:pPr>
            <a:r>
              <a:rPr sz="2450" spc="5" dirty="0">
                <a:solidFill>
                  <a:srgbClr val="FFFFFF"/>
                </a:solidFill>
                <a:latin typeface="Arial"/>
                <a:cs typeface="Arial"/>
              </a:rPr>
              <a:t>Advertise </a:t>
            </a:r>
            <a:r>
              <a:rPr sz="2450" spc="0" dirty="0">
                <a:solidFill>
                  <a:srgbClr val="FFFFFF"/>
                </a:solidFill>
                <a:latin typeface="Arial"/>
                <a:cs typeface="Arial"/>
              </a:rPr>
              <a:t>opportunities to recruit locally </a:t>
            </a:r>
            <a:r>
              <a:rPr sz="2450" spc="5" dirty="0">
                <a:solidFill>
                  <a:srgbClr val="FFFFFF"/>
                </a:solidFill>
                <a:latin typeface="Arial"/>
                <a:cs typeface="Arial"/>
              </a:rPr>
              <a:t>through </a:t>
            </a:r>
            <a:r>
              <a:rPr sz="2450" spc="0" dirty="0">
                <a:solidFill>
                  <a:srgbClr val="FFFFFF"/>
                </a:solidFill>
                <a:latin typeface="Arial"/>
                <a:cs typeface="Arial"/>
              </a:rPr>
              <a:t>local </a:t>
            </a:r>
            <a:r>
              <a:rPr sz="2450" spc="5" dirty="0">
                <a:solidFill>
                  <a:srgbClr val="FFFFFF"/>
                </a:solidFill>
                <a:latin typeface="Arial"/>
                <a:cs typeface="Arial"/>
              </a:rPr>
              <a:t>Job </a:t>
            </a:r>
            <a:r>
              <a:rPr sz="2450" spc="0" dirty="0">
                <a:solidFill>
                  <a:srgbClr val="FFFFFF"/>
                </a:solidFill>
                <a:latin typeface="Arial"/>
                <a:cs typeface="Arial"/>
              </a:rPr>
              <a:t>Centres, </a:t>
            </a:r>
            <a:r>
              <a:rPr sz="2450" spc="5" dirty="0">
                <a:solidFill>
                  <a:srgbClr val="FFFFFF"/>
                </a:solidFill>
                <a:latin typeface="Arial"/>
                <a:cs typeface="Arial"/>
              </a:rPr>
              <a:t>Further/  </a:t>
            </a:r>
            <a:r>
              <a:rPr sz="2450" spc="0" dirty="0">
                <a:solidFill>
                  <a:srgbClr val="FFFFFF"/>
                </a:solidFill>
                <a:latin typeface="Arial"/>
                <a:cs typeface="Arial"/>
              </a:rPr>
              <a:t>Higher </a:t>
            </a:r>
            <a:r>
              <a:rPr sz="2450" spc="5" dirty="0">
                <a:solidFill>
                  <a:srgbClr val="FFFFFF"/>
                </a:solidFill>
                <a:latin typeface="Arial"/>
                <a:cs typeface="Arial"/>
              </a:rPr>
              <a:t>Education </a:t>
            </a:r>
            <a:r>
              <a:rPr sz="2450" spc="0" dirty="0">
                <a:solidFill>
                  <a:srgbClr val="FFFFFF"/>
                </a:solidFill>
                <a:latin typeface="Arial"/>
                <a:cs typeface="Arial"/>
              </a:rPr>
              <a:t>Institutions and employment </a:t>
            </a:r>
            <a:r>
              <a:rPr sz="2450" spc="5" dirty="0">
                <a:solidFill>
                  <a:srgbClr val="FFFFFF"/>
                </a:solidFill>
                <a:latin typeface="Arial"/>
                <a:cs typeface="Arial"/>
              </a:rPr>
              <a:t>support</a:t>
            </a:r>
            <a:r>
              <a:rPr sz="2450" spc="40" dirty="0">
                <a:solidFill>
                  <a:srgbClr val="FFFFFF"/>
                </a:solidFill>
                <a:latin typeface="Arial"/>
                <a:cs typeface="Arial"/>
              </a:rPr>
              <a:t> </a:t>
            </a:r>
            <a:r>
              <a:rPr sz="2450" spc="0" dirty="0">
                <a:solidFill>
                  <a:srgbClr val="FFFFFF"/>
                </a:solidFill>
                <a:latin typeface="Arial"/>
                <a:cs typeface="Arial"/>
              </a:rPr>
              <a:t>networks.</a:t>
            </a:r>
            <a:endParaRPr sz="2450" dirty="0">
              <a:latin typeface="Arial"/>
              <a:cs typeface="Arial"/>
            </a:endParaRPr>
          </a:p>
        </p:txBody>
      </p:sp>
      <p:sp>
        <p:nvSpPr>
          <p:cNvPr id="5" name="object 5"/>
          <p:cNvSpPr/>
          <p:nvPr/>
        </p:nvSpPr>
        <p:spPr>
          <a:xfrm>
            <a:off x="14272950" y="4260642"/>
            <a:ext cx="3929541" cy="4061033"/>
          </a:xfrm>
          <a:prstGeom prst="rect">
            <a:avLst/>
          </a:prstGeom>
          <a:blipFill>
            <a:blip r:embed="rId2" cstate="print"/>
            <a:stretch>
              <a:fillRect/>
            </a:stretch>
          </a:blipFill>
        </p:spPr>
        <p:txBody>
          <a:bodyPr wrap="square" lIns="0" tIns="0" rIns="0" bIns="0" rtlCol="0"/>
          <a:lstStyle/>
          <a:p>
            <a:endParaRPr dirty="0"/>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1" name="Group 20"/>
          <p:cNvGrpSpPr/>
          <p:nvPr/>
        </p:nvGrpSpPr>
        <p:grpSpPr>
          <a:xfrm>
            <a:off x="15693429" y="347271"/>
            <a:ext cx="4130659" cy="1569125"/>
            <a:chOff x="15693429" y="347271"/>
            <a:chExt cx="4130659" cy="1569125"/>
          </a:xfrm>
        </p:grpSpPr>
        <p:sp>
          <p:nvSpPr>
            <p:cNvPr id="22"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3"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4"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5"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6"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7"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8"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9"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30"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1"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2"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3"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4"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C84043"/>
          </a:solidFill>
        </p:spPr>
        <p:txBody>
          <a:bodyPr wrap="square" lIns="0" tIns="0" rIns="0" bIns="0" rtlCol="0"/>
          <a:lstStyle/>
          <a:p>
            <a:endParaRPr dirty="0"/>
          </a:p>
        </p:txBody>
      </p:sp>
      <p:sp>
        <p:nvSpPr>
          <p:cNvPr id="3" name="object 3"/>
          <p:cNvSpPr txBox="1">
            <a:spLocks noGrp="1"/>
          </p:cNvSpPr>
          <p:nvPr>
            <p:ph type="title"/>
          </p:nvPr>
        </p:nvSpPr>
        <p:spPr>
          <a:xfrm>
            <a:off x="1610286" y="1806733"/>
            <a:ext cx="13089963" cy="845103"/>
          </a:xfrm>
          <a:prstGeom prst="rect">
            <a:avLst/>
          </a:prstGeom>
        </p:spPr>
        <p:txBody>
          <a:bodyPr vert="horz" wrap="square" lIns="0" tIns="13970" rIns="0" bIns="0" rtlCol="0">
            <a:spAutoFit/>
          </a:bodyPr>
          <a:lstStyle/>
          <a:p>
            <a:pPr marL="12700">
              <a:lnSpc>
                <a:spcPct val="100000"/>
              </a:lnSpc>
              <a:spcBef>
                <a:spcPts val="110"/>
              </a:spcBef>
            </a:pPr>
            <a:r>
              <a:rPr sz="5400" spc="0" dirty="0"/>
              <a:t>External</a:t>
            </a:r>
            <a:r>
              <a:rPr sz="5400" spc="-95" dirty="0"/>
              <a:t> </a:t>
            </a:r>
            <a:r>
              <a:rPr sz="5400" spc="0" dirty="0"/>
              <a:t>benchmarking</a:t>
            </a:r>
            <a:endParaRPr sz="5400" dirty="0"/>
          </a:p>
        </p:txBody>
      </p:sp>
      <p:sp>
        <p:nvSpPr>
          <p:cNvPr id="4" name="object 4"/>
          <p:cNvSpPr txBox="1"/>
          <p:nvPr/>
        </p:nvSpPr>
        <p:spPr>
          <a:xfrm>
            <a:off x="1610287" y="2550061"/>
            <a:ext cx="10697845" cy="6203429"/>
          </a:xfrm>
          <a:prstGeom prst="rect">
            <a:avLst/>
          </a:prstGeom>
        </p:spPr>
        <p:txBody>
          <a:bodyPr vert="horz" wrap="square" lIns="0" tIns="224790" rIns="0" bIns="0" rtlCol="0">
            <a:spAutoFit/>
          </a:bodyPr>
          <a:lstStyle/>
          <a:p>
            <a:pPr marL="12700" marR="5080" algn="just">
              <a:lnSpc>
                <a:spcPct val="101000"/>
              </a:lnSpc>
              <a:spcBef>
                <a:spcPts val="1645"/>
              </a:spcBef>
            </a:pPr>
            <a:endParaRPr lang="en-GB" sz="2450" spc="5" dirty="0">
              <a:solidFill>
                <a:srgbClr val="FFFFFF"/>
              </a:solidFill>
              <a:latin typeface="Arial"/>
              <a:cs typeface="Arial"/>
            </a:endParaRPr>
          </a:p>
          <a:p>
            <a:pPr marL="12700" marR="5080" algn="just">
              <a:lnSpc>
                <a:spcPct val="101000"/>
              </a:lnSpc>
              <a:spcBef>
                <a:spcPts val="1645"/>
              </a:spcBef>
            </a:pPr>
            <a:r>
              <a:rPr sz="2450" spc="5" dirty="0">
                <a:solidFill>
                  <a:srgbClr val="FFFFFF"/>
                </a:solidFill>
                <a:latin typeface="Arial"/>
                <a:cs typeface="Arial"/>
              </a:rPr>
              <a:t>Where the </a:t>
            </a:r>
            <a:r>
              <a:rPr sz="2450" spc="0" dirty="0">
                <a:solidFill>
                  <a:srgbClr val="FFFFFF"/>
                </a:solidFill>
                <a:latin typeface="Arial"/>
                <a:cs typeface="Arial"/>
              </a:rPr>
              <a:t>employer has elected to apply </a:t>
            </a:r>
            <a:r>
              <a:rPr sz="2450" spc="5" dirty="0">
                <a:solidFill>
                  <a:srgbClr val="FFFFFF"/>
                </a:solidFill>
                <a:latin typeface="Arial"/>
                <a:cs typeface="Arial"/>
              </a:rPr>
              <a:t>a formal </a:t>
            </a:r>
            <a:r>
              <a:rPr sz="2450" spc="0" dirty="0">
                <a:solidFill>
                  <a:srgbClr val="FFFFFF"/>
                </a:solidFill>
                <a:latin typeface="Arial"/>
                <a:cs typeface="Arial"/>
              </a:rPr>
              <a:t>sustainability assessment  method or certification </a:t>
            </a:r>
            <a:r>
              <a:rPr sz="2450" spc="5" dirty="0">
                <a:solidFill>
                  <a:srgbClr val="FFFFFF"/>
                </a:solidFill>
                <a:latin typeface="Arial"/>
                <a:cs typeface="Arial"/>
              </a:rPr>
              <a:t>scheme such </a:t>
            </a:r>
            <a:r>
              <a:rPr sz="2450" spc="0" dirty="0">
                <a:solidFill>
                  <a:srgbClr val="FFFFFF"/>
                </a:solidFill>
                <a:latin typeface="Arial"/>
                <a:cs typeface="Arial"/>
              </a:rPr>
              <a:t>as </a:t>
            </a:r>
            <a:r>
              <a:rPr sz="2450" spc="10" dirty="0">
                <a:solidFill>
                  <a:srgbClr val="FFFFFF"/>
                </a:solidFill>
                <a:latin typeface="Arial"/>
                <a:cs typeface="Arial"/>
              </a:rPr>
              <a:t>BREEAM, </a:t>
            </a:r>
            <a:r>
              <a:rPr sz="2450" spc="5" dirty="0">
                <a:solidFill>
                  <a:srgbClr val="FFFFFF"/>
                </a:solidFill>
                <a:latin typeface="Arial"/>
                <a:cs typeface="Arial"/>
              </a:rPr>
              <a:t>CEEQUAL </a:t>
            </a:r>
            <a:r>
              <a:rPr sz="2450" spc="0" dirty="0">
                <a:solidFill>
                  <a:srgbClr val="FFFFFF"/>
                </a:solidFill>
                <a:latin typeface="Arial"/>
                <a:cs typeface="Arial"/>
              </a:rPr>
              <a:t>or Considerate  Constructors </a:t>
            </a:r>
            <a:r>
              <a:rPr sz="2450" spc="5" dirty="0">
                <a:solidFill>
                  <a:srgbClr val="FFFFFF"/>
                </a:solidFill>
                <a:latin typeface="Arial"/>
                <a:cs typeface="Arial"/>
              </a:rPr>
              <a:t>Scheme </a:t>
            </a:r>
            <a:r>
              <a:rPr sz="2450" spc="0" dirty="0">
                <a:solidFill>
                  <a:srgbClr val="FFFFFF"/>
                </a:solidFill>
                <a:latin typeface="Arial"/>
                <a:cs typeface="Arial"/>
              </a:rPr>
              <a:t>(CCS), Designers/Contractors</a:t>
            </a:r>
            <a:r>
              <a:rPr sz="2450" spc="5" dirty="0">
                <a:solidFill>
                  <a:srgbClr val="FFFFFF"/>
                </a:solidFill>
                <a:latin typeface="Arial"/>
                <a:cs typeface="Arial"/>
              </a:rPr>
              <a:t> </a:t>
            </a:r>
            <a:r>
              <a:rPr sz="2450" spc="0" dirty="0">
                <a:solidFill>
                  <a:srgbClr val="FFFFFF"/>
                </a:solidFill>
                <a:latin typeface="Arial"/>
                <a:cs typeface="Arial"/>
              </a:rPr>
              <a:t>shall:</a:t>
            </a:r>
            <a:endParaRPr sz="2450" dirty="0">
              <a:latin typeface="Arial"/>
              <a:cs typeface="Arial"/>
            </a:endParaRPr>
          </a:p>
          <a:p>
            <a:pPr marL="12700" marR="475615">
              <a:lnSpc>
                <a:spcPct val="101000"/>
              </a:lnSpc>
              <a:spcBef>
                <a:spcPts val="1645"/>
              </a:spcBef>
            </a:pPr>
            <a:endParaRPr lang="en-GB" sz="2450" spc="5" dirty="0">
              <a:solidFill>
                <a:srgbClr val="FFFFFF"/>
              </a:solidFill>
              <a:latin typeface="Arial"/>
              <a:cs typeface="Arial"/>
            </a:endParaRPr>
          </a:p>
          <a:p>
            <a:pPr marL="12700" marR="475615">
              <a:lnSpc>
                <a:spcPct val="101000"/>
              </a:lnSpc>
              <a:spcBef>
                <a:spcPts val="1645"/>
              </a:spcBef>
            </a:pPr>
            <a:r>
              <a:rPr sz="2450" spc="5" dirty="0">
                <a:solidFill>
                  <a:srgbClr val="FFFFFF"/>
                </a:solidFill>
                <a:latin typeface="Arial"/>
                <a:cs typeface="Arial"/>
              </a:rPr>
              <a:t>Agree </a:t>
            </a:r>
            <a:r>
              <a:rPr sz="2450" spc="0" dirty="0">
                <a:solidFill>
                  <a:srgbClr val="FFFFFF"/>
                </a:solidFill>
                <a:latin typeface="Arial"/>
                <a:cs typeface="Arial"/>
              </a:rPr>
              <a:t>with </a:t>
            </a:r>
            <a:r>
              <a:rPr sz="2450" spc="5" dirty="0">
                <a:solidFill>
                  <a:srgbClr val="FFFFFF"/>
                </a:solidFill>
                <a:latin typeface="Arial"/>
                <a:cs typeface="Arial"/>
              </a:rPr>
              <a:t>the </a:t>
            </a:r>
            <a:r>
              <a:rPr sz="2450" spc="10" dirty="0">
                <a:solidFill>
                  <a:srgbClr val="FFFFFF"/>
                </a:solidFill>
                <a:latin typeface="Arial"/>
                <a:cs typeface="Arial"/>
              </a:rPr>
              <a:t>Employer’s </a:t>
            </a:r>
            <a:r>
              <a:rPr sz="2450" spc="0" dirty="0">
                <a:solidFill>
                  <a:srgbClr val="FFFFFF"/>
                </a:solidFill>
                <a:latin typeface="Arial"/>
                <a:cs typeface="Arial"/>
              </a:rPr>
              <a:t>Representative </a:t>
            </a:r>
            <a:r>
              <a:rPr sz="2450" spc="5" dirty="0">
                <a:solidFill>
                  <a:srgbClr val="FFFFFF"/>
                </a:solidFill>
                <a:latin typeface="Arial"/>
                <a:cs typeface="Arial"/>
              </a:rPr>
              <a:t>the </a:t>
            </a:r>
            <a:r>
              <a:rPr sz="2450" spc="0" dirty="0">
                <a:solidFill>
                  <a:srgbClr val="FFFFFF"/>
                </a:solidFill>
                <a:latin typeface="Arial"/>
                <a:cs typeface="Arial"/>
              </a:rPr>
              <a:t>target level of performance  expected for </a:t>
            </a:r>
            <a:r>
              <a:rPr sz="2450" spc="5" dirty="0">
                <a:solidFill>
                  <a:srgbClr val="FFFFFF"/>
                </a:solidFill>
                <a:latin typeface="Arial"/>
                <a:cs typeface="Arial"/>
              </a:rPr>
              <a:t>the </a:t>
            </a:r>
            <a:r>
              <a:rPr sz="2450" spc="0" dirty="0">
                <a:solidFill>
                  <a:srgbClr val="FFFFFF"/>
                </a:solidFill>
                <a:latin typeface="Arial"/>
                <a:cs typeface="Arial"/>
              </a:rPr>
              <a:t>sustainability assessment </a:t>
            </a:r>
            <a:r>
              <a:rPr sz="2450" spc="5" dirty="0">
                <a:solidFill>
                  <a:srgbClr val="FFFFFF"/>
                </a:solidFill>
                <a:latin typeface="Arial"/>
                <a:cs typeface="Arial"/>
              </a:rPr>
              <a:t>scheme, </a:t>
            </a:r>
            <a:r>
              <a:rPr sz="2450" dirty="0">
                <a:solidFill>
                  <a:srgbClr val="FFFFFF"/>
                </a:solidFill>
                <a:latin typeface="Arial"/>
                <a:cs typeface="Arial"/>
              </a:rPr>
              <a:t>if </a:t>
            </a:r>
            <a:r>
              <a:rPr sz="2450" spc="0" dirty="0">
                <a:solidFill>
                  <a:srgbClr val="FFFFFF"/>
                </a:solidFill>
                <a:latin typeface="Arial"/>
                <a:cs typeface="Arial"/>
              </a:rPr>
              <a:t>not previously  </a:t>
            </a:r>
            <a:r>
              <a:rPr sz="2450" spc="5" dirty="0">
                <a:solidFill>
                  <a:srgbClr val="FFFFFF"/>
                </a:solidFill>
                <a:latin typeface="Arial"/>
                <a:cs typeface="Arial"/>
              </a:rPr>
              <a:t>specified </a:t>
            </a:r>
            <a:r>
              <a:rPr sz="2450" spc="0" dirty="0">
                <a:solidFill>
                  <a:srgbClr val="FFFFFF"/>
                </a:solidFill>
                <a:latin typeface="Arial"/>
                <a:cs typeface="Arial"/>
              </a:rPr>
              <a:t>at </a:t>
            </a:r>
            <a:r>
              <a:rPr sz="2450" dirty="0">
                <a:solidFill>
                  <a:srgbClr val="FFFFFF"/>
                </a:solidFill>
                <a:latin typeface="Arial"/>
                <a:cs typeface="Arial"/>
              </a:rPr>
              <a:t>invitation </a:t>
            </a:r>
            <a:r>
              <a:rPr sz="2450" spc="0" dirty="0">
                <a:solidFill>
                  <a:srgbClr val="FFFFFF"/>
                </a:solidFill>
                <a:latin typeface="Arial"/>
                <a:cs typeface="Arial"/>
              </a:rPr>
              <a:t>to </a:t>
            </a:r>
            <a:r>
              <a:rPr sz="2450" spc="5" dirty="0">
                <a:solidFill>
                  <a:srgbClr val="FFFFFF"/>
                </a:solidFill>
                <a:latin typeface="Arial"/>
                <a:cs typeface="Arial"/>
              </a:rPr>
              <a:t>tender;</a:t>
            </a:r>
            <a:r>
              <a:rPr sz="2450" spc="-20" dirty="0">
                <a:solidFill>
                  <a:srgbClr val="FFFFFF"/>
                </a:solidFill>
                <a:latin typeface="Arial"/>
                <a:cs typeface="Arial"/>
              </a:rPr>
              <a:t> </a:t>
            </a:r>
            <a:r>
              <a:rPr sz="2450" spc="0" dirty="0">
                <a:solidFill>
                  <a:srgbClr val="FFFFFF"/>
                </a:solidFill>
                <a:latin typeface="Arial"/>
                <a:cs typeface="Arial"/>
              </a:rPr>
              <a:t>and</a:t>
            </a:r>
            <a:endParaRPr sz="2450" dirty="0">
              <a:latin typeface="Arial"/>
              <a:cs typeface="Arial"/>
            </a:endParaRPr>
          </a:p>
          <a:p>
            <a:pPr marL="12700" marR="551180">
              <a:lnSpc>
                <a:spcPct val="101000"/>
              </a:lnSpc>
              <a:spcBef>
                <a:spcPts val="1645"/>
              </a:spcBef>
            </a:pPr>
            <a:endParaRPr lang="en-GB" sz="2450" spc="0" dirty="0">
              <a:solidFill>
                <a:srgbClr val="FFFFFF"/>
              </a:solidFill>
              <a:latin typeface="Arial"/>
              <a:cs typeface="Arial"/>
            </a:endParaRPr>
          </a:p>
          <a:p>
            <a:pPr marL="12700" marR="551180">
              <a:lnSpc>
                <a:spcPct val="101000"/>
              </a:lnSpc>
              <a:spcBef>
                <a:spcPts val="1645"/>
              </a:spcBef>
            </a:pPr>
            <a:r>
              <a:rPr sz="2450" spc="0" dirty="0">
                <a:solidFill>
                  <a:srgbClr val="FFFFFF"/>
                </a:solidFill>
                <a:latin typeface="Arial"/>
                <a:cs typeface="Arial"/>
              </a:rPr>
              <a:t>Fulfil </a:t>
            </a:r>
            <a:r>
              <a:rPr sz="2450" spc="5" dirty="0">
                <a:solidFill>
                  <a:srgbClr val="FFFFFF"/>
                </a:solidFill>
                <a:latin typeface="Arial"/>
                <a:cs typeface="Arial"/>
              </a:rPr>
              <a:t>the </a:t>
            </a:r>
            <a:r>
              <a:rPr sz="2450" spc="0" dirty="0">
                <a:solidFill>
                  <a:srgbClr val="FFFFFF"/>
                </a:solidFill>
                <a:latin typeface="Arial"/>
                <a:cs typeface="Arial"/>
              </a:rPr>
              <a:t>relevant requirements, as defined by </a:t>
            </a:r>
            <a:r>
              <a:rPr sz="2450" spc="5" dirty="0">
                <a:solidFill>
                  <a:srgbClr val="FFFFFF"/>
                </a:solidFill>
                <a:latin typeface="Arial"/>
                <a:cs typeface="Arial"/>
              </a:rPr>
              <a:t>the </a:t>
            </a:r>
            <a:r>
              <a:rPr sz="2450" spc="0" dirty="0">
                <a:solidFill>
                  <a:srgbClr val="FFFFFF"/>
                </a:solidFill>
                <a:latin typeface="Arial"/>
                <a:cs typeface="Arial"/>
              </a:rPr>
              <a:t>assessment </a:t>
            </a:r>
            <a:r>
              <a:rPr sz="2450" spc="5" dirty="0">
                <a:solidFill>
                  <a:srgbClr val="FFFFFF"/>
                </a:solidFill>
                <a:latin typeface="Arial"/>
                <a:cs typeface="Arial"/>
              </a:rPr>
              <a:t>scheme,  </a:t>
            </a:r>
            <a:r>
              <a:rPr sz="2450" spc="0" dirty="0">
                <a:solidFill>
                  <a:srgbClr val="FFFFFF"/>
                </a:solidFill>
                <a:latin typeface="Arial"/>
                <a:cs typeface="Arial"/>
              </a:rPr>
              <a:t>including </a:t>
            </a:r>
            <a:r>
              <a:rPr sz="2450" spc="5" dirty="0">
                <a:solidFill>
                  <a:srgbClr val="FFFFFF"/>
                </a:solidFill>
                <a:latin typeface="Arial"/>
                <a:cs typeface="Arial"/>
              </a:rPr>
              <a:t>the </a:t>
            </a:r>
            <a:r>
              <a:rPr sz="2450" spc="0" dirty="0">
                <a:solidFill>
                  <a:srgbClr val="FFFFFF"/>
                </a:solidFill>
                <a:latin typeface="Arial"/>
                <a:cs typeface="Arial"/>
              </a:rPr>
              <a:t>provision of </a:t>
            </a:r>
            <a:r>
              <a:rPr sz="2450" spc="5" dirty="0">
                <a:solidFill>
                  <a:srgbClr val="FFFFFF"/>
                </a:solidFill>
                <a:latin typeface="Arial"/>
                <a:cs typeface="Arial"/>
              </a:rPr>
              <a:t>an </a:t>
            </a:r>
            <a:r>
              <a:rPr sz="2450" spc="0" dirty="0">
                <a:solidFill>
                  <a:srgbClr val="FFFFFF"/>
                </a:solidFill>
                <a:latin typeface="Arial"/>
                <a:cs typeface="Arial"/>
              </a:rPr>
              <a:t>evidence pack that enables </a:t>
            </a:r>
            <a:r>
              <a:rPr sz="2450" spc="5" dirty="0">
                <a:solidFill>
                  <a:srgbClr val="FFFFFF"/>
                </a:solidFill>
                <a:latin typeface="Arial"/>
                <a:cs typeface="Arial"/>
              </a:rPr>
              <a:t>the </a:t>
            </a:r>
            <a:r>
              <a:rPr sz="2450" spc="0" dirty="0">
                <a:solidFill>
                  <a:srgbClr val="FFFFFF"/>
                </a:solidFill>
                <a:latin typeface="Arial"/>
                <a:cs typeface="Arial"/>
              </a:rPr>
              <a:t>independent  </a:t>
            </a:r>
            <a:r>
              <a:rPr sz="2450" spc="5" dirty="0">
                <a:solidFill>
                  <a:srgbClr val="FFFFFF"/>
                </a:solidFill>
                <a:latin typeface="Arial"/>
                <a:cs typeface="Arial"/>
              </a:rPr>
              <a:t>scheme </a:t>
            </a:r>
            <a:r>
              <a:rPr sz="2450" spc="0" dirty="0">
                <a:solidFill>
                  <a:srgbClr val="FFFFFF"/>
                </a:solidFill>
                <a:latin typeface="Arial"/>
                <a:cs typeface="Arial"/>
              </a:rPr>
              <a:t>assessor to award </a:t>
            </a:r>
            <a:r>
              <a:rPr sz="2450" spc="5" dirty="0">
                <a:solidFill>
                  <a:srgbClr val="FFFFFF"/>
                </a:solidFill>
                <a:latin typeface="Arial"/>
                <a:cs typeface="Arial"/>
              </a:rPr>
              <a:t>an </a:t>
            </a:r>
            <a:r>
              <a:rPr sz="2450" spc="0" dirty="0">
                <a:solidFill>
                  <a:srgbClr val="FFFFFF"/>
                </a:solidFill>
                <a:latin typeface="Arial"/>
                <a:cs typeface="Arial"/>
              </a:rPr>
              <a:t>as-built rating that meets or exceeds </a:t>
            </a:r>
            <a:r>
              <a:rPr sz="2450" spc="5" dirty="0">
                <a:solidFill>
                  <a:srgbClr val="FFFFFF"/>
                </a:solidFill>
                <a:latin typeface="Arial"/>
                <a:cs typeface="Arial"/>
              </a:rPr>
              <a:t>the  </a:t>
            </a:r>
            <a:r>
              <a:rPr sz="2450" spc="0" dirty="0">
                <a:solidFill>
                  <a:srgbClr val="FFFFFF"/>
                </a:solidFill>
                <a:latin typeface="Arial"/>
                <a:cs typeface="Arial"/>
              </a:rPr>
              <a:t>agreed</a:t>
            </a:r>
            <a:r>
              <a:rPr sz="2450" spc="-50" dirty="0">
                <a:solidFill>
                  <a:srgbClr val="FFFFFF"/>
                </a:solidFill>
                <a:latin typeface="Arial"/>
                <a:cs typeface="Arial"/>
              </a:rPr>
              <a:t> </a:t>
            </a:r>
            <a:r>
              <a:rPr sz="2450" spc="0" dirty="0">
                <a:solidFill>
                  <a:srgbClr val="FFFFFF"/>
                </a:solidFill>
                <a:latin typeface="Arial"/>
                <a:cs typeface="Arial"/>
              </a:rPr>
              <a:t>target.</a:t>
            </a:r>
            <a:endParaRPr sz="2450" dirty="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19" name="Group 18"/>
          <p:cNvGrpSpPr/>
          <p:nvPr/>
        </p:nvGrpSpPr>
        <p:grpSpPr>
          <a:xfrm>
            <a:off x="15693429" y="347271"/>
            <a:ext cx="4130659" cy="1569125"/>
            <a:chOff x="15693429" y="347271"/>
            <a:chExt cx="4130659" cy="1569125"/>
          </a:xfrm>
        </p:grpSpPr>
        <p:sp>
          <p:nvSpPr>
            <p:cNvPr id="20"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1"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22"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3"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4"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5"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6"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7"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8"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29"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0"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1"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2"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prstGeom prst="rect">
            <a:avLst/>
          </a:prstGeom>
        </p:spPr>
        <p:txBody>
          <a:bodyPr vert="horz" wrap="square" lIns="0" tIns="226695" rIns="0" bIns="0" rtlCol="0">
            <a:spAutoFit/>
          </a:bodyPr>
          <a:lstStyle/>
          <a:p>
            <a:pPr marL="12700" marR="5080">
              <a:lnSpc>
                <a:spcPts val="9230"/>
              </a:lnSpc>
              <a:spcBef>
                <a:spcPts val="1785"/>
              </a:spcBef>
            </a:pPr>
            <a:r>
              <a:rPr spc="5" dirty="0"/>
              <a:t>Environment </a:t>
            </a:r>
            <a:r>
              <a:rPr spc="0" dirty="0"/>
              <a:t>and</a:t>
            </a:r>
            <a:r>
              <a:rPr spc="-65" dirty="0"/>
              <a:t> </a:t>
            </a:r>
            <a:r>
              <a:rPr spc="0" dirty="0"/>
              <a:t>Social  Minimum</a:t>
            </a:r>
            <a:r>
              <a:rPr spc="-70" dirty="0"/>
              <a:t> </a:t>
            </a:r>
            <a:r>
              <a:rPr spc="0" dirty="0"/>
              <a:t>Requirements</a:t>
            </a:r>
          </a:p>
        </p:txBody>
      </p:sp>
      <p:sp>
        <p:nvSpPr>
          <p:cNvPr id="4" name="object 4"/>
          <p:cNvSpPr txBox="1"/>
          <p:nvPr/>
        </p:nvSpPr>
        <p:spPr>
          <a:xfrm>
            <a:off x="1610287" y="4496917"/>
            <a:ext cx="11351895" cy="4282839"/>
          </a:xfrm>
          <a:prstGeom prst="rect">
            <a:avLst/>
          </a:prstGeom>
        </p:spPr>
        <p:txBody>
          <a:bodyPr vert="horz" wrap="square" lIns="0" tIns="12065" rIns="0" bIns="0" rtlCol="0">
            <a:spAutoFit/>
          </a:bodyPr>
          <a:lstStyle/>
          <a:p>
            <a:pPr marL="12700">
              <a:lnSpc>
                <a:spcPct val="100000"/>
              </a:lnSpc>
              <a:spcBef>
                <a:spcPts val="95"/>
              </a:spcBef>
            </a:pPr>
            <a:r>
              <a:rPr sz="3600" b="1" spc="-10" dirty="0">
                <a:solidFill>
                  <a:srgbClr val="FFFFFF"/>
                </a:solidFill>
                <a:latin typeface="Arial"/>
                <a:cs typeface="Arial"/>
              </a:rPr>
              <a:t>(NR/L2/ENV/015)</a:t>
            </a:r>
            <a:endParaRPr lang="en-GB" sz="3600" b="1" spc="-10" dirty="0">
              <a:solidFill>
                <a:srgbClr val="FFFFFF"/>
              </a:solidFill>
              <a:latin typeface="Arial"/>
              <a:cs typeface="Arial"/>
            </a:endParaRPr>
          </a:p>
          <a:p>
            <a:pPr marL="12700" marR="476884">
              <a:lnSpc>
                <a:spcPct val="101000"/>
              </a:lnSpc>
              <a:spcBef>
                <a:spcPts val="2795"/>
              </a:spcBef>
            </a:pPr>
            <a:r>
              <a:rPr sz="2400" b="1" spc="5" dirty="0">
                <a:solidFill>
                  <a:srgbClr val="FFFFFF"/>
                </a:solidFill>
                <a:latin typeface="Arial"/>
                <a:cs typeface="Arial"/>
              </a:rPr>
              <a:t>This </a:t>
            </a:r>
            <a:r>
              <a:rPr lang="en-GB" sz="2400" b="1" spc="5" dirty="0">
                <a:solidFill>
                  <a:srgbClr val="FFFFFF"/>
                </a:solidFill>
                <a:latin typeface="Arial"/>
                <a:cs typeface="Arial"/>
              </a:rPr>
              <a:t>Level 2 </a:t>
            </a:r>
            <a:r>
              <a:rPr sz="2400" b="1" spc="0" dirty="0">
                <a:solidFill>
                  <a:srgbClr val="FFFFFF"/>
                </a:solidFill>
                <a:latin typeface="Arial"/>
                <a:cs typeface="Arial"/>
              </a:rPr>
              <a:t>Network Rail standard is mandatory for all </a:t>
            </a:r>
            <a:r>
              <a:rPr sz="2400" b="1" spc="5" dirty="0">
                <a:solidFill>
                  <a:srgbClr val="FFFFFF"/>
                </a:solidFill>
                <a:latin typeface="Arial"/>
                <a:cs typeface="Arial"/>
              </a:rPr>
              <a:t>design</a:t>
            </a:r>
            <a:r>
              <a:rPr lang="en-GB" sz="2400" b="1" spc="5" dirty="0">
                <a:solidFill>
                  <a:srgbClr val="FFFFFF"/>
                </a:solidFill>
                <a:latin typeface="Arial"/>
                <a:cs typeface="Arial"/>
              </a:rPr>
              <a:t> and</a:t>
            </a:r>
            <a:r>
              <a:rPr sz="2400" b="1" spc="5" dirty="0">
                <a:solidFill>
                  <a:srgbClr val="FFFFFF"/>
                </a:solidFill>
                <a:latin typeface="Arial"/>
                <a:cs typeface="Arial"/>
              </a:rPr>
              <a:t> </a:t>
            </a:r>
            <a:r>
              <a:rPr sz="2400" b="1" spc="0" dirty="0">
                <a:solidFill>
                  <a:srgbClr val="FFFFFF"/>
                </a:solidFill>
                <a:latin typeface="Arial"/>
                <a:cs typeface="Arial"/>
              </a:rPr>
              <a:t>construction</a:t>
            </a:r>
            <a:r>
              <a:rPr lang="en-GB" sz="2400" b="1" spc="0" dirty="0">
                <a:solidFill>
                  <a:srgbClr val="FFFFFF"/>
                </a:solidFill>
                <a:latin typeface="Arial"/>
                <a:cs typeface="Arial"/>
              </a:rPr>
              <a:t> when delivering GRIP-managed projects</a:t>
            </a:r>
            <a:r>
              <a:rPr lang="en-GB" sz="2400" b="1" dirty="0">
                <a:solidFill>
                  <a:srgbClr val="FFFFFF"/>
                </a:solidFill>
                <a:latin typeface="Arial"/>
                <a:cs typeface="Arial"/>
              </a:rPr>
              <a:t>.</a:t>
            </a:r>
            <a:r>
              <a:rPr sz="2400" b="1" spc="5" dirty="0">
                <a:solidFill>
                  <a:srgbClr val="FFFFFF"/>
                </a:solidFill>
                <a:latin typeface="Arial"/>
                <a:cs typeface="Arial"/>
              </a:rPr>
              <a:t> </a:t>
            </a:r>
            <a:endParaRPr lang="en-GB" sz="2400" b="1" spc="5" dirty="0">
              <a:solidFill>
                <a:srgbClr val="FFFFFF"/>
              </a:solidFill>
              <a:latin typeface="Arial"/>
              <a:cs typeface="Arial"/>
            </a:endParaRPr>
          </a:p>
          <a:p>
            <a:pPr marL="12700" marR="476884">
              <a:lnSpc>
                <a:spcPct val="101000"/>
              </a:lnSpc>
              <a:spcBef>
                <a:spcPts val="2795"/>
              </a:spcBef>
            </a:pPr>
            <a:r>
              <a:rPr lang="en-GB" sz="2400" b="1" spc="5" dirty="0">
                <a:solidFill>
                  <a:srgbClr val="FFFFFF"/>
                </a:solidFill>
                <a:latin typeface="Arial"/>
                <a:cs typeface="Arial"/>
              </a:rPr>
              <a:t>It has a publication date of 2</a:t>
            </a:r>
            <a:r>
              <a:rPr lang="en-GB" sz="2400" b="1" spc="5" baseline="30000" dirty="0">
                <a:solidFill>
                  <a:srgbClr val="FFFFFF"/>
                </a:solidFill>
                <a:latin typeface="Arial"/>
                <a:cs typeface="Arial"/>
              </a:rPr>
              <a:t>nd</a:t>
            </a:r>
            <a:r>
              <a:rPr lang="en-GB" sz="2400" b="1" spc="5" dirty="0">
                <a:solidFill>
                  <a:srgbClr val="FFFFFF"/>
                </a:solidFill>
                <a:latin typeface="Arial"/>
                <a:cs typeface="Arial"/>
              </a:rPr>
              <a:t> March 2019 and </a:t>
            </a:r>
            <a:r>
              <a:rPr sz="2400" b="1" spc="5" dirty="0">
                <a:solidFill>
                  <a:srgbClr val="FFFFFF"/>
                </a:solidFill>
                <a:latin typeface="Arial"/>
                <a:cs typeface="Arial"/>
              </a:rPr>
              <a:t>has a </a:t>
            </a:r>
            <a:r>
              <a:rPr sz="2400" b="1" spc="0" dirty="0">
                <a:solidFill>
                  <a:srgbClr val="FFFFFF"/>
                </a:solidFill>
                <a:latin typeface="Arial"/>
                <a:cs typeface="Arial"/>
              </a:rPr>
              <a:t>compliance </a:t>
            </a:r>
            <a:r>
              <a:rPr sz="2400" b="1" spc="5" dirty="0">
                <a:solidFill>
                  <a:srgbClr val="FFFFFF"/>
                </a:solidFill>
                <a:latin typeface="Arial"/>
                <a:cs typeface="Arial"/>
              </a:rPr>
              <a:t>date of </a:t>
            </a:r>
            <a:r>
              <a:rPr lang="en-GB" sz="2400" b="1" dirty="0">
                <a:solidFill>
                  <a:srgbClr val="FFFFFF"/>
                </a:solidFill>
                <a:latin typeface="Arial"/>
                <a:cs typeface="Arial"/>
              </a:rPr>
              <a:t>31</a:t>
            </a:r>
            <a:r>
              <a:rPr lang="en-GB" sz="2400" b="1" baseline="30000" dirty="0">
                <a:solidFill>
                  <a:srgbClr val="FFFFFF"/>
                </a:solidFill>
                <a:latin typeface="Arial"/>
                <a:cs typeface="Arial"/>
              </a:rPr>
              <a:t>st</a:t>
            </a:r>
            <a:r>
              <a:rPr lang="en-GB" sz="2400" b="1" dirty="0">
                <a:solidFill>
                  <a:srgbClr val="FFFFFF"/>
                </a:solidFill>
                <a:latin typeface="Arial"/>
                <a:cs typeface="Arial"/>
              </a:rPr>
              <a:t> December </a:t>
            </a:r>
            <a:r>
              <a:rPr sz="2400" b="1" spc="0" dirty="0">
                <a:solidFill>
                  <a:srgbClr val="FFFFFF"/>
                </a:solidFill>
                <a:latin typeface="Arial"/>
                <a:cs typeface="Arial"/>
              </a:rPr>
              <a:t>2019.</a:t>
            </a:r>
            <a:endParaRPr sz="2400" dirty="0">
              <a:latin typeface="Arial"/>
              <a:cs typeface="Arial"/>
            </a:endParaRPr>
          </a:p>
          <a:p>
            <a:pPr marL="12700" marR="5080">
              <a:lnSpc>
                <a:spcPct val="101000"/>
              </a:lnSpc>
              <a:spcBef>
                <a:spcPts val="1645"/>
              </a:spcBef>
            </a:pPr>
            <a:r>
              <a:rPr sz="2400" spc="0" dirty="0">
                <a:solidFill>
                  <a:srgbClr val="FFFFFF"/>
                </a:solidFill>
                <a:latin typeface="Arial"/>
                <a:cs typeface="Arial"/>
              </a:rPr>
              <a:t>Network Rail is </a:t>
            </a:r>
            <a:r>
              <a:rPr sz="2400" spc="5" dirty="0">
                <a:solidFill>
                  <a:srgbClr val="FFFFFF"/>
                </a:solidFill>
                <a:latin typeface="Arial"/>
                <a:cs typeface="Arial"/>
              </a:rPr>
              <a:t>committed </a:t>
            </a:r>
            <a:r>
              <a:rPr sz="2400" spc="0" dirty="0">
                <a:solidFill>
                  <a:srgbClr val="FFFFFF"/>
                </a:solidFill>
                <a:latin typeface="Arial"/>
                <a:cs typeface="Arial"/>
              </a:rPr>
              <a:t>to improving </a:t>
            </a:r>
            <a:r>
              <a:rPr sz="2400" dirty="0">
                <a:solidFill>
                  <a:srgbClr val="FFFFFF"/>
                </a:solidFill>
                <a:latin typeface="Arial"/>
                <a:cs typeface="Arial"/>
              </a:rPr>
              <a:t>its </a:t>
            </a:r>
            <a:r>
              <a:rPr sz="2400" spc="0" dirty="0">
                <a:solidFill>
                  <a:srgbClr val="FFFFFF"/>
                </a:solidFill>
                <a:latin typeface="Arial"/>
                <a:cs typeface="Arial"/>
              </a:rPr>
              <a:t>environmental and social performance.</a:t>
            </a:r>
            <a:endParaRPr lang="en-GB" sz="2400" spc="0" dirty="0">
              <a:solidFill>
                <a:srgbClr val="FFFFFF"/>
              </a:solidFill>
              <a:latin typeface="Arial"/>
              <a:cs typeface="Arial"/>
            </a:endParaRPr>
          </a:p>
          <a:p>
            <a:pPr marL="12700" marR="5080">
              <a:lnSpc>
                <a:spcPct val="101000"/>
              </a:lnSpc>
              <a:spcBef>
                <a:spcPts val="1645"/>
              </a:spcBef>
            </a:pPr>
            <a:r>
              <a:rPr sz="2400" spc="0" dirty="0">
                <a:solidFill>
                  <a:srgbClr val="FFFFFF"/>
                </a:solidFill>
                <a:latin typeface="Arial"/>
                <a:cs typeface="Arial"/>
              </a:rPr>
              <a:t>  </a:t>
            </a:r>
            <a:r>
              <a:rPr sz="2400" spc="5" dirty="0">
                <a:solidFill>
                  <a:srgbClr val="FFFFFF"/>
                </a:solidFill>
                <a:latin typeface="Arial"/>
                <a:cs typeface="Arial"/>
              </a:rPr>
              <a:t>This standard sets </a:t>
            </a:r>
            <a:r>
              <a:rPr sz="2400" spc="0" dirty="0">
                <a:solidFill>
                  <a:srgbClr val="FFFFFF"/>
                </a:solidFill>
                <a:latin typeface="Arial"/>
                <a:cs typeface="Arial"/>
              </a:rPr>
              <a:t>out </a:t>
            </a:r>
            <a:r>
              <a:rPr sz="2400" spc="5" dirty="0">
                <a:solidFill>
                  <a:srgbClr val="FFFFFF"/>
                </a:solidFill>
                <a:latin typeface="Arial"/>
                <a:cs typeface="Arial"/>
              </a:rPr>
              <a:t>the </a:t>
            </a:r>
            <a:r>
              <a:rPr sz="2400" spc="0" dirty="0">
                <a:solidFill>
                  <a:srgbClr val="FFFFFF"/>
                </a:solidFill>
                <a:latin typeface="Arial"/>
                <a:cs typeface="Arial"/>
              </a:rPr>
              <a:t>minimum requirements for </a:t>
            </a:r>
            <a:r>
              <a:rPr sz="2400" spc="5" dirty="0">
                <a:solidFill>
                  <a:srgbClr val="FFFFFF"/>
                </a:solidFill>
                <a:latin typeface="Arial"/>
                <a:cs typeface="Arial"/>
              </a:rPr>
              <a:t>the </a:t>
            </a:r>
            <a:r>
              <a:rPr sz="2400" spc="0" dirty="0">
                <a:solidFill>
                  <a:srgbClr val="FFFFFF"/>
                </a:solidFill>
                <a:latin typeface="Arial"/>
                <a:cs typeface="Arial"/>
              </a:rPr>
              <a:t>management </a:t>
            </a:r>
            <a:r>
              <a:rPr sz="2400" dirty="0">
                <a:solidFill>
                  <a:srgbClr val="FFFFFF"/>
                </a:solidFill>
                <a:latin typeface="Arial"/>
                <a:cs typeface="Arial"/>
              </a:rPr>
              <a:t>of  </a:t>
            </a:r>
            <a:r>
              <a:rPr sz="2400" spc="0" dirty="0">
                <a:solidFill>
                  <a:srgbClr val="FFFFFF"/>
                </a:solidFill>
                <a:latin typeface="Arial"/>
                <a:cs typeface="Arial"/>
              </a:rPr>
              <a:t>environment and social risks and</a:t>
            </a:r>
            <a:r>
              <a:rPr sz="2400" spc="-10" dirty="0">
                <a:solidFill>
                  <a:srgbClr val="FFFFFF"/>
                </a:solidFill>
                <a:latin typeface="Arial"/>
                <a:cs typeface="Arial"/>
              </a:rPr>
              <a:t> </a:t>
            </a:r>
            <a:r>
              <a:rPr sz="2400" spc="0" dirty="0">
                <a:solidFill>
                  <a:srgbClr val="FFFFFF"/>
                </a:solidFill>
                <a:latin typeface="Arial"/>
                <a:cs typeface="Arial"/>
              </a:rPr>
              <a:t>opportunities.</a:t>
            </a:r>
            <a:endParaRPr sz="2400" dirty="0">
              <a:latin typeface="Arial"/>
              <a:cs typeface="Arial"/>
            </a:endParaRPr>
          </a:p>
        </p:txBody>
      </p:sp>
      <p:sp>
        <p:nvSpPr>
          <p:cNvPr id="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6"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pic>
        <p:nvPicPr>
          <p:cNvPr id="20" name="Picture 19">
            <a:extLst>
              <a:ext uri="{FF2B5EF4-FFF2-40B4-BE49-F238E27FC236}">
                <a16:creationId xmlns:a16="http://schemas.microsoft.com/office/drawing/2014/main" id="{AF3CEC50-FCFF-4633-8C7A-125C9FB33C00}"/>
              </a:ext>
            </a:extLst>
          </p:cNvPr>
          <p:cNvPicPr>
            <a:picLocks noChangeAspect="1"/>
          </p:cNvPicPr>
          <p:nvPr/>
        </p:nvPicPr>
        <p:blipFill rotWithShape="1">
          <a:blip r:embed="rId3"/>
          <a:srcRect l="16809" t="16619" r="51340" b="10076"/>
          <a:stretch/>
        </p:blipFill>
        <p:spPr>
          <a:xfrm>
            <a:off x="15040648" y="3760735"/>
            <a:ext cx="4214217" cy="6062025"/>
          </a:xfrm>
          <a:prstGeom prst="rect">
            <a:avLst/>
          </a:prstGeom>
        </p:spPr>
      </p:pic>
    </p:spTree>
    <p:extLst>
      <p:ext uri="{BB962C8B-B14F-4D97-AF65-F5344CB8AC3E}">
        <p14:creationId xmlns:p14="http://schemas.microsoft.com/office/powerpoint/2010/main" val="2286170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4F98BA"/>
          </a:solidFill>
        </p:spPr>
        <p:txBody>
          <a:bodyPr wrap="square" lIns="0" tIns="0" rIns="0" bIns="0" rtlCol="0"/>
          <a:lstStyle/>
          <a:p>
            <a:endParaRPr dirty="0"/>
          </a:p>
        </p:txBody>
      </p:sp>
      <p:sp>
        <p:nvSpPr>
          <p:cNvPr id="3" name="object 3"/>
          <p:cNvSpPr txBox="1">
            <a:spLocks noGrp="1"/>
          </p:cNvSpPr>
          <p:nvPr>
            <p:ph type="title"/>
          </p:nvPr>
        </p:nvSpPr>
        <p:spPr>
          <a:xfrm>
            <a:off x="1610287" y="1621628"/>
            <a:ext cx="13663294" cy="1407795"/>
          </a:xfrm>
          <a:prstGeom prst="rect">
            <a:avLst/>
          </a:prstGeom>
        </p:spPr>
        <p:txBody>
          <a:bodyPr vert="horz" wrap="square" lIns="0" tIns="15240" rIns="0" bIns="0" rtlCol="0">
            <a:spAutoFit/>
          </a:bodyPr>
          <a:lstStyle/>
          <a:p>
            <a:pPr marL="12700">
              <a:lnSpc>
                <a:spcPct val="100000"/>
              </a:lnSpc>
              <a:spcBef>
                <a:spcPts val="120"/>
              </a:spcBef>
            </a:pPr>
            <a:r>
              <a:rPr lang="en-GB" spc="5" dirty="0"/>
              <a:t>The implementation plan</a:t>
            </a:r>
            <a:endParaRPr spc="5" dirty="0"/>
          </a:p>
        </p:txBody>
      </p:sp>
      <p:sp>
        <p:nvSpPr>
          <p:cNvPr id="4" name="object 4"/>
          <p:cNvSpPr txBox="1"/>
          <p:nvPr/>
        </p:nvSpPr>
        <p:spPr>
          <a:xfrm>
            <a:off x="1517650" y="3420083"/>
            <a:ext cx="17644579" cy="4032194"/>
          </a:xfrm>
          <a:prstGeom prst="rect">
            <a:avLst/>
          </a:prstGeom>
        </p:spPr>
        <p:txBody>
          <a:bodyPr vert="horz" wrap="square" lIns="0" tIns="12065" rIns="0" bIns="0" rtlCol="0">
            <a:spAutoFit/>
          </a:bodyPr>
          <a:lstStyle/>
          <a:p>
            <a:pPr marL="12700" marR="5080">
              <a:lnSpc>
                <a:spcPct val="101000"/>
              </a:lnSpc>
              <a:spcBef>
                <a:spcPts val="95"/>
              </a:spcBef>
            </a:pPr>
            <a:r>
              <a:rPr lang="en-GB" sz="2450" spc="5" dirty="0">
                <a:solidFill>
                  <a:srgbClr val="FFFFFF"/>
                </a:solidFill>
                <a:latin typeface="Arial"/>
                <a:cs typeface="Arial"/>
              </a:rPr>
              <a:t>We will be delivering Technical Briefings to the environment community, the Rail Infrastructure Sustainability Forum, the wider profession through CPD, and the Project Management community. An electronic briefing pack will also be created, and the environment community will further cascade technical briefings. Awareness briefings will be delivered to Heads, Directors and Exec level staff, as well as the Infrastructure Safety Leadership Group and RSSB.</a:t>
            </a:r>
          </a:p>
          <a:p>
            <a:pPr marL="12700" marR="5080">
              <a:lnSpc>
                <a:spcPct val="101000"/>
              </a:lnSpc>
              <a:spcBef>
                <a:spcPts val="95"/>
              </a:spcBef>
            </a:pPr>
            <a:endParaRPr lang="en-GB" sz="2450" b="1" spc="5" dirty="0">
              <a:solidFill>
                <a:srgbClr val="FFFFFF"/>
              </a:solidFill>
              <a:latin typeface="Arial"/>
              <a:cs typeface="Arial"/>
            </a:endParaRPr>
          </a:p>
          <a:p>
            <a:pPr marL="12700">
              <a:lnSpc>
                <a:spcPct val="100000"/>
              </a:lnSpc>
              <a:spcBef>
                <a:spcPts val="1675"/>
              </a:spcBef>
            </a:pPr>
            <a:r>
              <a:rPr lang="en-GB" sz="2450" spc="5" dirty="0">
                <a:solidFill>
                  <a:srgbClr val="FFFFFF"/>
                </a:solidFill>
                <a:latin typeface="Arial"/>
                <a:cs typeface="Arial"/>
              </a:rPr>
              <a:t>The </a:t>
            </a:r>
            <a:r>
              <a:rPr lang="en-GB" sz="2450" b="1" spc="5" dirty="0">
                <a:solidFill>
                  <a:srgbClr val="FFFFFF"/>
                </a:solidFill>
                <a:latin typeface="Arial"/>
                <a:cs typeface="Arial"/>
              </a:rPr>
              <a:t>Level 2 Environment and Social Minimum Requirements </a:t>
            </a:r>
            <a:br>
              <a:rPr lang="en-GB" sz="2450" b="1" spc="5" dirty="0">
                <a:solidFill>
                  <a:srgbClr val="FFFFFF"/>
                </a:solidFill>
                <a:latin typeface="Arial"/>
                <a:cs typeface="Arial"/>
              </a:rPr>
            </a:br>
            <a:r>
              <a:rPr lang="en-GB" sz="2450" spc="5" dirty="0">
                <a:solidFill>
                  <a:srgbClr val="FFFFFF"/>
                </a:solidFill>
                <a:latin typeface="Arial"/>
                <a:cs typeface="Arial"/>
              </a:rPr>
              <a:t>standard is a big change for Route Business Works Delivery teams </a:t>
            </a:r>
            <a:br>
              <a:rPr lang="en-GB" sz="2450" spc="5" dirty="0">
                <a:solidFill>
                  <a:srgbClr val="FFFFFF"/>
                </a:solidFill>
                <a:latin typeface="Arial"/>
                <a:cs typeface="Arial"/>
              </a:rPr>
            </a:br>
            <a:r>
              <a:rPr lang="en-GB" sz="2450" spc="5" dirty="0">
                <a:solidFill>
                  <a:srgbClr val="FFFFFF"/>
                </a:solidFill>
                <a:latin typeface="Arial"/>
                <a:cs typeface="Arial"/>
              </a:rPr>
              <a:t>and therefore we will be conducting work to understand the current </a:t>
            </a:r>
            <a:br>
              <a:rPr lang="en-GB" sz="2450" spc="5" dirty="0">
                <a:solidFill>
                  <a:srgbClr val="FFFFFF"/>
                </a:solidFill>
                <a:latin typeface="Arial"/>
                <a:cs typeface="Arial"/>
              </a:rPr>
            </a:br>
            <a:r>
              <a:rPr lang="en-GB" sz="2450" spc="5" dirty="0">
                <a:solidFill>
                  <a:srgbClr val="FFFFFF"/>
                </a:solidFill>
                <a:latin typeface="Arial"/>
                <a:cs typeface="Arial"/>
              </a:rPr>
              <a:t>gaps against the standard, which will be the basis of a route-specific</a:t>
            </a:r>
            <a:br>
              <a:rPr lang="en-GB" sz="2450" spc="5" dirty="0">
                <a:solidFill>
                  <a:srgbClr val="FFFFFF"/>
                </a:solidFill>
                <a:latin typeface="Arial"/>
                <a:cs typeface="Arial"/>
              </a:rPr>
            </a:br>
            <a:r>
              <a:rPr lang="en-GB" sz="2450" spc="5" dirty="0">
                <a:solidFill>
                  <a:srgbClr val="FFFFFF"/>
                </a:solidFill>
                <a:latin typeface="Arial"/>
                <a:cs typeface="Arial"/>
              </a:rPr>
              <a:t>implementation plan. </a:t>
            </a:r>
            <a:endParaRPr sz="2450" dirty="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20" name="Group 19"/>
          <p:cNvGrpSpPr/>
          <p:nvPr/>
        </p:nvGrpSpPr>
        <p:grpSpPr>
          <a:xfrm>
            <a:off x="15693429" y="347271"/>
            <a:ext cx="4130659" cy="1569125"/>
            <a:chOff x="15693429" y="347271"/>
            <a:chExt cx="4130659" cy="1569125"/>
          </a:xfrm>
        </p:grpSpPr>
        <p:sp>
          <p:nvSpPr>
            <p:cNvPr id="21"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2"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3"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4"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5"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6"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7"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8"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9"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30"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1"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2"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3"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pic>
        <p:nvPicPr>
          <p:cNvPr id="1026" name="Picture 2" descr="C:\Users\SBorien\Pictures\Icons\Working togeth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43588" y="5758482"/>
            <a:ext cx="5330754" cy="4110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58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E25100"/>
          </a:solidFill>
        </p:spPr>
        <p:txBody>
          <a:bodyPr wrap="square" lIns="0" tIns="0" rIns="0" bIns="0" rtlCol="0"/>
          <a:lstStyle/>
          <a:p>
            <a:endParaRPr dirty="0"/>
          </a:p>
        </p:txBody>
      </p:sp>
      <p:sp>
        <p:nvSpPr>
          <p:cNvPr id="3" name="object 3"/>
          <p:cNvSpPr txBox="1">
            <a:spLocks noGrp="1"/>
          </p:cNvSpPr>
          <p:nvPr>
            <p:ph type="title"/>
          </p:nvPr>
        </p:nvSpPr>
        <p:spPr>
          <a:xfrm>
            <a:off x="1610287" y="1806733"/>
            <a:ext cx="14352163" cy="1406795"/>
          </a:xfrm>
          <a:prstGeom prst="rect">
            <a:avLst/>
          </a:prstGeom>
        </p:spPr>
        <p:txBody>
          <a:bodyPr vert="horz" wrap="square" lIns="0" tIns="13970" rIns="0" bIns="0" rtlCol="0">
            <a:spAutoFit/>
          </a:bodyPr>
          <a:lstStyle/>
          <a:p>
            <a:pPr marL="12700">
              <a:lnSpc>
                <a:spcPct val="100000"/>
              </a:lnSpc>
              <a:spcBef>
                <a:spcPts val="110"/>
              </a:spcBef>
            </a:pPr>
            <a:r>
              <a:rPr lang="en-GB" spc="-20" dirty="0"/>
              <a:t>GRIP product update</a:t>
            </a:r>
            <a:endParaRPr dirty="0"/>
          </a:p>
        </p:txBody>
      </p:sp>
      <p:sp>
        <p:nvSpPr>
          <p:cNvPr id="4" name="object 4"/>
          <p:cNvSpPr txBox="1"/>
          <p:nvPr/>
        </p:nvSpPr>
        <p:spPr>
          <a:xfrm>
            <a:off x="1610287" y="3673475"/>
            <a:ext cx="15763108" cy="5839740"/>
          </a:xfrm>
          <a:prstGeom prst="rect">
            <a:avLst/>
          </a:prstGeom>
        </p:spPr>
        <p:txBody>
          <a:bodyPr vert="horz" wrap="square" lIns="0" tIns="12065" rIns="0" bIns="0" rtlCol="0">
            <a:spAutoFit/>
          </a:bodyPr>
          <a:lstStyle/>
          <a:p>
            <a:pPr marL="12700" marR="1696720">
              <a:lnSpc>
                <a:spcPct val="101000"/>
              </a:lnSpc>
              <a:spcBef>
                <a:spcPts val="95"/>
              </a:spcBef>
            </a:pPr>
            <a:r>
              <a:rPr lang="en-GB" sz="2450" spc="10" dirty="0">
                <a:solidFill>
                  <a:srgbClr val="FFFFFF"/>
                </a:solidFill>
                <a:latin typeface="Arial"/>
                <a:cs typeface="Arial"/>
              </a:rPr>
              <a:t>The ESA should be used from GRIP 2 and updated as and when knowledge of the project increases. It should be updated until GRIP 4, when the ESMP should be created. </a:t>
            </a:r>
          </a:p>
          <a:p>
            <a:pPr marL="12700" marR="1696720">
              <a:lnSpc>
                <a:spcPct val="101000"/>
              </a:lnSpc>
              <a:spcBef>
                <a:spcPts val="95"/>
              </a:spcBef>
            </a:pPr>
            <a:endParaRPr lang="en-GB" sz="2450" spc="10" dirty="0">
              <a:solidFill>
                <a:srgbClr val="FFFFFF"/>
              </a:solidFill>
              <a:latin typeface="Arial"/>
              <a:cs typeface="Arial"/>
            </a:endParaRPr>
          </a:p>
          <a:p>
            <a:pPr marL="12700" marR="1696720">
              <a:lnSpc>
                <a:spcPct val="101000"/>
              </a:lnSpc>
              <a:spcBef>
                <a:spcPts val="95"/>
              </a:spcBef>
            </a:pPr>
            <a:r>
              <a:rPr lang="en-GB" sz="2450" spc="10" dirty="0">
                <a:solidFill>
                  <a:srgbClr val="FFFFFF"/>
                </a:solidFill>
                <a:latin typeface="Arial"/>
                <a:cs typeface="Arial"/>
              </a:rPr>
              <a:t>In line with the policy, standard and tools mentioned in this briefing pack we have updated the GRIP products. The format/structure has not changed, but they have been amended to include the environmental updates and add the new social elements where relevant. The products remain as:</a:t>
            </a:r>
          </a:p>
          <a:p>
            <a:pPr marL="12700" marR="1696720">
              <a:lnSpc>
                <a:spcPct val="101000"/>
              </a:lnSpc>
              <a:spcBef>
                <a:spcPts val="95"/>
              </a:spcBef>
            </a:pPr>
            <a:endParaRPr lang="en-GB" sz="2450" spc="10" dirty="0">
              <a:solidFill>
                <a:srgbClr val="FFFFFF"/>
              </a:solidFill>
              <a:latin typeface="Arial"/>
              <a:cs typeface="Arial"/>
            </a:endParaRPr>
          </a:p>
          <a:p>
            <a:pPr marL="355600" marR="1696720" indent="-342900">
              <a:lnSpc>
                <a:spcPct val="101000"/>
              </a:lnSpc>
              <a:spcBef>
                <a:spcPts val="95"/>
              </a:spcBef>
              <a:buFont typeface="Arial" panose="020B0604020202020204" pitchFamily="34" charset="0"/>
              <a:buChar char="•"/>
            </a:pPr>
            <a:r>
              <a:rPr lang="en-GB" sz="2450" spc="10" dirty="0">
                <a:solidFill>
                  <a:srgbClr val="FFFFFF"/>
                </a:solidFill>
                <a:latin typeface="Arial"/>
                <a:cs typeface="Arial"/>
              </a:rPr>
              <a:t>EN1 – Environment and Social Appraisal </a:t>
            </a:r>
          </a:p>
          <a:p>
            <a:pPr marL="355600" marR="1696720" indent="-342900">
              <a:lnSpc>
                <a:spcPct val="101000"/>
              </a:lnSpc>
              <a:spcBef>
                <a:spcPts val="95"/>
              </a:spcBef>
              <a:buFont typeface="Arial" panose="020B0604020202020204" pitchFamily="34" charset="0"/>
              <a:buChar char="•"/>
            </a:pPr>
            <a:r>
              <a:rPr lang="en-GB" sz="2450" spc="10" dirty="0">
                <a:solidFill>
                  <a:srgbClr val="FFFFFF"/>
                </a:solidFill>
                <a:latin typeface="Arial"/>
                <a:cs typeface="Arial"/>
              </a:rPr>
              <a:t>EN3 – Review and Acceptance Form </a:t>
            </a:r>
          </a:p>
          <a:p>
            <a:pPr marL="355600" marR="1696720" indent="-342900">
              <a:lnSpc>
                <a:spcPct val="101000"/>
              </a:lnSpc>
              <a:spcBef>
                <a:spcPts val="95"/>
              </a:spcBef>
              <a:buFont typeface="Arial" panose="020B0604020202020204" pitchFamily="34" charset="0"/>
              <a:buChar char="•"/>
            </a:pPr>
            <a:r>
              <a:rPr lang="en-GB" sz="2450" spc="10" dirty="0">
                <a:solidFill>
                  <a:srgbClr val="FFFFFF"/>
                </a:solidFill>
                <a:latin typeface="Arial"/>
                <a:cs typeface="Arial"/>
              </a:rPr>
              <a:t>EN4 – Inspection Checklist </a:t>
            </a:r>
          </a:p>
          <a:p>
            <a:pPr marL="355600" marR="1696720" indent="-342900">
              <a:lnSpc>
                <a:spcPct val="101000"/>
              </a:lnSpc>
              <a:spcBef>
                <a:spcPts val="95"/>
              </a:spcBef>
              <a:buFont typeface="Arial" panose="020B0604020202020204" pitchFamily="34" charset="0"/>
              <a:buChar char="•"/>
            </a:pPr>
            <a:endParaRPr lang="en-GB" sz="2450" spc="10" dirty="0">
              <a:solidFill>
                <a:srgbClr val="FFFFFF"/>
              </a:solidFill>
              <a:latin typeface="Arial"/>
              <a:cs typeface="Arial"/>
            </a:endParaRPr>
          </a:p>
          <a:p>
            <a:pPr marL="12700" marR="1696720">
              <a:lnSpc>
                <a:spcPct val="101000"/>
              </a:lnSpc>
              <a:spcBef>
                <a:spcPts val="95"/>
              </a:spcBef>
            </a:pPr>
            <a:r>
              <a:rPr lang="en-GB" sz="2450" b="1" spc="10" dirty="0">
                <a:solidFill>
                  <a:srgbClr val="FFFFFF"/>
                </a:solidFill>
                <a:latin typeface="Arial"/>
                <a:cs typeface="Arial"/>
              </a:rPr>
              <a:t>NOTE – Existing projects at GRIP 3 can continue to use the current GRIP products and the previous version of the standard, NR/L2/ENV/015 Contract Requirements Environment. </a:t>
            </a:r>
          </a:p>
          <a:p>
            <a:pPr marL="12700" marR="1696720">
              <a:lnSpc>
                <a:spcPct val="101000"/>
              </a:lnSpc>
              <a:spcBef>
                <a:spcPts val="95"/>
              </a:spcBef>
            </a:pPr>
            <a:r>
              <a:rPr lang="en-GB" sz="2450" b="1" spc="10" dirty="0">
                <a:solidFill>
                  <a:srgbClr val="FFFFFF"/>
                </a:solidFill>
                <a:latin typeface="Arial"/>
                <a:cs typeface="Arial"/>
              </a:rPr>
              <a:t>Any project in GRIP stage 1 or 2 should use the new version of the standard and the updated GRIP products. </a:t>
            </a: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19" name="Group 18"/>
          <p:cNvGrpSpPr/>
          <p:nvPr/>
        </p:nvGrpSpPr>
        <p:grpSpPr>
          <a:xfrm>
            <a:off x="15693429" y="347271"/>
            <a:ext cx="4130659" cy="1569125"/>
            <a:chOff x="15693429" y="347271"/>
            <a:chExt cx="4130659" cy="1569125"/>
          </a:xfrm>
        </p:grpSpPr>
        <p:sp>
          <p:nvSpPr>
            <p:cNvPr id="20"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1" name="object 6"/>
            <p:cNvSpPr/>
            <p:nvPr/>
          </p:nvSpPr>
          <p:spPr>
            <a:xfrm>
              <a:off x="15935870" y="848947"/>
              <a:ext cx="3792345" cy="1002346"/>
            </a:xfrm>
            <a:prstGeom prst="rect">
              <a:avLst/>
            </a:prstGeom>
            <a:blipFill>
              <a:blip r:embed="rId3" cstate="print"/>
              <a:stretch>
                <a:fillRect/>
              </a:stretch>
            </a:blipFill>
          </p:spPr>
          <p:txBody>
            <a:bodyPr wrap="square" lIns="0" tIns="0" rIns="0" bIns="0" rtlCol="0"/>
            <a:lstStyle/>
            <a:p>
              <a:endParaRPr dirty="0"/>
            </a:p>
          </p:txBody>
        </p:sp>
        <p:sp>
          <p:nvSpPr>
            <p:cNvPr id="22"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3"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4"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5"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6"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7"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8"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29"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0"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1"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2"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extLst>
      <p:ext uri="{BB962C8B-B14F-4D97-AF65-F5344CB8AC3E}">
        <p14:creationId xmlns:p14="http://schemas.microsoft.com/office/powerpoint/2010/main" val="3750963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chemeClr val="tx2"/>
          </a:solidFill>
        </p:spPr>
        <p:txBody>
          <a:bodyPr wrap="square" lIns="0" tIns="0" rIns="0" bIns="0" rtlCol="0"/>
          <a:lstStyle/>
          <a:p>
            <a:endParaRPr dirty="0"/>
          </a:p>
        </p:txBody>
      </p:sp>
      <p:sp>
        <p:nvSpPr>
          <p:cNvPr id="3" name="object 3"/>
          <p:cNvSpPr txBox="1">
            <a:spLocks noGrp="1"/>
          </p:cNvSpPr>
          <p:nvPr>
            <p:ph type="title"/>
          </p:nvPr>
        </p:nvSpPr>
        <p:spPr>
          <a:xfrm>
            <a:off x="1610286" y="1806733"/>
            <a:ext cx="15452569" cy="1399101"/>
          </a:xfrm>
          <a:prstGeom prst="rect">
            <a:avLst/>
          </a:prstGeom>
        </p:spPr>
        <p:txBody>
          <a:bodyPr vert="horz" wrap="square" lIns="0" tIns="13970" rIns="0" bIns="0" rtlCol="0">
            <a:spAutoFit/>
          </a:bodyPr>
          <a:lstStyle/>
          <a:p>
            <a:pPr marL="12700">
              <a:lnSpc>
                <a:spcPct val="100000"/>
              </a:lnSpc>
              <a:spcBef>
                <a:spcPts val="110"/>
              </a:spcBef>
            </a:pPr>
            <a:r>
              <a:rPr lang="en-GB" sz="9000" spc="0" dirty="0"/>
              <a:t>Further information</a:t>
            </a:r>
            <a:endParaRPr sz="9000" dirty="0"/>
          </a:p>
        </p:txBody>
      </p:sp>
      <p:sp>
        <p:nvSpPr>
          <p:cNvPr id="4" name="object 4"/>
          <p:cNvSpPr txBox="1"/>
          <p:nvPr/>
        </p:nvSpPr>
        <p:spPr>
          <a:xfrm>
            <a:off x="1610287" y="3781606"/>
            <a:ext cx="16403796" cy="5759269"/>
          </a:xfrm>
          <a:prstGeom prst="rect">
            <a:avLst/>
          </a:prstGeom>
        </p:spPr>
        <p:txBody>
          <a:bodyPr vert="horz" wrap="square" lIns="0" tIns="224790" rIns="0" bIns="0" rtlCol="0">
            <a:spAutoFit/>
          </a:bodyPr>
          <a:lstStyle/>
          <a:p>
            <a:pPr marL="12700">
              <a:lnSpc>
                <a:spcPct val="100000"/>
              </a:lnSpc>
              <a:spcBef>
                <a:spcPts val="1770"/>
              </a:spcBef>
            </a:pPr>
            <a:r>
              <a:rPr lang="en-GB" sz="2450" dirty="0">
                <a:solidFill>
                  <a:schemeClr val="bg1"/>
                </a:solidFill>
                <a:latin typeface="Arial"/>
                <a:cs typeface="Arial"/>
              </a:rPr>
              <a:t>The standard will be available from 02 March 2019 via the Network Rail standard’s website on Connect. </a:t>
            </a:r>
          </a:p>
          <a:p>
            <a:pPr marL="12700">
              <a:lnSpc>
                <a:spcPct val="100000"/>
              </a:lnSpc>
              <a:spcBef>
                <a:spcPts val="1770"/>
              </a:spcBef>
            </a:pPr>
            <a:endParaRPr lang="en-GB" sz="2450" dirty="0">
              <a:solidFill>
                <a:schemeClr val="bg1"/>
              </a:solidFill>
              <a:latin typeface="Arial"/>
              <a:cs typeface="Arial"/>
            </a:endParaRPr>
          </a:p>
          <a:p>
            <a:pPr marL="12700">
              <a:lnSpc>
                <a:spcPct val="100000"/>
              </a:lnSpc>
              <a:spcBef>
                <a:spcPts val="1770"/>
              </a:spcBef>
            </a:pPr>
            <a:r>
              <a:rPr lang="en-GB" sz="2450" dirty="0">
                <a:solidFill>
                  <a:schemeClr val="bg1"/>
                </a:solidFill>
                <a:latin typeface="Arial"/>
                <a:cs typeface="Arial"/>
              </a:rPr>
              <a:t>The Environment and Social Appraisal and the Environment and Social Management Plan template are available on the E&amp;SD Safety Central website: safety.networkrail.co.uk/environment-and-sustainable-development. </a:t>
            </a:r>
          </a:p>
          <a:p>
            <a:pPr marL="12700">
              <a:lnSpc>
                <a:spcPct val="100000"/>
              </a:lnSpc>
              <a:spcBef>
                <a:spcPts val="1770"/>
              </a:spcBef>
            </a:pPr>
            <a:endParaRPr lang="en-GB" sz="2450" dirty="0">
              <a:solidFill>
                <a:schemeClr val="bg1"/>
              </a:solidFill>
              <a:latin typeface="Arial"/>
              <a:cs typeface="Arial"/>
            </a:endParaRPr>
          </a:p>
          <a:p>
            <a:pPr marL="12700">
              <a:lnSpc>
                <a:spcPct val="100000"/>
              </a:lnSpc>
              <a:spcBef>
                <a:spcPts val="1770"/>
              </a:spcBef>
            </a:pPr>
            <a:r>
              <a:rPr lang="en-GB" sz="2450" dirty="0">
                <a:solidFill>
                  <a:schemeClr val="bg1"/>
                </a:solidFill>
                <a:latin typeface="Arial"/>
                <a:cs typeface="Arial"/>
              </a:rPr>
              <a:t>The Environment and Social Appraisal is also available in the GRIP Product List, along with two other checklists relating to the standard: the Inspection Record and the Review &amp; Acceptance Form.</a:t>
            </a:r>
          </a:p>
          <a:p>
            <a:pPr marL="12700">
              <a:lnSpc>
                <a:spcPct val="100000"/>
              </a:lnSpc>
              <a:spcBef>
                <a:spcPts val="1770"/>
              </a:spcBef>
            </a:pPr>
            <a:endParaRPr lang="en-GB" sz="2450" dirty="0">
              <a:solidFill>
                <a:schemeClr val="bg1"/>
              </a:solidFill>
              <a:latin typeface="Arial"/>
              <a:cs typeface="Arial"/>
            </a:endParaRPr>
          </a:p>
          <a:p>
            <a:pPr marL="12700">
              <a:spcBef>
                <a:spcPts val="1770"/>
              </a:spcBef>
            </a:pPr>
            <a:r>
              <a:rPr lang="en-GB" sz="2450" dirty="0">
                <a:solidFill>
                  <a:schemeClr val="bg1"/>
                </a:solidFill>
                <a:latin typeface="Arial"/>
                <a:cs typeface="Arial"/>
              </a:rPr>
              <a:t>There are 22 guidance notes available which provide advice and guidance on how to comply with the standard, plus information on industry best practice and case studies. There are available on the E&amp;SD Safety Central website: safety.networkrail.co.uk/environment-and-sustainable-development. </a:t>
            </a:r>
          </a:p>
        </p:txBody>
      </p:sp>
      <p:sp>
        <p:nvSpPr>
          <p:cNvPr id="5"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6" name="object 6"/>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8"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9"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0"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1"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2"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3"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4"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5"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6"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7"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Tree>
    <p:extLst>
      <p:ext uri="{BB962C8B-B14F-4D97-AF65-F5344CB8AC3E}">
        <p14:creationId xmlns:p14="http://schemas.microsoft.com/office/powerpoint/2010/main" val="7306752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xfrm>
            <a:off x="1610287" y="1663510"/>
            <a:ext cx="16883525" cy="1408719"/>
          </a:xfrm>
          <a:prstGeom prst="rect">
            <a:avLst/>
          </a:prstGeom>
        </p:spPr>
        <p:txBody>
          <a:bodyPr vert="horz" wrap="square" lIns="0" tIns="226695" rIns="0" bIns="0" rtlCol="0">
            <a:spAutoFit/>
          </a:bodyPr>
          <a:lstStyle/>
          <a:p>
            <a:pPr marL="12700" marR="5080">
              <a:lnSpc>
                <a:spcPts val="9230"/>
              </a:lnSpc>
              <a:spcBef>
                <a:spcPts val="1785"/>
              </a:spcBef>
            </a:pPr>
            <a:r>
              <a:rPr lang="en-GB" spc="5" dirty="0"/>
              <a:t>Useful links</a:t>
            </a:r>
            <a:endParaRPr spc="0" dirty="0"/>
          </a:p>
        </p:txBody>
      </p:sp>
      <p:sp>
        <p:nvSpPr>
          <p:cNvPr id="4" name="object 4"/>
          <p:cNvSpPr txBox="1"/>
          <p:nvPr/>
        </p:nvSpPr>
        <p:spPr>
          <a:xfrm>
            <a:off x="1610287" y="4496917"/>
            <a:ext cx="14325583" cy="6062557"/>
          </a:xfrm>
          <a:prstGeom prst="rect">
            <a:avLst/>
          </a:prstGeom>
        </p:spPr>
        <p:txBody>
          <a:bodyPr vert="horz" wrap="square" lIns="0" tIns="12065" rIns="0" bIns="0" rtlCol="0">
            <a:spAutoFit/>
          </a:bodyPr>
          <a:lstStyle/>
          <a:p>
            <a:pPr marL="12700">
              <a:lnSpc>
                <a:spcPct val="100000"/>
              </a:lnSpc>
              <a:spcBef>
                <a:spcPts val="95"/>
              </a:spcBef>
            </a:pPr>
            <a:r>
              <a:rPr lang="en-GB" sz="3200" b="1" spc="-10" dirty="0">
                <a:solidFill>
                  <a:srgbClr val="FFFFFF"/>
                </a:solidFill>
                <a:latin typeface="Arial"/>
                <a:cs typeface="Arial"/>
              </a:rPr>
              <a:t>Safety Central:</a:t>
            </a:r>
            <a:endParaRPr lang="en-GB" sz="4400" b="1" spc="-10" dirty="0">
              <a:solidFill>
                <a:srgbClr val="FFFFFF"/>
              </a:solidFill>
              <a:latin typeface="Arial"/>
              <a:cs typeface="Arial"/>
            </a:endParaRPr>
          </a:p>
          <a:p>
            <a:pPr marL="12700">
              <a:lnSpc>
                <a:spcPct val="100000"/>
              </a:lnSpc>
              <a:spcBef>
                <a:spcPts val="95"/>
              </a:spcBef>
            </a:pPr>
            <a:r>
              <a:rPr lang="en-GB" sz="3200" spc="-10" dirty="0">
                <a:solidFill>
                  <a:srgbClr val="FFFFFF"/>
                </a:solidFill>
                <a:latin typeface="Arial"/>
                <a:cs typeface="Arial"/>
                <a:hlinkClick r:id="rId2"/>
              </a:rPr>
              <a:t>https://safety.networkrail.co.uk/environment-and-sustainable-development/</a:t>
            </a:r>
            <a:r>
              <a:rPr lang="en-GB" sz="3200" spc="-10" dirty="0">
                <a:solidFill>
                  <a:srgbClr val="FFFFFF"/>
                </a:solidFill>
                <a:latin typeface="Arial"/>
                <a:cs typeface="Arial"/>
              </a:rPr>
              <a:t> </a:t>
            </a:r>
          </a:p>
          <a:p>
            <a:pPr marL="12700">
              <a:lnSpc>
                <a:spcPct val="100000"/>
              </a:lnSpc>
              <a:spcBef>
                <a:spcPts val="95"/>
              </a:spcBef>
            </a:pPr>
            <a:endParaRPr lang="en-GB" sz="3200" spc="-10" dirty="0">
              <a:solidFill>
                <a:srgbClr val="FFFFFF"/>
              </a:solidFill>
              <a:latin typeface="Arial"/>
              <a:cs typeface="Arial"/>
            </a:endParaRPr>
          </a:p>
          <a:p>
            <a:pPr marL="12700">
              <a:lnSpc>
                <a:spcPct val="100000"/>
              </a:lnSpc>
              <a:spcBef>
                <a:spcPts val="95"/>
              </a:spcBef>
            </a:pPr>
            <a:r>
              <a:rPr lang="en-GB" sz="3200" b="1" spc="-10" dirty="0">
                <a:solidFill>
                  <a:srgbClr val="FFFFFF"/>
                </a:solidFill>
                <a:latin typeface="Arial"/>
                <a:cs typeface="Arial"/>
              </a:rPr>
              <a:t>GRIP Products:</a:t>
            </a:r>
            <a:endParaRPr lang="en-GB" sz="3200" spc="-10" dirty="0">
              <a:solidFill>
                <a:srgbClr val="FFFFFF"/>
              </a:solidFill>
              <a:latin typeface="Arial"/>
              <a:cs typeface="Arial"/>
            </a:endParaRPr>
          </a:p>
          <a:p>
            <a:pPr marL="12700">
              <a:lnSpc>
                <a:spcPct val="100000"/>
              </a:lnSpc>
              <a:spcBef>
                <a:spcPts val="95"/>
              </a:spcBef>
            </a:pPr>
            <a:r>
              <a:rPr lang="en-GB" sz="3200" spc="-10" dirty="0">
                <a:solidFill>
                  <a:srgbClr val="FFFFFF"/>
                </a:solidFill>
                <a:latin typeface="Arial"/>
                <a:cs typeface="Arial"/>
                <a:hlinkClick r:id="rId3"/>
              </a:rPr>
              <a:t>http://connect/Delivery/MajorProjectsandInvestment/GRIP/Default.aspx</a:t>
            </a:r>
            <a:r>
              <a:rPr lang="en-GB" sz="3200" spc="-10" dirty="0">
                <a:solidFill>
                  <a:srgbClr val="FFFFFF"/>
                </a:solidFill>
                <a:latin typeface="Arial"/>
                <a:cs typeface="Arial"/>
              </a:rPr>
              <a:t> </a:t>
            </a:r>
          </a:p>
          <a:p>
            <a:pPr marL="12700">
              <a:lnSpc>
                <a:spcPct val="100000"/>
              </a:lnSpc>
              <a:spcBef>
                <a:spcPts val="95"/>
              </a:spcBef>
            </a:pPr>
            <a:endParaRPr lang="en-GB" sz="3200" spc="-10" dirty="0">
              <a:solidFill>
                <a:srgbClr val="FFFFFF"/>
              </a:solidFill>
              <a:latin typeface="Arial"/>
              <a:cs typeface="Arial"/>
            </a:endParaRPr>
          </a:p>
          <a:p>
            <a:pPr marL="12700">
              <a:lnSpc>
                <a:spcPct val="100000"/>
              </a:lnSpc>
              <a:spcBef>
                <a:spcPts val="95"/>
              </a:spcBef>
            </a:pPr>
            <a:r>
              <a:rPr lang="en-GB" sz="3200" b="1" spc="-10" dirty="0">
                <a:solidFill>
                  <a:srgbClr val="FFFFFF"/>
                </a:solidFill>
                <a:latin typeface="Arial"/>
                <a:cs typeface="Arial"/>
              </a:rPr>
              <a:t>Policy and Standard:</a:t>
            </a:r>
          </a:p>
          <a:p>
            <a:pPr marL="12700">
              <a:lnSpc>
                <a:spcPct val="100000"/>
              </a:lnSpc>
              <a:spcBef>
                <a:spcPts val="95"/>
              </a:spcBef>
            </a:pPr>
            <a:r>
              <a:rPr lang="en-GB" sz="3200" spc="-10" dirty="0">
                <a:solidFill>
                  <a:srgbClr val="FFFFFF"/>
                </a:solidFill>
                <a:latin typeface="Arial"/>
                <a:cs typeface="Arial"/>
                <a:hlinkClick r:id="rId4"/>
              </a:rPr>
              <a:t>http://networkrailstandards/bsi/Index.aspx</a:t>
            </a:r>
            <a:r>
              <a:rPr lang="en-GB" sz="3200" spc="-10" dirty="0">
                <a:solidFill>
                  <a:srgbClr val="FFFFFF"/>
                </a:solidFill>
                <a:latin typeface="Arial"/>
                <a:cs typeface="Arial"/>
              </a:rPr>
              <a:t> </a:t>
            </a:r>
          </a:p>
          <a:p>
            <a:pPr marL="12700">
              <a:lnSpc>
                <a:spcPct val="100000"/>
              </a:lnSpc>
              <a:spcBef>
                <a:spcPts val="95"/>
              </a:spcBef>
            </a:pPr>
            <a:endParaRPr lang="en-GB" sz="3200" spc="-10" dirty="0">
              <a:solidFill>
                <a:srgbClr val="FFFFFF"/>
              </a:solidFill>
              <a:latin typeface="Arial"/>
              <a:cs typeface="Arial"/>
            </a:endParaRPr>
          </a:p>
          <a:p>
            <a:pPr marL="12700">
              <a:lnSpc>
                <a:spcPct val="100000"/>
              </a:lnSpc>
              <a:spcBef>
                <a:spcPts val="95"/>
              </a:spcBef>
            </a:pPr>
            <a:r>
              <a:rPr lang="en-GB" sz="3200" b="1" spc="-10" dirty="0">
                <a:solidFill>
                  <a:srgbClr val="FFFFFF"/>
                </a:solidFill>
                <a:latin typeface="Arial"/>
                <a:cs typeface="Arial"/>
              </a:rPr>
              <a:t>Questions:</a:t>
            </a:r>
          </a:p>
          <a:p>
            <a:pPr marL="12700">
              <a:lnSpc>
                <a:spcPct val="100000"/>
              </a:lnSpc>
              <a:spcBef>
                <a:spcPts val="95"/>
              </a:spcBef>
            </a:pPr>
            <a:r>
              <a:rPr lang="en-GB" sz="3200" spc="-10" dirty="0">
                <a:solidFill>
                  <a:srgbClr val="FFFFFF"/>
                </a:solidFill>
                <a:latin typeface="Arial"/>
                <a:cs typeface="Arial"/>
                <a:hlinkClick r:id="rId5"/>
              </a:rPr>
              <a:t>sustainabledevelopment@networkrail.co.uk</a:t>
            </a:r>
            <a:r>
              <a:rPr lang="en-GB" sz="3200" spc="-10" dirty="0">
                <a:solidFill>
                  <a:srgbClr val="FFFFFF"/>
                </a:solidFill>
                <a:latin typeface="Arial"/>
                <a:cs typeface="Arial"/>
              </a:rPr>
              <a:t> </a:t>
            </a:r>
          </a:p>
          <a:p>
            <a:pPr marL="12700">
              <a:lnSpc>
                <a:spcPct val="100000"/>
              </a:lnSpc>
              <a:spcBef>
                <a:spcPts val="95"/>
              </a:spcBef>
            </a:pPr>
            <a:endParaRPr sz="3200" dirty="0">
              <a:latin typeface="Arial"/>
              <a:cs typeface="Arial"/>
            </a:endParaRPr>
          </a:p>
        </p:txBody>
      </p:sp>
      <p:sp>
        <p:nvSpPr>
          <p:cNvPr id="18" name="object 18"/>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grpSp>
        <p:nvGrpSpPr>
          <p:cNvPr id="19" name="Group 18"/>
          <p:cNvGrpSpPr/>
          <p:nvPr/>
        </p:nvGrpSpPr>
        <p:grpSpPr>
          <a:xfrm>
            <a:off x="15693429" y="347271"/>
            <a:ext cx="4130659" cy="1569125"/>
            <a:chOff x="15693429" y="347271"/>
            <a:chExt cx="4130659" cy="1569125"/>
          </a:xfrm>
        </p:grpSpPr>
        <p:sp>
          <p:nvSpPr>
            <p:cNvPr id="20"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21" name="object 6"/>
            <p:cNvSpPr/>
            <p:nvPr/>
          </p:nvSpPr>
          <p:spPr>
            <a:xfrm>
              <a:off x="15935870" y="848947"/>
              <a:ext cx="3792345" cy="1002346"/>
            </a:xfrm>
            <a:prstGeom prst="rect">
              <a:avLst/>
            </a:prstGeom>
            <a:blipFill>
              <a:blip r:embed="rId6" cstate="print"/>
              <a:stretch>
                <a:fillRect/>
              </a:stretch>
            </a:blipFill>
          </p:spPr>
          <p:txBody>
            <a:bodyPr wrap="square" lIns="0" tIns="0" rIns="0" bIns="0" rtlCol="0"/>
            <a:lstStyle/>
            <a:p>
              <a:endParaRPr dirty="0"/>
            </a:p>
          </p:txBody>
        </p:sp>
        <p:sp>
          <p:nvSpPr>
            <p:cNvPr id="22"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23"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24"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25"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26"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27"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28"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29"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30"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31"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32"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extLst>
      <p:ext uri="{BB962C8B-B14F-4D97-AF65-F5344CB8AC3E}">
        <p14:creationId xmlns:p14="http://schemas.microsoft.com/office/powerpoint/2010/main" val="39133408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1825" y="2335435"/>
            <a:ext cx="5731825" cy="8634456"/>
          </a:xfrm>
          <a:prstGeom prst="rect">
            <a:avLst/>
          </a:prstGeom>
        </p:spPr>
      </p:pic>
      <p:sp>
        <p:nvSpPr>
          <p:cNvPr id="2" name="object 2"/>
          <p:cNvSpPr txBox="1"/>
          <p:nvPr/>
        </p:nvSpPr>
        <p:spPr>
          <a:xfrm>
            <a:off x="1599815" y="3757687"/>
            <a:ext cx="11930380" cy="2819362"/>
          </a:xfrm>
          <a:prstGeom prst="rect">
            <a:avLst/>
          </a:prstGeom>
        </p:spPr>
        <p:txBody>
          <a:bodyPr vert="horz" wrap="square" lIns="0" tIns="226695" rIns="0" bIns="0" rtlCol="0">
            <a:spAutoFit/>
          </a:bodyPr>
          <a:lstStyle/>
          <a:p>
            <a:pPr marL="12700" marR="5080">
              <a:lnSpc>
                <a:spcPts val="9230"/>
              </a:lnSpc>
              <a:spcBef>
                <a:spcPts val="1785"/>
              </a:spcBef>
            </a:pPr>
            <a:endParaRPr lang="en-GB" sz="9050" b="1" spc="5" dirty="0">
              <a:solidFill>
                <a:srgbClr val="FFFFFF"/>
              </a:solidFill>
              <a:latin typeface="Arial"/>
              <a:cs typeface="Arial"/>
            </a:endParaRPr>
          </a:p>
          <a:p>
            <a:pPr marL="12700" marR="5080">
              <a:lnSpc>
                <a:spcPts val="9230"/>
              </a:lnSpc>
              <a:spcBef>
                <a:spcPts val="1785"/>
              </a:spcBef>
            </a:pPr>
            <a:r>
              <a:rPr lang="en-GB" sz="9050" b="1" spc="5" dirty="0">
                <a:solidFill>
                  <a:srgbClr val="FFFFFF"/>
                </a:solidFill>
                <a:latin typeface="Arial"/>
                <a:cs typeface="Arial"/>
              </a:rPr>
              <a:t>Any questions?</a:t>
            </a:r>
            <a:endParaRPr sz="9050" dirty="0">
              <a:latin typeface="Arial"/>
              <a:cs typeface="Arial"/>
            </a:endParaRPr>
          </a:p>
        </p:txBody>
      </p:sp>
      <p:sp>
        <p:nvSpPr>
          <p:cNvPr id="31" name="object 31"/>
          <p:cNvSpPr/>
          <p:nvPr/>
        </p:nvSpPr>
        <p:spPr>
          <a:xfrm>
            <a:off x="376951" y="853377"/>
            <a:ext cx="2607920" cy="1702687"/>
          </a:xfrm>
          <a:prstGeom prst="rect">
            <a:avLst/>
          </a:prstGeom>
          <a:blipFill>
            <a:blip r:embed="rId3" cstate="print"/>
            <a:stretch>
              <a:fillRect/>
            </a:stretch>
          </a:blipFill>
        </p:spPr>
        <p:txBody>
          <a:bodyPr wrap="square" lIns="0" tIns="0" rIns="0" bIns="0" rtlCol="0"/>
          <a:lstStyle/>
          <a:p>
            <a:endParaRPr dirty="0"/>
          </a:p>
        </p:txBody>
      </p:sp>
      <p:sp>
        <p:nvSpPr>
          <p:cNvPr id="32" name="object 32"/>
          <p:cNvSpPr/>
          <p:nvPr/>
        </p:nvSpPr>
        <p:spPr>
          <a:xfrm>
            <a:off x="2980726" y="853366"/>
            <a:ext cx="745349" cy="3060514"/>
          </a:xfrm>
          <a:prstGeom prst="rect">
            <a:avLst/>
          </a:prstGeom>
          <a:blipFill>
            <a:blip r:embed="rId4" cstate="print"/>
            <a:stretch>
              <a:fillRect/>
            </a:stretch>
          </a:blipFill>
        </p:spPr>
        <p:txBody>
          <a:bodyPr wrap="square" lIns="0" tIns="0" rIns="0" bIns="0" rtlCol="0"/>
          <a:lstStyle/>
          <a:p>
            <a:endParaRPr dirty="0"/>
          </a:p>
        </p:txBody>
      </p:sp>
      <p:sp>
        <p:nvSpPr>
          <p:cNvPr id="33" name="object 33"/>
          <p:cNvSpPr/>
          <p:nvPr/>
        </p:nvSpPr>
        <p:spPr>
          <a:xfrm>
            <a:off x="376951" y="2551912"/>
            <a:ext cx="2607920" cy="1361968"/>
          </a:xfrm>
          <a:prstGeom prst="rect">
            <a:avLst/>
          </a:prstGeom>
          <a:blipFill>
            <a:blip r:embed="rId5" cstate="print"/>
            <a:stretch>
              <a:fillRect/>
            </a:stretch>
          </a:blipFill>
        </p:spPr>
        <p:txBody>
          <a:bodyPr wrap="square" lIns="0" tIns="0" rIns="0" bIns="0" rtlCol="0"/>
          <a:lstStyle/>
          <a:p>
            <a:endParaRPr dirty="0"/>
          </a:p>
        </p:txBody>
      </p:sp>
      <p:grpSp>
        <p:nvGrpSpPr>
          <p:cNvPr id="9" name="Group 8"/>
          <p:cNvGrpSpPr/>
          <p:nvPr/>
        </p:nvGrpSpPr>
        <p:grpSpPr>
          <a:xfrm>
            <a:off x="15693429" y="347271"/>
            <a:ext cx="4130659" cy="1569125"/>
            <a:chOff x="15693429" y="347271"/>
            <a:chExt cx="4130659" cy="1569125"/>
          </a:xfrm>
        </p:grpSpPr>
        <p:sp>
          <p:nvSpPr>
            <p:cNvPr id="10" name="object 5"/>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11" name="object 6"/>
            <p:cNvSpPr/>
            <p:nvPr/>
          </p:nvSpPr>
          <p:spPr>
            <a:xfrm>
              <a:off x="15935870" y="848947"/>
              <a:ext cx="3792345" cy="1002346"/>
            </a:xfrm>
            <a:prstGeom prst="rect">
              <a:avLst/>
            </a:prstGeom>
            <a:blipFill>
              <a:blip r:embed="rId6" cstate="print"/>
              <a:stretch>
                <a:fillRect/>
              </a:stretch>
            </a:blipFill>
          </p:spPr>
          <p:txBody>
            <a:bodyPr wrap="square" lIns="0" tIns="0" rIns="0" bIns="0" rtlCol="0"/>
            <a:lstStyle/>
            <a:p>
              <a:endParaRPr dirty="0"/>
            </a:p>
          </p:txBody>
        </p:sp>
        <p:sp>
          <p:nvSpPr>
            <p:cNvPr id="12" name="object 7"/>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13" name="object 8"/>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4" name="object 9"/>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5" name="object 10"/>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6" name="object 11"/>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7" name="object 12"/>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8" name="object 13"/>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9" name="object 14"/>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20" name="object 15"/>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21" name="object 16"/>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22" name="object 17"/>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grpSp>
    </p:spTree>
    <p:extLst>
      <p:ext uri="{BB962C8B-B14F-4D97-AF65-F5344CB8AC3E}">
        <p14:creationId xmlns:p14="http://schemas.microsoft.com/office/powerpoint/2010/main" val="155870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4" name="object 4"/>
          <p:cNvSpPr txBox="1">
            <a:spLocks noGrp="1"/>
          </p:cNvSpPr>
          <p:nvPr>
            <p:ph type="title"/>
          </p:nvPr>
        </p:nvSpPr>
        <p:spPr>
          <a:xfrm>
            <a:off x="1610287" y="1806733"/>
            <a:ext cx="7222563" cy="845103"/>
          </a:xfrm>
          <a:prstGeom prst="rect">
            <a:avLst/>
          </a:prstGeom>
        </p:spPr>
        <p:txBody>
          <a:bodyPr vert="horz" wrap="square" lIns="0" tIns="13970" rIns="0" bIns="0" rtlCol="0">
            <a:spAutoFit/>
          </a:bodyPr>
          <a:lstStyle/>
          <a:p>
            <a:pPr marL="12700">
              <a:lnSpc>
                <a:spcPct val="100000"/>
              </a:lnSpc>
              <a:spcBef>
                <a:spcPts val="110"/>
              </a:spcBef>
            </a:pPr>
            <a:r>
              <a:rPr sz="5400" spc="-20" dirty="0"/>
              <a:t>What’s </a:t>
            </a:r>
            <a:r>
              <a:rPr sz="5400" dirty="0"/>
              <a:t>in</a:t>
            </a:r>
            <a:r>
              <a:rPr sz="5400" spc="-55" dirty="0"/>
              <a:t> </a:t>
            </a:r>
            <a:r>
              <a:rPr sz="5400" dirty="0"/>
              <a:t>scope?</a:t>
            </a:r>
          </a:p>
        </p:txBody>
      </p:sp>
      <p:sp>
        <p:nvSpPr>
          <p:cNvPr id="5" name="object 5"/>
          <p:cNvSpPr txBox="1"/>
          <p:nvPr/>
        </p:nvSpPr>
        <p:spPr>
          <a:xfrm>
            <a:off x="1610287" y="3325098"/>
            <a:ext cx="16214163" cy="5250861"/>
          </a:xfrm>
          <a:prstGeom prst="rect">
            <a:avLst/>
          </a:prstGeom>
        </p:spPr>
        <p:txBody>
          <a:bodyPr vert="horz" wrap="square" lIns="0" tIns="12065" rIns="0" bIns="0" rtlCol="0">
            <a:spAutoFit/>
          </a:bodyPr>
          <a:lstStyle/>
          <a:p>
            <a:pPr marL="12700" marR="5080">
              <a:lnSpc>
                <a:spcPct val="101000"/>
              </a:lnSpc>
              <a:spcBef>
                <a:spcPts val="95"/>
              </a:spcBef>
            </a:pPr>
            <a:r>
              <a:rPr sz="2450" spc="5" dirty="0">
                <a:solidFill>
                  <a:srgbClr val="FFFFFF"/>
                </a:solidFill>
                <a:latin typeface="Arial"/>
                <a:cs typeface="Arial"/>
              </a:rPr>
              <a:t>This standard </a:t>
            </a:r>
            <a:r>
              <a:rPr sz="2450" spc="0" dirty="0">
                <a:solidFill>
                  <a:srgbClr val="FFFFFF"/>
                </a:solidFill>
                <a:latin typeface="Arial"/>
                <a:cs typeface="Arial"/>
              </a:rPr>
              <a:t>is mandatory for </a:t>
            </a:r>
            <a:r>
              <a:rPr sz="2450" dirty="0">
                <a:solidFill>
                  <a:srgbClr val="FFFFFF"/>
                </a:solidFill>
                <a:latin typeface="Arial"/>
                <a:cs typeface="Arial"/>
              </a:rPr>
              <a:t>all </a:t>
            </a:r>
            <a:r>
              <a:rPr sz="2450" spc="5" dirty="0">
                <a:solidFill>
                  <a:srgbClr val="FFFFFF"/>
                </a:solidFill>
                <a:latin typeface="Arial"/>
                <a:cs typeface="Arial"/>
              </a:rPr>
              <a:t>construction</a:t>
            </a:r>
            <a:r>
              <a:rPr lang="en-GB" sz="2450" spc="5" dirty="0">
                <a:solidFill>
                  <a:srgbClr val="FFFFFF"/>
                </a:solidFill>
                <a:latin typeface="Arial"/>
                <a:cs typeface="Arial"/>
              </a:rPr>
              <a:t> and</a:t>
            </a:r>
            <a:r>
              <a:rPr sz="2450" spc="5" dirty="0">
                <a:solidFill>
                  <a:srgbClr val="FFFFFF"/>
                </a:solidFill>
                <a:latin typeface="Arial"/>
                <a:cs typeface="Arial"/>
              </a:rPr>
              <a:t> </a:t>
            </a:r>
            <a:r>
              <a:rPr sz="2450" spc="0" dirty="0">
                <a:solidFill>
                  <a:srgbClr val="FFFFFF"/>
                </a:solidFill>
                <a:latin typeface="Arial"/>
                <a:cs typeface="Arial"/>
              </a:rPr>
              <a:t>design work</a:t>
            </a:r>
            <a:r>
              <a:rPr lang="en-GB" sz="2450" spc="0" dirty="0">
                <a:solidFill>
                  <a:srgbClr val="FFFFFF"/>
                </a:solidFill>
                <a:latin typeface="Arial"/>
                <a:cs typeface="Arial"/>
              </a:rPr>
              <a:t> within GRIP-managed projects</a:t>
            </a:r>
            <a:r>
              <a:rPr sz="2450" spc="0" dirty="0">
                <a:solidFill>
                  <a:srgbClr val="FFFFFF"/>
                </a:solidFill>
                <a:latin typeface="Arial"/>
                <a:cs typeface="Arial"/>
              </a:rPr>
              <a:t> </a:t>
            </a:r>
            <a:r>
              <a:rPr sz="2450" spc="5" dirty="0">
                <a:solidFill>
                  <a:srgbClr val="FFFFFF"/>
                </a:solidFill>
                <a:latin typeface="Arial"/>
                <a:cs typeface="Arial"/>
              </a:rPr>
              <a:t>carried </a:t>
            </a:r>
            <a:r>
              <a:rPr sz="2450" spc="0" dirty="0">
                <a:solidFill>
                  <a:srgbClr val="FFFFFF"/>
                </a:solidFill>
                <a:latin typeface="Arial"/>
                <a:cs typeface="Arial"/>
              </a:rPr>
              <a:t>out by Network Rail and </a:t>
            </a:r>
            <a:r>
              <a:rPr sz="2450" dirty="0">
                <a:solidFill>
                  <a:srgbClr val="FFFFFF"/>
                </a:solidFill>
                <a:latin typeface="Arial"/>
                <a:cs typeface="Arial"/>
              </a:rPr>
              <a:t>its</a:t>
            </a:r>
            <a:r>
              <a:rPr sz="2450" spc="15" dirty="0">
                <a:solidFill>
                  <a:srgbClr val="FFFFFF"/>
                </a:solidFill>
                <a:latin typeface="Arial"/>
                <a:cs typeface="Arial"/>
              </a:rPr>
              <a:t> </a:t>
            </a:r>
            <a:r>
              <a:rPr sz="2450" spc="5" dirty="0">
                <a:solidFill>
                  <a:srgbClr val="FFFFFF"/>
                </a:solidFill>
                <a:latin typeface="Arial"/>
                <a:cs typeface="Arial"/>
              </a:rPr>
              <a:t>contractors.</a:t>
            </a:r>
            <a:endParaRPr lang="en-GB" sz="2450" spc="5" dirty="0">
              <a:solidFill>
                <a:srgbClr val="FFFFFF"/>
              </a:solidFill>
              <a:latin typeface="Arial"/>
              <a:cs typeface="Arial"/>
            </a:endParaRPr>
          </a:p>
          <a:p>
            <a:pPr marL="12700" marR="5080">
              <a:lnSpc>
                <a:spcPct val="101000"/>
              </a:lnSpc>
              <a:spcBef>
                <a:spcPts val="95"/>
              </a:spcBef>
            </a:pPr>
            <a:endParaRPr sz="2450" dirty="0">
              <a:latin typeface="Arial"/>
              <a:cs typeface="Arial"/>
            </a:endParaRPr>
          </a:p>
          <a:p>
            <a:pPr marL="12700">
              <a:lnSpc>
                <a:spcPct val="100000"/>
              </a:lnSpc>
              <a:spcBef>
                <a:spcPts val="1675"/>
              </a:spcBef>
            </a:pPr>
            <a:r>
              <a:rPr sz="2450" spc="5" dirty="0">
                <a:solidFill>
                  <a:srgbClr val="FFFFFF"/>
                </a:solidFill>
                <a:latin typeface="Arial"/>
                <a:cs typeface="Arial"/>
              </a:rPr>
              <a:t>This</a:t>
            </a:r>
            <a:r>
              <a:rPr sz="2450" spc="-90" dirty="0">
                <a:solidFill>
                  <a:srgbClr val="FFFFFF"/>
                </a:solidFill>
                <a:latin typeface="Arial"/>
                <a:cs typeface="Arial"/>
              </a:rPr>
              <a:t> </a:t>
            </a:r>
            <a:r>
              <a:rPr sz="2450" spc="0" dirty="0">
                <a:solidFill>
                  <a:srgbClr val="FFFFFF"/>
                </a:solidFill>
                <a:latin typeface="Arial"/>
                <a:cs typeface="Arial"/>
              </a:rPr>
              <a:t>includes:</a:t>
            </a:r>
            <a:endParaRPr sz="2450" dirty="0">
              <a:latin typeface="Arial"/>
              <a:cs typeface="Arial"/>
            </a:endParaRPr>
          </a:p>
          <a:p>
            <a:pPr marL="375285" marR="1633855" indent="-362585">
              <a:lnSpc>
                <a:spcPct val="101000"/>
              </a:lnSpc>
              <a:spcBef>
                <a:spcPts val="1645"/>
              </a:spcBef>
              <a:buChar char="•"/>
              <a:tabLst>
                <a:tab pos="375285" algn="l"/>
                <a:tab pos="375920" algn="l"/>
              </a:tabLst>
            </a:pPr>
            <a:r>
              <a:rPr sz="2450" spc="0" dirty="0">
                <a:solidFill>
                  <a:srgbClr val="FFFFFF"/>
                </a:solidFill>
                <a:latin typeface="Arial"/>
                <a:cs typeface="Arial"/>
              </a:rPr>
              <a:t>Designers/Contractors </a:t>
            </a:r>
            <a:r>
              <a:rPr sz="2450" spc="5" dirty="0">
                <a:solidFill>
                  <a:srgbClr val="FFFFFF"/>
                </a:solidFill>
                <a:latin typeface="Arial"/>
                <a:cs typeface="Arial"/>
              </a:rPr>
              <a:t>contracted </a:t>
            </a:r>
            <a:r>
              <a:rPr sz="2450" spc="0" dirty="0">
                <a:solidFill>
                  <a:srgbClr val="FFFFFF"/>
                </a:solidFill>
                <a:latin typeface="Arial"/>
                <a:cs typeface="Arial"/>
              </a:rPr>
              <a:t>to Network Rail for  </a:t>
            </a:r>
            <a:r>
              <a:rPr sz="2450" spc="5" dirty="0">
                <a:solidFill>
                  <a:srgbClr val="FFFFFF"/>
                </a:solidFill>
                <a:latin typeface="Arial"/>
                <a:cs typeface="Arial"/>
              </a:rPr>
              <a:t>the </a:t>
            </a:r>
            <a:r>
              <a:rPr sz="2450" spc="0" dirty="0">
                <a:solidFill>
                  <a:srgbClr val="FFFFFF"/>
                </a:solidFill>
                <a:latin typeface="Arial"/>
                <a:cs typeface="Arial"/>
              </a:rPr>
              <a:t>provision of design and/or </a:t>
            </a:r>
            <a:r>
              <a:rPr sz="2450" spc="5" dirty="0">
                <a:solidFill>
                  <a:srgbClr val="FFFFFF"/>
                </a:solidFill>
                <a:latin typeface="Arial"/>
                <a:cs typeface="Arial"/>
              </a:rPr>
              <a:t>construction services</a:t>
            </a:r>
            <a:r>
              <a:rPr lang="en-GB" sz="2450" spc="5" dirty="0">
                <a:solidFill>
                  <a:srgbClr val="FFFFFF"/>
                </a:solidFill>
                <a:latin typeface="Arial"/>
                <a:cs typeface="Arial"/>
              </a:rPr>
              <a:t>; </a:t>
            </a:r>
            <a:r>
              <a:rPr sz="2450" spc="0" dirty="0">
                <a:solidFill>
                  <a:srgbClr val="FFFFFF"/>
                </a:solidFill>
                <a:latin typeface="Arial"/>
                <a:cs typeface="Arial"/>
              </a:rPr>
              <a:t>and</a:t>
            </a:r>
            <a:endParaRPr sz="2450" dirty="0">
              <a:latin typeface="Arial"/>
              <a:cs typeface="Arial"/>
            </a:endParaRPr>
          </a:p>
          <a:p>
            <a:pPr marL="375285" marR="953769" indent="-362585">
              <a:lnSpc>
                <a:spcPct val="101000"/>
              </a:lnSpc>
              <a:spcBef>
                <a:spcPts val="1645"/>
              </a:spcBef>
              <a:buChar char="•"/>
              <a:tabLst>
                <a:tab pos="375285" algn="l"/>
                <a:tab pos="375920" algn="l"/>
              </a:tabLst>
            </a:pPr>
            <a:r>
              <a:rPr sz="2450" spc="0" dirty="0">
                <a:solidFill>
                  <a:srgbClr val="FFFFFF"/>
                </a:solidFill>
                <a:latin typeface="Arial"/>
                <a:cs typeface="Arial"/>
              </a:rPr>
              <a:t>Network Rail business units where </a:t>
            </a:r>
            <a:r>
              <a:rPr sz="2450" spc="5" dirty="0">
                <a:solidFill>
                  <a:srgbClr val="FFFFFF"/>
                </a:solidFill>
                <a:latin typeface="Arial"/>
                <a:cs typeface="Arial"/>
              </a:rPr>
              <a:t>they </a:t>
            </a:r>
            <a:r>
              <a:rPr sz="2450" spc="0" dirty="0">
                <a:solidFill>
                  <a:srgbClr val="FFFFFF"/>
                </a:solidFill>
                <a:latin typeface="Arial"/>
                <a:cs typeface="Arial"/>
              </a:rPr>
              <a:t>act as </a:t>
            </a:r>
            <a:r>
              <a:rPr sz="2450" spc="5" dirty="0">
                <a:solidFill>
                  <a:srgbClr val="FFFFFF"/>
                </a:solidFill>
                <a:latin typeface="Arial"/>
                <a:cs typeface="Arial"/>
              </a:rPr>
              <a:t>a </a:t>
            </a:r>
            <a:r>
              <a:rPr sz="2450" spc="0" dirty="0">
                <a:solidFill>
                  <a:srgbClr val="FFFFFF"/>
                </a:solidFill>
                <a:latin typeface="Arial"/>
                <a:cs typeface="Arial"/>
              </a:rPr>
              <a:t>design  or </a:t>
            </a:r>
            <a:r>
              <a:rPr sz="2450" spc="5" dirty="0">
                <a:solidFill>
                  <a:srgbClr val="FFFFFF"/>
                </a:solidFill>
                <a:latin typeface="Arial"/>
                <a:cs typeface="Arial"/>
              </a:rPr>
              <a:t>contractor </a:t>
            </a:r>
            <a:r>
              <a:rPr sz="2450" spc="0" dirty="0">
                <a:solidFill>
                  <a:srgbClr val="FFFFFF"/>
                </a:solidFill>
                <a:latin typeface="Arial"/>
                <a:cs typeface="Arial"/>
              </a:rPr>
              <a:t>entity according to Construction</a:t>
            </a:r>
            <a:r>
              <a:rPr lang="en-GB" sz="2450" spc="0" dirty="0">
                <a:solidFill>
                  <a:srgbClr val="FFFFFF"/>
                </a:solidFill>
                <a:latin typeface="Arial"/>
                <a:cs typeface="Arial"/>
              </a:rPr>
              <a:t> </a:t>
            </a:r>
            <a:r>
              <a:rPr sz="2450" spc="0" dirty="0">
                <a:solidFill>
                  <a:srgbClr val="FFFFFF"/>
                </a:solidFill>
                <a:latin typeface="Arial"/>
                <a:cs typeface="Arial"/>
              </a:rPr>
              <a:t>(Design and Management) Regulations (CDM)</a:t>
            </a:r>
            <a:r>
              <a:rPr sz="2450" spc="30" dirty="0">
                <a:solidFill>
                  <a:srgbClr val="FFFFFF"/>
                </a:solidFill>
                <a:latin typeface="Arial"/>
                <a:cs typeface="Arial"/>
              </a:rPr>
              <a:t> </a:t>
            </a:r>
            <a:r>
              <a:rPr sz="2450" dirty="0">
                <a:solidFill>
                  <a:srgbClr val="FFFFFF"/>
                </a:solidFill>
                <a:latin typeface="Arial"/>
                <a:cs typeface="Arial"/>
              </a:rPr>
              <a:t>definitions,</a:t>
            </a:r>
            <a:r>
              <a:rPr lang="en-GB" sz="2450" dirty="0">
                <a:latin typeface="Arial"/>
                <a:cs typeface="Arial"/>
              </a:rPr>
              <a:t> </a:t>
            </a:r>
            <a:r>
              <a:rPr sz="2450" spc="0" dirty="0">
                <a:solidFill>
                  <a:srgbClr val="FFFFFF"/>
                </a:solidFill>
                <a:latin typeface="Arial"/>
                <a:cs typeface="Arial"/>
              </a:rPr>
              <a:t>e.g. </a:t>
            </a:r>
            <a:r>
              <a:rPr lang="en-GB" sz="2450" spc="0" dirty="0">
                <a:solidFill>
                  <a:srgbClr val="FFFFFF"/>
                </a:solidFill>
                <a:latin typeface="Arial"/>
                <a:cs typeface="Arial"/>
              </a:rPr>
              <a:t>Network Rail Design Delivery </a:t>
            </a:r>
            <a:r>
              <a:rPr sz="2450" spc="0" dirty="0">
                <a:solidFill>
                  <a:srgbClr val="FFFFFF"/>
                </a:solidFill>
                <a:latin typeface="Arial"/>
                <a:cs typeface="Arial"/>
              </a:rPr>
              <a:t>and </a:t>
            </a:r>
            <a:r>
              <a:rPr sz="2450" dirty="0">
                <a:solidFill>
                  <a:srgbClr val="FFFFFF"/>
                </a:solidFill>
                <a:latin typeface="Arial"/>
                <a:cs typeface="Arial"/>
              </a:rPr>
              <a:t>Works </a:t>
            </a:r>
            <a:r>
              <a:rPr sz="2450" spc="-15" dirty="0">
                <a:solidFill>
                  <a:srgbClr val="FFFFFF"/>
                </a:solidFill>
                <a:latin typeface="Arial"/>
                <a:cs typeface="Arial"/>
              </a:rPr>
              <a:t>Delivery.</a:t>
            </a:r>
            <a:endParaRPr sz="2450" dirty="0">
              <a:latin typeface="Arial"/>
              <a:cs typeface="Arial"/>
            </a:endParaRPr>
          </a:p>
          <a:p>
            <a:pPr marL="12700" marR="196850">
              <a:lnSpc>
                <a:spcPct val="101000"/>
              </a:lnSpc>
              <a:spcBef>
                <a:spcPts val="1650"/>
              </a:spcBef>
            </a:pPr>
            <a:endParaRPr lang="en-GB" sz="2450" spc="5" dirty="0">
              <a:solidFill>
                <a:srgbClr val="FFFFFF"/>
              </a:solidFill>
              <a:latin typeface="Arial"/>
              <a:cs typeface="Arial"/>
            </a:endParaRPr>
          </a:p>
          <a:p>
            <a:pPr marL="12700" marR="196850">
              <a:lnSpc>
                <a:spcPct val="101000"/>
              </a:lnSpc>
              <a:spcBef>
                <a:spcPts val="1650"/>
              </a:spcBef>
            </a:pPr>
            <a:r>
              <a:rPr sz="2450" b="1" spc="5" dirty="0">
                <a:solidFill>
                  <a:srgbClr val="FFFFFF"/>
                </a:solidFill>
                <a:latin typeface="Arial"/>
                <a:cs typeface="Arial"/>
              </a:rPr>
              <a:t>This standard </a:t>
            </a:r>
            <a:r>
              <a:rPr sz="2450" b="1" spc="0" dirty="0">
                <a:solidFill>
                  <a:srgbClr val="FFFFFF"/>
                </a:solidFill>
                <a:latin typeface="Arial"/>
                <a:cs typeface="Arial"/>
              </a:rPr>
              <a:t>does not apply to </a:t>
            </a:r>
            <a:r>
              <a:rPr lang="en-GB" sz="2450" b="1" spc="0" dirty="0">
                <a:solidFill>
                  <a:srgbClr val="FFFFFF"/>
                </a:solidFill>
                <a:latin typeface="Arial"/>
                <a:cs typeface="Arial"/>
              </a:rPr>
              <a:t>Route Business Maintenance works. </a:t>
            </a:r>
          </a:p>
        </p:txBody>
      </p:sp>
      <p:sp>
        <p:nvSpPr>
          <p:cNvPr id="6" name="object 6"/>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7" name="object 7"/>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9" name="object 9"/>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0" name="object 10"/>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 name="object 11"/>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2" name="object 12"/>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3" name="object 13"/>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4" name="object 14"/>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5" name="object 15"/>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6" name="object 16"/>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7" name="object 17"/>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8" name="object 18"/>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Tree>
    <p:extLst>
      <p:ext uri="{BB962C8B-B14F-4D97-AF65-F5344CB8AC3E}">
        <p14:creationId xmlns:p14="http://schemas.microsoft.com/office/powerpoint/2010/main" val="126501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xfrm>
            <a:off x="1610287" y="1806733"/>
            <a:ext cx="7070163" cy="845103"/>
          </a:xfrm>
          <a:prstGeom prst="rect">
            <a:avLst/>
          </a:prstGeom>
        </p:spPr>
        <p:txBody>
          <a:bodyPr vert="horz" wrap="square" lIns="0" tIns="13970" rIns="0" bIns="0" rtlCol="0">
            <a:spAutoFit/>
          </a:bodyPr>
          <a:lstStyle/>
          <a:p>
            <a:pPr marL="12700">
              <a:lnSpc>
                <a:spcPct val="100000"/>
              </a:lnSpc>
              <a:spcBef>
                <a:spcPts val="110"/>
              </a:spcBef>
            </a:pPr>
            <a:r>
              <a:rPr sz="5400" spc="-20" dirty="0"/>
              <a:t>What’s</a:t>
            </a:r>
            <a:r>
              <a:rPr sz="5400" spc="-80" dirty="0"/>
              <a:t> </a:t>
            </a:r>
            <a:r>
              <a:rPr sz="5400" dirty="0"/>
              <a:t>changed?</a:t>
            </a:r>
          </a:p>
        </p:txBody>
      </p:sp>
      <p:sp>
        <p:nvSpPr>
          <p:cNvPr id="4" name="object 4"/>
          <p:cNvSpPr txBox="1"/>
          <p:nvPr/>
        </p:nvSpPr>
        <p:spPr>
          <a:xfrm>
            <a:off x="1610287" y="3322320"/>
            <a:ext cx="16403796" cy="4456733"/>
          </a:xfrm>
          <a:prstGeom prst="rect">
            <a:avLst/>
          </a:prstGeom>
        </p:spPr>
        <p:txBody>
          <a:bodyPr vert="horz" wrap="square" lIns="0" tIns="12065" rIns="0" bIns="0" rtlCol="0">
            <a:spAutoFit/>
          </a:bodyPr>
          <a:lstStyle/>
          <a:p>
            <a:pPr marL="12700" marR="2784475">
              <a:lnSpc>
                <a:spcPct val="101000"/>
              </a:lnSpc>
              <a:spcBef>
                <a:spcPts val="95"/>
              </a:spcBef>
            </a:pPr>
            <a:r>
              <a:rPr sz="2450" spc="5" dirty="0">
                <a:solidFill>
                  <a:srgbClr val="FFFFFF"/>
                </a:solidFill>
                <a:latin typeface="Arial"/>
                <a:cs typeface="Arial"/>
              </a:rPr>
              <a:t>The </a:t>
            </a:r>
            <a:r>
              <a:rPr sz="2450" spc="-40" dirty="0">
                <a:solidFill>
                  <a:srgbClr val="FFFFFF"/>
                </a:solidFill>
                <a:latin typeface="Arial"/>
                <a:cs typeface="Arial"/>
              </a:rPr>
              <a:t>2011 </a:t>
            </a:r>
            <a:r>
              <a:rPr sz="2450" spc="5" dirty="0">
                <a:solidFill>
                  <a:srgbClr val="FFFFFF"/>
                </a:solidFill>
                <a:latin typeface="Arial"/>
                <a:cs typeface="Arial"/>
              </a:rPr>
              <a:t>version </a:t>
            </a:r>
            <a:r>
              <a:rPr sz="2450" spc="0" dirty="0">
                <a:solidFill>
                  <a:srgbClr val="FFFFFF"/>
                </a:solidFill>
                <a:latin typeface="Arial"/>
                <a:cs typeface="Arial"/>
              </a:rPr>
              <a:t>of this </a:t>
            </a:r>
            <a:r>
              <a:rPr sz="2450" spc="5" dirty="0">
                <a:solidFill>
                  <a:srgbClr val="FFFFFF"/>
                </a:solidFill>
                <a:latin typeface="Arial"/>
                <a:cs typeface="Arial"/>
              </a:rPr>
              <a:t>standard was called </a:t>
            </a:r>
            <a:r>
              <a:rPr sz="2450" b="1" spc="0" dirty="0">
                <a:solidFill>
                  <a:srgbClr val="FFFFFF"/>
                </a:solidFill>
                <a:latin typeface="Arial"/>
                <a:cs typeface="Arial"/>
              </a:rPr>
              <a:t>Contract Requirements </a:t>
            </a:r>
            <a:r>
              <a:rPr sz="2450" b="1" spc="5" dirty="0">
                <a:solidFill>
                  <a:srgbClr val="FFFFFF"/>
                </a:solidFill>
                <a:latin typeface="Arial"/>
                <a:cs typeface="Arial"/>
              </a:rPr>
              <a:t>Environment </a:t>
            </a:r>
            <a:r>
              <a:rPr sz="2450" spc="0" dirty="0">
                <a:solidFill>
                  <a:srgbClr val="FFFFFF"/>
                </a:solidFill>
                <a:latin typeface="Arial"/>
                <a:cs typeface="Arial"/>
              </a:rPr>
              <a:t>(CRE)</a:t>
            </a:r>
            <a:r>
              <a:rPr lang="en-GB" sz="2450" spc="0" dirty="0">
                <a:solidFill>
                  <a:srgbClr val="FFFFFF"/>
                </a:solidFill>
                <a:latin typeface="Arial"/>
                <a:cs typeface="Arial"/>
              </a:rPr>
              <a:t> and it </a:t>
            </a:r>
            <a:r>
              <a:rPr sz="2450" spc="5" dirty="0">
                <a:solidFill>
                  <a:srgbClr val="FFFFFF"/>
                </a:solidFill>
                <a:latin typeface="Arial"/>
                <a:cs typeface="Arial"/>
              </a:rPr>
              <a:t>was </a:t>
            </a:r>
            <a:r>
              <a:rPr sz="2450" spc="0" dirty="0">
                <a:solidFill>
                  <a:srgbClr val="FFFFFF"/>
                </a:solidFill>
                <a:latin typeface="Arial"/>
                <a:cs typeface="Arial"/>
              </a:rPr>
              <a:t>applicable to Network Rail</a:t>
            </a:r>
            <a:r>
              <a:rPr sz="2450" spc="-25" dirty="0">
                <a:solidFill>
                  <a:srgbClr val="FFFFFF"/>
                </a:solidFill>
                <a:latin typeface="Arial"/>
                <a:cs typeface="Arial"/>
              </a:rPr>
              <a:t> </a:t>
            </a:r>
            <a:r>
              <a:rPr sz="2450" spc="5" dirty="0">
                <a:solidFill>
                  <a:srgbClr val="FFFFFF"/>
                </a:solidFill>
                <a:latin typeface="Arial"/>
                <a:cs typeface="Arial"/>
              </a:rPr>
              <a:t>contractors.</a:t>
            </a:r>
            <a:endParaRPr sz="2450" dirty="0">
              <a:latin typeface="Arial"/>
              <a:cs typeface="Arial"/>
            </a:endParaRPr>
          </a:p>
          <a:p>
            <a:pPr marL="12700">
              <a:lnSpc>
                <a:spcPct val="100000"/>
              </a:lnSpc>
              <a:spcBef>
                <a:spcPts val="1675"/>
              </a:spcBef>
            </a:pPr>
            <a:r>
              <a:rPr sz="2450" spc="5" dirty="0">
                <a:solidFill>
                  <a:srgbClr val="FFFFFF"/>
                </a:solidFill>
                <a:latin typeface="Arial"/>
                <a:cs typeface="Arial"/>
              </a:rPr>
              <a:t>This version </a:t>
            </a:r>
            <a:r>
              <a:rPr sz="2450" spc="0" dirty="0">
                <a:solidFill>
                  <a:srgbClr val="FFFFFF"/>
                </a:solidFill>
                <a:latin typeface="Arial"/>
                <a:cs typeface="Arial"/>
              </a:rPr>
              <a:t>of </a:t>
            </a:r>
            <a:r>
              <a:rPr sz="2450" spc="5" dirty="0">
                <a:solidFill>
                  <a:srgbClr val="FFFFFF"/>
                </a:solidFill>
                <a:latin typeface="Arial"/>
                <a:cs typeface="Arial"/>
              </a:rPr>
              <a:t>the standard </a:t>
            </a:r>
            <a:r>
              <a:rPr sz="2450" spc="0" dirty="0">
                <a:solidFill>
                  <a:srgbClr val="FFFFFF"/>
                </a:solidFill>
                <a:latin typeface="Arial"/>
                <a:cs typeface="Arial"/>
              </a:rPr>
              <a:t>has significantly </a:t>
            </a:r>
            <a:r>
              <a:rPr sz="2450" spc="5" dirty="0">
                <a:solidFill>
                  <a:srgbClr val="FFFFFF"/>
                </a:solidFill>
                <a:latin typeface="Arial"/>
                <a:cs typeface="Arial"/>
              </a:rPr>
              <a:t>changed </a:t>
            </a:r>
            <a:r>
              <a:rPr sz="2450" spc="0" dirty="0">
                <a:solidFill>
                  <a:srgbClr val="FFFFFF"/>
                </a:solidFill>
                <a:latin typeface="Arial"/>
                <a:cs typeface="Arial"/>
              </a:rPr>
              <a:t>to include:</a:t>
            </a:r>
            <a:endParaRPr sz="2450" dirty="0">
              <a:latin typeface="Arial"/>
              <a:cs typeface="Arial"/>
            </a:endParaRPr>
          </a:p>
          <a:p>
            <a:pPr marL="375285" marR="219075" indent="-362585">
              <a:lnSpc>
                <a:spcPct val="101000"/>
              </a:lnSpc>
              <a:spcBef>
                <a:spcPts val="1645"/>
              </a:spcBef>
              <a:buChar char="•"/>
              <a:tabLst>
                <a:tab pos="375285" algn="l"/>
                <a:tab pos="375920" algn="l"/>
              </a:tabLst>
            </a:pPr>
            <a:r>
              <a:rPr sz="2450" spc="5" dirty="0">
                <a:solidFill>
                  <a:srgbClr val="FFFFFF"/>
                </a:solidFill>
                <a:latin typeface="Arial"/>
                <a:cs typeface="Arial"/>
              </a:rPr>
              <a:t>Key </a:t>
            </a:r>
            <a:r>
              <a:rPr sz="2450" spc="0" dirty="0">
                <a:solidFill>
                  <a:srgbClr val="FFFFFF"/>
                </a:solidFill>
                <a:latin typeface="Arial"/>
                <a:cs typeface="Arial"/>
              </a:rPr>
              <a:t>updates to </a:t>
            </a:r>
            <a:r>
              <a:rPr sz="2450" dirty="0">
                <a:solidFill>
                  <a:srgbClr val="FFFFFF"/>
                </a:solidFill>
                <a:latin typeface="Arial"/>
                <a:cs typeface="Arial"/>
              </a:rPr>
              <a:t>effective </a:t>
            </a:r>
            <a:r>
              <a:rPr sz="2450" spc="0" dirty="0">
                <a:solidFill>
                  <a:srgbClr val="FFFFFF"/>
                </a:solidFill>
                <a:latin typeface="Arial"/>
                <a:cs typeface="Arial"/>
              </a:rPr>
              <a:t>management of environmental risks and opportunities (including </a:t>
            </a:r>
            <a:r>
              <a:rPr sz="2450" spc="5" dirty="0">
                <a:solidFill>
                  <a:srgbClr val="FFFFFF"/>
                </a:solidFill>
                <a:latin typeface="Arial"/>
                <a:cs typeface="Arial"/>
              </a:rPr>
              <a:t>the </a:t>
            </a:r>
            <a:r>
              <a:rPr sz="2450" spc="0" dirty="0">
                <a:solidFill>
                  <a:srgbClr val="FFFFFF"/>
                </a:solidFill>
                <a:latin typeface="Arial"/>
                <a:cs typeface="Arial"/>
              </a:rPr>
              <a:t>introduction </a:t>
            </a:r>
            <a:r>
              <a:rPr sz="2450" dirty="0">
                <a:solidFill>
                  <a:srgbClr val="FFFFFF"/>
                </a:solidFill>
                <a:latin typeface="Arial"/>
                <a:cs typeface="Arial"/>
              </a:rPr>
              <a:t>of  </a:t>
            </a:r>
            <a:r>
              <a:rPr sz="2450" spc="5" dirty="0">
                <a:solidFill>
                  <a:srgbClr val="FFFFFF"/>
                </a:solidFill>
                <a:latin typeface="Arial"/>
                <a:cs typeface="Arial"/>
              </a:rPr>
              <a:t>sections on Energy </a:t>
            </a:r>
            <a:r>
              <a:rPr sz="2450" spc="10" dirty="0">
                <a:solidFill>
                  <a:srgbClr val="FFFFFF"/>
                </a:solidFill>
                <a:latin typeface="Arial"/>
                <a:cs typeface="Arial"/>
              </a:rPr>
              <a:t>&amp; </a:t>
            </a:r>
            <a:r>
              <a:rPr sz="2450" spc="0" dirty="0">
                <a:solidFill>
                  <a:srgbClr val="FFFFFF"/>
                </a:solidFill>
                <a:latin typeface="Arial"/>
                <a:cs typeface="Arial"/>
              </a:rPr>
              <a:t>Carbon and </a:t>
            </a:r>
            <a:r>
              <a:rPr sz="2450" dirty="0">
                <a:solidFill>
                  <a:srgbClr val="FFFFFF"/>
                </a:solidFill>
                <a:latin typeface="Arial"/>
                <a:cs typeface="Arial"/>
              </a:rPr>
              <a:t>Weather </a:t>
            </a:r>
            <a:r>
              <a:rPr sz="2450" spc="0" dirty="0">
                <a:solidFill>
                  <a:srgbClr val="FFFFFF"/>
                </a:solidFill>
                <a:latin typeface="Arial"/>
                <a:cs typeface="Arial"/>
              </a:rPr>
              <a:t>Resilience and Climate Change);</a:t>
            </a:r>
            <a:r>
              <a:rPr sz="2450" spc="25" dirty="0">
                <a:solidFill>
                  <a:srgbClr val="FFFFFF"/>
                </a:solidFill>
                <a:latin typeface="Arial"/>
                <a:cs typeface="Arial"/>
              </a:rPr>
              <a:t> </a:t>
            </a:r>
            <a:r>
              <a:rPr sz="2450" spc="0" dirty="0">
                <a:solidFill>
                  <a:srgbClr val="FFFFFF"/>
                </a:solidFill>
                <a:latin typeface="Arial"/>
                <a:cs typeface="Arial"/>
              </a:rPr>
              <a:t>and</a:t>
            </a:r>
            <a:endParaRPr lang="en-GB" sz="2450" dirty="0">
              <a:latin typeface="Arial"/>
              <a:cs typeface="Arial"/>
            </a:endParaRPr>
          </a:p>
          <a:p>
            <a:pPr marL="375285" marR="219075" indent="-362585">
              <a:lnSpc>
                <a:spcPct val="101000"/>
              </a:lnSpc>
              <a:spcBef>
                <a:spcPts val="1645"/>
              </a:spcBef>
              <a:buChar char="•"/>
              <a:tabLst>
                <a:tab pos="375285" algn="l"/>
                <a:tab pos="375920" algn="l"/>
              </a:tabLst>
            </a:pPr>
            <a:r>
              <a:rPr sz="2450" spc="0" dirty="0">
                <a:solidFill>
                  <a:srgbClr val="FFFFFF"/>
                </a:solidFill>
                <a:latin typeface="Arial"/>
                <a:cs typeface="Arial"/>
              </a:rPr>
              <a:t>All </a:t>
            </a:r>
            <a:r>
              <a:rPr sz="2450" spc="5" dirty="0">
                <a:solidFill>
                  <a:srgbClr val="FFFFFF"/>
                </a:solidFill>
                <a:latin typeface="Arial"/>
                <a:cs typeface="Arial"/>
              </a:rPr>
              <a:t>new </a:t>
            </a:r>
            <a:r>
              <a:rPr sz="2450" spc="0" dirty="0">
                <a:solidFill>
                  <a:srgbClr val="FFFFFF"/>
                </a:solidFill>
                <a:latin typeface="Arial"/>
                <a:cs typeface="Arial"/>
              </a:rPr>
              <a:t>requirements to </a:t>
            </a:r>
            <a:r>
              <a:rPr sz="2450" dirty="0">
                <a:solidFill>
                  <a:srgbClr val="FFFFFF"/>
                </a:solidFill>
                <a:latin typeface="Arial"/>
                <a:cs typeface="Arial"/>
              </a:rPr>
              <a:t>effectively </a:t>
            </a:r>
            <a:r>
              <a:rPr sz="2450" spc="0" dirty="0">
                <a:solidFill>
                  <a:srgbClr val="FFFFFF"/>
                </a:solidFill>
                <a:latin typeface="Arial"/>
                <a:cs typeface="Arial"/>
              </a:rPr>
              <a:t>manage social risks and opportunities.  </a:t>
            </a:r>
            <a:endParaRPr lang="en-GB" sz="2450" spc="0" dirty="0">
              <a:solidFill>
                <a:srgbClr val="FFFFFF"/>
              </a:solidFill>
              <a:latin typeface="Arial"/>
              <a:cs typeface="Arial"/>
            </a:endParaRPr>
          </a:p>
          <a:p>
            <a:pPr marL="12700" marR="4948555">
              <a:lnSpc>
                <a:spcPct val="157100"/>
              </a:lnSpc>
              <a:tabLst>
                <a:tab pos="375285" algn="l"/>
                <a:tab pos="375920" algn="l"/>
              </a:tabLst>
            </a:pPr>
            <a:r>
              <a:rPr sz="2450" spc="5" dirty="0">
                <a:solidFill>
                  <a:srgbClr val="FFFFFF"/>
                </a:solidFill>
                <a:latin typeface="Arial"/>
                <a:cs typeface="Arial"/>
              </a:rPr>
              <a:t>The scope </a:t>
            </a:r>
            <a:r>
              <a:rPr sz="2450" spc="0" dirty="0">
                <a:solidFill>
                  <a:srgbClr val="FFFFFF"/>
                </a:solidFill>
                <a:latin typeface="Arial"/>
                <a:cs typeface="Arial"/>
              </a:rPr>
              <a:t>of this </a:t>
            </a:r>
            <a:r>
              <a:rPr sz="2450" spc="5" dirty="0">
                <a:solidFill>
                  <a:srgbClr val="FFFFFF"/>
                </a:solidFill>
                <a:latin typeface="Arial"/>
                <a:cs typeface="Arial"/>
              </a:rPr>
              <a:t>standard </a:t>
            </a:r>
            <a:r>
              <a:rPr sz="2450" spc="0" dirty="0">
                <a:solidFill>
                  <a:srgbClr val="FFFFFF"/>
                </a:solidFill>
                <a:latin typeface="Arial"/>
                <a:cs typeface="Arial"/>
              </a:rPr>
              <a:t>has also been expanded to</a:t>
            </a:r>
            <a:r>
              <a:rPr sz="2450" spc="15" dirty="0">
                <a:solidFill>
                  <a:srgbClr val="FFFFFF"/>
                </a:solidFill>
                <a:latin typeface="Arial"/>
                <a:cs typeface="Arial"/>
              </a:rPr>
              <a:t> </a:t>
            </a:r>
            <a:r>
              <a:rPr sz="2450" spc="0" dirty="0">
                <a:solidFill>
                  <a:srgbClr val="FFFFFF"/>
                </a:solidFill>
                <a:latin typeface="Arial"/>
                <a:cs typeface="Arial"/>
              </a:rPr>
              <a:t>include:</a:t>
            </a:r>
            <a:endParaRPr sz="2450" dirty="0">
              <a:latin typeface="Arial"/>
              <a:cs typeface="Arial"/>
            </a:endParaRPr>
          </a:p>
          <a:p>
            <a:pPr marL="375285" marR="5080" indent="-362585">
              <a:lnSpc>
                <a:spcPct val="101000"/>
              </a:lnSpc>
              <a:spcBef>
                <a:spcPts val="1645"/>
              </a:spcBef>
              <a:buFont typeface="Arial"/>
              <a:buChar char="•"/>
              <a:tabLst>
                <a:tab pos="375285" algn="l"/>
                <a:tab pos="375920" algn="l"/>
              </a:tabLst>
            </a:pPr>
            <a:r>
              <a:rPr sz="2450" b="1" spc="0" dirty="0">
                <a:solidFill>
                  <a:srgbClr val="FFFFFF"/>
                </a:solidFill>
                <a:latin typeface="Arial"/>
                <a:cs typeface="Arial"/>
              </a:rPr>
              <a:t>All Network Rail business </a:t>
            </a:r>
            <a:r>
              <a:rPr sz="2450" b="1" spc="5" dirty="0">
                <a:solidFill>
                  <a:srgbClr val="FFFFFF"/>
                </a:solidFill>
                <a:latin typeface="Arial"/>
                <a:cs typeface="Arial"/>
              </a:rPr>
              <a:t>units </a:t>
            </a:r>
            <a:r>
              <a:rPr sz="2450" spc="0" dirty="0">
                <a:solidFill>
                  <a:srgbClr val="FFFFFF"/>
                </a:solidFill>
                <a:latin typeface="Arial"/>
                <a:cs typeface="Arial"/>
              </a:rPr>
              <a:t>responsible for </a:t>
            </a:r>
            <a:r>
              <a:rPr sz="2450" spc="5" dirty="0">
                <a:solidFill>
                  <a:srgbClr val="FFFFFF"/>
                </a:solidFill>
                <a:latin typeface="Arial"/>
                <a:cs typeface="Arial"/>
              </a:rPr>
              <a:t>carrying </a:t>
            </a:r>
            <a:r>
              <a:rPr sz="2450" spc="0" dirty="0">
                <a:solidFill>
                  <a:srgbClr val="FFFFFF"/>
                </a:solidFill>
                <a:latin typeface="Arial"/>
                <a:cs typeface="Arial"/>
              </a:rPr>
              <a:t>out </a:t>
            </a:r>
            <a:r>
              <a:rPr sz="2450" spc="5" dirty="0">
                <a:solidFill>
                  <a:srgbClr val="FFFFFF"/>
                </a:solidFill>
                <a:latin typeface="Arial"/>
                <a:cs typeface="Arial"/>
              </a:rPr>
              <a:t>construction</a:t>
            </a:r>
            <a:r>
              <a:rPr lang="en-GB" sz="2450" spc="5" dirty="0">
                <a:solidFill>
                  <a:srgbClr val="FFFFFF"/>
                </a:solidFill>
                <a:latin typeface="Arial"/>
                <a:cs typeface="Arial"/>
              </a:rPr>
              <a:t> and </a:t>
            </a:r>
            <a:r>
              <a:rPr sz="2450" spc="0" dirty="0">
                <a:solidFill>
                  <a:srgbClr val="FFFFFF"/>
                </a:solidFill>
                <a:latin typeface="Arial"/>
                <a:cs typeface="Arial"/>
              </a:rPr>
              <a:t>design</a:t>
            </a:r>
            <a:r>
              <a:rPr lang="en-GB" sz="2450" spc="0" dirty="0">
                <a:solidFill>
                  <a:srgbClr val="FFFFFF"/>
                </a:solidFill>
                <a:latin typeface="Arial"/>
                <a:cs typeface="Arial"/>
              </a:rPr>
              <a:t> works on GRIP-managed projects. </a:t>
            </a:r>
            <a:endParaRPr sz="2450" dirty="0">
              <a:latin typeface="Arial"/>
              <a:cs typeface="Arial"/>
            </a:endParaRPr>
          </a:p>
        </p:txBody>
      </p:sp>
      <p:sp>
        <p:nvSpPr>
          <p:cNvPr id="5" name="object 5"/>
          <p:cNvSpPr txBox="1"/>
          <p:nvPr/>
        </p:nvSpPr>
        <p:spPr>
          <a:xfrm>
            <a:off x="1644332" y="8348213"/>
            <a:ext cx="16645077" cy="1336877"/>
          </a:xfrm>
          <a:prstGeom prst="rect">
            <a:avLst/>
          </a:prstGeom>
          <a:solidFill>
            <a:srgbClr val="8A5F9F"/>
          </a:solidFill>
          <a:ln w="41883">
            <a:solidFill>
              <a:srgbClr val="FFFFFF"/>
            </a:solidFill>
          </a:ln>
        </p:spPr>
        <p:txBody>
          <a:bodyPr vert="horz" wrap="square" lIns="108000" tIns="108000" rIns="108000" bIns="108000" rtlCol="0">
            <a:spAutoFit/>
          </a:bodyPr>
          <a:lstStyle/>
          <a:p>
            <a:pPr marL="209550" marR="203835">
              <a:lnSpc>
                <a:spcPct val="101000"/>
              </a:lnSpc>
              <a:spcBef>
                <a:spcPts val="150"/>
              </a:spcBef>
            </a:pPr>
            <a:r>
              <a:rPr sz="2450" b="1" spc="5" dirty="0">
                <a:solidFill>
                  <a:srgbClr val="FFFFFF"/>
                </a:solidFill>
                <a:latin typeface="Arial"/>
                <a:cs typeface="Arial"/>
              </a:rPr>
              <a:t>NOTE – This </a:t>
            </a:r>
            <a:r>
              <a:rPr lang="en-GB" sz="2450" b="1" spc="5" dirty="0">
                <a:solidFill>
                  <a:srgbClr val="FFFFFF"/>
                </a:solidFill>
                <a:latin typeface="Arial"/>
                <a:cs typeface="Arial"/>
              </a:rPr>
              <a:t>new </a:t>
            </a:r>
            <a:r>
              <a:rPr lang="en-GB" sz="2450" b="1" dirty="0">
                <a:solidFill>
                  <a:srgbClr val="FFFFFF"/>
                </a:solidFill>
                <a:latin typeface="Arial"/>
                <a:cs typeface="Arial"/>
              </a:rPr>
              <a:t>standard (version 8) replaces the previous version which was published in June 2018 and included Route Business Maintenance works. We have now removed Route Business Maintenance works from the scope. A separate standard will be written to cover Maintenance in CP6.</a:t>
            </a:r>
            <a:endParaRPr sz="2450" dirty="0">
              <a:latin typeface="Arial"/>
              <a:cs typeface="Arial"/>
            </a:endParaRPr>
          </a:p>
        </p:txBody>
      </p:sp>
      <p:sp>
        <p:nvSpPr>
          <p:cNvPr id="6" name="object 6"/>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7" name="object 7"/>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9" name="object 9"/>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0" name="object 10"/>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 name="object 11"/>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2" name="object 12"/>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3" name="object 13"/>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4" name="object 14"/>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5" name="object 15"/>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6" name="object 16"/>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7" name="object 17"/>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8" name="object 18"/>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Tree>
    <p:extLst>
      <p:ext uri="{BB962C8B-B14F-4D97-AF65-F5344CB8AC3E}">
        <p14:creationId xmlns:p14="http://schemas.microsoft.com/office/powerpoint/2010/main" val="1423591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xfrm>
            <a:off x="1610287" y="1806733"/>
            <a:ext cx="17661963" cy="752770"/>
          </a:xfrm>
          <a:prstGeom prst="rect">
            <a:avLst/>
          </a:prstGeom>
        </p:spPr>
        <p:txBody>
          <a:bodyPr vert="horz" wrap="square" lIns="0" tIns="13970" rIns="0" bIns="0" rtlCol="0">
            <a:spAutoFit/>
          </a:bodyPr>
          <a:lstStyle/>
          <a:p>
            <a:pPr marL="12700">
              <a:lnSpc>
                <a:spcPct val="100000"/>
              </a:lnSpc>
              <a:spcBef>
                <a:spcPts val="110"/>
              </a:spcBef>
            </a:pPr>
            <a:r>
              <a:rPr sz="4800" spc="-20" dirty="0"/>
              <a:t>What’s</a:t>
            </a:r>
            <a:r>
              <a:rPr sz="4800" spc="-80" dirty="0"/>
              <a:t> </a:t>
            </a:r>
            <a:r>
              <a:rPr sz="4800" dirty="0"/>
              <a:t>changed</a:t>
            </a:r>
            <a:r>
              <a:rPr lang="en-GB" sz="4800" dirty="0"/>
              <a:t> since v7 was published in June 2018</a:t>
            </a:r>
            <a:r>
              <a:rPr sz="4800" dirty="0"/>
              <a:t>?</a:t>
            </a:r>
          </a:p>
        </p:txBody>
      </p:sp>
      <p:sp>
        <p:nvSpPr>
          <p:cNvPr id="4" name="object 4"/>
          <p:cNvSpPr txBox="1"/>
          <p:nvPr/>
        </p:nvSpPr>
        <p:spPr>
          <a:xfrm>
            <a:off x="1610287" y="3322320"/>
            <a:ext cx="16403796" cy="3103157"/>
          </a:xfrm>
          <a:prstGeom prst="rect">
            <a:avLst/>
          </a:prstGeom>
        </p:spPr>
        <p:txBody>
          <a:bodyPr vert="horz" wrap="square" lIns="0" tIns="12065" rIns="0" bIns="0" rtlCol="0">
            <a:spAutoFit/>
          </a:bodyPr>
          <a:lstStyle/>
          <a:p>
            <a:pPr marL="12700" marR="2784475">
              <a:lnSpc>
                <a:spcPct val="101000"/>
              </a:lnSpc>
              <a:spcBef>
                <a:spcPts val="95"/>
              </a:spcBef>
            </a:pPr>
            <a:r>
              <a:rPr lang="en-GB" sz="2450" spc="5" dirty="0">
                <a:solidFill>
                  <a:srgbClr val="FFFFFF"/>
                </a:solidFill>
                <a:latin typeface="Arial"/>
                <a:cs typeface="Arial"/>
              </a:rPr>
              <a:t>Version</a:t>
            </a:r>
            <a:r>
              <a:rPr sz="2450" spc="5" dirty="0">
                <a:solidFill>
                  <a:srgbClr val="FFFFFF"/>
                </a:solidFill>
                <a:latin typeface="Arial"/>
                <a:cs typeface="Arial"/>
              </a:rPr>
              <a:t> </a:t>
            </a:r>
            <a:r>
              <a:rPr lang="en-GB" sz="2450" spc="5" dirty="0">
                <a:solidFill>
                  <a:srgbClr val="FFFFFF"/>
                </a:solidFill>
                <a:latin typeface="Arial"/>
                <a:cs typeface="Arial"/>
              </a:rPr>
              <a:t>7 </a:t>
            </a:r>
            <a:r>
              <a:rPr sz="2450" spc="0" dirty="0">
                <a:solidFill>
                  <a:srgbClr val="FFFFFF"/>
                </a:solidFill>
                <a:latin typeface="Arial"/>
                <a:cs typeface="Arial"/>
              </a:rPr>
              <a:t>of this </a:t>
            </a:r>
            <a:r>
              <a:rPr sz="2450" spc="5" dirty="0">
                <a:solidFill>
                  <a:srgbClr val="FFFFFF"/>
                </a:solidFill>
                <a:latin typeface="Arial"/>
                <a:cs typeface="Arial"/>
              </a:rPr>
              <a:t>standard was </a:t>
            </a:r>
            <a:r>
              <a:rPr lang="en-GB" sz="2450" spc="5" dirty="0">
                <a:solidFill>
                  <a:srgbClr val="FFFFFF"/>
                </a:solidFill>
                <a:latin typeface="Arial"/>
                <a:cs typeface="Arial"/>
              </a:rPr>
              <a:t>published in June 2018</a:t>
            </a:r>
            <a:r>
              <a:rPr sz="2450" spc="5" dirty="0">
                <a:solidFill>
                  <a:srgbClr val="FFFFFF"/>
                </a:solidFill>
                <a:latin typeface="Arial"/>
                <a:cs typeface="Arial"/>
              </a:rPr>
              <a:t>.</a:t>
            </a:r>
            <a:r>
              <a:rPr lang="en-GB" sz="2450" spc="5" dirty="0">
                <a:solidFill>
                  <a:srgbClr val="FFFFFF"/>
                </a:solidFill>
                <a:latin typeface="Arial"/>
                <a:cs typeface="Arial"/>
              </a:rPr>
              <a:t> Since then, there have been no major changes aside from removing Route Business Maintenance teams from the scope. </a:t>
            </a:r>
            <a:endParaRPr sz="2450" dirty="0">
              <a:latin typeface="Arial"/>
              <a:cs typeface="Arial"/>
            </a:endParaRPr>
          </a:p>
          <a:p>
            <a:pPr marL="12700">
              <a:lnSpc>
                <a:spcPct val="100000"/>
              </a:lnSpc>
              <a:spcBef>
                <a:spcPts val="1675"/>
              </a:spcBef>
            </a:pPr>
            <a:r>
              <a:rPr lang="en-GB" sz="2450" spc="5" dirty="0">
                <a:solidFill>
                  <a:srgbClr val="FFFFFF"/>
                </a:solidFill>
                <a:latin typeface="Arial"/>
                <a:cs typeface="Arial"/>
              </a:rPr>
              <a:t>However, some minor amends have been made which include</a:t>
            </a:r>
            <a:r>
              <a:rPr sz="2450" spc="0" dirty="0">
                <a:solidFill>
                  <a:srgbClr val="FFFFFF"/>
                </a:solidFill>
                <a:latin typeface="Arial"/>
                <a:cs typeface="Arial"/>
              </a:rPr>
              <a:t>:</a:t>
            </a:r>
            <a:endParaRPr sz="2450" dirty="0">
              <a:latin typeface="Arial"/>
              <a:cs typeface="Arial"/>
            </a:endParaRPr>
          </a:p>
          <a:p>
            <a:pPr marL="375285" marR="219075" indent="-362585">
              <a:lnSpc>
                <a:spcPct val="101000"/>
              </a:lnSpc>
              <a:spcBef>
                <a:spcPts val="1645"/>
              </a:spcBef>
              <a:buChar char="•"/>
              <a:tabLst>
                <a:tab pos="375285" algn="l"/>
                <a:tab pos="375920" algn="l"/>
              </a:tabLst>
            </a:pPr>
            <a:r>
              <a:rPr lang="en-GB" sz="2450" spc="5" dirty="0">
                <a:solidFill>
                  <a:srgbClr val="FFFFFF"/>
                </a:solidFill>
                <a:latin typeface="Arial"/>
                <a:cs typeface="Arial"/>
              </a:rPr>
              <a:t>Adding ALARP (as low as reasonably practicable) to the Definition section; </a:t>
            </a:r>
          </a:p>
          <a:p>
            <a:pPr marL="375285" marR="219075" indent="-362585">
              <a:lnSpc>
                <a:spcPct val="101000"/>
              </a:lnSpc>
              <a:spcBef>
                <a:spcPts val="1645"/>
              </a:spcBef>
              <a:buChar char="•"/>
              <a:tabLst>
                <a:tab pos="375285" algn="l"/>
                <a:tab pos="375920" algn="l"/>
              </a:tabLst>
            </a:pPr>
            <a:r>
              <a:rPr lang="en-GB" sz="2450" dirty="0">
                <a:solidFill>
                  <a:srgbClr val="FFFFFF"/>
                </a:solidFill>
                <a:latin typeface="Arial"/>
                <a:cs typeface="Arial"/>
              </a:rPr>
              <a:t>Adding a reference to the new Worker Behaviour training in the Being a Caring Neighbour section; </a:t>
            </a:r>
          </a:p>
          <a:p>
            <a:pPr marL="375285" marR="219075" indent="-362585">
              <a:lnSpc>
                <a:spcPct val="101000"/>
              </a:lnSpc>
              <a:spcBef>
                <a:spcPts val="1645"/>
              </a:spcBef>
              <a:buChar char="•"/>
              <a:tabLst>
                <a:tab pos="375285" algn="l"/>
                <a:tab pos="375920" algn="l"/>
              </a:tabLst>
            </a:pPr>
            <a:r>
              <a:rPr lang="en-GB" sz="2450" dirty="0">
                <a:solidFill>
                  <a:srgbClr val="FFFFFF"/>
                </a:solidFill>
                <a:latin typeface="Arial"/>
                <a:cs typeface="Arial"/>
              </a:rPr>
              <a:t>Updating the wording when referring to Alliances. </a:t>
            </a:r>
          </a:p>
        </p:txBody>
      </p:sp>
      <p:sp>
        <p:nvSpPr>
          <p:cNvPr id="6" name="object 6"/>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7" name="object 7"/>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9" name="object 9"/>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0" name="object 10"/>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 name="object 11"/>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2" name="object 12"/>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3" name="object 13"/>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4" name="object 14"/>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5" name="object 15"/>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6" name="object 16"/>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7" name="object 17"/>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8" name="object 18"/>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Tree>
    <p:extLst>
      <p:ext uri="{BB962C8B-B14F-4D97-AF65-F5344CB8AC3E}">
        <p14:creationId xmlns:p14="http://schemas.microsoft.com/office/powerpoint/2010/main" val="3762415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xfrm>
            <a:off x="1610287" y="1806733"/>
            <a:ext cx="7070163" cy="845103"/>
          </a:xfrm>
          <a:prstGeom prst="rect">
            <a:avLst/>
          </a:prstGeom>
        </p:spPr>
        <p:txBody>
          <a:bodyPr vert="horz" wrap="square" lIns="0" tIns="13970" rIns="0" bIns="0" rtlCol="0">
            <a:spAutoFit/>
          </a:bodyPr>
          <a:lstStyle/>
          <a:p>
            <a:pPr marL="12700">
              <a:lnSpc>
                <a:spcPct val="100000"/>
              </a:lnSpc>
              <a:spcBef>
                <a:spcPts val="110"/>
              </a:spcBef>
            </a:pPr>
            <a:r>
              <a:rPr lang="en-GB" sz="5400" spc="-20" dirty="0"/>
              <a:t>Why the change?</a:t>
            </a:r>
            <a:endParaRPr sz="5400" dirty="0"/>
          </a:p>
        </p:txBody>
      </p:sp>
      <p:sp>
        <p:nvSpPr>
          <p:cNvPr id="6" name="object 6"/>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7" name="object 7"/>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9" name="object 9"/>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0" name="object 10"/>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 name="object 11"/>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2" name="object 12"/>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3" name="object 13"/>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4" name="object 14"/>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5" name="object 15"/>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6" name="object 16"/>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7" name="object 17"/>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8" name="object 18"/>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20" name="TextBox 19">
            <a:extLst>
              <a:ext uri="{FF2B5EF4-FFF2-40B4-BE49-F238E27FC236}">
                <a16:creationId xmlns:a16="http://schemas.microsoft.com/office/drawing/2014/main" id="{760C494D-C59A-40A1-970D-163174D4DF27}"/>
              </a:ext>
            </a:extLst>
          </p:cNvPr>
          <p:cNvSpPr txBox="1"/>
          <p:nvPr/>
        </p:nvSpPr>
        <p:spPr>
          <a:xfrm>
            <a:off x="1610287" y="3063875"/>
            <a:ext cx="16870257" cy="7255832"/>
          </a:xfrm>
          <a:prstGeom prst="rect">
            <a:avLst/>
          </a:prstGeom>
          <a:noFill/>
        </p:spPr>
        <p:txBody>
          <a:bodyPr wrap="square" rtlCol="0">
            <a:spAutoFit/>
          </a:bodyPr>
          <a:lstStyle/>
          <a:p>
            <a:r>
              <a:rPr lang="en-GB" sz="2450" dirty="0">
                <a:solidFill>
                  <a:schemeClr val="bg1"/>
                </a:solidFill>
                <a:latin typeface="Arial" panose="020B0604020202020204" pitchFamily="34" charset="0"/>
                <a:cs typeface="Arial" panose="020B0604020202020204" pitchFamily="34" charset="0"/>
              </a:rPr>
              <a:t>When we do not consider the environment and social risks associated with designing, building and maintaining the railway, we see an increase in cost, delays, and regulatory or reputational damage. </a:t>
            </a:r>
          </a:p>
          <a:p>
            <a:endParaRPr lang="en-GB" sz="2450" dirty="0">
              <a:solidFill>
                <a:schemeClr val="bg1"/>
              </a:solidFill>
              <a:latin typeface="Arial" panose="020B0604020202020204" pitchFamily="34" charset="0"/>
              <a:cs typeface="Arial" panose="020B0604020202020204" pitchFamily="34" charset="0"/>
            </a:endParaRPr>
          </a:p>
          <a:p>
            <a:r>
              <a:rPr lang="en-GB" sz="2450" dirty="0">
                <a:solidFill>
                  <a:schemeClr val="bg1"/>
                </a:solidFill>
                <a:latin typeface="Arial" panose="020B0604020202020204" pitchFamily="34" charset="0"/>
                <a:cs typeface="Arial" panose="020B0604020202020204" pitchFamily="34" charset="0"/>
              </a:rPr>
              <a:t>Whilst we do not have data to support this statement at a national level, we have multiple individual examples, such as:</a:t>
            </a:r>
          </a:p>
          <a:p>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Media attention surrounding vegetation clearance led to the Rail Minister suspending all tree felling during nesting season and launching an independent investigation into Network Rail’s operations</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Poor management of noise, nuisance and disturbance has resulted in multiple high-level complaints to Network Rail, national press and Members of Parliament, and legal action was taken against Network Rail for causing serious long-term mental and physical health conditions </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Poor planning of waste removal left a mound of 70,000 tonnes of excavated waste on site for over 2 years, when it could have been reused or recovered during the earlier phases of the project. This resulted in a £4million cost to send the 70,000 tonnes of waste to landfill. </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Lack of engagement with local communities ahead of a change to lineside fencing led to complaints, petitions, land access charges, a 16 month delay to the work and an additional £148k to the original project cost.</a:t>
            </a:r>
          </a:p>
          <a:p>
            <a:endParaRPr lang="en-GB" sz="24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98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6951" y="853377"/>
            <a:ext cx="19350355" cy="10078720"/>
          </a:xfrm>
          <a:custGeom>
            <a:avLst/>
            <a:gdLst/>
            <a:ahLst/>
            <a:cxnLst/>
            <a:rect l="l" t="t" r="r" b="b"/>
            <a:pathLst>
              <a:path w="19350355" h="10078720">
                <a:moveTo>
                  <a:pt x="0" y="10078227"/>
                </a:moveTo>
                <a:lnTo>
                  <a:pt x="19350196" y="10078227"/>
                </a:lnTo>
                <a:lnTo>
                  <a:pt x="19350196" y="0"/>
                </a:lnTo>
                <a:lnTo>
                  <a:pt x="0" y="0"/>
                </a:lnTo>
                <a:lnTo>
                  <a:pt x="0" y="10078227"/>
                </a:lnTo>
                <a:close/>
              </a:path>
            </a:pathLst>
          </a:custGeom>
          <a:solidFill>
            <a:srgbClr val="8A5F9F"/>
          </a:solidFill>
        </p:spPr>
        <p:txBody>
          <a:bodyPr wrap="square" lIns="0" tIns="0" rIns="0" bIns="0" rtlCol="0"/>
          <a:lstStyle/>
          <a:p>
            <a:endParaRPr dirty="0"/>
          </a:p>
        </p:txBody>
      </p:sp>
      <p:sp>
        <p:nvSpPr>
          <p:cNvPr id="3" name="object 3"/>
          <p:cNvSpPr txBox="1">
            <a:spLocks noGrp="1"/>
          </p:cNvSpPr>
          <p:nvPr>
            <p:ph type="title"/>
          </p:nvPr>
        </p:nvSpPr>
        <p:spPr>
          <a:xfrm>
            <a:off x="1610287" y="1806733"/>
            <a:ext cx="10651563" cy="845103"/>
          </a:xfrm>
          <a:prstGeom prst="rect">
            <a:avLst/>
          </a:prstGeom>
        </p:spPr>
        <p:txBody>
          <a:bodyPr vert="horz" wrap="square" lIns="0" tIns="13970" rIns="0" bIns="0" rtlCol="0">
            <a:spAutoFit/>
          </a:bodyPr>
          <a:lstStyle/>
          <a:p>
            <a:pPr marL="12700">
              <a:lnSpc>
                <a:spcPct val="100000"/>
              </a:lnSpc>
              <a:spcBef>
                <a:spcPts val="110"/>
              </a:spcBef>
            </a:pPr>
            <a:r>
              <a:rPr lang="en-GB" sz="5400" spc="-20" dirty="0"/>
              <a:t>What are the opportunities?</a:t>
            </a:r>
            <a:endParaRPr sz="5400" dirty="0"/>
          </a:p>
        </p:txBody>
      </p:sp>
      <p:sp>
        <p:nvSpPr>
          <p:cNvPr id="6" name="object 6"/>
          <p:cNvSpPr/>
          <p:nvPr/>
        </p:nvSpPr>
        <p:spPr>
          <a:xfrm>
            <a:off x="15693429" y="848961"/>
            <a:ext cx="4035425" cy="1067435"/>
          </a:xfrm>
          <a:custGeom>
            <a:avLst/>
            <a:gdLst/>
            <a:ahLst/>
            <a:cxnLst/>
            <a:rect l="l" t="t" r="r" b="b"/>
            <a:pathLst>
              <a:path w="4035425" h="1067435">
                <a:moveTo>
                  <a:pt x="4034819" y="0"/>
                </a:moveTo>
                <a:lnTo>
                  <a:pt x="0" y="0"/>
                </a:lnTo>
                <a:lnTo>
                  <a:pt x="4034819" y="1066983"/>
                </a:lnTo>
                <a:lnTo>
                  <a:pt x="4034819" y="0"/>
                </a:lnTo>
                <a:close/>
              </a:path>
            </a:pathLst>
          </a:custGeom>
          <a:solidFill>
            <a:srgbClr val="FFFFFF"/>
          </a:solidFill>
        </p:spPr>
        <p:txBody>
          <a:bodyPr wrap="square" lIns="0" tIns="0" rIns="0" bIns="0" rtlCol="0"/>
          <a:lstStyle/>
          <a:p>
            <a:endParaRPr dirty="0"/>
          </a:p>
        </p:txBody>
      </p:sp>
      <p:sp>
        <p:nvSpPr>
          <p:cNvPr id="7" name="object 7"/>
          <p:cNvSpPr/>
          <p:nvPr/>
        </p:nvSpPr>
        <p:spPr>
          <a:xfrm>
            <a:off x="15935870" y="848947"/>
            <a:ext cx="3792345" cy="1002346"/>
          </a:xfrm>
          <a:prstGeom prst="rect">
            <a:avLst/>
          </a:prstGeom>
          <a:blipFill>
            <a:blip r:embed="rId2" cstate="print"/>
            <a:stretch>
              <a:fillRect/>
            </a:stretch>
          </a:blipFill>
        </p:spPr>
        <p:txBody>
          <a:bodyPr wrap="square" lIns="0" tIns="0" rIns="0" bIns="0" rtlCol="0"/>
          <a:lstStyle/>
          <a:p>
            <a:endParaRPr dirty="0"/>
          </a:p>
        </p:txBody>
      </p:sp>
      <p:sp>
        <p:nvSpPr>
          <p:cNvPr id="8" name="object 8"/>
          <p:cNvSpPr/>
          <p:nvPr/>
        </p:nvSpPr>
        <p:spPr>
          <a:xfrm>
            <a:off x="15962450" y="347465"/>
            <a:ext cx="497205" cy="447675"/>
          </a:xfrm>
          <a:custGeom>
            <a:avLst/>
            <a:gdLst/>
            <a:ahLst/>
            <a:cxnLst/>
            <a:rect l="l" t="t" r="r" b="b"/>
            <a:pathLst>
              <a:path w="497205" h="447675">
                <a:moveTo>
                  <a:pt x="234746" y="0"/>
                </a:moveTo>
                <a:lnTo>
                  <a:pt x="97808" y="0"/>
                </a:lnTo>
                <a:lnTo>
                  <a:pt x="0" y="447295"/>
                </a:lnTo>
                <a:lnTo>
                  <a:pt x="106604" y="447295"/>
                </a:lnTo>
                <a:lnTo>
                  <a:pt x="170361" y="137786"/>
                </a:lnTo>
                <a:lnTo>
                  <a:pt x="274727" y="137786"/>
                </a:lnTo>
                <a:lnTo>
                  <a:pt x="234746" y="0"/>
                </a:lnTo>
                <a:close/>
              </a:path>
              <a:path w="497205" h="447675">
                <a:moveTo>
                  <a:pt x="274727" y="137786"/>
                </a:moveTo>
                <a:lnTo>
                  <a:pt x="171607" y="137786"/>
                </a:lnTo>
                <a:lnTo>
                  <a:pt x="263594" y="447295"/>
                </a:lnTo>
                <a:lnTo>
                  <a:pt x="399893" y="447295"/>
                </a:lnTo>
                <a:lnTo>
                  <a:pt x="429688" y="310158"/>
                </a:lnTo>
                <a:lnTo>
                  <a:pt x="324744" y="310158"/>
                </a:lnTo>
                <a:lnTo>
                  <a:pt x="274727" y="137786"/>
                </a:lnTo>
                <a:close/>
              </a:path>
              <a:path w="497205" h="447675">
                <a:moveTo>
                  <a:pt x="497073" y="0"/>
                </a:moveTo>
                <a:lnTo>
                  <a:pt x="390427" y="0"/>
                </a:lnTo>
                <a:lnTo>
                  <a:pt x="326031" y="310158"/>
                </a:lnTo>
                <a:lnTo>
                  <a:pt x="429688" y="310158"/>
                </a:lnTo>
                <a:lnTo>
                  <a:pt x="497073" y="0"/>
                </a:lnTo>
                <a:close/>
              </a:path>
            </a:pathLst>
          </a:custGeom>
          <a:solidFill>
            <a:srgbClr val="004D6E"/>
          </a:solidFill>
        </p:spPr>
        <p:txBody>
          <a:bodyPr wrap="square" lIns="0" tIns="0" rIns="0" bIns="0" rtlCol="0"/>
          <a:lstStyle/>
          <a:p>
            <a:endParaRPr dirty="0"/>
          </a:p>
        </p:txBody>
      </p:sp>
      <p:sp>
        <p:nvSpPr>
          <p:cNvPr id="9" name="object 9"/>
          <p:cNvSpPr/>
          <p:nvPr/>
        </p:nvSpPr>
        <p:spPr>
          <a:xfrm>
            <a:off x="16441325" y="471665"/>
            <a:ext cx="335280" cy="330835"/>
          </a:xfrm>
          <a:custGeom>
            <a:avLst/>
            <a:gdLst/>
            <a:ahLst/>
            <a:cxnLst/>
            <a:rect l="l" t="t" r="r" b="b"/>
            <a:pathLst>
              <a:path w="335280" h="330834">
                <a:moveTo>
                  <a:pt x="190119" y="0"/>
                </a:moveTo>
                <a:lnTo>
                  <a:pt x="135324" y="6461"/>
                </a:lnTo>
                <a:lnTo>
                  <a:pt x="90991" y="24070"/>
                </a:lnTo>
                <a:lnTo>
                  <a:pt x="56370" y="50163"/>
                </a:lnTo>
                <a:lnTo>
                  <a:pt x="30710" y="82075"/>
                </a:lnTo>
                <a:lnTo>
                  <a:pt x="13262" y="117142"/>
                </a:lnTo>
                <a:lnTo>
                  <a:pt x="0" y="186088"/>
                </a:lnTo>
                <a:lnTo>
                  <a:pt x="6527" y="231596"/>
                </a:lnTo>
                <a:lnTo>
                  <a:pt x="26357" y="271192"/>
                </a:lnTo>
                <a:lnTo>
                  <a:pt x="59090" y="302464"/>
                </a:lnTo>
                <a:lnTo>
                  <a:pt x="104324" y="322996"/>
                </a:lnTo>
                <a:lnTo>
                  <a:pt x="161659" y="330377"/>
                </a:lnTo>
                <a:lnTo>
                  <a:pt x="186853" y="329247"/>
                </a:lnTo>
                <a:lnTo>
                  <a:pt x="214373" y="325897"/>
                </a:lnTo>
                <a:lnTo>
                  <a:pt x="243137" y="320389"/>
                </a:lnTo>
                <a:lnTo>
                  <a:pt x="272065" y="312786"/>
                </a:lnTo>
                <a:lnTo>
                  <a:pt x="282354" y="257646"/>
                </a:lnTo>
                <a:lnTo>
                  <a:pt x="187502" y="257646"/>
                </a:lnTo>
                <a:lnTo>
                  <a:pt x="146320" y="252951"/>
                </a:lnTo>
                <a:lnTo>
                  <a:pt x="120645" y="240072"/>
                </a:lnTo>
                <a:lnTo>
                  <a:pt x="107276" y="220818"/>
                </a:lnTo>
                <a:lnTo>
                  <a:pt x="103012" y="196999"/>
                </a:lnTo>
                <a:lnTo>
                  <a:pt x="326660" y="196999"/>
                </a:lnTo>
                <a:lnTo>
                  <a:pt x="329750" y="181595"/>
                </a:lnTo>
                <a:lnTo>
                  <a:pt x="332348" y="165038"/>
                </a:lnTo>
                <a:lnTo>
                  <a:pt x="334149" y="149613"/>
                </a:lnTo>
                <a:lnTo>
                  <a:pt x="334848" y="137608"/>
                </a:lnTo>
                <a:lnTo>
                  <a:pt x="334521" y="135189"/>
                </a:lnTo>
                <a:lnTo>
                  <a:pt x="109996" y="135189"/>
                </a:lnTo>
                <a:lnTo>
                  <a:pt x="119378" y="112648"/>
                </a:lnTo>
                <a:lnTo>
                  <a:pt x="135734" y="92601"/>
                </a:lnTo>
                <a:lnTo>
                  <a:pt x="159448" y="78237"/>
                </a:lnTo>
                <a:lnTo>
                  <a:pt x="190905" y="72741"/>
                </a:lnTo>
                <a:lnTo>
                  <a:pt x="320856" y="72741"/>
                </a:lnTo>
                <a:lnTo>
                  <a:pt x="308018" y="47803"/>
                </a:lnTo>
                <a:lnTo>
                  <a:pt x="277058" y="20860"/>
                </a:lnTo>
                <a:lnTo>
                  <a:pt x="237087" y="5118"/>
                </a:lnTo>
                <a:lnTo>
                  <a:pt x="190119" y="0"/>
                </a:lnTo>
                <a:close/>
              </a:path>
              <a:path w="335280" h="330834">
                <a:moveTo>
                  <a:pt x="286431" y="235804"/>
                </a:moveTo>
                <a:lnTo>
                  <a:pt x="262253" y="245357"/>
                </a:lnTo>
                <a:lnTo>
                  <a:pt x="236495" y="252183"/>
                </a:lnTo>
                <a:lnTo>
                  <a:pt x="210972" y="256280"/>
                </a:lnTo>
                <a:lnTo>
                  <a:pt x="187502" y="257646"/>
                </a:lnTo>
                <a:lnTo>
                  <a:pt x="282354" y="257646"/>
                </a:lnTo>
                <a:lnTo>
                  <a:pt x="286431" y="235804"/>
                </a:lnTo>
                <a:close/>
              </a:path>
              <a:path w="335280" h="330834">
                <a:moveTo>
                  <a:pt x="320856" y="72741"/>
                </a:moveTo>
                <a:lnTo>
                  <a:pt x="190905" y="72741"/>
                </a:lnTo>
                <a:lnTo>
                  <a:pt x="216099" y="77726"/>
                </a:lnTo>
                <a:lnTo>
                  <a:pt x="232496" y="91239"/>
                </a:lnTo>
                <a:lnTo>
                  <a:pt x="241365" y="111115"/>
                </a:lnTo>
                <a:lnTo>
                  <a:pt x="243971" y="135189"/>
                </a:lnTo>
                <a:lnTo>
                  <a:pt x="334521" y="135189"/>
                </a:lnTo>
                <a:lnTo>
                  <a:pt x="327952" y="86526"/>
                </a:lnTo>
                <a:lnTo>
                  <a:pt x="320856" y="72741"/>
                </a:lnTo>
                <a:close/>
              </a:path>
            </a:pathLst>
          </a:custGeom>
          <a:solidFill>
            <a:srgbClr val="004D6E"/>
          </a:solidFill>
        </p:spPr>
        <p:txBody>
          <a:bodyPr wrap="square" lIns="0" tIns="0" rIns="0" bIns="0" rtlCol="0"/>
          <a:lstStyle/>
          <a:p>
            <a:endParaRPr dirty="0"/>
          </a:p>
        </p:txBody>
      </p:sp>
      <p:sp>
        <p:nvSpPr>
          <p:cNvPr id="10" name="object 10"/>
          <p:cNvSpPr/>
          <p:nvPr/>
        </p:nvSpPr>
        <p:spPr>
          <a:xfrm>
            <a:off x="16802506" y="380119"/>
            <a:ext cx="260350" cy="422275"/>
          </a:xfrm>
          <a:custGeom>
            <a:avLst/>
            <a:gdLst/>
            <a:ahLst/>
            <a:cxnLst/>
            <a:rect l="l" t="t" r="r" b="b"/>
            <a:pathLst>
              <a:path w="260350" h="422275">
                <a:moveTo>
                  <a:pt x="153942" y="175219"/>
                </a:moveTo>
                <a:lnTo>
                  <a:pt x="45422" y="175219"/>
                </a:lnTo>
                <a:lnTo>
                  <a:pt x="26166" y="263740"/>
                </a:lnTo>
                <a:lnTo>
                  <a:pt x="21482" y="285709"/>
                </a:lnTo>
                <a:lnTo>
                  <a:pt x="18407" y="302744"/>
                </a:lnTo>
                <a:lnTo>
                  <a:pt x="16707" y="316481"/>
                </a:lnTo>
                <a:lnTo>
                  <a:pt x="16146" y="328555"/>
                </a:lnTo>
                <a:lnTo>
                  <a:pt x="25700" y="371018"/>
                </a:lnTo>
                <a:lnTo>
                  <a:pt x="51248" y="400016"/>
                </a:lnTo>
                <a:lnTo>
                  <a:pt x="87317" y="416626"/>
                </a:lnTo>
                <a:lnTo>
                  <a:pt x="128435" y="421924"/>
                </a:lnTo>
                <a:lnTo>
                  <a:pt x="145015" y="421489"/>
                </a:lnTo>
                <a:lnTo>
                  <a:pt x="161934" y="420256"/>
                </a:lnTo>
                <a:lnTo>
                  <a:pt x="179085" y="418337"/>
                </a:lnTo>
                <a:lnTo>
                  <a:pt x="196360" y="415840"/>
                </a:lnTo>
                <a:lnTo>
                  <a:pt x="207328" y="350628"/>
                </a:lnTo>
                <a:lnTo>
                  <a:pt x="173659" y="350628"/>
                </a:lnTo>
                <a:lnTo>
                  <a:pt x="156875" y="348457"/>
                </a:lnTo>
                <a:lnTo>
                  <a:pt x="141253" y="342091"/>
                </a:lnTo>
                <a:lnTo>
                  <a:pt x="129740" y="331748"/>
                </a:lnTo>
                <a:lnTo>
                  <a:pt x="125284" y="317644"/>
                </a:lnTo>
                <a:lnTo>
                  <a:pt x="126094" y="306078"/>
                </a:lnTo>
                <a:lnTo>
                  <a:pt x="128157" y="293578"/>
                </a:lnTo>
                <a:lnTo>
                  <a:pt x="131128" y="279471"/>
                </a:lnTo>
                <a:lnTo>
                  <a:pt x="134666" y="263080"/>
                </a:lnTo>
                <a:lnTo>
                  <a:pt x="153942" y="175219"/>
                </a:lnTo>
                <a:close/>
              </a:path>
              <a:path w="260350" h="422275">
                <a:moveTo>
                  <a:pt x="208852" y="341570"/>
                </a:moveTo>
                <a:lnTo>
                  <a:pt x="200112" y="344766"/>
                </a:lnTo>
                <a:lnTo>
                  <a:pt x="191259" y="347681"/>
                </a:lnTo>
                <a:lnTo>
                  <a:pt x="182405" y="349806"/>
                </a:lnTo>
                <a:lnTo>
                  <a:pt x="173659" y="350628"/>
                </a:lnTo>
                <a:lnTo>
                  <a:pt x="207328" y="350628"/>
                </a:lnTo>
                <a:lnTo>
                  <a:pt x="208852" y="341570"/>
                </a:lnTo>
                <a:close/>
              </a:path>
              <a:path w="260350" h="422275">
                <a:moveTo>
                  <a:pt x="259855" y="98855"/>
                </a:moveTo>
                <a:lnTo>
                  <a:pt x="13758" y="98855"/>
                </a:lnTo>
                <a:lnTo>
                  <a:pt x="0" y="175219"/>
                </a:lnTo>
                <a:lnTo>
                  <a:pt x="246097" y="175219"/>
                </a:lnTo>
                <a:lnTo>
                  <a:pt x="259855" y="98855"/>
                </a:lnTo>
                <a:close/>
              </a:path>
              <a:path w="260350" h="422275">
                <a:moveTo>
                  <a:pt x="194266" y="0"/>
                </a:moveTo>
                <a:lnTo>
                  <a:pt x="85756" y="293"/>
                </a:lnTo>
                <a:lnTo>
                  <a:pt x="63401" y="98855"/>
                </a:lnTo>
                <a:lnTo>
                  <a:pt x="171900" y="98855"/>
                </a:lnTo>
                <a:lnTo>
                  <a:pt x="194266" y="0"/>
                </a:lnTo>
                <a:close/>
              </a:path>
            </a:pathLst>
          </a:custGeom>
          <a:solidFill>
            <a:srgbClr val="004D6E"/>
          </a:solidFill>
        </p:spPr>
        <p:txBody>
          <a:bodyPr wrap="square" lIns="0" tIns="0" rIns="0" bIns="0" rtlCol="0"/>
          <a:lstStyle/>
          <a:p>
            <a:endParaRPr dirty="0"/>
          </a:p>
        </p:txBody>
      </p:sp>
      <p:sp>
        <p:nvSpPr>
          <p:cNvPr id="11" name="object 11"/>
          <p:cNvSpPr/>
          <p:nvPr/>
        </p:nvSpPr>
        <p:spPr>
          <a:xfrm>
            <a:off x="17091455" y="478970"/>
            <a:ext cx="563880" cy="316230"/>
          </a:xfrm>
          <a:custGeom>
            <a:avLst/>
            <a:gdLst/>
            <a:ahLst/>
            <a:cxnLst/>
            <a:rect l="l" t="t" r="r" b="b"/>
            <a:pathLst>
              <a:path w="563880" h="316230">
                <a:moveTo>
                  <a:pt x="108478" y="0"/>
                </a:moveTo>
                <a:lnTo>
                  <a:pt x="0" y="0"/>
                </a:lnTo>
                <a:lnTo>
                  <a:pt x="28648" y="315780"/>
                </a:lnTo>
                <a:lnTo>
                  <a:pt x="155921" y="315780"/>
                </a:lnTo>
                <a:lnTo>
                  <a:pt x="197826" y="228495"/>
                </a:lnTo>
                <a:lnTo>
                  <a:pt x="110331" y="228495"/>
                </a:lnTo>
                <a:lnTo>
                  <a:pt x="108478" y="0"/>
                </a:lnTo>
                <a:close/>
              </a:path>
              <a:path w="563880" h="316230">
                <a:moveTo>
                  <a:pt x="348995" y="87253"/>
                </a:moveTo>
                <a:lnTo>
                  <a:pt x="266860" y="87253"/>
                </a:lnTo>
                <a:lnTo>
                  <a:pt x="269908" y="315780"/>
                </a:lnTo>
                <a:lnTo>
                  <a:pt x="396605" y="315780"/>
                </a:lnTo>
                <a:lnTo>
                  <a:pt x="442801" y="228495"/>
                </a:lnTo>
                <a:lnTo>
                  <a:pt x="349758" y="228495"/>
                </a:lnTo>
                <a:lnTo>
                  <a:pt x="348995" y="87253"/>
                </a:lnTo>
                <a:close/>
              </a:path>
              <a:path w="563880" h="316230">
                <a:moveTo>
                  <a:pt x="348523" y="0"/>
                </a:moveTo>
                <a:lnTo>
                  <a:pt x="216391" y="0"/>
                </a:lnTo>
                <a:lnTo>
                  <a:pt x="111535" y="228495"/>
                </a:lnTo>
                <a:lnTo>
                  <a:pt x="197826" y="228495"/>
                </a:lnTo>
                <a:lnTo>
                  <a:pt x="265635" y="87253"/>
                </a:lnTo>
                <a:lnTo>
                  <a:pt x="348995" y="87253"/>
                </a:lnTo>
                <a:lnTo>
                  <a:pt x="348523" y="0"/>
                </a:lnTo>
                <a:close/>
              </a:path>
              <a:path w="563880" h="316230">
                <a:moveTo>
                  <a:pt x="563731" y="0"/>
                </a:moveTo>
                <a:lnTo>
                  <a:pt x="453420" y="0"/>
                </a:lnTo>
                <a:lnTo>
                  <a:pt x="350963" y="228495"/>
                </a:lnTo>
                <a:lnTo>
                  <a:pt x="442801" y="228495"/>
                </a:lnTo>
                <a:lnTo>
                  <a:pt x="563731" y="0"/>
                </a:lnTo>
                <a:close/>
              </a:path>
            </a:pathLst>
          </a:custGeom>
          <a:solidFill>
            <a:srgbClr val="004D6E"/>
          </a:solidFill>
        </p:spPr>
        <p:txBody>
          <a:bodyPr wrap="square" lIns="0" tIns="0" rIns="0" bIns="0" rtlCol="0"/>
          <a:lstStyle/>
          <a:p>
            <a:endParaRPr dirty="0"/>
          </a:p>
        </p:txBody>
      </p:sp>
      <p:sp>
        <p:nvSpPr>
          <p:cNvPr id="12" name="object 12"/>
          <p:cNvSpPr/>
          <p:nvPr/>
        </p:nvSpPr>
        <p:spPr>
          <a:xfrm>
            <a:off x="17634725" y="471674"/>
            <a:ext cx="368300" cy="330835"/>
          </a:xfrm>
          <a:custGeom>
            <a:avLst/>
            <a:gdLst/>
            <a:ahLst/>
            <a:cxnLst/>
            <a:rect l="l" t="t" r="r" b="b"/>
            <a:pathLst>
              <a:path w="368300" h="330834">
                <a:moveTo>
                  <a:pt x="204663" y="0"/>
                </a:moveTo>
                <a:lnTo>
                  <a:pt x="154409" y="4488"/>
                </a:lnTo>
                <a:lnTo>
                  <a:pt x="110095" y="17494"/>
                </a:lnTo>
                <a:lnTo>
                  <a:pt x="72359" y="38326"/>
                </a:lnTo>
                <a:lnTo>
                  <a:pt x="41843" y="66291"/>
                </a:lnTo>
                <a:lnTo>
                  <a:pt x="19184" y="100699"/>
                </a:lnTo>
                <a:lnTo>
                  <a:pt x="5023" y="140859"/>
                </a:lnTo>
                <a:lnTo>
                  <a:pt x="0" y="186078"/>
                </a:lnTo>
                <a:lnTo>
                  <a:pt x="5616" y="231586"/>
                </a:lnTo>
                <a:lnTo>
                  <a:pt x="23684" y="271182"/>
                </a:lnTo>
                <a:lnTo>
                  <a:pt x="55296" y="302453"/>
                </a:lnTo>
                <a:lnTo>
                  <a:pt x="101545" y="322986"/>
                </a:lnTo>
                <a:lnTo>
                  <a:pt x="163523" y="330366"/>
                </a:lnTo>
                <a:lnTo>
                  <a:pt x="212025" y="326794"/>
                </a:lnTo>
                <a:lnTo>
                  <a:pt x="255640" y="315885"/>
                </a:lnTo>
                <a:lnTo>
                  <a:pt x="293446" y="297354"/>
                </a:lnTo>
                <a:lnTo>
                  <a:pt x="324522" y="270913"/>
                </a:lnTo>
                <a:lnTo>
                  <a:pt x="335978" y="253971"/>
                </a:lnTo>
                <a:lnTo>
                  <a:pt x="171827" y="253971"/>
                </a:lnTo>
                <a:lnTo>
                  <a:pt x="146959" y="249225"/>
                </a:lnTo>
                <a:lnTo>
                  <a:pt x="128339" y="234973"/>
                </a:lnTo>
                <a:lnTo>
                  <a:pt x="116703" y="212649"/>
                </a:lnTo>
                <a:lnTo>
                  <a:pt x="112792" y="183690"/>
                </a:lnTo>
                <a:lnTo>
                  <a:pt x="118903" y="145706"/>
                </a:lnTo>
                <a:lnTo>
                  <a:pt x="136082" y="111185"/>
                </a:lnTo>
                <a:lnTo>
                  <a:pt x="163112" y="86095"/>
                </a:lnTo>
                <a:lnTo>
                  <a:pt x="198779" y="76406"/>
                </a:lnTo>
                <a:lnTo>
                  <a:pt x="351522" y="76406"/>
                </a:lnTo>
                <a:lnTo>
                  <a:pt x="341683" y="57228"/>
                </a:lnTo>
                <a:lnTo>
                  <a:pt x="308672" y="26851"/>
                </a:lnTo>
                <a:lnTo>
                  <a:pt x="262894" y="7066"/>
                </a:lnTo>
                <a:lnTo>
                  <a:pt x="204663" y="0"/>
                </a:lnTo>
                <a:close/>
              </a:path>
              <a:path w="368300" h="330834">
                <a:moveTo>
                  <a:pt x="351522" y="76406"/>
                </a:moveTo>
                <a:lnTo>
                  <a:pt x="198779" y="76406"/>
                </a:lnTo>
                <a:lnTo>
                  <a:pt x="225544" y="81744"/>
                </a:lnTo>
                <a:lnTo>
                  <a:pt x="243061" y="95944"/>
                </a:lnTo>
                <a:lnTo>
                  <a:pt x="252602" y="116286"/>
                </a:lnTo>
                <a:lnTo>
                  <a:pt x="255437" y="140048"/>
                </a:lnTo>
                <a:lnTo>
                  <a:pt x="249362" y="188023"/>
                </a:lnTo>
                <a:lnTo>
                  <a:pt x="232570" y="223832"/>
                </a:lnTo>
                <a:lnTo>
                  <a:pt x="206308" y="246229"/>
                </a:lnTo>
                <a:lnTo>
                  <a:pt x="171827" y="253971"/>
                </a:lnTo>
                <a:lnTo>
                  <a:pt x="335978" y="253971"/>
                </a:lnTo>
                <a:lnTo>
                  <a:pt x="347945" y="236275"/>
                </a:lnTo>
                <a:lnTo>
                  <a:pt x="362793" y="193154"/>
                </a:lnTo>
                <a:lnTo>
                  <a:pt x="368145" y="141262"/>
                </a:lnTo>
                <a:lnTo>
                  <a:pt x="361612" y="96073"/>
                </a:lnTo>
                <a:lnTo>
                  <a:pt x="351522" y="76406"/>
                </a:lnTo>
                <a:close/>
              </a:path>
            </a:pathLst>
          </a:custGeom>
          <a:solidFill>
            <a:srgbClr val="004D6E"/>
          </a:solidFill>
        </p:spPr>
        <p:txBody>
          <a:bodyPr wrap="square" lIns="0" tIns="0" rIns="0" bIns="0" rtlCol="0"/>
          <a:lstStyle/>
          <a:p>
            <a:endParaRPr dirty="0"/>
          </a:p>
        </p:txBody>
      </p:sp>
      <p:sp>
        <p:nvSpPr>
          <p:cNvPr id="13" name="object 13"/>
          <p:cNvSpPr/>
          <p:nvPr/>
        </p:nvSpPr>
        <p:spPr>
          <a:xfrm>
            <a:off x="18014083" y="471666"/>
            <a:ext cx="298450" cy="323215"/>
          </a:xfrm>
          <a:custGeom>
            <a:avLst/>
            <a:gdLst/>
            <a:ahLst/>
            <a:cxnLst/>
            <a:rect l="l" t="t" r="r" b="b"/>
            <a:pathLst>
              <a:path w="298450" h="323215">
                <a:moveTo>
                  <a:pt x="165303" y="7308"/>
                </a:moveTo>
                <a:lnTo>
                  <a:pt x="64060" y="7308"/>
                </a:lnTo>
                <a:lnTo>
                  <a:pt x="61372" y="28359"/>
                </a:lnTo>
                <a:lnTo>
                  <a:pt x="58092" y="48959"/>
                </a:lnTo>
                <a:lnTo>
                  <a:pt x="54357" y="69334"/>
                </a:lnTo>
                <a:lnTo>
                  <a:pt x="50302" y="89714"/>
                </a:lnTo>
                <a:lnTo>
                  <a:pt x="0" y="323089"/>
                </a:lnTo>
                <a:lnTo>
                  <a:pt x="109117" y="323089"/>
                </a:lnTo>
                <a:lnTo>
                  <a:pt x="140728" y="177617"/>
                </a:lnTo>
                <a:lnTo>
                  <a:pt x="167375" y="116796"/>
                </a:lnTo>
                <a:lnTo>
                  <a:pt x="222443" y="90960"/>
                </a:lnTo>
                <a:lnTo>
                  <a:pt x="276183" y="90960"/>
                </a:lnTo>
                <a:lnTo>
                  <a:pt x="281134" y="72133"/>
                </a:lnTo>
                <a:lnTo>
                  <a:pt x="152843" y="72133"/>
                </a:lnTo>
                <a:lnTo>
                  <a:pt x="165303" y="7308"/>
                </a:lnTo>
                <a:close/>
              </a:path>
              <a:path w="298450" h="323215">
                <a:moveTo>
                  <a:pt x="276183" y="90960"/>
                </a:moveTo>
                <a:lnTo>
                  <a:pt x="222443" y="90960"/>
                </a:lnTo>
                <a:lnTo>
                  <a:pt x="237029" y="91508"/>
                </a:lnTo>
                <a:lnTo>
                  <a:pt x="250080" y="93531"/>
                </a:lnTo>
                <a:lnTo>
                  <a:pt x="261871" y="97595"/>
                </a:lnTo>
                <a:lnTo>
                  <a:pt x="272682" y="104269"/>
                </a:lnTo>
                <a:lnTo>
                  <a:pt x="276183" y="90960"/>
                </a:lnTo>
                <a:close/>
              </a:path>
              <a:path w="298450" h="323215">
                <a:moveTo>
                  <a:pt x="251992" y="0"/>
                </a:moveTo>
                <a:lnTo>
                  <a:pt x="220283" y="6076"/>
                </a:lnTo>
                <a:lnTo>
                  <a:pt x="192886" y="22213"/>
                </a:lnTo>
                <a:lnTo>
                  <a:pt x="170558" y="45278"/>
                </a:lnTo>
                <a:lnTo>
                  <a:pt x="154058" y="72133"/>
                </a:lnTo>
                <a:lnTo>
                  <a:pt x="281134" y="72133"/>
                </a:lnTo>
                <a:lnTo>
                  <a:pt x="298022" y="7926"/>
                </a:lnTo>
                <a:lnTo>
                  <a:pt x="286767" y="4134"/>
                </a:lnTo>
                <a:lnTo>
                  <a:pt x="275034" y="1693"/>
                </a:lnTo>
                <a:lnTo>
                  <a:pt x="263288" y="387"/>
                </a:lnTo>
                <a:lnTo>
                  <a:pt x="251992" y="0"/>
                </a:lnTo>
                <a:close/>
              </a:path>
            </a:pathLst>
          </a:custGeom>
          <a:solidFill>
            <a:srgbClr val="004D6E"/>
          </a:solidFill>
        </p:spPr>
        <p:txBody>
          <a:bodyPr wrap="square" lIns="0" tIns="0" rIns="0" bIns="0" rtlCol="0"/>
          <a:lstStyle/>
          <a:p>
            <a:endParaRPr dirty="0"/>
          </a:p>
        </p:txBody>
      </p:sp>
      <p:sp>
        <p:nvSpPr>
          <p:cNvPr id="14" name="object 14"/>
          <p:cNvSpPr/>
          <p:nvPr/>
        </p:nvSpPr>
        <p:spPr>
          <a:xfrm>
            <a:off x="18289409" y="347415"/>
            <a:ext cx="382270" cy="447675"/>
          </a:xfrm>
          <a:custGeom>
            <a:avLst/>
            <a:gdLst/>
            <a:ahLst/>
            <a:cxnLst/>
            <a:rect l="l" t="t" r="r" b="b"/>
            <a:pathLst>
              <a:path w="382269" h="447675">
                <a:moveTo>
                  <a:pt x="208716" y="0"/>
                </a:moveTo>
                <a:lnTo>
                  <a:pt x="98373" y="0"/>
                </a:lnTo>
                <a:lnTo>
                  <a:pt x="0" y="447337"/>
                </a:lnTo>
                <a:lnTo>
                  <a:pt x="110907" y="447337"/>
                </a:lnTo>
                <a:lnTo>
                  <a:pt x="145042" y="290985"/>
                </a:lnTo>
                <a:lnTo>
                  <a:pt x="254205" y="290985"/>
                </a:lnTo>
                <a:lnTo>
                  <a:pt x="250599" y="283698"/>
                </a:lnTo>
                <a:lnTo>
                  <a:pt x="267310" y="264306"/>
                </a:lnTo>
                <a:lnTo>
                  <a:pt x="150676" y="264306"/>
                </a:lnTo>
                <a:lnTo>
                  <a:pt x="208716" y="0"/>
                </a:lnTo>
                <a:close/>
              </a:path>
              <a:path w="382269" h="447675">
                <a:moveTo>
                  <a:pt x="254205" y="290985"/>
                </a:moveTo>
                <a:lnTo>
                  <a:pt x="146299" y="290985"/>
                </a:lnTo>
                <a:lnTo>
                  <a:pt x="210318" y="447337"/>
                </a:lnTo>
                <a:lnTo>
                  <a:pt x="331560" y="447337"/>
                </a:lnTo>
                <a:lnTo>
                  <a:pt x="254205" y="290985"/>
                </a:lnTo>
                <a:close/>
              </a:path>
              <a:path w="382269" h="447675">
                <a:moveTo>
                  <a:pt x="381705" y="131556"/>
                </a:moveTo>
                <a:lnTo>
                  <a:pt x="257437" y="131556"/>
                </a:lnTo>
                <a:lnTo>
                  <a:pt x="151869" y="264306"/>
                </a:lnTo>
                <a:lnTo>
                  <a:pt x="267310" y="264306"/>
                </a:lnTo>
                <a:lnTo>
                  <a:pt x="381705" y="131556"/>
                </a:lnTo>
                <a:close/>
              </a:path>
            </a:pathLst>
          </a:custGeom>
          <a:solidFill>
            <a:srgbClr val="004D6E"/>
          </a:solidFill>
        </p:spPr>
        <p:txBody>
          <a:bodyPr wrap="square" lIns="0" tIns="0" rIns="0" bIns="0" rtlCol="0"/>
          <a:lstStyle/>
          <a:p>
            <a:endParaRPr dirty="0"/>
          </a:p>
        </p:txBody>
      </p:sp>
      <p:sp>
        <p:nvSpPr>
          <p:cNvPr id="15" name="object 15"/>
          <p:cNvSpPr/>
          <p:nvPr/>
        </p:nvSpPr>
        <p:spPr>
          <a:xfrm>
            <a:off x="18671116" y="347271"/>
            <a:ext cx="420370" cy="447675"/>
          </a:xfrm>
          <a:custGeom>
            <a:avLst/>
            <a:gdLst/>
            <a:ahLst/>
            <a:cxnLst/>
            <a:rect l="l" t="t" r="r" b="b"/>
            <a:pathLst>
              <a:path w="420369" h="447675">
                <a:moveTo>
                  <a:pt x="232516" y="0"/>
                </a:moveTo>
                <a:lnTo>
                  <a:pt x="96562" y="0"/>
                </a:lnTo>
                <a:lnTo>
                  <a:pt x="0" y="447483"/>
                </a:lnTo>
                <a:lnTo>
                  <a:pt x="112876" y="447483"/>
                </a:lnTo>
                <a:lnTo>
                  <a:pt x="149670" y="270536"/>
                </a:lnTo>
                <a:lnTo>
                  <a:pt x="331477" y="270536"/>
                </a:lnTo>
                <a:lnTo>
                  <a:pt x="318350" y="252709"/>
                </a:lnTo>
                <a:lnTo>
                  <a:pt x="296116" y="243008"/>
                </a:lnTo>
                <a:lnTo>
                  <a:pt x="296116" y="241668"/>
                </a:lnTo>
                <a:lnTo>
                  <a:pt x="344339" y="228910"/>
                </a:lnTo>
                <a:lnTo>
                  <a:pt x="383538" y="203243"/>
                </a:lnTo>
                <a:lnTo>
                  <a:pt x="395475" y="185900"/>
                </a:lnTo>
                <a:lnTo>
                  <a:pt x="167450" y="185900"/>
                </a:lnTo>
                <a:lnTo>
                  <a:pt x="188486" y="84594"/>
                </a:lnTo>
                <a:lnTo>
                  <a:pt x="414901" y="84594"/>
                </a:lnTo>
                <a:lnTo>
                  <a:pt x="412033" y="67173"/>
                </a:lnTo>
                <a:lnTo>
                  <a:pt x="390453" y="35360"/>
                </a:lnTo>
                <a:lnTo>
                  <a:pt x="358366" y="15689"/>
                </a:lnTo>
                <a:lnTo>
                  <a:pt x="319116" y="5207"/>
                </a:lnTo>
                <a:lnTo>
                  <a:pt x="276050" y="961"/>
                </a:lnTo>
                <a:lnTo>
                  <a:pt x="232516" y="0"/>
                </a:lnTo>
                <a:close/>
              </a:path>
              <a:path w="420369" h="447675">
                <a:moveTo>
                  <a:pt x="331477" y="270536"/>
                </a:moveTo>
                <a:lnTo>
                  <a:pt x="162476" y="270536"/>
                </a:lnTo>
                <a:lnTo>
                  <a:pt x="196596" y="272146"/>
                </a:lnTo>
                <a:lnTo>
                  <a:pt x="220006" y="280066"/>
                </a:lnTo>
                <a:lnTo>
                  <a:pt x="235425" y="298926"/>
                </a:lnTo>
                <a:lnTo>
                  <a:pt x="245573" y="333361"/>
                </a:lnTo>
                <a:lnTo>
                  <a:pt x="268065" y="447483"/>
                </a:lnTo>
                <a:lnTo>
                  <a:pt x="380271" y="447483"/>
                </a:lnTo>
                <a:lnTo>
                  <a:pt x="348889" y="322471"/>
                </a:lnTo>
                <a:lnTo>
                  <a:pt x="342970" y="298340"/>
                </a:lnTo>
                <a:lnTo>
                  <a:pt x="333379" y="273119"/>
                </a:lnTo>
                <a:lnTo>
                  <a:pt x="331477" y="270536"/>
                </a:lnTo>
                <a:close/>
              </a:path>
              <a:path w="420369" h="447675">
                <a:moveTo>
                  <a:pt x="414901" y="84594"/>
                </a:moveTo>
                <a:lnTo>
                  <a:pt x="252536" y="84594"/>
                </a:lnTo>
                <a:lnTo>
                  <a:pt x="276275" y="87576"/>
                </a:lnTo>
                <a:lnTo>
                  <a:pt x="293512" y="95898"/>
                </a:lnTo>
                <a:lnTo>
                  <a:pt x="303990" y="110113"/>
                </a:lnTo>
                <a:lnTo>
                  <a:pt x="307456" y="130770"/>
                </a:lnTo>
                <a:lnTo>
                  <a:pt x="300206" y="157235"/>
                </a:lnTo>
                <a:lnTo>
                  <a:pt x="280543" y="174202"/>
                </a:lnTo>
                <a:lnTo>
                  <a:pt x="251178" y="183236"/>
                </a:lnTo>
                <a:lnTo>
                  <a:pt x="214820" y="185900"/>
                </a:lnTo>
                <a:lnTo>
                  <a:pt x="395475" y="185900"/>
                </a:lnTo>
                <a:lnTo>
                  <a:pt x="409935" y="164892"/>
                </a:lnTo>
                <a:lnTo>
                  <a:pt x="419756" y="114080"/>
                </a:lnTo>
                <a:lnTo>
                  <a:pt x="414901" y="84594"/>
                </a:lnTo>
                <a:close/>
              </a:path>
            </a:pathLst>
          </a:custGeom>
          <a:solidFill>
            <a:srgbClr val="004D6E"/>
          </a:solidFill>
        </p:spPr>
        <p:txBody>
          <a:bodyPr wrap="square" lIns="0" tIns="0" rIns="0" bIns="0" rtlCol="0"/>
          <a:lstStyle/>
          <a:p>
            <a:endParaRPr dirty="0"/>
          </a:p>
        </p:txBody>
      </p:sp>
      <p:sp>
        <p:nvSpPr>
          <p:cNvPr id="16" name="object 16"/>
          <p:cNvSpPr/>
          <p:nvPr/>
        </p:nvSpPr>
        <p:spPr>
          <a:xfrm>
            <a:off x="19085955" y="471672"/>
            <a:ext cx="337820" cy="330835"/>
          </a:xfrm>
          <a:custGeom>
            <a:avLst/>
            <a:gdLst/>
            <a:ahLst/>
            <a:cxnLst/>
            <a:rect l="l" t="t" r="r" b="b"/>
            <a:pathLst>
              <a:path w="337819" h="330834">
                <a:moveTo>
                  <a:pt x="174549" y="123053"/>
                </a:moveTo>
                <a:lnTo>
                  <a:pt x="119431" y="127646"/>
                </a:lnTo>
                <a:lnTo>
                  <a:pt x="71601" y="141462"/>
                </a:lnTo>
                <a:lnTo>
                  <a:pt x="33875" y="164560"/>
                </a:lnTo>
                <a:lnTo>
                  <a:pt x="9070" y="197000"/>
                </a:lnTo>
                <a:lnTo>
                  <a:pt x="0" y="238840"/>
                </a:lnTo>
                <a:lnTo>
                  <a:pt x="6727" y="278957"/>
                </a:lnTo>
                <a:lnTo>
                  <a:pt x="26916" y="307550"/>
                </a:lnTo>
                <a:lnTo>
                  <a:pt x="59892" y="324671"/>
                </a:lnTo>
                <a:lnTo>
                  <a:pt x="104981" y="330366"/>
                </a:lnTo>
                <a:lnTo>
                  <a:pt x="136240" y="327429"/>
                </a:lnTo>
                <a:lnTo>
                  <a:pt x="165368" y="318237"/>
                </a:lnTo>
                <a:lnTo>
                  <a:pt x="190901" y="302223"/>
                </a:lnTo>
                <a:lnTo>
                  <a:pt x="211375" y="278818"/>
                </a:lnTo>
                <a:lnTo>
                  <a:pt x="211375" y="277645"/>
                </a:lnTo>
                <a:lnTo>
                  <a:pt x="304541" y="277645"/>
                </a:lnTo>
                <a:lnTo>
                  <a:pt x="308045" y="257636"/>
                </a:lnTo>
                <a:lnTo>
                  <a:pt x="139911" y="257636"/>
                </a:lnTo>
                <a:lnTo>
                  <a:pt x="124426" y="254753"/>
                </a:lnTo>
                <a:lnTo>
                  <a:pt x="112835" y="247319"/>
                </a:lnTo>
                <a:lnTo>
                  <a:pt x="105581" y="237157"/>
                </a:lnTo>
                <a:lnTo>
                  <a:pt x="103106" y="226087"/>
                </a:lnTo>
                <a:lnTo>
                  <a:pt x="109988" y="207067"/>
                </a:lnTo>
                <a:lnTo>
                  <a:pt x="128884" y="192536"/>
                </a:lnTo>
                <a:lnTo>
                  <a:pt x="157524" y="183568"/>
                </a:lnTo>
                <a:lnTo>
                  <a:pt x="193638" y="181240"/>
                </a:lnTo>
                <a:lnTo>
                  <a:pt x="325577" y="181240"/>
                </a:lnTo>
                <a:lnTo>
                  <a:pt x="332922" y="148612"/>
                </a:lnTo>
                <a:lnTo>
                  <a:pt x="335504" y="126121"/>
                </a:lnTo>
                <a:lnTo>
                  <a:pt x="233354" y="126121"/>
                </a:lnTo>
                <a:lnTo>
                  <a:pt x="220841" y="125121"/>
                </a:lnTo>
                <a:lnTo>
                  <a:pt x="206449" y="124124"/>
                </a:lnTo>
                <a:lnTo>
                  <a:pt x="190808" y="123359"/>
                </a:lnTo>
                <a:lnTo>
                  <a:pt x="174549" y="123053"/>
                </a:lnTo>
                <a:close/>
              </a:path>
              <a:path w="337819" h="330834">
                <a:moveTo>
                  <a:pt x="304541" y="277645"/>
                </a:moveTo>
                <a:lnTo>
                  <a:pt x="211375" y="277645"/>
                </a:lnTo>
                <a:lnTo>
                  <a:pt x="212558" y="278818"/>
                </a:lnTo>
                <a:lnTo>
                  <a:pt x="207449" y="323079"/>
                </a:lnTo>
                <a:lnTo>
                  <a:pt x="296587" y="323079"/>
                </a:lnTo>
                <a:lnTo>
                  <a:pt x="304541" y="277645"/>
                </a:lnTo>
                <a:close/>
              </a:path>
              <a:path w="337819" h="330834">
                <a:moveTo>
                  <a:pt x="325577" y="181240"/>
                </a:moveTo>
                <a:lnTo>
                  <a:pt x="193638" y="181240"/>
                </a:lnTo>
                <a:lnTo>
                  <a:pt x="199726" y="181269"/>
                </a:lnTo>
                <a:lnTo>
                  <a:pt x="207292" y="181469"/>
                </a:lnTo>
                <a:lnTo>
                  <a:pt x="215312" y="182013"/>
                </a:lnTo>
                <a:lnTo>
                  <a:pt x="222768" y="183072"/>
                </a:lnTo>
                <a:lnTo>
                  <a:pt x="212940" y="212622"/>
                </a:lnTo>
                <a:lnTo>
                  <a:pt x="195781" y="236265"/>
                </a:lnTo>
                <a:lnTo>
                  <a:pt x="171402" y="251952"/>
                </a:lnTo>
                <a:lnTo>
                  <a:pt x="139911" y="257636"/>
                </a:lnTo>
                <a:lnTo>
                  <a:pt x="308045" y="257636"/>
                </a:lnTo>
                <a:lnTo>
                  <a:pt x="308292" y="256223"/>
                </a:lnTo>
                <a:lnTo>
                  <a:pt x="321767" y="198161"/>
                </a:lnTo>
                <a:lnTo>
                  <a:pt x="325577" y="181240"/>
                </a:lnTo>
                <a:close/>
              </a:path>
              <a:path w="337819" h="330834">
                <a:moveTo>
                  <a:pt x="330283" y="72730"/>
                </a:moveTo>
                <a:lnTo>
                  <a:pt x="176654" y="72730"/>
                </a:lnTo>
                <a:lnTo>
                  <a:pt x="200828" y="75927"/>
                </a:lnTo>
                <a:lnTo>
                  <a:pt x="219100" y="84640"/>
                </a:lnTo>
                <a:lnTo>
                  <a:pt x="230646" y="97552"/>
                </a:lnTo>
                <a:lnTo>
                  <a:pt x="234642" y="113347"/>
                </a:lnTo>
                <a:lnTo>
                  <a:pt x="234579" y="121839"/>
                </a:lnTo>
                <a:lnTo>
                  <a:pt x="233354" y="126121"/>
                </a:lnTo>
                <a:lnTo>
                  <a:pt x="335504" y="126121"/>
                </a:lnTo>
                <a:lnTo>
                  <a:pt x="337665" y="107295"/>
                </a:lnTo>
                <a:lnTo>
                  <a:pt x="330283" y="72730"/>
                </a:lnTo>
                <a:close/>
              </a:path>
              <a:path w="337819" h="330834">
                <a:moveTo>
                  <a:pt x="201239" y="0"/>
                </a:moveTo>
                <a:lnTo>
                  <a:pt x="136982" y="5018"/>
                </a:lnTo>
                <a:lnTo>
                  <a:pt x="85400" y="18219"/>
                </a:lnTo>
                <a:lnTo>
                  <a:pt x="74081" y="97620"/>
                </a:lnTo>
                <a:lnTo>
                  <a:pt x="99953" y="85797"/>
                </a:lnTo>
                <a:lnTo>
                  <a:pt x="124268" y="78123"/>
                </a:lnTo>
                <a:lnTo>
                  <a:pt x="149133" y="73975"/>
                </a:lnTo>
                <a:lnTo>
                  <a:pt x="176654" y="72730"/>
                </a:lnTo>
                <a:lnTo>
                  <a:pt x="330283" y="72730"/>
                </a:lnTo>
                <a:lnTo>
                  <a:pt x="327096" y="57806"/>
                </a:lnTo>
                <a:lnTo>
                  <a:pt x="297798" y="24559"/>
                </a:lnTo>
                <a:lnTo>
                  <a:pt x="254327" y="5856"/>
                </a:lnTo>
                <a:lnTo>
                  <a:pt x="201239" y="0"/>
                </a:lnTo>
                <a:close/>
              </a:path>
            </a:pathLst>
          </a:custGeom>
          <a:solidFill>
            <a:srgbClr val="004D6E"/>
          </a:solidFill>
        </p:spPr>
        <p:txBody>
          <a:bodyPr wrap="square" lIns="0" tIns="0" rIns="0" bIns="0" rtlCol="0"/>
          <a:lstStyle/>
          <a:p>
            <a:endParaRPr dirty="0"/>
          </a:p>
        </p:txBody>
      </p:sp>
      <p:sp>
        <p:nvSpPr>
          <p:cNvPr id="17" name="object 17"/>
          <p:cNvSpPr/>
          <p:nvPr/>
        </p:nvSpPr>
        <p:spPr>
          <a:xfrm>
            <a:off x="19440717" y="347433"/>
            <a:ext cx="206375" cy="447675"/>
          </a:xfrm>
          <a:custGeom>
            <a:avLst/>
            <a:gdLst/>
            <a:ahLst/>
            <a:cxnLst/>
            <a:rect l="l" t="t" r="r" b="b"/>
            <a:pathLst>
              <a:path w="206375" h="447675">
                <a:moveTo>
                  <a:pt x="206025" y="0"/>
                </a:moveTo>
                <a:lnTo>
                  <a:pt x="95682" y="0"/>
                </a:lnTo>
                <a:lnTo>
                  <a:pt x="78322" y="80018"/>
                </a:lnTo>
                <a:lnTo>
                  <a:pt x="188612" y="80018"/>
                </a:lnTo>
                <a:lnTo>
                  <a:pt x="206025" y="0"/>
                </a:lnTo>
                <a:close/>
              </a:path>
              <a:path w="206375" h="447675">
                <a:moveTo>
                  <a:pt x="177418" y="131545"/>
                </a:moveTo>
                <a:lnTo>
                  <a:pt x="67118" y="131545"/>
                </a:lnTo>
                <a:lnTo>
                  <a:pt x="0" y="447316"/>
                </a:lnTo>
                <a:lnTo>
                  <a:pt x="110300" y="447316"/>
                </a:lnTo>
                <a:lnTo>
                  <a:pt x="177418" y="131545"/>
                </a:lnTo>
                <a:close/>
              </a:path>
            </a:pathLst>
          </a:custGeom>
          <a:solidFill>
            <a:srgbClr val="004D6E"/>
          </a:solidFill>
        </p:spPr>
        <p:txBody>
          <a:bodyPr wrap="square" lIns="0" tIns="0" rIns="0" bIns="0" rtlCol="0"/>
          <a:lstStyle/>
          <a:p>
            <a:endParaRPr dirty="0"/>
          </a:p>
        </p:txBody>
      </p:sp>
      <p:sp>
        <p:nvSpPr>
          <p:cNvPr id="18" name="object 18"/>
          <p:cNvSpPr/>
          <p:nvPr/>
        </p:nvSpPr>
        <p:spPr>
          <a:xfrm>
            <a:off x="19618348" y="347415"/>
            <a:ext cx="205740" cy="447675"/>
          </a:xfrm>
          <a:custGeom>
            <a:avLst/>
            <a:gdLst/>
            <a:ahLst/>
            <a:cxnLst/>
            <a:rect l="l" t="t" r="r" b="b"/>
            <a:pathLst>
              <a:path w="205740" h="447675">
                <a:moveTo>
                  <a:pt x="205669" y="0"/>
                </a:moveTo>
                <a:lnTo>
                  <a:pt x="95358" y="0"/>
                </a:lnTo>
                <a:lnTo>
                  <a:pt x="0" y="447337"/>
                </a:lnTo>
                <a:lnTo>
                  <a:pt x="110310" y="447337"/>
                </a:lnTo>
                <a:lnTo>
                  <a:pt x="205669" y="0"/>
                </a:lnTo>
                <a:close/>
              </a:path>
            </a:pathLst>
          </a:custGeom>
          <a:solidFill>
            <a:srgbClr val="004D6E"/>
          </a:solidFill>
        </p:spPr>
        <p:txBody>
          <a:bodyPr wrap="square" lIns="0" tIns="0" rIns="0" bIns="0" rtlCol="0"/>
          <a:lstStyle/>
          <a:p>
            <a:endParaRPr dirty="0"/>
          </a:p>
        </p:txBody>
      </p:sp>
      <p:sp>
        <p:nvSpPr>
          <p:cNvPr id="19" name="object 19"/>
          <p:cNvSpPr txBox="1">
            <a:spLocks noGrp="1"/>
          </p:cNvSpPr>
          <p:nvPr>
            <p:ph type="ftr" sz="quarter" idx="5"/>
          </p:nvPr>
        </p:nvSpPr>
        <p:spPr>
          <a:prstGeom prst="rect">
            <a:avLst/>
          </a:prstGeom>
        </p:spPr>
        <p:txBody>
          <a:bodyPr vert="horz" wrap="square" lIns="0" tIns="0" rIns="0" bIns="0" rtlCol="0">
            <a:spAutoFit/>
          </a:bodyPr>
          <a:lstStyle/>
          <a:p>
            <a:pPr marL="12700">
              <a:lnSpc>
                <a:spcPts val="2915"/>
              </a:lnSpc>
            </a:pPr>
            <a:r>
              <a:rPr spc="-5" dirty="0"/>
              <a:t>A better </a:t>
            </a:r>
            <a:r>
              <a:rPr spc="-10" dirty="0"/>
              <a:t>railway for </a:t>
            </a:r>
            <a:r>
              <a:rPr spc="-5" dirty="0"/>
              <a:t>a better</a:t>
            </a:r>
            <a:r>
              <a:rPr spc="-100" dirty="0"/>
              <a:t> </a:t>
            </a:r>
            <a:r>
              <a:rPr spc="-10" dirty="0"/>
              <a:t>Britain</a:t>
            </a:r>
          </a:p>
        </p:txBody>
      </p:sp>
      <p:sp>
        <p:nvSpPr>
          <p:cNvPr id="20" name="TextBox 19">
            <a:extLst>
              <a:ext uri="{FF2B5EF4-FFF2-40B4-BE49-F238E27FC236}">
                <a16:creationId xmlns:a16="http://schemas.microsoft.com/office/drawing/2014/main" id="{760C494D-C59A-40A1-970D-163174D4DF27}"/>
              </a:ext>
            </a:extLst>
          </p:cNvPr>
          <p:cNvSpPr txBox="1"/>
          <p:nvPr/>
        </p:nvSpPr>
        <p:spPr>
          <a:xfrm>
            <a:off x="1610287" y="2978790"/>
            <a:ext cx="16870257" cy="8009885"/>
          </a:xfrm>
          <a:prstGeom prst="rect">
            <a:avLst/>
          </a:prstGeom>
          <a:noFill/>
        </p:spPr>
        <p:txBody>
          <a:bodyPr wrap="square" rtlCol="0">
            <a:spAutoFit/>
          </a:bodyPr>
          <a:lstStyle/>
          <a:p>
            <a:r>
              <a:rPr lang="en-GB" sz="2450" dirty="0">
                <a:solidFill>
                  <a:schemeClr val="bg1"/>
                </a:solidFill>
                <a:latin typeface="Arial" panose="020B0604020202020204" pitchFamily="34" charset="0"/>
                <a:cs typeface="Arial" panose="020B0604020202020204" pitchFamily="34" charset="0"/>
              </a:rPr>
              <a:t>Not only do we need to improve the way we manage environment and social risks, we also need to improve our ability to maximise opportunities to create environmental and social value for Great Britain. </a:t>
            </a:r>
          </a:p>
          <a:p>
            <a:endParaRPr lang="en-GB" sz="2450" dirty="0">
              <a:solidFill>
                <a:schemeClr val="bg1"/>
              </a:solidFill>
              <a:latin typeface="Arial" panose="020B0604020202020204" pitchFamily="34" charset="0"/>
              <a:cs typeface="Arial" panose="020B0604020202020204" pitchFamily="34" charset="0"/>
            </a:endParaRPr>
          </a:p>
          <a:p>
            <a:r>
              <a:rPr lang="en-GB" sz="2450" dirty="0">
                <a:solidFill>
                  <a:schemeClr val="bg1"/>
                </a:solidFill>
                <a:latin typeface="Arial" panose="020B0604020202020204" pitchFamily="34" charset="0"/>
                <a:cs typeface="Arial" panose="020B0604020202020204" pitchFamily="34" charset="0"/>
              </a:rPr>
              <a:t>Some business areas have demonstrated that by following the new policy, standard, appraisal tool and guidance notes, they have:</a:t>
            </a:r>
          </a:p>
          <a:p>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Introduced energy efficiency programmes which will reduce energy by at least 18%, which in turn will realise cost savings of £15m each year. Simply using energy-efficient light bulbs at a managed station saved £40k per annum</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Designed schemes to be resilient to future weather conditions and used whole life costing analysis to replace like-for-better rather than like-for-like when a weather event caused catastrophic asset failure</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Used community art  projects to reduce graffiti and vandalism on NR assets by 100% and reduce trespass in the area by 80% leading to a reduction in asset maintenance work, community complaints and schedule 8 payments </a:t>
            </a:r>
          </a:p>
          <a:p>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Increased spend with local suppliers and small and medium sized enterprises (SMEs) which not only improves the local economy but is an area of work driven by MPs across public sector organisations</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50" dirty="0">
                <a:solidFill>
                  <a:schemeClr val="bg1"/>
                </a:solidFill>
                <a:latin typeface="Arial" panose="020B0604020202020204" pitchFamily="34" charset="0"/>
                <a:cs typeface="Arial" panose="020B0604020202020204" pitchFamily="34" charset="0"/>
              </a:rPr>
              <a:t>Early planning and negotiations with the local authority enabled a project to reuse 104,000 tonnes of waste for the construction of a new highway, saving over £1 million and over 40 tonnes of CO2. </a:t>
            </a:r>
          </a:p>
          <a:p>
            <a:pPr marL="342900" indent="-342900">
              <a:buFont typeface="Arial" panose="020B0604020202020204" pitchFamily="34" charset="0"/>
              <a:buChar char="•"/>
            </a:pPr>
            <a:endParaRPr lang="en-GB" sz="245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6921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233</TotalTime>
  <Words>4332</Words>
  <Application>Microsoft Office PowerPoint</Application>
  <PresentationFormat>Custom</PresentationFormat>
  <Paragraphs>391</Paragraphs>
  <Slides>44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Arial-BoldItalicMT</vt:lpstr>
      <vt:lpstr>Calibri</vt:lpstr>
      <vt:lpstr>NetworkRailSans</vt:lpstr>
      <vt:lpstr>Office Theme</vt:lpstr>
      <vt:lpstr>PowerPoint Presentation</vt:lpstr>
      <vt:lpstr>The purpose of this pack</vt:lpstr>
      <vt:lpstr>Building and managing a responsible railway  </vt:lpstr>
      <vt:lpstr>Environment and Social  Minimum Requirements</vt:lpstr>
      <vt:lpstr>What’s in scope?</vt:lpstr>
      <vt:lpstr>What’s changed?</vt:lpstr>
      <vt:lpstr>What’s changed since v7 was published in June 2018?</vt:lpstr>
      <vt:lpstr>Why the change?</vt:lpstr>
      <vt:lpstr>What are the opportunities?</vt:lpstr>
      <vt:lpstr>The Environment and Social Appraisal (ESA)</vt:lpstr>
      <vt:lpstr>Please note…</vt:lpstr>
      <vt:lpstr>Environment &amp; Social Management Plan (ESMP)</vt:lpstr>
      <vt:lpstr>Environment themes</vt:lpstr>
      <vt:lpstr>Social themes</vt:lpstr>
      <vt:lpstr>Key environment updates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External benchmarking</vt:lpstr>
      <vt:lpstr>The implementation plan</vt:lpstr>
      <vt:lpstr>GRIP product update</vt:lpstr>
      <vt:lpstr>Further information</vt:lpstr>
      <vt:lpstr>Useful links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Borien Sarah</dc:creator>
  <cp:lastModifiedBy>Borien Sarah</cp:lastModifiedBy>
  <cp:revision>31</cp:revision>
  <dcterms:created xsi:type="dcterms:W3CDTF">2018-05-25T17:02:01Z</dcterms:created>
  <dcterms:modified xsi:type="dcterms:W3CDTF">2019-02-11T11:42:42Z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2018-05-25T00:00:00Z</vt:filetime>
  </property>
  <property fmtid="{D5CDD505-2E9C-101B-9397-08002B2CF9AE}" pid="3" name="Creator">
    <vt:lpwstr>Adobe InDesign CC 2017 (Macintosh)</vt:lpwstr>
  </property>
  <property fmtid="{D5CDD505-2E9C-101B-9397-08002B2CF9AE}" pid="4" name="LastSaved">
    <vt:filetime>2018-05-25T00:00:00Z</vt:filetime>
  </property>
</Properties>
</file>