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 id="2147483977" r:id="rId8"/>
  </p:sldMasterIdLst>
  <p:notesMasterIdLst>
    <p:notesMasterId r:id="rId24"/>
  </p:notesMasterIdLst>
  <p:handoutMasterIdLst>
    <p:handoutMasterId r:id="rId25"/>
  </p:handoutMasterIdLst>
  <p:sldIdLst>
    <p:sldId id="256" r:id="rId9"/>
    <p:sldId id="315" r:id="rId10"/>
    <p:sldId id="313" r:id="rId11"/>
    <p:sldId id="264" r:id="rId12"/>
    <p:sldId id="301" r:id="rId13"/>
    <p:sldId id="291" r:id="rId14"/>
    <p:sldId id="302" r:id="rId15"/>
    <p:sldId id="305" r:id="rId16"/>
    <p:sldId id="306" r:id="rId17"/>
    <p:sldId id="303" r:id="rId18"/>
    <p:sldId id="307" r:id="rId19"/>
    <p:sldId id="304" r:id="rId20"/>
    <p:sldId id="308" r:id="rId21"/>
    <p:sldId id="309" r:id="rId22"/>
    <p:sldId id="314" r:id="rId23"/>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Manders" initials="JM" lastIdx="6" clrIdx="0"/>
  <p:cmAuthor id="1" name="Murphy Amy" initials="MA" lastIdx="0" clrIdx="1"/>
  <p:cmAuthor id="2" name="Jeffrey Kris" initials="JK"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1" autoAdjust="0"/>
    <p:restoredTop sz="58724" autoAdjust="0"/>
  </p:normalViewPr>
  <p:slideViewPr>
    <p:cSldViewPr>
      <p:cViewPr varScale="1">
        <p:scale>
          <a:sx n="47" d="100"/>
          <a:sy n="47" d="100"/>
        </p:scale>
        <p:origin x="-2448" y="-86"/>
      </p:cViewPr>
      <p:guideLst>
        <p:guide orient="horz" pos="2160"/>
        <p:guide pos="2880"/>
      </p:guideLst>
    </p:cSldViewPr>
  </p:slideViewPr>
  <p:notesTextViewPr>
    <p:cViewPr>
      <p:scale>
        <a:sx n="125" d="100"/>
        <a:sy n="125" d="100"/>
      </p:scale>
      <p:origin x="0" y="0"/>
    </p:cViewPr>
  </p:notesTextViewPr>
  <p:notesViewPr>
    <p:cSldViewPr>
      <p:cViewPr varScale="1">
        <p:scale>
          <a:sx n="64" d="100"/>
          <a:sy n="64" d="100"/>
        </p:scale>
        <p:origin x="-309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dirty="0" smtClean="0">
                <a:solidFill>
                  <a:schemeClr val="tx1"/>
                </a:solidFill>
              </a:rPr>
              <a:t>Title slide</a:t>
            </a: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a:t>
            </a:fld>
            <a:endParaRPr lang="en-GB" altLang="en-US" dirty="0"/>
          </a:p>
        </p:txBody>
      </p:sp>
    </p:spTree>
    <p:extLst>
      <p:ext uri="{BB962C8B-B14F-4D97-AF65-F5344CB8AC3E}">
        <p14:creationId xmlns:p14="http://schemas.microsoft.com/office/powerpoint/2010/main" val="320298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200" dirty="0" smtClean="0">
                <a:solidFill>
                  <a:schemeClr val="tx1"/>
                </a:solidFill>
              </a:rPr>
              <a:t>The standard</a:t>
            </a:r>
            <a:r>
              <a:rPr lang="en-GB" sz="1200" baseline="0" dirty="0" smtClean="0">
                <a:solidFill>
                  <a:schemeClr val="tx1"/>
                </a:solidFill>
              </a:rPr>
              <a:t> continues to provide requirements and guidance on first aid equipment, and the process of checking that equipment is maintained in a state of readiness, along with the provision and contents of first aid rooms.</a:t>
            </a:r>
            <a:endParaRPr lang="en-GB"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GB"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200" dirty="0" smtClean="0">
                <a:solidFill>
                  <a:schemeClr val="tx1"/>
                </a:solidFill>
              </a:rPr>
              <a:t>The first aid checklist</a:t>
            </a:r>
            <a:r>
              <a:rPr lang="en-GB" sz="1200" baseline="0" dirty="0" smtClean="0">
                <a:solidFill>
                  <a:schemeClr val="tx1"/>
                </a:solidFill>
              </a:rPr>
              <a:t> has been updated to incorporate the checking of Automated External Defibrillators (AEDs) where they are installed.</a:t>
            </a:r>
          </a:p>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GB"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200" dirty="0" smtClean="0">
                <a:solidFill>
                  <a:schemeClr val="tx1"/>
                </a:solidFill>
              </a:rPr>
              <a:t>Following</a:t>
            </a:r>
            <a:r>
              <a:rPr lang="en-GB" sz="1200" baseline="0" dirty="0" smtClean="0">
                <a:solidFill>
                  <a:schemeClr val="tx1"/>
                </a:solidFill>
              </a:rPr>
              <a:t> updated guidance from the European Resuscitation Council; additional kit items, such as </a:t>
            </a:r>
            <a:r>
              <a:rPr lang="en-GB" sz="1200" kern="1200" baseline="0" dirty="0" smtClean="0">
                <a:solidFill>
                  <a:schemeClr val="tx1"/>
                </a:solidFill>
                <a:effectLst/>
                <a:latin typeface="Arial" panose="020B0604020202020204" pitchFamily="34" charset="0"/>
                <a:ea typeface="+mn-ea"/>
                <a:cs typeface="+mn-cs"/>
              </a:rPr>
              <a:t>h</a:t>
            </a:r>
            <a:r>
              <a:rPr lang="en-GB" sz="1200" kern="1200" dirty="0" smtClean="0">
                <a:solidFill>
                  <a:schemeClr val="tx1"/>
                </a:solidFill>
                <a:effectLst/>
                <a:latin typeface="Arial" panose="020B0604020202020204" pitchFamily="34" charset="0"/>
                <a:ea typeface="+mn-ea"/>
                <a:cs typeface="+mn-cs"/>
              </a:rPr>
              <a:t>aemostatic dressings and tourniquets are now recommended as items which could be appropriate for first aid kits, where the risk of a catastrophic bleed</a:t>
            </a:r>
            <a:r>
              <a:rPr lang="en-GB" sz="1200" kern="1200" baseline="0" dirty="0" smtClean="0">
                <a:solidFill>
                  <a:schemeClr val="tx1"/>
                </a:solidFill>
                <a:effectLst/>
                <a:latin typeface="Arial" panose="020B0604020202020204" pitchFamily="34" charset="0"/>
                <a:ea typeface="+mn-ea"/>
                <a:cs typeface="+mn-cs"/>
              </a:rPr>
              <a:t> is identified. However, t</a:t>
            </a:r>
            <a:r>
              <a:rPr lang="en-GB" sz="1200" kern="1200" dirty="0" smtClean="0">
                <a:solidFill>
                  <a:schemeClr val="tx1"/>
                </a:solidFill>
                <a:effectLst/>
                <a:latin typeface="Arial" panose="020B0604020202020204" pitchFamily="34" charset="0"/>
                <a:ea typeface="+mn-ea"/>
                <a:cs typeface="+mn-cs"/>
              </a:rPr>
              <a:t>hey do require additional training. Please</a:t>
            </a:r>
            <a:r>
              <a:rPr lang="en-GB" sz="1200" kern="1200" baseline="0" dirty="0" smtClean="0">
                <a:solidFill>
                  <a:schemeClr val="tx1"/>
                </a:solidFill>
                <a:effectLst/>
                <a:latin typeface="Arial" panose="020B0604020202020204" pitchFamily="34" charset="0"/>
                <a:ea typeface="+mn-ea"/>
                <a:cs typeface="+mn-cs"/>
              </a:rPr>
              <a:t> refer to the First Aid page on Safety Central for information on arranging additional training.</a:t>
            </a:r>
            <a:endParaRPr lang="en-GB" sz="1200" kern="1200" dirty="0" smtClean="0">
              <a:solidFill>
                <a:schemeClr val="tx1"/>
              </a:solidFill>
              <a:effectLst/>
              <a:latin typeface="Arial" panose="020B0604020202020204" pitchFamily="34" charset="0"/>
              <a:ea typeface="+mn-ea"/>
              <a:cs typeface="+mn-cs"/>
            </a:endParaRPr>
          </a:p>
          <a:p>
            <a:pPr marL="0" indent="0">
              <a:buFont typeface="Wingdings" panose="05000000000000000000" pitchFamily="2" charset="2"/>
              <a:buNone/>
            </a:pPr>
            <a:endParaRPr lang="en-GB" sz="1800" dirty="0" smtClean="0">
              <a:solidFill>
                <a:srgbClr val="1AAEB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10</a:t>
            </a:fld>
            <a:endParaRPr lang="en-GB" altLang="en-US" dirty="0"/>
          </a:p>
        </p:txBody>
      </p:sp>
    </p:spTree>
    <p:extLst>
      <p:ext uri="{BB962C8B-B14F-4D97-AF65-F5344CB8AC3E}">
        <p14:creationId xmlns:p14="http://schemas.microsoft.com/office/powerpoint/2010/main" val="826183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baseline="0" dirty="0" smtClean="0">
                <a:solidFill>
                  <a:schemeClr val="tx1"/>
                </a:solidFill>
              </a:rPr>
              <a:t>It is a requirement as an employer to inform employees on what to do in the case of an emergency, and there are various ways that this can be communicated.</a:t>
            </a:r>
          </a:p>
          <a:p>
            <a:pPr marL="0" indent="0">
              <a:buFont typeface="Wingdings" panose="05000000000000000000" pitchFamily="2" charset="2"/>
              <a:buNone/>
            </a:pPr>
            <a:endParaRPr lang="en-GB" sz="120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200" baseline="0" dirty="0" smtClean="0">
                <a:solidFill>
                  <a:schemeClr val="tx1"/>
                </a:solidFill>
              </a:rPr>
              <a:t>The first aid arrangements template/poster can be found on Safety Central. The link is included at the end of the briefing.</a:t>
            </a:r>
          </a:p>
          <a:p>
            <a:pPr marL="0" indent="0">
              <a:buFont typeface="Wingdings" panose="05000000000000000000" pitchFamily="2" charset="2"/>
              <a:buNone/>
            </a:pPr>
            <a:endParaRPr lang="en-GB" sz="1200" baseline="0" dirty="0" smtClean="0">
              <a:solidFill>
                <a:schemeClr val="tx1"/>
              </a:solidFill>
            </a:endParaRPr>
          </a:p>
          <a:p>
            <a:pPr marL="0" indent="0">
              <a:buFont typeface="Wingdings" panose="05000000000000000000" pitchFamily="2" charset="2"/>
              <a:buNone/>
            </a:pPr>
            <a:r>
              <a:rPr lang="en-GB" sz="1200" baseline="0" dirty="0" smtClean="0">
                <a:solidFill>
                  <a:schemeClr val="tx1"/>
                </a:solidFill>
              </a:rPr>
              <a:t>First aiders should also be easily identifiable, for example wearing a first aid armband, lanyard, badge, vest, or similar means of suitable identification.</a:t>
            </a:r>
            <a:endParaRPr lang="en-GB" sz="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11</a:t>
            </a:fld>
            <a:endParaRPr lang="en-GB" altLang="en-US" dirty="0"/>
          </a:p>
        </p:txBody>
      </p:sp>
    </p:spTree>
    <p:extLst>
      <p:ext uri="{BB962C8B-B14F-4D97-AF65-F5344CB8AC3E}">
        <p14:creationId xmlns:p14="http://schemas.microsoft.com/office/powerpoint/2010/main" val="82618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smtClean="0">
                <a:solidFill>
                  <a:schemeClr val="tx1"/>
                </a:solidFill>
              </a:rPr>
              <a:t>The training toolkit provides the competence level and courses required for complying with the First Aid at Work standard.</a:t>
            </a:r>
            <a:r>
              <a:rPr lang="en-GB" sz="1200" baseline="0" dirty="0" smtClean="0">
                <a:solidFill>
                  <a:schemeClr val="tx1"/>
                </a:solidFill>
              </a:rPr>
              <a:t> </a:t>
            </a:r>
          </a:p>
          <a:p>
            <a:pPr marL="0" indent="0">
              <a:buFont typeface="Wingdings" panose="05000000000000000000" pitchFamily="2" charset="2"/>
              <a:buNone/>
            </a:pPr>
            <a:endParaRPr lang="en-GB" sz="1200" baseline="0" dirty="0" smtClean="0">
              <a:solidFill>
                <a:schemeClr val="tx1"/>
              </a:solidFill>
            </a:endParaRPr>
          </a:p>
          <a:p>
            <a:pPr marL="0" indent="0">
              <a:buFont typeface="Wingdings" panose="05000000000000000000" pitchFamily="2" charset="2"/>
              <a:buNone/>
            </a:pPr>
            <a:r>
              <a:rPr lang="en-GB" sz="1200" baseline="0" dirty="0" smtClean="0">
                <a:solidFill>
                  <a:schemeClr val="tx1"/>
                </a:solidFill>
              </a:rPr>
              <a:t>Please see Safety Central for support material to keep first aider knowledge and skills up to date in between recertification, and also how to arrange any additional training which may be required at your workplace. </a:t>
            </a:r>
            <a:endParaRPr lang="en-GB" sz="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12</a:t>
            </a:fld>
            <a:endParaRPr lang="en-GB" altLang="en-US" dirty="0"/>
          </a:p>
        </p:txBody>
      </p:sp>
    </p:spTree>
    <p:extLst>
      <p:ext uri="{BB962C8B-B14F-4D97-AF65-F5344CB8AC3E}">
        <p14:creationId xmlns:p14="http://schemas.microsoft.com/office/powerpoint/2010/main" val="82618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smtClean="0">
                <a:solidFill>
                  <a:schemeClr val="tx1"/>
                </a:solidFill>
              </a:rPr>
              <a:t>There is now increased guidance on the</a:t>
            </a:r>
            <a:r>
              <a:rPr lang="en-GB" sz="1200" baseline="0" dirty="0" smtClean="0">
                <a:solidFill>
                  <a:schemeClr val="tx1"/>
                </a:solidFill>
              </a:rPr>
              <a:t> post incident process within the standard, which includes first aider support and reporting requirements.</a:t>
            </a:r>
          </a:p>
          <a:p>
            <a:pPr marL="0" indent="0">
              <a:buFont typeface="Wingdings" panose="05000000000000000000" pitchFamily="2" charset="2"/>
              <a:buNone/>
            </a:pPr>
            <a:endParaRPr lang="en-GB" sz="1200" baseline="0" dirty="0" smtClean="0">
              <a:solidFill>
                <a:schemeClr val="tx1"/>
              </a:solidFill>
            </a:endParaRPr>
          </a:p>
          <a:p>
            <a:pPr marL="0" indent="0">
              <a:buFont typeface="Wingdings" panose="05000000000000000000" pitchFamily="2" charset="2"/>
              <a:buNone/>
            </a:pPr>
            <a:r>
              <a:rPr lang="en-GB" sz="1200" baseline="0" dirty="0" smtClean="0">
                <a:solidFill>
                  <a:schemeClr val="tx1"/>
                </a:solidFill>
              </a:rPr>
              <a:t>You can find the link to a Coping with Trauma page on Safety Central.</a:t>
            </a:r>
            <a:endParaRPr lang="en-GB" sz="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13</a:t>
            </a:fld>
            <a:endParaRPr lang="en-GB" altLang="en-US" dirty="0"/>
          </a:p>
        </p:txBody>
      </p:sp>
    </p:spTree>
    <p:extLst>
      <p:ext uri="{BB962C8B-B14F-4D97-AF65-F5344CB8AC3E}">
        <p14:creationId xmlns:p14="http://schemas.microsoft.com/office/powerpoint/2010/main" val="82618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smtClean="0">
                <a:solidFill>
                  <a:schemeClr val="tx1"/>
                </a:solidFill>
              </a:rPr>
              <a:t>The audit and RIDDOR review process section has been updated</a:t>
            </a:r>
            <a:r>
              <a:rPr lang="en-GB" sz="1200" baseline="0" dirty="0" smtClean="0">
                <a:solidFill>
                  <a:schemeClr val="tx1"/>
                </a:solidFill>
              </a:rPr>
              <a:t>. This is to result in the review and identification of where any changes are required to first aid provision or training, as part of a continuous improvement cycle.</a:t>
            </a:r>
            <a:endParaRPr lang="en-GB" sz="1200" dirty="0" smtClean="0">
              <a:solidFill>
                <a:schemeClr val="tx1"/>
              </a:solidFill>
            </a:endParaRPr>
          </a:p>
          <a:p>
            <a:pPr marL="0" indent="0">
              <a:buFont typeface="Wingdings" panose="05000000000000000000" pitchFamily="2" charset="2"/>
              <a:buNone/>
            </a:pPr>
            <a:endParaRPr lang="en-GB" sz="1800" dirty="0" smtClean="0">
              <a:solidFill>
                <a:srgbClr val="1AAEB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14</a:t>
            </a:fld>
            <a:endParaRPr lang="en-GB" altLang="en-US" dirty="0"/>
          </a:p>
        </p:txBody>
      </p:sp>
    </p:spTree>
    <p:extLst>
      <p:ext uri="{BB962C8B-B14F-4D97-AF65-F5344CB8AC3E}">
        <p14:creationId xmlns:p14="http://schemas.microsoft.com/office/powerpoint/2010/main" val="82618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And finally, here </a:t>
            </a:r>
            <a:r>
              <a:rPr kumimoji="0" lang="en-GB"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are the links to where further information can be found to support First Aid at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Thank you very much for taking the time to </a:t>
            </a:r>
            <a:r>
              <a:rPr kumimoji="0" lang="en-GB"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listen and take part in this briefing.</a:t>
            </a:r>
            <a:endParaRPr kumimoji="0" lang="en-GB"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solidFill>
                  <a:srgbClr val="1F497D"/>
                </a:solidFill>
              </a:rPr>
              <a:pPr>
                <a:defRPr/>
              </a:pPr>
              <a:t>15</a:t>
            </a:fld>
            <a:endParaRPr lang="en-GB" altLang="en-US" dirty="0">
              <a:solidFill>
                <a:srgbClr val="1F497D"/>
              </a:solidFill>
            </a:endParaRPr>
          </a:p>
        </p:txBody>
      </p:sp>
    </p:spTree>
    <p:extLst>
      <p:ext uri="{BB962C8B-B14F-4D97-AF65-F5344CB8AC3E}">
        <p14:creationId xmlns:p14="http://schemas.microsoft.com/office/powerpoint/2010/main" val="217258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dirty="0" smtClean="0">
                <a:solidFill>
                  <a:schemeClr val="tx1"/>
                </a:solidFill>
              </a:rPr>
              <a:t>The content of the First Aid at Work standard has been revised.</a:t>
            </a:r>
          </a:p>
          <a:p>
            <a:pPr marL="285750" indent="-285750">
              <a:buClr>
                <a:srgbClr val="F39200"/>
              </a:buClr>
              <a:buFont typeface="Wingdings" panose="05000000000000000000" pitchFamily="2" charset="2"/>
              <a:buChar char="Ø"/>
            </a:pPr>
            <a:r>
              <a:rPr lang="en-GB" sz="1200" dirty="0" smtClean="0">
                <a:solidFill>
                  <a:schemeClr val="tx1"/>
                </a:solidFill>
              </a:rPr>
              <a:t>The slides in this presentation will provide a summary of the updates to the standard</a:t>
            </a:r>
          </a:p>
          <a:p>
            <a:pPr marL="285750" indent="-285750">
              <a:buClr>
                <a:srgbClr val="F39200"/>
              </a:buClr>
              <a:buFont typeface="Wingdings" panose="05000000000000000000" pitchFamily="2" charset="2"/>
              <a:buChar char="Ø"/>
            </a:pPr>
            <a:r>
              <a:rPr lang="en-GB" sz="1200" dirty="0" smtClean="0">
                <a:solidFill>
                  <a:schemeClr val="tx1"/>
                </a:solidFill>
              </a:rPr>
              <a:t>There is an audio </a:t>
            </a:r>
            <a:r>
              <a:rPr lang="en-GB" sz="1200" dirty="0" smtClean="0">
                <a:solidFill>
                  <a:schemeClr val="tx1"/>
                </a:solidFill>
              </a:rPr>
              <a:t>clip attached </a:t>
            </a:r>
            <a:r>
              <a:rPr lang="en-GB" sz="1200" dirty="0" smtClean="0">
                <a:solidFill>
                  <a:schemeClr val="tx1"/>
                </a:solidFill>
              </a:rPr>
              <a:t>to each slide, which provides additional information for the viewer, to assist with gaining greater understanding of the changes</a:t>
            </a:r>
          </a:p>
          <a:p>
            <a:pPr marL="285750" indent="-285750">
              <a:buClr>
                <a:srgbClr val="F39200"/>
              </a:buClr>
              <a:buFont typeface="Wingdings" panose="05000000000000000000" pitchFamily="2" charset="2"/>
              <a:buChar char="Ø"/>
            </a:pPr>
            <a:r>
              <a:rPr lang="en-GB" sz="1200" dirty="0" smtClean="0">
                <a:solidFill>
                  <a:schemeClr val="tx1"/>
                </a:solidFill>
              </a:rPr>
              <a:t>The audio will start when you click play on the speaker icon at the top of the slide</a:t>
            </a:r>
          </a:p>
          <a:p>
            <a:pPr marL="285750" indent="-285750">
              <a:buClr>
                <a:srgbClr val="F39200"/>
              </a:buClr>
              <a:buFont typeface="Wingdings" panose="05000000000000000000" pitchFamily="2" charset="2"/>
              <a:buChar char="Ø"/>
            </a:pPr>
            <a:r>
              <a:rPr lang="en-GB" sz="1200" dirty="0" smtClean="0">
                <a:solidFill>
                  <a:schemeClr val="tx1"/>
                </a:solidFill>
              </a:rPr>
              <a:t>Please make sure your device’s sound is on and not muted</a:t>
            </a:r>
          </a:p>
          <a:p>
            <a:pPr marL="285750" indent="-285750">
              <a:buClr>
                <a:srgbClr val="F39200"/>
              </a:buClr>
              <a:buFont typeface="Wingdings" panose="05000000000000000000" pitchFamily="2" charset="2"/>
              <a:buChar char="Ø"/>
            </a:pPr>
            <a:r>
              <a:rPr lang="en-GB" sz="1200" dirty="0" smtClean="0">
                <a:solidFill>
                  <a:schemeClr val="tx1"/>
                </a:solidFill>
              </a:rPr>
              <a:t>Following</a:t>
            </a:r>
            <a:r>
              <a:rPr lang="en-GB" sz="1200" baseline="0" dirty="0" smtClean="0">
                <a:solidFill>
                  <a:schemeClr val="tx1"/>
                </a:solidFill>
              </a:rPr>
              <a:t> this </a:t>
            </a:r>
            <a:r>
              <a:rPr lang="en-GB" sz="1200" baseline="0" dirty="0" smtClean="0">
                <a:solidFill>
                  <a:schemeClr val="tx1"/>
                </a:solidFill>
              </a:rPr>
              <a:t>set of instructions, </a:t>
            </a:r>
            <a:r>
              <a:rPr lang="en-GB" sz="1200" baseline="0" dirty="0" smtClean="0">
                <a:solidFill>
                  <a:schemeClr val="tx1"/>
                </a:solidFill>
              </a:rPr>
              <a:t>t</a:t>
            </a:r>
            <a:r>
              <a:rPr lang="en-GB" sz="1200" dirty="0" smtClean="0">
                <a:solidFill>
                  <a:schemeClr val="tx1"/>
                </a:solidFill>
              </a:rPr>
              <a:t>he audio does not duplicate the content of</a:t>
            </a:r>
            <a:r>
              <a:rPr lang="en-GB" sz="1200" baseline="0" dirty="0" smtClean="0">
                <a:solidFill>
                  <a:schemeClr val="tx1"/>
                </a:solidFill>
              </a:rPr>
              <a:t> each</a:t>
            </a:r>
            <a:r>
              <a:rPr lang="en-GB" sz="1200" dirty="0" smtClean="0">
                <a:solidFill>
                  <a:schemeClr val="tx1"/>
                </a:solidFill>
              </a:rPr>
              <a:t> </a:t>
            </a:r>
            <a:r>
              <a:rPr lang="en-GB" sz="1200" dirty="0" smtClean="0">
                <a:solidFill>
                  <a:schemeClr val="tx1"/>
                </a:solidFill>
              </a:rPr>
              <a:t>slide.</a:t>
            </a:r>
            <a:r>
              <a:rPr lang="en-GB" sz="1200" baseline="0" dirty="0" smtClean="0">
                <a:solidFill>
                  <a:schemeClr val="tx1"/>
                </a:solidFill>
              </a:rPr>
              <a:t> S</a:t>
            </a:r>
            <a:r>
              <a:rPr lang="en-GB" sz="1200" dirty="0" smtClean="0">
                <a:solidFill>
                  <a:schemeClr val="tx1"/>
                </a:solidFill>
              </a:rPr>
              <a:t>o </a:t>
            </a:r>
            <a:r>
              <a:rPr lang="en-GB" sz="1200" dirty="0" smtClean="0">
                <a:solidFill>
                  <a:schemeClr val="tx1"/>
                </a:solidFill>
              </a:rPr>
              <a:t>please take the time to read the content of each</a:t>
            </a:r>
            <a:r>
              <a:rPr lang="en-GB" sz="1200" baseline="0" dirty="0" smtClean="0">
                <a:solidFill>
                  <a:schemeClr val="tx1"/>
                </a:solidFill>
              </a:rPr>
              <a:t> one,</a:t>
            </a:r>
            <a:r>
              <a:rPr lang="en-GB" sz="1200" dirty="0" smtClean="0">
                <a:solidFill>
                  <a:schemeClr val="tx1"/>
                </a:solidFill>
              </a:rPr>
              <a:t> before moving onto the next</a:t>
            </a:r>
          </a:p>
          <a:p>
            <a:pPr marL="285750" indent="-285750">
              <a:buClr>
                <a:srgbClr val="F39200"/>
              </a:buClr>
              <a:buFont typeface="Wingdings" panose="05000000000000000000" pitchFamily="2" charset="2"/>
              <a:buChar char="Ø"/>
            </a:pPr>
            <a:r>
              <a:rPr lang="en-GB" sz="1200" dirty="0" smtClean="0">
                <a:solidFill>
                  <a:schemeClr val="tx1"/>
                </a:solidFill>
              </a:rPr>
              <a:t>If you prefer to not use the audio, please refer to the supporting notes for additional information</a:t>
            </a:r>
          </a:p>
          <a:p>
            <a:pPr marL="285750" indent="-285750">
              <a:buClr>
                <a:srgbClr val="F39200"/>
              </a:buClr>
              <a:buFont typeface="Wingdings" panose="05000000000000000000" pitchFamily="2" charset="2"/>
              <a:buChar char="Ø"/>
            </a:pPr>
            <a:r>
              <a:rPr lang="en-GB" sz="1200" dirty="0" smtClean="0">
                <a:solidFill>
                  <a:schemeClr val="tx1"/>
                </a:solidFill>
              </a:rPr>
              <a:t>The presentation will take approximately 15 minutes to complete</a:t>
            </a: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a:t>
            </a:fld>
            <a:endParaRPr lang="en-GB" altLang="en-US" dirty="0"/>
          </a:p>
        </p:txBody>
      </p:sp>
    </p:spTree>
    <p:extLst>
      <p:ext uri="{BB962C8B-B14F-4D97-AF65-F5344CB8AC3E}">
        <p14:creationId xmlns:p14="http://schemas.microsoft.com/office/powerpoint/2010/main" val="336563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review of this standard was undertaken to meet the requirements of the HSE First Aid at Work Regulations,</a:t>
            </a:r>
            <a:r>
              <a:rPr lang="en-GB" baseline="0" dirty="0" smtClean="0"/>
              <a:t> and align with the updated guidance.</a:t>
            </a:r>
            <a:endParaRPr lang="en-GB" dirty="0" smtClean="0"/>
          </a:p>
          <a:p>
            <a:endParaRPr lang="en-GB" dirty="0" smtClean="0"/>
          </a:p>
          <a:p>
            <a:r>
              <a:rPr lang="en-GB" dirty="0" smtClean="0"/>
              <a:t>The implementation</a:t>
            </a:r>
            <a:r>
              <a:rPr lang="en-GB" baseline="0" dirty="0" smtClean="0"/>
              <a:t> phase ahead of March 2018, is to allow for an extended briefing period. This is required due to the far-reaching nature of the standard, which affects all areas of the business. </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3</a:t>
            </a:fld>
            <a:endParaRPr lang="en-GB" altLang="en-US" dirty="0"/>
          </a:p>
        </p:txBody>
      </p:sp>
    </p:spTree>
    <p:extLst>
      <p:ext uri="{BB962C8B-B14F-4D97-AF65-F5344CB8AC3E}">
        <p14:creationId xmlns:p14="http://schemas.microsoft.com/office/powerpoint/2010/main" val="77010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Network Rail has a legal duty</a:t>
            </a:r>
            <a:r>
              <a:rPr lang="en-GB" baseline="0" dirty="0" smtClean="0">
                <a:solidFill>
                  <a:schemeClr val="tx1"/>
                </a:solidFill>
              </a:rPr>
              <a:t> to provide adequate first aid provision for employees, and morally, to consider contractors and the public.</a:t>
            </a:r>
            <a:endParaRPr lang="en-GB" dirty="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4</a:t>
            </a:fld>
            <a:endParaRPr lang="en-GB" altLang="en-US" dirty="0"/>
          </a:p>
        </p:txBody>
      </p:sp>
    </p:spTree>
    <p:extLst>
      <p:ext uri="{BB962C8B-B14F-4D97-AF65-F5344CB8AC3E}">
        <p14:creationId xmlns:p14="http://schemas.microsoft.com/office/powerpoint/2010/main" val="353627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revision will bring an improved risk-based approach</a:t>
            </a:r>
            <a:r>
              <a:rPr lang="en-GB" baseline="0" dirty="0" smtClean="0"/>
              <a:t> to assessing Network Rail’s first aid needs; based on work activity, potential severity of injury and access to emergency services.</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5</a:t>
            </a:fld>
            <a:endParaRPr lang="en-GB" altLang="en-US" dirty="0"/>
          </a:p>
        </p:txBody>
      </p:sp>
    </p:spTree>
    <p:extLst>
      <p:ext uri="{BB962C8B-B14F-4D97-AF65-F5344CB8AC3E}">
        <p14:creationId xmlns:p14="http://schemas.microsoft.com/office/powerpoint/2010/main" val="336563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This slide details the accountable and</a:t>
            </a:r>
            <a:r>
              <a:rPr lang="en-GB" baseline="0" dirty="0" smtClean="0">
                <a:solidFill>
                  <a:schemeClr val="tx1"/>
                </a:solidFill>
              </a:rPr>
              <a:t> responsible roles within the standard.</a:t>
            </a:r>
          </a:p>
          <a:p>
            <a:endParaRPr lang="en-GB" dirty="0" smtClean="0">
              <a:solidFill>
                <a:schemeClr val="tx1"/>
              </a:solidFill>
            </a:endParaRPr>
          </a:p>
          <a:p>
            <a:r>
              <a:rPr lang="en-GB" dirty="0" smtClean="0">
                <a:solidFill>
                  <a:schemeClr val="tx1"/>
                </a:solidFill>
              </a:rPr>
              <a:t>As</a:t>
            </a:r>
            <a:r>
              <a:rPr lang="en-GB" baseline="0" dirty="0" smtClean="0">
                <a:solidFill>
                  <a:schemeClr val="tx1"/>
                </a:solidFill>
              </a:rPr>
              <a:t> you’ll see in the top box on this slide, t</a:t>
            </a:r>
            <a:r>
              <a:rPr lang="en-GB" dirty="0" smtClean="0">
                <a:solidFill>
                  <a:schemeClr val="tx1"/>
                </a:solidFill>
              </a:rPr>
              <a:t>here has now been a person identified for making recommendations to alter first aid provision, based on accident and incident data.</a:t>
            </a:r>
          </a:p>
          <a:p>
            <a:endParaRPr lang="en-GB"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tx1"/>
                </a:solidFill>
              </a:rPr>
              <a:t>In the left-hand</a:t>
            </a:r>
            <a:r>
              <a:rPr lang="en-GB" baseline="0" dirty="0" smtClean="0">
                <a:solidFill>
                  <a:schemeClr val="tx1"/>
                </a:solidFill>
              </a:rPr>
              <a:t> lower box for the Responsible Person, r</a:t>
            </a:r>
            <a:r>
              <a:rPr lang="en-GB" dirty="0" smtClean="0">
                <a:solidFill>
                  <a:schemeClr val="tx1"/>
                </a:solidFill>
              </a:rPr>
              <a:t>efer</a:t>
            </a:r>
            <a:r>
              <a:rPr lang="en-GB" baseline="0" dirty="0" smtClean="0">
                <a:solidFill>
                  <a:schemeClr val="tx1"/>
                </a:solidFill>
              </a:rPr>
              <a:t> to Table 1 on page 9 of standard for the suggested Responsible Persons for each workplace. The Responsible Person may continue to nominate a deputy to undertake duties on their behalf. </a:t>
            </a:r>
            <a:r>
              <a:rPr lang="en-GB" dirty="0" smtClean="0">
                <a:solidFill>
                  <a:schemeClr val="tx1"/>
                </a:solidFill>
              </a:rPr>
              <a:t>Please check with</a:t>
            </a:r>
            <a:r>
              <a:rPr lang="en-GB" baseline="0" dirty="0" smtClean="0">
                <a:solidFill>
                  <a:schemeClr val="tx1"/>
                </a:solidFill>
              </a:rPr>
              <a:t> </a:t>
            </a:r>
            <a:r>
              <a:rPr lang="en-GB" b="0" i="0" baseline="0" dirty="0" smtClean="0">
                <a:solidFill>
                  <a:schemeClr val="tx1"/>
                </a:solidFill>
              </a:rPr>
              <a:t>your </a:t>
            </a:r>
            <a:r>
              <a:rPr lang="en-GB" baseline="0" dirty="0" smtClean="0">
                <a:solidFill>
                  <a:schemeClr val="tx1"/>
                </a:solidFill>
              </a:rPr>
              <a:t>line manager if you are unsure of who the Responsible Person is for your workplace or site of work.</a:t>
            </a:r>
          </a:p>
          <a:p>
            <a:endParaRPr lang="en-GB" baseline="0" dirty="0" smtClean="0">
              <a:solidFill>
                <a:schemeClr val="tx1"/>
              </a:solidFill>
            </a:endParaRPr>
          </a:p>
          <a:p>
            <a:r>
              <a:rPr lang="en-GB" baseline="0" dirty="0" smtClean="0">
                <a:solidFill>
                  <a:schemeClr val="tx1"/>
                </a:solidFill>
              </a:rPr>
              <a:t>In the right-hand lower box, the Appointed Person or Designated First Aider is the individual nominated by the Responsible Person, with the specific responsibilities listed in this box. </a:t>
            </a:r>
            <a:endParaRPr lang="en-GB" dirty="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6</a:t>
            </a:fld>
            <a:endParaRPr lang="en-GB" altLang="en-US" dirty="0"/>
          </a:p>
        </p:txBody>
      </p:sp>
    </p:spTree>
    <p:extLst>
      <p:ext uri="{BB962C8B-B14F-4D97-AF65-F5344CB8AC3E}">
        <p14:creationId xmlns:p14="http://schemas.microsoft.com/office/powerpoint/2010/main" val="56424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smtClean="0">
                <a:solidFill>
                  <a:schemeClr val="tx1"/>
                </a:solidFill>
              </a:rPr>
              <a:t>This</a:t>
            </a:r>
            <a:r>
              <a:rPr lang="en-GB" sz="1200" baseline="0" dirty="0" smtClean="0">
                <a:solidFill>
                  <a:schemeClr val="tx1"/>
                </a:solidFill>
              </a:rPr>
              <a:t> slide details the first aid risk assessment requirements for all workplaces.</a:t>
            </a:r>
          </a:p>
          <a:p>
            <a:pPr marL="0" indent="0">
              <a:buFont typeface="Wingdings" panose="05000000000000000000" pitchFamily="2" charset="2"/>
              <a:buNone/>
            </a:pPr>
            <a:endParaRPr lang="en-GB" sz="1200" dirty="0" smtClean="0">
              <a:solidFill>
                <a:schemeClr val="tx1"/>
              </a:solidFill>
            </a:endParaRPr>
          </a:p>
          <a:p>
            <a:pPr marL="0" indent="0">
              <a:buFont typeface="Wingdings" panose="05000000000000000000" pitchFamily="2" charset="2"/>
              <a:buNone/>
            </a:pPr>
            <a:r>
              <a:rPr lang="en-GB" sz="1200" dirty="0" smtClean="0">
                <a:solidFill>
                  <a:schemeClr val="tx1"/>
                </a:solidFill>
              </a:rPr>
              <a:t>Generic risk assessments</a:t>
            </a:r>
            <a:r>
              <a:rPr lang="en-GB" sz="1200" baseline="0" dirty="0" smtClean="0">
                <a:solidFill>
                  <a:schemeClr val="tx1"/>
                </a:solidFill>
              </a:rPr>
              <a:t> can continue to be used for routine activities. However, they shall be reviewed at the planning stage of work, in order to identify the required first aid arrangements before work commences. These arrangements are detailed in the Safe Work Pack, and are in accordance with the NR/L2/OHS/019 standard.</a:t>
            </a:r>
          </a:p>
          <a:p>
            <a:pPr marL="0" indent="0">
              <a:buFont typeface="Wingdings" panose="05000000000000000000" pitchFamily="2" charset="2"/>
              <a:buNone/>
            </a:pPr>
            <a:endParaRPr lang="en-GB" sz="1200" baseline="0" dirty="0" smtClean="0">
              <a:solidFill>
                <a:schemeClr val="tx1"/>
              </a:solidFill>
            </a:endParaRPr>
          </a:p>
          <a:p>
            <a:pPr marL="0" indent="0">
              <a:buFont typeface="Wingdings" panose="05000000000000000000" pitchFamily="2" charset="2"/>
              <a:buNone/>
            </a:pPr>
            <a:r>
              <a:rPr lang="en-GB" sz="1200" baseline="0" dirty="0" smtClean="0">
                <a:solidFill>
                  <a:schemeClr val="tx1"/>
                </a:solidFill>
              </a:rPr>
              <a:t>Further guidance on first aid risk assessments for; multi-occupancy buildings, construction sites, buildings with multiple floors or segregated buildings and managed stations, can be found in the standard in clause 5. There is also further guidance on planning for a first aid emergency in the operational environment.</a:t>
            </a:r>
          </a:p>
          <a:p>
            <a:pPr marL="0" indent="0">
              <a:buFont typeface="Wingdings" panose="05000000000000000000" pitchFamily="2" charset="2"/>
              <a:buNone/>
            </a:pPr>
            <a:endParaRPr lang="en-GB" sz="1200" baseline="0" dirty="0" smtClean="0">
              <a:solidFill>
                <a:schemeClr val="tx1"/>
              </a:solidFill>
            </a:endParaRPr>
          </a:p>
          <a:p>
            <a:pPr marL="0" indent="0">
              <a:buFont typeface="Wingdings" panose="05000000000000000000" pitchFamily="2" charset="2"/>
              <a:buNone/>
            </a:pPr>
            <a:r>
              <a:rPr lang="en-GB" sz="1200" baseline="0" dirty="0" smtClean="0">
                <a:solidFill>
                  <a:schemeClr val="tx1"/>
                </a:solidFill>
              </a:rPr>
              <a:t>The operational environment is the collective term in the first aid standard for a higher risk environment covering; the operational railway, on or near the line, lineside, and in sidings or depots where maintenance work is carried out.</a:t>
            </a:r>
          </a:p>
          <a:p>
            <a:pPr marL="0" indent="0">
              <a:buFont typeface="Wingdings" panose="05000000000000000000" pitchFamily="2" charset="2"/>
              <a:buNone/>
            </a:pPr>
            <a:endParaRPr lang="en-GB" sz="1200" baseline="0" dirty="0" smtClean="0">
              <a:solidFill>
                <a:schemeClr val="tx1"/>
              </a:solidFill>
            </a:endParaRPr>
          </a:p>
          <a:p>
            <a:pPr marL="0" indent="0">
              <a:buFont typeface="Wingdings" panose="05000000000000000000" pitchFamily="2" charset="2"/>
              <a:buNone/>
            </a:pPr>
            <a:endParaRPr lang="en-GB" sz="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7</a:t>
            </a:fld>
            <a:endParaRPr lang="en-GB" altLang="en-US" dirty="0"/>
          </a:p>
        </p:txBody>
      </p:sp>
    </p:spTree>
    <p:extLst>
      <p:ext uri="{BB962C8B-B14F-4D97-AF65-F5344CB8AC3E}">
        <p14:creationId xmlns:p14="http://schemas.microsoft.com/office/powerpoint/2010/main" val="82618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smtClean="0">
                <a:solidFill>
                  <a:schemeClr val="tx1"/>
                </a:solidFill>
              </a:rPr>
              <a:t>Here, you’ll find additional</a:t>
            </a:r>
            <a:r>
              <a:rPr lang="en-GB" sz="1200" baseline="0" dirty="0" smtClean="0">
                <a:solidFill>
                  <a:schemeClr val="tx1"/>
                </a:solidFill>
              </a:rPr>
              <a:t> guidance on completing the work activity section of form F01.</a:t>
            </a:r>
            <a:endParaRPr lang="en-GB" sz="1200" dirty="0" smtClean="0">
              <a:solidFill>
                <a:schemeClr val="tx1"/>
              </a:solidFill>
            </a:endParaRPr>
          </a:p>
          <a:p>
            <a:pPr marL="0" indent="0">
              <a:buFont typeface="Wingdings" panose="05000000000000000000" pitchFamily="2" charset="2"/>
              <a:buNone/>
            </a:pPr>
            <a:endParaRPr lang="en-GB" sz="1200" dirty="0" smtClean="0">
              <a:solidFill>
                <a:schemeClr val="tx1"/>
              </a:solidFill>
            </a:endParaRPr>
          </a:p>
          <a:p>
            <a:pPr marL="0" indent="0">
              <a:buFont typeface="Wingdings" panose="05000000000000000000" pitchFamily="2" charset="2"/>
              <a:buNone/>
            </a:pPr>
            <a:r>
              <a:rPr lang="en-GB" sz="1200" baseline="0" dirty="0" smtClean="0">
                <a:solidFill>
                  <a:schemeClr val="tx1"/>
                </a:solidFill>
              </a:rPr>
              <a:t>Our first aid provision needs to be suitable for the potential severity of an injury or illness. The risk assessment has therefore been updated to focus more on the activity risk. This will then help to determine the first aid personnel and the equipment required.</a:t>
            </a:r>
            <a:endParaRPr lang="en-GB" sz="1200" dirty="0" smtClean="0">
              <a:solidFill>
                <a:schemeClr val="tx1"/>
              </a:solidFill>
            </a:endParaRPr>
          </a:p>
          <a:p>
            <a:pPr marL="0" indent="0">
              <a:buFont typeface="Wingdings" panose="05000000000000000000" pitchFamily="2" charset="2"/>
              <a:buNone/>
            </a:pPr>
            <a:endParaRPr lang="en-GB" sz="1200" dirty="0" smtClean="0">
              <a:solidFill>
                <a:schemeClr val="tx1"/>
              </a:solidFill>
            </a:endParaRPr>
          </a:p>
          <a:p>
            <a:pPr marL="0" indent="0">
              <a:buFont typeface="Wingdings" panose="05000000000000000000" pitchFamily="2" charset="2"/>
              <a:buNone/>
            </a:pPr>
            <a:r>
              <a:rPr lang="en-GB" sz="1200" dirty="0" smtClean="0">
                <a:solidFill>
                  <a:schemeClr val="tx1"/>
                </a:solidFill>
              </a:rPr>
              <a:t>The</a:t>
            </a:r>
            <a:r>
              <a:rPr lang="en-GB" sz="1200" baseline="0" dirty="0" smtClean="0">
                <a:solidFill>
                  <a:schemeClr val="tx1"/>
                </a:solidFill>
              </a:rPr>
              <a:t> assessment requires no special training to complete, but the person completing the first aid risk assessment needs to know the people involved, understand the work activity undertaken and the environment.</a:t>
            </a:r>
          </a:p>
          <a:p>
            <a:pPr marL="0" indent="0">
              <a:buFont typeface="Wingdings" panose="05000000000000000000" pitchFamily="2" charset="2"/>
              <a:buNone/>
            </a:pPr>
            <a:endParaRPr lang="en-GB" sz="1800" baseline="0" dirty="0" smtClean="0">
              <a:solidFill>
                <a:srgbClr val="1AAEB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8</a:t>
            </a:fld>
            <a:endParaRPr lang="en-GB" altLang="en-US" dirty="0"/>
          </a:p>
        </p:txBody>
      </p:sp>
    </p:spTree>
    <p:extLst>
      <p:ext uri="{BB962C8B-B14F-4D97-AF65-F5344CB8AC3E}">
        <p14:creationId xmlns:p14="http://schemas.microsoft.com/office/powerpoint/2010/main" val="826183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dirty="0" smtClean="0">
                <a:solidFill>
                  <a:schemeClr val="tx1"/>
                </a:solidFill>
              </a:rPr>
              <a:t>This</a:t>
            </a:r>
            <a:r>
              <a:rPr lang="en-GB" sz="1200" baseline="0" dirty="0" smtClean="0">
                <a:solidFill>
                  <a:schemeClr val="tx1"/>
                </a:solidFill>
              </a:rPr>
              <a:t> slide sets out the guidance on f</a:t>
            </a:r>
            <a:r>
              <a:rPr lang="en-GB" sz="1200" dirty="0" smtClean="0">
                <a:solidFill>
                  <a:schemeClr val="tx1"/>
                </a:solidFill>
              </a:rPr>
              <a:t>irst aid provision.</a:t>
            </a:r>
          </a:p>
          <a:p>
            <a:pPr marL="0" indent="0">
              <a:buFont typeface="Wingdings" panose="05000000000000000000" pitchFamily="2" charset="2"/>
              <a:buNone/>
            </a:pPr>
            <a:endParaRPr lang="en-GB" sz="1200" dirty="0" smtClean="0">
              <a:solidFill>
                <a:schemeClr val="tx1"/>
              </a:solidFill>
            </a:endParaRPr>
          </a:p>
          <a:p>
            <a:pPr marL="0" indent="0">
              <a:buFont typeface="Wingdings" panose="05000000000000000000" pitchFamily="2" charset="2"/>
              <a:buNone/>
            </a:pPr>
            <a:r>
              <a:rPr lang="en-GB" sz="1200" dirty="0" smtClean="0">
                <a:solidFill>
                  <a:schemeClr val="tx1"/>
                </a:solidFill>
              </a:rPr>
              <a:t>The</a:t>
            </a:r>
            <a:r>
              <a:rPr lang="en-GB" sz="1200" baseline="0" dirty="0" smtClean="0">
                <a:solidFill>
                  <a:schemeClr val="tx1"/>
                </a:solidFill>
              </a:rPr>
              <a:t> suggested minimum levels of first aid personnel in Table 1 of NR/L2/OHS/00110/F01, are based on the severity level identified by the first aid risk assessment, and applies to our employees. </a:t>
            </a:r>
          </a:p>
          <a:p>
            <a:pPr marL="0" indent="0">
              <a:buFont typeface="Wingdings" panose="05000000000000000000" pitchFamily="2" charset="2"/>
              <a:buNone/>
            </a:pPr>
            <a:endParaRPr lang="en-GB" sz="1200" baseline="0" dirty="0" smtClean="0">
              <a:solidFill>
                <a:schemeClr val="tx1"/>
              </a:solidFill>
            </a:endParaRPr>
          </a:p>
          <a:p>
            <a:pPr marL="0" indent="0">
              <a:buFont typeface="Wingdings" panose="05000000000000000000" pitchFamily="2" charset="2"/>
              <a:buNone/>
            </a:pPr>
            <a:r>
              <a:rPr lang="en-GB" sz="1200" baseline="0" dirty="0" smtClean="0">
                <a:solidFill>
                  <a:schemeClr val="tx1"/>
                </a:solidFill>
              </a:rPr>
              <a:t>The prompts in the table, and content in the standard, encourage additional considerations to be made. For example, to provide first aid provision for the public, and to have cover for planned and unplanned absence of first aiders. It is important for all employees to know what to do in the case of an emergency, so start having regular conversations on your first aid arrangements.</a:t>
            </a:r>
            <a:endParaRPr lang="en-GB" sz="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9</a:t>
            </a:fld>
            <a:endParaRPr lang="en-GB" altLang="en-US" dirty="0"/>
          </a:p>
        </p:txBody>
      </p:sp>
    </p:spTree>
    <p:extLst>
      <p:ext uri="{BB962C8B-B14F-4D97-AF65-F5344CB8AC3E}">
        <p14:creationId xmlns:p14="http://schemas.microsoft.com/office/powerpoint/2010/main" val="82618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smtClean="0"/>
              <a:t>Click to edit Master title style</a:t>
            </a:r>
            <a:endParaRPr lang="en-GB" altLang="en-US" noProof="0" smtClean="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smtClean="0"/>
              <a:t>Click to edit Master subtitle style</a:t>
            </a:r>
            <a:endParaRPr lang="en-GB" alt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12-Sep-17</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12-Sep-17</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12-Sep-17</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dirty="0"/>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dirty="0"/>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dirty="0"/>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dirty="0"/>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12-Sep-17</a:t>
            </a:fld>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dirty="0"/>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12-Sep-17</a:t>
            </a:fld>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dirty="0"/>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12-Sep-17</a:t>
            </a:fld>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dirty="0"/>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dirty="0"/>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12-Sep-17</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dirty="0"/>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dirty="0"/>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dirty="0"/>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12-Sep-17</a:t>
            </a:fld>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dirty="0"/>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12-Sep-17</a:t>
            </a:fld>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dirty="0"/>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12-Sep-17</a:t>
            </a:fld>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dirty="0"/>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12-Sep-17</a:t>
            </a:fld>
            <a:endParaRPr lang="en-GB"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dirty="0"/>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12-Sep-17</a:t>
            </a:fld>
            <a:endParaRPr lang="en-GB" alt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dirty="0"/>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12-Sep-17</a:t>
            </a:fld>
            <a:endParaRPr lang="en-GB" alt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dirty="0"/>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12-Sep-17</a:t>
            </a:fld>
            <a:endParaRPr lang="en-GB" alt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dirty="0"/>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12-Sep-17</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12-Sep-17</a:t>
            </a:fld>
            <a:endParaRPr lang="en-GB"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dirty="0"/>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12-Sep-17</a:t>
            </a:fld>
            <a:endParaRPr lang="en-GB"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dirty="0"/>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12-Sep-17</a:t>
            </a:fld>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dirty="0"/>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12-Sep-17</a:t>
            </a:fld>
            <a:endParaRPr lang="en-GB"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dirty="0"/>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dirty="0"/>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dirty="0"/>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dirty="0"/>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dirty="0"/>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12-Sep-17</a:t>
            </a:fld>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dirty="0"/>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12-Sep-17</a:t>
            </a:fld>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dirty="0"/>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12-Sep-17</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12-Sep-17</a:t>
            </a:fld>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dirty="0"/>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dirty="0"/>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dirty="0"/>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dirty="0"/>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dirty="0"/>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dirty="0"/>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dirty="0"/>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dirty="0"/>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dirty="0"/>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dirty="0"/>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12-Sep-17</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12-Sep-17</a:t>
            </a:fld>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dirty="0"/>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12-Sep-17</a:t>
            </a:fld>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dirty="0"/>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12-Sep-17</a:t>
            </a:fld>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dirty="0"/>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dirty="0"/>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dirty="0"/>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dirty="0"/>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dirty="0"/>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12-Sep-17</a:t>
            </a:fld>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dirty="0"/>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12-Sep-17</a:t>
            </a:fld>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dirty="0"/>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12-Sep-17</a:t>
            </a:fld>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dirty="0"/>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12-Sep-17</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12-Sep-17</a:t>
            </a:fld>
            <a:endParaRPr lang="en-GB" alt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dirty="0"/>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12-Sep-17</a:t>
            </a:fld>
            <a:endParaRPr lang="en-GB" alt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dirty="0"/>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12-Sep-17</a:t>
            </a:fld>
            <a:endParaRPr lang="en-GB" alt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dirty="0"/>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12-Sep-17</a:t>
            </a:fld>
            <a:endParaRPr lang="en-GB" alt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dirty="0"/>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12-Sep-17</a:t>
            </a:fld>
            <a:endParaRPr lang="en-GB" alt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dirty="0"/>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12-Sep-17</a:t>
            </a:fld>
            <a:endParaRPr lang="en-GB" alt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dirty="0"/>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12-Sep-17</a:t>
            </a:fld>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dirty="0"/>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12-Sep-17</a:t>
            </a:fld>
            <a:endParaRPr lang="en-GB" alt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dirty="0"/>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dirty="0"/>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dirty="0"/>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12-Sep-17</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dirty="0"/>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dirty="0"/>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12-Sep-17</a:t>
            </a:fld>
            <a:endParaRPr lang="en-GB" alt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dirty="0"/>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12-Sep-17</a:t>
            </a:fld>
            <a:endParaRPr lang="en-GB" alt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dirty="0"/>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12-Sep-17</a:t>
            </a:fld>
            <a:endParaRPr lang="en-GB" alt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dirty="0"/>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dirty="0"/>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12-Sep-17</a:t>
            </a:fld>
            <a:endParaRPr lang="en-GB" alt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dirty="0"/>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dirty="0"/>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12-Sep-17</a:t>
            </a:fld>
            <a:endParaRPr lang="en-GB" alt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dirty="0"/>
          </a:p>
        </p:txBody>
      </p:sp>
    </p:spTree>
    <p:extLst>
      <p:ext uri="{BB962C8B-B14F-4D97-AF65-F5344CB8AC3E}">
        <p14:creationId xmlns:p14="http://schemas.microsoft.com/office/powerpoint/2010/main" val="28365160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12-Sep-17</a:t>
            </a:fld>
            <a:endParaRPr lang="en-GB" altLang="en-US" dirty="0">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64253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12-Sep-17</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30471054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12-Sep-17</a:t>
            </a:fld>
            <a:endParaRPr lang="en-GB" altLang="en-US" dirty="0">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37109729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12-Sep-17</a:t>
            </a:fld>
            <a:endParaRPr lang="en-GB" altLang="en-US" dirty="0">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4224743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12-Sep-17</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6625197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12-Sep-17</a:t>
            </a:fld>
            <a:endParaRPr lang="en-GB" altLang="en-US" dirty="0">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33324474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12-Sep-17</a:t>
            </a:fld>
            <a:endParaRPr lang="en-GB" altLang="en-US" dirty="0">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3786520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12-Sep-17</a:t>
            </a:fld>
            <a:endParaRPr lang="en-GB" altLang="en-US" dirty="0">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8499115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12-Sep-17</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2579499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12-Sep-17</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6042995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12-Sep-17</a:t>
            </a:fld>
            <a:endParaRPr lang="en-GB" altLang="en-US" dirty="0">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37522057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12-Sep-17</a:t>
            </a:fld>
            <a:endParaRPr lang="en-GB" altLang="en-US" dirty="0">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16377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12-Sep-17</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12-Sep-17</a:t>
            </a:fld>
            <a:endParaRPr lang="en-GB" altLang="en-US" dirty="0"/>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12-Sep-17</a:t>
            </a:fld>
            <a:endParaRPr lang="en-GB" altLang="en-US" dirty="0"/>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dirty="0"/>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12-Sep-17</a:t>
            </a:fld>
            <a:endParaRPr lang="en-GB" altLang="en-US" dirty="0"/>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dirty="0"/>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12-Sep-17</a:t>
            </a:fld>
            <a:endParaRPr lang="en-GB" altLang="en-US" dirty="0"/>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dirty="0"/>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12-Sep-17</a:t>
            </a:fld>
            <a:endParaRPr lang="en-GB" altLang="en-US" dirty="0"/>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dirty="0"/>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12-Sep-17</a:t>
            </a:fld>
            <a:endParaRPr lang="en-GB" altLang="en-US" dirty="0"/>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dirty="0"/>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12-Sep-17</a:t>
            </a:fld>
            <a:endParaRPr lang="en-GB" altLang="en-US" dirty="0"/>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dirty="0"/>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12-Sep-17</a:t>
            </a:fld>
            <a:endParaRPr lang="en-GB" altLang="en-US" dirty="0">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latin typeface="Arial"/>
              </a:rPr>
              <a:pPr>
                <a:defRPr/>
              </a:pPr>
              <a:t>‹#›</a:t>
            </a:fld>
            <a:endParaRPr lang="en-GB" altLang="en-US" dirty="0">
              <a:solidFill>
                <a:srgbClr val="054B6B"/>
              </a:solidFill>
              <a:latin typeface="Aria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smtClean="0">
                <a:solidFill>
                  <a:srgbClr val="054B6B"/>
                </a:solidFill>
              </a:rPr>
              <a:t>/</a:t>
            </a:r>
          </a:p>
        </p:txBody>
      </p:sp>
    </p:spTree>
    <p:extLst>
      <p:ext uri="{BB962C8B-B14F-4D97-AF65-F5344CB8AC3E}">
        <p14:creationId xmlns:p14="http://schemas.microsoft.com/office/powerpoint/2010/main" val="362500418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7.pn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hyperlink" Target="http://networkrailstandards/index.aspx" TargetMode="External"/><Relationship Id="rId5" Type="http://schemas.openxmlformats.org/officeDocument/2006/relationships/hyperlink" Target="https://safety.networkrail.co.uk/healthandwellbeing/supporting-wellbeing-at-work/first-aid/" TargetMode="Externa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auto">
          <a:xfrm>
            <a:off x="204717" y="1700808"/>
            <a:ext cx="8615755" cy="2304256"/>
          </a:xfrm>
          <a:prstGeom prst="rect">
            <a:avLst/>
          </a:prstGeom>
          <a:solidFill>
            <a:srgbClr val="F392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dirty="0" smtClean="0">
              <a:ln>
                <a:noFill/>
              </a:ln>
              <a:solidFill>
                <a:schemeClr val="tx2"/>
              </a:solidFill>
              <a:effectLst/>
              <a:latin typeface="Arial" panose="020B0604020202020204" pitchFamily="34" charset="0"/>
            </a:endParaRPr>
          </a:p>
        </p:txBody>
      </p:sp>
      <p:sp>
        <p:nvSpPr>
          <p:cNvPr id="5" name="Rectangle 4"/>
          <p:cNvSpPr/>
          <p:nvPr/>
        </p:nvSpPr>
        <p:spPr bwMode="auto">
          <a:xfrm>
            <a:off x="5220072" y="3221778"/>
            <a:ext cx="2952328" cy="2355508"/>
          </a:xfrm>
          <a:prstGeom prst="rect">
            <a:avLst/>
          </a:prstGeom>
          <a:solidFill>
            <a:schemeClr val="bg1"/>
          </a:solidFill>
          <a:ln>
            <a:solidFill>
              <a:schemeClr val="tx2"/>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smtClean="0">
              <a:ln>
                <a:noFill/>
              </a:ln>
              <a:solidFill>
                <a:schemeClr val="tx2"/>
              </a:solidFill>
              <a:effectLst/>
              <a:latin typeface="Arial" panose="020B0604020202020204" pitchFamily="34" charset="0"/>
            </a:endParaRPr>
          </a:p>
        </p:txBody>
      </p:sp>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12-Sep-17</a:t>
            </a:fld>
            <a:endParaRPr lang="en-GB" altLang="en-US" sz="800" dirty="0" smtClean="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dirty="0"/>
          </a:p>
        </p:txBody>
      </p:sp>
      <p:sp>
        <p:nvSpPr>
          <p:cNvPr id="9221" name="Rectangle 2"/>
          <p:cNvSpPr>
            <a:spLocks noGrp="1" noChangeArrowheads="1"/>
          </p:cNvSpPr>
          <p:nvPr>
            <p:ph type="ctrTitle"/>
          </p:nvPr>
        </p:nvSpPr>
        <p:spPr>
          <a:xfrm>
            <a:off x="291817" y="1844824"/>
            <a:ext cx="8624046" cy="2304256"/>
          </a:xfrm>
        </p:spPr>
        <p:txBody>
          <a:bodyPr/>
          <a:lstStyle/>
          <a:p>
            <a:pPr eaLnBrk="1" hangingPunct="1">
              <a:tabLst>
                <a:tab pos="1882775" algn="l"/>
              </a:tabLst>
            </a:pPr>
            <a:r>
              <a:rPr lang="en-GB" altLang="en-US" sz="2800" i="0" dirty="0" smtClean="0"/>
              <a:t>Business Process – </a:t>
            </a:r>
            <a:br>
              <a:rPr lang="en-GB" altLang="en-US" sz="2800" i="0" dirty="0" smtClean="0"/>
            </a:br>
            <a:r>
              <a:rPr lang="en-GB" altLang="en-US" sz="2800" i="0" dirty="0" smtClean="0"/>
              <a:t>First aid at work (updated standard)</a:t>
            </a:r>
            <a:br>
              <a:rPr lang="en-GB" altLang="en-US" sz="2800" i="0" dirty="0" smtClean="0"/>
            </a:br>
            <a:r>
              <a:rPr lang="en-GB" altLang="en-US" sz="2000" i="0" dirty="0" smtClean="0"/>
              <a:t/>
            </a:r>
            <a:br>
              <a:rPr lang="en-GB" altLang="en-US" sz="2000" i="0" dirty="0" smtClean="0"/>
            </a:br>
            <a:r>
              <a:rPr lang="en-GB" altLang="en-US" sz="2400" b="0" dirty="0" smtClean="0"/>
              <a:t>NR/L2/OHS/00110</a:t>
            </a:r>
            <a:br>
              <a:rPr lang="en-GB" altLang="en-US" sz="2400" b="0" dirty="0" smtClean="0"/>
            </a:br>
            <a:r>
              <a:rPr lang="en-GB" altLang="en-US" sz="2400" b="0" dirty="0" smtClean="0"/>
              <a:t>Technical briefing</a:t>
            </a:r>
            <a:endParaRPr lang="en-GB" altLang="en-US" i="0"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3348189"/>
            <a:ext cx="2808312" cy="2229097"/>
          </a:xfrm>
          <a:prstGeom prst="rect">
            <a:avLst/>
          </a:prstGeom>
          <a:ln w="34925">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717" y="4987470"/>
            <a:ext cx="1847003" cy="13060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10</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What are the key updates?</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823" t="7914" r="15821" b="7616"/>
          <a:stretch/>
        </p:blipFill>
        <p:spPr bwMode="auto">
          <a:xfrm>
            <a:off x="0" y="1334819"/>
            <a:ext cx="3580924" cy="506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27784" y="1487100"/>
            <a:ext cx="6336704" cy="4678204"/>
          </a:xfrm>
          <a:prstGeom prst="rect">
            <a:avLst/>
          </a:prstGeom>
          <a:solidFill>
            <a:schemeClr val="bg1"/>
          </a:solidFill>
          <a:ln w="22225">
            <a:solidFill>
              <a:srgbClr val="F39200"/>
            </a:solidFill>
          </a:ln>
        </p:spPr>
        <p:txBody>
          <a:bodyPr wrap="square" rtlCol="0">
            <a:spAutoFit/>
          </a:bodyPr>
          <a:lstStyle/>
          <a:p>
            <a:pPr>
              <a:buClr>
                <a:srgbClr val="F39200"/>
              </a:buClr>
            </a:pPr>
            <a:r>
              <a:rPr lang="en-GB" sz="1600" b="1" dirty="0" smtClean="0"/>
              <a:t>Provision of first aid equipment</a:t>
            </a:r>
          </a:p>
          <a:p>
            <a:pPr>
              <a:buClr>
                <a:srgbClr val="F39200"/>
              </a:buClr>
            </a:pPr>
            <a:endParaRPr lang="en-GB" sz="1600" b="1" dirty="0" smtClean="0"/>
          </a:p>
          <a:p>
            <a:r>
              <a:rPr lang="en-GB" sz="1400" dirty="0"/>
              <a:t>The Responsible Person shall arrange for first aid equipment to be </a:t>
            </a:r>
            <a:r>
              <a:rPr lang="en-GB" sz="1400" dirty="0" smtClean="0"/>
              <a:t>provided at all times when people are at work.</a:t>
            </a:r>
          </a:p>
          <a:p>
            <a:pPr>
              <a:buClr>
                <a:srgbClr val="F39200"/>
              </a:buClr>
            </a:pPr>
            <a:endParaRPr lang="en-GB" sz="1400" dirty="0" smtClean="0"/>
          </a:p>
          <a:p>
            <a:pPr>
              <a:buClr>
                <a:srgbClr val="F39200"/>
              </a:buClr>
            </a:pPr>
            <a:r>
              <a:rPr lang="en-GB" sz="1400" dirty="0" smtClean="0"/>
              <a:t>The </a:t>
            </a:r>
            <a:r>
              <a:rPr lang="en-GB" sz="1400" dirty="0"/>
              <a:t>Responsible Person shall appoint an Appointed Person or Designated First Aider to check first aid equipment, restock items missing and document the checks locally using </a:t>
            </a:r>
            <a:r>
              <a:rPr lang="en-GB" sz="1400" dirty="0" smtClean="0"/>
              <a:t>the first aid checklist in form NR/L2/OHS/00110/F02:</a:t>
            </a:r>
            <a:endParaRPr lang="en-GB" sz="1400" dirty="0"/>
          </a:p>
          <a:p>
            <a:pPr marL="285750" indent="-285750">
              <a:buClr>
                <a:srgbClr val="F39200"/>
              </a:buClr>
              <a:buFont typeface="Wingdings" panose="05000000000000000000" pitchFamily="2" charset="2"/>
              <a:buChar char="Ø"/>
            </a:pPr>
            <a:r>
              <a:rPr lang="en-GB" sz="1400" dirty="0"/>
              <a:t>E</a:t>
            </a:r>
            <a:r>
              <a:rPr lang="en-GB" sz="1400" dirty="0" smtClean="0"/>
              <a:t>very </a:t>
            </a:r>
            <a:r>
              <a:rPr lang="en-GB" sz="1400" dirty="0"/>
              <a:t>four </a:t>
            </a:r>
            <a:r>
              <a:rPr lang="en-GB" sz="1400" dirty="0" smtClean="0"/>
              <a:t>weeks; or</a:t>
            </a:r>
            <a:endParaRPr lang="en-GB" sz="1400" dirty="0"/>
          </a:p>
          <a:p>
            <a:pPr marL="285750" indent="-285750">
              <a:buClr>
                <a:srgbClr val="F39200"/>
              </a:buClr>
              <a:buFont typeface="Wingdings" panose="05000000000000000000" pitchFamily="2" charset="2"/>
              <a:buChar char="Ø"/>
            </a:pPr>
            <a:r>
              <a:rPr lang="en-GB" sz="1400" dirty="0"/>
              <a:t>F</a:t>
            </a:r>
            <a:r>
              <a:rPr lang="en-GB" sz="1400" dirty="0" smtClean="0"/>
              <a:t>or </a:t>
            </a:r>
            <a:r>
              <a:rPr lang="en-GB" sz="1400" dirty="0"/>
              <a:t>low risk environments locations, up to every three </a:t>
            </a:r>
            <a:r>
              <a:rPr lang="en-GB" sz="1400" dirty="0" smtClean="0"/>
              <a:t>months</a:t>
            </a:r>
          </a:p>
          <a:p>
            <a:pPr>
              <a:buClr>
                <a:srgbClr val="F39200"/>
              </a:buClr>
            </a:pPr>
            <a:endParaRPr lang="en-GB" sz="1400" dirty="0" smtClean="0"/>
          </a:p>
          <a:p>
            <a:r>
              <a:rPr lang="en-GB" sz="1400" dirty="0"/>
              <a:t>Requirements and guidance on approved first aid equipment, including personal issue first aid kits, can be found in Appendix A of the standard. Table A.2 in Appendix A contains guidance on the additional items which could be included in first aid kits depending on the work activity and possible injuries.</a:t>
            </a:r>
          </a:p>
          <a:p>
            <a:endParaRPr lang="en-GB" sz="1400" dirty="0"/>
          </a:p>
          <a:p>
            <a:r>
              <a:rPr lang="en-GB" sz="1400" dirty="0"/>
              <a:t>Face shields, disposable gloves and other first aid kit items can be purchased via our Office Supplies online </a:t>
            </a:r>
            <a:r>
              <a:rPr lang="en-GB" sz="1400" dirty="0" smtClean="0"/>
              <a:t>catalogue on Oracle.</a:t>
            </a:r>
            <a:endParaRPr lang="en-GB" sz="1400" dirty="0"/>
          </a:p>
          <a:p>
            <a:pPr>
              <a:buClr>
                <a:srgbClr val="F39200"/>
              </a:buClr>
            </a:pPr>
            <a:endParaRPr lang="en-GB" sz="1400" dirty="0" smtClean="0"/>
          </a:p>
          <a:p>
            <a:pPr>
              <a:buClr>
                <a:srgbClr val="F39200"/>
              </a:buClr>
            </a:pPr>
            <a:r>
              <a:rPr lang="en-GB" sz="1400" dirty="0" smtClean="0"/>
              <a:t>The standard also contains information and guidance on the installation, use and maintenance of Automated External Defibrillators (AEDS).</a:t>
            </a:r>
            <a:endParaRPr lang="en-GB" sz="1400" dirty="0"/>
          </a:p>
        </p:txBody>
      </p:sp>
      <p:sp>
        <p:nvSpPr>
          <p:cNvPr id="7" name="TextBox 6"/>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6245" y="63713"/>
            <a:ext cx="487363" cy="487363"/>
          </a:xfrm>
          <a:prstGeom prst="rect">
            <a:avLst/>
          </a:prstGeom>
        </p:spPr>
      </p:pic>
    </p:spTree>
    <p:extLst>
      <p:ext uri="{BB962C8B-B14F-4D97-AF65-F5344CB8AC3E}">
        <p14:creationId xmlns:p14="http://schemas.microsoft.com/office/powerpoint/2010/main" val="3755448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40"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11</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What are the key updates?</a:t>
            </a: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495" t="8769" r="13358" b="8395"/>
          <a:stretch/>
        </p:blipFill>
        <p:spPr bwMode="auto">
          <a:xfrm>
            <a:off x="179513" y="1412776"/>
            <a:ext cx="3569868" cy="4908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83768" y="1845979"/>
            <a:ext cx="6264696" cy="4247317"/>
          </a:xfrm>
          <a:prstGeom prst="rect">
            <a:avLst/>
          </a:prstGeom>
          <a:solidFill>
            <a:schemeClr val="bg1"/>
          </a:solidFill>
          <a:ln w="22225">
            <a:solidFill>
              <a:srgbClr val="F39200"/>
            </a:solidFill>
          </a:ln>
        </p:spPr>
        <p:txBody>
          <a:bodyPr wrap="square" rtlCol="0">
            <a:spAutoFit/>
          </a:bodyPr>
          <a:lstStyle/>
          <a:p>
            <a:pPr>
              <a:buClr>
                <a:srgbClr val="F39200"/>
              </a:buClr>
            </a:pPr>
            <a:r>
              <a:rPr lang="en-GB" sz="1600" b="1" dirty="0" smtClean="0"/>
              <a:t>Briefing first aid arrangements and signage</a:t>
            </a:r>
          </a:p>
          <a:p>
            <a:pPr>
              <a:buClr>
                <a:srgbClr val="F39200"/>
              </a:buClr>
            </a:pPr>
            <a:endParaRPr lang="en-GB" sz="1600" b="1" dirty="0" smtClean="0"/>
          </a:p>
          <a:p>
            <a:r>
              <a:rPr lang="en-GB" sz="1400" dirty="0"/>
              <a:t>The Responsible Person </a:t>
            </a:r>
            <a:r>
              <a:rPr lang="en-GB" sz="1400" dirty="0" smtClean="0"/>
              <a:t>shall be </a:t>
            </a:r>
            <a:r>
              <a:rPr lang="en-GB" sz="1400" dirty="0"/>
              <a:t>accountable for informing employees of arrangements for first aid provision in the workplace. </a:t>
            </a:r>
            <a:endParaRPr lang="en-GB" sz="1400" dirty="0" smtClean="0"/>
          </a:p>
          <a:p>
            <a:endParaRPr lang="en-GB" sz="1400" dirty="0"/>
          </a:p>
          <a:p>
            <a:r>
              <a:rPr lang="en-GB" sz="1400" dirty="0"/>
              <a:t>This can be carried out at inductions, briefings and through health and safety notice boards. </a:t>
            </a:r>
            <a:endParaRPr lang="en-GB" sz="1400" dirty="0" smtClean="0"/>
          </a:p>
          <a:p>
            <a:endParaRPr lang="en-GB" sz="1400" dirty="0"/>
          </a:p>
          <a:p>
            <a:r>
              <a:rPr lang="en-GB" sz="1400" dirty="0"/>
              <a:t>Where the workplace is </a:t>
            </a:r>
            <a:r>
              <a:rPr lang="en-GB" sz="1400" dirty="0" smtClean="0"/>
              <a:t>on </a:t>
            </a:r>
            <a:r>
              <a:rPr lang="en-GB" sz="1400" dirty="0"/>
              <a:t>or near the line, or a construction site, </a:t>
            </a:r>
            <a:r>
              <a:rPr lang="en-GB" sz="1400" dirty="0" smtClean="0"/>
              <a:t>or not </a:t>
            </a:r>
            <a:r>
              <a:rPr lang="en-GB" sz="1400" dirty="0"/>
              <a:t>in a permanent location, </a:t>
            </a:r>
            <a:r>
              <a:rPr lang="en-GB" sz="1400" dirty="0" smtClean="0"/>
              <a:t>the </a:t>
            </a:r>
            <a:r>
              <a:rPr lang="en-GB" sz="1400" dirty="0"/>
              <a:t>Person in Charge or Responsible Person should brief </a:t>
            </a:r>
            <a:r>
              <a:rPr lang="en-GB" sz="1400" dirty="0" smtClean="0"/>
              <a:t>employees </a:t>
            </a:r>
            <a:r>
              <a:rPr lang="en-GB" sz="1400" dirty="0"/>
              <a:t>before the start of every job on:</a:t>
            </a:r>
          </a:p>
          <a:p>
            <a:pPr marL="285750" lvl="0" indent="-285750">
              <a:buClr>
                <a:srgbClr val="F39200"/>
              </a:buClr>
              <a:buFont typeface="Wingdings" panose="05000000000000000000" pitchFamily="2" charset="2"/>
              <a:buChar char="Ø"/>
            </a:pPr>
            <a:r>
              <a:rPr lang="en-GB" sz="1400" dirty="0"/>
              <a:t>W</a:t>
            </a:r>
            <a:r>
              <a:rPr lang="en-GB" sz="1400" dirty="0" smtClean="0"/>
              <a:t>ho </a:t>
            </a:r>
            <a:r>
              <a:rPr lang="en-GB" sz="1400" dirty="0"/>
              <a:t>their First Aider or Appointed Person </a:t>
            </a:r>
            <a:r>
              <a:rPr lang="en-GB" sz="1400" dirty="0" smtClean="0"/>
              <a:t>is</a:t>
            </a:r>
            <a:endParaRPr lang="en-GB" sz="1400" dirty="0"/>
          </a:p>
          <a:p>
            <a:pPr marL="285750" lvl="0" indent="-285750">
              <a:buClr>
                <a:srgbClr val="F39200"/>
              </a:buClr>
              <a:buFont typeface="Wingdings" panose="05000000000000000000" pitchFamily="2" charset="2"/>
              <a:buChar char="Ø"/>
            </a:pPr>
            <a:r>
              <a:rPr lang="en-GB" sz="1400" dirty="0"/>
              <a:t>T</a:t>
            </a:r>
            <a:r>
              <a:rPr lang="en-GB" sz="1400" dirty="0" smtClean="0"/>
              <a:t>he </a:t>
            </a:r>
            <a:r>
              <a:rPr lang="en-GB" sz="1400" dirty="0"/>
              <a:t>location of first aid </a:t>
            </a:r>
            <a:r>
              <a:rPr lang="en-GB" sz="1400" dirty="0" smtClean="0"/>
              <a:t>equipment </a:t>
            </a:r>
            <a:endParaRPr lang="en-GB" sz="1400" dirty="0"/>
          </a:p>
          <a:p>
            <a:pPr marL="285750" lvl="0" indent="-285750">
              <a:buClr>
                <a:srgbClr val="F39200"/>
              </a:buClr>
              <a:buFont typeface="Wingdings" panose="05000000000000000000" pitchFamily="2" charset="2"/>
              <a:buChar char="Ø"/>
            </a:pPr>
            <a:r>
              <a:rPr lang="en-GB" sz="1400" dirty="0"/>
              <a:t>T</a:t>
            </a:r>
            <a:r>
              <a:rPr lang="en-GB" sz="1400" dirty="0" smtClean="0"/>
              <a:t>he </a:t>
            </a:r>
            <a:r>
              <a:rPr lang="en-GB" sz="1400" dirty="0"/>
              <a:t>medical emergency </a:t>
            </a:r>
            <a:r>
              <a:rPr lang="en-GB" sz="1400" dirty="0" smtClean="0"/>
              <a:t>procedure</a:t>
            </a:r>
          </a:p>
          <a:p>
            <a:pPr marL="285750" lvl="0" indent="-285750">
              <a:buClr>
                <a:srgbClr val="F39200"/>
              </a:buClr>
              <a:buFont typeface="Wingdings" panose="05000000000000000000" pitchFamily="2" charset="2"/>
              <a:buChar char="Ø"/>
            </a:pPr>
            <a:endParaRPr lang="en-GB" sz="1400" dirty="0"/>
          </a:p>
          <a:p>
            <a:r>
              <a:rPr lang="en-GB" sz="1400" dirty="0"/>
              <a:t>The Responsible Person shall make arrangements for the names and contact details of first aiders to be displayed throughout workplaces on Health and Safety notice boards. The Responsible Person shall review every three months and update as arrangements change</a:t>
            </a:r>
            <a:r>
              <a:rPr lang="en-GB" sz="1400" dirty="0" smtClean="0"/>
              <a:t>.</a:t>
            </a:r>
            <a:endParaRPr lang="en-GB" sz="1400" dirty="0"/>
          </a:p>
        </p:txBody>
      </p:sp>
      <p:sp>
        <p:nvSpPr>
          <p:cNvPr id="7" name="TextBox 6"/>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6245" y="79205"/>
            <a:ext cx="487363" cy="487363"/>
          </a:xfrm>
          <a:prstGeom prst="rect">
            <a:avLst/>
          </a:prstGeom>
        </p:spPr>
      </p:pic>
    </p:spTree>
    <p:extLst>
      <p:ext uri="{BB962C8B-B14F-4D97-AF65-F5344CB8AC3E}">
        <p14:creationId xmlns:p14="http://schemas.microsoft.com/office/powerpoint/2010/main" val="29471840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20"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12</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What are the key updates?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2007203"/>
            <a:ext cx="5244938" cy="3496625"/>
          </a:xfrm>
          <a:prstGeom prst="rect">
            <a:avLst/>
          </a:prstGeom>
        </p:spPr>
      </p:pic>
      <p:sp>
        <p:nvSpPr>
          <p:cNvPr id="2" name="TextBox 1"/>
          <p:cNvSpPr txBox="1"/>
          <p:nvPr/>
        </p:nvSpPr>
        <p:spPr>
          <a:xfrm>
            <a:off x="179512" y="1588725"/>
            <a:ext cx="4289684" cy="4216539"/>
          </a:xfrm>
          <a:prstGeom prst="rect">
            <a:avLst/>
          </a:prstGeom>
          <a:solidFill>
            <a:schemeClr val="bg1"/>
          </a:solidFill>
          <a:ln w="22225">
            <a:solidFill>
              <a:srgbClr val="F39200"/>
            </a:solidFill>
          </a:ln>
        </p:spPr>
        <p:txBody>
          <a:bodyPr wrap="square" rtlCol="0">
            <a:spAutoFit/>
          </a:bodyPr>
          <a:lstStyle/>
          <a:p>
            <a:pPr>
              <a:buClr>
                <a:srgbClr val="F39200"/>
              </a:buClr>
            </a:pPr>
            <a:r>
              <a:rPr lang="en-GB" sz="1600" b="1" dirty="0" smtClean="0"/>
              <a:t>First aid training and competence</a:t>
            </a:r>
          </a:p>
          <a:p>
            <a:pPr>
              <a:buClr>
                <a:srgbClr val="F39200"/>
              </a:buClr>
            </a:pPr>
            <a:endParaRPr lang="en-GB" sz="1400" b="1" dirty="0"/>
          </a:p>
          <a:p>
            <a:pPr>
              <a:buClr>
                <a:srgbClr val="F39200"/>
              </a:buClr>
            </a:pPr>
            <a:r>
              <a:rPr lang="en-GB" sz="1400" dirty="0"/>
              <a:t>To qualify as a first aider, an individual shall successfully complete a first aid course provided by an organisation whose training and qualifications are approved by Network Rail</a:t>
            </a:r>
            <a:r>
              <a:rPr lang="en-GB" sz="1400" dirty="0" smtClean="0"/>
              <a:t>.</a:t>
            </a:r>
          </a:p>
          <a:p>
            <a:pPr>
              <a:buClr>
                <a:srgbClr val="F39200"/>
              </a:buClr>
            </a:pPr>
            <a:endParaRPr lang="en-GB" sz="1400" dirty="0"/>
          </a:p>
          <a:p>
            <a:pPr>
              <a:buClr>
                <a:srgbClr val="F39200"/>
              </a:buClr>
            </a:pPr>
            <a:r>
              <a:rPr lang="en-GB" sz="1400" dirty="0"/>
              <a:t>A first aider competence lasts for three years</a:t>
            </a:r>
            <a:r>
              <a:rPr lang="en-GB" sz="1400" dirty="0" smtClean="0"/>
              <a:t>.</a:t>
            </a:r>
          </a:p>
          <a:p>
            <a:pPr>
              <a:buClr>
                <a:srgbClr val="F39200"/>
              </a:buClr>
            </a:pPr>
            <a:endParaRPr lang="en-GB" sz="1400" dirty="0"/>
          </a:p>
          <a:p>
            <a:pPr>
              <a:buClr>
                <a:srgbClr val="F39200"/>
              </a:buClr>
            </a:pPr>
            <a:r>
              <a:rPr lang="en-GB" sz="1400" dirty="0"/>
              <a:t>To maintain the competence, the First Aider shall undergo requalification training before the expiry date of the competence. </a:t>
            </a:r>
            <a:endParaRPr lang="en-GB" sz="1400" dirty="0" smtClean="0"/>
          </a:p>
          <a:p>
            <a:pPr>
              <a:buClr>
                <a:srgbClr val="F39200"/>
              </a:buClr>
            </a:pPr>
            <a:endParaRPr lang="en-GB" sz="1400" dirty="0"/>
          </a:p>
          <a:p>
            <a:pPr>
              <a:buClr>
                <a:srgbClr val="F39200"/>
              </a:buClr>
            </a:pPr>
            <a:r>
              <a:rPr lang="en-GB" sz="1400" dirty="0" smtClean="0"/>
              <a:t>All first aiders are advised to maintain competence in basic life support skills and to practice other first aid skills in between requalification.</a:t>
            </a:r>
          </a:p>
          <a:p>
            <a:pPr>
              <a:buClr>
                <a:srgbClr val="F39200"/>
              </a:buClr>
            </a:pPr>
            <a:endParaRPr lang="en-GB" sz="1400" dirty="0" smtClean="0"/>
          </a:p>
          <a:p>
            <a:pPr>
              <a:buClr>
                <a:srgbClr val="F39200"/>
              </a:buClr>
            </a:pPr>
            <a:r>
              <a:rPr lang="en-GB" sz="1400" dirty="0" smtClean="0"/>
              <a:t>First aid training should be arranged through Oracle from a Network Rail approved training provider.</a:t>
            </a:r>
            <a:endParaRPr lang="en-GB" sz="1400" dirty="0"/>
          </a:p>
        </p:txBody>
      </p:sp>
      <p:sp>
        <p:nvSpPr>
          <p:cNvPr id="7" name="TextBox 6"/>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6245" y="63713"/>
            <a:ext cx="487363" cy="487363"/>
          </a:xfrm>
          <a:prstGeom prst="rect">
            <a:avLst/>
          </a:prstGeom>
        </p:spPr>
      </p:pic>
    </p:spTree>
    <p:extLst>
      <p:ext uri="{BB962C8B-B14F-4D97-AF65-F5344CB8AC3E}">
        <p14:creationId xmlns:p14="http://schemas.microsoft.com/office/powerpoint/2010/main" val="1317979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10"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13</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What are the key updates?</a:t>
            </a:r>
          </a:p>
        </p:txBody>
      </p:sp>
      <p:sp>
        <p:nvSpPr>
          <p:cNvPr id="2" name="TextBox 1"/>
          <p:cNvSpPr txBox="1"/>
          <p:nvPr/>
        </p:nvSpPr>
        <p:spPr>
          <a:xfrm>
            <a:off x="179512" y="2060848"/>
            <a:ext cx="5112568" cy="3785652"/>
          </a:xfrm>
          <a:prstGeom prst="rect">
            <a:avLst/>
          </a:prstGeom>
          <a:solidFill>
            <a:schemeClr val="bg1"/>
          </a:solidFill>
          <a:ln w="22225">
            <a:solidFill>
              <a:srgbClr val="F39200"/>
            </a:solidFill>
          </a:ln>
        </p:spPr>
        <p:txBody>
          <a:bodyPr wrap="square" rtlCol="0">
            <a:spAutoFit/>
          </a:bodyPr>
          <a:lstStyle/>
          <a:p>
            <a:pPr>
              <a:buClr>
                <a:srgbClr val="F39200"/>
              </a:buClr>
            </a:pPr>
            <a:r>
              <a:rPr lang="en-GB" sz="1600" b="1" dirty="0" smtClean="0"/>
              <a:t>Post incident process</a:t>
            </a:r>
          </a:p>
          <a:p>
            <a:pPr>
              <a:buClr>
                <a:srgbClr val="F39200"/>
              </a:buClr>
            </a:pPr>
            <a:endParaRPr lang="en-GB" sz="1400" dirty="0"/>
          </a:p>
          <a:p>
            <a:pPr>
              <a:buClr>
                <a:srgbClr val="F39200"/>
              </a:buClr>
            </a:pPr>
            <a:r>
              <a:rPr lang="en-GB" sz="1400" dirty="0"/>
              <a:t>Communication should be made with the emergency services following any incident involving them, to identify any lessons learnt and improve their knowledge and understanding of the railway network and specific </a:t>
            </a:r>
            <a:r>
              <a:rPr lang="en-GB" sz="1400" dirty="0" smtClean="0"/>
              <a:t>hazards.</a:t>
            </a:r>
          </a:p>
          <a:p>
            <a:pPr>
              <a:buClr>
                <a:srgbClr val="F39200"/>
              </a:buClr>
            </a:pPr>
            <a:endParaRPr lang="en-GB" sz="1400" dirty="0" smtClean="0"/>
          </a:p>
          <a:p>
            <a:pPr>
              <a:buClr>
                <a:srgbClr val="F39200"/>
              </a:buClr>
            </a:pPr>
            <a:r>
              <a:rPr lang="en-GB" sz="1400" dirty="0"/>
              <a:t>The preliminary investigation report (form NR2072P on Connect) should be used for all accident reporting, and should be completed as soon as is practicable following an incident</a:t>
            </a:r>
            <a:r>
              <a:rPr lang="en-GB" sz="1400" dirty="0" smtClean="0"/>
              <a:t>.</a:t>
            </a:r>
          </a:p>
          <a:p>
            <a:pPr>
              <a:buClr>
                <a:srgbClr val="F39200"/>
              </a:buClr>
            </a:pPr>
            <a:endParaRPr lang="en-GB" sz="1400" dirty="0"/>
          </a:p>
          <a:p>
            <a:pPr>
              <a:buClr>
                <a:srgbClr val="F39200"/>
              </a:buClr>
            </a:pPr>
            <a:r>
              <a:rPr lang="en-GB" sz="1400" dirty="0"/>
              <a:t>Following an incident, first aiders should be given opportunity to discuss the incident and the treatment provided</a:t>
            </a:r>
            <a:r>
              <a:rPr lang="en-GB" sz="1400" dirty="0" smtClean="0"/>
              <a:t>.</a:t>
            </a:r>
          </a:p>
          <a:p>
            <a:pPr>
              <a:buClr>
                <a:srgbClr val="F39200"/>
              </a:buClr>
            </a:pPr>
            <a:endParaRPr lang="en-GB" sz="1400" dirty="0"/>
          </a:p>
          <a:p>
            <a:pPr>
              <a:buClr>
                <a:srgbClr val="F39200"/>
              </a:buClr>
            </a:pPr>
            <a:r>
              <a:rPr lang="en-GB" sz="1400" dirty="0"/>
              <a:t>See NR/L2/OHS/052 </a:t>
            </a:r>
            <a:r>
              <a:rPr lang="en-GB" sz="1400" i="1" dirty="0"/>
              <a:t>Traumatic Incident Management </a:t>
            </a:r>
            <a:r>
              <a:rPr lang="en-GB" sz="1400" dirty="0"/>
              <a:t>for information on supporting first aiders following their involvement in a potentially traumatic incident</a:t>
            </a:r>
            <a:r>
              <a:rPr lang="en-GB" sz="1400" dirty="0" smtClean="0"/>
              <a:t>.</a:t>
            </a:r>
            <a:endParaRPr lang="en-GB" sz="1400" b="1" dirty="0"/>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701" t="17911" r="32649" b="6250"/>
          <a:stretch/>
        </p:blipFill>
        <p:spPr bwMode="auto">
          <a:xfrm>
            <a:off x="5292080" y="1855088"/>
            <a:ext cx="2952327" cy="4114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4454" y="63713"/>
            <a:ext cx="487363" cy="487363"/>
          </a:xfrm>
          <a:prstGeom prst="rect">
            <a:avLst/>
          </a:prstGeom>
        </p:spPr>
      </p:pic>
    </p:spTree>
    <p:extLst>
      <p:ext uri="{BB962C8B-B14F-4D97-AF65-F5344CB8AC3E}">
        <p14:creationId xmlns:p14="http://schemas.microsoft.com/office/powerpoint/2010/main" val="2618716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29"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14</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How is compliance measured?</a:t>
            </a:r>
          </a:p>
        </p:txBody>
      </p:sp>
      <p:sp>
        <p:nvSpPr>
          <p:cNvPr id="2" name="TextBox 1"/>
          <p:cNvSpPr txBox="1"/>
          <p:nvPr/>
        </p:nvSpPr>
        <p:spPr>
          <a:xfrm>
            <a:off x="346536" y="1700808"/>
            <a:ext cx="4441488" cy="4431983"/>
          </a:xfrm>
          <a:prstGeom prst="rect">
            <a:avLst/>
          </a:prstGeom>
          <a:solidFill>
            <a:schemeClr val="bg1"/>
          </a:solidFill>
          <a:ln w="22225">
            <a:solidFill>
              <a:srgbClr val="F39200"/>
            </a:solidFill>
          </a:ln>
        </p:spPr>
        <p:txBody>
          <a:bodyPr wrap="square" rtlCol="0">
            <a:spAutoFit/>
          </a:bodyPr>
          <a:lstStyle/>
          <a:p>
            <a:pPr>
              <a:buClr>
                <a:srgbClr val="F39200"/>
              </a:buClr>
            </a:pPr>
            <a:r>
              <a:rPr lang="en-GB" sz="1600" b="1" dirty="0" smtClean="0"/>
              <a:t>Audit and compliance measures</a:t>
            </a:r>
          </a:p>
          <a:p>
            <a:pPr>
              <a:buClr>
                <a:srgbClr val="F39200"/>
              </a:buClr>
            </a:pPr>
            <a:endParaRPr lang="en-GB" sz="1400" dirty="0"/>
          </a:p>
          <a:p>
            <a:pPr>
              <a:buClr>
                <a:srgbClr val="F39200"/>
              </a:buClr>
            </a:pPr>
            <a:r>
              <a:rPr lang="en-GB" sz="1400" dirty="0" smtClean="0"/>
              <a:t>The functional Audit Programme requires that a sample check is made on:</a:t>
            </a:r>
            <a:endParaRPr lang="en-GB" sz="1400" dirty="0"/>
          </a:p>
          <a:p>
            <a:pPr marL="285750" indent="-285750">
              <a:buClr>
                <a:srgbClr val="F39200"/>
              </a:buClr>
              <a:buFont typeface="Wingdings" panose="05000000000000000000" pitchFamily="2" charset="2"/>
              <a:buChar char="Ø"/>
            </a:pPr>
            <a:r>
              <a:rPr lang="en-GB" sz="1400" dirty="0" smtClean="0"/>
              <a:t>First aid risk assessments</a:t>
            </a:r>
          </a:p>
          <a:p>
            <a:pPr marL="285750" indent="-285750">
              <a:buClr>
                <a:srgbClr val="F39200"/>
              </a:buClr>
              <a:buFont typeface="Wingdings" panose="05000000000000000000" pitchFamily="2" charset="2"/>
              <a:buChar char="Ø"/>
            </a:pPr>
            <a:r>
              <a:rPr lang="en-GB" sz="1400" dirty="0" smtClean="0"/>
              <a:t>The level of first aid provision</a:t>
            </a:r>
          </a:p>
          <a:p>
            <a:pPr marL="285750" indent="-285750">
              <a:buClr>
                <a:srgbClr val="F39200"/>
              </a:buClr>
              <a:buFont typeface="Wingdings" panose="05000000000000000000" pitchFamily="2" charset="2"/>
              <a:buChar char="Ø"/>
            </a:pPr>
            <a:r>
              <a:rPr lang="en-GB" sz="1400" dirty="0" smtClean="0"/>
              <a:t>First aid risk assessment reviews</a:t>
            </a:r>
          </a:p>
          <a:p>
            <a:pPr marL="285750" indent="-285750">
              <a:buClr>
                <a:srgbClr val="F39200"/>
              </a:buClr>
              <a:buFont typeface="Wingdings" panose="05000000000000000000" pitchFamily="2" charset="2"/>
              <a:buChar char="Ø"/>
            </a:pPr>
            <a:r>
              <a:rPr lang="en-GB" sz="1400" dirty="0" smtClean="0"/>
              <a:t>First aid equipment condition and storage</a:t>
            </a:r>
          </a:p>
          <a:p>
            <a:pPr>
              <a:buClr>
                <a:srgbClr val="F39200"/>
              </a:buClr>
            </a:pPr>
            <a:endParaRPr lang="en-GB" sz="1400" dirty="0"/>
          </a:p>
          <a:p>
            <a:pPr>
              <a:buClr>
                <a:srgbClr val="F39200"/>
              </a:buClr>
            </a:pPr>
            <a:r>
              <a:rPr lang="en-GB" sz="1400" dirty="0"/>
              <a:t>The annual line manager’s self-assurance questionnaire refers to first aid arrangements and the appointment of first aiders</a:t>
            </a:r>
            <a:r>
              <a:rPr lang="en-GB" sz="1400" dirty="0" smtClean="0"/>
              <a:t>.</a:t>
            </a:r>
          </a:p>
          <a:p>
            <a:pPr>
              <a:buClr>
                <a:srgbClr val="F39200"/>
              </a:buClr>
            </a:pPr>
            <a:endParaRPr lang="en-GB" sz="1400" dirty="0"/>
          </a:p>
          <a:p>
            <a:pPr>
              <a:buClr>
                <a:srgbClr val="F39200"/>
              </a:buClr>
            </a:pPr>
            <a:r>
              <a:rPr lang="en-GB" sz="1400" dirty="0" smtClean="0"/>
              <a:t>If requested, Responsible Persons should be able to provide samples of the completed first aid risk assessment NR/L2/OHS/00110/F01 and completed first aid checklist NR/L2/OHS/00110/F02 to demonstrate that the updated First Aid at Work standard is being followed.</a:t>
            </a:r>
          </a:p>
          <a:p>
            <a:pPr>
              <a:buClr>
                <a:srgbClr val="F39200"/>
              </a:buClr>
            </a:pPr>
            <a:endParaRPr lang="en-GB" sz="1400" b="1"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2585561"/>
            <a:ext cx="3387505" cy="244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6448" y="65074"/>
            <a:ext cx="487363" cy="487363"/>
          </a:xfrm>
          <a:prstGeom prst="rect">
            <a:avLst/>
          </a:prstGeom>
        </p:spPr>
      </p:pic>
    </p:spTree>
    <p:extLst>
      <p:ext uri="{BB962C8B-B14F-4D97-AF65-F5344CB8AC3E}">
        <p14:creationId xmlns:p14="http://schemas.microsoft.com/office/powerpoint/2010/main" val="32070315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30"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solidFill>
                  <a:srgbClr val="054B6B"/>
                </a:solidFill>
              </a:rPr>
              <a:pPr/>
              <a:t>12-Sep-17</a:t>
            </a:fld>
            <a:endParaRPr lang="en-GB" altLang="en-US" sz="800" dirty="0" smtClean="0">
              <a:solidFill>
                <a:srgbClr val="054B6B"/>
              </a:solidFill>
            </a:endParaRPr>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solidFill>
                  <a:srgbClr val="054B6B"/>
                </a:solidFill>
              </a:rPr>
              <a:pPr/>
              <a:t>15</a:t>
            </a:fld>
            <a:endParaRPr lang="en-GB" altLang="en-US" sz="800" dirty="0">
              <a:solidFill>
                <a:srgbClr val="054B6B"/>
              </a:solidFill>
            </a:endParaRPr>
          </a:p>
        </p:txBody>
      </p:sp>
      <p:sp>
        <p:nvSpPr>
          <p:cNvPr id="10245" name="Rectangle 2"/>
          <p:cNvSpPr>
            <a:spLocks noGrp="1" noChangeArrowheads="1"/>
          </p:cNvSpPr>
          <p:nvPr>
            <p:ph type="title"/>
          </p:nvPr>
        </p:nvSpPr>
        <p:spPr>
          <a:xfrm>
            <a:off x="107504" y="692944"/>
            <a:ext cx="8352928" cy="575816"/>
          </a:xfrm>
        </p:spPr>
        <p:txBody>
          <a:bodyPr/>
          <a:lstStyle/>
          <a:p>
            <a:pPr eaLnBrk="1" hangingPunct="1"/>
            <a:r>
              <a:rPr lang="en-GB" altLang="en-US" sz="3200" dirty="0" smtClean="0"/>
              <a:t>Further Support</a:t>
            </a:r>
          </a:p>
        </p:txBody>
      </p:sp>
      <p:sp>
        <p:nvSpPr>
          <p:cNvPr id="9" name="Rectangle 8"/>
          <p:cNvSpPr/>
          <p:nvPr/>
        </p:nvSpPr>
        <p:spPr>
          <a:xfrm>
            <a:off x="611560" y="1340769"/>
            <a:ext cx="7776864" cy="504055"/>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rgbClr val="FFFFFF"/>
                </a:solidFill>
              </a:rPr>
              <a:t>Safety Central</a:t>
            </a:r>
          </a:p>
        </p:txBody>
      </p:sp>
      <p:sp>
        <p:nvSpPr>
          <p:cNvPr id="12" name="Rectangle 11"/>
          <p:cNvSpPr/>
          <p:nvPr/>
        </p:nvSpPr>
        <p:spPr>
          <a:xfrm>
            <a:off x="611560" y="1340768"/>
            <a:ext cx="7776864" cy="49685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4" name="TextBox 13"/>
          <p:cNvSpPr txBox="1"/>
          <p:nvPr/>
        </p:nvSpPr>
        <p:spPr>
          <a:xfrm>
            <a:off x="755576" y="1980416"/>
            <a:ext cx="7632848" cy="2346796"/>
          </a:xfrm>
          <a:prstGeom prst="rect">
            <a:avLst/>
          </a:prstGeom>
          <a:noFill/>
        </p:spPr>
        <p:txBody>
          <a:bodyPr wrap="square" lIns="0" tIns="0" rIns="0" bIns="0" rtlCol="0">
            <a:spAutoFit/>
          </a:bodyPr>
          <a:lstStyle/>
          <a:p>
            <a:pPr>
              <a:spcBef>
                <a:spcPts val="1500"/>
              </a:spcBef>
            </a:pPr>
            <a:r>
              <a:rPr lang="en-GB" sz="2000" b="1" dirty="0">
                <a:solidFill>
                  <a:srgbClr val="054B6B"/>
                </a:solidFill>
                <a:latin typeface="Arial"/>
                <a:hlinkClick r:id="rId5"/>
              </a:rPr>
              <a:t>https://safety.networkrail.co.uk/healthandwellbeing/supporting-wellbeing-at-work/first-aid/</a:t>
            </a:r>
            <a:r>
              <a:rPr lang="en-GB" sz="2000" b="1" dirty="0">
                <a:solidFill>
                  <a:srgbClr val="054B6B"/>
                </a:solidFill>
                <a:latin typeface="Arial"/>
              </a:rPr>
              <a:t> </a:t>
            </a:r>
          </a:p>
          <a:p>
            <a:pPr>
              <a:spcBef>
                <a:spcPts val="1500"/>
              </a:spcBef>
            </a:pPr>
            <a:r>
              <a:rPr lang="en-GB" sz="1800" b="1" dirty="0" smtClean="0">
                <a:solidFill>
                  <a:srgbClr val="054B6B"/>
                </a:solidFill>
                <a:latin typeface="Arial"/>
              </a:rPr>
              <a:t>First aid </a:t>
            </a:r>
            <a:r>
              <a:rPr lang="en-GB" sz="1800" b="1" dirty="0">
                <a:solidFill>
                  <a:srgbClr val="054B6B"/>
                </a:solidFill>
                <a:latin typeface="Arial"/>
              </a:rPr>
              <a:t>page </a:t>
            </a:r>
            <a:r>
              <a:rPr lang="en-GB" sz="1800" b="1" dirty="0" smtClean="0">
                <a:solidFill>
                  <a:srgbClr val="054B6B"/>
                </a:solidFill>
                <a:latin typeface="Arial"/>
              </a:rPr>
              <a:t>containing</a:t>
            </a:r>
            <a:r>
              <a:rPr lang="en-GB" sz="2000" b="1" dirty="0" smtClean="0">
                <a:solidFill>
                  <a:srgbClr val="054B6B"/>
                </a:solidFill>
                <a:latin typeface="Arial"/>
              </a:rPr>
              <a:t>:</a:t>
            </a:r>
            <a:endParaRPr lang="en-GB" sz="2000" b="1" dirty="0">
              <a:solidFill>
                <a:srgbClr val="054B6B"/>
              </a:solidFill>
              <a:latin typeface="Arial"/>
            </a:endParaRPr>
          </a:p>
          <a:p>
            <a:pPr marL="342900" indent="-342900">
              <a:spcBef>
                <a:spcPts val="0"/>
              </a:spcBef>
              <a:buClr>
                <a:srgbClr val="F39200"/>
              </a:buClr>
              <a:buFont typeface="Wingdings" panose="05000000000000000000" pitchFamily="2" charset="2"/>
              <a:buChar char="Ø"/>
            </a:pPr>
            <a:r>
              <a:rPr lang="en-GB" sz="1600" dirty="0" smtClean="0">
                <a:solidFill>
                  <a:srgbClr val="054B6B"/>
                </a:solidFill>
                <a:latin typeface="Arial"/>
              </a:rPr>
              <a:t>This standard update briefing</a:t>
            </a:r>
          </a:p>
          <a:p>
            <a:pPr marL="342900" indent="-342900">
              <a:spcBef>
                <a:spcPts val="0"/>
              </a:spcBef>
              <a:buClr>
                <a:srgbClr val="F39200"/>
              </a:buClr>
              <a:buFont typeface="Wingdings" panose="05000000000000000000" pitchFamily="2" charset="2"/>
              <a:buChar char="Ø"/>
            </a:pPr>
            <a:r>
              <a:rPr lang="en-GB" sz="1600" dirty="0">
                <a:solidFill>
                  <a:srgbClr val="054B6B"/>
                </a:solidFill>
                <a:latin typeface="Arial"/>
              </a:rPr>
              <a:t>S</a:t>
            </a:r>
            <a:r>
              <a:rPr lang="en-GB" sz="1600" dirty="0" smtClean="0">
                <a:solidFill>
                  <a:srgbClr val="054B6B"/>
                </a:solidFill>
                <a:latin typeface="Arial"/>
              </a:rPr>
              <a:t>ignposting for further support</a:t>
            </a:r>
          </a:p>
          <a:p>
            <a:pPr marL="342900" indent="-342900">
              <a:spcBef>
                <a:spcPts val="0"/>
              </a:spcBef>
              <a:buClr>
                <a:srgbClr val="F39200"/>
              </a:buClr>
              <a:buFont typeface="Wingdings" panose="05000000000000000000" pitchFamily="2" charset="2"/>
              <a:buChar char="Ø"/>
            </a:pPr>
            <a:r>
              <a:rPr lang="en-GB" sz="1600" dirty="0" smtClean="0">
                <a:solidFill>
                  <a:srgbClr val="054B6B"/>
                </a:solidFill>
                <a:latin typeface="Arial"/>
              </a:rPr>
              <a:t>First </a:t>
            </a:r>
            <a:r>
              <a:rPr lang="en-GB" sz="1600" dirty="0">
                <a:solidFill>
                  <a:srgbClr val="054B6B"/>
                </a:solidFill>
                <a:latin typeface="Arial"/>
              </a:rPr>
              <a:t>aid arrangements </a:t>
            </a:r>
            <a:r>
              <a:rPr lang="en-GB" sz="1600" dirty="0" smtClean="0">
                <a:solidFill>
                  <a:srgbClr val="054B6B"/>
                </a:solidFill>
                <a:latin typeface="Arial"/>
              </a:rPr>
              <a:t>poster template</a:t>
            </a:r>
            <a:endParaRPr lang="en-GB" sz="1600" dirty="0">
              <a:solidFill>
                <a:srgbClr val="054B6B"/>
              </a:solidFill>
              <a:latin typeface="Arial"/>
            </a:endParaRPr>
          </a:p>
          <a:p>
            <a:pPr marL="342900" indent="-342900">
              <a:spcBef>
                <a:spcPts val="0"/>
              </a:spcBef>
              <a:buClr>
                <a:srgbClr val="F39200"/>
              </a:buClr>
              <a:buFont typeface="Wingdings" panose="05000000000000000000" pitchFamily="2" charset="2"/>
              <a:buChar char="Ø"/>
            </a:pPr>
            <a:r>
              <a:rPr lang="en-GB" sz="1600" dirty="0">
                <a:solidFill>
                  <a:srgbClr val="054B6B"/>
                </a:solidFill>
                <a:latin typeface="Arial"/>
              </a:rPr>
              <a:t>Reference material for first aiders to refresh knowledge</a:t>
            </a:r>
          </a:p>
          <a:p>
            <a:pPr marL="342900" indent="-342900">
              <a:spcBef>
                <a:spcPts val="0"/>
              </a:spcBef>
              <a:buClr>
                <a:srgbClr val="F39200"/>
              </a:buClr>
              <a:buFont typeface="Wingdings" panose="05000000000000000000" pitchFamily="2" charset="2"/>
              <a:buChar char="Ø"/>
            </a:pPr>
            <a:r>
              <a:rPr lang="en-GB" sz="1600" dirty="0">
                <a:solidFill>
                  <a:srgbClr val="054B6B"/>
                </a:solidFill>
                <a:latin typeface="Arial"/>
              </a:rPr>
              <a:t>Information for arranging additional workplace </a:t>
            </a:r>
            <a:r>
              <a:rPr lang="en-GB" sz="1600" dirty="0" smtClean="0">
                <a:solidFill>
                  <a:srgbClr val="054B6B"/>
                </a:solidFill>
                <a:latin typeface="Arial"/>
              </a:rPr>
              <a:t>training</a:t>
            </a:r>
            <a:endParaRPr lang="en-GB" sz="1600" dirty="0">
              <a:solidFill>
                <a:srgbClr val="054B6B"/>
              </a:solidFill>
              <a:latin typeface="Arial"/>
            </a:endParaRPr>
          </a:p>
        </p:txBody>
      </p:sp>
      <p:sp>
        <p:nvSpPr>
          <p:cNvPr id="13" name="Rectangle 12"/>
          <p:cNvSpPr/>
          <p:nvPr/>
        </p:nvSpPr>
        <p:spPr>
          <a:xfrm>
            <a:off x="611560" y="4501426"/>
            <a:ext cx="7776863" cy="367734"/>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rgbClr val="FFFFFF"/>
                </a:solidFill>
              </a:rPr>
              <a:t>Network Rail Standards and Controls </a:t>
            </a:r>
          </a:p>
        </p:txBody>
      </p:sp>
      <p:sp>
        <p:nvSpPr>
          <p:cNvPr id="15" name="TextBox 14"/>
          <p:cNvSpPr txBox="1"/>
          <p:nvPr/>
        </p:nvSpPr>
        <p:spPr>
          <a:xfrm>
            <a:off x="755576" y="5013176"/>
            <a:ext cx="7488832" cy="1200329"/>
          </a:xfrm>
          <a:prstGeom prst="rect">
            <a:avLst/>
          </a:prstGeom>
          <a:noFill/>
        </p:spPr>
        <p:txBody>
          <a:bodyPr wrap="square" lIns="0" tIns="0" rIns="0" bIns="0" rtlCol="0">
            <a:spAutoFit/>
          </a:bodyPr>
          <a:lstStyle/>
          <a:p>
            <a:pPr>
              <a:spcBef>
                <a:spcPts val="1500"/>
              </a:spcBef>
            </a:pPr>
            <a:r>
              <a:rPr lang="en-GB" sz="2000" b="1" dirty="0">
                <a:solidFill>
                  <a:srgbClr val="054B6B"/>
                </a:solidFill>
                <a:latin typeface="Arial"/>
                <a:hlinkClick r:id="rId6"/>
              </a:rPr>
              <a:t>http://networkrailstandards/index.aspx</a:t>
            </a:r>
            <a:endParaRPr lang="en-GB" sz="2000" b="1" dirty="0">
              <a:solidFill>
                <a:srgbClr val="054B6B"/>
              </a:solidFill>
              <a:latin typeface="Arial"/>
            </a:endParaRPr>
          </a:p>
          <a:p>
            <a:pPr>
              <a:spcBef>
                <a:spcPts val="0"/>
              </a:spcBef>
            </a:pPr>
            <a:endParaRPr lang="en-GB" sz="1000" dirty="0">
              <a:solidFill>
                <a:srgbClr val="054B6B"/>
              </a:solidFill>
              <a:latin typeface="Arial"/>
            </a:endParaRPr>
          </a:p>
          <a:p>
            <a:pPr>
              <a:spcBef>
                <a:spcPts val="0"/>
              </a:spcBef>
            </a:pPr>
            <a:r>
              <a:rPr lang="en-GB" sz="1600" dirty="0">
                <a:solidFill>
                  <a:srgbClr val="054B6B"/>
                </a:solidFill>
                <a:latin typeface="Arial"/>
              </a:rPr>
              <a:t>NR/L2/OHS/00110 		First Aid at Work standard</a:t>
            </a:r>
          </a:p>
          <a:p>
            <a:pPr>
              <a:spcBef>
                <a:spcPts val="0"/>
              </a:spcBef>
            </a:pPr>
            <a:r>
              <a:rPr lang="en-GB" sz="1600" dirty="0">
                <a:solidFill>
                  <a:srgbClr val="054B6B"/>
                </a:solidFill>
                <a:latin typeface="Arial"/>
              </a:rPr>
              <a:t>NR/L2/OHS/00110/F01 	First Aid Risk Assessment</a:t>
            </a:r>
          </a:p>
          <a:p>
            <a:pPr>
              <a:spcBef>
                <a:spcPts val="0"/>
              </a:spcBef>
            </a:pPr>
            <a:r>
              <a:rPr lang="en-GB" sz="1600" dirty="0">
                <a:solidFill>
                  <a:srgbClr val="054B6B"/>
                </a:solidFill>
                <a:latin typeface="Arial"/>
              </a:rPr>
              <a:t>NR/L2/OHS/00110/F02 	First Aid Checklist</a:t>
            </a:r>
          </a:p>
        </p:txBody>
      </p:sp>
      <p:sp>
        <p:nvSpPr>
          <p:cNvPr id="10" name="TextBox 9"/>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9552" y="72010"/>
            <a:ext cx="487363" cy="487363"/>
          </a:xfrm>
          <a:prstGeom prst="rect">
            <a:avLst/>
          </a:prstGeom>
        </p:spPr>
      </p:pic>
    </p:spTree>
    <p:extLst>
      <p:ext uri="{BB962C8B-B14F-4D97-AF65-F5344CB8AC3E}">
        <p14:creationId xmlns:p14="http://schemas.microsoft.com/office/powerpoint/2010/main" val="3979336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89"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Instructions for this briefing</a:t>
            </a:r>
          </a:p>
        </p:txBody>
      </p:sp>
      <p:sp>
        <p:nvSpPr>
          <p:cNvPr id="2" name="TextBox 1"/>
          <p:cNvSpPr txBox="1"/>
          <p:nvPr/>
        </p:nvSpPr>
        <p:spPr>
          <a:xfrm>
            <a:off x="591773" y="1556792"/>
            <a:ext cx="8012675" cy="4524315"/>
          </a:xfrm>
          <a:prstGeom prst="rect">
            <a:avLst/>
          </a:prstGeom>
          <a:noFill/>
        </p:spPr>
        <p:txBody>
          <a:bodyPr wrap="square" rtlCol="0">
            <a:spAutoFit/>
          </a:bodyPr>
          <a:lstStyle/>
          <a:p>
            <a:pPr marL="285750" indent="-285750">
              <a:buClr>
                <a:srgbClr val="F39200"/>
              </a:buClr>
              <a:buFont typeface="Wingdings" panose="05000000000000000000" pitchFamily="2" charset="2"/>
              <a:buChar char="Ø"/>
            </a:pPr>
            <a:r>
              <a:rPr lang="en-GB" sz="1600" dirty="0" smtClean="0"/>
              <a:t>The slides in this presentation will provide a summary of the updates to the First Aid at Work standard</a:t>
            </a:r>
          </a:p>
          <a:p>
            <a:pPr>
              <a:buClr>
                <a:srgbClr val="F39200"/>
              </a:buClr>
            </a:pPr>
            <a:endParaRPr lang="en-GB" sz="1600" dirty="0" smtClean="0"/>
          </a:p>
          <a:p>
            <a:pPr marL="285750" indent="-285750">
              <a:buClr>
                <a:srgbClr val="F39200"/>
              </a:buClr>
              <a:buFont typeface="Wingdings" panose="05000000000000000000" pitchFamily="2" charset="2"/>
              <a:buChar char="Ø"/>
            </a:pPr>
            <a:r>
              <a:rPr lang="en-GB" sz="1600" dirty="0" smtClean="0"/>
              <a:t>There is </a:t>
            </a:r>
            <a:r>
              <a:rPr lang="en-GB" sz="1600" dirty="0" smtClean="0"/>
              <a:t>an audio </a:t>
            </a:r>
            <a:r>
              <a:rPr lang="en-GB" sz="1600" dirty="0" smtClean="0"/>
              <a:t>attached to each slide, which provides additional information for the viewer, to assist with gaining greater understanding of the changes</a:t>
            </a:r>
          </a:p>
          <a:p>
            <a:pPr>
              <a:buClr>
                <a:srgbClr val="F39200"/>
              </a:buClr>
            </a:pPr>
            <a:endParaRPr lang="en-GB" sz="1600" dirty="0" smtClean="0"/>
          </a:p>
          <a:p>
            <a:pPr marL="285750" indent="-285750">
              <a:buClr>
                <a:srgbClr val="F39200"/>
              </a:buClr>
              <a:buFont typeface="Wingdings" panose="05000000000000000000" pitchFamily="2" charset="2"/>
              <a:buChar char="Ø"/>
            </a:pPr>
            <a:r>
              <a:rPr lang="en-GB" sz="1600" dirty="0" smtClean="0"/>
              <a:t>The audio will start when you click play on the speaker icon at the top of the slide</a:t>
            </a:r>
          </a:p>
          <a:p>
            <a:pPr marL="285750" indent="-285750">
              <a:buClr>
                <a:srgbClr val="F39200"/>
              </a:buClr>
              <a:buFont typeface="Wingdings" panose="05000000000000000000" pitchFamily="2" charset="2"/>
              <a:buChar char="Ø"/>
            </a:pPr>
            <a:endParaRPr lang="en-GB" sz="1600" dirty="0" smtClean="0"/>
          </a:p>
          <a:p>
            <a:pPr marL="285750" indent="-285750">
              <a:buClr>
                <a:srgbClr val="F39200"/>
              </a:buClr>
              <a:buFont typeface="Wingdings" panose="05000000000000000000" pitchFamily="2" charset="2"/>
              <a:buChar char="Ø"/>
            </a:pPr>
            <a:r>
              <a:rPr lang="en-GB" sz="1600" dirty="0" smtClean="0"/>
              <a:t>Please make sure your device’s sound is on and not muted</a:t>
            </a:r>
          </a:p>
          <a:p>
            <a:pPr>
              <a:buClr>
                <a:srgbClr val="F39200"/>
              </a:buClr>
            </a:pPr>
            <a:endParaRPr lang="en-GB" sz="1600" dirty="0"/>
          </a:p>
          <a:p>
            <a:pPr marL="285750" indent="-285750">
              <a:buClr>
                <a:srgbClr val="F39200"/>
              </a:buClr>
              <a:buFont typeface="Wingdings" panose="05000000000000000000" pitchFamily="2" charset="2"/>
              <a:buChar char="Ø"/>
            </a:pPr>
            <a:r>
              <a:rPr lang="en-GB" sz="1600" dirty="0" smtClean="0"/>
              <a:t>Following this </a:t>
            </a:r>
            <a:r>
              <a:rPr lang="en-GB" sz="1600" dirty="0" smtClean="0"/>
              <a:t>set of instructions, </a:t>
            </a:r>
            <a:r>
              <a:rPr lang="en-GB" sz="1600" dirty="0" smtClean="0"/>
              <a:t>the audio does not duplicate the content of each </a:t>
            </a:r>
            <a:r>
              <a:rPr lang="en-GB" sz="1600" dirty="0" smtClean="0"/>
              <a:t>slide. So </a:t>
            </a:r>
            <a:r>
              <a:rPr lang="en-GB" sz="1600" dirty="0" smtClean="0"/>
              <a:t>please take the time to read the content of each one, before moving onto the next</a:t>
            </a:r>
          </a:p>
          <a:p>
            <a:pPr>
              <a:buClr>
                <a:srgbClr val="F39200"/>
              </a:buClr>
            </a:pPr>
            <a:endParaRPr lang="en-GB" sz="1600" dirty="0" smtClean="0"/>
          </a:p>
          <a:p>
            <a:pPr marL="285750" indent="-285750">
              <a:buClr>
                <a:srgbClr val="F39200"/>
              </a:buClr>
              <a:buFont typeface="Wingdings" panose="05000000000000000000" pitchFamily="2" charset="2"/>
              <a:buChar char="Ø"/>
            </a:pPr>
            <a:r>
              <a:rPr lang="en-GB" sz="1600" dirty="0" smtClean="0"/>
              <a:t>If you prefer to not use the audio, please refer to the supporting notes for additional information</a:t>
            </a:r>
          </a:p>
          <a:p>
            <a:pPr>
              <a:buClr>
                <a:srgbClr val="F39200"/>
              </a:buClr>
            </a:pPr>
            <a:endParaRPr lang="en-GB" sz="1600" dirty="0"/>
          </a:p>
          <a:p>
            <a:pPr marL="285750" indent="-285750">
              <a:buClr>
                <a:srgbClr val="F39200"/>
              </a:buClr>
              <a:buFont typeface="Wingdings" panose="05000000000000000000" pitchFamily="2" charset="2"/>
              <a:buChar char="Ø"/>
            </a:pPr>
            <a:r>
              <a:rPr lang="en-GB" sz="1600" dirty="0" smtClean="0"/>
              <a:t>The presentation will take approximately 15 minutes to complete</a:t>
            </a:r>
            <a:endParaRPr lang="en-GB" sz="1600" dirty="0"/>
          </a:p>
        </p:txBody>
      </p:sp>
      <p:sp>
        <p:nvSpPr>
          <p:cNvPr id="6" name="TextBox 5"/>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245" y="80849"/>
            <a:ext cx="487363" cy="487363"/>
          </a:xfrm>
          <a:prstGeom prst="rect">
            <a:avLst/>
          </a:prstGeom>
        </p:spPr>
      </p:pic>
    </p:spTree>
    <p:extLst>
      <p:ext uri="{BB962C8B-B14F-4D97-AF65-F5344CB8AC3E}">
        <p14:creationId xmlns:p14="http://schemas.microsoft.com/office/powerpoint/2010/main" val="3316606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90" fill="hold"/>
                                        <p:tgtEl>
                                          <p:spTgt spid="4"/>
                                        </p:tgtEl>
                                      </p:cBhvr>
                                    </p:cmd>
                                  </p:childTnLst>
                                </p:cTn>
                              </p:par>
                            </p:childTnLst>
                          </p:cTn>
                        </p:par>
                      </p:childTnLst>
                    </p:cTn>
                  </p:par>
                </p:childTnLst>
              </p:cTn>
              <p:nextCondLst>
                <p:cond evt="onClick" delay="0">
                  <p:tgtEl>
                    <p:spTgt spid="4"/>
                  </p:tgtEl>
                </p:cond>
              </p:nextCondLst>
            </p:seq>
            <p:audio>
              <p:cMediaNode>
                <p:cTn id="7" fill="remove"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3</a:t>
            </a:fld>
            <a:endParaRPr lang="en-GB" altLang="en-US" sz="800" dirty="0"/>
          </a:p>
        </p:txBody>
      </p:sp>
      <p:sp>
        <p:nvSpPr>
          <p:cNvPr id="5" name="TextBox 4"/>
          <p:cNvSpPr txBox="1"/>
          <p:nvPr/>
        </p:nvSpPr>
        <p:spPr>
          <a:xfrm>
            <a:off x="679129" y="2204864"/>
            <a:ext cx="7560840" cy="2246769"/>
          </a:xfrm>
          <a:prstGeom prst="rect">
            <a:avLst/>
          </a:prstGeom>
          <a:noFill/>
          <a:ln w="44450">
            <a:solidFill>
              <a:srgbClr val="F39200"/>
            </a:solidFill>
          </a:ln>
        </p:spPr>
        <p:txBody>
          <a:bodyPr wrap="square" rtlCol="0">
            <a:spAutoFit/>
          </a:bodyPr>
          <a:lstStyle/>
          <a:p>
            <a:pPr algn="ctr"/>
            <a:endParaRPr lang="en-GB" sz="1400" b="1" dirty="0" smtClean="0"/>
          </a:p>
          <a:p>
            <a:pPr algn="ctr"/>
            <a:r>
              <a:rPr lang="en-GB" sz="1600" b="1" dirty="0" smtClean="0"/>
              <a:t>This Network Rail standard is mandatory and shall be complied with by Network Rail from 03 March 2018. </a:t>
            </a:r>
          </a:p>
          <a:p>
            <a:pPr algn="ctr"/>
            <a:endParaRPr lang="en-GB" sz="1600" dirty="0">
              <a:solidFill>
                <a:srgbClr val="FF0000"/>
              </a:solidFill>
            </a:endParaRPr>
          </a:p>
          <a:p>
            <a:pPr algn="ctr"/>
            <a:r>
              <a:rPr lang="en-GB" sz="1600" dirty="0" smtClean="0"/>
              <a:t>Network Rail is committed to protecting health and wellbeing of its employees. The implementation of the processes defined within the standard will enable this and allow compliance with the Health and Safety at Work etc. Act 1974 and it’s associated regulations</a:t>
            </a:r>
            <a:r>
              <a:rPr lang="en-GB" sz="1600" dirty="0" smtClean="0">
                <a:solidFill>
                  <a:srgbClr val="FF0000"/>
                </a:solidFill>
              </a:rPr>
              <a:t>. </a:t>
            </a:r>
          </a:p>
          <a:p>
            <a:pPr algn="ctr"/>
            <a:endParaRPr lang="en-GB" sz="1400" dirty="0"/>
          </a:p>
        </p:txBody>
      </p:sp>
      <p:sp>
        <p:nvSpPr>
          <p:cNvPr id="6" name="TextBox 5"/>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245" y="63713"/>
            <a:ext cx="487363" cy="487363"/>
          </a:xfrm>
          <a:prstGeom prst="rect">
            <a:avLst/>
          </a:prstGeom>
        </p:spPr>
      </p:pic>
    </p:spTree>
    <p:extLst>
      <p:ext uri="{BB962C8B-B14F-4D97-AF65-F5344CB8AC3E}">
        <p14:creationId xmlns:p14="http://schemas.microsoft.com/office/powerpoint/2010/main" val="1097838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69"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4</a:t>
            </a:fld>
            <a:endParaRPr lang="en-GB" altLang="en-US" sz="800" dirty="0"/>
          </a:p>
        </p:txBody>
      </p:sp>
      <p:sp>
        <p:nvSpPr>
          <p:cNvPr id="10245" name="Rectangle 2"/>
          <p:cNvSpPr>
            <a:spLocks noGrp="1" noChangeArrowheads="1"/>
          </p:cNvSpPr>
          <p:nvPr>
            <p:ph type="title"/>
          </p:nvPr>
        </p:nvSpPr>
        <p:spPr>
          <a:xfrm>
            <a:off x="107504" y="764704"/>
            <a:ext cx="7920880" cy="575816"/>
          </a:xfrm>
        </p:spPr>
        <p:txBody>
          <a:bodyPr/>
          <a:lstStyle/>
          <a:p>
            <a:pPr eaLnBrk="1" hangingPunct="1"/>
            <a:r>
              <a:rPr lang="en-GB" altLang="en-US" sz="3200" dirty="0" smtClean="0"/>
              <a:t>Why do we need a company standard?</a:t>
            </a:r>
          </a:p>
        </p:txBody>
      </p:sp>
      <p:sp>
        <p:nvSpPr>
          <p:cNvPr id="2" name="TextBox 1"/>
          <p:cNvSpPr txBox="1"/>
          <p:nvPr/>
        </p:nvSpPr>
        <p:spPr>
          <a:xfrm>
            <a:off x="191698" y="2083279"/>
            <a:ext cx="4623345" cy="3539430"/>
          </a:xfrm>
          <a:prstGeom prst="rect">
            <a:avLst/>
          </a:prstGeom>
          <a:noFill/>
        </p:spPr>
        <p:txBody>
          <a:bodyPr wrap="square" rtlCol="0">
            <a:spAutoFit/>
          </a:bodyPr>
          <a:lstStyle/>
          <a:p>
            <a:pPr lvl="1">
              <a:buClr>
                <a:srgbClr val="F39200"/>
              </a:buClr>
            </a:pPr>
            <a:r>
              <a:rPr lang="en-GB" sz="1600" dirty="0"/>
              <a:t>This standard sets out</a:t>
            </a:r>
            <a:r>
              <a:rPr lang="en-GB" sz="1600" dirty="0" smtClean="0"/>
              <a:t>:</a:t>
            </a:r>
          </a:p>
          <a:p>
            <a:pPr lvl="1">
              <a:buClr>
                <a:srgbClr val="F39200"/>
              </a:buClr>
            </a:pPr>
            <a:endParaRPr lang="en-GB" sz="1600" dirty="0"/>
          </a:p>
          <a:p>
            <a:pPr marL="800100" lvl="1" indent="-342900">
              <a:buClr>
                <a:srgbClr val="F39200"/>
              </a:buClr>
              <a:buFont typeface="Wingdings" panose="05000000000000000000" pitchFamily="2" charset="2"/>
              <a:buChar char="Ø"/>
            </a:pPr>
            <a:r>
              <a:rPr lang="en-GB" sz="1600" dirty="0"/>
              <a:t>T</a:t>
            </a:r>
            <a:r>
              <a:rPr lang="en-GB" sz="1600" dirty="0" smtClean="0"/>
              <a:t>he </a:t>
            </a:r>
            <a:r>
              <a:rPr lang="en-GB" sz="1600" dirty="0"/>
              <a:t>arrangements for the provision of first aid in the </a:t>
            </a:r>
            <a:r>
              <a:rPr lang="en-GB" sz="1600" dirty="0" smtClean="0"/>
              <a:t>workplace or at site of work</a:t>
            </a:r>
            <a:endParaRPr lang="en-GB" sz="1600" dirty="0"/>
          </a:p>
          <a:p>
            <a:pPr marL="800100" lvl="1" indent="-342900">
              <a:buClr>
                <a:srgbClr val="F39200"/>
              </a:buClr>
              <a:buFont typeface="Wingdings" panose="05000000000000000000" pitchFamily="2" charset="2"/>
              <a:buChar char="Ø"/>
            </a:pPr>
            <a:endParaRPr lang="en-GB" sz="1600" dirty="0"/>
          </a:p>
          <a:p>
            <a:pPr marL="800100" lvl="1" indent="-342900">
              <a:buClr>
                <a:srgbClr val="F39200"/>
              </a:buClr>
              <a:buFont typeface="Wingdings" panose="05000000000000000000" pitchFamily="2" charset="2"/>
              <a:buChar char="Ø"/>
            </a:pPr>
            <a:r>
              <a:rPr lang="en-GB" sz="1600" dirty="0"/>
              <a:t>T</a:t>
            </a:r>
            <a:r>
              <a:rPr lang="en-GB" sz="1600" dirty="0" smtClean="0"/>
              <a:t>he </a:t>
            </a:r>
            <a:r>
              <a:rPr lang="en-GB" sz="1600" dirty="0"/>
              <a:t>method for assessing risks to determine what first aid equipment and facilities are </a:t>
            </a:r>
            <a:r>
              <a:rPr lang="en-GB" sz="1600" dirty="0" smtClean="0"/>
              <a:t>required</a:t>
            </a:r>
            <a:endParaRPr lang="en-GB" sz="1600" dirty="0"/>
          </a:p>
          <a:p>
            <a:pPr marL="800100" lvl="1" indent="-342900">
              <a:buClr>
                <a:srgbClr val="F39200"/>
              </a:buClr>
              <a:buAutoNum type="alphaLcParenR" startAt="2"/>
            </a:pPr>
            <a:endParaRPr lang="en-GB" sz="1600" dirty="0"/>
          </a:p>
          <a:p>
            <a:pPr lvl="1">
              <a:buClr>
                <a:srgbClr val="F39200"/>
              </a:buClr>
            </a:pPr>
            <a:r>
              <a:rPr lang="en-GB" sz="1600" dirty="0"/>
              <a:t>The standard applies to all staffed Network Rail </a:t>
            </a:r>
            <a:r>
              <a:rPr lang="en-GB" sz="1600" dirty="0" smtClean="0"/>
              <a:t>workplaces, sites of work </a:t>
            </a:r>
            <a:r>
              <a:rPr lang="en-GB" sz="1600" dirty="0"/>
              <a:t>and employees, regardless of function or location.</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238" t="12874" r="33060" b="6250"/>
          <a:stretch/>
        </p:blipFill>
        <p:spPr bwMode="auto">
          <a:xfrm>
            <a:off x="5364088" y="1692684"/>
            <a:ext cx="3089717" cy="43206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6245" y="63713"/>
            <a:ext cx="487363" cy="487363"/>
          </a:xfrm>
          <a:prstGeom prst="rect">
            <a:avLst/>
          </a:prstGeom>
        </p:spPr>
      </p:pic>
    </p:spTree>
    <p:extLst>
      <p:ext uri="{BB962C8B-B14F-4D97-AF65-F5344CB8AC3E}">
        <p14:creationId xmlns:p14="http://schemas.microsoft.com/office/powerpoint/2010/main" val="27665315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30" fill="hold"/>
                                        <p:tgtEl>
                                          <p:spTgt spid="4"/>
                                        </p:tgtEl>
                                      </p:cBhvr>
                                    </p:cmd>
                                  </p:childTnLst>
                                </p:cTn>
                              </p:par>
                            </p:childTnLst>
                          </p:cTn>
                        </p:par>
                      </p:childTnLst>
                    </p:cTn>
                  </p:par>
                </p:childTnLst>
              </p:cTn>
              <p:nextCondLst>
                <p:cond evt="onClick" delay="0">
                  <p:tgtEl>
                    <p:spTgt spid="4"/>
                  </p:tgtEl>
                </p:cond>
              </p:nextCondLst>
            </p:seq>
            <p:audio>
              <p:cMediaNode>
                <p:cTn id="7" fill="remove"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5</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What is the purpose of the standard?</a:t>
            </a:r>
          </a:p>
        </p:txBody>
      </p:sp>
      <p:sp>
        <p:nvSpPr>
          <p:cNvPr id="2" name="TextBox 1"/>
          <p:cNvSpPr txBox="1"/>
          <p:nvPr/>
        </p:nvSpPr>
        <p:spPr>
          <a:xfrm>
            <a:off x="827584" y="2276872"/>
            <a:ext cx="6984776" cy="2062103"/>
          </a:xfrm>
          <a:prstGeom prst="rect">
            <a:avLst/>
          </a:prstGeom>
          <a:noFill/>
        </p:spPr>
        <p:txBody>
          <a:bodyPr wrap="square" rtlCol="0">
            <a:spAutoFit/>
          </a:bodyPr>
          <a:lstStyle/>
          <a:p>
            <a:pPr marL="285750" indent="-285750">
              <a:buClr>
                <a:srgbClr val="F39200"/>
              </a:buClr>
              <a:buFont typeface="Wingdings" panose="05000000000000000000" pitchFamily="2" charset="2"/>
              <a:buChar char="Ø"/>
            </a:pPr>
            <a:r>
              <a:rPr lang="en-GB" sz="1600" dirty="0" smtClean="0"/>
              <a:t>To provide employees with access to suitable and sufficient first aid equipment and facilities while they are at work</a:t>
            </a:r>
          </a:p>
          <a:p>
            <a:pPr marL="285750" indent="-285750">
              <a:buClr>
                <a:srgbClr val="F39200"/>
              </a:buClr>
              <a:buFont typeface="Wingdings" panose="05000000000000000000" pitchFamily="2" charset="2"/>
              <a:buChar char="Ø"/>
            </a:pPr>
            <a:endParaRPr lang="en-GB" sz="1600" dirty="0"/>
          </a:p>
          <a:p>
            <a:pPr marL="285750" indent="-285750">
              <a:buClr>
                <a:srgbClr val="F39200"/>
              </a:buClr>
              <a:buFont typeface="Wingdings" panose="05000000000000000000" pitchFamily="2" charset="2"/>
              <a:buChar char="Ø"/>
            </a:pPr>
            <a:r>
              <a:rPr lang="en-GB" sz="1600" dirty="0" smtClean="0"/>
              <a:t>To provide </a:t>
            </a:r>
            <a:r>
              <a:rPr lang="en-GB" sz="1600" dirty="0"/>
              <a:t>an effective and consistent process for the provision of first aid in accordance with relevant </a:t>
            </a:r>
            <a:r>
              <a:rPr lang="en-GB" sz="1600" dirty="0" smtClean="0"/>
              <a:t>legislation</a:t>
            </a:r>
          </a:p>
          <a:p>
            <a:pPr marL="285750" indent="-285750">
              <a:buClr>
                <a:srgbClr val="F39200"/>
              </a:buClr>
              <a:buFont typeface="Wingdings" panose="05000000000000000000" pitchFamily="2" charset="2"/>
              <a:buChar char="Ø"/>
            </a:pPr>
            <a:endParaRPr lang="en-GB" sz="1600" dirty="0"/>
          </a:p>
          <a:p>
            <a:pPr marL="285750" indent="-285750">
              <a:buClr>
                <a:srgbClr val="F39200"/>
              </a:buClr>
              <a:buFont typeface="Wingdings" panose="05000000000000000000" pitchFamily="2" charset="2"/>
              <a:buChar char="Ø"/>
            </a:pPr>
            <a:r>
              <a:rPr lang="en-GB" sz="1600" dirty="0" smtClean="0"/>
              <a:t>To mitigate </a:t>
            </a:r>
            <a:r>
              <a:rPr lang="en-GB" sz="1600" dirty="0"/>
              <a:t>the risk of </a:t>
            </a:r>
            <a:r>
              <a:rPr lang="en-GB" sz="1600" dirty="0" smtClean="0"/>
              <a:t>insufficient </a:t>
            </a:r>
            <a:r>
              <a:rPr lang="en-GB" sz="1600" dirty="0"/>
              <a:t>first aid </a:t>
            </a:r>
            <a:r>
              <a:rPr lang="en-GB" sz="1600" dirty="0" smtClean="0"/>
              <a:t>provision to manage illness or injury in the workplace, or at site of work</a:t>
            </a:r>
            <a:endParaRPr lang="en-GB" sz="1600" dirty="0"/>
          </a:p>
        </p:txBody>
      </p:sp>
      <p:sp>
        <p:nvSpPr>
          <p:cNvPr id="6" name="TextBox 5"/>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245" y="98996"/>
            <a:ext cx="487363" cy="487363"/>
          </a:xfrm>
          <a:prstGeom prst="rect">
            <a:avLst/>
          </a:prstGeom>
        </p:spPr>
      </p:pic>
    </p:spTree>
    <p:extLst>
      <p:ext uri="{BB962C8B-B14F-4D97-AF65-F5344CB8AC3E}">
        <p14:creationId xmlns:p14="http://schemas.microsoft.com/office/powerpoint/2010/main" val="1812079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50" fill="hold"/>
                                        <p:tgtEl>
                                          <p:spTgt spid="5"/>
                                        </p:tgtEl>
                                      </p:cBhvr>
                                    </p:cmd>
                                  </p:childTnLst>
                                </p:cTn>
                              </p:par>
                            </p:childTnLst>
                          </p:cTn>
                        </p:par>
                      </p:childTnLst>
                    </p:cTn>
                  </p:par>
                </p:childTnLst>
              </p:cTn>
              <p:nextCondLst>
                <p:cond evt="onClick" delay="0">
                  <p:tgtEl>
                    <p:spTgt spid="5"/>
                  </p:tgtEl>
                </p:cond>
              </p:nextCondLst>
            </p:seq>
            <p:audio>
              <p:cMediaNode>
                <p:cTn id="7" fill="remove"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xfrm>
            <a:off x="6444208" y="6597352"/>
            <a:ext cx="2133600"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xfrm>
            <a:off x="8755946" y="6590037"/>
            <a:ext cx="144462"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6</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Accountable and responsible roles</a:t>
            </a:r>
          </a:p>
        </p:txBody>
      </p:sp>
      <p:sp>
        <p:nvSpPr>
          <p:cNvPr id="6" name="TextBox 5"/>
          <p:cNvSpPr txBox="1"/>
          <p:nvPr/>
        </p:nvSpPr>
        <p:spPr>
          <a:xfrm>
            <a:off x="264680" y="2348880"/>
            <a:ext cx="8635728" cy="984885"/>
          </a:xfrm>
          <a:prstGeom prst="rect">
            <a:avLst/>
          </a:prstGeom>
          <a:noFill/>
        </p:spPr>
        <p:txBody>
          <a:bodyPr wrap="square" lIns="0" tIns="0" rIns="0" bIns="0" rtlCol="0">
            <a:spAutoFit/>
          </a:bodyPr>
          <a:lstStyle/>
          <a:p>
            <a:pPr>
              <a:spcBef>
                <a:spcPts val="0"/>
              </a:spcBef>
            </a:pPr>
            <a:r>
              <a:rPr lang="en-GB" sz="1600" b="1" dirty="0" smtClean="0"/>
              <a:t>Accountable for</a:t>
            </a:r>
          </a:p>
          <a:p>
            <a:pPr>
              <a:spcBef>
                <a:spcPts val="0"/>
              </a:spcBef>
            </a:pPr>
            <a:endParaRPr lang="en-GB" sz="1600" b="1" dirty="0" smtClean="0"/>
          </a:p>
          <a:p>
            <a:pPr marL="285750" indent="-285750">
              <a:spcBef>
                <a:spcPts val="0"/>
              </a:spcBef>
              <a:buClr>
                <a:srgbClr val="F39200"/>
              </a:buClr>
              <a:buFont typeface="Wingdings" panose="05000000000000000000" pitchFamily="2" charset="2"/>
              <a:buChar char="Ø"/>
            </a:pPr>
            <a:r>
              <a:rPr lang="en-GB" sz="1600" dirty="0"/>
              <a:t>U</a:t>
            </a:r>
            <a:r>
              <a:rPr lang="en-GB" sz="1600" dirty="0" smtClean="0"/>
              <a:t>sing accident and incident data to confirm the suitability of first aid provision</a:t>
            </a:r>
          </a:p>
          <a:p>
            <a:pPr marL="285750" indent="-285750">
              <a:spcBef>
                <a:spcPts val="0"/>
              </a:spcBef>
              <a:buClr>
                <a:srgbClr val="F39200"/>
              </a:buClr>
              <a:buFont typeface="Wingdings" panose="05000000000000000000" pitchFamily="2" charset="2"/>
              <a:buChar char="Ø"/>
            </a:pPr>
            <a:r>
              <a:rPr lang="en-GB" sz="1600" dirty="0"/>
              <a:t>M</a:t>
            </a:r>
            <a:r>
              <a:rPr lang="en-GB" sz="1600" dirty="0" smtClean="0"/>
              <a:t>aking </a:t>
            </a:r>
            <a:r>
              <a:rPr lang="en-GB" sz="1600" dirty="0"/>
              <a:t>recommendations to </a:t>
            </a:r>
            <a:r>
              <a:rPr lang="en-GB" sz="1600" dirty="0" smtClean="0"/>
              <a:t>altering first </a:t>
            </a:r>
            <a:r>
              <a:rPr lang="en-GB" sz="1600" dirty="0"/>
              <a:t>aid </a:t>
            </a:r>
            <a:r>
              <a:rPr lang="en-GB" sz="1600" dirty="0" smtClean="0"/>
              <a:t>provision </a:t>
            </a:r>
            <a:r>
              <a:rPr lang="en-GB" sz="1600" dirty="0"/>
              <a:t>(Quality Assurance</a:t>
            </a:r>
            <a:r>
              <a:rPr lang="en-GB" sz="1600" dirty="0" smtClean="0"/>
              <a:t>)</a:t>
            </a:r>
          </a:p>
        </p:txBody>
      </p:sp>
      <p:sp>
        <p:nvSpPr>
          <p:cNvPr id="7" name="Rectangle 6"/>
          <p:cNvSpPr/>
          <p:nvPr/>
        </p:nvSpPr>
        <p:spPr>
          <a:xfrm>
            <a:off x="172318" y="1381545"/>
            <a:ext cx="8820451" cy="895327"/>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Head of Route, Safety, Health and Environment, Head of Safety and Sustainable </a:t>
            </a:r>
            <a:r>
              <a:rPr lang="en-GB" sz="1400" b="1" dirty="0"/>
              <a:t>D</a:t>
            </a:r>
            <a:r>
              <a:rPr lang="en-GB" sz="1400" b="1" dirty="0" smtClean="0"/>
              <a:t>evelopment, Principal Safety, Health, Environment and Quality </a:t>
            </a:r>
            <a:r>
              <a:rPr lang="en-GB" sz="1400" b="1" dirty="0"/>
              <a:t>M</a:t>
            </a:r>
            <a:r>
              <a:rPr lang="en-GB" sz="1400" b="1" dirty="0" smtClean="0"/>
              <a:t>anager, or person nominated by the executive leader in business function</a:t>
            </a:r>
            <a:endParaRPr lang="en-GB" sz="1400" b="1" dirty="0"/>
          </a:p>
        </p:txBody>
      </p:sp>
      <p:sp>
        <p:nvSpPr>
          <p:cNvPr id="9" name="Rectangle 8"/>
          <p:cNvSpPr/>
          <p:nvPr/>
        </p:nvSpPr>
        <p:spPr>
          <a:xfrm>
            <a:off x="172318" y="1381543"/>
            <a:ext cx="8820452" cy="20474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264679" y="4149080"/>
            <a:ext cx="4092031" cy="1969770"/>
          </a:xfrm>
          <a:prstGeom prst="rect">
            <a:avLst/>
          </a:prstGeom>
          <a:noFill/>
        </p:spPr>
        <p:txBody>
          <a:bodyPr wrap="square" lIns="0" tIns="0" rIns="0" bIns="0" rtlCol="0">
            <a:spAutoFit/>
          </a:bodyPr>
          <a:lstStyle/>
          <a:p>
            <a:pPr>
              <a:spcBef>
                <a:spcPts val="0"/>
              </a:spcBef>
            </a:pPr>
            <a:r>
              <a:rPr lang="en-GB" sz="1600" b="1" dirty="0" smtClean="0"/>
              <a:t>Responsible for</a:t>
            </a:r>
          </a:p>
          <a:p>
            <a:pPr>
              <a:spcBef>
                <a:spcPts val="0"/>
              </a:spcBef>
            </a:pPr>
            <a:endParaRPr lang="en-GB" sz="1600" b="1" dirty="0" smtClean="0"/>
          </a:p>
          <a:p>
            <a:pPr marL="285750" indent="-285750">
              <a:spcBef>
                <a:spcPts val="0"/>
              </a:spcBef>
              <a:buClr>
                <a:srgbClr val="F39200"/>
              </a:buClr>
              <a:buFont typeface="Wingdings" panose="05000000000000000000" pitchFamily="2" charset="2"/>
              <a:buChar char="Ø"/>
            </a:pPr>
            <a:r>
              <a:rPr lang="en-GB" sz="1600" dirty="0"/>
              <a:t>C</a:t>
            </a:r>
            <a:r>
              <a:rPr lang="en-GB" sz="1600" dirty="0" smtClean="0"/>
              <a:t>ompletion </a:t>
            </a:r>
            <a:r>
              <a:rPr lang="en-GB" sz="1600" dirty="0"/>
              <a:t>of first aid risk </a:t>
            </a:r>
            <a:r>
              <a:rPr lang="en-GB" sz="1600" dirty="0" smtClean="0"/>
              <a:t>assessments</a:t>
            </a:r>
            <a:endParaRPr lang="en-GB" sz="1600" dirty="0"/>
          </a:p>
          <a:p>
            <a:pPr marL="285750" indent="-285750">
              <a:spcBef>
                <a:spcPts val="0"/>
              </a:spcBef>
              <a:buClr>
                <a:srgbClr val="F39200"/>
              </a:buClr>
              <a:buFont typeface="Wingdings" panose="05000000000000000000" pitchFamily="2" charset="2"/>
              <a:buChar char="Ø"/>
            </a:pPr>
            <a:r>
              <a:rPr lang="en-GB" sz="1600" dirty="0"/>
              <a:t>P</a:t>
            </a:r>
            <a:r>
              <a:rPr lang="en-GB" sz="1600" dirty="0" smtClean="0"/>
              <a:t>rovision </a:t>
            </a:r>
            <a:r>
              <a:rPr lang="en-GB" sz="1600" dirty="0"/>
              <a:t>of first aid </a:t>
            </a:r>
            <a:r>
              <a:rPr lang="en-GB" sz="1600" dirty="0" smtClean="0"/>
              <a:t>arrangements for </a:t>
            </a:r>
            <a:r>
              <a:rPr lang="en-GB" sz="1600" dirty="0"/>
              <a:t>their </a:t>
            </a:r>
            <a:r>
              <a:rPr lang="en-GB" sz="1600" dirty="0" smtClean="0"/>
              <a:t>area/s </a:t>
            </a:r>
            <a:r>
              <a:rPr lang="en-GB" sz="1600" dirty="0"/>
              <a:t>of </a:t>
            </a:r>
            <a:r>
              <a:rPr lang="en-GB" sz="1600" dirty="0" smtClean="0"/>
              <a:t>responsibility</a:t>
            </a:r>
            <a:endParaRPr lang="en-GB" sz="1600" dirty="0"/>
          </a:p>
          <a:p>
            <a:pPr marL="285750" indent="-285750">
              <a:spcBef>
                <a:spcPts val="0"/>
              </a:spcBef>
              <a:buClr>
                <a:srgbClr val="F39200"/>
              </a:buClr>
              <a:buFont typeface="Wingdings" panose="05000000000000000000" pitchFamily="2" charset="2"/>
              <a:buChar char="Ø"/>
            </a:pPr>
            <a:r>
              <a:rPr lang="en-GB" sz="1600" dirty="0"/>
              <a:t>S</a:t>
            </a:r>
            <a:r>
              <a:rPr lang="en-GB" sz="1600" dirty="0" smtClean="0"/>
              <a:t>elf-assurance </a:t>
            </a:r>
            <a:r>
              <a:rPr lang="en-GB" sz="1600" dirty="0"/>
              <a:t>of first aid </a:t>
            </a:r>
            <a:r>
              <a:rPr lang="en-GB" sz="1600" dirty="0" smtClean="0"/>
              <a:t>provision</a:t>
            </a:r>
            <a:endParaRPr lang="en-GB" sz="1600" dirty="0"/>
          </a:p>
          <a:p>
            <a:pPr marL="285750" indent="-285750">
              <a:spcBef>
                <a:spcPts val="0"/>
              </a:spcBef>
              <a:buClr>
                <a:srgbClr val="F39200"/>
              </a:buClr>
              <a:buFont typeface="Wingdings" panose="05000000000000000000" pitchFamily="2" charset="2"/>
              <a:buChar char="Ø"/>
            </a:pPr>
            <a:r>
              <a:rPr lang="en-GB" sz="1600" dirty="0"/>
              <a:t>A</a:t>
            </a:r>
            <a:r>
              <a:rPr lang="en-GB" sz="1600" dirty="0" smtClean="0"/>
              <a:t>ssigning </a:t>
            </a:r>
            <a:r>
              <a:rPr lang="en-GB" sz="1600" dirty="0"/>
              <a:t>appointed persons and first </a:t>
            </a:r>
            <a:r>
              <a:rPr lang="en-GB" sz="1600" dirty="0" smtClean="0"/>
              <a:t>aiders</a:t>
            </a:r>
            <a:endParaRPr lang="en-GB" sz="1600" dirty="0"/>
          </a:p>
        </p:txBody>
      </p:sp>
      <p:sp>
        <p:nvSpPr>
          <p:cNvPr id="13" name="Rectangle 12"/>
          <p:cNvSpPr/>
          <p:nvPr/>
        </p:nvSpPr>
        <p:spPr>
          <a:xfrm>
            <a:off x="172318" y="3573016"/>
            <a:ext cx="4276754" cy="51282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Responsible </a:t>
            </a:r>
            <a:r>
              <a:rPr lang="en-GB" sz="1400" b="1" dirty="0"/>
              <a:t>P</a:t>
            </a:r>
            <a:r>
              <a:rPr lang="en-GB" sz="1400" b="1" dirty="0" smtClean="0"/>
              <a:t>erson</a:t>
            </a:r>
            <a:endParaRPr lang="en-GB" sz="1400" b="1" dirty="0"/>
          </a:p>
        </p:txBody>
      </p:sp>
      <p:sp>
        <p:nvSpPr>
          <p:cNvPr id="14" name="Rectangle 13"/>
          <p:cNvSpPr/>
          <p:nvPr/>
        </p:nvSpPr>
        <p:spPr>
          <a:xfrm>
            <a:off x="172318" y="3573016"/>
            <a:ext cx="4276754" cy="26642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808377" y="4123526"/>
            <a:ext cx="4092031" cy="1969770"/>
          </a:xfrm>
          <a:prstGeom prst="rect">
            <a:avLst/>
          </a:prstGeom>
          <a:noFill/>
        </p:spPr>
        <p:txBody>
          <a:bodyPr wrap="square" lIns="0" tIns="0" rIns="0" bIns="0" rtlCol="0">
            <a:spAutoFit/>
          </a:bodyPr>
          <a:lstStyle/>
          <a:p>
            <a:pPr>
              <a:spcBef>
                <a:spcPts val="0"/>
              </a:spcBef>
            </a:pPr>
            <a:r>
              <a:rPr lang="en-GB" sz="1600" b="1" dirty="0" smtClean="0"/>
              <a:t>Responsible for</a:t>
            </a:r>
          </a:p>
          <a:p>
            <a:pPr>
              <a:spcBef>
                <a:spcPts val="0"/>
              </a:spcBef>
            </a:pPr>
            <a:endParaRPr lang="en-GB" sz="1600" b="1" dirty="0" smtClean="0"/>
          </a:p>
          <a:p>
            <a:pPr marL="285750" indent="-285750">
              <a:spcBef>
                <a:spcPts val="0"/>
              </a:spcBef>
              <a:buClr>
                <a:srgbClr val="F39200"/>
              </a:buClr>
              <a:buFont typeface="Wingdings" panose="05000000000000000000" pitchFamily="2" charset="2"/>
              <a:buChar char="Ø"/>
            </a:pPr>
            <a:r>
              <a:rPr lang="en-GB" sz="1600" dirty="0"/>
              <a:t>C</a:t>
            </a:r>
            <a:r>
              <a:rPr lang="en-GB" sz="1600" dirty="0" smtClean="0"/>
              <a:t>hecking </a:t>
            </a:r>
            <a:r>
              <a:rPr lang="en-GB" sz="1600" dirty="0"/>
              <a:t>that first aid equipment is maintained in a state of </a:t>
            </a:r>
            <a:r>
              <a:rPr lang="en-GB" sz="1600" dirty="0" smtClean="0"/>
              <a:t>readiness</a:t>
            </a:r>
            <a:endParaRPr lang="en-GB" sz="1600" dirty="0"/>
          </a:p>
          <a:p>
            <a:pPr marL="285750" indent="-285750">
              <a:spcBef>
                <a:spcPts val="0"/>
              </a:spcBef>
              <a:buClr>
                <a:srgbClr val="F39200"/>
              </a:buClr>
              <a:buFont typeface="Wingdings" panose="05000000000000000000" pitchFamily="2" charset="2"/>
              <a:buChar char="Ø"/>
            </a:pPr>
            <a:r>
              <a:rPr lang="en-GB" sz="1600" dirty="0"/>
              <a:t>T</a:t>
            </a:r>
            <a:r>
              <a:rPr lang="en-GB" sz="1600" dirty="0" smtClean="0"/>
              <a:t>aking </a:t>
            </a:r>
            <a:r>
              <a:rPr lang="en-GB" sz="1600" dirty="0"/>
              <a:t>charge of any medical emergency by calling for an </a:t>
            </a:r>
            <a:r>
              <a:rPr lang="en-GB" sz="1600" dirty="0" smtClean="0"/>
              <a:t>ambulance</a:t>
            </a:r>
            <a:endParaRPr lang="en-GB" sz="1600" dirty="0"/>
          </a:p>
          <a:p>
            <a:pPr marL="285750" indent="-285750">
              <a:spcBef>
                <a:spcPts val="0"/>
              </a:spcBef>
              <a:buClr>
                <a:srgbClr val="F39200"/>
              </a:buClr>
              <a:buFont typeface="Wingdings" panose="05000000000000000000" pitchFamily="2" charset="2"/>
              <a:buChar char="Ø"/>
            </a:pPr>
            <a:r>
              <a:rPr lang="en-GB" sz="1600" dirty="0"/>
              <a:t>O</a:t>
            </a:r>
            <a:r>
              <a:rPr lang="en-GB" sz="1600" dirty="0" smtClean="0"/>
              <a:t>rganising </a:t>
            </a:r>
            <a:r>
              <a:rPr lang="en-GB" sz="1600" dirty="0"/>
              <a:t>or administering first </a:t>
            </a:r>
            <a:r>
              <a:rPr lang="en-GB" sz="1600" dirty="0" smtClean="0"/>
              <a:t>aid, based on competence level</a:t>
            </a:r>
            <a:endParaRPr lang="en-GB" sz="1600" dirty="0"/>
          </a:p>
        </p:txBody>
      </p:sp>
      <p:sp>
        <p:nvSpPr>
          <p:cNvPr id="16" name="Rectangle 15"/>
          <p:cNvSpPr/>
          <p:nvPr/>
        </p:nvSpPr>
        <p:spPr>
          <a:xfrm>
            <a:off x="4716016" y="3573016"/>
            <a:ext cx="4276754" cy="51282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Appointed Person and Designated </a:t>
            </a:r>
            <a:r>
              <a:rPr lang="en-GB" sz="1400" b="1" dirty="0"/>
              <a:t>F</a:t>
            </a:r>
            <a:r>
              <a:rPr lang="en-GB" sz="1400" b="1" dirty="0" smtClean="0"/>
              <a:t>irst </a:t>
            </a:r>
            <a:r>
              <a:rPr lang="en-GB" sz="1400" b="1" dirty="0"/>
              <a:t>A</a:t>
            </a:r>
            <a:r>
              <a:rPr lang="en-GB" sz="1400" b="1" dirty="0" smtClean="0"/>
              <a:t>ider</a:t>
            </a:r>
            <a:endParaRPr lang="en-GB" sz="1400" b="1" dirty="0"/>
          </a:p>
        </p:txBody>
      </p:sp>
      <p:sp>
        <p:nvSpPr>
          <p:cNvPr id="17" name="Rectangle 16"/>
          <p:cNvSpPr/>
          <p:nvPr/>
        </p:nvSpPr>
        <p:spPr>
          <a:xfrm>
            <a:off x="4716016" y="3573016"/>
            <a:ext cx="4276754" cy="26642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44624"/>
            <a:ext cx="487363" cy="487363"/>
          </a:xfrm>
          <a:prstGeom prst="rect">
            <a:avLst/>
          </a:prstGeom>
        </p:spPr>
      </p:pic>
    </p:spTree>
    <p:extLst>
      <p:ext uri="{BB962C8B-B14F-4D97-AF65-F5344CB8AC3E}">
        <p14:creationId xmlns:p14="http://schemas.microsoft.com/office/powerpoint/2010/main" val="8476831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49"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84" t="4664" r="62164" b="8769"/>
          <a:stretch/>
        </p:blipFill>
        <p:spPr bwMode="auto">
          <a:xfrm>
            <a:off x="95535" y="1340768"/>
            <a:ext cx="3567635" cy="50011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7</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What are the key updates?</a:t>
            </a:r>
          </a:p>
        </p:txBody>
      </p:sp>
      <p:sp>
        <p:nvSpPr>
          <p:cNvPr id="2" name="TextBox 1"/>
          <p:cNvSpPr txBox="1"/>
          <p:nvPr/>
        </p:nvSpPr>
        <p:spPr>
          <a:xfrm>
            <a:off x="1879352" y="1628800"/>
            <a:ext cx="6867290" cy="4462760"/>
          </a:xfrm>
          <a:prstGeom prst="rect">
            <a:avLst/>
          </a:prstGeom>
          <a:solidFill>
            <a:schemeClr val="bg1"/>
          </a:solidFill>
          <a:ln w="22225">
            <a:solidFill>
              <a:srgbClr val="F39200"/>
            </a:solidFill>
          </a:ln>
        </p:spPr>
        <p:txBody>
          <a:bodyPr wrap="square" rtlCol="0">
            <a:spAutoFit/>
          </a:bodyPr>
          <a:lstStyle/>
          <a:p>
            <a:pPr>
              <a:buClr>
                <a:srgbClr val="F39200"/>
              </a:buClr>
            </a:pPr>
            <a:r>
              <a:rPr lang="en-GB" sz="1600" b="1" dirty="0" smtClean="0"/>
              <a:t>First aid risk assessments for all workplaces</a:t>
            </a:r>
          </a:p>
          <a:p>
            <a:pPr>
              <a:buClr>
                <a:srgbClr val="F39200"/>
              </a:buClr>
            </a:pPr>
            <a:endParaRPr lang="en-GB" sz="1600" b="1" dirty="0" smtClean="0"/>
          </a:p>
          <a:p>
            <a:pPr>
              <a:buClr>
                <a:srgbClr val="F39200"/>
              </a:buClr>
            </a:pPr>
            <a:r>
              <a:rPr lang="en-GB" sz="1400" dirty="0"/>
              <a:t>The level of first aid provision required at temporary and fixed workplaces </a:t>
            </a:r>
            <a:r>
              <a:rPr lang="en-GB" sz="1400" dirty="0" smtClean="0"/>
              <a:t>should be </a:t>
            </a:r>
            <a:r>
              <a:rPr lang="en-GB" sz="1400" dirty="0"/>
              <a:t>determined by the potential </a:t>
            </a:r>
            <a:r>
              <a:rPr lang="en-GB" sz="1400" dirty="0" smtClean="0"/>
              <a:t>severity of foreseeable injury or ill health present at that location, or for that activity.</a:t>
            </a:r>
          </a:p>
          <a:p>
            <a:pPr>
              <a:buClr>
                <a:srgbClr val="F39200"/>
              </a:buClr>
            </a:pPr>
            <a:endParaRPr lang="en-GB" sz="1400" dirty="0"/>
          </a:p>
          <a:p>
            <a:pPr>
              <a:buClr>
                <a:srgbClr val="F39200"/>
              </a:buClr>
            </a:pPr>
            <a:r>
              <a:rPr lang="en-GB" sz="1400" dirty="0"/>
              <a:t>The Responsible Person shall use the first aid risk </a:t>
            </a:r>
            <a:r>
              <a:rPr lang="en-GB" sz="1400" dirty="0" smtClean="0"/>
              <a:t>assessment form NR/L2/OHS/00110/F01 to </a:t>
            </a:r>
            <a:r>
              <a:rPr lang="en-GB" sz="1400" dirty="0"/>
              <a:t>determine the level of risk at a </a:t>
            </a:r>
            <a:r>
              <a:rPr lang="en-GB" sz="1400" dirty="0" smtClean="0"/>
              <a:t>workplace or site of work. They shall do this at least every two years, or when there is a change in building occupation, activity or building structure.</a:t>
            </a:r>
          </a:p>
          <a:p>
            <a:pPr>
              <a:buClr>
                <a:srgbClr val="F39200"/>
              </a:buClr>
            </a:pPr>
            <a:endParaRPr lang="en-GB" sz="1400" dirty="0" smtClean="0"/>
          </a:p>
          <a:p>
            <a:r>
              <a:rPr lang="en-GB" sz="1400" dirty="0" smtClean="0"/>
              <a:t>The </a:t>
            </a:r>
            <a:r>
              <a:rPr lang="en-GB" sz="1400" dirty="0"/>
              <a:t>Responsible Person shall review the first aid risk assessment: </a:t>
            </a:r>
          </a:p>
          <a:p>
            <a:pPr marL="285750" lvl="0" indent="-285750">
              <a:buClr>
                <a:srgbClr val="F39200"/>
              </a:buClr>
              <a:buFont typeface="Wingdings" panose="05000000000000000000" pitchFamily="2" charset="2"/>
              <a:buChar char="Ø"/>
            </a:pPr>
            <a:r>
              <a:rPr lang="en-GB" sz="1400" dirty="0"/>
              <a:t>A</a:t>
            </a:r>
            <a:r>
              <a:rPr lang="en-GB" sz="1400" dirty="0" smtClean="0"/>
              <a:t>t </a:t>
            </a:r>
            <a:r>
              <a:rPr lang="en-GB" sz="1400" dirty="0"/>
              <a:t>the planning stage of work to confirm that the first aid provision is </a:t>
            </a:r>
            <a:r>
              <a:rPr lang="en-GB" sz="1400" dirty="0" smtClean="0"/>
              <a:t>suitable and sufficient</a:t>
            </a:r>
            <a:endParaRPr lang="en-GB" sz="1400" dirty="0"/>
          </a:p>
          <a:p>
            <a:pPr marL="285750" lvl="0" indent="-285750">
              <a:buClr>
                <a:srgbClr val="F39200"/>
              </a:buClr>
              <a:buFont typeface="Wingdings" panose="05000000000000000000" pitchFamily="2" charset="2"/>
              <a:buChar char="Ø"/>
            </a:pPr>
            <a:r>
              <a:rPr lang="en-GB" sz="1400" dirty="0"/>
              <a:t>W</a:t>
            </a:r>
            <a:r>
              <a:rPr lang="en-GB" sz="1400" dirty="0" smtClean="0"/>
              <a:t>henever </a:t>
            </a:r>
            <a:r>
              <a:rPr lang="en-GB" sz="1400" dirty="0"/>
              <a:t>there is a change to any of the factors reviewed as part of the risk assessment e.g. accident data or </a:t>
            </a:r>
            <a:r>
              <a:rPr lang="en-GB" sz="1400" dirty="0" smtClean="0"/>
              <a:t>RIDDOR </a:t>
            </a:r>
          </a:p>
          <a:p>
            <a:pPr marL="285750" lvl="0" indent="-285750">
              <a:buClr>
                <a:srgbClr val="F39200"/>
              </a:buClr>
              <a:buFont typeface="Wingdings" panose="05000000000000000000" pitchFamily="2" charset="2"/>
              <a:buChar char="Ø"/>
            </a:pPr>
            <a:endParaRPr lang="en-GB" sz="1400" dirty="0"/>
          </a:p>
          <a:p>
            <a:pPr>
              <a:buClr>
                <a:srgbClr val="F39200"/>
              </a:buClr>
            </a:pPr>
            <a:r>
              <a:rPr lang="en-GB" sz="1400" dirty="0" smtClean="0"/>
              <a:t>The first </a:t>
            </a:r>
            <a:r>
              <a:rPr lang="en-GB" sz="1400" dirty="0"/>
              <a:t>aid risk assessment has </a:t>
            </a:r>
            <a:r>
              <a:rPr lang="en-GB" sz="1400" dirty="0" smtClean="0"/>
              <a:t>been updated to </a:t>
            </a:r>
            <a:r>
              <a:rPr lang="en-GB" sz="1400" dirty="0"/>
              <a:t>provide a simple and more prescriptive assessment, based on work activities and remoteness from emergency services. </a:t>
            </a:r>
          </a:p>
        </p:txBody>
      </p:sp>
      <p:sp>
        <p:nvSpPr>
          <p:cNvPr id="7" name="TextBox 6"/>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0949" y="63707"/>
            <a:ext cx="487363" cy="487363"/>
          </a:xfrm>
          <a:prstGeom prst="rect">
            <a:avLst/>
          </a:prstGeom>
        </p:spPr>
      </p:pic>
    </p:spTree>
    <p:extLst>
      <p:ext uri="{BB962C8B-B14F-4D97-AF65-F5344CB8AC3E}">
        <p14:creationId xmlns:p14="http://schemas.microsoft.com/office/powerpoint/2010/main" val="3636233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40" fill="hold"/>
                                        <p:tgtEl>
                                          <p:spTgt spid="5"/>
                                        </p:tgtEl>
                                      </p:cBhvr>
                                    </p:cmd>
                                  </p:childTnLst>
                                </p:cTn>
                              </p:par>
                            </p:childTnLst>
                          </p:cTn>
                        </p:par>
                      </p:childTnLst>
                    </p:cTn>
                  </p:par>
                </p:childTnLst>
              </p:cTn>
              <p:nextCondLst>
                <p:cond evt="onClick" delay="0">
                  <p:tgtEl>
                    <p:spTgt spid="5"/>
                  </p:tgtEl>
                </p:cond>
              </p:nextCondLst>
            </p:seq>
            <p:audio>
              <p:cMediaNode>
                <p:cTn id="7" fill="remove"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8</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What are the key updates?</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39" t="30970" r="33395" b="30411"/>
          <a:stretch/>
        </p:blipFill>
        <p:spPr bwMode="auto">
          <a:xfrm>
            <a:off x="560987" y="1268760"/>
            <a:ext cx="7827437" cy="245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3717032"/>
            <a:ext cx="8547517" cy="2677656"/>
          </a:xfrm>
          <a:prstGeom prst="rect">
            <a:avLst/>
          </a:prstGeom>
          <a:solidFill>
            <a:schemeClr val="bg1"/>
          </a:solidFill>
          <a:ln w="22225">
            <a:solidFill>
              <a:srgbClr val="F39200"/>
            </a:solidFill>
          </a:ln>
        </p:spPr>
        <p:txBody>
          <a:bodyPr wrap="square" rtlCol="0">
            <a:spAutoFit/>
          </a:bodyPr>
          <a:lstStyle/>
          <a:p>
            <a:pPr>
              <a:buClr>
                <a:srgbClr val="F39200"/>
              </a:buClr>
            </a:pPr>
            <a:r>
              <a:rPr lang="en-GB" sz="1400" b="1" dirty="0" smtClean="0"/>
              <a:t>Additional guidance for assessing the work activity; section 2:</a:t>
            </a:r>
          </a:p>
          <a:p>
            <a:pPr>
              <a:buClr>
                <a:srgbClr val="F39200"/>
              </a:buClr>
            </a:pPr>
            <a:r>
              <a:rPr lang="en-GB" sz="1400" dirty="0" smtClean="0"/>
              <a:t>In the context of first aid, this risk assessment focuses on the consequences (potential severity) of an injury or illness.</a:t>
            </a:r>
          </a:p>
          <a:p>
            <a:pPr>
              <a:buClr>
                <a:srgbClr val="F39200"/>
              </a:buClr>
            </a:pPr>
            <a:endParaRPr lang="en-GB" sz="1400" dirty="0" smtClean="0"/>
          </a:p>
          <a:p>
            <a:r>
              <a:rPr lang="en-GB" sz="1400" dirty="0" smtClean="0"/>
              <a:t>Therefore, select an appropriate score of 0 - 5 </a:t>
            </a:r>
            <a:r>
              <a:rPr lang="en-GB" sz="1400" b="1" dirty="0" smtClean="0"/>
              <a:t>after</a:t>
            </a:r>
            <a:r>
              <a:rPr lang="en-GB" sz="1400" dirty="0" smtClean="0"/>
              <a:t> a consideration of current control measures in place.</a:t>
            </a:r>
          </a:p>
          <a:p>
            <a:pPr marL="285750" indent="-285750">
              <a:buClr>
                <a:srgbClr val="F39200"/>
              </a:buClr>
              <a:buFont typeface="Wingdings" panose="05000000000000000000" pitchFamily="2" charset="2"/>
              <a:buChar char="Ø"/>
            </a:pPr>
            <a:r>
              <a:rPr lang="en-GB" sz="1400" dirty="0" smtClean="0"/>
              <a:t>Use N/A for </a:t>
            </a:r>
            <a:r>
              <a:rPr lang="en-GB" sz="1400" i="1" dirty="0" smtClean="0"/>
              <a:t>not applicable to activity or workplace</a:t>
            </a:r>
            <a:endParaRPr lang="en-GB" sz="1400" dirty="0" smtClean="0"/>
          </a:p>
          <a:p>
            <a:pPr marL="285750" indent="-285750">
              <a:buClr>
                <a:srgbClr val="F39200"/>
              </a:buClr>
              <a:buFont typeface="Wingdings" panose="05000000000000000000" pitchFamily="2" charset="2"/>
              <a:buChar char="Ø"/>
            </a:pPr>
            <a:r>
              <a:rPr lang="en-GB" sz="1400" dirty="0" smtClean="0"/>
              <a:t>Use 0 for </a:t>
            </a:r>
            <a:r>
              <a:rPr lang="en-GB" sz="1400" i="1" dirty="0" smtClean="0"/>
              <a:t>could be applicable to the activity, but not in this assessment</a:t>
            </a:r>
            <a:endParaRPr lang="en-GB" sz="1400" dirty="0" smtClean="0"/>
          </a:p>
          <a:p>
            <a:r>
              <a:rPr lang="en-GB" sz="1400" dirty="0" smtClean="0"/>
              <a:t>Please note; 0 and N/A do not affect the score, but can assist when reviewing this assessment.</a:t>
            </a:r>
          </a:p>
          <a:p>
            <a:pPr>
              <a:buClr>
                <a:srgbClr val="F39200"/>
              </a:buClr>
            </a:pPr>
            <a:endParaRPr lang="en-GB" sz="1400" dirty="0" smtClean="0"/>
          </a:p>
          <a:p>
            <a:r>
              <a:rPr lang="en-GB" sz="1400" dirty="0"/>
              <a:t>T</a:t>
            </a:r>
            <a:r>
              <a:rPr lang="en-GB" sz="1400" dirty="0" smtClean="0"/>
              <a:t>hink not just of the specific heading, but of the risk arising with this type of activity. See examples below - </a:t>
            </a:r>
          </a:p>
          <a:p>
            <a:r>
              <a:rPr lang="en-GB" sz="1400" b="1" dirty="0" smtClean="0"/>
              <a:t>Electrical </a:t>
            </a:r>
            <a:r>
              <a:rPr lang="en-GB" sz="1400" dirty="0" smtClean="0"/>
              <a:t>– To include working directly on electrical equipment, or in close proximity to the conductor rail.</a:t>
            </a:r>
          </a:p>
          <a:p>
            <a:r>
              <a:rPr lang="en-GB" sz="1400" b="1" dirty="0" smtClean="0"/>
              <a:t>Cutting equipment </a:t>
            </a:r>
            <a:r>
              <a:rPr lang="en-GB" sz="1400" dirty="0" smtClean="0"/>
              <a:t>– To include welding/grinding activities, or rotating blades on strimmers/brush cutters.</a:t>
            </a:r>
            <a:endParaRPr lang="en-GB" sz="1400" dirty="0"/>
          </a:p>
        </p:txBody>
      </p:sp>
      <p:sp>
        <p:nvSpPr>
          <p:cNvPr id="7" name="TextBox 6"/>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6245" y="63713"/>
            <a:ext cx="487363" cy="487363"/>
          </a:xfrm>
          <a:prstGeom prst="rect">
            <a:avLst/>
          </a:prstGeom>
        </p:spPr>
      </p:pic>
    </p:spTree>
    <p:extLst>
      <p:ext uri="{BB962C8B-B14F-4D97-AF65-F5344CB8AC3E}">
        <p14:creationId xmlns:p14="http://schemas.microsoft.com/office/powerpoint/2010/main" val="824839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80" fill="hold"/>
                                        <p:tgtEl>
                                          <p:spTgt spid="3"/>
                                        </p:tgtEl>
                                      </p:cBhvr>
                                    </p:cmd>
                                  </p:childTnLst>
                                </p:cTn>
                              </p:par>
                            </p:childTnLst>
                          </p:cTn>
                        </p:par>
                      </p:childTnLst>
                    </p:cTn>
                  </p:par>
                </p:childTnLst>
              </p:cTn>
              <p:nextCondLst>
                <p:cond evt="onClick" delay="0">
                  <p:tgtEl>
                    <p:spTgt spid="3"/>
                  </p:tgtEl>
                </p:cond>
              </p:nextCondLst>
            </p:seq>
            <p:audio>
              <p:cMediaNode>
                <p:cTn id="7" fill="remove"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12-Sep-17</a:t>
            </a:fld>
            <a:endParaRPr lang="en-GB" altLang="en-US" sz="800" dirty="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9</a:t>
            </a:fld>
            <a:endParaRPr lang="en-GB" altLang="en-US" sz="800" dirty="0"/>
          </a:p>
        </p:txBody>
      </p:sp>
      <p:sp>
        <p:nvSpPr>
          <p:cNvPr id="10245" name="Rectangle 2"/>
          <p:cNvSpPr>
            <a:spLocks noGrp="1" noChangeArrowheads="1"/>
          </p:cNvSpPr>
          <p:nvPr>
            <p:ph type="title"/>
          </p:nvPr>
        </p:nvSpPr>
        <p:spPr>
          <a:xfrm>
            <a:off x="107504" y="764704"/>
            <a:ext cx="7269163" cy="575816"/>
          </a:xfrm>
        </p:spPr>
        <p:txBody>
          <a:bodyPr/>
          <a:lstStyle/>
          <a:p>
            <a:pPr eaLnBrk="1" hangingPunct="1"/>
            <a:r>
              <a:rPr lang="en-GB" altLang="en-US" sz="3200" dirty="0" smtClean="0"/>
              <a:t>What are the key updates?</a:t>
            </a: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96" t="5037" r="43694" b="12500"/>
          <a:stretch/>
        </p:blipFill>
        <p:spPr bwMode="auto">
          <a:xfrm>
            <a:off x="109184" y="1340769"/>
            <a:ext cx="5080474" cy="460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987824" y="1340770"/>
            <a:ext cx="5758818" cy="4893647"/>
          </a:xfrm>
          <a:prstGeom prst="rect">
            <a:avLst/>
          </a:prstGeom>
          <a:solidFill>
            <a:schemeClr val="bg1"/>
          </a:solidFill>
          <a:ln w="22225">
            <a:solidFill>
              <a:srgbClr val="F39200"/>
            </a:solidFill>
          </a:ln>
        </p:spPr>
        <p:txBody>
          <a:bodyPr wrap="square" rtlCol="0">
            <a:spAutoFit/>
          </a:bodyPr>
          <a:lstStyle/>
          <a:p>
            <a:pPr>
              <a:buClr>
                <a:srgbClr val="F39200"/>
              </a:buClr>
            </a:pPr>
            <a:r>
              <a:rPr lang="en-GB" sz="1600" b="1" dirty="0" smtClean="0"/>
              <a:t>First aid provision</a:t>
            </a:r>
          </a:p>
          <a:p>
            <a:pPr>
              <a:buClr>
                <a:srgbClr val="F39200"/>
              </a:buClr>
            </a:pPr>
            <a:endParaRPr lang="en-GB" sz="1600" b="1" dirty="0" smtClean="0"/>
          </a:p>
          <a:p>
            <a:pPr>
              <a:buClr>
                <a:srgbClr val="F39200"/>
              </a:buClr>
            </a:pPr>
            <a:r>
              <a:rPr lang="en-GB" sz="1400" dirty="0" smtClean="0"/>
              <a:t>Table 1 in NR/L2/OHS/00110/F01 provides the suggested minimum level of first aid personnel required, based on the results of the first aid risk assessment.</a:t>
            </a:r>
          </a:p>
          <a:p>
            <a:pPr>
              <a:buClr>
                <a:srgbClr val="F39200"/>
              </a:buClr>
            </a:pPr>
            <a:endParaRPr lang="en-GB" sz="1400" dirty="0"/>
          </a:p>
          <a:p>
            <a:pPr>
              <a:buClr>
                <a:srgbClr val="F39200"/>
              </a:buClr>
            </a:pPr>
            <a:r>
              <a:rPr lang="en-GB" sz="1400" dirty="0" smtClean="0"/>
              <a:t>When calculating the number of first aiders to be provided, take into account:</a:t>
            </a:r>
          </a:p>
          <a:p>
            <a:pPr marL="285750" indent="-285750">
              <a:buClr>
                <a:srgbClr val="F39200"/>
              </a:buClr>
              <a:buFont typeface="Wingdings" panose="05000000000000000000" pitchFamily="2" charset="2"/>
              <a:buChar char="Ø"/>
            </a:pPr>
            <a:r>
              <a:rPr lang="en-GB" sz="1400" dirty="0"/>
              <a:t>T</a:t>
            </a:r>
            <a:r>
              <a:rPr lang="en-GB" sz="1400" dirty="0" smtClean="0"/>
              <a:t>he needs of the public</a:t>
            </a:r>
          </a:p>
          <a:p>
            <a:pPr marL="285750" indent="-285750">
              <a:buClr>
                <a:srgbClr val="F39200"/>
              </a:buClr>
              <a:buFont typeface="Wingdings" panose="05000000000000000000" pitchFamily="2" charset="2"/>
              <a:buChar char="Ø"/>
            </a:pPr>
            <a:r>
              <a:rPr lang="en-GB" sz="1400" dirty="0"/>
              <a:t>T</a:t>
            </a:r>
            <a:r>
              <a:rPr lang="en-GB" sz="1400" dirty="0" smtClean="0"/>
              <a:t>he needs of contractors working for Network Rail</a:t>
            </a:r>
          </a:p>
          <a:p>
            <a:pPr marL="285750" indent="-285750">
              <a:buClr>
                <a:srgbClr val="F39200"/>
              </a:buClr>
              <a:buFont typeface="Wingdings" panose="05000000000000000000" pitchFamily="2" charset="2"/>
              <a:buChar char="Ø"/>
            </a:pPr>
            <a:r>
              <a:rPr lang="en-GB" sz="1400" dirty="0"/>
              <a:t>C</a:t>
            </a:r>
            <a:r>
              <a:rPr lang="en-GB" sz="1400" dirty="0" smtClean="0"/>
              <a:t>over for annual leave, absence, shift work etc.</a:t>
            </a:r>
          </a:p>
          <a:p>
            <a:pPr>
              <a:buClr>
                <a:srgbClr val="F39200"/>
              </a:buClr>
            </a:pPr>
            <a:endParaRPr lang="en-GB" sz="1400" dirty="0"/>
          </a:p>
          <a:p>
            <a:pPr>
              <a:buClr>
                <a:srgbClr val="F39200"/>
              </a:buClr>
            </a:pPr>
            <a:r>
              <a:rPr lang="en-GB" sz="1400" dirty="0" smtClean="0"/>
              <a:t>As a minimum, each workplace or site of work shall have:</a:t>
            </a:r>
          </a:p>
          <a:p>
            <a:pPr marL="285750" indent="-285750">
              <a:buClr>
                <a:srgbClr val="F39200"/>
              </a:buClr>
              <a:buFont typeface="Wingdings" panose="05000000000000000000" pitchFamily="2" charset="2"/>
              <a:buChar char="Ø"/>
            </a:pPr>
            <a:r>
              <a:rPr lang="en-GB" sz="1400" dirty="0"/>
              <a:t>A</a:t>
            </a:r>
            <a:r>
              <a:rPr lang="en-GB" sz="1400" dirty="0" smtClean="0"/>
              <a:t> person appointed to take charge of first aid arrangements</a:t>
            </a:r>
          </a:p>
          <a:p>
            <a:pPr marL="285750" indent="-285750">
              <a:buClr>
                <a:srgbClr val="F39200"/>
              </a:buClr>
              <a:buFont typeface="Wingdings" panose="05000000000000000000" pitchFamily="2" charset="2"/>
              <a:buChar char="Ø"/>
            </a:pPr>
            <a:r>
              <a:rPr lang="en-GB" sz="1400" dirty="0"/>
              <a:t>A</a:t>
            </a:r>
            <a:r>
              <a:rPr lang="en-GB" sz="1400" dirty="0" smtClean="0"/>
              <a:t> suitably stocked first aid kit</a:t>
            </a:r>
          </a:p>
          <a:p>
            <a:pPr marL="285750" indent="-285750">
              <a:buClr>
                <a:srgbClr val="F39200"/>
              </a:buClr>
              <a:buFont typeface="Wingdings" panose="05000000000000000000" pitchFamily="2" charset="2"/>
              <a:buChar char="Ø"/>
            </a:pPr>
            <a:r>
              <a:rPr lang="en-GB" sz="1400" dirty="0"/>
              <a:t>I</a:t>
            </a:r>
            <a:r>
              <a:rPr lang="en-GB" sz="1400" dirty="0" smtClean="0"/>
              <a:t>nformation for all employees on what to do in an emergency</a:t>
            </a:r>
          </a:p>
          <a:p>
            <a:pPr>
              <a:buClr>
                <a:srgbClr val="F39200"/>
              </a:buClr>
            </a:pPr>
            <a:endParaRPr lang="en-GB" sz="1400" dirty="0" smtClean="0"/>
          </a:p>
          <a:p>
            <a:pPr>
              <a:buClr>
                <a:srgbClr val="F39200"/>
              </a:buClr>
            </a:pPr>
            <a:r>
              <a:rPr lang="en-GB" sz="1400" dirty="0" smtClean="0"/>
              <a:t>There is no legal obligation for Network Rail to provide first aid to the public, </a:t>
            </a:r>
            <a:r>
              <a:rPr lang="en-GB" sz="1400" dirty="0"/>
              <a:t>though the Health and Safety Executive (HSE) recommends that the needs of the public are considered in the first aid provision at a place of work. Therefore, first aiders should be encouraged to administer first aid to members of the </a:t>
            </a:r>
            <a:r>
              <a:rPr lang="en-GB" sz="1400" dirty="0" smtClean="0"/>
              <a:t>public, </a:t>
            </a:r>
            <a:r>
              <a:rPr lang="en-GB" sz="1400" dirty="0"/>
              <a:t>if it is safe to do so. </a:t>
            </a:r>
          </a:p>
        </p:txBody>
      </p:sp>
      <p:sp>
        <p:nvSpPr>
          <p:cNvPr id="7" name="TextBox 6"/>
          <p:cNvSpPr txBox="1"/>
          <p:nvPr/>
        </p:nvSpPr>
        <p:spPr>
          <a:xfrm>
            <a:off x="1043608" y="138118"/>
            <a:ext cx="5832648" cy="338554"/>
          </a:xfrm>
          <a:prstGeom prst="rect">
            <a:avLst/>
          </a:prstGeom>
          <a:solidFill>
            <a:schemeClr val="bg1">
              <a:lumMod val="85000"/>
            </a:schemeClr>
          </a:solidFill>
        </p:spPr>
        <p:txBody>
          <a:bodyPr wrap="square" rtlCol="0">
            <a:spAutoFit/>
          </a:bodyPr>
          <a:lstStyle/>
          <a:p>
            <a:r>
              <a:rPr lang="en-GB" sz="1600" b="1" dirty="0" smtClean="0">
                <a:solidFill>
                  <a:schemeClr val="bg1"/>
                </a:solidFill>
              </a:rPr>
              <a:t>Click play on the speaker icon on each slide to hear audio</a:t>
            </a:r>
            <a:endParaRPr lang="en-GB" sz="1600" b="1" dirty="0">
              <a:solidFill>
                <a:schemeClr val="bg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6245" y="65074"/>
            <a:ext cx="487363" cy="487363"/>
          </a:xfrm>
          <a:prstGeom prst="rect">
            <a:avLst/>
          </a:prstGeom>
        </p:spPr>
      </p:pic>
    </p:spTree>
    <p:extLst>
      <p:ext uri="{BB962C8B-B14F-4D97-AF65-F5344CB8AC3E}">
        <p14:creationId xmlns:p14="http://schemas.microsoft.com/office/powerpoint/2010/main" val="2894289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10" fill="hold"/>
                                        <p:tgtEl>
                                          <p:spTgt spid="4"/>
                                        </p:tgtEl>
                                      </p:cBhvr>
                                    </p:cmd>
                                  </p:childTnLst>
                                </p:cTn>
                              </p:par>
                            </p:childTnLst>
                          </p:cTn>
                        </p:par>
                      </p:childTnLst>
                    </p:cTn>
                  </p:par>
                </p:childTnLst>
              </p:cTn>
              <p:nextCondLst>
                <p:cond evt="onClick" delay="0">
                  <p:tgtEl>
                    <p:spTgt spid="4"/>
                  </p:tgtEl>
                </p:cond>
              </p:nextCondLst>
            </p:seq>
            <p:audio>
              <p:cMediaNode>
                <p:cTn id="7" fill="remove"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themeElements>
    <a:clrScheme name="Custom 1">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054B6B"/>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vider Slide">
  <a:themeElements>
    <a:clrScheme name="Custom 1">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054B6B"/>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2362</TotalTime>
  <Words>3097</Words>
  <Application>Microsoft Office PowerPoint</Application>
  <PresentationFormat>On-screen Show (4:3)</PresentationFormat>
  <Paragraphs>285</Paragraphs>
  <Slides>15</Slides>
  <Notes>15</Notes>
  <HiddenSlides>0</HiddenSlides>
  <MMClips>14</MMClips>
  <ScaleCrop>false</ScaleCrop>
  <HeadingPairs>
    <vt:vector size="4" baseType="variant">
      <vt:variant>
        <vt:lpstr>Theme</vt:lpstr>
      </vt:variant>
      <vt:variant>
        <vt:i4>8</vt:i4>
      </vt:variant>
      <vt:variant>
        <vt:lpstr>Slide Titles</vt:lpstr>
      </vt:variant>
      <vt:variant>
        <vt:i4>15</vt:i4>
      </vt:variant>
    </vt:vector>
  </HeadingPairs>
  <TitlesOfParts>
    <vt:vector size="23" baseType="lpstr">
      <vt:lpstr>Blank</vt:lpstr>
      <vt:lpstr>Single Column</vt:lpstr>
      <vt:lpstr>Partner Logo</vt:lpstr>
      <vt:lpstr>Chart Layout</vt:lpstr>
      <vt:lpstr>Divider Slide</vt:lpstr>
      <vt:lpstr>Closing Slide</vt:lpstr>
      <vt:lpstr>Image Slide</vt:lpstr>
      <vt:lpstr>1_Divider Slide</vt:lpstr>
      <vt:lpstr>Business Process –  First aid at work (updated standard)  NR/L2/OHS/00110 Technical briefing</vt:lpstr>
      <vt:lpstr>Instructions for this briefing</vt:lpstr>
      <vt:lpstr>PowerPoint Presentation</vt:lpstr>
      <vt:lpstr>Why do we need a company standard?</vt:lpstr>
      <vt:lpstr>What is the purpose of the standard?</vt:lpstr>
      <vt:lpstr>Accountable and responsible roles</vt:lpstr>
      <vt:lpstr>What are the key updates?</vt:lpstr>
      <vt:lpstr>What are the key updates?</vt:lpstr>
      <vt:lpstr>What are the key updates?</vt:lpstr>
      <vt:lpstr>What are the key updates?</vt:lpstr>
      <vt:lpstr>What are the key updates?</vt:lpstr>
      <vt:lpstr>What are the key updates?</vt:lpstr>
      <vt:lpstr>What are the key updates?</vt:lpstr>
      <vt:lpstr>How is compliance measured?</vt:lpstr>
      <vt:lpstr>Further Support</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Arm Vibration Syndrome (HAVS) Standard Update</dc:title>
  <dc:creator>Murphy Amy</dc:creator>
  <dc:description>built by www.mediasterling.com</dc:description>
  <cp:lastModifiedBy>Handley Frances</cp:lastModifiedBy>
  <cp:revision>191</cp:revision>
  <dcterms:created xsi:type="dcterms:W3CDTF">2016-02-11T09:15:28Z</dcterms:created>
  <dcterms:modified xsi:type="dcterms:W3CDTF">2017-09-12T22:45:19Z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_MarkAsFinal">
    <vt:bool>true</vt:bool>
  </property>
</Properties>
</file>