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99BB"/>
    <a:srgbClr val="E35100"/>
    <a:srgbClr val="939393"/>
    <a:srgbClr val="C94578"/>
    <a:srgbClr val="BB0034"/>
    <a:srgbClr val="EACC1D"/>
    <a:srgbClr val="8DC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3066" y="-516"/>
      </p:cViewPr>
      <p:guideLst>
        <p:guide orient="horz" pos="807"/>
        <p:guide orient="horz" pos="5675"/>
        <p:guide pos="4065"/>
        <p:guide pos="255"/>
        <p:guide pos="2160"/>
        <p:guide pos="2058"/>
        <p:guide pos="22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4C20-82F1-4E90-B292-19F335FB47FC}" type="datetimeFigureOut">
              <a:rPr lang="en-GB" smtClean="0"/>
              <a:t>06/10/2016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E649-A16A-4D8F-9517-C556DB4C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9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43D50-7DA1-4164-B43A-805C63FA2A76}" type="datetimeFigureOut">
              <a:rPr lang="en-GB" smtClean="0"/>
              <a:t>06/10/2016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830B-5209-452E-81F4-2A2696952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94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65304" y="9345488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8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04813" y="4160000"/>
            <a:ext cx="5454000" cy="156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8F66-E96E-4209-808B-BDACF4AAE74C}" type="datetime5">
              <a:rPr lang="en-GB" smtClean="0"/>
              <a:t>6-Oct-16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13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00" y="1196000"/>
            <a:ext cx="5454000" cy="6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05000" y="2667600"/>
            <a:ext cx="5454000" cy="634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25B8F5-B5A1-44E2-88F6-02F1F9298B7D}" type="datetime5">
              <a:rPr lang="en-GB" smtClean="0"/>
              <a:t>6-Oct-16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05000" y="2667600"/>
            <a:ext cx="2862000" cy="634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/>
          </p:nvPr>
        </p:nvSpPr>
        <p:spPr>
          <a:xfrm>
            <a:off x="3591000" y="2667600"/>
            <a:ext cx="2862000" cy="634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6-Oct-16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07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00" y="1196000"/>
            <a:ext cx="5454000" cy="6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458516" y="2971800"/>
            <a:ext cx="3940969" cy="5044000"/>
          </a:xfrm>
        </p:spPr>
        <p:txBody>
          <a:bodyPr anchor="t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icon to insert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390AB9-CDE9-4847-AD3F-6A54FB27E295}" type="datetime5">
              <a:rPr lang="en-GB" smtClean="0"/>
              <a:t>6-Oct-16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2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Bra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00" y="1196000"/>
            <a:ext cx="5454000" cy="6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05000" y="2667600"/>
            <a:ext cx="5454000" cy="6344000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Click Icon to insert picture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D48ABD-9A59-4705-BE5D-6C62FFDF98F4}" type="datetime5">
              <a:rPr lang="en-GB" smtClean="0"/>
              <a:t>6-Oct-16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7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04813" y="4160000"/>
            <a:ext cx="5454000" cy="156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A9F4D47-155E-4C7F-8F5F-4AE051981999}" type="datetime5">
              <a:rPr lang="en-GB" smtClean="0"/>
              <a:t>6-Oct-16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4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000" y="1196000"/>
            <a:ext cx="5454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813" y="2664531"/>
            <a:ext cx="5454000" cy="63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812" y="338000"/>
            <a:ext cx="3240000" cy="2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29387" y="9477532"/>
            <a:ext cx="128681" cy="2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866652" y="9479600"/>
            <a:ext cx="1600200" cy="2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aseline="0">
                <a:solidFill>
                  <a:schemeClr val="tx2"/>
                </a:solidFill>
              </a:defRPr>
            </a:lvl1pPr>
          </a:lstStyle>
          <a:p>
            <a:fld id="{FC0EEFF9-CBB0-4630-87E3-B66F1FC5A272}" type="datetime5">
              <a:rPr lang="en-GB" smtClean="0"/>
              <a:t>6-Oct-16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497981" y="9522631"/>
            <a:ext cx="4360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1500"/>
              </a:spcBef>
            </a:pPr>
            <a:r>
              <a:rPr lang="en-GB" sz="800" dirty="0" smtClean="0">
                <a:solidFill>
                  <a:schemeClr val="tx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448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0" r:id="rId4"/>
    <p:sldLayoutId id="2147483662" r:id="rId5"/>
    <p:sldLayoutId id="2147483663" r:id="rId6"/>
    <p:sldLayoutId id="2147483661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Arial" panose="020B0604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80000" algn="l" defTabSz="901700" rtl="0" eaLnBrk="1" latinLnBrk="0" hangingPunct="1">
        <a:spcBef>
          <a:spcPts val="336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ealthandWellness@networkrail.co.uk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64" y="8998048"/>
            <a:ext cx="909342" cy="72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0681"/>
            <a:ext cx="1296144" cy="916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68" y="24100"/>
            <a:ext cx="1916832" cy="87626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965524"/>
              </p:ext>
            </p:extLst>
          </p:nvPr>
        </p:nvGraphicFramePr>
        <p:xfrm>
          <a:off x="337972" y="4016896"/>
          <a:ext cx="6192688" cy="2108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16024"/>
                <a:gridCol w="2952328"/>
              </a:tblGrid>
              <a:tr h="5778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WHAT</a:t>
                      </a:r>
                    </a:p>
                    <a:p>
                      <a:pPr algn="ctr"/>
                      <a:r>
                        <a:rPr lang="en-GB" b="0" dirty="0" smtClean="0"/>
                        <a:t> </a:t>
                      </a:r>
                      <a:r>
                        <a:rPr lang="en-GB" sz="1400" b="0" dirty="0" smtClean="0"/>
                        <a:t>needs to be improved?</a:t>
                      </a:r>
                      <a:endParaRPr lang="en-GB" sz="1400" b="0" dirty="0"/>
                    </a:p>
                  </a:txBody>
                  <a:tcPr>
                    <a:solidFill>
                      <a:srgbClr val="C9457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HOW</a:t>
                      </a:r>
                      <a:r>
                        <a:rPr lang="en-GB" dirty="0" smtClean="0"/>
                        <a:t> </a:t>
                      </a:r>
                    </a:p>
                    <a:p>
                      <a:pPr algn="ctr"/>
                      <a:r>
                        <a:rPr lang="en-GB" sz="1400" b="0" dirty="0" smtClean="0"/>
                        <a:t>will this be achieved?</a:t>
                      </a:r>
                      <a:endParaRPr lang="en-GB" sz="1400" b="0" dirty="0"/>
                    </a:p>
                  </a:txBody>
                  <a:tcPr>
                    <a:solidFill>
                      <a:srgbClr val="C94578"/>
                    </a:solidFill>
                  </a:tcPr>
                </a:tc>
              </a:tr>
              <a:tr h="143840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&lt;text&gt;</a:t>
                      </a:r>
                      <a:endParaRPr lang="en-GB" sz="1400" dirty="0"/>
                    </a:p>
                  </a:txBody>
                  <a:tcPr>
                    <a:solidFill>
                      <a:srgbClr val="93939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&lt;text&gt;</a:t>
                      </a:r>
                      <a:endParaRPr lang="en-GB" sz="1400" dirty="0"/>
                    </a:p>
                  </a:txBody>
                  <a:tcPr>
                    <a:solidFill>
                      <a:srgbClr val="93939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09677"/>
              </p:ext>
            </p:extLst>
          </p:nvPr>
        </p:nvGraphicFramePr>
        <p:xfrm>
          <a:off x="332656" y="6321152"/>
          <a:ext cx="6192688" cy="2108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16024"/>
                <a:gridCol w="2952328"/>
              </a:tblGrid>
              <a:tr h="5778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WHO</a:t>
                      </a:r>
                    </a:p>
                    <a:p>
                      <a:pPr algn="ctr"/>
                      <a:r>
                        <a:rPr lang="en-GB" b="0" dirty="0" smtClean="0"/>
                        <a:t> </a:t>
                      </a:r>
                      <a:r>
                        <a:rPr lang="en-GB" sz="1400" b="0" dirty="0" smtClean="0"/>
                        <a:t>is going to make this happen?</a:t>
                      </a:r>
                      <a:endParaRPr lang="en-GB" sz="1400" b="0" dirty="0"/>
                    </a:p>
                  </a:txBody>
                  <a:tcPr>
                    <a:solidFill>
                      <a:srgbClr val="C9457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WHEN</a:t>
                      </a:r>
                      <a:r>
                        <a:rPr lang="en-GB" dirty="0" smtClean="0"/>
                        <a:t> </a:t>
                      </a:r>
                    </a:p>
                    <a:p>
                      <a:pPr algn="ctr"/>
                      <a:r>
                        <a:rPr lang="en-GB" sz="1400" b="0" dirty="0" smtClean="0"/>
                        <a:t>will this be achieved?</a:t>
                      </a:r>
                      <a:endParaRPr lang="en-GB" sz="1400" b="0" dirty="0"/>
                    </a:p>
                  </a:txBody>
                  <a:tcPr>
                    <a:solidFill>
                      <a:srgbClr val="C94578"/>
                    </a:solidFill>
                  </a:tcPr>
                </a:tc>
              </a:tr>
              <a:tr h="143840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&lt;text&gt;</a:t>
                      </a:r>
                      <a:endParaRPr lang="en-GB" sz="1400" dirty="0"/>
                    </a:p>
                  </a:txBody>
                  <a:tcPr>
                    <a:solidFill>
                      <a:srgbClr val="93939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&lt;text&gt;</a:t>
                      </a:r>
                      <a:endParaRPr lang="en-GB" sz="1400" dirty="0"/>
                    </a:p>
                  </a:txBody>
                  <a:tcPr>
                    <a:solidFill>
                      <a:srgbClr val="93939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2656" y="8531349"/>
            <a:ext cx="63819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500"/>
              </a:spcBef>
            </a:pPr>
            <a:r>
              <a:rPr lang="en-GB" sz="1200" dirty="0" smtClean="0">
                <a:solidFill>
                  <a:srgbClr val="BB0034"/>
                </a:solidFill>
              </a:rPr>
              <a:t>Completed action planners can be shared with the Health and Wellbeing team at </a:t>
            </a:r>
            <a:r>
              <a:rPr lang="en-GB" sz="1200" dirty="0" smtClean="0">
                <a:solidFill>
                  <a:srgbClr val="BB0034"/>
                </a:solidFill>
                <a:hlinkClick r:id="rId5"/>
              </a:rPr>
              <a:t>HealthandWellness@networkrail.co.uk</a:t>
            </a:r>
            <a:r>
              <a:rPr lang="en-GB" sz="1200" dirty="0">
                <a:solidFill>
                  <a:srgbClr val="BB0034"/>
                </a:solidFill>
              </a:rPr>
              <a:t> </a:t>
            </a:r>
            <a:endParaRPr lang="en-GB" sz="1200" dirty="0" smtClean="0">
              <a:solidFill>
                <a:srgbClr val="BB003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656" y="746477"/>
            <a:ext cx="58722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1500"/>
              </a:spcBef>
            </a:pPr>
            <a:r>
              <a:rPr lang="en-GB" sz="2000" b="1" dirty="0" smtClean="0">
                <a:solidFill>
                  <a:srgbClr val="C94578"/>
                </a:solidFill>
              </a:rPr>
              <a:t>Online Wellbeing Assessment – Action Planning</a:t>
            </a:r>
            <a:endParaRPr lang="en-GB" sz="2000" b="1" dirty="0" smtClean="0">
              <a:solidFill>
                <a:srgbClr val="C94578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723280"/>
              </p:ext>
            </p:extLst>
          </p:nvPr>
        </p:nvGraphicFramePr>
        <p:xfrm>
          <a:off x="325214" y="1280592"/>
          <a:ext cx="612812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8122"/>
              </a:tblGrid>
              <a:tr h="465216">
                <a:tc>
                  <a:txBody>
                    <a:bodyPr/>
                    <a:lstStyle/>
                    <a:p>
                      <a:r>
                        <a:rPr lang="en-GB" dirty="0" smtClean="0"/>
                        <a:t>What are we doing well?</a:t>
                      </a:r>
                      <a:endParaRPr lang="en-GB" dirty="0"/>
                    </a:p>
                  </a:txBody>
                  <a:tcPr anchor="ctr">
                    <a:solidFill>
                      <a:srgbClr val="4F99BB"/>
                    </a:solidFill>
                  </a:tcPr>
                </a:tc>
              </a:tr>
              <a:tr h="68691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&lt;text&gt;</a:t>
                      </a:r>
                      <a:endParaRPr lang="en-GB" sz="1400" dirty="0"/>
                    </a:p>
                  </a:txBody>
                  <a:tcPr>
                    <a:solidFill>
                      <a:srgbClr val="93939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063925"/>
              </p:ext>
            </p:extLst>
          </p:nvPr>
        </p:nvGraphicFramePr>
        <p:xfrm>
          <a:off x="332656" y="2576736"/>
          <a:ext cx="6128122" cy="119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8122"/>
              </a:tblGrid>
              <a:tr h="465216">
                <a:tc>
                  <a:txBody>
                    <a:bodyPr/>
                    <a:lstStyle/>
                    <a:p>
                      <a:r>
                        <a:rPr lang="en-GB" dirty="0" smtClean="0"/>
                        <a:t>What are the top 3 areas to focus on?</a:t>
                      </a:r>
                      <a:endParaRPr lang="en-GB" dirty="0"/>
                    </a:p>
                  </a:txBody>
                  <a:tcPr anchor="ctr">
                    <a:solidFill>
                      <a:srgbClr val="4F99BB"/>
                    </a:solidFill>
                  </a:tcPr>
                </a:tc>
              </a:tr>
              <a:tr h="68691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</a:t>
                      </a:r>
                    </a:p>
                    <a:p>
                      <a:r>
                        <a:rPr lang="en-GB" sz="1400" dirty="0" smtClean="0"/>
                        <a:t>2.</a:t>
                      </a:r>
                    </a:p>
                    <a:p>
                      <a:r>
                        <a:rPr lang="en-GB" sz="1400" dirty="0" smtClean="0"/>
                        <a:t>3.</a:t>
                      </a:r>
                      <a:endParaRPr lang="en-GB" sz="1400" dirty="0"/>
                    </a:p>
                  </a:txBody>
                  <a:tcPr>
                    <a:solidFill>
                      <a:srgbClr val="93939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Network Rail">
      <a:dk1>
        <a:srgbClr val="292929"/>
      </a:dk1>
      <a:lt1>
        <a:sysClr val="window" lastClr="FFFFFF"/>
      </a:lt1>
      <a:dk2>
        <a:srgbClr val="054B6B"/>
      </a:dk2>
      <a:lt2>
        <a:srgbClr val="FFFFFF"/>
      </a:lt2>
      <a:accent1>
        <a:srgbClr val="054B6B"/>
      </a:accent1>
      <a:accent2>
        <a:srgbClr val="EE731F"/>
      </a:accent2>
      <a:accent3>
        <a:srgbClr val="9DB126"/>
      </a:accent3>
      <a:accent4>
        <a:srgbClr val="A5CDDC"/>
      </a:accent4>
      <a:accent5>
        <a:srgbClr val="D51324"/>
      </a:accent5>
      <a:accent6>
        <a:srgbClr val="830926"/>
      </a:accent6>
      <a:hlink>
        <a:srgbClr val="054B6B"/>
      </a:hlink>
      <a:folHlink>
        <a:srgbClr val="A5CDD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spcBef>
            <a:spcPts val="1500"/>
          </a:spcBef>
          <a:defRPr sz="12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</TotalTime>
  <Words>85</Words>
  <Application>Microsoft Office PowerPoint</Application>
  <PresentationFormat>A4 Paper (210x297 mm)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</vt:lpstr>
      <vt:lpstr>PowerPoint Presentation</vt:lpstr>
    </vt:vector>
  </TitlesOfParts>
  <Company>Network Rail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 Kieran</dc:creator>
  <dc:description>built by www.mediasterling.com</dc:description>
  <cp:lastModifiedBy>Murphy Amy</cp:lastModifiedBy>
  <cp:revision>9</cp:revision>
  <dcterms:created xsi:type="dcterms:W3CDTF">2015-03-12T14:55:23Z</dcterms:created>
  <dcterms:modified xsi:type="dcterms:W3CDTF">2016-10-06T09:01:06Z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1.0.1</vt:lpwstr>
  </property>
</Properties>
</file>