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6"/>
  </p:sldMasterIdLst>
  <p:sldIdLst>
    <p:sldId id="258" r:id="rId7"/>
    <p:sldId id="256" r:id="rId8"/>
    <p:sldId id="259" r:id="rId9"/>
    <p:sldId id="260" r:id="rId10"/>
    <p:sldId id="261" r:id="rId11"/>
    <p:sldId id="262" r:id="rId12"/>
    <p:sldId id="263" r:id="rId13"/>
    <p:sldId id="265" r:id="rId14"/>
    <p:sldId id="266" r:id="rId15"/>
    <p:sldId id="267" r:id="rId16"/>
    <p:sldId id="268" r:id="rId17"/>
    <p:sldId id="269" r:id="rId18"/>
    <p:sldId id="270" r:id="rId19"/>
    <p:sldId id="271" r:id="rId20"/>
    <p:sldId id="273" r:id="rId21"/>
    <p:sldId id="274" r:id="rId22"/>
    <p:sldId id="27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275"/>
    <a:srgbClr val="12575E"/>
    <a:srgbClr val="00333C"/>
    <a:srgbClr val="7BBC42"/>
    <a:srgbClr val="A6D2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373"/>
    <p:restoredTop sz="94694"/>
  </p:normalViewPr>
  <p:slideViewPr>
    <p:cSldViewPr snapToGrid="0" snapToObjects="1">
      <p:cViewPr varScale="1">
        <p:scale>
          <a:sx n="86" d="100"/>
          <a:sy n="86" d="100"/>
        </p:scale>
        <p:origin x="77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id green">
    <p:spTree>
      <p:nvGrpSpPr>
        <p:cNvPr id="1" name=""/>
        <p:cNvGrpSpPr/>
        <p:nvPr/>
      </p:nvGrpSpPr>
      <p:grpSpPr>
        <a:xfrm>
          <a:off x="0" y="0"/>
          <a:ext cx="0" cy="0"/>
          <a:chOff x="0" y="0"/>
          <a:chExt cx="0" cy="0"/>
        </a:xfrm>
      </p:grpSpPr>
      <p:pic>
        <p:nvPicPr>
          <p:cNvPr id="13" name="Picture 12" descr="A screenshot of a cell phone&#10;&#10;Description automatically generated">
            <a:extLst>
              <a:ext uri="{FF2B5EF4-FFF2-40B4-BE49-F238E27FC236}">
                <a16:creationId xmlns:a16="http://schemas.microsoft.com/office/drawing/2014/main" id="{A715914C-3FF2-0D46-AAF3-A87995165CD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4357DB1A-B20F-3247-92D3-D58D070B86C3}"/>
              </a:ext>
            </a:extLst>
          </p:cNvPr>
          <p:cNvSpPr>
            <a:spLocks noGrp="1"/>
          </p:cNvSpPr>
          <p:nvPr>
            <p:ph type="subTitle" idx="1"/>
          </p:nvPr>
        </p:nvSpPr>
        <p:spPr>
          <a:xfrm>
            <a:off x="1524000" y="3602038"/>
            <a:ext cx="9144000" cy="1655762"/>
          </a:xfrm>
        </p:spPr>
        <p:txBody>
          <a:bodyPr lIns="0" tIns="0" rIns="0" bIns="0">
            <a:normAutofit/>
          </a:bodyPr>
          <a:lstStyle>
            <a:lvl1pPr marL="0" indent="0" algn="l">
              <a:buNone/>
              <a:defRPr sz="2000" b="0" i="0">
                <a:latin typeface="Varah "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Title 6">
            <a:extLst>
              <a:ext uri="{FF2B5EF4-FFF2-40B4-BE49-F238E27FC236}">
                <a16:creationId xmlns:a16="http://schemas.microsoft.com/office/drawing/2014/main" id="{BECC1DDC-0BCF-F14C-86E1-281D67CC865B}"/>
              </a:ext>
            </a:extLst>
          </p:cNvPr>
          <p:cNvSpPr>
            <a:spLocks noGrp="1"/>
          </p:cNvSpPr>
          <p:nvPr>
            <p:ph type="title"/>
          </p:nvPr>
        </p:nvSpPr>
        <p:spPr>
          <a:xfrm>
            <a:off x="838200" y="904771"/>
            <a:ext cx="10515600" cy="276999"/>
          </a:xfrm>
        </p:spPr>
        <p:txBody>
          <a:bodyPr lIns="0" tIns="0" rIns="0" bIns="0" anchor="t" anchorCtr="0">
            <a:spAutoFit/>
          </a:bodyPr>
          <a:lstStyle>
            <a:lvl1pPr>
              <a:defRPr sz="2000" b="1" i="0">
                <a:latin typeface="Varah" pitchFamily="2" charset="77"/>
              </a:defRPr>
            </a:lvl1pPr>
          </a:lstStyle>
          <a:p>
            <a:r>
              <a:rPr lang="en-GB" dirty="0"/>
              <a:t>Click to edit Master title style</a:t>
            </a:r>
            <a:endParaRPr lang="en-US" dirty="0"/>
          </a:p>
        </p:txBody>
      </p:sp>
    </p:spTree>
    <p:extLst>
      <p:ext uri="{BB962C8B-B14F-4D97-AF65-F5344CB8AC3E}">
        <p14:creationId xmlns:p14="http://schemas.microsoft.com/office/powerpoint/2010/main" val="1083825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ite backgroun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31B6DD41-CCA7-894C-B39F-897917BC46C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4357DB1A-B20F-3247-92D3-D58D070B86C3}"/>
              </a:ext>
            </a:extLst>
          </p:cNvPr>
          <p:cNvSpPr>
            <a:spLocks noGrp="1"/>
          </p:cNvSpPr>
          <p:nvPr>
            <p:ph type="subTitle" idx="1"/>
          </p:nvPr>
        </p:nvSpPr>
        <p:spPr>
          <a:xfrm>
            <a:off x="1524000" y="3602038"/>
            <a:ext cx="9144000" cy="1655762"/>
          </a:xfrm>
        </p:spPr>
        <p:txBody>
          <a:bodyPr>
            <a:normAutofit/>
          </a:bodyPr>
          <a:lstStyle>
            <a:lvl1pPr marL="0" indent="0" algn="ctr">
              <a:buNone/>
              <a:defRPr sz="2000" b="0" i="0">
                <a:latin typeface="Varah "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Title 6">
            <a:extLst>
              <a:ext uri="{FF2B5EF4-FFF2-40B4-BE49-F238E27FC236}">
                <a16:creationId xmlns:a16="http://schemas.microsoft.com/office/drawing/2014/main" id="{BECC1DDC-0BCF-F14C-86E1-281D67CC865B}"/>
              </a:ext>
            </a:extLst>
          </p:cNvPr>
          <p:cNvSpPr>
            <a:spLocks noGrp="1"/>
          </p:cNvSpPr>
          <p:nvPr>
            <p:ph type="title"/>
          </p:nvPr>
        </p:nvSpPr>
        <p:spPr/>
        <p:txBody>
          <a:bodyPr>
            <a:normAutofit/>
          </a:bodyPr>
          <a:lstStyle>
            <a:lvl1pPr>
              <a:defRPr sz="2000" b="1" i="0">
                <a:latin typeface="Varah" pitchFamily="2" charset="77"/>
              </a:defRPr>
            </a:lvl1pPr>
          </a:lstStyle>
          <a:p>
            <a:r>
              <a:rPr lang="en-GB" dirty="0"/>
              <a:t>Click to edit Master title style</a:t>
            </a:r>
            <a:endParaRPr lang="en-US" dirty="0"/>
          </a:p>
        </p:txBody>
      </p:sp>
    </p:spTree>
    <p:extLst>
      <p:ext uri="{BB962C8B-B14F-4D97-AF65-F5344CB8AC3E}">
        <p14:creationId xmlns:p14="http://schemas.microsoft.com/office/powerpoint/2010/main" val="3719687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ont cover">
    <p:spTree>
      <p:nvGrpSpPr>
        <p:cNvPr id="1" name=""/>
        <p:cNvGrpSpPr/>
        <p:nvPr/>
      </p:nvGrpSpPr>
      <p:grpSpPr>
        <a:xfrm>
          <a:off x="0" y="0"/>
          <a:ext cx="0" cy="0"/>
          <a:chOff x="0" y="0"/>
          <a:chExt cx="0" cy="0"/>
        </a:xfrm>
      </p:grpSpPr>
      <p:pic>
        <p:nvPicPr>
          <p:cNvPr id="8" name="Picture 7" descr="A picture containing grass, man, book, sitting&#10;&#10;Description automatically generated">
            <a:extLst>
              <a:ext uri="{FF2B5EF4-FFF2-40B4-BE49-F238E27FC236}">
                <a16:creationId xmlns:a16="http://schemas.microsoft.com/office/drawing/2014/main" id="{7D327776-E40E-224A-A253-7A8031828A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78259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dy Green">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8AD08975-5746-B547-AF69-95CF38B58D1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4357DB1A-B20F-3247-92D3-D58D070B86C3}"/>
              </a:ext>
            </a:extLst>
          </p:cNvPr>
          <p:cNvSpPr>
            <a:spLocks noGrp="1"/>
          </p:cNvSpPr>
          <p:nvPr>
            <p:ph type="subTitle" idx="1"/>
          </p:nvPr>
        </p:nvSpPr>
        <p:spPr>
          <a:xfrm>
            <a:off x="1524000" y="3602038"/>
            <a:ext cx="9144000" cy="1655762"/>
          </a:xfrm>
        </p:spPr>
        <p:txBody>
          <a:bodyPr>
            <a:normAutofit/>
          </a:bodyPr>
          <a:lstStyle>
            <a:lvl1pPr marL="0" indent="0" algn="ctr">
              <a:buNone/>
              <a:defRPr sz="2000" b="0" i="0">
                <a:solidFill>
                  <a:schemeClr val="bg1"/>
                </a:solidFill>
                <a:latin typeface="Varah "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Title 6">
            <a:extLst>
              <a:ext uri="{FF2B5EF4-FFF2-40B4-BE49-F238E27FC236}">
                <a16:creationId xmlns:a16="http://schemas.microsoft.com/office/drawing/2014/main" id="{BECC1DDC-0BCF-F14C-86E1-281D67CC865B}"/>
              </a:ext>
            </a:extLst>
          </p:cNvPr>
          <p:cNvSpPr>
            <a:spLocks noGrp="1"/>
          </p:cNvSpPr>
          <p:nvPr>
            <p:ph type="title"/>
          </p:nvPr>
        </p:nvSpPr>
        <p:spPr/>
        <p:txBody>
          <a:bodyPr>
            <a:normAutofit/>
          </a:bodyPr>
          <a:lstStyle>
            <a:lvl1pPr>
              <a:defRPr sz="2000" b="1" i="0">
                <a:solidFill>
                  <a:schemeClr val="bg1"/>
                </a:solidFill>
                <a:latin typeface="Varah" pitchFamily="2" charset="77"/>
              </a:defRPr>
            </a:lvl1pPr>
          </a:lstStyle>
          <a:p>
            <a:r>
              <a:rPr lang="en-GB" dirty="0"/>
              <a:t>Click to edit Master title style</a:t>
            </a:r>
            <a:endParaRPr lang="en-US" dirty="0"/>
          </a:p>
        </p:txBody>
      </p:sp>
    </p:spTree>
    <p:extLst>
      <p:ext uri="{BB962C8B-B14F-4D97-AF65-F5344CB8AC3E}">
        <p14:creationId xmlns:p14="http://schemas.microsoft.com/office/powerpoint/2010/main" val="3960014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09C4D6-D386-564B-9E2A-CCE7DC392F6F}"/>
              </a:ext>
            </a:extLst>
          </p:cNvPr>
          <p:cNvPicPr>
            <a:picLocks noChangeAspect="1"/>
          </p:cNvPicPr>
          <p:nvPr userDrawn="1"/>
        </p:nvPicPr>
        <p:blipFill>
          <a:blip r:embed="rId2"/>
          <a:srcRect/>
          <a:stretch/>
        </p:blipFill>
        <p:spPr>
          <a:xfrm>
            <a:off x="0" y="1713"/>
            <a:ext cx="12192000" cy="6854572"/>
          </a:xfrm>
          <a:prstGeom prst="rect">
            <a:avLst/>
          </a:prstGeom>
        </p:spPr>
      </p:pic>
    </p:spTree>
    <p:extLst>
      <p:ext uri="{BB962C8B-B14F-4D97-AF65-F5344CB8AC3E}">
        <p14:creationId xmlns:p14="http://schemas.microsoft.com/office/powerpoint/2010/main" val="963184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ts">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72496C69-7F7F-0D4B-856B-5651CDD30F6B}"/>
              </a:ext>
            </a:extLst>
          </p:cNvPr>
          <p:cNvPicPr>
            <a:picLocks noChangeAspect="1"/>
          </p:cNvPicPr>
          <p:nvPr userDrawn="1"/>
        </p:nvPicPr>
        <p:blipFill>
          <a:blip r:embed="rId2"/>
          <a:stretch>
            <a:fillRect/>
          </a:stretch>
        </p:blipFill>
        <p:spPr>
          <a:xfrm>
            <a:off x="0" y="1713"/>
            <a:ext cx="12192000" cy="6854573"/>
          </a:xfrm>
          <a:prstGeom prst="rect">
            <a:avLst/>
          </a:prstGeom>
        </p:spPr>
      </p:pic>
    </p:spTree>
    <p:extLst>
      <p:ext uri="{BB962C8B-B14F-4D97-AF65-F5344CB8AC3E}">
        <p14:creationId xmlns:p14="http://schemas.microsoft.com/office/powerpoint/2010/main" val="1935492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White backgroun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31B6DD41-CCA7-894C-B39F-897917BC46C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4357DB1A-B20F-3247-92D3-D58D070B86C3}"/>
              </a:ext>
            </a:extLst>
          </p:cNvPr>
          <p:cNvSpPr>
            <a:spLocks noGrp="1"/>
          </p:cNvSpPr>
          <p:nvPr>
            <p:ph type="subTitle" idx="1"/>
          </p:nvPr>
        </p:nvSpPr>
        <p:spPr>
          <a:xfrm>
            <a:off x="914400" y="1620000"/>
            <a:ext cx="9144000" cy="276999"/>
          </a:xfrm>
        </p:spPr>
        <p:txBody>
          <a:bodyPr lIns="0" tIns="0" rIns="0" bIns="0">
            <a:spAutoFit/>
          </a:bodyPr>
          <a:lstStyle>
            <a:lvl1pPr marL="0" indent="0" algn="l">
              <a:buNone/>
              <a:defRPr sz="2000" b="0" i="0">
                <a:solidFill>
                  <a:srgbClr val="00333C"/>
                </a:solidFill>
                <a:latin typeface="Varah "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Title 6">
            <a:extLst>
              <a:ext uri="{FF2B5EF4-FFF2-40B4-BE49-F238E27FC236}">
                <a16:creationId xmlns:a16="http://schemas.microsoft.com/office/drawing/2014/main" id="{BECC1DDC-0BCF-F14C-86E1-281D67CC865B}"/>
              </a:ext>
            </a:extLst>
          </p:cNvPr>
          <p:cNvSpPr>
            <a:spLocks noGrp="1"/>
          </p:cNvSpPr>
          <p:nvPr>
            <p:ph type="title"/>
          </p:nvPr>
        </p:nvSpPr>
        <p:spPr>
          <a:xfrm>
            <a:off x="914400" y="990000"/>
            <a:ext cx="10515600" cy="276999"/>
          </a:xfrm>
        </p:spPr>
        <p:txBody>
          <a:bodyPr lIns="0" tIns="0" rIns="0" bIns="0" anchor="t" anchorCtr="0">
            <a:spAutoFit/>
          </a:bodyPr>
          <a:lstStyle>
            <a:lvl1pPr>
              <a:defRPr sz="2000" b="1" i="0">
                <a:solidFill>
                  <a:srgbClr val="00A275"/>
                </a:solidFill>
                <a:latin typeface="Varah" pitchFamily="2" charset="77"/>
              </a:defRPr>
            </a:lvl1pPr>
          </a:lstStyle>
          <a:p>
            <a:r>
              <a:rPr lang="en-GB" dirty="0"/>
              <a:t>Click to edit Master title style</a:t>
            </a:r>
            <a:endParaRPr lang="en-US" dirty="0"/>
          </a:p>
        </p:txBody>
      </p:sp>
    </p:spTree>
    <p:extLst>
      <p:ext uri="{BB962C8B-B14F-4D97-AF65-F5344CB8AC3E}">
        <p14:creationId xmlns:p14="http://schemas.microsoft.com/office/powerpoint/2010/main" val="1777189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ody Green">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8AD08975-5746-B547-AF69-95CF38B58D1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Subtitle 2">
            <a:extLst>
              <a:ext uri="{FF2B5EF4-FFF2-40B4-BE49-F238E27FC236}">
                <a16:creationId xmlns:a16="http://schemas.microsoft.com/office/drawing/2014/main" id="{ADD07052-8E1D-404D-9818-D189E001AD09}"/>
              </a:ext>
            </a:extLst>
          </p:cNvPr>
          <p:cNvSpPr>
            <a:spLocks noGrp="1"/>
          </p:cNvSpPr>
          <p:nvPr>
            <p:ph type="subTitle" idx="1"/>
          </p:nvPr>
        </p:nvSpPr>
        <p:spPr>
          <a:xfrm>
            <a:off x="914400" y="1620000"/>
            <a:ext cx="9144000" cy="276999"/>
          </a:xfrm>
        </p:spPr>
        <p:txBody>
          <a:bodyPr lIns="0" tIns="0" rIns="0" bIns="0">
            <a:spAutoFit/>
          </a:bodyPr>
          <a:lstStyle>
            <a:lvl1pPr marL="0" indent="0" algn="l">
              <a:buNone/>
              <a:defRPr sz="2000" b="0" i="0">
                <a:solidFill>
                  <a:schemeClr val="bg1"/>
                </a:solidFill>
                <a:latin typeface="Varah "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8" name="Title 6">
            <a:extLst>
              <a:ext uri="{FF2B5EF4-FFF2-40B4-BE49-F238E27FC236}">
                <a16:creationId xmlns:a16="http://schemas.microsoft.com/office/drawing/2014/main" id="{41BAEF97-D67E-B74D-86FF-341A6AB97926}"/>
              </a:ext>
            </a:extLst>
          </p:cNvPr>
          <p:cNvSpPr>
            <a:spLocks noGrp="1"/>
          </p:cNvSpPr>
          <p:nvPr>
            <p:ph type="title"/>
          </p:nvPr>
        </p:nvSpPr>
        <p:spPr>
          <a:xfrm>
            <a:off x="914400" y="990000"/>
            <a:ext cx="10515600" cy="276999"/>
          </a:xfrm>
        </p:spPr>
        <p:txBody>
          <a:bodyPr lIns="0" tIns="0" rIns="0" bIns="0" anchor="t" anchorCtr="0">
            <a:spAutoFit/>
          </a:bodyPr>
          <a:lstStyle>
            <a:lvl1pPr>
              <a:defRPr sz="2000" b="1" i="0">
                <a:solidFill>
                  <a:srgbClr val="7BBC42"/>
                </a:solidFill>
                <a:latin typeface="Varah" pitchFamily="2" charset="77"/>
              </a:defRPr>
            </a:lvl1pPr>
          </a:lstStyle>
          <a:p>
            <a:r>
              <a:rPr lang="en-GB" dirty="0"/>
              <a:t>Click to edit Master title style</a:t>
            </a:r>
            <a:endParaRPr lang="en-US" dirty="0"/>
          </a:p>
        </p:txBody>
      </p:sp>
      <p:sp>
        <p:nvSpPr>
          <p:cNvPr id="4" name="Text Placeholder 3">
            <a:extLst>
              <a:ext uri="{FF2B5EF4-FFF2-40B4-BE49-F238E27FC236}">
                <a16:creationId xmlns:a16="http://schemas.microsoft.com/office/drawing/2014/main" id="{953391DC-7126-E24F-A1D2-577D642FB4CA}"/>
              </a:ext>
            </a:extLst>
          </p:cNvPr>
          <p:cNvSpPr>
            <a:spLocks noGrp="1"/>
          </p:cNvSpPr>
          <p:nvPr>
            <p:ph type="body" sz="quarter" idx="10" hasCustomPrompt="1"/>
          </p:nvPr>
        </p:nvSpPr>
        <p:spPr>
          <a:xfrm>
            <a:off x="914400" y="5018263"/>
            <a:ext cx="6056313" cy="276999"/>
          </a:xfrm>
        </p:spPr>
        <p:txBody>
          <a:bodyPr lIns="0" tIns="0" rIns="0" bIns="0">
            <a:spAutoFit/>
          </a:bodyPr>
          <a:lstStyle>
            <a:lvl1pPr marL="0" indent="0">
              <a:buNone/>
              <a:defRPr sz="2000" b="1" i="0">
                <a:solidFill>
                  <a:srgbClr val="7BBC42"/>
                </a:solidFill>
                <a:latin typeface="Varah" pitchFamily="2" charset="77"/>
              </a:defRPr>
            </a:lvl1pPr>
          </a:lstStyle>
          <a:p>
            <a:pPr lvl="0"/>
            <a:r>
              <a:rPr lang="en-GB" dirty="0"/>
              <a:t>Click to edit Master title style</a:t>
            </a:r>
            <a:endParaRPr lang="en-US" dirty="0"/>
          </a:p>
        </p:txBody>
      </p:sp>
    </p:spTree>
    <p:extLst>
      <p:ext uri="{BB962C8B-B14F-4D97-AF65-F5344CB8AC3E}">
        <p14:creationId xmlns:p14="http://schemas.microsoft.com/office/powerpoint/2010/main" val="3199163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C1CBB-C940-2545-9F6E-645FDCC442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7D1902E-3F22-224A-9990-B291F4369F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D9AFA37-3A0C-B84C-A3D1-40DEB7BE1E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2662A4-43B8-8F4D-AE7C-AF40E0CD8CC6}" type="datetimeFigureOut">
              <a:rPr lang="en-US" smtClean="0"/>
              <a:t>4/30/2020</a:t>
            </a:fld>
            <a:endParaRPr lang="en-US"/>
          </a:p>
        </p:txBody>
      </p:sp>
      <p:sp>
        <p:nvSpPr>
          <p:cNvPr id="5" name="Footer Placeholder 4">
            <a:extLst>
              <a:ext uri="{FF2B5EF4-FFF2-40B4-BE49-F238E27FC236}">
                <a16:creationId xmlns:a16="http://schemas.microsoft.com/office/drawing/2014/main" id="{A02815E4-71CB-3E48-A259-54E9ED87AF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649B46-DC0B-044A-8113-3E594167B6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1CAE7B-652E-B548-869A-19C32F348E14}" type="slidenum">
              <a:rPr lang="en-US" smtClean="0"/>
              <a:t>‹#›</a:t>
            </a:fld>
            <a:endParaRPr lang="en-US"/>
          </a:p>
        </p:txBody>
      </p:sp>
    </p:spTree>
    <p:extLst>
      <p:ext uri="{BB962C8B-B14F-4D97-AF65-F5344CB8AC3E}">
        <p14:creationId xmlns:p14="http://schemas.microsoft.com/office/powerpoint/2010/main" val="189341973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2" r:id="rId3"/>
    <p:sldLayoutId id="2147483661" r:id="rId4"/>
    <p:sldLayoutId id="2147483663" r:id="rId5"/>
    <p:sldLayoutId id="2147483664" r:id="rId6"/>
    <p:sldLayoutId id="2147483665" r:id="rId7"/>
    <p:sldLayoutId id="214748366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ohw.hub.networkrail.co.uk/Pages/Mental-Wellbeing.aspx"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773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2E2A06C-F483-E843-9098-AC31FA8CBE42}"/>
              </a:ext>
            </a:extLst>
          </p:cNvPr>
          <p:cNvSpPr>
            <a:spLocks noGrp="1"/>
          </p:cNvSpPr>
          <p:nvPr>
            <p:ph type="subTitle" idx="1"/>
          </p:nvPr>
        </p:nvSpPr>
        <p:spPr>
          <a:xfrm>
            <a:off x="914399" y="1224000"/>
            <a:ext cx="9556511" cy="1124445"/>
          </a:xfrm>
        </p:spPr>
        <p:txBody>
          <a:bodyPr/>
          <a:lstStyle/>
          <a:p>
            <a:pPr>
              <a:lnSpc>
                <a:spcPts val="2400"/>
              </a:lnSpc>
            </a:pPr>
            <a:r>
              <a:rPr lang="en-US" dirty="0">
                <a:solidFill>
                  <a:srgbClr val="00333C"/>
                </a:solidFill>
                <a:latin typeface="+mn-lt"/>
              </a:rPr>
              <a:t>Become a local ambassadors in your organisation and lead the way. Engage your </a:t>
            </a:r>
            <a:br>
              <a:rPr lang="en-US" dirty="0">
                <a:solidFill>
                  <a:srgbClr val="00333C"/>
                </a:solidFill>
                <a:latin typeface="+mn-lt"/>
              </a:rPr>
            </a:br>
            <a:r>
              <a:rPr lang="en-US" dirty="0">
                <a:solidFill>
                  <a:srgbClr val="00333C"/>
                </a:solidFill>
                <a:latin typeface="+mn-lt"/>
              </a:rPr>
              <a:t>colleagues in the challenge or arrange regular morning teas to raise awareness of </a:t>
            </a:r>
            <a:br>
              <a:rPr lang="en-US" dirty="0">
                <a:solidFill>
                  <a:srgbClr val="00333C"/>
                </a:solidFill>
                <a:latin typeface="+mn-lt"/>
              </a:rPr>
            </a:br>
            <a:r>
              <a:rPr lang="en-US" dirty="0">
                <a:solidFill>
                  <a:srgbClr val="00333C"/>
                </a:solidFill>
                <a:latin typeface="+mn-lt"/>
              </a:rPr>
              <a:t>mental health and wellbeing within your organisation.</a:t>
            </a:r>
          </a:p>
        </p:txBody>
      </p:sp>
      <p:sp>
        <p:nvSpPr>
          <p:cNvPr id="3" name="Title 2">
            <a:extLst>
              <a:ext uri="{FF2B5EF4-FFF2-40B4-BE49-F238E27FC236}">
                <a16:creationId xmlns:a16="http://schemas.microsoft.com/office/drawing/2014/main" id="{86513CC1-60C1-7C47-A16D-CA232A550ED1}"/>
              </a:ext>
            </a:extLst>
          </p:cNvPr>
          <p:cNvSpPr>
            <a:spLocks noGrp="1"/>
          </p:cNvSpPr>
          <p:nvPr>
            <p:ph type="title"/>
          </p:nvPr>
        </p:nvSpPr>
        <p:spPr>
          <a:xfrm>
            <a:off x="914400" y="756000"/>
            <a:ext cx="10515600" cy="276999"/>
          </a:xfrm>
        </p:spPr>
        <p:txBody>
          <a:bodyPr/>
          <a:lstStyle/>
          <a:p>
            <a:r>
              <a:rPr lang="en-US" dirty="0">
                <a:solidFill>
                  <a:srgbClr val="00A275"/>
                </a:solidFill>
                <a:latin typeface="+mn-lt"/>
              </a:rPr>
              <a:t>Local ambassadors</a:t>
            </a:r>
          </a:p>
        </p:txBody>
      </p:sp>
      <p:sp>
        <p:nvSpPr>
          <p:cNvPr id="4" name="Subtitle 1">
            <a:extLst>
              <a:ext uri="{FF2B5EF4-FFF2-40B4-BE49-F238E27FC236}">
                <a16:creationId xmlns:a16="http://schemas.microsoft.com/office/drawing/2014/main" id="{F58701FD-1BFF-0340-908D-F01F80F8F0D7}"/>
              </a:ext>
            </a:extLst>
          </p:cNvPr>
          <p:cNvSpPr txBox="1">
            <a:spLocks/>
          </p:cNvSpPr>
          <p:nvPr/>
        </p:nvSpPr>
        <p:spPr>
          <a:xfrm>
            <a:off x="914399" y="2880000"/>
            <a:ext cx="9556511" cy="1070186"/>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Varah "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2400"/>
              </a:lnSpc>
            </a:pPr>
            <a:r>
              <a:rPr lang="en-US" dirty="0">
                <a:solidFill>
                  <a:srgbClr val="00333C"/>
                </a:solidFill>
                <a:latin typeface="+mn-lt"/>
              </a:rPr>
              <a:t>Raising awareness online is a key channel to reach out to the industry and promote the challenge. Becoming a social media champion is a simple but effective way to support Samaritans and the Million Hour Challenge.</a:t>
            </a:r>
          </a:p>
        </p:txBody>
      </p:sp>
      <p:sp>
        <p:nvSpPr>
          <p:cNvPr id="5" name="Title 2">
            <a:extLst>
              <a:ext uri="{FF2B5EF4-FFF2-40B4-BE49-F238E27FC236}">
                <a16:creationId xmlns:a16="http://schemas.microsoft.com/office/drawing/2014/main" id="{B88E6D2E-D5EB-454C-AB22-2C0C77EC54DE}"/>
              </a:ext>
            </a:extLst>
          </p:cNvPr>
          <p:cNvSpPr txBox="1">
            <a:spLocks/>
          </p:cNvSpPr>
          <p:nvPr/>
        </p:nvSpPr>
        <p:spPr>
          <a:xfrm>
            <a:off x="914400" y="2458800"/>
            <a:ext cx="10515600" cy="276999"/>
          </a:xfrm>
          <a:prstGeom prst="rect">
            <a:avLst/>
          </a:prstGeom>
        </p:spPr>
        <p:txBody>
          <a:bodyPr vert="horz" lIns="0" tIns="0" rIns="0" bIns="0" rtlCol="0" anchor="t" anchorCtr="0">
            <a:spAutoFit/>
          </a:bodyPr>
          <a:lstStyle>
            <a:lvl1pPr algn="l" defTabSz="914400" rtl="0" eaLnBrk="1" latinLnBrk="0" hangingPunct="1">
              <a:lnSpc>
                <a:spcPct val="90000"/>
              </a:lnSpc>
              <a:spcBef>
                <a:spcPct val="0"/>
              </a:spcBef>
              <a:buNone/>
              <a:defRPr sz="2000" b="1" i="0" kern="1200">
                <a:solidFill>
                  <a:schemeClr val="tx1"/>
                </a:solidFill>
                <a:latin typeface="Varah" pitchFamily="2" charset="77"/>
                <a:ea typeface="+mj-ea"/>
                <a:cs typeface="+mj-cs"/>
              </a:defRPr>
            </a:lvl1pPr>
          </a:lstStyle>
          <a:p>
            <a:r>
              <a:rPr lang="en-US" dirty="0">
                <a:solidFill>
                  <a:srgbClr val="00A275"/>
                </a:solidFill>
                <a:latin typeface="+mn-lt"/>
              </a:rPr>
              <a:t>Social media champions</a:t>
            </a:r>
          </a:p>
        </p:txBody>
      </p:sp>
      <p:sp>
        <p:nvSpPr>
          <p:cNvPr id="7" name="Subtitle 1">
            <a:extLst>
              <a:ext uri="{FF2B5EF4-FFF2-40B4-BE49-F238E27FC236}">
                <a16:creationId xmlns:a16="http://schemas.microsoft.com/office/drawing/2014/main" id="{FBF5A456-3716-0042-91A6-04FF31E9F221}"/>
              </a:ext>
            </a:extLst>
          </p:cNvPr>
          <p:cNvSpPr txBox="1">
            <a:spLocks/>
          </p:cNvSpPr>
          <p:nvPr/>
        </p:nvSpPr>
        <p:spPr>
          <a:xfrm>
            <a:off x="914399" y="4546800"/>
            <a:ext cx="9556511" cy="1224000"/>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Varah "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2400"/>
              </a:lnSpc>
            </a:pPr>
            <a:r>
              <a:rPr lang="en-US" dirty="0">
                <a:solidFill>
                  <a:srgbClr val="00333C"/>
                </a:solidFill>
                <a:latin typeface="+mn-lt"/>
              </a:rPr>
              <a:t>Become your local branch champion by highlighting and promoting </a:t>
            </a:r>
            <a:r>
              <a:rPr lang="en-US" dirty="0" err="1">
                <a:solidFill>
                  <a:srgbClr val="00333C"/>
                </a:solidFill>
                <a:latin typeface="+mn-lt"/>
              </a:rPr>
              <a:t>opportunites</a:t>
            </a:r>
            <a:r>
              <a:rPr lang="en-US" dirty="0">
                <a:solidFill>
                  <a:srgbClr val="00333C"/>
                </a:solidFill>
                <a:latin typeface="+mn-lt"/>
              </a:rPr>
              <a:t> within </a:t>
            </a:r>
            <a:br>
              <a:rPr lang="en-US" dirty="0">
                <a:solidFill>
                  <a:srgbClr val="00333C"/>
                </a:solidFill>
                <a:latin typeface="+mn-lt"/>
              </a:rPr>
            </a:br>
            <a:r>
              <a:rPr lang="en-US" dirty="0">
                <a:solidFill>
                  <a:srgbClr val="00333C"/>
                </a:solidFill>
                <a:latin typeface="+mn-lt"/>
              </a:rPr>
              <a:t>your organisation, either via newsletters or in team meetings. Word of mouth is a simple </a:t>
            </a:r>
            <a:br>
              <a:rPr lang="en-US" dirty="0">
                <a:solidFill>
                  <a:srgbClr val="00333C"/>
                </a:solidFill>
                <a:latin typeface="+mn-lt"/>
              </a:rPr>
            </a:br>
            <a:r>
              <a:rPr lang="en-US" dirty="0">
                <a:solidFill>
                  <a:srgbClr val="00333C"/>
                </a:solidFill>
                <a:latin typeface="+mn-lt"/>
              </a:rPr>
              <a:t>but powerful way to support the challenge and make a difference.</a:t>
            </a:r>
          </a:p>
        </p:txBody>
      </p:sp>
      <p:sp>
        <p:nvSpPr>
          <p:cNvPr id="8" name="Title 2">
            <a:extLst>
              <a:ext uri="{FF2B5EF4-FFF2-40B4-BE49-F238E27FC236}">
                <a16:creationId xmlns:a16="http://schemas.microsoft.com/office/drawing/2014/main" id="{3B1ABD82-8F79-2047-ABA4-11C3C1F7FDA7}"/>
              </a:ext>
            </a:extLst>
          </p:cNvPr>
          <p:cNvSpPr txBox="1">
            <a:spLocks/>
          </p:cNvSpPr>
          <p:nvPr/>
        </p:nvSpPr>
        <p:spPr>
          <a:xfrm>
            <a:off x="914400" y="4114800"/>
            <a:ext cx="10515600" cy="276999"/>
          </a:xfrm>
          <a:prstGeom prst="rect">
            <a:avLst/>
          </a:prstGeom>
        </p:spPr>
        <p:txBody>
          <a:bodyPr vert="horz" lIns="0" tIns="0" rIns="0" bIns="0" rtlCol="0" anchor="t" anchorCtr="0">
            <a:spAutoFit/>
          </a:bodyPr>
          <a:lstStyle>
            <a:lvl1pPr algn="l" defTabSz="914400" rtl="0" eaLnBrk="1" latinLnBrk="0" hangingPunct="1">
              <a:lnSpc>
                <a:spcPct val="90000"/>
              </a:lnSpc>
              <a:spcBef>
                <a:spcPct val="0"/>
              </a:spcBef>
              <a:buNone/>
              <a:defRPr sz="2000" b="1" i="0" kern="1200">
                <a:solidFill>
                  <a:schemeClr val="tx1"/>
                </a:solidFill>
                <a:latin typeface="Varah" pitchFamily="2" charset="77"/>
                <a:ea typeface="+mj-ea"/>
                <a:cs typeface="+mj-cs"/>
              </a:defRPr>
            </a:lvl1pPr>
          </a:lstStyle>
          <a:p>
            <a:r>
              <a:rPr lang="en-US" dirty="0">
                <a:solidFill>
                  <a:srgbClr val="00A275"/>
                </a:solidFill>
                <a:latin typeface="+mn-lt"/>
              </a:rPr>
              <a:t>Local branch champion</a:t>
            </a:r>
          </a:p>
        </p:txBody>
      </p:sp>
      <p:pic>
        <p:nvPicPr>
          <p:cNvPr id="10" name="Picture 9" descr="A picture containing game&#10;&#10;Description automatically generated">
            <a:extLst>
              <a:ext uri="{FF2B5EF4-FFF2-40B4-BE49-F238E27FC236}">
                <a16:creationId xmlns:a16="http://schemas.microsoft.com/office/drawing/2014/main" id="{29392DFD-8DCF-744D-B063-D3E253277633}"/>
              </a:ext>
            </a:extLst>
          </p:cNvPr>
          <p:cNvPicPr>
            <a:picLocks noChangeAspect="1"/>
          </p:cNvPicPr>
          <p:nvPr/>
        </p:nvPicPr>
        <p:blipFill rotWithShape="1">
          <a:blip r:embed="rId2"/>
          <a:srcRect t="14444" r="72030" b="47340"/>
          <a:stretch/>
        </p:blipFill>
        <p:spPr>
          <a:xfrm>
            <a:off x="10107291" y="6172"/>
            <a:ext cx="2084709" cy="2873828"/>
          </a:xfrm>
          <a:prstGeom prst="rect">
            <a:avLst/>
          </a:prstGeom>
        </p:spPr>
      </p:pic>
    </p:spTree>
    <p:extLst>
      <p:ext uri="{BB962C8B-B14F-4D97-AF65-F5344CB8AC3E}">
        <p14:creationId xmlns:p14="http://schemas.microsoft.com/office/powerpoint/2010/main" val="790045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D31C6CB-A289-1D44-A7DF-E89059F6918C}"/>
              </a:ext>
            </a:extLst>
          </p:cNvPr>
          <p:cNvSpPr>
            <a:spLocks noGrp="1"/>
          </p:cNvSpPr>
          <p:nvPr>
            <p:ph type="subTitle" idx="1"/>
          </p:nvPr>
        </p:nvSpPr>
        <p:spPr>
          <a:xfrm>
            <a:off x="914400" y="1620000"/>
            <a:ext cx="6476427" cy="2898229"/>
          </a:xfrm>
        </p:spPr>
        <p:txBody>
          <a:bodyPr/>
          <a:lstStyle/>
          <a:p>
            <a:r>
              <a:rPr lang="en-US" dirty="0">
                <a:latin typeface="+mn-lt"/>
              </a:rPr>
              <a:t>Every six seconds Samaritans receives a call from </a:t>
            </a:r>
            <a:br>
              <a:rPr lang="en-US" dirty="0">
                <a:latin typeface="+mn-lt"/>
              </a:rPr>
            </a:br>
            <a:r>
              <a:rPr lang="en-US" dirty="0">
                <a:latin typeface="+mn-lt"/>
              </a:rPr>
              <a:t>someone in emotional distress. </a:t>
            </a:r>
          </a:p>
          <a:p>
            <a:r>
              <a:rPr lang="en-US" dirty="0">
                <a:latin typeface="+mn-lt"/>
              </a:rPr>
              <a:t>Samaritans volunteers are the backbone of the charity. </a:t>
            </a:r>
            <a:br>
              <a:rPr lang="en-US" dirty="0">
                <a:latin typeface="+mn-lt"/>
              </a:rPr>
            </a:br>
            <a:r>
              <a:rPr lang="en-US" dirty="0">
                <a:latin typeface="+mn-lt"/>
              </a:rPr>
              <a:t>There are 201 branches across the country run solely </a:t>
            </a:r>
            <a:br>
              <a:rPr lang="en-US" dirty="0">
                <a:latin typeface="+mn-lt"/>
              </a:rPr>
            </a:br>
            <a:r>
              <a:rPr lang="en-US" dirty="0">
                <a:latin typeface="+mn-lt"/>
              </a:rPr>
              <a:t>by volunteers. They are available 24 hours a day, 7 days </a:t>
            </a:r>
            <a:br>
              <a:rPr lang="en-US" dirty="0">
                <a:latin typeface="+mn-lt"/>
              </a:rPr>
            </a:br>
            <a:r>
              <a:rPr lang="en-US" dirty="0">
                <a:latin typeface="+mn-lt"/>
              </a:rPr>
              <a:t>a week, answering calls and emails from people who </a:t>
            </a:r>
            <a:br>
              <a:rPr lang="en-US" dirty="0">
                <a:latin typeface="+mn-lt"/>
              </a:rPr>
            </a:br>
            <a:r>
              <a:rPr lang="en-US" dirty="0">
                <a:latin typeface="+mn-lt"/>
              </a:rPr>
              <a:t>need someone to talk to.  Callers are experiencing a </a:t>
            </a:r>
            <a:br>
              <a:rPr lang="en-US" dirty="0">
                <a:latin typeface="+mn-lt"/>
              </a:rPr>
            </a:br>
            <a:r>
              <a:rPr lang="en-US" dirty="0">
                <a:latin typeface="+mn-lt"/>
              </a:rPr>
              <a:t>range of difficulties and Samaritans listening volunteers </a:t>
            </a:r>
            <a:br>
              <a:rPr lang="en-US" dirty="0">
                <a:latin typeface="+mn-lt"/>
              </a:rPr>
            </a:br>
            <a:r>
              <a:rPr lang="en-US" dirty="0">
                <a:latin typeface="+mn-lt"/>
              </a:rPr>
              <a:t>can offer a confidential, independent and non-judgemental support.</a:t>
            </a:r>
          </a:p>
        </p:txBody>
      </p:sp>
      <p:sp>
        <p:nvSpPr>
          <p:cNvPr id="3" name="Title 2">
            <a:extLst>
              <a:ext uri="{FF2B5EF4-FFF2-40B4-BE49-F238E27FC236}">
                <a16:creationId xmlns:a16="http://schemas.microsoft.com/office/drawing/2014/main" id="{FC9F622E-3E75-1240-B7B0-F9CA136FAC35}"/>
              </a:ext>
            </a:extLst>
          </p:cNvPr>
          <p:cNvSpPr>
            <a:spLocks noGrp="1"/>
          </p:cNvSpPr>
          <p:nvPr>
            <p:ph type="title"/>
          </p:nvPr>
        </p:nvSpPr>
        <p:spPr/>
        <p:txBody>
          <a:bodyPr/>
          <a:lstStyle/>
          <a:p>
            <a:r>
              <a:rPr lang="en-US" dirty="0">
                <a:latin typeface="+mn-lt"/>
              </a:rPr>
              <a:t>Listening volunteer</a:t>
            </a:r>
          </a:p>
        </p:txBody>
      </p:sp>
      <p:pic>
        <p:nvPicPr>
          <p:cNvPr id="6" name="Picture 5" descr="A person sitting at a table&#10;&#10;Description automatically generated">
            <a:extLst>
              <a:ext uri="{FF2B5EF4-FFF2-40B4-BE49-F238E27FC236}">
                <a16:creationId xmlns:a16="http://schemas.microsoft.com/office/drawing/2014/main" id="{760613E0-47DC-9C46-933F-AE3DAE20A836}"/>
              </a:ext>
            </a:extLst>
          </p:cNvPr>
          <p:cNvPicPr>
            <a:picLocks noChangeAspect="1"/>
          </p:cNvPicPr>
          <p:nvPr/>
        </p:nvPicPr>
        <p:blipFill rotWithShape="1">
          <a:blip r:embed="rId2"/>
          <a:srcRect l="43267" t="5153" r="11953" b="5464"/>
          <a:stretch/>
        </p:blipFill>
        <p:spPr>
          <a:xfrm>
            <a:off x="7713961" y="288759"/>
            <a:ext cx="4262616" cy="5675224"/>
          </a:xfrm>
          <a:prstGeom prst="rect">
            <a:avLst/>
          </a:prstGeom>
        </p:spPr>
      </p:pic>
      <p:pic>
        <p:nvPicPr>
          <p:cNvPr id="7" name="Picture 6" descr="A picture containing game&#10;&#10;Description automatically generated">
            <a:extLst>
              <a:ext uri="{FF2B5EF4-FFF2-40B4-BE49-F238E27FC236}">
                <a16:creationId xmlns:a16="http://schemas.microsoft.com/office/drawing/2014/main" id="{94CDD295-92B5-B540-B219-E0EF71F2188B}"/>
              </a:ext>
            </a:extLst>
          </p:cNvPr>
          <p:cNvPicPr>
            <a:picLocks noChangeAspect="1"/>
          </p:cNvPicPr>
          <p:nvPr/>
        </p:nvPicPr>
        <p:blipFill rotWithShape="1">
          <a:blip r:embed="rId3"/>
          <a:srcRect t="47906" r="68556" b="10088"/>
          <a:stretch/>
        </p:blipFill>
        <p:spPr>
          <a:xfrm>
            <a:off x="9848323" y="0"/>
            <a:ext cx="2343677" cy="3158876"/>
          </a:xfrm>
          <a:prstGeom prst="rect">
            <a:avLst/>
          </a:prstGeom>
        </p:spPr>
      </p:pic>
    </p:spTree>
    <p:extLst>
      <p:ext uri="{BB962C8B-B14F-4D97-AF65-F5344CB8AC3E}">
        <p14:creationId xmlns:p14="http://schemas.microsoft.com/office/powerpoint/2010/main" val="3384134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a:extLst>
              <a:ext uri="{FF2B5EF4-FFF2-40B4-BE49-F238E27FC236}">
                <a16:creationId xmlns:a16="http://schemas.microsoft.com/office/drawing/2014/main" id="{189BB419-C869-BD46-8F9D-A6C067B5C402}"/>
              </a:ext>
            </a:extLst>
          </p:cNvPr>
          <p:cNvSpPr>
            <a:spLocks noGrp="1"/>
          </p:cNvSpPr>
          <p:nvPr>
            <p:ph type="subTitle" idx="1"/>
          </p:nvPr>
        </p:nvSpPr>
        <p:spPr>
          <a:xfrm>
            <a:off x="1483199" y="1209600"/>
            <a:ext cx="7954415" cy="3365500"/>
          </a:xfrm>
        </p:spPr>
        <p:txBody>
          <a:bodyPr lIns="0" tIns="0" rIns="0" bIns="0">
            <a:noAutofit/>
          </a:bodyPr>
          <a:lstStyle/>
          <a:p>
            <a:pPr algn="l">
              <a:lnSpc>
                <a:spcPts val="3600"/>
              </a:lnSpc>
              <a:spcBef>
                <a:spcPts val="0"/>
              </a:spcBef>
            </a:pPr>
            <a:r>
              <a:rPr lang="en-GB" sz="3000" b="1" dirty="0">
                <a:solidFill>
                  <a:srgbClr val="00333C"/>
                </a:solidFill>
                <a:latin typeface="+mn-lt"/>
              </a:rPr>
              <a:t>  One thing that I always take away </a:t>
            </a:r>
            <a:br>
              <a:rPr lang="en-GB" sz="3000" b="1" dirty="0">
                <a:solidFill>
                  <a:srgbClr val="00333C"/>
                </a:solidFill>
                <a:latin typeface="+mn-lt"/>
              </a:rPr>
            </a:br>
            <a:r>
              <a:rPr lang="en-GB" sz="3000" b="1" dirty="0">
                <a:solidFill>
                  <a:srgbClr val="00333C"/>
                </a:solidFill>
                <a:latin typeface="+mn-lt"/>
              </a:rPr>
              <a:t>from a shift is the ‘feel-good factor’. Working </a:t>
            </a:r>
          </a:p>
          <a:p>
            <a:pPr algn="l">
              <a:lnSpc>
                <a:spcPts val="3600"/>
              </a:lnSpc>
              <a:spcBef>
                <a:spcPts val="0"/>
              </a:spcBef>
            </a:pPr>
            <a:r>
              <a:rPr lang="en-GB" sz="3000" b="1" dirty="0">
                <a:solidFill>
                  <a:srgbClr val="00333C"/>
                </a:solidFill>
                <a:latin typeface="+mn-lt"/>
              </a:rPr>
              <a:t>in an environment with positive people and occasionally being told that just being there </a:t>
            </a:r>
          </a:p>
          <a:p>
            <a:pPr algn="l">
              <a:lnSpc>
                <a:spcPts val="3600"/>
              </a:lnSpc>
              <a:spcBef>
                <a:spcPts val="0"/>
              </a:spcBef>
            </a:pPr>
            <a:r>
              <a:rPr lang="en-GB" sz="3000" b="1" dirty="0">
                <a:solidFill>
                  <a:srgbClr val="00333C"/>
                </a:solidFill>
                <a:latin typeface="+mn-lt"/>
              </a:rPr>
              <a:t>made all the difference to someone’s life is reward enough for me.</a:t>
            </a:r>
          </a:p>
        </p:txBody>
      </p:sp>
      <p:pic>
        <p:nvPicPr>
          <p:cNvPr id="5" name="Picture 4" descr="A picture containing drawing&#10;&#10;Description automatically generated">
            <a:extLst>
              <a:ext uri="{FF2B5EF4-FFF2-40B4-BE49-F238E27FC236}">
                <a16:creationId xmlns:a16="http://schemas.microsoft.com/office/drawing/2014/main" id="{F0FA5527-309D-004B-A50D-76F03E0497E3}"/>
              </a:ext>
            </a:extLst>
          </p:cNvPr>
          <p:cNvPicPr>
            <a:picLocks noChangeAspect="1"/>
          </p:cNvPicPr>
          <p:nvPr/>
        </p:nvPicPr>
        <p:blipFill>
          <a:blip r:embed="rId2"/>
          <a:stretch>
            <a:fillRect/>
          </a:stretch>
        </p:blipFill>
        <p:spPr>
          <a:xfrm>
            <a:off x="824400" y="1029600"/>
            <a:ext cx="684000" cy="46200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C1C86CFF-281B-474A-B544-25B4EE0B3BE7}"/>
              </a:ext>
            </a:extLst>
          </p:cNvPr>
          <p:cNvPicPr>
            <a:picLocks noChangeAspect="1"/>
          </p:cNvPicPr>
          <p:nvPr/>
        </p:nvPicPr>
        <p:blipFill>
          <a:blip r:embed="rId2"/>
          <a:stretch>
            <a:fillRect/>
          </a:stretch>
        </p:blipFill>
        <p:spPr>
          <a:xfrm flipH="1" flipV="1">
            <a:off x="5301149" y="3680101"/>
            <a:ext cx="684000" cy="462000"/>
          </a:xfrm>
          <a:prstGeom prst="rect">
            <a:avLst/>
          </a:prstGeom>
        </p:spPr>
      </p:pic>
      <p:sp>
        <p:nvSpPr>
          <p:cNvPr id="7" name="Title 2">
            <a:extLst>
              <a:ext uri="{FF2B5EF4-FFF2-40B4-BE49-F238E27FC236}">
                <a16:creationId xmlns:a16="http://schemas.microsoft.com/office/drawing/2014/main" id="{B0B93243-A117-4B47-8C1C-C84C737BA06D}"/>
              </a:ext>
            </a:extLst>
          </p:cNvPr>
          <p:cNvSpPr>
            <a:spLocks noGrp="1"/>
          </p:cNvSpPr>
          <p:nvPr>
            <p:ph type="title"/>
          </p:nvPr>
        </p:nvSpPr>
        <p:spPr>
          <a:xfrm>
            <a:off x="1483200" y="4410462"/>
            <a:ext cx="10515600" cy="256480"/>
          </a:xfrm>
        </p:spPr>
        <p:txBody>
          <a:bodyPr lIns="0" tIns="0" rIns="0" bIns="0" anchor="t" anchorCtr="0">
            <a:spAutoFit/>
          </a:bodyPr>
          <a:lstStyle/>
          <a:p>
            <a:pPr>
              <a:lnSpc>
                <a:spcPts val="2040"/>
              </a:lnSpc>
            </a:pPr>
            <a:r>
              <a:rPr lang="en-GB" sz="1700" dirty="0">
                <a:solidFill>
                  <a:srgbClr val="00A275"/>
                </a:solidFill>
                <a:latin typeface="+mn-lt"/>
              </a:rPr>
              <a:t>Herbie - Samaritans volunteer</a:t>
            </a:r>
          </a:p>
        </p:txBody>
      </p:sp>
      <p:pic>
        <p:nvPicPr>
          <p:cNvPr id="9" name="Picture 8" descr="A picture containing game&#10;&#10;Description automatically generated">
            <a:extLst>
              <a:ext uri="{FF2B5EF4-FFF2-40B4-BE49-F238E27FC236}">
                <a16:creationId xmlns:a16="http://schemas.microsoft.com/office/drawing/2014/main" id="{47D27EB2-3D80-BB4E-ABF5-D9205E3B5BC8}"/>
              </a:ext>
            </a:extLst>
          </p:cNvPr>
          <p:cNvPicPr>
            <a:picLocks noChangeAspect="1"/>
          </p:cNvPicPr>
          <p:nvPr/>
        </p:nvPicPr>
        <p:blipFill rotWithShape="1">
          <a:blip r:embed="rId3"/>
          <a:srcRect l="10379" t="73983" r="20859" b="10143"/>
          <a:stretch/>
        </p:blipFill>
        <p:spPr>
          <a:xfrm>
            <a:off x="7262490" y="4722823"/>
            <a:ext cx="4929510" cy="1148156"/>
          </a:xfrm>
          <a:prstGeom prst="rect">
            <a:avLst/>
          </a:prstGeom>
        </p:spPr>
      </p:pic>
    </p:spTree>
    <p:extLst>
      <p:ext uri="{BB962C8B-B14F-4D97-AF65-F5344CB8AC3E}">
        <p14:creationId xmlns:p14="http://schemas.microsoft.com/office/powerpoint/2010/main" val="2485273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ranch life - Samaritans.mp4" descr="Branch life - Samaritans.mp4">
            <a:hlinkClick r:id="" action="ppaction://media"/>
            <a:extLst>
              <a:ext uri="{FF2B5EF4-FFF2-40B4-BE49-F238E27FC236}">
                <a16:creationId xmlns:a16="http://schemas.microsoft.com/office/drawing/2014/main" id="{AC895CC2-FEE1-5C49-AF2C-2E022D3411A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92000" y="504000"/>
            <a:ext cx="9408000" cy="5292000"/>
          </a:xfrm>
          <a:prstGeom prst="rect">
            <a:avLst/>
          </a:prstGeom>
        </p:spPr>
      </p:pic>
    </p:spTree>
    <p:extLst>
      <p:ext uri="{BB962C8B-B14F-4D97-AF65-F5344CB8AC3E}">
        <p14:creationId xmlns:p14="http://schemas.microsoft.com/office/powerpoint/2010/main" val="263924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1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220D6EF-20A6-4745-98A7-FDF093B73C50}"/>
              </a:ext>
            </a:extLst>
          </p:cNvPr>
          <p:cNvSpPr>
            <a:spLocks noGrp="1"/>
          </p:cNvSpPr>
          <p:nvPr>
            <p:ph type="subTitle" idx="1"/>
          </p:nvPr>
        </p:nvSpPr>
        <p:spPr>
          <a:xfrm>
            <a:off x="914400" y="2088000"/>
            <a:ext cx="9144000" cy="1987724"/>
          </a:xfrm>
        </p:spPr>
        <p:txBody>
          <a:bodyPr/>
          <a:lstStyle/>
          <a:p>
            <a:pPr>
              <a:lnSpc>
                <a:spcPts val="2400"/>
              </a:lnSpc>
              <a:spcBef>
                <a:spcPts val="0"/>
              </a:spcBef>
              <a:spcAft>
                <a:spcPts val="1134"/>
              </a:spcAft>
            </a:pPr>
            <a:r>
              <a:rPr lang="en-US" dirty="0">
                <a:latin typeface="+mn-lt"/>
              </a:rPr>
              <a:t>Register</a:t>
            </a:r>
          </a:p>
          <a:p>
            <a:pPr>
              <a:lnSpc>
                <a:spcPts val="2400"/>
              </a:lnSpc>
              <a:spcBef>
                <a:spcPts val="0"/>
              </a:spcBef>
              <a:spcAft>
                <a:spcPts val="40"/>
              </a:spcAft>
            </a:pPr>
            <a:r>
              <a:rPr lang="en-US" dirty="0">
                <a:latin typeface="+mn-lt"/>
              </a:rPr>
              <a:t>Visit our website </a:t>
            </a:r>
            <a:r>
              <a:rPr lang="en-US" b="1" dirty="0">
                <a:solidFill>
                  <a:srgbClr val="7BBC42"/>
                </a:solidFill>
                <a:latin typeface="+mn-lt"/>
              </a:rPr>
              <a:t>millionhourchallenge.com </a:t>
            </a:r>
          </a:p>
          <a:p>
            <a:pPr>
              <a:lnSpc>
                <a:spcPts val="2400"/>
              </a:lnSpc>
              <a:spcBef>
                <a:spcPts val="0"/>
              </a:spcBef>
              <a:spcAft>
                <a:spcPts val="40"/>
              </a:spcAft>
            </a:pPr>
            <a:r>
              <a:rPr lang="en-US" dirty="0">
                <a:latin typeface="+mn-lt"/>
              </a:rPr>
              <a:t>to register and log your hours. Find out more </a:t>
            </a:r>
          </a:p>
          <a:p>
            <a:pPr>
              <a:lnSpc>
                <a:spcPts val="2400"/>
              </a:lnSpc>
              <a:spcBef>
                <a:spcPts val="0"/>
              </a:spcBef>
              <a:spcAft>
                <a:spcPts val="40"/>
              </a:spcAft>
            </a:pPr>
            <a:r>
              <a:rPr lang="en-US" dirty="0">
                <a:latin typeface="+mn-lt"/>
              </a:rPr>
              <a:t>on how you can volunteer including opportunities </a:t>
            </a:r>
          </a:p>
          <a:p>
            <a:pPr>
              <a:lnSpc>
                <a:spcPts val="2400"/>
              </a:lnSpc>
              <a:spcBef>
                <a:spcPts val="0"/>
              </a:spcBef>
              <a:spcAft>
                <a:spcPts val="40"/>
              </a:spcAft>
            </a:pPr>
            <a:r>
              <a:rPr lang="en-US" dirty="0">
                <a:latin typeface="+mn-lt"/>
              </a:rPr>
              <a:t>at your local branch and links to wellbeing toolkit, </a:t>
            </a:r>
            <a:br>
              <a:rPr lang="en-US" dirty="0">
                <a:latin typeface="+mn-lt"/>
              </a:rPr>
            </a:br>
            <a:r>
              <a:rPr lang="en-US" dirty="0">
                <a:latin typeface="+mn-lt"/>
              </a:rPr>
              <a:t>fundraising ideas and more.</a:t>
            </a:r>
          </a:p>
        </p:txBody>
      </p:sp>
      <p:sp>
        <p:nvSpPr>
          <p:cNvPr id="3" name="Title 2">
            <a:extLst>
              <a:ext uri="{FF2B5EF4-FFF2-40B4-BE49-F238E27FC236}">
                <a16:creationId xmlns:a16="http://schemas.microsoft.com/office/drawing/2014/main" id="{886102A0-9D9C-DD4D-B3E3-EEE47EA4DAC7}"/>
              </a:ext>
            </a:extLst>
          </p:cNvPr>
          <p:cNvSpPr>
            <a:spLocks noGrp="1"/>
          </p:cNvSpPr>
          <p:nvPr>
            <p:ph type="title"/>
          </p:nvPr>
        </p:nvSpPr>
        <p:spPr>
          <a:xfrm>
            <a:off x="914400" y="990000"/>
            <a:ext cx="10515600" cy="615553"/>
          </a:xfrm>
        </p:spPr>
        <p:txBody>
          <a:bodyPr/>
          <a:lstStyle/>
          <a:p>
            <a:pPr>
              <a:lnSpc>
                <a:spcPts val="2400"/>
              </a:lnSpc>
            </a:pPr>
            <a:r>
              <a:rPr lang="en-US" dirty="0">
                <a:latin typeface="+mn-lt"/>
              </a:rPr>
              <a:t>Sign up and start logging your hours – every </a:t>
            </a:r>
            <a:br>
              <a:rPr lang="en-US" dirty="0">
                <a:latin typeface="+mn-lt"/>
              </a:rPr>
            </a:br>
            <a:r>
              <a:rPr lang="en-US" dirty="0">
                <a:latin typeface="+mn-lt"/>
              </a:rPr>
              <a:t>hour counts</a:t>
            </a:r>
          </a:p>
        </p:txBody>
      </p:sp>
      <p:pic>
        <p:nvPicPr>
          <p:cNvPr id="5" name="Picture 4" descr="A picture containing game&#10;&#10;Description automatically generated">
            <a:extLst>
              <a:ext uri="{FF2B5EF4-FFF2-40B4-BE49-F238E27FC236}">
                <a16:creationId xmlns:a16="http://schemas.microsoft.com/office/drawing/2014/main" id="{44DB756B-A157-B04B-B732-77A9EF05CFF1}"/>
              </a:ext>
            </a:extLst>
          </p:cNvPr>
          <p:cNvPicPr>
            <a:picLocks noChangeAspect="1"/>
          </p:cNvPicPr>
          <p:nvPr/>
        </p:nvPicPr>
        <p:blipFill rotWithShape="1">
          <a:blip r:embed="rId2"/>
          <a:srcRect l="10223" t="9980" r="16218" b="46866"/>
          <a:stretch/>
        </p:blipFill>
        <p:spPr>
          <a:xfrm>
            <a:off x="6918731" y="2406316"/>
            <a:ext cx="5273269" cy="3121336"/>
          </a:xfrm>
          <a:prstGeom prst="rect">
            <a:avLst/>
          </a:prstGeom>
        </p:spPr>
      </p:pic>
    </p:spTree>
    <p:extLst>
      <p:ext uri="{BB962C8B-B14F-4D97-AF65-F5344CB8AC3E}">
        <p14:creationId xmlns:p14="http://schemas.microsoft.com/office/powerpoint/2010/main" val="3993026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a:extLst>
              <a:ext uri="{FF2B5EF4-FFF2-40B4-BE49-F238E27FC236}">
                <a16:creationId xmlns:a16="http://schemas.microsoft.com/office/drawing/2014/main" id="{53E03928-DA37-854F-96D8-9613FBE458A2}"/>
              </a:ext>
            </a:extLst>
          </p:cNvPr>
          <p:cNvSpPr>
            <a:spLocks noGrp="1"/>
          </p:cNvSpPr>
          <p:nvPr>
            <p:ph type="subTitle" idx="1"/>
          </p:nvPr>
        </p:nvSpPr>
        <p:spPr>
          <a:xfrm>
            <a:off x="914400" y="1617560"/>
            <a:ext cx="9934113" cy="3282950"/>
          </a:xfrm>
        </p:spPr>
        <p:txBody>
          <a:bodyPr wrap="square">
            <a:spAutoFit/>
          </a:bodyPr>
          <a:lstStyle/>
          <a:p>
            <a:pPr>
              <a:lnSpc>
                <a:spcPts val="2400"/>
              </a:lnSpc>
            </a:pPr>
            <a:r>
              <a:rPr lang="en-GB" dirty="0">
                <a:solidFill>
                  <a:srgbClr val="00333C"/>
                </a:solidFill>
                <a:latin typeface="+mn-lt"/>
              </a:rPr>
              <a:t>Why not use your corporate volunteer leave to support Samaritans.</a:t>
            </a:r>
          </a:p>
          <a:p>
            <a:pPr>
              <a:lnSpc>
                <a:spcPts val="2400"/>
              </a:lnSpc>
              <a:spcBef>
                <a:spcPts val="0"/>
              </a:spcBef>
            </a:pPr>
            <a:endParaRPr lang="en-GB" dirty="0">
              <a:solidFill>
                <a:srgbClr val="00333C"/>
              </a:solidFill>
              <a:latin typeface="+mn-lt"/>
            </a:endParaRPr>
          </a:p>
          <a:p>
            <a:pPr marL="342900" indent="-342900">
              <a:lnSpc>
                <a:spcPts val="2400"/>
              </a:lnSpc>
              <a:buFont typeface="Arial" panose="020B0604020202020204" pitchFamily="34" charset="0"/>
              <a:buChar char="•"/>
            </a:pPr>
            <a:r>
              <a:rPr lang="en-GB" dirty="0"/>
              <a:t>Employees are entitled to up to five days paid volunteer leave per calendar year</a:t>
            </a:r>
          </a:p>
          <a:p>
            <a:pPr marL="342900" indent="-342900">
              <a:lnSpc>
                <a:spcPts val="2400"/>
              </a:lnSpc>
              <a:buFont typeface="Arial" panose="020B0604020202020204" pitchFamily="34" charset="0"/>
              <a:buChar char="•"/>
            </a:pPr>
            <a:r>
              <a:rPr lang="en-GB" dirty="0"/>
              <a:t>Volunteer leave can be taken in slots of 0.25 days</a:t>
            </a:r>
          </a:p>
          <a:p>
            <a:pPr marL="342900" indent="-342900">
              <a:lnSpc>
                <a:spcPts val="2400"/>
              </a:lnSpc>
              <a:buFont typeface="Arial" panose="020B0604020202020204" pitchFamily="34" charset="0"/>
              <a:buChar char="•"/>
            </a:pPr>
            <a:r>
              <a:rPr lang="en-GB" dirty="0"/>
              <a:t>Please book your volunteer leave on Oracle, or via the application form available on the volunteering page on </a:t>
            </a:r>
            <a:r>
              <a:rPr lang="en-GB" dirty="0" err="1"/>
              <a:t>MyConnect</a:t>
            </a:r>
            <a:r>
              <a:rPr lang="en-GB" dirty="0"/>
              <a:t> if you don’t have access to Oracle</a:t>
            </a:r>
          </a:p>
          <a:p>
            <a:pPr>
              <a:lnSpc>
                <a:spcPts val="2400"/>
              </a:lnSpc>
            </a:pPr>
            <a:br>
              <a:rPr lang="en-GB" dirty="0">
                <a:solidFill>
                  <a:srgbClr val="00333C"/>
                </a:solidFill>
                <a:latin typeface="+mn-lt"/>
              </a:rPr>
            </a:br>
            <a:br>
              <a:rPr lang="en-GB" dirty="0">
                <a:solidFill>
                  <a:srgbClr val="00333C"/>
                </a:solidFill>
                <a:latin typeface="+mn-lt"/>
              </a:rPr>
            </a:br>
            <a:r>
              <a:rPr lang="en-GB" dirty="0">
                <a:solidFill>
                  <a:srgbClr val="00333C"/>
                </a:solidFill>
                <a:latin typeface="+mn-lt"/>
              </a:rPr>
              <a:t>Don’t forget to visit our website </a:t>
            </a:r>
            <a:r>
              <a:rPr lang="en-GB" b="1" dirty="0">
                <a:solidFill>
                  <a:srgbClr val="00A275"/>
                </a:solidFill>
                <a:latin typeface="+mn-lt"/>
              </a:rPr>
              <a:t>millionhourchallenge.com </a:t>
            </a:r>
            <a:r>
              <a:rPr lang="en-GB" dirty="0">
                <a:solidFill>
                  <a:srgbClr val="00333C"/>
                </a:solidFill>
                <a:latin typeface="+mn-lt"/>
              </a:rPr>
              <a:t>to register and log your hours.</a:t>
            </a:r>
          </a:p>
        </p:txBody>
      </p:sp>
      <p:sp>
        <p:nvSpPr>
          <p:cNvPr id="5" name="Title 2">
            <a:extLst>
              <a:ext uri="{FF2B5EF4-FFF2-40B4-BE49-F238E27FC236}">
                <a16:creationId xmlns:a16="http://schemas.microsoft.com/office/drawing/2014/main" id="{822F2D95-052F-EF43-BDEC-AD8F73F3C771}"/>
              </a:ext>
            </a:extLst>
          </p:cNvPr>
          <p:cNvSpPr>
            <a:spLocks noGrp="1"/>
          </p:cNvSpPr>
          <p:nvPr>
            <p:ph type="title"/>
          </p:nvPr>
        </p:nvSpPr>
        <p:spPr>
          <a:xfrm>
            <a:off x="914400" y="1000800"/>
            <a:ext cx="10515600" cy="276999"/>
          </a:xfrm>
        </p:spPr>
        <p:txBody>
          <a:bodyPr/>
          <a:lstStyle/>
          <a:p>
            <a:r>
              <a:rPr lang="en-US" dirty="0">
                <a:solidFill>
                  <a:srgbClr val="00A275"/>
                </a:solidFill>
                <a:latin typeface="+mn-lt"/>
              </a:rPr>
              <a:t>Corporate Volunteer leave</a:t>
            </a:r>
          </a:p>
        </p:txBody>
      </p:sp>
      <p:pic>
        <p:nvPicPr>
          <p:cNvPr id="7" name="Picture 6" descr="A picture containing game&#10;&#10;Description automatically generated">
            <a:extLst>
              <a:ext uri="{FF2B5EF4-FFF2-40B4-BE49-F238E27FC236}">
                <a16:creationId xmlns:a16="http://schemas.microsoft.com/office/drawing/2014/main" id="{7761AF0B-C241-EE49-B9D4-9014FE73C3CB}"/>
              </a:ext>
            </a:extLst>
          </p:cNvPr>
          <p:cNvPicPr>
            <a:picLocks noChangeAspect="1"/>
          </p:cNvPicPr>
          <p:nvPr/>
        </p:nvPicPr>
        <p:blipFill rotWithShape="1">
          <a:blip r:embed="rId2"/>
          <a:srcRect l="10137" t="47621" r="67518" b="10840"/>
          <a:stretch/>
        </p:blipFill>
        <p:spPr>
          <a:xfrm>
            <a:off x="10590082" y="0"/>
            <a:ext cx="1601918" cy="3004457"/>
          </a:xfrm>
          <a:prstGeom prst="rect">
            <a:avLst/>
          </a:prstGeom>
        </p:spPr>
      </p:pic>
    </p:spTree>
    <p:extLst>
      <p:ext uri="{BB962C8B-B14F-4D97-AF65-F5344CB8AC3E}">
        <p14:creationId xmlns:p14="http://schemas.microsoft.com/office/powerpoint/2010/main" val="3008931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D3285F6-F60E-3A40-8293-92705C8AE45F}"/>
              </a:ext>
            </a:extLst>
          </p:cNvPr>
          <p:cNvSpPr>
            <a:spLocks noGrp="1"/>
          </p:cNvSpPr>
          <p:nvPr>
            <p:ph type="subTitle" idx="1"/>
          </p:nvPr>
        </p:nvSpPr>
        <p:spPr>
          <a:xfrm>
            <a:off x="914399" y="1620000"/>
            <a:ext cx="9451649" cy="1918474"/>
          </a:xfrm>
        </p:spPr>
        <p:txBody>
          <a:bodyPr/>
          <a:lstStyle/>
          <a:p>
            <a:pPr marL="184150" indent="-184150">
              <a:buClr>
                <a:srgbClr val="00333C"/>
              </a:buClr>
              <a:buSzPct val="60000"/>
              <a:buFont typeface="Arial" panose="020B0604020202020204" pitchFamily="34" charset="0"/>
              <a:buChar char="•"/>
            </a:pPr>
            <a:r>
              <a:rPr lang="en-GB" dirty="0"/>
              <a:t>The Validium Employee Assistance Programme service is a valuable support for all Network Rail employees. This offers a 24/7 helpline for you to call about issues affecting you at home or in the workplace.</a:t>
            </a:r>
          </a:p>
          <a:p>
            <a:r>
              <a:rPr lang="en-GB" dirty="0"/>
              <a:t>   They are available 24 hours a day seven days a week on 0800 358 4858 or 0330 332 9980</a:t>
            </a:r>
          </a:p>
          <a:p>
            <a:pPr marL="184150" indent="-184150">
              <a:buClr>
                <a:srgbClr val="00333C"/>
              </a:buClr>
              <a:buSzPct val="60000"/>
              <a:buFont typeface="Arial" panose="020B0604020202020204" pitchFamily="34" charset="0"/>
              <a:buChar char="•"/>
            </a:pPr>
            <a:endParaRPr lang="en-US" dirty="0">
              <a:latin typeface="+mn-lt"/>
            </a:endParaRPr>
          </a:p>
        </p:txBody>
      </p:sp>
      <p:sp>
        <p:nvSpPr>
          <p:cNvPr id="3" name="Title 2">
            <a:extLst>
              <a:ext uri="{FF2B5EF4-FFF2-40B4-BE49-F238E27FC236}">
                <a16:creationId xmlns:a16="http://schemas.microsoft.com/office/drawing/2014/main" id="{1B9D8313-0222-DA4A-B894-8AB040405763}"/>
              </a:ext>
            </a:extLst>
          </p:cNvPr>
          <p:cNvSpPr>
            <a:spLocks noGrp="1"/>
          </p:cNvSpPr>
          <p:nvPr>
            <p:ph type="title"/>
          </p:nvPr>
        </p:nvSpPr>
        <p:spPr/>
        <p:txBody>
          <a:bodyPr/>
          <a:lstStyle/>
          <a:p>
            <a:r>
              <a:rPr lang="en-US" dirty="0">
                <a:solidFill>
                  <a:srgbClr val="7BBC42"/>
                </a:solidFill>
                <a:latin typeface="+mn-lt"/>
              </a:rPr>
              <a:t>Employee assistance</a:t>
            </a:r>
          </a:p>
        </p:txBody>
      </p:sp>
      <p:sp>
        <p:nvSpPr>
          <p:cNvPr id="4" name="Subtitle 1">
            <a:extLst>
              <a:ext uri="{FF2B5EF4-FFF2-40B4-BE49-F238E27FC236}">
                <a16:creationId xmlns:a16="http://schemas.microsoft.com/office/drawing/2014/main" id="{AFB11242-0E42-244F-8392-E98196B957EB}"/>
              </a:ext>
            </a:extLst>
          </p:cNvPr>
          <p:cNvSpPr txBox="1">
            <a:spLocks/>
          </p:cNvSpPr>
          <p:nvPr/>
        </p:nvSpPr>
        <p:spPr>
          <a:xfrm>
            <a:off x="914400" y="3962424"/>
            <a:ext cx="10752794" cy="682238"/>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rgbClr val="00333C"/>
                </a:solidFill>
                <a:latin typeface="Varah "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84150" indent="-184150">
              <a:buClr>
                <a:srgbClr val="00333C"/>
              </a:buClr>
              <a:buSzPct val="60000"/>
              <a:buFont typeface="Arial" panose="020B0604020202020204" pitchFamily="34" charset="0"/>
              <a:buChar char="•"/>
            </a:pPr>
            <a:r>
              <a:rPr lang="en-GB" dirty="0">
                <a:latin typeface="+mn-lt"/>
              </a:rPr>
              <a:t>Network Rail’s Mental Wellbeing toolkit and materials can be found on the Hub </a:t>
            </a:r>
          </a:p>
          <a:p>
            <a:pPr>
              <a:buClr>
                <a:srgbClr val="00333C"/>
              </a:buClr>
              <a:buSzPct val="60000"/>
            </a:pPr>
            <a:r>
              <a:rPr lang="en-GB" dirty="0">
                <a:latin typeface="+mn-lt"/>
                <a:hlinkClick r:id="rId2"/>
              </a:rPr>
              <a:t>https://ohw.hub.networkrail.co.uk/Pages/Mental-Wellbeing.aspx</a:t>
            </a:r>
            <a:r>
              <a:rPr lang="en-GB" dirty="0">
                <a:latin typeface="+mn-lt"/>
              </a:rPr>
              <a:t> </a:t>
            </a:r>
          </a:p>
        </p:txBody>
      </p:sp>
      <p:sp>
        <p:nvSpPr>
          <p:cNvPr id="5" name="Title 2">
            <a:extLst>
              <a:ext uri="{FF2B5EF4-FFF2-40B4-BE49-F238E27FC236}">
                <a16:creationId xmlns:a16="http://schemas.microsoft.com/office/drawing/2014/main" id="{43ADCD56-3E6D-AD4A-B510-8C96E08C5B93}"/>
              </a:ext>
            </a:extLst>
          </p:cNvPr>
          <p:cNvSpPr txBox="1">
            <a:spLocks/>
          </p:cNvSpPr>
          <p:nvPr/>
        </p:nvSpPr>
        <p:spPr>
          <a:xfrm>
            <a:off x="914400" y="3501732"/>
            <a:ext cx="10515600" cy="276999"/>
          </a:xfrm>
          <a:prstGeom prst="rect">
            <a:avLst/>
          </a:prstGeom>
        </p:spPr>
        <p:txBody>
          <a:bodyPr vert="horz" lIns="0" tIns="0" rIns="0" bIns="0" rtlCol="0" anchor="t" anchorCtr="0">
            <a:spAutoFit/>
          </a:bodyPr>
          <a:lstStyle>
            <a:lvl1pPr algn="l" defTabSz="914400" rtl="0" eaLnBrk="1" latinLnBrk="0" hangingPunct="1">
              <a:lnSpc>
                <a:spcPct val="90000"/>
              </a:lnSpc>
              <a:spcBef>
                <a:spcPct val="0"/>
              </a:spcBef>
              <a:buNone/>
              <a:defRPr sz="2000" b="1" i="0" kern="1200">
                <a:solidFill>
                  <a:srgbClr val="00A275"/>
                </a:solidFill>
                <a:latin typeface="Varah" pitchFamily="2" charset="77"/>
                <a:ea typeface="+mj-ea"/>
                <a:cs typeface="+mj-cs"/>
              </a:defRPr>
            </a:lvl1pPr>
          </a:lstStyle>
          <a:p>
            <a:r>
              <a:rPr lang="en-US" dirty="0">
                <a:solidFill>
                  <a:srgbClr val="7BBC42"/>
                </a:solidFill>
                <a:latin typeface="+mn-lt"/>
              </a:rPr>
              <a:t>Focus on mental health</a:t>
            </a:r>
          </a:p>
        </p:txBody>
      </p:sp>
      <p:pic>
        <p:nvPicPr>
          <p:cNvPr id="7" name="Picture 6" descr="A picture containing game&#10;&#10;Description automatically generated">
            <a:extLst>
              <a:ext uri="{FF2B5EF4-FFF2-40B4-BE49-F238E27FC236}">
                <a16:creationId xmlns:a16="http://schemas.microsoft.com/office/drawing/2014/main" id="{939A73E4-56ED-694B-81B4-641F6E1EBE4D}"/>
              </a:ext>
            </a:extLst>
          </p:cNvPr>
          <p:cNvPicPr>
            <a:picLocks noChangeAspect="1"/>
          </p:cNvPicPr>
          <p:nvPr/>
        </p:nvPicPr>
        <p:blipFill rotWithShape="1">
          <a:blip r:embed="rId3"/>
          <a:srcRect l="10398" t="28546" r="49985" b="46953"/>
          <a:stretch/>
        </p:blipFill>
        <p:spPr>
          <a:xfrm>
            <a:off x="9723807" y="0"/>
            <a:ext cx="2468193" cy="1540042"/>
          </a:xfrm>
          <a:prstGeom prst="rect">
            <a:avLst/>
          </a:prstGeom>
        </p:spPr>
      </p:pic>
    </p:spTree>
    <p:extLst>
      <p:ext uri="{BB962C8B-B14F-4D97-AF65-F5344CB8AC3E}">
        <p14:creationId xmlns:p14="http://schemas.microsoft.com/office/powerpoint/2010/main" val="958928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7E361C3-806E-0844-BA08-4B84995DF870}"/>
              </a:ext>
            </a:extLst>
          </p:cNvPr>
          <p:cNvSpPr>
            <a:spLocks noGrp="1"/>
          </p:cNvSpPr>
          <p:nvPr>
            <p:ph type="subTitle" idx="1"/>
          </p:nvPr>
        </p:nvSpPr>
        <p:spPr>
          <a:xfrm>
            <a:off x="914400" y="1825097"/>
            <a:ext cx="9144000" cy="2877711"/>
          </a:xfrm>
        </p:spPr>
        <p:txBody>
          <a:bodyPr/>
          <a:lstStyle/>
          <a:p>
            <a:r>
              <a:rPr lang="en-GB" dirty="0">
                <a:latin typeface="+mn-lt"/>
              </a:rPr>
              <a:t> </a:t>
            </a:r>
            <a:r>
              <a:rPr lang="en-GB" i="1" dirty="0">
                <a:latin typeface="+mn-lt"/>
              </a:rPr>
              <a:t>"Our values, as chosen by you and our colleagues are to be caring, to work as a team, to be safe and to be empowered. All of these things are bound to ours and our colleague's mental health. </a:t>
            </a:r>
            <a:br>
              <a:rPr lang="en-GB" dirty="0">
                <a:latin typeface="+mn-lt"/>
              </a:rPr>
            </a:br>
            <a:endParaRPr lang="en-GB" dirty="0">
              <a:latin typeface="+mn-lt"/>
            </a:endParaRPr>
          </a:p>
          <a:p>
            <a:r>
              <a:rPr lang="en-GB" i="1" dirty="0">
                <a:latin typeface="+mn-lt"/>
              </a:rPr>
              <a:t>Caring for yourself and for each other, whether it's your physical or mental well-being means that we can be the best versions of ourselves".​</a:t>
            </a:r>
          </a:p>
          <a:p>
            <a:endParaRPr lang="en-GB" i="1" dirty="0">
              <a:latin typeface="+mn-lt"/>
            </a:endParaRPr>
          </a:p>
          <a:p>
            <a:r>
              <a:rPr lang="en-GB" i="1" dirty="0">
                <a:latin typeface="+mn-lt"/>
              </a:rPr>
              <a:t>					                      </a:t>
            </a:r>
            <a:r>
              <a:rPr lang="en-GB" dirty="0"/>
              <a:t>Andrew Haines, chief executive</a:t>
            </a:r>
            <a:endParaRPr lang="en-GB" dirty="0">
              <a:latin typeface="+mn-lt"/>
            </a:endParaRPr>
          </a:p>
          <a:p>
            <a:pPr marL="184150" indent="-184150">
              <a:spcBef>
                <a:spcPts val="0"/>
              </a:spcBef>
              <a:spcAft>
                <a:spcPts val="1134"/>
              </a:spcAft>
              <a:buClr>
                <a:srgbClr val="00333C"/>
              </a:buClr>
              <a:buSzPct val="60000"/>
              <a:buFont typeface="Arial" panose="020B0604020202020204" pitchFamily="34" charset="0"/>
              <a:buChar char="•"/>
            </a:pPr>
            <a:endParaRPr lang="en-US" dirty="0">
              <a:latin typeface="+mn-lt"/>
            </a:endParaRPr>
          </a:p>
        </p:txBody>
      </p:sp>
      <p:pic>
        <p:nvPicPr>
          <p:cNvPr id="5" name="Picture 4" descr="A picture containing game&#10;&#10;Description automatically generated">
            <a:extLst>
              <a:ext uri="{FF2B5EF4-FFF2-40B4-BE49-F238E27FC236}">
                <a16:creationId xmlns:a16="http://schemas.microsoft.com/office/drawing/2014/main" id="{67BCA79F-FE03-C246-9601-3CA7A03039BC}"/>
              </a:ext>
            </a:extLst>
          </p:cNvPr>
          <p:cNvPicPr>
            <a:picLocks noChangeAspect="1"/>
          </p:cNvPicPr>
          <p:nvPr/>
        </p:nvPicPr>
        <p:blipFill rotWithShape="1">
          <a:blip r:embed="rId2"/>
          <a:srcRect l="11338" t="47621" r="67563" b="11220"/>
          <a:stretch/>
        </p:blipFill>
        <p:spPr>
          <a:xfrm>
            <a:off x="10679459" y="0"/>
            <a:ext cx="1512541" cy="2976957"/>
          </a:xfrm>
          <a:prstGeom prst="rect">
            <a:avLst/>
          </a:prstGeom>
        </p:spPr>
      </p:pic>
    </p:spTree>
    <p:extLst>
      <p:ext uri="{BB962C8B-B14F-4D97-AF65-F5344CB8AC3E}">
        <p14:creationId xmlns:p14="http://schemas.microsoft.com/office/powerpoint/2010/main" val="3469851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44EBB-7D69-2648-B4A3-CDFC16DE3D99}"/>
              </a:ext>
            </a:extLst>
          </p:cNvPr>
          <p:cNvSpPr>
            <a:spLocks noGrp="1"/>
          </p:cNvSpPr>
          <p:nvPr>
            <p:ph type="ctrTitle"/>
          </p:nvPr>
        </p:nvSpPr>
        <p:spPr>
          <a:xfrm>
            <a:off x="1368000" y="1210393"/>
            <a:ext cx="9144000" cy="730521"/>
          </a:xfrm>
        </p:spPr>
        <p:txBody>
          <a:bodyPr wrap="square" lIns="0" tIns="0" rIns="0" bIns="0" anchor="t" anchorCtr="0">
            <a:spAutoFit/>
          </a:bodyPr>
          <a:lstStyle/>
          <a:p>
            <a:pPr>
              <a:lnSpc>
                <a:spcPts val="2880"/>
              </a:lnSpc>
            </a:pPr>
            <a:r>
              <a:rPr lang="en-GB" sz="2400" dirty="0">
                <a:solidFill>
                  <a:srgbClr val="00A275"/>
                </a:solidFill>
                <a:latin typeface="+mn-lt"/>
              </a:rPr>
              <a:t>Our Vision: </a:t>
            </a:r>
            <a:r>
              <a:rPr lang="en-GB" sz="2400" b="0" dirty="0">
                <a:solidFill>
                  <a:srgbClr val="12575E"/>
                </a:solidFill>
                <a:latin typeface="+mn-lt"/>
              </a:rPr>
              <a:t>The rail industry volunteering one million </a:t>
            </a:r>
            <a:br>
              <a:rPr lang="en-GB" sz="2400" b="0" dirty="0">
                <a:solidFill>
                  <a:srgbClr val="12575E"/>
                </a:solidFill>
                <a:latin typeface="+mn-lt"/>
              </a:rPr>
            </a:br>
            <a:r>
              <a:rPr lang="en-GB" sz="2400" b="0" dirty="0">
                <a:solidFill>
                  <a:srgbClr val="12575E"/>
                </a:solidFill>
                <a:latin typeface="+mn-lt"/>
              </a:rPr>
              <a:t>hours to help support people who are struggling to cope.</a:t>
            </a:r>
            <a:endParaRPr lang="en-US" sz="2400" b="0" dirty="0">
              <a:solidFill>
                <a:srgbClr val="12575E"/>
              </a:solidFill>
              <a:latin typeface="+mn-lt"/>
            </a:endParaRPr>
          </a:p>
        </p:txBody>
      </p:sp>
      <p:sp>
        <p:nvSpPr>
          <p:cNvPr id="5" name="Title 1">
            <a:extLst>
              <a:ext uri="{FF2B5EF4-FFF2-40B4-BE49-F238E27FC236}">
                <a16:creationId xmlns:a16="http://schemas.microsoft.com/office/drawing/2014/main" id="{800C8E42-D124-1F47-9824-77641E0379D3}"/>
              </a:ext>
            </a:extLst>
          </p:cNvPr>
          <p:cNvSpPr txBox="1">
            <a:spLocks/>
          </p:cNvSpPr>
          <p:nvPr/>
        </p:nvSpPr>
        <p:spPr>
          <a:xfrm>
            <a:off x="1368000" y="2598275"/>
            <a:ext cx="7821150" cy="2590004"/>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000" b="1" i="0" kern="1200">
                <a:solidFill>
                  <a:schemeClr val="tx1"/>
                </a:solidFill>
                <a:latin typeface="Varah" pitchFamily="2" charset="77"/>
                <a:ea typeface="+mj-ea"/>
                <a:cs typeface="+mj-cs"/>
              </a:defRPr>
            </a:lvl1pPr>
          </a:lstStyle>
          <a:p>
            <a:pPr>
              <a:lnSpc>
                <a:spcPts val="2880"/>
              </a:lnSpc>
            </a:pPr>
            <a:r>
              <a:rPr lang="en-GB" sz="2400" dirty="0">
                <a:solidFill>
                  <a:srgbClr val="00A275"/>
                </a:solidFill>
                <a:latin typeface="+mn-lt"/>
              </a:rPr>
              <a:t>Our Mission: </a:t>
            </a:r>
            <a:r>
              <a:rPr lang="en-GB" sz="2400" b="0" dirty="0">
                <a:solidFill>
                  <a:srgbClr val="12575E"/>
                </a:solidFill>
                <a:latin typeface="+mn-lt"/>
              </a:rPr>
              <a:t>Over the next five years the rail industry </a:t>
            </a:r>
            <a:br>
              <a:rPr lang="en-GB" sz="2400" b="0" dirty="0">
                <a:solidFill>
                  <a:srgbClr val="12575E"/>
                </a:solidFill>
                <a:latin typeface="+mn-lt"/>
              </a:rPr>
            </a:br>
            <a:r>
              <a:rPr lang="en-GB" sz="2400" b="0" dirty="0">
                <a:solidFill>
                  <a:srgbClr val="12575E"/>
                </a:solidFill>
                <a:latin typeface="+mn-lt"/>
              </a:rPr>
              <a:t>is coming together to volunteer one million hours to help Samaritans achieve their vision that fewer people die by suicide. The Million Hour Challenge will help Samaritans be there for even more people who are struggling to cope and also aims to improve the mental health and wellbeing of rail industry employees.</a:t>
            </a:r>
          </a:p>
        </p:txBody>
      </p:sp>
      <p:pic>
        <p:nvPicPr>
          <p:cNvPr id="7" name="Picture 6" descr="A picture containing game&#10;&#10;Description automatically generated">
            <a:extLst>
              <a:ext uri="{FF2B5EF4-FFF2-40B4-BE49-F238E27FC236}">
                <a16:creationId xmlns:a16="http://schemas.microsoft.com/office/drawing/2014/main" id="{CD5B4FF5-4E5E-0948-B99A-C201C320AD82}"/>
              </a:ext>
            </a:extLst>
          </p:cNvPr>
          <p:cNvPicPr>
            <a:picLocks noChangeAspect="1"/>
          </p:cNvPicPr>
          <p:nvPr/>
        </p:nvPicPr>
        <p:blipFill rotWithShape="1">
          <a:blip r:embed="rId2"/>
          <a:srcRect l="1556" r="20439" b="58483"/>
          <a:stretch/>
        </p:blipFill>
        <p:spPr>
          <a:xfrm rot="-5400000">
            <a:off x="7894532" y="1306574"/>
            <a:ext cx="5592087" cy="3002850"/>
          </a:xfrm>
          <a:prstGeom prst="rect">
            <a:avLst/>
          </a:prstGeom>
        </p:spPr>
      </p:pic>
    </p:spTree>
    <p:extLst>
      <p:ext uri="{BB962C8B-B14F-4D97-AF65-F5344CB8AC3E}">
        <p14:creationId xmlns:p14="http://schemas.microsoft.com/office/powerpoint/2010/main" val="2521174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7377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very hour every day - Samaritans.mp4" descr="Every hour every day - Samaritans.mp4">
            <a:hlinkClick r:id="" action="ppaction://media"/>
            <a:extLst>
              <a:ext uri="{FF2B5EF4-FFF2-40B4-BE49-F238E27FC236}">
                <a16:creationId xmlns:a16="http://schemas.microsoft.com/office/drawing/2014/main" id="{890626AE-561E-8547-BEB2-D3A6693A9C1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92000" y="504000"/>
            <a:ext cx="9408000" cy="5292000"/>
          </a:xfrm>
          <a:prstGeom prst="rect">
            <a:avLst/>
          </a:prstGeom>
        </p:spPr>
      </p:pic>
    </p:spTree>
    <p:extLst>
      <p:ext uri="{BB962C8B-B14F-4D97-AF65-F5344CB8AC3E}">
        <p14:creationId xmlns:p14="http://schemas.microsoft.com/office/powerpoint/2010/main" val="241784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7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B929765-D9F3-6040-B6E9-6004DDE9A88D}"/>
              </a:ext>
            </a:extLst>
          </p:cNvPr>
          <p:cNvSpPr>
            <a:spLocks noGrp="1"/>
          </p:cNvSpPr>
          <p:nvPr>
            <p:ph type="subTitle" idx="1"/>
          </p:nvPr>
        </p:nvSpPr>
        <p:spPr>
          <a:xfrm>
            <a:off x="1656000" y="1980000"/>
            <a:ext cx="7886700" cy="3365500"/>
          </a:xfrm>
        </p:spPr>
        <p:txBody>
          <a:bodyPr lIns="0" tIns="0" rIns="0" bIns="0">
            <a:noAutofit/>
          </a:bodyPr>
          <a:lstStyle/>
          <a:p>
            <a:pPr algn="l">
              <a:lnSpc>
                <a:spcPts val="2400"/>
              </a:lnSpc>
            </a:pPr>
            <a:r>
              <a:rPr lang="en-GB" dirty="0">
                <a:solidFill>
                  <a:srgbClr val="00333C"/>
                </a:solidFill>
                <a:latin typeface="+mn-lt"/>
              </a:rPr>
              <a:t> We can build on the success of the partnership between the </a:t>
            </a:r>
            <a:br>
              <a:rPr lang="en-GB" dirty="0">
                <a:solidFill>
                  <a:srgbClr val="00333C"/>
                </a:solidFill>
                <a:latin typeface="+mn-lt"/>
              </a:rPr>
            </a:br>
            <a:r>
              <a:rPr lang="en-GB" dirty="0">
                <a:solidFill>
                  <a:srgbClr val="00333C"/>
                </a:solidFill>
                <a:latin typeface="+mn-lt"/>
              </a:rPr>
              <a:t>rail industry and the Samaritans further through the Million Hour Challenge which will encourage volunteering from across the </a:t>
            </a:r>
            <a:br>
              <a:rPr lang="en-GB" dirty="0">
                <a:solidFill>
                  <a:srgbClr val="00333C"/>
                </a:solidFill>
                <a:latin typeface="+mn-lt"/>
              </a:rPr>
            </a:br>
            <a:r>
              <a:rPr lang="en-GB" dirty="0">
                <a:solidFill>
                  <a:srgbClr val="00333C"/>
                </a:solidFill>
                <a:latin typeface="+mn-lt"/>
              </a:rPr>
              <a:t>whole sector.</a:t>
            </a:r>
            <a:br>
              <a:rPr lang="en-GB" dirty="0">
                <a:solidFill>
                  <a:srgbClr val="00333C"/>
                </a:solidFill>
                <a:latin typeface="+mn-lt"/>
              </a:rPr>
            </a:br>
            <a:br>
              <a:rPr lang="en-GB" dirty="0">
                <a:solidFill>
                  <a:srgbClr val="00333C"/>
                </a:solidFill>
                <a:latin typeface="+mn-lt"/>
              </a:rPr>
            </a:br>
            <a:r>
              <a:rPr lang="en-GB" dirty="0">
                <a:solidFill>
                  <a:srgbClr val="00333C"/>
                </a:solidFill>
                <a:latin typeface="+mn-lt"/>
              </a:rPr>
              <a:t>This will not only help the Samaritans as they seek to cope with increased demand for their vital services but will also be beneficial for the mental health of all of us in the sector who volunteer our time, not least by encouraging us to talk with each other, and the wider community, </a:t>
            </a:r>
            <a:br>
              <a:rPr lang="en-GB" dirty="0">
                <a:solidFill>
                  <a:srgbClr val="00333C"/>
                </a:solidFill>
                <a:latin typeface="+mn-lt"/>
              </a:rPr>
            </a:br>
            <a:r>
              <a:rPr lang="en-GB" dirty="0">
                <a:solidFill>
                  <a:srgbClr val="00333C"/>
                </a:solidFill>
                <a:latin typeface="+mn-lt"/>
              </a:rPr>
              <a:t>about the issues involved.</a:t>
            </a:r>
          </a:p>
        </p:txBody>
      </p:sp>
      <p:sp>
        <p:nvSpPr>
          <p:cNvPr id="3" name="Title 2">
            <a:extLst>
              <a:ext uri="{FF2B5EF4-FFF2-40B4-BE49-F238E27FC236}">
                <a16:creationId xmlns:a16="http://schemas.microsoft.com/office/drawing/2014/main" id="{7C9B7F30-4E89-C146-8AC6-86ACB6677218}"/>
              </a:ext>
            </a:extLst>
          </p:cNvPr>
          <p:cNvSpPr>
            <a:spLocks noGrp="1"/>
          </p:cNvSpPr>
          <p:nvPr>
            <p:ph type="title"/>
          </p:nvPr>
        </p:nvSpPr>
        <p:spPr>
          <a:xfrm>
            <a:off x="918000" y="954000"/>
            <a:ext cx="10515600" cy="512961"/>
          </a:xfrm>
        </p:spPr>
        <p:txBody>
          <a:bodyPr lIns="0" tIns="0" rIns="0" bIns="0" anchor="t" anchorCtr="0">
            <a:spAutoFit/>
          </a:bodyPr>
          <a:lstStyle/>
          <a:p>
            <a:pPr>
              <a:lnSpc>
                <a:spcPts val="2040"/>
              </a:lnSpc>
            </a:pPr>
            <a:r>
              <a:rPr lang="en-GB" sz="1700" dirty="0">
                <a:solidFill>
                  <a:srgbClr val="00A275"/>
                </a:solidFill>
                <a:latin typeface="+mn-lt"/>
              </a:rPr>
              <a:t>Ian Prosser is the HM Chief Inspector of Railways and Director, </a:t>
            </a:r>
            <a:br>
              <a:rPr lang="en-GB" sz="1700" dirty="0">
                <a:solidFill>
                  <a:srgbClr val="00A275"/>
                </a:solidFill>
                <a:latin typeface="+mn-lt"/>
              </a:rPr>
            </a:br>
            <a:r>
              <a:rPr lang="en-GB" sz="1700" dirty="0">
                <a:solidFill>
                  <a:srgbClr val="00A275"/>
                </a:solidFill>
                <a:latin typeface="+mn-lt"/>
              </a:rPr>
              <a:t>Railway Safety and sponsor of Million Hour Challenge.</a:t>
            </a:r>
          </a:p>
        </p:txBody>
      </p:sp>
      <p:pic>
        <p:nvPicPr>
          <p:cNvPr id="6" name="Picture 5" descr="A picture containing drawing&#10;&#10;Description automatically generated">
            <a:extLst>
              <a:ext uri="{FF2B5EF4-FFF2-40B4-BE49-F238E27FC236}">
                <a16:creationId xmlns:a16="http://schemas.microsoft.com/office/drawing/2014/main" id="{CB70B854-B46F-1647-8CE8-CD3400D07E19}"/>
              </a:ext>
            </a:extLst>
          </p:cNvPr>
          <p:cNvPicPr>
            <a:picLocks noChangeAspect="1"/>
          </p:cNvPicPr>
          <p:nvPr/>
        </p:nvPicPr>
        <p:blipFill>
          <a:blip r:embed="rId2"/>
          <a:stretch>
            <a:fillRect/>
          </a:stretch>
        </p:blipFill>
        <p:spPr>
          <a:xfrm>
            <a:off x="900000" y="1764000"/>
            <a:ext cx="684000" cy="46200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589B206A-0877-F140-9F5E-72C40FC24C3C}"/>
              </a:ext>
            </a:extLst>
          </p:cNvPr>
          <p:cNvPicPr>
            <a:picLocks noChangeAspect="1"/>
          </p:cNvPicPr>
          <p:nvPr/>
        </p:nvPicPr>
        <p:blipFill>
          <a:blip r:embed="rId2"/>
          <a:stretch>
            <a:fillRect/>
          </a:stretch>
        </p:blipFill>
        <p:spPr>
          <a:xfrm flipH="1" flipV="1">
            <a:off x="4474800" y="4752000"/>
            <a:ext cx="684000" cy="462000"/>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B4632479-4D50-7C40-8F35-A20E85C4D8FD}"/>
              </a:ext>
            </a:extLst>
          </p:cNvPr>
          <p:cNvPicPr>
            <a:picLocks noChangeAspect="1"/>
          </p:cNvPicPr>
          <p:nvPr/>
        </p:nvPicPr>
        <p:blipFill>
          <a:blip r:embed="rId3"/>
          <a:stretch>
            <a:fillRect/>
          </a:stretch>
        </p:blipFill>
        <p:spPr>
          <a:xfrm>
            <a:off x="9345600" y="4579200"/>
            <a:ext cx="2372400" cy="1123647"/>
          </a:xfrm>
          <a:prstGeom prst="rect">
            <a:avLst/>
          </a:prstGeom>
        </p:spPr>
      </p:pic>
      <p:pic>
        <p:nvPicPr>
          <p:cNvPr id="5" name="Picture 4" descr="A picture containing game&#10;&#10;Description automatically generated">
            <a:extLst>
              <a:ext uri="{FF2B5EF4-FFF2-40B4-BE49-F238E27FC236}">
                <a16:creationId xmlns:a16="http://schemas.microsoft.com/office/drawing/2014/main" id="{6B753716-BA44-E543-BF24-F962AEC11400}"/>
              </a:ext>
            </a:extLst>
          </p:cNvPr>
          <p:cNvPicPr>
            <a:picLocks noChangeAspect="1"/>
          </p:cNvPicPr>
          <p:nvPr/>
        </p:nvPicPr>
        <p:blipFill rotWithShape="1">
          <a:blip r:embed="rId4"/>
          <a:srcRect t="43026" r="49807"/>
          <a:stretch/>
        </p:blipFill>
        <p:spPr>
          <a:xfrm>
            <a:off x="9107747" y="0"/>
            <a:ext cx="3084253" cy="3532155"/>
          </a:xfrm>
          <a:prstGeom prst="rect">
            <a:avLst/>
          </a:prstGeom>
        </p:spPr>
      </p:pic>
    </p:spTree>
    <p:extLst>
      <p:ext uri="{BB962C8B-B14F-4D97-AF65-F5344CB8AC3E}">
        <p14:creationId xmlns:p14="http://schemas.microsoft.com/office/powerpoint/2010/main" val="3428259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088D6F8-71B7-BE47-A600-84229A84DC75}"/>
              </a:ext>
            </a:extLst>
          </p:cNvPr>
          <p:cNvSpPr txBox="1">
            <a:spLocks noChangeAspect="1"/>
          </p:cNvSpPr>
          <p:nvPr/>
        </p:nvSpPr>
        <p:spPr>
          <a:xfrm>
            <a:off x="291600" y="1094400"/>
            <a:ext cx="2923199" cy="1517916"/>
          </a:xfrm>
          <a:prstGeom prst="rect">
            <a:avLst/>
          </a:prstGeom>
          <a:noFill/>
        </p:spPr>
        <p:txBody>
          <a:bodyPr wrap="square" lIns="0" tIns="0" rIns="0" bIns="0" rtlCol="0">
            <a:spAutoFit/>
          </a:bodyPr>
          <a:lstStyle/>
          <a:p>
            <a:pPr algn="ctr">
              <a:lnSpc>
                <a:spcPts val="4920"/>
              </a:lnSpc>
              <a:spcAft>
                <a:spcPts val="600"/>
              </a:spcAft>
            </a:pPr>
            <a:r>
              <a:rPr lang="en-GB" sz="4100" b="1" i="0" dirty="0">
                <a:solidFill>
                  <a:srgbClr val="7BBC42"/>
                </a:solidFill>
              </a:rPr>
              <a:t>1.6</a:t>
            </a:r>
          </a:p>
          <a:p>
            <a:pPr algn="ctr">
              <a:lnSpc>
                <a:spcPts val="1560"/>
              </a:lnSpc>
            </a:pPr>
            <a:r>
              <a:rPr lang="en-GB" sz="1300" b="0" i="0" dirty="0">
                <a:solidFill>
                  <a:srgbClr val="00333C"/>
                </a:solidFill>
              </a:rPr>
              <a:t>the rate of suicide is 1.6 times </a:t>
            </a:r>
            <a:br>
              <a:rPr lang="en-GB" sz="1300" b="0" i="0" dirty="0">
                <a:solidFill>
                  <a:srgbClr val="00333C"/>
                </a:solidFill>
              </a:rPr>
            </a:br>
            <a:r>
              <a:rPr lang="en-GB" sz="1300" b="0" i="0" dirty="0">
                <a:solidFill>
                  <a:srgbClr val="00333C"/>
                </a:solidFill>
              </a:rPr>
              <a:t>higher in the rail and construction </a:t>
            </a:r>
            <a:br>
              <a:rPr lang="en-GB" sz="1300" b="0" i="0" dirty="0">
                <a:solidFill>
                  <a:srgbClr val="00333C"/>
                </a:solidFill>
              </a:rPr>
            </a:br>
            <a:r>
              <a:rPr lang="en-GB" sz="1300" b="0" i="0" dirty="0">
                <a:solidFill>
                  <a:srgbClr val="00333C"/>
                </a:solidFill>
              </a:rPr>
              <a:t>sectors than the UK average </a:t>
            </a:r>
            <a:br>
              <a:rPr lang="en-GB" sz="1300" b="0" i="0" dirty="0">
                <a:solidFill>
                  <a:srgbClr val="00333C"/>
                </a:solidFill>
              </a:rPr>
            </a:br>
            <a:r>
              <a:rPr lang="en-GB" sz="1300" b="0" i="0" dirty="0">
                <a:solidFill>
                  <a:srgbClr val="00333C"/>
                </a:solidFill>
              </a:rPr>
              <a:t>among professions</a:t>
            </a:r>
          </a:p>
        </p:txBody>
      </p:sp>
      <p:sp>
        <p:nvSpPr>
          <p:cNvPr id="11" name="TextBox 10">
            <a:extLst>
              <a:ext uri="{FF2B5EF4-FFF2-40B4-BE49-F238E27FC236}">
                <a16:creationId xmlns:a16="http://schemas.microsoft.com/office/drawing/2014/main" id="{8D93FF69-5F63-2543-919E-C04D49CFCCA3}"/>
              </a:ext>
            </a:extLst>
          </p:cNvPr>
          <p:cNvSpPr txBox="1">
            <a:spLocks noChangeAspect="1"/>
          </p:cNvSpPr>
          <p:nvPr/>
        </p:nvSpPr>
        <p:spPr>
          <a:xfrm>
            <a:off x="3214682" y="1094400"/>
            <a:ext cx="2923199" cy="1312732"/>
          </a:xfrm>
          <a:prstGeom prst="rect">
            <a:avLst/>
          </a:prstGeom>
          <a:noFill/>
        </p:spPr>
        <p:txBody>
          <a:bodyPr wrap="square" lIns="0" tIns="0" rIns="0" bIns="0" rtlCol="0">
            <a:spAutoFit/>
          </a:bodyPr>
          <a:lstStyle/>
          <a:p>
            <a:pPr algn="ctr">
              <a:lnSpc>
                <a:spcPts val="4920"/>
              </a:lnSpc>
              <a:spcAft>
                <a:spcPts val="600"/>
              </a:spcAft>
            </a:pPr>
            <a:r>
              <a:rPr lang="en-GB" sz="4100" b="1" dirty="0">
                <a:solidFill>
                  <a:srgbClr val="00333C"/>
                </a:solidFill>
              </a:rPr>
              <a:t>£316m</a:t>
            </a:r>
            <a:endParaRPr lang="en-GB" sz="4100" b="1" i="0" dirty="0">
              <a:solidFill>
                <a:srgbClr val="00333C"/>
              </a:solidFill>
            </a:endParaRPr>
          </a:p>
          <a:p>
            <a:pPr algn="ctr">
              <a:lnSpc>
                <a:spcPts val="1560"/>
              </a:lnSpc>
            </a:pPr>
            <a:r>
              <a:rPr lang="en-GB" sz="1300" dirty="0">
                <a:solidFill>
                  <a:schemeClr val="bg1"/>
                </a:solidFill>
              </a:rPr>
              <a:t>the economic cost of mental </a:t>
            </a:r>
            <a:br>
              <a:rPr lang="en-GB" sz="1300" dirty="0">
                <a:solidFill>
                  <a:schemeClr val="bg1"/>
                </a:solidFill>
              </a:rPr>
            </a:br>
            <a:r>
              <a:rPr lang="en-GB" sz="1300" dirty="0">
                <a:solidFill>
                  <a:schemeClr val="bg1"/>
                </a:solidFill>
              </a:rPr>
              <a:t>health related sickness </a:t>
            </a:r>
          </a:p>
          <a:p>
            <a:pPr algn="ctr">
              <a:lnSpc>
                <a:spcPts val="1560"/>
              </a:lnSpc>
            </a:pPr>
            <a:r>
              <a:rPr lang="en-GB" sz="1300" dirty="0">
                <a:solidFill>
                  <a:schemeClr val="bg1"/>
                </a:solidFill>
              </a:rPr>
              <a:t>absence in rail</a:t>
            </a:r>
            <a:endParaRPr lang="en-GB" sz="1300" b="0" i="0" dirty="0">
              <a:solidFill>
                <a:schemeClr val="bg1"/>
              </a:solidFill>
            </a:endParaRPr>
          </a:p>
        </p:txBody>
      </p:sp>
      <p:sp>
        <p:nvSpPr>
          <p:cNvPr id="12" name="TextBox 11">
            <a:extLst>
              <a:ext uri="{FF2B5EF4-FFF2-40B4-BE49-F238E27FC236}">
                <a16:creationId xmlns:a16="http://schemas.microsoft.com/office/drawing/2014/main" id="{94FABA8C-46C8-C04E-90F2-1281D9BE2980}"/>
              </a:ext>
            </a:extLst>
          </p:cNvPr>
          <p:cNvSpPr txBox="1">
            <a:spLocks noChangeAspect="1"/>
          </p:cNvSpPr>
          <p:nvPr/>
        </p:nvSpPr>
        <p:spPr>
          <a:xfrm>
            <a:off x="6145259" y="1094400"/>
            <a:ext cx="2923199" cy="1107547"/>
          </a:xfrm>
          <a:prstGeom prst="rect">
            <a:avLst/>
          </a:prstGeom>
          <a:noFill/>
        </p:spPr>
        <p:txBody>
          <a:bodyPr wrap="square" lIns="0" tIns="0" rIns="0" bIns="0" rtlCol="0">
            <a:spAutoFit/>
          </a:bodyPr>
          <a:lstStyle/>
          <a:p>
            <a:pPr algn="ctr">
              <a:lnSpc>
                <a:spcPts val="4920"/>
              </a:lnSpc>
              <a:spcAft>
                <a:spcPts val="600"/>
              </a:spcAft>
            </a:pPr>
            <a:r>
              <a:rPr lang="en-GB" sz="4100" b="1" dirty="0">
                <a:solidFill>
                  <a:srgbClr val="7BBC42"/>
                </a:solidFill>
              </a:rPr>
              <a:t>95%</a:t>
            </a:r>
            <a:endParaRPr lang="en-GB" sz="4100" b="1" i="0" dirty="0">
              <a:solidFill>
                <a:srgbClr val="7BBC42"/>
              </a:solidFill>
            </a:endParaRPr>
          </a:p>
          <a:p>
            <a:pPr algn="ctr">
              <a:lnSpc>
                <a:spcPts val="1560"/>
              </a:lnSpc>
            </a:pPr>
            <a:r>
              <a:rPr lang="en-GB" sz="1300" dirty="0">
                <a:solidFill>
                  <a:srgbClr val="00333C"/>
                </a:solidFill>
              </a:rPr>
              <a:t>of frontline employees have</a:t>
            </a:r>
          </a:p>
          <a:p>
            <a:pPr algn="ctr">
              <a:lnSpc>
                <a:spcPts val="1560"/>
              </a:lnSpc>
            </a:pPr>
            <a:r>
              <a:rPr lang="en-GB" sz="1300" dirty="0">
                <a:solidFill>
                  <a:srgbClr val="00333C"/>
                </a:solidFill>
              </a:rPr>
              <a:t>experienced workplace abuse</a:t>
            </a:r>
            <a:endParaRPr lang="en-GB" sz="1300" b="0" i="0" dirty="0">
              <a:solidFill>
                <a:srgbClr val="00333C"/>
              </a:solidFill>
            </a:endParaRPr>
          </a:p>
        </p:txBody>
      </p:sp>
      <p:sp>
        <p:nvSpPr>
          <p:cNvPr id="13" name="TextBox 12">
            <a:extLst>
              <a:ext uri="{FF2B5EF4-FFF2-40B4-BE49-F238E27FC236}">
                <a16:creationId xmlns:a16="http://schemas.microsoft.com/office/drawing/2014/main" id="{D6DA62A8-FAD2-BB47-B1CC-F104800C8974}"/>
              </a:ext>
            </a:extLst>
          </p:cNvPr>
          <p:cNvSpPr txBox="1">
            <a:spLocks noChangeAspect="1"/>
          </p:cNvSpPr>
          <p:nvPr/>
        </p:nvSpPr>
        <p:spPr>
          <a:xfrm>
            <a:off x="291600" y="3873600"/>
            <a:ext cx="2923199" cy="1312732"/>
          </a:xfrm>
          <a:prstGeom prst="rect">
            <a:avLst/>
          </a:prstGeom>
          <a:noFill/>
        </p:spPr>
        <p:txBody>
          <a:bodyPr wrap="square" lIns="0" tIns="0" rIns="0" bIns="0" rtlCol="0">
            <a:spAutoFit/>
          </a:bodyPr>
          <a:lstStyle/>
          <a:p>
            <a:pPr algn="ctr">
              <a:lnSpc>
                <a:spcPts val="4920"/>
              </a:lnSpc>
              <a:spcAft>
                <a:spcPts val="600"/>
              </a:spcAft>
            </a:pPr>
            <a:r>
              <a:rPr lang="en-GB" sz="4100" b="1" dirty="0">
                <a:solidFill>
                  <a:srgbClr val="00333C"/>
                </a:solidFill>
              </a:rPr>
              <a:t>3 out of 5</a:t>
            </a:r>
            <a:endParaRPr lang="en-GB" sz="4100" b="1" i="0" dirty="0">
              <a:solidFill>
                <a:srgbClr val="00333C"/>
              </a:solidFill>
            </a:endParaRPr>
          </a:p>
          <a:p>
            <a:pPr algn="ctr">
              <a:lnSpc>
                <a:spcPts val="1560"/>
              </a:lnSpc>
            </a:pPr>
            <a:r>
              <a:rPr lang="en-GB" sz="1300" dirty="0">
                <a:solidFill>
                  <a:schemeClr val="bg1"/>
                </a:solidFill>
              </a:rPr>
              <a:t>people have experienced mental</a:t>
            </a:r>
          </a:p>
          <a:p>
            <a:pPr algn="ctr">
              <a:lnSpc>
                <a:spcPts val="1560"/>
              </a:lnSpc>
            </a:pPr>
            <a:r>
              <a:rPr lang="en-GB" sz="1300" dirty="0">
                <a:solidFill>
                  <a:schemeClr val="bg1"/>
                </a:solidFill>
              </a:rPr>
              <a:t>health issues due to work. But just</a:t>
            </a:r>
          </a:p>
          <a:p>
            <a:pPr algn="ctr">
              <a:lnSpc>
                <a:spcPts val="1560"/>
              </a:lnSpc>
            </a:pPr>
            <a:r>
              <a:rPr lang="en-GB" sz="1300" dirty="0">
                <a:solidFill>
                  <a:schemeClr val="bg1"/>
                </a:solidFill>
              </a:rPr>
              <a:t>one in ten tell their manager</a:t>
            </a:r>
            <a:endParaRPr lang="en-GB" sz="1300" b="0" i="0" dirty="0">
              <a:solidFill>
                <a:schemeClr val="bg1"/>
              </a:solidFill>
            </a:endParaRPr>
          </a:p>
        </p:txBody>
      </p:sp>
      <p:sp>
        <p:nvSpPr>
          <p:cNvPr id="14" name="TextBox 13">
            <a:extLst>
              <a:ext uri="{FF2B5EF4-FFF2-40B4-BE49-F238E27FC236}">
                <a16:creationId xmlns:a16="http://schemas.microsoft.com/office/drawing/2014/main" id="{09FDECD6-D97D-D04B-9C82-E17BC4BA69CB}"/>
              </a:ext>
            </a:extLst>
          </p:cNvPr>
          <p:cNvSpPr txBox="1">
            <a:spLocks noChangeAspect="1"/>
          </p:cNvSpPr>
          <p:nvPr/>
        </p:nvSpPr>
        <p:spPr>
          <a:xfrm>
            <a:off x="3214682" y="3873600"/>
            <a:ext cx="2923199" cy="1312732"/>
          </a:xfrm>
          <a:prstGeom prst="rect">
            <a:avLst/>
          </a:prstGeom>
          <a:noFill/>
        </p:spPr>
        <p:txBody>
          <a:bodyPr wrap="square" lIns="0" tIns="0" rIns="0" bIns="0" rtlCol="0">
            <a:spAutoFit/>
          </a:bodyPr>
          <a:lstStyle/>
          <a:p>
            <a:pPr algn="ctr">
              <a:lnSpc>
                <a:spcPts val="4920"/>
              </a:lnSpc>
              <a:spcAft>
                <a:spcPts val="600"/>
              </a:spcAft>
            </a:pPr>
            <a:r>
              <a:rPr lang="en-GB" sz="4100" b="1" dirty="0">
                <a:solidFill>
                  <a:srgbClr val="00A275"/>
                </a:solidFill>
              </a:rPr>
              <a:t>44%</a:t>
            </a:r>
            <a:endParaRPr lang="en-GB" sz="4100" b="1" i="0" dirty="0">
              <a:solidFill>
                <a:srgbClr val="00A275"/>
              </a:solidFill>
            </a:endParaRPr>
          </a:p>
          <a:p>
            <a:pPr algn="ctr">
              <a:lnSpc>
                <a:spcPts val="1560"/>
              </a:lnSpc>
            </a:pPr>
            <a:r>
              <a:rPr lang="en-GB" sz="1300" dirty="0">
                <a:solidFill>
                  <a:srgbClr val="00333C"/>
                </a:solidFill>
              </a:rPr>
              <a:t>of employers are seeing an</a:t>
            </a:r>
          </a:p>
          <a:p>
            <a:pPr algn="ctr">
              <a:lnSpc>
                <a:spcPts val="1560"/>
              </a:lnSpc>
            </a:pPr>
            <a:r>
              <a:rPr lang="en-GB" sz="1300" dirty="0">
                <a:solidFill>
                  <a:srgbClr val="00333C"/>
                </a:solidFill>
              </a:rPr>
              <a:t>increase in reported mental</a:t>
            </a:r>
          </a:p>
          <a:p>
            <a:pPr algn="ctr">
              <a:lnSpc>
                <a:spcPts val="1560"/>
              </a:lnSpc>
            </a:pPr>
            <a:r>
              <a:rPr lang="en-GB" sz="1300" dirty="0">
                <a:solidFill>
                  <a:srgbClr val="00333C"/>
                </a:solidFill>
              </a:rPr>
              <a:t>health problems</a:t>
            </a:r>
            <a:endParaRPr lang="en-GB" sz="1300" b="0" i="0" dirty="0">
              <a:solidFill>
                <a:srgbClr val="00333C"/>
              </a:solidFill>
            </a:endParaRPr>
          </a:p>
        </p:txBody>
      </p:sp>
      <p:sp>
        <p:nvSpPr>
          <p:cNvPr id="15" name="TextBox 14">
            <a:extLst>
              <a:ext uri="{FF2B5EF4-FFF2-40B4-BE49-F238E27FC236}">
                <a16:creationId xmlns:a16="http://schemas.microsoft.com/office/drawing/2014/main" id="{0233725C-DA73-CD43-BA22-3EBACC0C4F82}"/>
              </a:ext>
            </a:extLst>
          </p:cNvPr>
          <p:cNvSpPr txBox="1">
            <a:spLocks noChangeAspect="1"/>
          </p:cNvSpPr>
          <p:nvPr/>
        </p:nvSpPr>
        <p:spPr>
          <a:xfrm>
            <a:off x="6145259" y="3873600"/>
            <a:ext cx="2923199" cy="1312732"/>
          </a:xfrm>
          <a:prstGeom prst="rect">
            <a:avLst/>
          </a:prstGeom>
          <a:noFill/>
        </p:spPr>
        <p:txBody>
          <a:bodyPr wrap="square" lIns="0" tIns="0" rIns="0" bIns="0" rtlCol="0">
            <a:spAutoFit/>
          </a:bodyPr>
          <a:lstStyle/>
          <a:p>
            <a:pPr algn="ctr">
              <a:lnSpc>
                <a:spcPts val="4920"/>
              </a:lnSpc>
              <a:spcAft>
                <a:spcPts val="600"/>
              </a:spcAft>
            </a:pPr>
            <a:r>
              <a:rPr lang="en-GB" sz="4100" b="1" dirty="0">
                <a:solidFill>
                  <a:srgbClr val="7BBC42"/>
                </a:solidFill>
              </a:rPr>
              <a:t>12.6%</a:t>
            </a:r>
            <a:endParaRPr lang="en-GB" sz="4100" b="1" i="0" dirty="0">
              <a:solidFill>
                <a:srgbClr val="7BBC42"/>
              </a:solidFill>
            </a:endParaRPr>
          </a:p>
          <a:p>
            <a:pPr algn="ctr">
              <a:lnSpc>
                <a:spcPts val="1560"/>
              </a:lnSpc>
            </a:pPr>
            <a:r>
              <a:rPr lang="en-GB" sz="1300" dirty="0">
                <a:solidFill>
                  <a:schemeClr val="bg1"/>
                </a:solidFill>
              </a:rPr>
              <a:t>of all sickness absence days</a:t>
            </a:r>
          </a:p>
          <a:p>
            <a:pPr algn="ctr">
              <a:lnSpc>
                <a:spcPts val="1560"/>
              </a:lnSpc>
            </a:pPr>
            <a:r>
              <a:rPr lang="en-GB" sz="1300" dirty="0">
                <a:solidFill>
                  <a:schemeClr val="bg1"/>
                </a:solidFill>
              </a:rPr>
              <a:t>in the UK can be attributed</a:t>
            </a:r>
          </a:p>
          <a:p>
            <a:pPr algn="ctr">
              <a:lnSpc>
                <a:spcPts val="1560"/>
              </a:lnSpc>
            </a:pPr>
            <a:r>
              <a:rPr lang="en-GB" sz="1300" dirty="0">
                <a:solidFill>
                  <a:schemeClr val="bg1"/>
                </a:solidFill>
              </a:rPr>
              <a:t>to mental health conditions</a:t>
            </a:r>
            <a:endParaRPr lang="en-GB" sz="1300" b="0" i="0" dirty="0">
              <a:solidFill>
                <a:schemeClr val="bg1"/>
              </a:solidFill>
            </a:endParaRPr>
          </a:p>
        </p:txBody>
      </p:sp>
      <p:sp>
        <p:nvSpPr>
          <p:cNvPr id="16" name="TextBox 15">
            <a:extLst>
              <a:ext uri="{FF2B5EF4-FFF2-40B4-BE49-F238E27FC236}">
                <a16:creationId xmlns:a16="http://schemas.microsoft.com/office/drawing/2014/main" id="{E2EA860F-9166-304A-821A-C300AA46D9AF}"/>
              </a:ext>
            </a:extLst>
          </p:cNvPr>
          <p:cNvSpPr txBox="1">
            <a:spLocks/>
          </p:cNvSpPr>
          <p:nvPr/>
        </p:nvSpPr>
        <p:spPr>
          <a:xfrm>
            <a:off x="9060846" y="292308"/>
            <a:ext cx="2923199" cy="5658787"/>
          </a:xfrm>
          <a:prstGeom prst="rect">
            <a:avLst/>
          </a:prstGeom>
          <a:noFill/>
        </p:spPr>
        <p:txBody>
          <a:bodyPr wrap="square" lIns="0" tIns="0" rIns="0" bIns="0" rtlCol="0" anchor="ctr" anchorCtr="0">
            <a:noAutofit/>
          </a:bodyPr>
          <a:lstStyle/>
          <a:p>
            <a:pPr algn="ctr">
              <a:lnSpc>
                <a:spcPts val="4920"/>
              </a:lnSpc>
              <a:spcAft>
                <a:spcPts val="600"/>
              </a:spcAft>
            </a:pPr>
            <a:r>
              <a:rPr lang="en-GB" sz="4100" b="1" dirty="0">
                <a:solidFill>
                  <a:srgbClr val="00333C"/>
                </a:solidFill>
              </a:rPr>
              <a:t>15.4m</a:t>
            </a:r>
            <a:endParaRPr lang="en-GB" sz="4100" b="1" i="0" dirty="0">
              <a:solidFill>
                <a:srgbClr val="00333C"/>
              </a:solidFill>
            </a:endParaRPr>
          </a:p>
          <a:p>
            <a:pPr algn="ctr">
              <a:lnSpc>
                <a:spcPts val="1560"/>
              </a:lnSpc>
            </a:pPr>
            <a:r>
              <a:rPr lang="en-GB" sz="1300" dirty="0">
                <a:solidFill>
                  <a:schemeClr val="bg1"/>
                </a:solidFill>
              </a:rPr>
              <a:t>million working days were</a:t>
            </a:r>
          </a:p>
          <a:p>
            <a:pPr algn="ctr">
              <a:lnSpc>
                <a:spcPts val="1560"/>
              </a:lnSpc>
            </a:pPr>
            <a:r>
              <a:rPr lang="en-GB" sz="1300" dirty="0">
                <a:solidFill>
                  <a:schemeClr val="bg1"/>
                </a:solidFill>
              </a:rPr>
              <a:t>lost to work-related stress in</a:t>
            </a:r>
          </a:p>
          <a:p>
            <a:pPr algn="ctr">
              <a:lnSpc>
                <a:spcPts val="1560"/>
              </a:lnSpc>
            </a:pPr>
            <a:r>
              <a:rPr lang="en-GB" sz="1300" dirty="0">
                <a:solidFill>
                  <a:schemeClr val="bg1"/>
                </a:solidFill>
              </a:rPr>
              <a:t>2017/18, compared with 12.5</a:t>
            </a:r>
          </a:p>
          <a:p>
            <a:pPr algn="ctr">
              <a:lnSpc>
                <a:spcPts val="1560"/>
              </a:lnSpc>
            </a:pPr>
            <a:r>
              <a:rPr lang="en-GB" sz="1300" dirty="0">
                <a:solidFill>
                  <a:schemeClr val="bg1"/>
                </a:solidFill>
              </a:rPr>
              <a:t>million the previous year</a:t>
            </a:r>
            <a:endParaRPr lang="en-GB" sz="1300" b="0" i="0" dirty="0">
              <a:solidFill>
                <a:schemeClr val="bg1"/>
              </a:solidFill>
            </a:endParaRPr>
          </a:p>
        </p:txBody>
      </p:sp>
    </p:spTree>
    <p:extLst>
      <p:ext uri="{BB962C8B-B14F-4D97-AF65-F5344CB8AC3E}">
        <p14:creationId xmlns:p14="http://schemas.microsoft.com/office/powerpoint/2010/main" val="2140811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2DFB140-F2AA-8E4D-9D9A-965A49FBD840}"/>
              </a:ext>
            </a:extLst>
          </p:cNvPr>
          <p:cNvSpPr>
            <a:spLocks noGrp="1"/>
          </p:cNvSpPr>
          <p:nvPr>
            <p:ph type="subTitle" idx="1"/>
          </p:nvPr>
        </p:nvSpPr>
        <p:spPr>
          <a:xfrm>
            <a:off x="914400" y="1620000"/>
            <a:ext cx="9144000" cy="3539430"/>
          </a:xfrm>
        </p:spPr>
        <p:txBody>
          <a:bodyPr/>
          <a:lstStyle/>
          <a:p>
            <a:pPr>
              <a:lnSpc>
                <a:spcPts val="1600"/>
              </a:lnSpc>
            </a:pPr>
            <a:r>
              <a:rPr lang="en-US" dirty="0">
                <a:latin typeface="+mn-lt"/>
              </a:rPr>
              <a:t>People who volunteer through work are happier, healthier and likely </a:t>
            </a:r>
          </a:p>
          <a:p>
            <a:pPr>
              <a:lnSpc>
                <a:spcPts val="1600"/>
              </a:lnSpc>
              <a:spcBef>
                <a:spcPts val="600"/>
              </a:spcBef>
            </a:pPr>
            <a:r>
              <a:rPr lang="en-US" dirty="0">
                <a:latin typeface="+mn-lt"/>
              </a:rPr>
              <a:t>to be more engaged with their employer.</a:t>
            </a:r>
          </a:p>
          <a:p>
            <a:pPr>
              <a:lnSpc>
                <a:spcPts val="1600"/>
              </a:lnSpc>
              <a:spcBef>
                <a:spcPts val="600"/>
              </a:spcBef>
            </a:pPr>
            <a:endParaRPr lang="en-US" sz="800" dirty="0">
              <a:latin typeface="+mn-lt"/>
            </a:endParaRPr>
          </a:p>
          <a:p>
            <a:pPr marL="136525" indent="-136525">
              <a:lnSpc>
                <a:spcPts val="1600"/>
              </a:lnSpc>
              <a:spcBef>
                <a:spcPts val="600"/>
              </a:spcBef>
              <a:buClr>
                <a:srgbClr val="7BBC42"/>
              </a:buClr>
              <a:buSzPct val="60000"/>
              <a:buFont typeface="Arial" panose="020B0604020202020204" pitchFamily="34" charset="0"/>
              <a:buChar char="•"/>
            </a:pPr>
            <a:r>
              <a:rPr lang="en-US" dirty="0">
                <a:latin typeface="+mn-lt"/>
              </a:rPr>
              <a:t>Gain skills and experiences that will help in life and in your career</a:t>
            </a:r>
          </a:p>
          <a:p>
            <a:pPr marL="136525" indent="-136525">
              <a:lnSpc>
                <a:spcPts val="2400"/>
              </a:lnSpc>
              <a:buClr>
                <a:srgbClr val="7BBC42"/>
              </a:buClr>
              <a:buSzPct val="60000"/>
              <a:buFont typeface="Arial" panose="020B0604020202020204" pitchFamily="34" charset="0"/>
              <a:buChar char="•"/>
            </a:pPr>
            <a:r>
              <a:rPr lang="en-US" dirty="0">
                <a:latin typeface="+mn-lt"/>
              </a:rPr>
              <a:t>Meet and socialise with like-minded people</a:t>
            </a:r>
          </a:p>
          <a:p>
            <a:pPr marL="136525" indent="-136525">
              <a:lnSpc>
                <a:spcPts val="2400"/>
              </a:lnSpc>
              <a:buClr>
                <a:srgbClr val="7BBC42"/>
              </a:buClr>
              <a:buSzPct val="60000"/>
              <a:buFont typeface="Arial" panose="020B0604020202020204" pitchFamily="34" charset="0"/>
              <a:buChar char="•"/>
            </a:pPr>
            <a:r>
              <a:rPr lang="en-US" dirty="0">
                <a:latin typeface="+mn-lt"/>
              </a:rPr>
              <a:t>Improve your own health and wellbeing</a:t>
            </a:r>
          </a:p>
          <a:p>
            <a:pPr marL="136525" indent="-136525">
              <a:lnSpc>
                <a:spcPts val="2400"/>
              </a:lnSpc>
              <a:buClr>
                <a:srgbClr val="7BBC42"/>
              </a:buClr>
              <a:buSzPct val="60000"/>
              <a:buFont typeface="Arial" panose="020B0604020202020204" pitchFamily="34" charset="0"/>
              <a:buChar char="•"/>
            </a:pPr>
            <a:r>
              <a:rPr lang="en-US" dirty="0">
                <a:latin typeface="+mn-lt"/>
              </a:rPr>
              <a:t>Increase your self confidence </a:t>
            </a:r>
          </a:p>
          <a:p>
            <a:pPr marL="136525" indent="-136525">
              <a:lnSpc>
                <a:spcPts val="2400"/>
              </a:lnSpc>
              <a:buClr>
                <a:srgbClr val="7BBC42"/>
              </a:buClr>
              <a:buSzPct val="60000"/>
              <a:buFont typeface="Arial" panose="020B0604020202020204" pitchFamily="34" charset="0"/>
              <a:buChar char="•"/>
            </a:pPr>
            <a:r>
              <a:rPr lang="en-US" dirty="0">
                <a:latin typeface="+mn-lt"/>
              </a:rPr>
              <a:t>Volunteering combats depression and makes you happier </a:t>
            </a:r>
          </a:p>
          <a:p>
            <a:pPr marL="136525" indent="-136525">
              <a:lnSpc>
                <a:spcPts val="2400"/>
              </a:lnSpc>
              <a:buClr>
                <a:srgbClr val="7BBC42"/>
              </a:buClr>
              <a:buSzPct val="60000"/>
              <a:buFont typeface="Arial" panose="020B0604020202020204" pitchFamily="34" charset="0"/>
              <a:buChar char="•"/>
            </a:pPr>
            <a:r>
              <a:rPr lang="en-US" dirty="0">
                <a:latin typeface="+mn-lt"/>
              </a:rPr>
              <a:t>Feel a sense of achievement and purpose from giving something </a:t>
            </a:r>
            <a:br>
              <a:rPr lang="en-US" dirty="0">
                <a:latin typeface="+mn-lt"/>
              </a:rPr>
            </a:br>
            <a:r>
              <a:rPr lang="en-US" dirty="0">
                <a:latin typeface="+mn-lt"/>
              </a:rPr>
              <a:t>back to society and making a positive difference in people’s lives</a:t>
            </a:r>
          </a:p>
        </p:txBody>
      </p:sp>
      <p:sp>
        <p:nvSpPr>
          <p:cNvPr id="3" name="Title 2">
            <a:extLst>
              <a:ext uri="{FF2B5EF4-FFF2-40B4-BE49-F238E27FC236}">
                <a16:creationId xmlns:a16="http://schemas.microsoft.com/office/drawing/2014/main" id="{BEB88869-225A-4444-BE19-6E687B043973}"/>
              </a:ext>
            </a:extLst>
          </p:cNvPr>
          <p:cNvSpPr>
            <a:spLocks noGrp="1"/>
          </p:cNvSpPr>
          <p:nvPr>
            <p:ph type="title"/>
          </p:nvPr>
        </p:nvSpPr>
        <p:spPr/>
        <p:txBody>
          <a:bodyPr/>
          <a:lstStyle/>
          <a:p>
            <a:r>
              <a:rPr lang="en-US" dirty="0">
                <a:latin typeface="+mn-lt"/>
              </a:rPr>
              <a:t>Supporting the MHC doesn’t just benefit others, it benefits you too.</a:t>
            </a:r>
          </a:p>
        </p:txBody>
      </p:sp>
      <p:pic>
        <p:nvPicPr>
          <p:cNvPr id="5" name="Picture 4" descr="A picture containing game&#10;&#10;Description automatically generated">
            <a:extLst>
              <a:ext uri="{FF2B5EF4-FFF2-40B4-BE49-F238E27FC236}">
                <a16:creationId xmlns:a16="http://schemas.microsoft.com/office/drawing/2014/main" id="{4F999E40-688A-A04B-B895-8A6E62F451B8}"/>
              </a:ext>
            </a:extLst>
          </p:cNvPr>
          <p:cNvPicPr>
            <a:picLocks noChangeAspect="1"/>
          </p:cNvPicPr>
          <p:nvPr/>
        </p:nvPicPr>
        <p:blipFill rotWithShape="1">
          <a:blip r:embed="rId2"/>
          <a:srcRect r="19883" b="50773"/>
          <a:stretch/>
        </p:blipFill>
        <p:spPr>
          <a:xfrm rot="-5400000">
            <a:off x="7540007" y="1091489"/>
            <a:ext cx="5743483" cy="3560504"/>
          </a:xfrm>
          <a:prstGeom prst="rect">
            <a:avLst/>
          </a:prstGeom>
        </p:spPr>
      </p:pic>
    </p:spTree>
    <p:extLst>
      <p:ext uri="{BB962C8B-B14F-4D97-AF65-F5344CB8AC3E}">
        <p14:creationId xmlns:p14="http://schemas.microsoft.com/office/powerpoint/2010/main" val="2976646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4EDF2C4-A047-D549-A8E5-7C122EA6C3C7}"/>
              </a:ext>
            </a:extLst>
          </p:cNvPr>
          <p:cNvSpPr>
            <a:spLocks noGrp="1"/>
          </p:cNvSpPr>
          <p:nvPr>
            <p:ph type="subTitle" idx="1"/>
          </p:nvPr>
        </p:nvSpPr>
        <p:spPr>
          <a:xfrm>
            <a:off x="914400" y="1620000"/>
            <a:ext cx="9144000" cy="3134191"/>
          </a:xfrm>
        </p:spPr>
        <p:txBody>
          <a:bodyPr/>
          <a:lstStyle/>
          <a:p>
            <a:r>
              <a:rPr lang="en-US" dirty="0">
                <a:latin typeface="+mn-lt"/>
              </a:rPr>
              <a:t>The challenge provides a range of ways to get involved. </a:t>
            </a:r>
            <a:br>
              <a:rPr lang="en-US" dirty="0">
                <a:latin typeface="+mn-lt"/>
              </a:rPr>
            </a:br>
            <a:r>
              <a:rPr lang="en-US" dirty="0">
                <a:latin typeface="+mn-lt"/>
              </a:rPr>
              <a:t>You can do as much or as little as you like.</a:t>
            </a:r>
          </a:p>
          <a:p>
            <a:endParaRPr lang="en-US" dirty="0">
              <a:latin typeface="+mn-lt"/>
            </a:endParaRPr>
          </a:p>
          <a:p>
            <a:r>
              <a:rPr lang="en-US" dirty="0">
                <a:latin typeface="+mn-lt"/>
              </a:rPr>
              <a:t>Online training – The toolkit is an interactive set of videos and online </a:t>
            </a:r>
            <a:br>
              <a:rPr lang="en-US" dirty="0">
                <a:latin typeface="+mn-lt"/>
              </a:rPr>
            </a:br>
            <a:r>
              <a:rPr lang="en-US" dirty="0">
                <a:latin typeface="+mn-lt"/>
              </a:rPr>
              <a:t>resources created to help you understand the power of asking someone </a:t>
            </a:r>
            <a:br>
              <a:rPr lang="en-US" dirty="0">
                <a:latin typeface="+mn-lt"/>
              </a:rPr>
            </a:br>
            <a:r>
              <a:rPr lang="en-US" dirty="0">
                <a:latin typeface="+mn-lt"/>
              </a:rPr>
              <a:t>if they’re ok. </a:t>
            </a:r>
          </a:p>
          <a:p>
            <a:pPr marL="935038" indent="-219075">
              <a:buClr>
                <a:srgbClr val="7BBC42"/>
              </a:buClr>
              <a:buSzPct val="60000"/>
              <a:buFont typeface="Arial" panose="020B0604020202020204" pitchFamily="34" charset="0"/>
              <a:buChar char="•"/>
            </a:pPr>
            <a:r>
              <a:rPr lang="en-US" dirty="0">
                <a:latin typeface="+mn-lt"/>
              </a:rPr>
              <a:t>Guiding you to start a conversation</a:t>
            </a:r>
          </a:p>
          <a:p>
            <a:pPr marL="935038" indent="-219075">
              <a:buClr>
                <a:srgbClr val="7BBC42"/>
              </a:buClr>
              <a:buSzPct val="60000"/>
              <a:buFont typeface="Arial" panose="020B0604020202020204" pitchFamily="34" charset="0"/>
              <a:buChar char="•"/>
            </a:pPr>
            <a:r>
              <a:rPr lang="en-US" dirty="0">
                <a:latin typeface="+mn-lt"/>
              </a:rPr>
              <a:t>Helping you </a:t>
            </a:r>
            <a:r>
              <a:rPr lang="en-US" dirty="0" err="1">
                <a:latin typeface="+mn-lt"/>
              </a:rPr>
              <a:t>recognise</a:t>
            </a:r>
            <a:r>
              <a:rPr lang="en-US" dirty="0">
                <a:latin typeface="+mn-lt"/>
              </a:rPr>
              <a:t> the signs and signals of distress</a:t>
            </a:r>
          </a:p>
          <a:p>
            <a:pPr marL="935038" indent="-219075">
              <a:buClr>
                <a:srgbClr val="7BBC42"/>
              </a:buClr>
              <a:buSzPct val="60000"/>
              <a:buFont typeface="Arial" panose="020B0604020202020204" pitchFamily="34" charset="0"/>
              <a:buChar char="•"/>
            </a:pPr>
            <a:r>
              <a:rPr lang="en-US" dirty="0">
                <a:latin typeface="+mn-lt"/>
              </a:rPr>
              <a:t>Giving tips on looking after your own wellbeing</a:t>
            </a:r>
          </a:p>
        </p:txBody>
      </p:sp>
      <p:sp>
        <p:nvSpPr>
          <p:cNvPr id="3" name="Title 2">
            <a:extLst>
              <a:ext uri="{FF2B5EF4-FFF2-40B4-BE49-F238E27FC236}">
                <a16:creationId xmlns:a16="http://schemas.microsoft.com/office/drawing/2014/main" id="{AF2B8562-CFFA-F44B-BC91-729567130E2D}"/>
              </a:ext>
            </a:extLst>
          </p:cNvPr>
          <p:cNvSpPr>
            <a:spLocks noGrp="1"/>
          </p:cNvSpPr>
          <p:nvPr>
            <p:ph type="title"/>
          </p:nvPr>
        </p:nvSpPr>
        <p:spPr/>
        <p:txBody>
          <a:bodyPr/>
          <a:lstStyle/>
          <a:p>
            <a:r>
              <a:rPr lang="en-US" dirty="0">
                <a:latin typeface="+mn-lt"/>
              </a:rPr>
              <a:t>Get involved</a:t>
            </a:r>
          </a:p>
        </p:txBody>
      </p:sp>
      <p:sp>
        <p:nvSpPr>
          <p:cNvPr id="4" name="Text Placeholder 3">
            <a:extLst>
              <a:ext uri="{FF2B5EF4-FFF2-40B4-BE49-F238E27FC236}">
                <a16:creationId xmlns:a16="http://schemas.microsoft.com/office/drawing/2014/main" id="{1AA46112-4A74-EB41-BE42-43A1E30E4EE3}"/>
              </a:ext>
            </a:extLst>
          </p:cNvPr>
          <p:cNvSpPr>
            <a:spLocks noGrp="1"/>
          </p:cNvSpPr>
          <p:nvPr>
            <p:ph type="body" sz="quarter" idx="10"/>
          </p:nvPr>
        </p:nvSpPr>
        <p:spPr>
          <a:xfrm>
            <a:off x="914400" y="5040000"/>
            <a:ext cx="8504608" cy="276999"/>
          </a:xfrm>
        </p:spPr>
        <p:txBody>
          <a:bodyPr wrap="square">
            <a:spAutoFit/>
          </a:bodyPr>
          <a:lstStyle/>
          <a:p>
            <a:r>
              <a:rPr lang="en-US" dirty="0">
                <a:latin typeface="+mn-lt"/>
              </a:rPr>
              <a:t>93% say it helped them to </a:t>
            </a:r>
            <a:r>
              <a:rPr lang="en-US" dirty="0" err="1">
                <a:latin typeface="+mn-lt"/>
              </a:rPr>
              <a:t>recognise</a:t>
            </a:r>
            <a:r>
              <a:rPr lang="en-US" dirty="0">
                <a:latin typeface="+mn-lt"/>
              </a:rPr>
              <a:t> emotional distress in others.</a:t>
            </a:r>
          </a:p>
        </p:txBody>
      </p:sp>
      <p:pic>
        <p:nvPicPr>
          <p:cNvPr id="6" name="Picture 5" descr="A picture containing game&#10;&#10;Description automatically generated">
            <a:extLst>
              <a:ext uri="{FF2B5EF4-FFF2-40B4-BE49-F238E27FC236}">
                <a16:creationId xmlns:a16="http://schemas.microsoft.com/office/drawing/2014/main" id="{FBDE2883-8AD6-7B47-ACEE-CBF1AA227B2E}"/>
              </a:ext>
            </a:extLst>
          </p:cNvPr>
          <p:cNvPicPr>
            <a:picLocks noChangeAspect="1"/>
          </p:cNvPicPr>
          <p:nvPr/>
        </p:nvPicPr>
        <p:blipFill rotWithShape="1">
          <a:blip r:embed="rId2"/>
          <a:srcRect t="45577" r="49626" b="11728"/>
          <a:stretch/>
        </p:blipFill>
        <p:spPr>
          <a:xfrm>
            <a:off x="9096638" y="3187095"/>
            <a:ext cx="3095362" cy="2646948"/>
          </a:xfrm>
          <a:prstGeom prst="rect">
            <a:avLst/>
          </a:prstGeom>
        </p:spPr>
      </p:pic>
    </p:spTree>
    <p:extLst>
      <p:ext uri="{BB962C8B-B14F-4D97-AF65-F5344CB8AC3E}">
        <p14:creationId xmlns:p14="http://schemas.microsoft.com/office/powerpoint/2010/main" val="3557361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88A2A0D-CF2D-A94E-848B-8D1D99FEB7AD}"/>
              </a:ext>
            </a:extLst>
          </p:cNvPr>
          <p:cNvSpPr>
            <a:spLocks noGrp="1"/>
          </p:cNvSpPr>
          <p:nvPr>
            <p:ph type="subTitle" idx="1"/>
          </p:nvPr>
        </p:nvSpPr>
        <p:spPr>
          <a:xfrm>
            <a:off x="914400" y="1440000"/>
            <a:ext cx="9144000" cy="1655762"/>
          </a:xfrm>
        </p:spPr>
        <p:txBody>
          <a:bodyPr/>
          <a:lstStyle/>
          <a:p>
            <a:pPr>
              <a:lnSpc>
                <a:spcPts val="2400"/>
              </a:lnSpc>
            </a:pPr>
            <a:r>
              <a:rPr lang="en-US" dirty="0">
                <a:solidFill>
                  <a:srgbClr val="00333C"/>
                </a:solidFill>
                <a:latin typeface="+mn-lt"/>
              </a:rPr>
              <a:t>You can use your skills and knowledge in areas such as IT, marketing </a:t>
            </a:r>
            <a:br>
              <a:rPr lang="en-US" dirty="0">
                <a:solidFill>
                  <a:srgbClr val="00333C"/>
                </a:solidFill>
                <a:latin typeface="+mn-lt"/>
              </a:rPr>
            </a:br>
            <a:r>
              <a:rPr lang="en-US" dirty="0">
                <a:solidFill>
                  <a:srgbClr val="00333C"/>
                </a:solidFill>
                <a:latin typeface="+mn-lt"/>
              </a:rPr>
              <a:t>or finance. The Samaritans branches are always looking for volunteers </a:t>
            </a:r>
            <a:br>
              <a:rPr lang="en-US" dirty="0">
                <a:solidFill>
                  <a:srgbClr val="00333C"/>
                </a:solidFill>
                <a:latin typeface="+mn-lt"/>
              </a:rPr>
            </a:br>
            <a:r>
              <a:rPr lang="en-US" dirty="0">
                <a:solidFill>
                  <a:srgbClr val="00333C"/>
                </a:solidFill>
                <a:latin typeface="+mn-lt"/>
              </a:rPr>
              <a:t>who know how to run things efficiently. Your skills can help a branch </a:t>
            </a:r>
            <a:br>
              <a:rPr lang="en-US" dirty="0">
                <a:solidFill>
                  <a:srgbClr val="00333C"/>
                </a:solidFill>
                <a:latin typeface="+mn-lt"/>
              </a:rPr>
            </a:br>
            <a:r>
              <a:rPr lang="en-US" dirty="0">
                <a:solidFill>
                  <a:srgbClr val="00333C"/>
                </a:solidFill>
                <a:latin typeface="+mn-lt"/>
              </a:rPr>
              <a:t>streamline processes, plan </a:t>
            </a:r>
            <a:r>
              <a:rPr lang="en-US" dirty="0" err="1">
                <a:solidFill>
                  <a:srgbClr val="00333C"/>
                </a:solidFill>
                <a:latin typeface="+mn-lt"/>
              </a:rPr>
              <a:t>rotas</a:t>
            </a:r>
            <a:r>
              <a:rPr lang="en-US" dirty="0">
                <a:solidFill>
                  <a:srgbClr val="00333C"/>
                </a:solidFill>
                <a:latin typeface="+mn-lt"/>
              </a:rPr>
              <a:t> or manage the budget.</a:t>
            </a:r>
          </a:p>
        </p:txBody>
      </p:sp>
      <p:sp>
        <p:nvSpPr>
          <p:cNvPr id="3" name="Title 2">
            <a:extLst>
              <a:ext uri="{FF2B5EF4-FFF2-40B4-BE49-F238E27FC236}">
                <a16:creationId xmlns:a16="http://schemas.microsoft.com/office/drawing/2014/main" id="{0FD89862-AF77-BC47-8368-9C705299B5F2}"/>
              </a:ext>
            </a:extLst>
          </p:cNvPr>
          <p:cNvSpPr>
            <a:spLocks noGrp="1"/>
          </p:cNvSpPr>
          <p:nvPr>
            <p:ph type="title"/>
          </p:nvPr>
        </p:nvSpPr>
        <p:spPr>
          <a:xfrm>
            <a:off x="914400" y="1000800"/>
            <a:ext cx="10515600" cy="276999"/>
          </a:xfrm>
        </p:spPr>
        <p:txBody>
          <a:bodyPr/>
          <a:lstStyle/>
          <a:p>
            <a:r>
              <a:rPr lang="en-US" dirty="0">
                <a:solidFill>
                  <a:srgbClr val="00A275"/>
                </a:solidFill>
                <a:latin typeface="+mn-lt"/>
              </a:rPr>
              <a:t>Samaritans Branch support</a:t>
            </a:r>
          </a:p>
        </p:txBody>
      </p:sp>
      <p:sp>
        <p:nvSpPr>
          <p:cNvPr id="4" name="Title 2">
            <a:extLst>
              <a:ext uri="{FF2B5EF4-FFF2-40B4-BE49-F238E27FC236}">
                <a16:creationId xmlns:a16="http://schemas.microsoft.com/office/drawing/2014/main" id="{E90B5B78-ED54-7742-9092-A8F2E6287DD3}"/>
              </a:ext>
            </a:extLst>
          </p:cNvPr>
          <p:cNvSpPr txBox="1">
            <a:spLocks/>
          </p:cNvSpPr>
          <p:nvPr/>
        </p:nvSpPr>
        <p:spPr>
          <a:xfrm>
            <a:off x="914400" y="3240000"/>
            <a:ext cx="10515600" cy="276999"/>
          </a:xfrm>
          <a:prstGeom prst="rect">
            <a:avLst/>
          </a:prstGeom>
        </p:spPr>
        <p:txBody>
          <a:bodyPr vert="horz" lIns="0" tIns="0" rIns="0" bIns="0" rtlCol="0" anchor="t" anchorCtr="0">
            <a:spAutoFit/>
          </a:bodyPr>
          <a:lstStyle>
            <a:lvl1pPr algn="l" defTabSz="914400" rtl="0" eaLnBrk="1" latinLnBrk="0" hangingPunct="1">
              <a:lnSpc>
                <a:spcPct val="90000"/>
              </a:lnSpc>
              <a:spcBef>
                <a:spcPct val="0"/>
              </a:spcBef>
              <a:buNone/>
              <a:defRPr sz="2000" b="1" i="0" kern="1200">
                <a:solidFill>
                  <a:schemeClr val="tx1"/>
                </a:solidFill>
                <a:latin typeface="Varah" pitchFamily="2" charset="77"/>
                <a:ea typeface="+mj-ea"/>
                <a:cs typeface="+mj-cs"/>
              </a:defRPr>
            </a:lvl1pPr>
          </a:lstStyle>
          <a:p>
            <a:r>
              <a:rPr lang="en-US" dirty="0">
                <a:solidFill>
                  <a:srgbClr val="00A275"/>
                </a:solidFill>
                <a:latin typeface="+mn-lt"/>
              </a:rPr>
              <a:t>Team volunteering</a:t>
            </a:r>
          </a:p>
        </p:txBody>
      </p:sp>
      <p:sp>
        <p:nvSpPr>
          <p:cNvPr id="5" name="Subtitle 1">
            <a:extLst>
              <a:ext uri="{FF2B5EF4-FFF2-40B4-BE49-F238E27FC236}">
                <a16:creationId xmlns:a16="http://schemas.microsoft.com/office/drawing/2014/main" id="{142B471C-0728-1644-BF65-E957B3C5124A}"/>
              </a:ext>
            </a:extLst>
          </p:cNvPr>
          <p:cNvSpPr txBox="1">
            <a:spLocks/>
          </p:cNvSpPr>
          <p:nvPr/>
        </p:nvSpPr>
        <p:spPr>
          <a:xfrm>
            <a:off x="914400" y="3718800"/>
            <a:ext cx="9144000" cy="165576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Varah "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2400"/>
              </a:lnSpc>
            </a:pPr>
            <a:r>
              <a:rPr lang="en-US" dirty="0">
                <a:solidFill>
                  <a:srgbClr val="00333C"/>
                </a:solidFill>
                <a:latin typeface="+mn-lt"/>
              </a:rPr>
              <a:t>Samaritans branches are often in need of team support, to hand out </a:t>
            </a:r>
            <a:br>
              <a:rPr lang="en-US" dirty="0">
                <a:solidFill>
                  <a:srgbClr val="00333C"/>
                </a:solidFill>
                <a:latin typeface="+mn-lt"/>
              </a:rPr>
            </a:br>
            <a:r>
              <a:rPr lang="en-US" dirty="0">
                <a:solidFill>
                  <a:srgbClr val="00333C"/>
                </a:solidFill>
                <a:latin typeface="+mn-lt"/>
              </a:rPr>
              <a:t>leaflets at a local station, paint offices or raise awareness in the local </a:t>
            </a:r>
            <a:br>
              <a:rPr lang="en-US" dirty="0">
                <a:solidFill>
                  <a:srgbClr val="00333C"/>
                </a:solidFill>
                <a:latin typeface="+mn-lt"/>
              </a:rPr>
            </a:br>
            <a:r>
              <a:rPr lang="en-US" dirty="0">
                <a:solidFill>
                  <a:srgbClr val="00333C"/>
                </a:solidFill>
                <a:latin typeface="+mn-lt"/>
              </a:rPr>
              <a:t>community. Planning a fundraising event is also a great way to work </a:t>
            </a:r>
            <a:br>
              <a:rPr lang="en-US" dirty="0">
                <a:solidFill>
                  <a:srgbClr val="00333C"/>
                </a:solidFill>
                <a:latin typeface="+mn-lt"/>
              </a:rPr>
            </a:br>
            <a:r>
              <a:rPr lang="en-US" dirty="0">
                <a:solidFill>
                  <a:srgbClr val="00333C"/>
                </a:solidFill>
                <a:latin typeface="+mn-lt"/>
              </a:rPr>
              <a:t>together as a team whilst raising crucial funds.</a:t>
            </a:r>
          </a:p>
        </p:txBody>
      </p:sp>
      <p:pic>
        <p:nvPicPr>
          <p:cNvPr id="7" name="Picture 6" descr="A picture containing game&#10;&#10;Description automatically generated">
            <a:extLst>
              <a:ext uri="{FF2B5EF4-FFF2-40B4-BE49-F238E27FC236}">
                <a16:creationId xmlns:a16="http://schemas.microsoft.com/office/drawing/2014/main" id="{AE35E67C-7ABC-0D42-A2C1-345F3D8288BA}"/>
              </a:ext>
            </a:extLst>
          </p:cNvPr>
          <p:cNvPicPr>
            <a:picLocks noChangeAspect="1"/>
          </p:cNvPicPr>
          <p:nvPr/>
        </p:nvPicPr>
        <p:blipFill rotWithShape="1">
          <a:blip r:embed="rId2"/>
          <a:srcRect r="49984" b="46973"/>
          <a:stretch/>
        </p:blipFill>
        <p:spPr>
          <a:xfrm>
            <a:off x="8464120" y="1581315"/>
            <a:ext cx="3727880" cy="3987587"/>
          </a:xfrm>
          <a:prstGeom prst="rect">
            <a:avLst/>
          </a:prstGeom>
        </p:spPr>
      </p:pic>
    </p:spTree>
    <p:extLst>
      <p:ext uri="{BB962C8B-B14F-4D97-AF65-F5344CB8AC3E}">
        <p14:creationId xmlns:p14="http://schemas.microsoft.com/office/powerpoint/2010/main" val="10931075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NRHubKeywords xmlns="3b475d33-9844-4671-abaf-b8bc0ecd322c" xsi:nil="true"/>
    <NRSecurityClassification xmlns="3b475d33-9844-4671-abaf-b8bc0ecd322c">Internal</NRSecurityClassification>
    <Language xmlns="http://schemas.microsoft.com/sharepoint/v3">English</Language>
    <_Source xmlns="http://schemas.microsoft.com/sharepoint/v3/fields" xsi:nil="true"/>
    <NRDocumentType xmlns="3b475d33-9844-4671-abaf-b8bc0ecd322c" xsi:nil="true"/>
    <_Publisher xmlns="http://schemas.microsoft.com/sharepoint/v3/fields">Deliberately Blank</_Publisher>
    <NRBusiness xmlns="3b475d33-9844-4671-abaf-b8bc0ecd322c">Deliberately Blank</NRBusiness>
    <NRNRRightsManagement xmlns="3b475d33-9844-4671-abaf-b8bc0ecd322c">Not Applicable</NRNRRightsManagement>
    <NRNRUserID xmlns="3b475d33-9844-4671-abaf-b8bc0ecd322c">Deliberately Blank</NRNRUserID>
    <h5eb5d5c6c9547b087c0ee025c246e3a xmlns="3b475d33-9844-4671-abaf-b8bc0ecd322c">
      <Terms xmlns="http://schemas.microsoft.com/office/infopath/2007/PartnerControls"/>
    </h5eb5d5c6c9547b087c0ee025c246e3a>
    <NRBusinessCriticalRecord xmlns="3b475d33-9844-4671-abaf-b8bc0ecd322c">No</NRBusinessCriticalRecord>
    <_Relation xmlns="http://schemas.microsoft.com/sharepoint/v3/fields" xsi:nil="true"/>
    <TaxCatchAll xmlns="3b475d33-9844-4671-abaf-b8bc0ecd322c">
      <Value>2</Value>
      <Value>1</Value>
    </TaxCatchAll>
    <NRUseremail xmlns="3b475d33-9844-4671-abaf-b8bc0ecd322c">Deliberately Blank</NRUseremail>
    <Office xmlns="http://schemas.microsoft.com/sharepoint/v3" xsi:nil="true"/>
    <NRCountry xmlns="3b475d33-9844-4671-abaf-b8bc0ecd322c">Deliberately Blank</NRCountry>
    <o6edc15fa1884fecbe3cdfb21b8ca5fb xmlns="3b475d33-9844-4671-abaf-b8bc0ecd322c">
      <Terms xmlns="http://schemas.microsoft.com/office/infopath/2007/PartnerControls">
        <TermInfo xmlns="http://schemas.microsoft.com/office/infopath/2007/PartnerControls">
          <TermName xmlns="http://schemas.microsoft.com/office/infopath/2007/PartnerControls">Text</TermName>
          <TermId xmlns="http://schemas.microsoft.com/office/infopath/2007/PartnerControls">a71b464c-901d-4adc-89fe-e5cc9520888c</TermId>
        </TermInfo>
      </Terms>
    </o6edc15fa1884fecbe3cdfb21b8ca5fb>
    <NRContentOwner xmlns="3b475d33-9844-4671-abaf-b8bc0ecd322c">Site Collection Administrator</NRContentOwner>
    <NRRetentionDispositionCode xmlns="3b475d33-9844-4671-abaf-b8bc0ecd322c">07-Y-C</NRRetentionDispositionCode>
    <_Coverage xmlns="http://schemas.microsoft.com/sharepoint/v3/fields">Deliberately Blank</_Coverage>
    <d2b70626e224425e99f03b84209f3d89 xmlns="3b475d33-9844-4671-abaf-b8bc0ecd322c">
      <Terms xmlns="http://schemas.microsoft.com/office/infopath/2007/PartnerControls">
        <TermInfo xmlns="http://schemas.microsoft.com/office/infopath/2007/PartnerControls">
          <TermName xmlns="http://schemas.microsoft.com/office/infopath/2007/PartnerControls">Document</TermName>
          <TermId xmlns="http://schemas.microsoft.com/office/infopath/2007/PartnerControls">e4541d84-2b9b-49da-ab5c-011974223032</TermId>
        </TermInfo>
      </Terms>
    </d2b70626e224425e99f03b84209f3d89>
    <o5d8c4252a1e4ec19911930124ec8ceb xmlns="3b475d33-9844-4671-abaf-b8bc0ecd322c">
      <Terms xmlns="http://schemas.microsoft.com/office/infopath/2007/PartnerControls"/>
    </o5d8c4252a1e4ec19911930124ec8ceb>
    <NRInformationCategory xmlns="3b475d33-9844-4671-abaf-b8bc0ecd322c" xsi:nil="true"/>
    <NRDocumentStatus xmlns="3b475d33-9844-4671-abaf-b8bc0ecd322c">Draft</NRDocumentStatus>
    <p81f17b4469a4ddaa52a89ed62fe819f xmlns="3b475d33-9844-4671-abaf-b8bc0ecd322c">
      <Terms xmlns="http://schemas.microsoft.com/office/infopath/2007/PartnerControls"/>
    </p81f17b4469a4ddaa52a89ed62fe819f>
    <Folder xmlns="85b5acdb-918e-4985-a858-6a1f72395d24">Campaign</Folder>
    <_dlc_DocId xmlns="0711e8ab-efb2-4558-aaac-2155032b8e4b">7NADZ5U3HNZE-1836351406-16</_dlc_DocId>
    <_dlc_DocIdUrl xmlns="0711e8ab-efb2-4558-aaac-2155032b8e4b">
      <Url>https://mhc.hub.networkrail.co.uk/mhca/_layouts/15/DocIdRedir.aspx?ID=7NADZ5U3HNZE-1836351406-16</Url>
      <Description>7NADZ5U3HNZE-1836351406-16</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NR_Document" ma:contentTypeID="0x010100D8B4916A4EC69B4E8D7BB3876118E0A6005D6DF816CD04234A90A323574A45CED5" ma:contentTypeVersion="5" ma:contentTypeDescription="NR Content Type" ma:contentTypeScope="" ma:versionID="b0d040b38982e5708d26c1b8f7479529">
  <xsd:schema xmlns:xsd="http://www.w3.org/2001/XMLSchema" xmlns:xs="http://www.w3.org/2001/XMLSchema" xmlns:p="http://schemas.microsoft.com/office/2006/metadata/properties" xmlns:ns1="http://schemas.microsoft.com/sharepoint/v3" xmlns:ns2="3b475d33-9844-4671-abaf-b8bc0ecd322c" xmlns:ns3="http://schemas.microsoft.com/sharepoint/v3/fields" xmlns:ns4="0711e8ab-efb2-4558-aaac-2155032b8e4b" xmlns:ns5="85b5acdb-918e-4985-a858-6a1f72395d24" targetNamespace="http://schemas.microsoft.com/office/2006/metadata/properties" ma:root="true" ma:fieldsID="7669c0eada21a97fcd24918603f953e2" ns1:_="" ns2:_="" ns3:_="" ns4:_="" ns5:_="">
    <xsd:import namespace="http://schemas.microsoft.com/sharepoint/v3"/>
    <xsd:import namespace="3b475d33-9844-4671-abaf-b8bc0ecd322c"/>
    <xsd:import namespace="http://schemas.microsoft.com/sharepoint/v3/fields"/>
    <xsd:import namespace="0711e8ab-efb2-4558-aaac-2155032b8e4b"/>
    <xsd:import namespace="85b5acdb-918e-4985-a858-6a1f72395d24"/>
    <xsd:element name="properties">
      <xsd:complexType>
        <xsd:sequence>
          <xsd:element name="documentManagement">
            <xsd:complexType>
              <xsd:all>
                <xsd:element ref="ns2:NRHubKeywords" minOccurs="0"/>
                <xsd:element ref="ns2:NRDocumentStatus"/>
                <xsd:element ref="ns2:NRSecurityClassification"/>
                <xsd:element ref="ns2:NRContentOwner" minOccurs="0"/>
                <xsd:element ref="ns2:NRInformationCategory" minOccurs="0"/>
                <xsd:element ref="ns3:_Publisher" minOccurs="0"/>
                <xsd:element ref="ns2:NRRetentionDispositionCode" minOccurs="0"/>
                <xsd:element ref="ns2:NRBusinessCriticalRecord" minOccurs="0"/>
                <xsd:element ref="ns2:NRDocumentType" minOccurs="0"/>
                <xsd:element ref="ns1:Language" minOccurs="0"/>
                <xsd:element ref="ns3:_Source" minOccurs="0"/>
                <xsd:element ref="ns3:_Relation" minOccurs="0"/>
                <xsd:element ref="ns2:NRUseremail" minOccurs="0"/>
                <xsd:element ref="ns2:NRNRUserID" minOccurs="0"/>
                <xsd:element ref="ns2:NRBusiness" minOccurs="0"/>
                <xsd:element ref="ns1:Office" minOccurs="0"/>
                <xsd:element ref="ns2:NRCountry" minOccurs="0"/>
                <xsd:element ref="ns2:NRNRRightsManagement" minOccurs="0"/>
                <xsd:element ref="ns3:_Coverage" minOccurs="0"/>
                <xsd:element ref="ns2:h5eb5d5c6c9547b087c0ee025c246e3a" minOccurs="0"/>
                <xsd:element ref="ns2:o6edc15fa1884fecbe3cdfb21b8ca5fb" minOccurs="0"/>
                <xsd:element ref="ns2:TaxCatchAll" minOccurs="0"/>
                <xsd:element ref="ns2:TaxCatchAllLabel" minOccurs="0"/>
                <xsd:element ref="ns2:p81f17b4469a4ddaa52a89ed62fe819f" minOccurs="0"/>
                <xsd:element ref="ns2:d2b70626e224425e99f03b84209f3d89" minOccurs="0"/>
                <xsd:element ref="ns2:o5d8c4252a1e4ec19911930124ec8ceb" minOccurs="0"/>
                <xsd:element ref="ns4:_dlc_DocId" minOccurs="0"/>
                <xsd:element ref="ns4:_dlc_DocIdUrl" minOccurs="0"/>
                <xsd:element ref="ns4:_dlc_DocIdPersistId" minOccurs="0"/>
                <xsd:element ref="ns5:Fol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3" nillable="true" ma:displayName="Language" ma:default="English" ma:description="The language of this content." ma:format="Dropdown" ma:internalName="Language">
      <xsd:simpleType>
        <xsd:union memberTypes="dms:Text">
          <xsd:simpleType>
            <xsd:restriction base="dms:Choice">
              <xsd:enumeration value="English"/>
              <xsd:enumeration value="Welsh"/>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union>
      </xsd:simpleType>
    </xsd:element>
    <xsd:element name="Office" ma:index="20" nillable="true" ma:displayName="Office" ma:description="Refers to content creator.  System generated." ma:hidden="true" ma:internalName="Office"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b475d33-9844-4671-abaf-b8bc0ecd322c" elementFormDefault="qualified">
    <xsd:import namespace="http://schemas.microsoft.com/office/2006/documentManagement/types"/>
    <xsd:import namespace="http://schemas.microsoft.com/office/infopath/2007/PartnerControls"/>
    <xsd:element name="NRHubKeywords" ma:index="1" nillable="true" ma:displayName="Hub Keywords" ma:description="Please add keywords that help define the purpose of this content separated by semi colons ;" ma:internalName="NRHubKeywords">
      <xsd:simpleType>
        <xsd:restriction base="dms:Note">
          <xsd:maxLength value="255"/>
        </xsd:restriction>
      </xsd:simpleType>
    </xsd:element>
    <xsd:element name="NRDocumentStatus" ma:index="2" ma:displayName="Document Status" ma:default="Draft" ma:description="Please confirm the NR life cycle status of the document (NR/L3/INF/02221 Document Creation and Approval)." ma:format="Dropdown" ma:internalName="NRDocumentStatus" ma:readOnly="false">
      <xsd:simpleType>
        <xsd:restriction base="dms:Choice">
          <xsd:enumeration value="Draft"/>
          <xsd:enumeration value="For Review"/>
          <xsd:enumeration value="Reviewed"/>
          <xsd:enumeration value="Accepted"/>
          <xsd:enumeration value="Approved"/>
          <xsd:enumeration value="Assured"/>
          <xsd:enumeration value="Rejected"/>
          <xsd:enumeration value="Authorised"/>
          <xsd:enumeration value="Superseded"/>
          <xsd:enumeration value="Archive"/>
        </xsd:restriction>
      </xsd:simpleType>
    </xsd:element>
    <xsd:element name="NRSecurityClassification" ma:index="3" ma:displayName="Security Classification" ma:default="Internal" ma:description="Please confirm the Security Classification of the content (NR/L2/INF/02223 Information Security Classification)." ma:format="Dropdown" ma:internalName="NRSecurityClassification" ma:readOnly="false">
      <xsd:simpleType>
        <xsd:restriction base="dms:Choice">
          <xsd:enumeration value="Public"/>
          <xsd:enumeration value="Internal"/>
          <xsd:enumeration value="Confidential"/>
          <xsd:enumeration value="Secret"/>
        </xsd:restriction>
      </xsd:simpleType>
    </xsd:element>
    <xsd:element name="NRContentOwner" ma:index="4" nillable="true" ma:displayName="Content Owner" ma:default="Site Collection Administrator" ma:description="The person responsible for the quality and maintenance of site content and compliance with information policies within the site." ma:internalName="NRContentOwner">
      <xsd:simpleType>
        <xsd:restriction base="dms:Text"/>
      </xsd:simpleType>
    </xsd:element>
    <xsd:element name="NRInformationCategory" ma:index="5" nillable="true" ma:displayName="Information Category" ma:description="Please confirm the Information category(s) of the content  (NR Information Model)" ma:format="Dropdown" ma:internalName="NRInformationCategory">
      <xsd:simpleType>
        <xsd:restriction base="dms:Choice">
          <xsd:enumeration value="Asset"/>
          <xsd:enumeration value="Corporate"/>
          <xsd:enumeration value="Finance"/>
          <xsd:enumeration value="Event"/>
          <xsd:enumeration value="Safety and sustainability"/>
          <xsd:enumeration value="Location"/>
          <xsd:enumeration value="Network"/>
          <xsd:enumeration value="Party"/>
          <xsd:enumeration value="Supply"/>
          <xsd:enumeration value="Train"/>
        </xsd:restriction>
      </xsd:simpleType>
    </xsd:element>
    <xsd:element name="NRRetentionDispositionCode" ma:index="9" nillable="true" ma:displayName="Retention Disposition Code" ma:default="07-Y-C" ma:description="Please confirm the retention rules that apply to the document.  (NR/L3/INF/02226 Corporate Records Retention Schedule)" ma:internalName="NRRetentionDispositionCode">
      <xsd:simpleType>
        <xsd:restriction base="dms:Text"/>
      </xsd:simpleType>
    </xsd:element>
    <xsd:element name="NRBusinessCriticalRecord" ma:index="10" nillable="true" ma:displayName="Business Critical Record" ma:default="No" ma:description="Please identify if a document is a business critical record (records without which an organisation could not continue to operate)." ma:format="Dropdown" ma:internalName="NRBusinessCriticalRecord">
      <xsd:simpleType>
        <xsd:restriction base="dms:Choice">
          <xsd:enumeration value="Yes"/>
          <xsd:enumeration value="No"/>
        </xsd:restriction>
      </xsd:simpleType>
    </xsd:element>
    <xsd:element name="NRDocumentType" ma:index="12" nillable="true" ma:displayName="Document Type" ma:description="The type of the document based on the related business activity." ma:format="Dropdown" ma:internalName="NRDocumentType" ma:readOnly="false">
      <xsd:simpleType>
        <xsd:restriction base="dms:Choice">
          <xsd:enumeration value="None"/>
          <xsd:enumeration value="Communication"/>
          <xsd:enumeration value="Consents"/>
          <xsd:enumeration value="Contract"/>
          <xsd:enumeration value="Data Sheet"/>
          <xsd:enumeration value="Guideline"/>
          <xsd:enumeration value="Instructions"/>
          <xsd:enumeration value="Plan"/>
          <xsd:enumeration value="Policy"/>
          <xsd:enumeration value="Presentation"/>
          <xsd:enumeration value="Report"/>
          <xsd:enumeration value="Request"/>
          <xsd:enumeration value="Specification"/>
          <xsd:enumeration value="Standard"/>
          <xsd:enumeration value="Template"/>
          <xsd:enumeration value="Terms of Reference"/>
          <xsd:enumeration value="Transmittal"/>
          <xsd:enumeration value="Work order"/>
        </xsd:restriction>
      </xsd:simpleType>
    </xsd:element>
    <xsd:element name="NRUseremail" ma:index="17" nillable="true" ma:displayName="User email" ma:default="Deliberately Blank" ma:description="Refers to content creator.  System generated." ma:hidden="true" ma:internalName="NRUseremail" ma:readOnly="false">
      <xsd:simpleType>
        <xsd:restriction base="dms:Text">
          <xsd:maxLength value="255"/>
        </xsd:restriction>
      </xsd:simpleType>
    </xsd:element>
    <xsd:element name="NRNRUserID" ma:index="18" nillable="true" ma:displayName="NR User ID" ma:default="Deliberately Blank" ma:description="Refers to content creator.  System generated." ma:hidden="true" ma:internalName="NRNRUserID" ma:readOnly="false">
      <xsd:simpleType>
        <xsd:restriction base="dms:Text"/>
      </xsd:simpleType>
    </xsd:element>
    <xsd:element name="NRBusiness" ma:index="19" nillable="true" ma:displayName="Business" ma:default="Deliberately Blank" ma:description="Refers to content creator.  System generated." ma:hidden="true" ma:internalName="NRBusiness" ma:readOnly="false">
      <xsd:simpleType>
        <xsd:restriction base="dms:Text"/>
      </xsd:simpleType>
    </xsd:element>
    <xsd:element name="NRCountry" ma:index="21" nillable="true" ma:displayName="Country" ma:default="Deliberately Blank" ma:description="Refers to content creator.  System generated." ma:hidden="true" ma:internalName="NRCountry" ma:readOnly="false">
      <xsd:simpleType>
        <xsd:restriction base="dms:Text"/>
      </xsd:simpleType>
    </xsd:element>
    <xsd:element name="NRNRRightsManagement" ma:index="22" nillable="true" ma:displayName="NR Rights Management" ma:default="Not Applicable" ma:description="Select URL if this content is to be published externally outside NR (References the Open Government Resource licence (OGL) for licencing re-use of information and data.)" ma:format="Dropdown" ma:hidden="true" ma:internalName="NRNRRightsManagement" ma:readOnly="false">
      <xsd:simpleType>
        <xsd:restriction base="dms:Choice">
          <xsd:enumeration value="Not Applicable"/>
          <xsd:enumeration value="http://www.nationalarchives.gov.uk/doc/open-government-licence/version/3/"/>
        </xsd:restriction>
      </xsd:simpleType>
    </xsd:element>
    <xsd:element name="h5eb5d5c6c9547b087c0ee025c246e3a" ma:index="25" nillable="true" ma:taxonomy="true" ma:internalName="h5eb5d5c6c9547b087c0ee025c246e3a" ma:taxonomyFieldName="NRBusinessActivity" ma:displayName="Business Activity" ma:default="" ma:fieldId="{15eb5d5c-6c95-47b0-87c0-ee025c246e3a}" ma:sspId="4cc2800f-c9ba-4934-9671-f08f29facfeb" ma:termSetId="05607595-cb69-4688-9df0-6d2c0431f936" ma:anchorId="00000000-0000-0000-0000-000000000000" ma:open="false" ma:isKeyword="false">
      <xsd:complexType>
        <xsd:sequence>
          <xsd:element ref="pc:Terms" minOccurs="0" maxOccurs="1"/>
        </xsd:sequence>
      </xsd:complexType>
    </xsd:element>
    <xsd:element name="o6edc15fa1884fecbe3cdfb21b8ca5fb" ma:index="26" nillable="true" ma:taxonomy="true" ma:internalName="o6edc15fa1884fecbe3cdfb21b8ca5fb" ma:taxonomyFieldName="NRNRResourceType" ma:displayName="NR Resource Type" ma:default="2;#Text|a71b464c-901d-4adc-89fe-e5cc9520888c" ma:fieldId="{86edc15f-a188-4fec-be3c-dfb21b8ca5fb}" ma:sspId="4cc2800f-c9ba-4934-9671-f08f29facfeb" ma:termSetId="f7d91d10-40c8-4f03-8852-0c36c2921004" ma:anchorId="00000000-0000-0000-0000-000000000000" ma:open="false" ma:isKeyword="false">
      <xsd:complexType>
        <xsd:sequence>
          <xsd:element ref="pc:Terms" minOccurs="0" maxOccurs="1"/>
        </xsd:sequence>
      </xsd:complexType>
    </xsd:element>
    <xsd:element name="TaxCatchAll" ma:index="27" nillable="true" ma:displayName="Taxonomy Catch All Column" ma:description="" ma:hidden="true" ma:list="{99efa8d7-bcc8-4870-9ee0-29dfa07c7506}" ma:internalName="TaxCatchAll" ma:showField="CatchAllData" ma:web="0711e8ab-efb2-4558-aaac-2155032b8e4b">
      <xsd:complexType>
        <xsd:complexContent>
          <xsd:extension base="dms:MultiChoiceLookup">
            <xsd:sequence>
              <xsd:element name="Value" type="dms:Lookup" maxOccurs="unbounded" minOccurs="0" nillable="true"/>
            </xsd:sequence>
          </xsd:extension>
        </xsd:complexContent>
      </xsd:complexType>
    </xsd:element>
    <xsd:element name="TaxCatchAllLabel" ma:index="28" nillable="true" ma:displayName="Taxonomy Catch All Column1" ma:description="" ma:hidden="true" ma:list="{99efa8d7-bcc8-4870-9ee0-29dfa07c7506}" ma:internalName="TaxCatchAllLabel" ma:readOnly="true" ma:showField="CatchAllDataLabel" ma:web="0711e8ab-efb2-4558-aaac-2155032b8e4b">
      <xsd:complexType>
        <xsd:complexContent>
          <xsd:extension base="dms:MultiChoiceLookup">
            <xsd:sequence>
              <xsd:element name="Value" type="dms:Lookup" maxOccurs="unbounded" minOccurs="0" nillable="true"/>
            </xsd:sequence>
          </xsd:extension>
        </xsd:complexContent>
      </xsd:complexType>
    </xsd:element>
    <xsd:element name="p81f17b4469a4ddaa52a89ed62fe819f" ma:index="30" nillable="true" ma:taxonomy="true" ma:internalName="p81f17b4469a4ddaa52a89ed62fe819f" ma:taxonomyFieldName="NRBusinessFunction" ma:displayName="Business Function" ma:default="" ma:fieldId="{981f17b4-469a-4dda-a52a-89ed62fe819f}" ma:sspId="4cc2800f-c9ba-4934-9671-f08f29facfeb" ma:termSetId="cf769fe0-62af-4f82-a4a1-6b14ca839d6d" ma:anchorId="00000000-0000-0000-0000-000000000000" ma:open="false" ma:isKeyword="false">
      <xsd:complexType>
        <xsd:sequence>
          <xsd:element ref="pc:Terms" minOccurs="0" maxOccurs="1"/>
        </xsd:sequence>
      </xsd:complexType>
    </xsd:element>
    <xsd:element name="d2b70626e224425e99f03b84209f3d89" ma:index="35" nillable="true" ma:taxonomy="true" ma:internalName="d2b70626e224425e99f03b84209f3d89" ma:taxonomyFieldName="NRDocumentCategory" ma:displayName="Document Category" ma:default="1;#Document|e4541d84-2b9b-49da-ab5c-011974223032" ma:fieldId="{d2b70626-e224-425e-99f0-3b84209f3d89}" ma:sspId="4cc2800f-c9ba-4934-9671-f08f29facfeb" ma:termSetId="d863082f-d6ae-4cdd-8c2e-02879ccdab1a" ma:anchorId="00000000-0000-0000-0000-000000000000" ma:open="false" ma:isKeyword="false">
      <xsd:complexType>
        <xsd:sequence>
          <xsd:element ref="pc:Terms" minOccurs="0" maxOccurs="1"/>
        </xsd:sequence>
      </xsd:complexType>
    </xsd:element>
    <xsd:element name="o5d8c4252a1e4ec19911930124ec8ceb" ma:index="38" nillable="true" ma:taxonomy="true" ma:internalName="o5d8c4252a1e4ec19911930124ec8ceb" ma:taxonomyFieldName="Government_x0020_Security_x0020_Classification" ma:displayName="Government Security Classification" ma:default="" ma:fieldId="{85d8c425-2a1e-4ec1-9911-930124ec8ceb}" ma:sspId="4cc2800f-c9ba-4934-9671-f08f29facfeb" ma:termSetId="dcccafc6-84a5-434a-8048-749ee8eeb982"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Publisher" ma:index="8" nillable="true" ma:displayName="Publisher" ma:default="Deliberately Blank" ma:description="The NR Business entity that provides access to the content (NR/L3/INF/02221 Document Creation and Approval)." ma:hidden="true" ma:internalName="_Publisher" ma:readOnly="false">
      <xsd:simpleType>
        <xsd:restriction base="dms:Text">
          <xsd:maxLength value="255"/>
        </xsd:restriction>
      </xsd:simpleType>
    </xsd:element>
    <xsd:element name="_Source" ma:index="15" nillable="true" ma:displayName="Source" ma:description="Links to resources from which this content was derived (System generated)." ma:hidden="true" ma:internalName="_Source" ma:readOnly="false">
      <xsd:simpleType>
        <xsd:restriction base="dms:Note"/>
      </xsd:simpleType>
    </xsd:element>
    <xsd:element name="_Relation" ma:index="16" nillable="true" ma:displayName="Relation" ma:description="Links to related resources identified in the content (System generated)." ma:hidden="true" ma:internalName="_Relation" ma:readOnly="false">
      <xsd:simpleType>
        <xsd:restriction base="dms:Note"/>
      </xsd:simpleType>
    </xsd:element>
    <xsd:element name="_Coverage" ma:index="24" nillable="true" ma:displayName="Coverage" ma:default="Deliberately Blank" ma:description="The geographic scope, jurisdiction, time period or other parameter to which the content relates." ma:hidden="true" ma:internalName="_Coverage"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711e8ab-efb2-4558-aaac-2155032b8e4b" elementFormDefault="qualified">
    <xsd:import namespace="http://schemas.microsoft.com/office/2006/documentManagement/types"/>
    <xsd:import namespace="http://schemas.microsoft.com/office/infopath/2007/PartnerControls"/>
    <xsd:element name="_dlc_DocId" ma:index="40" nillable="true" ma:displayName="Document ID Value" ma:description="The value of the document ID assigned to this item." ma:internalName="_dlc_DocId" ma:readOnly="true">
      <xsd:simpleType>
        <xsd:restriction base="dms:Text"/>
      </xsd:simpleType>
    </xsd:element>
    <xsd:element name="_dlc_DocIdUrl" ma:index="4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42"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5b5acdb-918e-4985-a858-6a1f72395d24" elementFormDefault="qualified">
    <xsd:import namespace="http://schemas.microsoft.com/office/2006/documentManagement/types"/>
    <xsd:import namespace="http://schemas.microsoft.com/office/infopath/2007/PartnerControls"/>
    <xsd:element name="Folder" ma:index="43" nillable="true" ma:displayName="Folder" ma:format="Dropdown" ma:internalName="Folder">
      <xsd:simpleType>
        <xsd:restriction base="dms:Choice">
          <xsd:enumeration value="Campaign"/>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3" ma:displayName="Content Type"/>
        <xsd:element ref="dc:title" minOccurs="0" maxOccurs="1" ma:index="23" ma:displayName="Title"/>
        <xsd:element ref="dc:subject" minOccurs="0" maxOccurs="1"/>
        <xsd:element ref="dc:description" minOccurs="0" maxOccurs="1"/>
        <xsd:element name="keywords" minOccurs="0" maxOccurs="1" type="xsd:string"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4cc2800f-c9ba-4934-9671-f08f29facfeb" ContentTypeId="0x010100D8B4916A4EC69B4E8D7BB3876118E0A6" PreviousValue="false"/>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A34FA2-BADA-47AF-9847-8CDD4F468044}">
  <ds:schemaRefs>
    <ds:schemaRef ds:uri="http://schemas.microsoft.com/office/2006/documentManagement/types"/>
    <ds:schemaRef ds:uri="http://purl.org/dc/terms/"/>
    <ds:schemaRef ds:uri="85b5acdb-918e-4985-a858-6a1f72395d24"/>
    <ds:schemaRef ds:uri="http://purl.org/dc/elements/1.1/"/>
    <ds:schemaRef ds:uri="http://schemas.openxmlformats.org/package/2006/metadata/core-properties"/>
    <ds:schemaRef ds:uri="http://www.w3.org/XML/1998/namespace"/>
    <ds:schemaRef ds:uri="http://schemas.microsoft.com/office/infopath/2007/PartnerControls"/>
    <ds:schemaRef ds:uri="http://purl.org/dc/dcmitype/"/>
    <ds:schemaRef ds:uri="0711e8ab-efb2-4558-aaac-2155032b8e4b"/>
    <ds:schemaRef ds:uri="http://schemas.microsoft.com/sharepoint/v3/fields"/>
    <ds:schemaRef ds:uri="3b475d33-9844-4671-abaf-b8bc0ecd322c"/>
    <ds:schemaRef ds:uri="http://schemas.microsoft.com/sharepoint/v3"/>
    <ds:schemaRef ds:uri="http://schemas.microsoft.com/office/2006/metadata/properties"/>
  </ds:schemaRefs>
</ds:datastoreItem>
</file>

<file path=customXml/itemProps2.xml><?xml version="1.0" encoding="utf-8"?>
<ds:datastoreItem xmlns:ds="http://schemas.openxmlformats.org/officeDocument/2006/customXml" ds:itemID="{82BF99CC-940B-4842-943F-93E2D8D99B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b475d33-9844-4671-abaf-b8bc0ecd322c"/>
    <ds:schemaRef ds:uri="http://schemas.microsoft.com/sharepoint/v3/fields"/>
    <ds:schemaRef ds:uri="0711e8ab-efb2-4558-aaac-2155032b8e4b"/>
    <ds:schemaRef ds:uri="85b5acdb-918e-4985-a858-6a1f72395d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A0280C9-039D-4759-ABED-5B9A54E130F4}">
  <ds:schemaRefs>
    <ds:schemaRef ds:uri="Microsoft.SharePoint.Taxonomy.ContentTypeSync"/>
  </ds:schemaRefs>
</ds:datastoreItem>
</file>

<file path=customXml/itemProps4.xml><?xml version="1.0" encoding="utf-8"?>
<ds:datastoreItem xmlns:ds="http://schemas.openxmlformats.org/officeDocument/2006/customXml" ds:itemID="{13C449B8-C03C-40F5-B7BA-294AE5DE482C}">
  <ds:schemaRefs>
    <ds:schemaRef ds:uri="http://schemas.microsoft.com/sharepoint/events"/>
  </ds:schemaRefs>
</ds:datastoreItem>
</file>

<file path=customXml/itemProps5.xml><?xml version="1.0" encoding="utf-8"?>
<ds:datastoreItem xmlns:ds="http://schemas.openxmlformats.org/officeDocument/2006/customXml" ds:itemID="{46C28B44-A4B2-4F19-BCD3-BF5C8DABB23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418</TotalTime>
  <Words>556</Words>
  <Application>Microsoft Office PowerPoint</Application>
  <PresentationFormat>Widescreen</PresentationFormat>
  <Paragraphs>87</Paragraphs>
  <Slides>17</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Varah</vt:lpstr>
      <vt:lpstr>Varah </vt:lpstr>
      <vt:lpstr>Office Theme</vt:lpstr>
      <vt:lpstr>PowerPoint Presentation</vt:lpstr>
      <vt:lpstr>Our Vision: The rail industry volunteering one million  hours to help support people who are struggling to cope.</vt:lpstr>
      <vt:lpstr>PowerPoint Presentation</vt:lpstr>
      <vt:lpstr>PowerPoint Presentation</vt:lpstr>
      <vt:lpstr>Ian Prosser is the HM Chief Inspector of Railways and Director,  Railway Safety and sponsor of Million Hour Challenge.</vt:lpstr>
      <vt:lpstr>PowerPoint Presentation</vt:lpstr>
      <vt:lpstr>Supporting the MHC doesn’t just benefit others, it benefits you too.</vt:lpstr>
      <vt:lpstr>Get involved</vt:lpstr>
      <vt:lpstr>Samaritans Branch support</vt:lpstr>
      <vt:lpstr>Local ambassadors</vt:lpstr>
      <vt:lpstr>Listening volunteer</vt:lpstr>
      <vt:lpstr>Herbie - Samaritans volunteer</vt:lpstr>
      <vt:lpstr>PowerPoint Presentation</vt:lpstr>
      <vt:lpstr>Sign up and start logging your hours – every  hour counts</vt:lpstr>
      <vt:lpstr>Corporate Volunteer leave</vt:lpstr>
      <vt:lpstr>Employee assistance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Iain Thompson</dc:creator>
  <cp:lastModifiedBy>Gemma Howe</cp:lastModifiedBy>
  <cp:revision>43</cp:revision>
  <dcterms:created xsi:type="dcterms:W3CDTF">2020-02-11T10:26:41Z</dcterms:created>
  <dcterms:modified xsi:type="dcterms:W3CDTF">2020-04-30T13:06:31Z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0x010100D8B4916A4EC69B4E8D7BB3876118E0A6005D6DF816CD04234A90A323574A45CED5</vt:lpwstr>
  </property>
  <property fmtid="{D5CDD505-2E9C-101B-9397-08002B2CF9AE}" pid="3" name="_dlc_DocIdItemGuid">
    <vt:lpwstr>93d0c58b-2846-49ea-8d9d-9580202605b5</vt:lpwstr>
  </property>
  <property fmtid="{D5CDD505-2E9C-101B-9397-08002B2CF9AE}" pid="4" name="NRDocumentCategory">
    <vt:lpwstr>1;#Document|e4541d84-2b9b-49da-ab5c-011974223032</vt:lpwstr>
  </property>
  <property fmtid="{D5CDD505-2E9C-101B-9397-08002B2CF9AE}" pid="5" name="NRBusinessActivity">
    <vt:lpwstr/>
  </property>
  <property fmtid="{D5CDD505-2E9C-101B-9397-08002B2CF9AE}" pid="6" name="NRBusinessFunction">
    <vt:lpwstr/>
  </property>
  <property fmtid="{D5CDD505-2E9C-101B-9397-08002B2CF9AE}" pid="7" name="Government Security Classification">
    <vt:lpwstr/>
  </property>
  <property fmtid="{D5CDD505-2E9C-101B-9397-08002B2CF9AE}" pid="8" name="NRNRResourceType">
    <vt:lpwstr>2;#Text|a71b464c-901d-4adc-89fe-e5cc9520888c</vt:lpwstr>
  </property>
</Properties>
</file>