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webextensions/webextension1.xml" ContentType="application/vnd.ms-office.webextension+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7" r:id="rId5"/>
    <p:sldId id="256" r:id="rId6"/>
  </p:sldIdLst>
  <p:sldSz cx="12192000" cy="6858000"/>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BC108F-2AB8-48DA-AB49-F9E86BDDFE2F}" v="6" dt="2018-08-08T09:06:44.7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1"/>
    <p:restoredTop sz="94647"/>
  </p:normalViewPr>
  <p:slideViewPr>
    <p:cSldViewPr snapToGrid="0" snapToObjects="1">
      <p:cViewPr varScale="1">
        <p:scale>
          <a:sx n="162" d="100"/>
          <a:sy n="162" d="100"/>
        </p:scale>
        <p:origin x="210"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4106F-A246-2E48-9544-E8146AB80C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3229C53-2CA9-764A-93AB-ECAD546B01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6C782C-8745-7347-B6AC-4D8772289B98}"/>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5" name="Footer Placeholder 4">
            <a:extLst>
              <a:ext uri="{FF2B5EF4-FFF2-40B4-BE49-F238E27FC236}">
                <a16:creationId xmlns:a16="http://schemas.microsoft.com/office/drawing/2014/main" id="{0A1CFD0D-118D-4441-A91C-1B836A28AA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CB8388-0632-6942-96AC-2D619404EDCE}"/>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1151746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59CC8-54DA-0A42-9DA3-C9E7FB11FD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1DD596-2259-614F-A986-3F25CF600FD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A5B1C8-F927-B147-8326-E3862924A8F1}"/>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5" name="Footer Placeholder 4">
            <a:extLst>
              <a:ext uri="{FF2B5EF4-FFF2-40B4-BE49-F238E27FC236}">
                <a16:creationId xmlns:a16="http://schemas.microsoft.com/office/drawing/2014/main" id="{EC0B53A9-157A-9941-B952-607DAB5FA2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CF697C-66DE-734A-9CA9-579BCEA17025}"/>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401388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FAABD5-DA08-A547-B641-D0E0889172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8267B-68DB-BD49-A9B4-434AE7BB23F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D2D5EC-A445-FF43-82E6-1E7554A5DCB3}"/>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5" name="Footer Placeholder 4">
            <a:extLst>
              <a:ext uri="{FF2B5EF4-FFF2-40B4-BE49-F238E27FC236}">
                <a16:creationId xmlns:a16="http://schemas.microsoft.com/office/drawing/2014/main" id="{5A76C67B-5186-6A4F-8CC0-6CBFEB1182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BF1686-2B7E-F34D-B970-CC7FA2D3BC5B}"/>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2337161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FEA2F-4473-0948-AB43-EBE335118A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08B151-747D-604F-903D-9A920F3178C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47E0C-8A67-AE45-9E33-B90E65F82661}"/>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5" name="Footer Placeholder 4">
            <a:extLst>
              <a:ext uri="{FF2B5EF4-FFF2-40B4-BE49-F238E27FC236}">
                <a16:creationId xmlns:a16="http://schemas.microsoft.com/office/drawing/2014/main" id="{702C27D1-B1FA-884E-BB86-6AA912AD2C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40875C-8A74-6B43-8AF6-63659F8EC74F}"/>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4219327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73F97-6513-314A-BEB3-8AC3A43CEF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AC1008-6364-A640-BA0B-D8775884B5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A5AB27E-7D19-9148-AFBE-D10DF7C15B9E}"/>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5" name="Footer Placeholder 4">
            <a:extLst>
              <a:ext uri="{FF2B5EF4-FFF2-40B4-BE49-F238E27FC236}">
                <a16:creationId xmlns:a16="http://schemas.microsoft.com/office/drawing/2014/main" id="{FF17AB2F-DBDD-3343-AB56-539EF251BC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82543B-D933-004D-99FF-224DE8B9700E}"/>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3332993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E5657-C487-1D4B-9C65-4DD0F323D1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BF2E6E-20E6-9043-A03F-A481416CA8E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CB42E3-D2BE-6F4D-92FC-1494FD65C17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A5245B-18BD-FF4F-92B6-242006FB81F1}"/>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6" name="Footer Placeholder 5">
            <a:extLst>
              <a:ext uri="{FF2B5EF4-FFF2-40B4-BE49-F238E27FC236}">
                <a16:creationId xmlns:a16="http://schemas.microsoft.com/office/drawing/2014/main" id="{BE081255-874F-754B-A47E-861DA0CD15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E19D76-7CF9-AC46-8DF1-89FFCD7B2D7E}"/>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999621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3E17C-5F89-8D43-BA72-7627FFCB12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969009-5908-0446-A2D3-27CA7612D7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2A4F87B-6AD1-4F41-B65A-1712AF5CC50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9BD845-9E91-C744-AC94-1F3B0763A6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05476AE-7625-BD41-9CA9-51364370D38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E53358-AC69-5B4B-A141-FBCF7AC85089}"/>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8" name="Footer Placeholder 7">
            <a:extLst>
              <a:ext uri="{FF2B5EF4-FFF2-40B4-BE49-F238E27FC236}">
                <a16:creationId xmlns:a16="http://schemas.microsoft.com/office/drawing/2014/main" id="{D9FCEA71-D074-9149-9053-65C6E547F0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C57ED6-3E53-184B-96E1-A81C0B366A20}"/>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1337476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97104-1EED-AC46-9BFE-74C4C89738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CA8C08-9E8C-6741-A2F0-5FAB6AE5E4F9}"/>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4" name="Footer Placeholder 3">
            <a:extLst>
              <a:ext uri="{FF2B5EF4-FFF2-40B4-BE49-F238E27FC236}">
                <a16:creationId xmlns:a16="http://schemas.microsoft.com/office/drawing/2014/main" id="{2AD7E1B8-2D7B-4548-B1EC-8C766C92D9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E0B748-F1C5-8749-8C42-DAC929DFFC5F}"/>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1307546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FE7249-F53D-4B4D-A448-22699C3D26CB}"/>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3" name="Footer Placeholder 2">
            <a:extLst>
              <a:ext uri="{FF2B5EF4-FFF2-40B4-BE49-F238E27FC236}">
                <a16:creationId xmlns:a16="http://schemas.microsoft.com/office/drawing/2014/main" id="{54682F3B-F381-C642-956B-8B897A4E6B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599A17-3A94-2D4B-863A-D140FD43EA0B}"/>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2799842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E8CEF-1C51-8C45-A4DD-823EF2ED19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E374CA-1122-FA4B-B960-C80ADBD8CF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EA1D2F-31D9-944B-9E05-A6DF632D8B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438C1F2-E75A-7847-BE97-4BAFD26A3C17}"/>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6" name="Footer Placeholder 5">
            <a:extLst>
              <a:ext uri="{FF2B5EF4-FFF2-40B4-BE49-F238E27FC236}">
                <a16:creationId xmlns:a16="http://schemas.microsoft.com/office/drawing/2014/main" id="{87989FF9-DBBA-CD42-95A8-C1446B0102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918F56-7D9A-9D48-8FD1-C96B13CCAF54}"/>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3676740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687D9-2240-8D42-BF6D-3237D5EF1C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33825A-5AFC-8A42-93C4-F00E40A0FD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F956E5-5DA8-AB49-9E03-65283DF2A3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8163D5-4687-C243-A8A2-0650A7887076}"/>
              </a:ext>
            </a:extLst>
          </p:cNvPr>
          <p:cNvSpPr>
            <a:spLocks noGrp="1"/>
          </p:cNvSpPr>
          <p:nvPr>
            <p:ph type="dt" sz="half" idx="10"/>
          </p:nvPr>
        </p:nvSpPr>
        <p:spPr/>
        <p:txBody>
          <a:bodyPr/>
          <a:lstStyle/>
          <a:p>
            <a:fld id="{37A2730A-859E-B540-ADF3-E97069AD1FDB}" type="datetimeFigureOut">
              <a:rPr lang="en-US" smtClean="0"/>
              <a:t>12/12/2022</a:t>
            </a:fld>
            <a:endParaRPr lang="en-US"/>
          </a:p>
        </p:txBody>
      </p:sp>
      <p:sp>
        <p:nvSpPr>
          <p:cNvPr id="6" name="Footer Placeholder 5">
            <a:extLst>
              <a:ext uri="{FF2B5EF4-FFF2-40B4-BE49-F238E27FC236}">
                <a16:creationId xmlns:a16="http://schemas.microsoft.com/office/drawing/2014/main" id="{38300BF0-29B6-B343-A484-59353A8ACA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48E5C9-1065-5147-B725-91FB99153EC6}"/>
              </a:ext>
            </a:extLst>
          </p:cNvPr>
          <p:cNvSpPr>
            <a:spLocks noGrp="1"/>
          </p:cNvSpPr>
          <p:nvPr>
            <p:ph type="sldNum" sz="quarter" idx="12"/>
          </p:nvPr>
        </p:nvSpPr>
        <p:spPr/>
        <p:txBody>
          <a:bodyPr/>
          <a:lstStyle/>
          <a:p>
            <a:fld id="{8E05DC9C-C50D-D242-B083-59CEE07163F1}" type="slidenum">
              <a:rPr lang="en-US" smtClean="0"/>
              <a:t>‹#›</a:t>
            </a:fld>
            <a:endParaRPr lang="en-US"/>
          </a:p>
        </p:txBody>
      </p:sp>
    </p:spTree>
    <p:extLst>
      <p:ext uri="{BB962C8B-B14F-4D97-AF65-F5344CB8AC3E}">
        <p14:creationId xmlns:p14="http://schemas.microsoft.com/office/powerpoint/2010/main" val="4116017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0B6787-B51F-DB42-9E52-63E10EB865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3B9472-27F5-2144-BCEC-3E0A96761A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352788-8A6E-D24F-82D2-F38C9E41A4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A2730A-859E-B540-ADF3-E97069AD1FDB}" type="datetimeFigureOut">
              <a:rPr lang="en-US" smtClean="0"/>
              <a:t>12/12/2022</a:t>
            </a:fld>
            <a:endParaRPr lang="en-US"/>
          </a:p>
        </p:txBody>
      </p:sp>
      <p:sp>
        <p:nvSpPr>
          <p:cNvPr id="5" name="Footer Placeholder 4">
            <a:extLst>
              <a:ext uri="{FF2B5EF4-FFF2-40B4-BE49-F238E27FC236}">
                <a16:creationId xmlns:a16="http://schemas.microsoft.com/office/drawing/2014/main" id="{A81DDB45-653D-0C49-B78E-967549C7BA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ADC715-0B9A-0348-A62C-3F8BCE535B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05DC9C-C50D-D242-B083-59CEE07163F1}" type="slidenum">
              <a:rPr lang="en-US" smtClean="0"/>
              <a:t>‹#›</a:t>
            </a:fld>
            <a:endParaRPr lang="en-US"/>
          </a:p>
        </p:txBody>
      </p:sp>
    </p:spTree>
    <p:extLst>
      <p:ext uri="{BB962C8B-B14F-4D97-AF65-F5344CB8AC3E}">
        <p14:creationId xmlns:p14="http://schemas.microsoft.com/office/powerpoint/2010/main" val="2768849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1/relationships/webextension" Target="../webextensions/webextension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97AB851-9FC0-4C73-9374-7FBBCADD2D82}"/>
              </a:ext>
            </a:extLst>
          </p:cNvPr>
          <p:cNvGraphicFramePr>
            <a:graphicFrameLocks noGrp="1"/>
          </p:cNvGraphicFramePr>
          <p:nvPr>
            <p:ph idx="1"/>
          </p:nvPr>
        </p:nvGraphicFramePr>
        <p:xfrm>
          <a:off x="313571" y="169701"/>
          <a:ext cx="11564858" cy="6546845"/>
        </p:xfrm>
        <a:graphic>
          <a:graphicData uri="http://schemas.openxmlformats.org/drawingml/2006/table">
            <a:tbl>
              <a:tblPr>
                <a:tableStyleId>{5C22544A-7EE6-4342-B048-85BDC9FD1C3A}</a:tableStyleId>
              </a:tblPr>
              <a:tblGrid>
                <a:gridCol w="11564858">
                  <a:extLst>
                    <a:ext uri="{9D8B030D-6E8A-4147-A177-3AD203B41FA5}">
                      <a16:colId xmlns:a16="http://schemas.microsoft.com/office/drawing/2014/main" val="2193959668"/>
                    </a:ext>
                  </a:extLst>
                </a:gridCol>
              </a:tblGrid>
              <a:tr h="143369">
                <a:tc>
                  <a:txBody>
                    <a:bodyPr/>
                    <a:lstStyle/>
                    <a:p>
                      <a:pPr algn="l" fontAlgn="ctr"/>
                      <a:r>
                        <a:rPr lang="en-GB" sz="1200" u="none" strike="noStrike" dirty="0">
                          <a:effectLst/>
                        </a:rPr>
                        <a:t>Instructions for Adding Equipment</a:t>
                      </a:r>
                      <a:endParaRPr lang="en-GB" sz="1200" b="1"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2867407011"/>
                  </a:ext>
                </a:extLst>
              </a:tr>
              <a:tr h="114696">
                <a:tc>
                  <a:txBody>
                    <a:bodyPr/>
                    <a:lstStyle/>
                    <a:p>
                      <a:pPr algn="l" fontAlgn="ctr"/>
                      <a:r>
                        <a:rPr lang="en-GB" sz="800" u="none" strike="noStrike" dirty="0">
                          <a:effectLst/>
                        </a:rPr>
                        <a:t>To request that an item of equipment be added to this Equipment Vibration &amp; Noise Datasheet, or for any other queries, please email </a:t>
                      </a:r>
                      <a:r>
                        <a:rPr lang="en-GB" sz="800" b="1" u="none" strike="noStrike" dirty="0">
                          <a:effectLst/>
                        </a:rPr>
                        <a:t>EquipmentDatasheet@networkrail.co.uk</a:t>
                      </a:r>
                      <a:endParaRPr lang="en-GB" sz="800" b="1"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148329536"/>
                  </a:ext>
                </a:extLst>
              </a:tr>
              <a:tr h="814340">
                <a:tc>
                  <a:txBody>
                    <a:bodyPr/>
                    <a:lstStyle/>
                    <a:p>
                      <a:pPr marL="171450" indent="-171450" algn="l" fontAlgn="ctr">
                        <a:buFont typeface="Arial" panose="020B0604020202020204" pitchFamily="34" charset="0"/>
                        <a:buChar char="•"/>
                      </a:pPr>
                      <a:r>
                        <a:rPr lang="en-GB" sz="800" u="none" strike="noStrike" dirty="0">
                          <a:effectLst/>
                        </a:rPr>
                        <a:t>To ensure that an item of equipment is added to this Equipment Vibration &amp; Noise Datasheet as quickly as possible any request submitted to </a:t>
                      </a:r>
                      <a:r>
                        <a:rPr lang="en-GB" sz="800" b="1" u="none" strike="noStrike" dirty="0">
                          <a:effectLst/>
                        </a:rPr>
                        <a:t>EquipmentDatasheet@networkrail.co.uk </a:t>
                      </a:r>
                      <a:r>
                        <a:rPr lang="en-GB" sz="800" u="none" strike="noStrike" dirty="0">
                          <a:effectLst/>
                        </a:rPr>
                        <a:t>must contain sufficient information for the vibration data to be found. Potentially suitable sources for vibration data, listed in order of preference, include:</a:t>
                      </a:r>
                      <a:br>
                        <a:rPr lang="en-GB" sz="800" u="none" strike="noStrike" dirty="0">
                          <a:effectLst/>
                        </a:rPr>
                      </a:br>
                      <a:r>
                        <a:rPr lang="en-GB" sz="800" u="none" strike="noStrike" dirty="0">
                          <a:effectLst/>
                        </a:rPr>
                        <a:t>- User/Instruction/Operator's Manual (containing vibration data)</a:t>
                      </a:r>
                      <a:br>
                        <a:rPr lang="en-GB" sz="800" u="none" strike="noStrike" dirty="0">
                          <a:effectLst/>
                        </a:rPr>
                      </a:br>
                      <a:r>
                        <a:rPr lang="en-GB" sz="800" u="none" strike="noStrike" dirty="0">
                          <a:effectLst/>
                        </a:rPr>
                        <a:t>- Product Approval Certificate (containing vibration data)</a:t>
                      </a:r>
                      <a:br>
                        <a:rPr lang="en-GB" sz="800" u="none" strike="noStrike" dirty="0">
                          <a:effectLst/>
                        </a:rPr>
                      </a:br>
                      <a:r>
                        <a:rPr lang="en-GB" sz="800" u="none" strike="noStrike" dirty="0">
                          <a:effectLst/>
                        </a:rPr>
                        <a:t>- A link to where the equipment is listed on the manufacturer's website</a:t>
                      </a:r>
                      <a:br>
                        <a:rPr lang="en-GB" sz="800" u="none" strike="noStrike" dirty="0">
                          <a:effectLst/>
                        </a:rPr>
                      </a:br>
                      <a:r>
                        <a:rPr lang="en-GB" sz="800" u="none" strike="noStrike" dirty="0">
                          <a:effectLst/>
                        </a:rPr>
                        <a:t>- An image of the equipment and a model number to allow the vibration and noise data to be searched online or requested from the manufacturer as appropriate</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823105337"/>
                  </a:ext>
                </a:extLst>
              </a:tr>
              <a:tr h="452621">
                <a:tc>
                  <a:txBody>
                    <a:bodyPr/>
                    <a:lstStyle/>
                    <a:p>
                      <a:pPr marL="171450" indent="-171450" algn="l" fontAlgn="ctr">
                        <a:buFont typeface="Arial" panose="020B0604020202020204" pitchFamily="34" charset="0"/>
                        <a:buChar char="•"/>
                      </a:pPr>
                      <a:r>
                        <a:rPr lang="en-GB" sz="800" u="none" strike="noStrike" dirty="0">
                          <a:effectLst/>
                        </a:rPr>
                        <a:t>The </a:t>
                      </a:r>
                      <a:r>
                        <a:rPr lang="en-GB" sz="800" b="1" u="none" strike="noStrike" dirty="0">
                          <a:effectLst/>
                        </a:rPr>
                        <a:t>EquipmentDatasheet@networkrail.co.uk </a:t>
                      </a:r>
                      <a:r>
                        <a:rPr lang="en-GB" sz="800" u="none" strike="noStrike" dirty="0">
                          <a:effectLst/>
                        </a:rPr>
                        <a:t>inbox will be checked and the Equipment Vibration &amp; Noise Datasheet published every time a new asset </a:t>
                      </a:r>
                      <a:r>
                        <a:rPr lang="en-GB" sz="800" u="none" strike="noStrike" dirty="0" err="1">
                          <a:effectLst/>
                        </a:rPr>
                        <a:t>enqurity</a:t>
                      </a:r>
                      <a:r>
                        <a:rPr lang="en-GB" sz="800" u="none" strike="noStrike" dirty="0">
                          <a:effectLst/>
                        </a:rPr>
                        <a:t> is reviewed. There is no need to specify when the latest version is going to be issued as the online version will always provide the most up to date version. </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1623916252"/>
                  </a:ext>
                </a:extLst>
              </a:tr>
              <a:tr h="252330">
                <a:tc>
                  <a:txBody>
                    <a:bodyPr/>
                    <a:lstStyle/>
                    <a:p>
                      <a:pPr marL="171450" indent="-171450" algn="l" fontAlgn="ctr">
                        <a:buFont typeface="Arial" panose="020B0604020202020204" pitchFamily="34" charset="0"/>
                        <a:buChar char="•"/>
                      </a:pPr>
                      <a:r>
                        <a:rPr lang="en-GB" sz="800" u="none" strike="noStrike" dirty="0">
                          <a:effectLst/>
                        </a:rPr>
                        <a:t>If it is suspected that any specific information in the Equipment Vibration &amp; Noise Datasheet is incorrect, please send and email marked as important/urgent to </a:t>
                      </a:r>
                      <a:r>
                        <a:rPr lang="en-GB" sz="800" b="1" u="none" strike="noStrike" dirty="0">
                          <a:effectLst/>
                        </a:rPr>
                        <a:t>EquipmentDatasheet@networkrail.co.uk </a:t>
                      </a:r>
                      <a:r>
                        <a:rPr lang="en-GB" sz="800" u="none" strike="noStrike" dirty="0">
                          <a:effectLst/>
                        </a:rPr>
                        <a:t>specifying the incorrect information and, where possible, providing the correct information. </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665982128"/>
                  </a:ext>
                </a:extLst>
              </a:tr>
              <a:tr h="194982">
                <a:tc>
                  <a:txBody>
                    <a:bodyPr/>
                    <a:lstStyle/>
                    <a:p>
                      <a:pPr algn="l" fontAlgn="ctr"/>
                      <a:r>
                        <a:rPr lang="en-GB" sz="1200" u="none" strike="noStrike" kern="1200" dirty="0">
                          <a:solidFill>
                            <a:schemeClr val="dk1"/>
                          </a:solidFill>
                          <a:effectLst/>
                          <a:latin typeface="+mn-lt"/>
                          <a:ea typeface="+mn-ea"/>
                          <a:cs typeface="+mn-cs"/>
                        </a:rPr>
                        <a:t>Interpretation </a:t>
                      </a:r>
                    </a:p>
                  </a:txBody>
                  <a:tcPr marL="5323" marR="5323" marT="5323" marB="0" anchor="ctr"/>
                </a:tc>
                <a:extLst>
                  <a:ext uri="{0D108BD9-81ED-4DB2-BD59-A6C34878D82A}">
                    <a16:rowId xmlns:a16="http://schemas.microsoft.com/office/drawing/2014/main" val="987748862"/>
                  </a:ext>
                </a:extLst>
              </a:tr>
              <a:tr h="268388">
                <a:tc>
                  <a:txBody>
                    <a:bodyPr/>
                    <a:lstStyle/>
                    <a:p>
                      <a:pPr marL="171450" indent="-171450" algn="l" fontAlgn="ctr">
                        <a:buFont typeface="Arial" panose="020B0604020202020204" pitchFamily="34" charset="0"/>
                        <a:buChar char="•"/>
                      </a:pPr>
                      <a:r>
                        <a:rPr lang="en-GB" sz="800" u="none" strike="noStrike" dirty="0">
                          <a:effectLst/>
                        </a:rPr>
                        <a:t>Information provided is based on manufacturer/supplier recommendations as at date of issue. Where a manufacturer/supplier gives more than one value for Vibration Emission the highest value given will be quoted. The magnitude detail are the “a”.</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3178445530"/>
                  </a:ext>
                </a:extLst>
              </a:tr>
              <a:tr h="268388">
                <a:tc>
                  <a:txBody>
                    <a:bodyPr/>
                    <a:lstStyle/>
                    <a:p>
                      <a:pPr marL="171450" indent="-171450" algn="l" fontAlgn="ctr">
                        <a:buFont typeface="Arial" panose="020B0604020202020204" pitchFamily="34" charset="0"/>
                        <a:buChar char="•"/>
                      </a:pPr>
                      <a:r>
                        <a:rPr lang="en-GB" sz="800" u="none" strike="noStrike" dirty="0">
                          <a:effectLst/>
                        </a:rPr>
                        <a:t>The stated vibration emission level represents the main application of the tool; e.g. the vibration level of an impact drill refers to the tool operating with the impact function on.  Additional value for the tool in different function (e.g. screwdriving) may be found on the "Description" column.</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1351428320"/>
                  </a:ext>
                </a:extLst>
              </a:tr>
              <a:tr h="268388">
                <a:tc>
                  <a:txBody>
                    <a:bodyPr/>
                    <a:lstStyle/>
                    <a:p>
                      <a:pPr marL="171450" indent="-171450" algn="l" fontAlgn="ctr">
                        <a:buFont typeface="Arial" panose="020B0604020202020204" pitchFamily="34" charset="0"/>
                        <a:buChar char="•"/>
                      </a:pPr>
                      <a:r>
                        <a:rPr lang="en-GB" sz="800" u="none" strike="noStrike" dirty="0">
                          <a:effectLst/>
                        </a:rPr>
                        <a:t>The reported vibration emission level refers to the tools operating with the standard accessories; e.g. the vibration emission of a </a:t>
                      </a:r>
                      <a:r>
                        <a:rPr lang="en-GB" sz="800" u="none" strike="noStrike" dirty="0" err="1">
                          <a:effectLst/>
                        </a:rPr>
                        <a:t>brushcutter</a:t>
                      </a:r>
                      <a:r>
                        <a:rPr lang="en-GB" sz="800" u="none" strike="noStrike" dirty="0">
                          <a:effectLst/>
                        </a:rPr>
                        <a:t> may vary when a different type of blade is fitted (3-tooth blade steel; 8-tooth blade steel; special steel blade for grass cutting; ... ; ).  Users should satisfy themselves that the vibration emission is correct for the configuration they are using.</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3838193956"/>
                  </a:ext>
                </a:extLst>
              </a:tr>
              <a:tr h="114696">
                <a:tc>
                  <a:txBody>
                    <a:bodyPr/>
                    <a:lstStyle/>
                    <a:p>
                      <a:pPr marL="171450" indent="-171450" algn="l" fontAlgn="ctr">
                        <a:buFont typeface="Arial" panose="020B0604020202020204" pitchFamily="34" charset="0"/>
                        <a:buChar char="•"/>
                      </a:pPr>
                      <a:r>
                        <a:rPr lang="en-GB" sz="800" u="none" strike="noStrike">
                          <a:effectLst/>
                        </a:rPr>
                        <a:t>The battery pack for cordless tools may change in type, weight and capacity. The mass of the battery is included unless otherwise stated.</a:t>
                      </a:r>
                      <a:endParaRPr lang="en-GB" sz="800" b="0" i="0" u="none" strike="noStrike">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2115485533"/>
                  </a:ext>
                </a:extLst>
              </a:tr>
              <a:tr h="114696">
                <a:tc>
                  <a:txBody>
                    <a:bodyPr/>
                    <a:lstStyle/>
                    <a:p>
                      <a:pPr marL="171450" indent="-171450" algn="l" fontAlgn="ctr">
                        <a:buFont typeface="Arial" panose="020B0604020202020204" pitchFamily="34" charset="0"/>
                        <a:buChar char="•"/>
                      </a:pPr>
                      <a:r>
                        <a:rPr lang="en-GB" sz="800" u="none" strike="noStrike" dirty="0">
                          <a:effectLst/>
                        </a:rPr>
                        <a:t>This datasheet, and the order in which the products appear, should not be considered as Network Rail endorsing any of the products listed.</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2034229757"/>
                  </a:ext>
                </a:extLst>
              </a:tr>
              <a:tr h="1232979">
                <a:tc>
                  <a:txBody>
                    <a:bodyPr/>
                    <a:lstStyle/>
                    <a:p>
                      <a:pPr marL="171450" indent="-171450" algn="l" fontAlgn="ctr">
                        <a:buFont typeface="Arial" panose="020B0604020202020204" pitchFamily="34" charset="0"/>
                        <a:buChar char="•"/>
                      </a:pPr>
                      <a:r>
                        <a:rPr lang="en-GB" sz="800" u="none" strike="noStrike" dirty="0">
                          <a:effectLst/>
                        </a:rPr>
                        <a:t>Vibration Data</a:t>
                      </a:r>
                      <a:br>
                        <a:rPr lang="en-GB" sz="800" u="none" strike="noStrike" dirty="0">
                          <a:effectLst/>
                        </a:rPr>
                      </a:br>
                      <a:r>
                        <a:rPr lang="en-GB" sz="800" u="none" strike="noStrike" dirty="0">
                          <a:effectLst/>
                        </a:rPr>
                        <a:t>A Red, Amber or Green (RAG) rating is given for vibration emissions and is based on the HSE published regulations and guidance.  Limits used are:</a:t>
                      </a:r>
                      <a:br>
                        <a:rPr lang="en-GB" sz="800" u="none" strike="noStrike" dirty="0">
                          <a:effectLst/>
                        </a:rPr>
                      </a:br>
                      <a:r>
                        <a:rPr lang="en-GB" sz="800" u="none" strike="noStrike" dirty="0">
                          <a:effectLst/>
                          <a:highlight>
                            <a:srgbClr val="FF0000"/>
                          </a:highlight>
                        </a:rPr>
                        <a:t>Above 5 m/s2           = Red</a:t>
                      </a:r>
                      <a:br>
                        <a:rPr lang="en-GB" sz="800" u="none" strike="noStrike" dirty="0">
                          <a:effectLst/>
                        </a:rPr>
                      </a:br>
                      <a:r>
                        <a:rPr lang="en-GB" sz="800" u="none" strike="noStrike" dirty="0">
                          <a:effectLst/>
                          <a:highlight>
                            <a:srgbClr val="FFFF00"/>
                          </a:highlight>
                        </a:rPr>
                        <a:t>2.5 m/s2 to 5 m/s2    = Amber</a:t>
                      </a:r>
                      <a:br>
                        <a:rPr lang="en-GB" sz="800" u="none" strike="noStrike" dirty="0">
                          <a:effectLst/>
                        </a:rPr>
                      </a:br>
                      <a:r>
                        <a:rPr lang="en-GB" sz="800" u="none" strike="noStrike" dirty="0">
                          <a:effectLst/>
                          <a:highlight>
                            <a:srgbClr val="008000"/>
                          </a:highlight>
                        </a:rPr>
                        <a:t>2.5 m/s2 and below  = Green</a:t>
                      </a:r>
                    </a:p>
                    <a:p>
                      <a:pPr marL="171450" indent="-171450" algn="l" fontAlgn="ctr">
                        <a:buFont typeface="Arial" panose="020B0604020202020204" pitchFamily="34" charset="0"/>
                        <a:buChar char="•"/>
                      </a:pPr>
                      <a:r>
                        <a:rPr lang="en-GB" sz="800" u="none" strike="noStrike" dirty="0">
                          <a:effectLst/>
                        </a:rPr>
                        <a:t>Exposure points are given to facilitate calculating the level of exposure received. The points for each vibration source can be added, subtracted, multiplied, and divided as necessary to reach the desired trigger time. Points for different items of equipment can then be added to calculate the total level of exposure.</a:t>
                      </a:r>
                      <a:br>
                        <a:rPr lang="en-GB" sz="800" u="none" strike="noStrike" dirty="0">
                          <a:effectLst/>
                        </a:rPr>
                      </a:br>
                      <a:r>
                        <a:rPr lang="en-GB" sz="800" u="none" strike="noStrike" dirty="0">
                          <a:effectLst/>
                        </a:rPr>
                        <a:t>Exposure Action Value (EAV) = 2.5 m/s2    A(8) = 100 points   </a:t>
                      </a:r>
                      <a:br>
                        <a:rPr lang="en-GB" sz="800" u="none" strike="noStrike" dirty="0">
                          <a:effectLst/>
                        </a:rPr>
                      </a:br>
                      <a:r>
                        <a:rPr lang="en-GB" sz="800" u="none" strike="noStrike" dirty="0">
                          <a:effectLst/>
                        </a:rPr>
                        <a:t>Exposure Limit Value    (ELV) = 5 m/s2       A(8) = 400 points</a:t>
                      </a:r>
                      <a:br>
                        <a:rPr lang="en-GB" sz="800" u="none" strike="noStrike" dirty="0">
                          <a:effectLst/>
                        </a:rPr>
                      </a:br>
                      <a:r>
                        <a:rPr lang="en-GB" sz="800" u="none" strike="noStrike" dirty="0">
                          <a:effectLst/>
                        </a:rPr>
                        <a:t>Further information on the use of Exposure Points can be found on the HSE website www.hse.gov.uk/vibration/hav/index.htm</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3985278460"/>
                  </a:ext>
                </a:extLst>
              </a:tr>
              <a:tr h="745522">
                <a:tc>
                  <a:txBody>
                    <a:bodyPr/>
                    <a:lstStyle/>
                    <a:p>
                      <a:pPr marL="171450" indent="-171450" algn="l" fontAlgn="ctr">
                        <a:buFont typeface="Arial" panose="020B0604020202020204" pitchFamily="34" charset="0"/>
                        <a:buChar char="•"/>
                      </a:pPr>
                      <a:r>
                        <a:rPr lang="en-GB" sz="800" u="none" strike="noStrike" dirty="0">
                          <a:effectLst/>
                        </a:rPr>
                        <a:t>Noise Data</a:t>
                      </a:r>
                      <a:br>
                        <a:rPr lang="en-GB" sz="800" u="none" strike="noStrike" dirty="0">
                          <a:effectLst/>
                        </a:rPr>
                      </a:br>
                      <a:r>
                        <a:rPr lang="en-GB" sz="800" u="none" strike="noStrike" dirty="0">
                          <a:effectLst/>
                        </a:rPr>
                        <a:t>A Red, Orange, Yellow or Green rating is given for noise emissions and is based on the HSE published regulations and guidance.  Limits used are:</a:t>
                      </a:r>
                      <a:br>
                        <a:rPr lang="en-GB" sz="800" u="none" strike="noStrike" dirty="0">
                          <a:effectLst/>
                        </a:rPr>
                      </a:br>
                      <a:r>
                        <a:rPr lang="en-GB" sz="800" u="none" strike="noStrike" dirty="0">
                          <a:effectLst/>
                          <a:highlight>
                            <a:srgbClr val="FF0000"/>
                          </a:highlight>
                        </a:rPr>
                        <a:t>87 dB and above   = Red</a:t>
                      </a:r>
                      <a:br>
                        <a:rPr lang="en-GB" sz="800" u="none" strike="noStrike" dirty="0">
                          <a:effectLst/>
                        </a:rPr>
                      </a:br>
                      <a:r>
                        <a:rPr lang="en-GB" sz="800" u="none" strike="noStrike" dirty="0">
                          <a:effectLst/>
                        </a:rPr>
                        <a:t>85 dB to 87 dB      = Orange</a:t>
                      </a:r>
                      <a:br>
                        <a:rPr lang="en-GB" sz="800" u="none" strike="noStrike" dirty="0">
                          <a:effectLst/>
                        </a:rPr>
                      </a:br>
                      <a:r>
                        <a:rPr lang="en-GB" sz="800" u="none" strike="noStrike" dirty="0">
                          <a:effectLst/>
                          <a:highlight>
                            <a:srgbClr val="FFFF00"/>
                          </a:highlight>
                        </a:rPr>
                        <a:t>80 dB to 85 dB      = Yellow</a:t>
                      </a:r>
                      <a:br>
                        <a:rPr lang="en-GB" sz="800" u="none" strike="noStrike" dirty="0">
                          <a:effectLst/>
                        </a:rPr>
                      </a:br>
                      <a:r>
                        <a:rPr lang="en-GB" sz="800" u="none" strike="noStrike" dirty="0">
                          <a:effectLst/>
                          <a:highlight>
                            <a:srgbClr val="008000"/>
                          </a:highlight>
                        </a:rPr>
                        <a:t>Below 80 dB          = Green</a:t>
                      </a:r>
                      <a:endParaRPr lang="en-GB" sz="800" b="0" i="0" u="none" strike="noStrike" dirty="0">
                        <a:solidFill>
                          <a:srgbClr val="000000"/>
                        </a:solidFill>
                        <a:effectLst/>
                        <a:highlight>
                          <a:srgbClr val="008000"/>
                        </a:highlight>
                        <a:latin typeface="Calibri" panose="020F0502020204030204" pitchFamily="34" charset="0"/>
                      </a:endParaRPr>
                    </a:p>
                  </a:txBody>
                  <a:tcPr marL="5323" marR="5323" marT="5323" marB="0" anchor="ctr"/>
                </a:tc>
                <a:extLst>
                  <a:ext uri="{0D108BD9-81ED-4DB2-BD59-A6C34878D82A}">
                    <a16:rowId xmlns:a16="http://schemas.microsoft.com/office/drawing/2014/main" val="3274929001"/>
                  </a:ext>
                </a:extLst>
              </a:tr>
              <a:tr h="217922">
                <a:tc>
                  <a:txBody>
                    <a:bodyPr/>
                    <a:lstStyle/>
                    <a:p>
                      <a:pPr algn="l" fontAlgn="ctr"/>
                      <a:r>
                        <a:rPr lang="en-GB" sz="1200" u="none" strike="noStrike" kern="1200" dirty="0">
                          <a:solidFill>
                            <a:schemeClr val="dk1"/>
                          </a:solidFill>
                          <a:effectLst/>
                          <a:latin typeface="+mn-lt"/>
                          <a:ea typeface="+mn-ea"/>
                          <a:cs typeface="+mn-cs"/>
                        </a:rPr>
                        <a:t>Liability </a:t>
                      </a:r>
                    </a:p>
                  </a:txBody>
                  <a:tcPr marL="5323" marR="5323" marT="5323" marB="0" anchor="ctr"/>
                </a:tc>
                <a:extLst>
                  <a:ext uri="{0D108BD9-81ED-4DB2-BD59-A6C34878D82A}">
                    <a16:rowId xmlns:a16="http://schemas.microsoft.com/office/drawing/2014/main" val="3877110080"/>
                  </a:ext>
                </a:extLst>
              </a:tr>
              <a:tr h="229392">
                <a:tc>
                  <a:txBody>
                    <a:bodyPr/>
                    <a:lstStyle/>
                    <a:p>
                      <a:pPr marL="171450" indent="-171450" algn="l" fontAlgn="ctr">
                        <a:buFont typeface="Arial" panose="020B0604020202020204" pitchFamily="34" charset="0"/>
                        <a:buChar char="•"/>
                      </a:pPr>
                      <a:r>
                        <a:rPr lang="en-GB" sz="800" u="none" strike="noStrike" dirty="0">
                          <a:effectLst/>
                        </a:rPr>
                        <a:t>This Equipment Vibration &amp; Noise Datasheet is intended for use solely by Network Rail’s Network Operations staff to plan the use of equipment that presents a HAVS and hearing risk. Third parties are responsible for risk assessing and managing their own activities and should not rely on the datasheet. Network Rail accepts no responsibility for the accuracy of the data presented here when used by a third party.</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330432940"/>
                  </a:ext>
                </a:extLst>
              </a:tr>
              <a:tr h="378496">
                <a:tc>
                  <a:txBody>
                    <a:bodyPr/>
                    <a:lstStyle/>
                    <a:p>
                      <a:pPr marL="171450" indent="-171450" algn="l" fontAlgn="ctr">
                        <a:buFont typeface="Arial" panose="020B0604020202020204" pitchFamily="34" charset="0"/>
                        <a:buChar char="•"/>
                      </a:pPr>
                      <a:r>
                        <a:rPr lang="en-GB" sz="800" u="none" strike="noStrike" dirty="0">
                          <a:effectLst/>
                        </a:rPr>
                        <a:t>This Equipment Vibration &amp; Noise Datasheet is intended only as a tool to aid in the selection of equipment. Under no circumstances should the data in the Equipment Vibration &amp; Noise Datasheet be the sole reference source for vibration and noise data. Once the Equipment Vibration &amp; Noise Datasheet has been used to select a piece of equipment, it is the responsibility of the equipment user to check the User/Instruction/Operator's Manual for the equipment being used to confirm the vibration and noise values are the same as those stated in this Equipment Vibration &amp; Noise Datasheet. </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254551002"/>
                  </a:ext>
                </a:extLst>
              </a:tr>
              <a:tr h="246595">
                <a:tc>
                  <a:txBody>
                    <a:bodyPr/>
                    <a:lstStyle/>
                    <a:p>
                      <a:pPr marL="171450" indent="-171450" algn="l" fontAlgn="ctr">
                        <a:buFont typeface="Arial" panose="020B0604020202020204" pitchFamily="34" charset="0"/>
                        <a:buChar char="•"/>
                      </a:pPr>
                      <a:r>
                        <a:rPr lang="en-GB" sz="800" u="none" strike="noStrike" dirty="0">
                          <a:effectLst/>
                        </a:rPr>
                        <a:t>The responsivity to ensure that equipment with suitable vibration and noise emissions is used for any given job lies solely with the equipment user. The author of the Equipment Vibration &amp; Noise Datasheet accepts no responsibility for any decision on the use of a piece of equipment that is in any way related to knowledge or lack of knowledge of vibration/noise data or for the equipment being used.  </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7619883"/>
                  </a:ext>
                </a:extLst>
              </a:tr>
              <a:tr h="384231">
                <a:tc>
                  <a:txBody>
                    <a:bodyPr/>
                    <a:lstStyle/>
                    <a:p>
                      <a:pPr marL="171450" indent="-171450" algn="l" fontAlgn="ctr">
                        <a:buFont typeface="Arial" panose="020B0604020202020204" pitchFamily="34" charset="0"/>
                        <a:buChar char="•"/>
                      </a:pPr>
                      <a:r>
                        <a:rPr lang="en-GB" sz="800" u="none" strike="noStrike" dirty="0">
                          <a:effectLst/>
                        </a:rPr>
                        <a:t>It is the responsibility of the equipment user to ensure that any pieced of equipment is used in conjunction with a User/Instruction/Operator's Manual and Product Acceptance Certificate (where appropriate). Where vibration and noise data is not known, it is the responsibility of the equipment user to request a User/Instruction/Operator's manual from the Equipment Manufacturer. If any documentation provided by the equipment manufacturer does not contain vibration and noise data, it is the responsibility of the equipment user to request the vibration and noise data from the manufacturer. </a:t>
                      </a:r>
                      <a:endParaRPr lang="en-GB" sz="800" b="0" i="0" u="none" strike="noStrike" dirty="0">
                        <a:solidFill>
                          <a:srgbClr val="000000"/>
                        </a:solidFill>
                        <a:effectLst/>
                        <a:latin typeface="Calibri" panose="020F0502020204030204" pitchFamily="34" charset="0"/>
                      </a:endParaRPr>
                    </a:p>
                  </a:txBody>
                  <a:tcPr marL="5323" marR="5323" marT="5323" marB="0" anchor="ctr"/>
                </a:tc>
                <a:extLst>
                  <a:ext uri="{0D108BD9-81ED-4DB2-BD59-A6C34878D82A}">
                    <a16:rowId xmlns:a16="http://schemas.microsoft.com/office/drawing/2014/main" val="3693168981"/>
                  </a:ext>
                </a:extLst>
              </a:tr>
            </a:tbl>
          </a:graphicData>
        </a:graphic>
      </p:graphicFrame>
    </p:spTree>
    <p:extLst>
      <p:ext uri="{BB962C8B-B14F-4D97-AF65-F5344CB8AC3E}">
        <p14:creationId xmlns:p14="http://schemas.microsoft.com/office/powerpoint/2010/main" val="469237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2" name="Add-in" descr="Add-in content for Microsoft Power BI."/>
              <p:cNvGraphicFramePr>
                <a:graphicFrameLocks noGrp="1"/>
              </p:cNvGraphicFramePr>
              <p:nvPr>
                <p:extLst>
                  <p:ext uri="{D42A27DB-BD31-4B8C-83A1-F6EECF244321}">
                    <p14:modId xmlns:p14="http://schemas.microsoft.com/office/powerpoint/2010/main" val="4249332211"/>
                  </p:ext>
                </p:extLst>
              </p:nvPr>
            </p:nvGraphicFramePr>
            <p:xfrm>
              <a:off x="0" y="0"/>
              <a:ext cx="12191999" cy="6858000"/>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2" name="Add-in" descr="Add-in content for Microsoft Power BI."/>
              <p:cNvPicPr>
                <a:picLocks noGrp="1" noRot="1" noChangeAspect="1" noMove="1" noResize="1" noEditPoints="1" noAdjustHandles="1" noChangeArrowheads="1" noChangeShapeType="1"/>
              </p:cNvPicPr>
              <p:nvPr/>
            </p:nvPicPr>
            <p:blipFill>
              <a:blip r:embed="rId3"/>
              <a:stretch>
                <a:fillRect/>
              </a:stretch>
            </p:blipFill>
            <p:spPr>
              <a:xfrm>
                <a:off x="0" y="0"/>
                <a:ext cx="12191999" cy="6858000"/>
              </a:xfrm>
              <a:prstGeom prst="rect">
                <a:avLst/>
              </a:prstGeom>
            </p:spPr>
          </p:pic>
        </mc:Fallback>
      </mc:AlternateContent>
    </p:spTree>
    <p:extLst>
      <p:ext uri="{BB962C8B-B14F-4D97-AF65-F5344CB8AC3E}">
        <p14:creationId xmlns:p14="http://schemas.microsoft.com/office/powerpoint/2010/main" val="32118595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ILE_NAME_PARSED_KEY" val="TRU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webextension1.xml.rels><?xml version="1.0" encoding="UTF-8" standalone="yes"?>
<Relationships xmlns="http://schemas.openxmlformats.org/package/2006/relationships"><Relationship Id="rId1" Type="http://schemas.openxmlformats.org/officeDocument/2006/relationships/image" Target="../media/image1.png"/></Relationships>
</file>

<file path=ppt/webextensions/webextension1.xml><?xml version="1.0" encoding="utf-8"?>
<we:webextension xmlns:we="http://schemas.microsoft.com/office/webextensions/webextension/2010/11" id="{664b8397-73d6-487b-a42d-71f5afcfc23b}">
  <we:reference id="WA200003233" version="2.0.0.3" store="en-GB" storeType="OMEX"/>
  <we:alternateReferences/>
  <we:properties>
    <we:property name="Microsoft.Office.CampaignId" value="&quot;none&quot;"/>
    <we:property name="backgroundColor" value="&quot;rgb(255,255,255)&quot;"/>
    <we:property name="bookmark" value="&quot;H4sIAAAAAAAAA+1YUW+cOBD+K8gP7UZatRgwC3lLsnu6Sm21aqL04ZSHAQ/UDYuRMUm20f6p/oT7ZTeGbdNet5v2HnJEyhMwHs98/mZsPrhlUrVNBeu3sEJ2yI61vlyBufQ4m7L6e5sfFZEQifTjjIdJkvg+JuSlG6t03bLDW2bBlGjPVdtB5QKS8S8WiCKAJA1zGUEGRZH7Ycgupgyqagml8ymganHKGjStrqFSn3AIQUPWdLiZMrxpKm3AJTq1YNEluyJ3eiaA/EVIOCC36gpPMbeD9R022tjtM8/8jGMgUxnPhM8TTguhOe0w2oO/398l7YGd6NqCqgmAsxVpJBLkBc99kYuM5vCot6vKbl2y9eKmMcQGcbRuHKkntIpSG5VDxfr1GWyH5dyyE111q/5u8Z39VHcmx3dY9EO1VXZNkc4gq9Dj3uRcZQNF3jOPXGvpzcHCAdsQgUujid7e/w3UXUFkdQZNP/ZBX58YJDySHfqb6QggvlpRY4wUm+tr76X3RkusRgpxm3k9UnhzbHOj+lNjpAjfoyo/WG9yWR7sRXgkr6DOyfpveEdlabAEu31cPCD2O7fFSvWxvcnqZfv358Hzj67eHpD+OLk/M6os0XhnivaZ1d7i6HykXfID0tdjRUoxdUvnvbfUqrattyTUXKwUvfgeD+A/KfKj241vtWrxbicuXQK3rsn8eHJ08Ei25BDFozBokBjeUYULsrSqLqutdLvTSmcDeutyLm6cXsw+ksZysojmaCPRHK97ZTRX5ot449MHrdKedqOVkW+KM+4nWZhBhBBzEH7wiCXevcVqK5XTzG9rxVZI2t7dSMrYL7MZEiocxkkQuSv2LNyy14qYGWKfQ9W5sM/nNEPq6/q5I3ZL7SDbCfzHb7R4P6PtszwoU4SIxnd+sYy32nvk3lOld7E0VDkL05i+YmMBUZr6YVAEEb+3yj99x/yvom4kRT9Ge404oprvpW3oAhCcCp8mwSwTs7jIIRLFWLvgV8TEUyv8V+6GfpgViZB+UIRpIgTkMU+lGPHZf8/fiKfz/2dMDdXOs2LmyzDgdALMZBxLDOIRV/s3PoueKv8rrF30GDe7SdCdbRvIcQk17iCDSIBaOrb3EtL/3P7KxWbzD93LFXJyFwAA&quot;"/>
    <we:property name="creatorSessionId" value="&quot;8d0894f2-220c-456e-acbc-a16ba888fa63&quot;"/>
    <we:property name="creatorTenantId" value="&quot;c22cc3e1-5d7f-4f4d-be03-d5a158cc9409&quot;"/>
    <we:property name="creatorUserId" value="&quot;10032000533E3F52&quot;"/>
    <we:property name="datasetId" value="&quot;ecd535b0-c6e1-4a91-8b47-517f032662e2&quot;"/>
    <we:property name="embedUrl" value="&quot;/reportEmbed?reportId=61a9607b-e7b7-4e8f-90d2-64c2f328a9dd&amp;groupId=79b2299f-bb83-40df-8414-d5007660ed8f&amp;w=2&amp;config=eyJjbHVzdGVyVXJsIjoiaHR0cHM6Ly9XQUJJLU5PUlRILUVVUk9QRS1DLVBSSU1BUlktcmVkaXJlY3QuYW5hbHlzaXMud2luZG93cy5uZXQiLCJlbWJlZEZlYXR1cmVzIjp7Im1vZGVybkVtYmVkIjp0cnVlLCJ1c2FnZU1ldHJpY3NWTmV4dCI6dHJ1ZSwic2tpcFF1ZXJ5RGF0YVNhYVNFbWJlZCI6dHJ1ZSwic2tpcFF1ZXJ5RGF0YVBhYVNFbWJlZCI6dHJ1ZSwic2tpcFF1ZXJ5RGF0YUV4cG9ydFRvIjp0cnVlfX0%3D&amp;disableSensitivityBanner=true&quot;"/>
    <we:property name="initialStateBookmark" value="&quot;H4sIAAAAAAAAA+1Z227jNhD9FYEPXQcQurpYspQ3O3bRxW6yRhJ4H4qgoKSRwo0kChSVxA38U/2EflmHpLLJbr122gKpUuTJ4mguZ84M6aF9RzLWNiVdn9AKyCGZcX5VUXFlucQmdS/7+PH98fT0/a8n0+MFinkjGa9bcnhHJBUFyBVrO1oqDyj85cImtCyXtFCrnJYt2KQB0fKaluw3MMr4SooONjaB26bkgiqXZ5JKUG6vUR3XGNv90ceINJXsGs4glUZ6Cg0Xsl+7iZO44GVxFk4Cx43cIIjQpjVvNcz9+iqoBnbEa0lZjQCULI/HQQRu7qZOkAYJ2rhjLWel7FWS9eK2EZg3srFuFF9HmEXBBUtpSXR+AlqTzh054mVX6afFV/Iz3okUTiHXr2rJ5Bo9ndOkBMu1RiuWGIqsHyxUrTNrTiU9IBskcCk40qv1j2nd5UhWJ0Dod5f85kgA4snIobOxBwDxXYWNMVBsqoOtt9Yxz6AcKMQ+8nqg8ObQpoLp82GgCD8BKy6lNboqDnYinGbXtE5R+i28aVEIKKjsl4tnxP6gtqiY9m2NqrftH78bzZ+6uj8gnWFyfy5YUYCwzhnuM8mtxXQ10C75C9IPQ0WKPnmL57215KyWrbVE1G5QMfziezmAf0bPL243nnDWwsNOXKoAKq/RfDaaHryQLWm8WOgGBCDDW6pwgZKW1UXZj24Ps9K5QS9VzMWtmgyTzzhjqbEIbbjIQMzWejKaM3E/vLn2s1ZpR7thZqgbw8R1osRP6Bho6NLA8V7wiLe3WG3JUrR8XCtSAU7x6qEAHHyVEWbamJgM2gc2vn5a3U/pHja64JU26+8REiM8PUebGHSI3yafLrEVtS+cxTN2v7XffUNp26s8gWyz0Kh2s4nRV7Ts9DUGnX9g0tBxZ8Ro8GbG2/TyjdK9MB2krTJMYwtrFU6S6hN0+2x3OEeLjN/Uyud9T5r7DuL8/OgS8wXZM7eYytEmXpB7NIr9NBvThOZ56vj+gLfJjjn5322R/1WlH7Fkqpz4cRhFURjQcRw7vpd7Y3dvlb/75fyfTsMDKfoM5A3AgGq+kzbTBTRwsfBx5E2SYBLmKR0H+VC74ClT2Gsr/FPuTD9M8ijIHC/34ygIaBq6cRYM+Ozf8zPO6/n/PaZMtdMknziZ77l4AkyyMMzACwdc7b9xn3yt/FNY0zOtUt9GAu9k29AUlrSGLWQgCbTOFNs7CdH/ChAdBPlnCH2Pgfqv4At3m82fvNS8lrYYAAA=&quot;"/>
    <we:property name="isFiltersActionButtonVisible" value="true"/>
    <we:property name="pageDisplayName" value="&quot;HAVs Catalogue&quot;"/>
    <we:property name="pageName" value="&quot;ReportSection1b0b1e2d9d6750181558&quot;"/>
    <we:property name="reportEmbeddedTime" value="&quot;2022-12-06T08:15:43.964Z&quot;"/>
    <we:property name="reportName" value="&quot;HAVS Datasheet&quot;"/>
    <we:property name="reportState" value="&quot;CONNECTED&quot;"/>
    <we:property name="reportUrl" value="&quot;/groups/79b2299f-bb83-40df-8414-d5007660ed8f/reports/61a9607b-e7b7-4e8f-90d2-64c2f328a9dd/ReportSection1b0b1e2d9d6750181558?bookmarkGuid=7d68ad72-8160-4f87-a381-2cc659f0718a&amp;bookmarkUsage=1&amp;ctid=c22cc3e1-5d7f-4f4d-be03-d5a158cc9409&amp;fromEntryPoint=export&quot;"/>
    <we:property name="sensitivityLabel" value="&quot;OFFICIAL-SENSITIVE&quot;"/>
    <we:property name="sensitivityLabelTooltip" value="&quot;A small amount of our information will attract this classification because it is of a particularly sensitive nature such as data about vulnerable or at-risk people, draft business performance reports and strategies.&quot;"/>
  </we:properties>
  <we:bindings/>
  <we:snapshot xmlns:r="http://schemas.openxmlformats.org/officeDocument/2006/relationships" r:embed="rId1"/>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401524DC532D42A0E0ED886331A72B" ma:contentTypeVersion="15" ma:contentTypeDescription="Create a new document." ma:contentTypeScope="" ma:versionID="aba17d7263e5a17e1efe42a3571abb41">
  <xsd:schema xmlns:xsd="http://www.w3.org/2001/XMLSchema" xmlns:xs="http://www.w3.org/2001/XMLSchema" xmlns:p="http://schemas.microsoft.com/office/2006/metadata/properties" xmlns:ns2="f577acbf-5b0b-4b4f-9948-268e97f8d3a4" xmlns:ns3="b1e4d6ee-9f6f-43f8-a618-24f3d84da28f" targetNamespace="http://schemas.microsoft.com/office/2006/metadata/properties" ma:root="true" ma:fieldsID="e4e3c9c8ed1c3d723d02c9f1cb24d19a" ns2:_="" ns3:_="">
    <xsd:import namespace="f577acbf-5b0b-4b4f-9948-268e97f8d3a4"/>
    <xsd:import namespace="b1e4d6ee-9f6f-43f8-a618-24f3d84da2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3:LastSharedByUser" minOccurs="0"/>
                <xsd:element ref="ns3:LastSharedByTime" minOccurs="0"/>
                <xsd:element ref="ns2:Document_x0020_Purpose" minOccurs="0"/>
                <xsd:element ref="ns2:Initiatives" minOccurs="0"/>
                <xsd:element ref="ns2:MediaServiceDateTaken" minOccurs="0"/>
                <xsd:element ref="ns2:MediaServiceAutoTags" minOccurs="0"/>
                <xsd:element ref="ns2:MediaServiceOCR" minOccurs="0"/>
                <xsd:element ref="ns2:MediaServiceLocation"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7acbf-5b0b-4b4f-9948-268e97f8d3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Document_x0020_Purpose" ma:index="14" nillable="true" ma:displayName="Document Purpose" ma:default="Informational" ma:format="Dropdown" ma:internalName="Document_x0020_Purpose">
      <xsd:simpleType>
        <xsd:restriction base="dms:Choice">
          <xsd:enumeration value="Informational"/>
          <xsd:enumeration value="Feature Spec"/>
          <xsd:enumeration value="Engineering Design"/>
          <xsd:enumeration value="Planning"/>
        </xsd:restriction>
      </xsd:simpleType>
    </xsd:element>
    <xsd:element name="Initiatives" ma:index="15" nillable="true" ma:displayName="Initiatives" ma:description="List of initiatives related to this document" ma:internalName="Initiatives">
      <xsd:complexType>
        <xsd:complexContent>
          <xsd:extension base="dms:MultiChoice">
            <xsd:sequence>
              <xsd:element name="Value" maxOccurs="unbounded" minOccurs="0" nillable="true">
                <xsd:simpleType>
                  <xsd:restriction base="dms:Choice">
                    <xsd:enumeration value="Add-in MAU"/>
                    <xsd:enumeration value="Custom Functions"/>
                    <xsd:enumeration value="Data &amp; Analytics"/>
                    <xsd:enumeration value="DevEx: Portals &amp; Programs"/>
                    <xsd:enumeration value="DevEx: Tools &amp; Libraries"/>
                    <xsd:enumeration value="Engineering"/>
                    <xsd:enumeration value="Excel API"/>
                    <xsd:enumeration value="In-Market Support"/>
                    <xsd:enumeration value="Maker Access"/>
                    <xsd:enumeration value="SDX Runtime &amp; Partners"/>
                    <xsd:enumeration value="SDX Service Delivery"/>
                    <xsd:enumeration value="SDX API &amp; Pipeline"/>
                    <xsd:enumeration value="Shield &amp; OCE"/>
                  </xsd:restriction>
                </xsd:simpleType>
              </xsd:element>
            </xsd:sequence>
          </xsd:extension>
        </xsd:complexContent>
      </xsd:complex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MediaServiceAutoTags" ma:internalName="MediaServiceAutoTags"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e4d6ee-9f6f-43f8-a618-24f3d84da2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LastSharedByUser" ma:index="12" nillable="true" ma:displayName="Last Shared By User" ma:hidden="true" ma:internalName="LastSharedByUser" ma:readOnly="true">
      <xsd:simpleType>
        <xsd:restriction base="dms:Note"/>
      </xsd:simpleType>
    </xsd:element>
    <xsd:element name="LastSharedByTime" ma:index="13"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_x0020_Purpose xmlns="f577acbf-5b0b-4b4f-9948-268e97f8d3a4">Informational</Document_x0020_Purpose>
    <Initiatives xmlns="f577acbf-5b0b-4b4f-9948-268e97f8d3a4"/>
  </documentManagement>
</p:properties>
</file>

<file path=customXml/itemProps1.xml><?xml version="1.0" encoding="utf-8"?>
<ds:datastoreItem xmlns:ds="http://schemas.openxmlformats.org/officeDocument/2006/customXml" ds:itemID="{1DD29C39-1C4E-4B06-A1F4-2510F2DACF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77acbf-5b0b-4b4f-9948-268e97f8d3a4"/>
    <ds:schemaRef ds:uri="b1e4d6ee-9f6f-43f8-a618-24f3d84da2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21AFCC0-734A-4A90-A597-A1CB34860DCD}">
  <ds:schemaRefs>
    <ds:schemaRef ds:uri="http://schemas.microsoft.com/sharepoint/v3/contenttype/forms"/>
  </ds:schemaRefs>
</ds:datastoreItem>
</file>

<file path=customXml/itemProps3.xml><?xml version="1.0" encoding="utf-8"?>
<ds:datastoreItem xmlns:ds="http://schemas.openxmlformats.org/officeDocument/2006/customXml" ds:itemID="{617AB1FA-2F28-4684-9230-02ACEB6C0B0A}">
  <ds:schemaRefs>
    <ds:schemaRef ds:uri="http://purl.org/dc/elements/1.1/"/>
    <ds:schemaRef ds:uri="http://schemas.microsoft.com/office/2006/metadata/properties"/>
    <ds:schemaRef ds:uri="b1e4d6ee-9f6f-43f8-a618-24f3d84da28f"/>
    <ds:schemaRef ds:uri="http://schemas.microsoft.com/office/2006/documentManagement/types"/>
    <ds:schemaRef ds:uri="http://purl.org/dc/terms/"/>
    <ds:schemaRef ds:uri="http://schemas.openxmlformats.org/package/2006/metadata/core-properties"/>
    <ds:schemaRef ds:uri="f577acbf-5b0b-4b4f-9948-268e97f8d3a4"/>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1505</TotalTime>
  <Words>1092</Words>
  <Application>Microsoft Office PowerPoint</Application>
  <PresentationFormat>Widescreen</PresentationFormat>
  <Paragraphs>19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dc:creator>
  <cp:lastModifiedBy>Juan Caceres Gonzalez</cp:lastModifiedBy>
  <cp:revision>4</cp:revision>
  <dcterms:created xsi:type="dcterms:W3CDTF">2018-06-07T21:39:02Z</dcterms:created>
  <dcterms:modified xsi:type="dcterms:W3CDTF">2022-12-12T08:58:37Z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0x010100CD401524DC532D42A0E0ED886331A72B</vt:lpwstr>
  </property>
  <property fmtid="{D5CDD505-2E9C-101B-9397-08002B2CF9AE}" pid="3" name="MSIP_Label_f42aa342-8706-4288-bd11-ebb85995028c_Enabled">
    <vt:lpwstr>True</vt:lpwstr>
  </property>
  <property fmtid="{D5CDD505-2E9C-101B-9397-08002B2CF9AE}" pid="4" name="MSIP_Label_f42aa342-8706-4288-bd11-ebb85995028c_SiteId">
    <vt:lpwstr>72f988bf-86f1-41af-91ab-2d7cd011db47</vt:lpwstr>
  </property>
  <property fmtid="{D5CDD505-2E9C-101B-9397-08002B2CF9AE}" pid="5" name="MSIP_Label_f42aa342-8706-4288-bd11-ebb85995028c_Owner">
    <vt:lpwstr>t-dahop@microsoft.com</vt:lpwstr>
  </property>
  <property fmtid="{D5CDD505-2E9C-101B-9397-08002B2CF9AE}" pid="6" name="MSIP_Label_f42aa342-8706-4288-bd11-ebb85995028c_SetDate">
    <vt:lpwstr>2018-06-18T13:45:27.3782680Z</vt:lpwstr>
  </property>
  <property fmtid="{D5CDD505-2E9C-101B-9397-08002B2CF9AE}" pid="7" name="MSIP_Label_f42aa342-8706-4288-bd11-ebb85995028c_Name">
    <vt:lpwstr>General</vt:lpwstr>
  </property>
  <property fmtid="{D5CDD505-2E9C-101B-9397-08002B2CF9AE}" pid="8" name="MSIP_Label_f42aa342-8706-4288-bd11-ebb85995028c_Application">
    <vt:lpwstr>Microsoft Azure Information Protection</vt:lpwstr>
  </property>
  <property fmtid="{D5CDD505-2E9C-101B-9397-08002B2CF9AE}" pid="9" name="MSIP_Label_f42aa342-8706-4288-bd11-ebb85995028c_Extended_MSFT_Method">
    <vt:lpwstr>Automatic</vt:lpwstr>
  </property>
  <property fmtid="{D5CDD505-2E9C-101B-9397-08002B2CF9AE}" pid="10" name="MSIP_Label_dc7122bf-0481-40fd-a8a1-34ccb616da00_Enabled">
    <vt:lpwstr>true</vt:lpwstr>
  </property>
  <property fmtid="{D5CDD505-2E9C-101B-9397-08002B2CF9AE}" pid="11" name="MSIP_Label_dc7122bf-0481-40fd-a8a1-34ccb616da00_SetDate">
    <vt:lpwstr>2022-12-12T08:58:19Z</vt:lpwstr>
  </property>
  <property fmtid="{D5CDD505-2E9C-101B-9397-08002B2CF9AE}" pid="12" name="MSIP_Label_dc7122bf-0481-40fd-a8a1-34ccb616da00_Method">
    <vt:lpwstr>Privileged</vt:lpwstr>
  </property>
  <property fmtid="{D5CDD505-2E9C-101B-9397-08002B2CF9AE}" pid="13" name="MSIP_Label_dc7122bf-0481-40fd-a8a1-34ccb616da00_Name">
    <vt:lpwstr>OFFICIAL - NO MARKING</vt:lpwstr>
  </property>
  <property fmtid="{D5CDD505-2E9C-101B-9397-08002B2CF9AE}" pid="14" name="MSIP_Label_dc7122bf-0481-40fd-a8a1-34ccb616da00_SiteId">
    <vt:lpwstr>c22cc3e1-5d7f-4f4d-be03-d5a158cc9409</vt:lpwstr>
  </property>
  <property fmtid="{D5CDD505-2E9C-101B-9397-08002B2CF9AE}" pid="15" name="MSIP_Label_dc7122bf-0481-40fd-a8a1-34ccb616da00_ActionId">
    <vt:lpwstr>d3b61ad0-3f8c-4ea0-9c67-2c334c80c75a</vt:lpwstr>
  </property>
  <property fmtid="{D5CDD505-2E9C-101B-9397-08002B2CF9AE}" pid="16" name="MSIP_Label_dc7122bf-0481-40fd-a8a1-34ccb616da00_ContentBits">
    <vt:lpwstr>0</vt:lpwstr>
  </property>
</Properties>
</file>