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4"/>
  </p:notesMasterIdLst>
  <p:sldIdLst>
    <p:sldId id="3804" r:id="rId5"/>
    <p:sldId id="324" r:id="rId6"/>
    <p:sldId id="3806" r:id="rId7"/>
    <p:sldId id="3805" r:id="rId8"/>
    <p:sldId id="3796" r:id="rId9"/>
    <p:sldId id="3798" r:id="rId10"/>
    <p:sldId id="3801" r:id="rId11"/>
    <p:sldId id="3802" r:id="rId12"/>
    <p:sldId id="3803"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933" userDrawn="1">
          <p15:clr>
            <a:srgbClr val="A4A3A4"/>
          </p15:clr>
        </p15:guide>
        <p15:guide id="2"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172"/>
    <a:srgbClr val="8B60A0"/>
    <a:srgbClr val="70B397"/>
    <a:srgbClr val="F38374"/>
    <a:srgbClr val="6CC6AC"/>
    <a:srgbClr val="D3D965"/>
    <a:srgbClr val="A27DB8"/>
    <a:srgbClr val="CECE27"/>
    <a:srgbClr val="51ACB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63" autoAdjust="0"/>
    <p:restoredTop sz="77328" autoAdjust="0"/>
  </p:normalViewPr>
  <p:slideViewPr>
    <p:cSldViewPr snapToGrid="0">
      <p:cViewPr varScale="1">
        <p:scale>
          <a:sx n="88" d="100"/>
          <a:sy n="88" d="100"/>
        </p:scale>
        <p:origin x="1464" y="84"/>
      </p:cViewPr>
      <p:guideLst>
        <p:guide pos="2933"/>
        <p:guide orient="horz"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C4F657-8456-4A74-A983-80FE85359794}" type="datetimeFigureOut">
              <a:rPr lang="en-GB" smtClean="0"/>
              <a:t>13/10/2022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8BA512-C837-4E34-BBCA-C7FC82F6EEE8}" type="slidenum">
              <a:rPr lang="en-GB" smtClean="0"/>
              <a:t>‹#›</a:t>
            </a:fld>
            <a:endParaRPr lang="en-GB"/>
          </a:p>
        </p:txBody>
      </p:sp>
    </p:spTree>
    <p:extLst>
      <p:ext uri="{BB962C8B-B14F-4D97-AF65-F5344CB8AC3E}">
        <p14:creationId xmlns:p14="http://schemas.microsoft.com/office/powerpoint/2010/main" val="40017214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8BA512-C837-4E34-BBCA-C7FC82F6EEE8}" type="slidenum">
              <a:rPr lang="en-GB" smtClean="0"/>
              <a:t>1</a:t>
            </a:fld>
            <a:endParaRPr lang="en-GB"/>
          </a:p>
        </p:txBody>
      </p:sp>
    </p:spTree>
    <p:extLst>
      <p:ext uri="{BB962C8B-B14F-4D97-AF65-F5344CB8AC3E}">
        <p14:creationId xmlns:p14="http://schemas.microsoft.com/office/powerpoint/2010/main" val="26928493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8BA512-C837-4E34-BBCA-C7FC82F6EEE8}" type="slidenum">
              <a:rPr lang="en-GB" smtClean="0"/>
              <a:t>3</a:t>
            </a:fld>
            <a:endParaRPr lang="en-GB"/>
          </a:p>
        </p:txBody>
      </p:sp>
    </p:spTree>
    <p:extLst>
      <p:ext uri="{BB962C8B-B14F-4D97-AF65-F5344CB8AC3E}">
        <p14:creationId xmlns:p14="http://schemas.microsoft.com/office/powerpoint/2010/main" val="3095571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F8BA512-C837-4E34-BBCA-C7FC82F6EEE8}" type="slidenum">
              <a:rPr lang="en-GB" smtClean="0"/>
              <a:t>4</a:t>
            </a:fld>
            <a:endParaRPr lang="en-GB"/>
          </a:p>
        </p:txBody>
      </p:sp>
    </p:spTree>
    <p:extLst>
      <p:ext uri="{BB962C8B-B14F-4D97-AF65-F5344CB8AC3E}">
        <p14:creationId xmlns:p14="http://schemas.microsoft.com/office/powerpoint/2010/main" val="3491995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mj-lt"/>
              <a:buNone/>
              <a:tabLst>
                <a:tab pos="457200" algn="l"/>
              </a:tabLst>
            </a:pPr>
            <a:r>
              <a:rPr lang="en-GB" sz="1800" dirty="0">
                <a:effectLst/>
                <a:latin typeface="Calibri" panose="020F0502020204030204" pitchFamily="34" charset="0"/>
                <a:ea typeface="Times New Roman" panose="02020603050405020304" pitchFamily="18" charset="0"/>
              </a:rPr>
              <a:t>	1. Why do we think some colleagues take the risk of coming into work, even though they could have alcohol or drugs in their system?</a:t>
            </a:r>
            <a:endParaRPr lang="en-GB" sz="1800" dirty="0">
              <a:effectLst/>
              <a:latin typeface="Calibri" panose="020F0502020204030204" pitchFamily="34" charset="0"/>
              <a:ea typeface="Calibri" panose="020F0502020204030204" pitchFamily="34" charset="0"/>
            </a:endParaRPr>
          </a:p>
          <a:p>
            <a:pPr marL="457200" algn="l"/>
            <a:r>
              <a:rPr lang="en-GB" sz="1800" dirty="0">
                <a:effectLst/>
                <a:latin typeface="Calibri" panose="020F0502020204030204" pitchFamily="34" charset="0"/>
                <a:ea typeface="Calibri" panose="020F0502020204030204" pitchFamily="34" charset="0"/>
              </a:rPr>
              <a:t>(Prompts: can you always tell you have substances in your system, what impact could this have on you? Your colleagues? Our passengers?)</a:t>
            </a:r>
          </a:p>
          <a:p>
            <a:pPr marL="457200" algn="l"/>
            <a:endParaRPr lang="en-GB" sz="1800" dirty="0">
              <a:effectLst/>
              <a:latin typeface="Calibri" panose="020F0502020204030204" pitchFamily="34" charset="0"/>
              <a:ea typeface="Calibri" panose="020F0502020204030204" pitchFamily="34" charset="0"/>
            </a:endParaRPr>
          </a:p>
          <a:p>
            <a:pPr marL="457200" algn="l"/>
            <a:r>
              <a:rPr lang="en-GB" sz="1800" dirty="0">
                <a:effectLst/>
                <a:latin typeface="Calibri" panose="020F0502020204030204" pitchFamily="34" charset="0"/>
                <a:ea typeface="Times New Roman" panose="02020603050405020304" pitchFamily="18" charset="0"/>
              </a:rPr>
              <a:t>2. How would you feel if you were tested and the result was positive for drugs and/or alcohol? What impact would it have on you? (Prompts: Types of impact to talk through: physical, financial, mental health, personal reputation and pride etc. What words would you use to tell your family or team if you had lost your job? What, if anything, would you wish you had done differently?</a:t>
            </a:r>
            <a:endParaRPr lang="en-GB" sz="1800" dirty="0">
              <a:effectLst/>
              <a:latin typeface="Calibri" panose="020F0502020204030204" pitchFamily="34" charset="0"/>
              <a:ea typeface="Calibri" panose="020F0502020204030204" pitchFamily="34" charset="0"/>
            </a:endParaRPr>
          </a:p>
          <a:p>
            <a:pPr marL="0" lvl="0" indent="0" algn="l">
              <a:buFont typeface="+mj-lt"/>
              <a:buNone/>
              <a:tabLst>
                <a:tab pos="457200" algn="l"/>
              </a:tabLst>
            </a:pPr>
            <a:endParaRPr lang="en-GB" sz="1800" dirty="0">
              <a:effectLst/>
              <a:latin typeface="Calibri" panose="020F0502020204030204" pitchFamily="34" charset="0"/>
              <a:ea typeface="Times New Roman" panose="02020603050405020304" pitchFamily="18" charset="0"/>
            </a:endParaRPr>
          </a:p>
          <a:p>
            <a:pPr marL="0" lvl="0" indent="0" algn="l">
              <a:buFont typeface="+mj-lt"/>
              <a:buNone/>
              <a:tabLst>
                <a:tab pos="457200" algn="l"/>
              </a:tabLst>
            </a:pPr>
            <a:r>
              <a:rPr lang="en-GB" sz="1800" dirty="0">
                <a:effectLst/>
                <a:latin typeface="Calibri" panose="020F0502020204030204" pitchFamily="34" charset="0"/>
                <a:ea typeface="Times New Roman" panose="02020603050405020304" pitchFamily="18" charset="0"/>
              </a:rPr>
              <a:t>	3. Introduction to this question: ‘If you suspect you are under the influence of drugs or alcohol and are due to attend work, you should call in sick and not come to site.) Would you feel confident to tell your manager if there was a chance you were under the influence and won’t be attending work? If no, why not? Prompts: What could make you feel more confident? What can be done to break down any barriers that exist?</a:t>
            </a:r>
          </a:p>
          <a:p>
            <a:pPr marL="0" lvl="0" indent="0" algn="l">
              <a:buFont typeface="+mj-lt"/>
              <a:buNone/>
              <a:tabLst>
                <a:tab pos="457200" algn="l"/>
              </a:tabLst>
            </a:pPr>
            <a:endParaRPr lang="en-GB" sz="1800" dirty="0">
              <a:effectLst/>
              <a:latin typeface="Calibri" panose="020F0502020204030204" pitchFamily="34" charset="0"/>
              <a:ea typeface="Times New Roman" panose="02020603050405020304" pitchFamily="18" charset="0"/>
            </a:endParaRPr>
          </a:p>
          <a:p>
            <a:pPr marL="0" lvl="0" indent="0" algn="l">
              <a:buFont typeface="+mj-lt"/>
              <a:buNone/>
              <a:tabLst>
                <a:tab pos="457200" algn="l"/>
              </a:tabLst>
            </a:pPr>
            <a:r>
              <a:rPr lang="en-GB" sz="1800" dirty="0">
                <a:effectLst/>
                <a:latin typeface="Calibri"/>
                <a:ea typeface="Times New Roman" panose="02020603050405020304" pitchFamily="18" charset="0"/>
                <a:cs typeface="Calibri"/>
              </a:rPr>
              <a:t>	4. </a:t>
            </a:r>
            <a:r>
              <a:rPr lang="en-GB" sz="2800" b="0" i="0" dirty="0">
                <a:solidFill>
                  <a:srgbClr val="000000"/>
                </a:solidFill>
                <a:effectLst/>
                <a:latin typeface="Segoe UI"/>
                <a:cs typeface="Segoe UI"/>
              </a:rPr>
              <a:t>Question: </a:t>
            </a:r>
            <a:r>
              <a:rPr lang="en-GB" sz="1800" dirty="0">
                <a:effectLst/>
                <a:latin typeface="Calibri"/>
                <a:ea typeface="Times New Roman" panose="02020603050405020304" pitchFamily="18" charset="0"/>
                <a:cs typeface="Calibri"/>
              </a:rPr>
              <a:t>How would you feel about </a:t>
            </a:r>
            <a:r>
              <a:rPr lang="en-GB" sz="1800">
                <a:effectLst/>
                <a:latin typeface="Calibri"/>
                <a:ea typeface="Times New Roman" panose="02020603050405020304" pitchFamily="18" charset="0"/>
                <a:cs typeface="Calibri"/>
              </a:rPr>
              <a:t>raise concerns </a:t>
            </a:r>
            <a:r>
              <a:rPr lang="en-GB" sz="1800" dirty="0">
                <a:effectLst/>
                <a:latin typeface="Calibri"/>
                <a:ea typeface="Times New Roman" panose="02020603050405020304" pitchFamily="18" charset="0"/>
                <a:cs typeface="Calibri"/>
              </a:rPr>
              <a:t>about a colleague you suspect is under the influence? </a:t>
            </a:r>
            <a:r>
              <a:rPr lang="en-GB" sz="1800" dirty="0">
                <a:latin typeface="Calibri"/>
                <a:ea typeface="Times New Roman" panose="02020603050405020304" pitchFamily="18" charset="0"/>
                <a:cs typeface="Calibri"/>
              </a:rPr>
              <a:t>Prompts</a:t>
            </a:r>
            <a:r>
              <a:rPr lang="en-GB" sz="1800" dirty="0">
                <a:effectLst/>
                <a:latin typeface="Calibri"/>
                <a:ea typeface="Times New Roman" panose="02020603050405020304" pitchFamily="18" charset="0"/>
                <a:cs typeface="Calibri"/>
              </a:rPr>
              <a:t>: we have a duty of care for one another to look out for our safety. What could make us more comfortable? What could be the impact of not speaking up? How would you feel if you didn’t make the call and an incident occurred?</a:t>
            </a:r>
            <a:endParaRPr lang="en-GB" sz="1800" dirty="0">
              <a:effectLst/>
              <a:latin typeface="Times New Roman"/>
              <a:ea typeface="Calibri" panose="020F0502020204030204" pitchFamily="34" charset="0"/>
              <a:cs typeface="Calibri"/>
            </a:endParaRPr>
          </a:p>
          <a:p>
            <a:endParaRPr lang="en-GB" dirty="0"/>
          </a:p>
        </p:txBody>
      </p:sp>
      <p:sp>
        <p:nvSpPr>
          <p:cNvPr id="4" name="Slide Number Placeholder 3"/>
          <p:cNvSpPr>
            <a:spLocks noGrp="1"/>
          </p:cNvSpPr>
          <p:nvPr>
            <p:ph type="sldNum" sz="quarter" idx="5"/>
          </p:nvPr>
        </p:nvSpPr>
        <p:spPr/>
        <p:txBody>
          <a:bodyPr/>
          <a:lstStyle/>
          <a:p>
            <a:fld id="{BF8BA512-C837-4E34-BBCA-C7FC82F6EEE8}" type="slidenum">
              <a:rPr lang="en-GB" smtClean="0"/>
              <a:t>9</a:t>
            </a:fld>
            <a:endParaRPr lang="en-GB"/>
          </a:p>
        </p:txBody>
      </p:sp>
    </p:spTree>
    <p:extLst>
      <p:ext uri="{BB962C8B-B14F-4D97-AF65-F5344CB8AC3E}">
        <p14:creationId xmlns:p14="http://schemas.microsoft.com/office/powerpoint/2010/main" val="29408429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Front Cover_Opt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EFF1D61-69DC-4338-85E7-4178B42A6591}"/>
              </a:ext>
            </a:extLst>
          </p:cNvPr>
          <p:cNvSpPr/>
          <p:nvPr userDrawn="1"/>
        </p:nvSpPr>
        <p:spPr>
          <a:xfrm>
            <a:off x="11184" y="0"/>
            <a:ext cx="12169631" cy="6857998"/>
          </a:xfrm>
          <a:prstGeom prst="rect">
            <a:avLst/>
          </a:prstGeom>
          <a:solidFill>
            <a:srgbClr val="00517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itle 1">
            <a:extLst>
              <a:ext uri="{FF2B5EF4-FFF2-40B4-BE49-F238E27FC236}">
                <a16:creationId xmlns:a16="http://schemas.microsoft.com/office/drawing/2014/main" id="{383D0DCA-EF60-4D80-A47F-B55850AF37DE}"/>
              </a:ext>
            </a:extLst>
          </p:cNvPr>
          <p:cNvSpPr>
            <a:spLocks noGrp="1"/>
          </p:cNvSpPr>
          <p:nvPr>
            <p:ph type="title" hasCustomPrompt="1"/>
          </p:nvPr>
        </p:nvSpPr>
        <p:spPr>
          <a:xfrm>
            <a:off x="650304" y="721159"/>
            <a:ext cx="6431325" cy="957169"/>
          </a:xfrm>
          <a:prstGeom prst="rect">
            <a:avLst/>
          </a:prstGeom>
        </p:spPr>
        <p:txBody>
          <a:bodyPr lIns="0" rIns="0" anchor="t">
            <a:normAutofit/>
          </a:bodyPr>
          <a:lstStyle>
            <a:lvl1pPr algn="l">
              <a:defRPr sz="3200" b="1">
                <a:solidFill>
                  <a:schemeClr val="bg1"/>
                </a:solidFill>
                <a:latin typeface="Network Rail Sans" charset="0"/>
                <a:ea typeface="Network Rail Sans" charset="0"/>
                <a:cs typeface="Network Rail Sans" charset="0"/>
              </a:defRPr>
            </a:lvl1pPr>
          </a:lstStyle>
          <a:p>
            <a:r>
              <a:rPr lang="en-GB"/>
              <a:t>Click to edit main heading text</a:t>
            </a:r>
            <a:endParaRPr lang="en-US"/>
          </a:p>
        </p:txBody>
      </p:sp>
      <p:sp>
        <p:nvSpPr>
          <p:cNvPr id="23" name="Text Placeholder 3">
            <a:extLst>
              <a:ext uri="{FF2B5EF4-FFF2-40B4-BE49-F238E27FC236}">
                <a16:creationId xmlns:a16="http://schemas.microsoft.com/office/drawing/2014/main" id="{373C0ACD-5435-48A7-861C-04B712156B89}"/>
              </a:ext>
            </a:extLst>
          </p:cNvPr>
          <p:cNvSpPr>
            <a:spLocks noGrp="1"/>
          </p:cNvSpPr>
          <p:nvPr>
            <p:ph type="body" sz="quarter" idx="10" hasCustomPrompt="1"/>
          </p:nvPr>
        </p:nvSpPr>
        <p:spPr>
          <a:xfrm>
            <a:off x="651720" y="1783453"/>
            <a:ext cx="5685016" cy="473612"/>
          </a:xfrm>
          <a:prstGeom prst="rect">
            <a:avLst/>
          </a:prstGeom>
        </p:spPr>
        <p:txBody>
          <a:bodyPr lIns="0" rIns="0">
            <a:normAutofit/>
          </a:bodyPr>
          <a:lstStyle>
            <a:lvl1pPr marL="0" indent="0">
              <a:buNone/>
              <a:defRPr sz="1800" b="0">
                <a:solidFill>
                  <a:schemeClr val="bg1"/>
                </a:solidFill>
                <a:latin typeface="Network Rail Sans" charset="0"/>
                <a:ea typeface="Network Rail Sans" charset="0"/>
                <a:cs typeface="Network Rail Sans" charset="0"/>
              </a:defRPr>
            </a:lvl1pPr>
            <a:lvl2pPr>
              <a:defRPr sz="2400">
                <a:latin typeface="Network Rail Sans" charset="0"/>
                <a:ea typeface="Network Rail Sans" charset="0"/>
                <a:cs typeface="Network Rail Sans" charset="0"/>
              </a:defRPr>
            </a:lvl2pPr>
            <a:lvl3pPr>
              <a:defRPr sz="2400">
                <a:latin typeface="Network Rail Sans" charset="0"/>
                <a:ea typeface="Network Rail Sans" charset="0"/>
                <a:cs typeface="Network Rail Sans" charset="0"/>
              </a:defRPr>
            </a:lvl3pPr>
            <a:lvl4pPr>
              <a:defRPr sz="1800">
                <a:latin typeface="Network Rail Sans" charset="0"/>
                <a:ea typeface="Network Rail Sans" charset="0"/>
                <a:cs typeface="Network Rail Sans" charset="0"/>
              </a:defRPr>
            </a:lvl4pPr>
            <a:lvl5pPr>
              <a:defRPr sz="1800">
                <a:latin typeface="Network Rail Sans" charset="0"/>
                <a:ea typeface="Network Rail Sans" charset="0"/>
                <a:cs typeface="Network Rail Sans" charset="0"/>
              </a:defRPr>
            </a:lvl5pPr>
          </a:lstStyle>
          <a:p>
            <a:pPr lvl="0"/>
            <a:r>
              <a:rPr lang="en-US"/>
              <a:t>Click to edit sub heading text</a:t>
            </a:r>
          </a:p>
        </p:txBody>
      </p:sp>
      <p:pic>
        <p:nvPicPr>
          <p:cNvPr id="20" name="Picture 19">
            <a:extLst>
              <a:ext uri="{FF2B5EF4-FFF2-40B4-BE49-F238E27FC236}">
                <a16:creationId xmlns:a16="http://schemas.microsoft.com/office/drawing/2014/main" id="{B2B5B605-95D3-435D-B0D2-2CE98A7A0F7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9845701" y="522603"/>
            <a:ext cx="1795144" cy="677140"/>
          </a:xfrm>
          <a:prstGeom prst="rect">
            <a:avLst/>
          </a:prstGeom>
        </p:spPr>
      </p:pic>
    </p:spTree>
    <p:extLst>
      <p:ext uri="{BB962C8B-B14F-4D97-AF65-F5344CB8AC3E}">
        <p14:creationId xmlns:p14="http://schemas.microsoft.com/office/powerpoint/2010/main" val="3695799941"/>
      </p:ext>
    </p:extLst>
  </p:cSld>
  <p:clrMapOvr>
    <a:masterClrMapping/>
  </p:clrMapOvr>
  <p:extLst>
    <p:ext uri="{DCECCB84-F9BA-43D5-87BE-67443E8EF086}">
      <p15:sldGuideLst xmlns:p15="http://schemas.microsoft.com/office/powerpoint/2012/main">
        <p15:guide id="1" orient="horz" pos="323" userDrawn="1">
          <p15:clr>
            <a:srgbClr val="FBAE40"/>
          </p15:clr>
        </p15:guide>
        <p15:guide id="2" pos="325" userDrawn="1">
          <p15:clr>
            <a:srgbClr val="FBAE40"/>
          </p15:clr>
        </p15:guide>
        <p15:guide id="3" orient="horz" pos="3974" userDrawn="1">
          <p15:clr>
            <a:srgbClr val="FBAE40"/>
          </p15:clr>
        </p15:guide>
        <p15:guide id="4" pos="733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A27D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4140094970"/>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D3D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1276648389"/>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F383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114836956"/>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Front Cover_Opt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EC1E2E-C797-A1E8-DD33-FE168847D835}"/>
              </a:ext>
            </a:extLst>
          </p:cNvPr>
          <p:cNvSpPr/>
          <p:nvPr userDrawn="1"/>
        </p:nvSpPr>
        <p:spPr>
          <a:xfrm>
            <a:off x="11184" y="0"/>
            <a:ext cx="12169631" cy="6857999"/>
          </a:xfrm>
          <a:prstGeom prst="rect">
            <a:avLst/>
          </a:prstGeom>
          <a:solidFill>
            <a:srgbClr val="6CC6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E2D8B830-E382-99C7-19F2-F8259C16664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170085" y="549275"/>
            <a:ext cx="1471053" cy="554891"/>
          </a:xfrm>
          <a:prstGeom prst="rect">
            <a:avLst/>
          </a:prstGeom>
        </p:spPr>
      </p:pic>
    </p:spTree>
    <p:extLst>
      <p:ext uri="{BB962C8B-B14F-4D97-AF65-F5344CB8AC3E}">
        <p14:creationId xmlns:p14="http://schemas.microsoft.com/office/powerpoint/2010/main" val="2623570935"/>
      </p:ext>
    </p:extLst>
  </p:cSld>
  <p:clrMapOvr>
    <a:masterClrMapping/>
  </p:clrMapOvr>
  <p:extLst>
    <p:ext uri="{DCECCB84-F9BA-43D5-87BE-67443E8EF086}">
      <p15:sldGuideLst xmlns:p15="http://schemas.microsoft.com/office/powerpoint/2012/main">
        <p15:guide id="1" orient="horz" pos="346" userDrawn="1">
          <p15:clr>
            <a:srgbClr val="FBAE40"/>
          </p15:clr>
        </p15:guide>
        <p15:guide id="2" orient="horz" pos="3974" userDrawn="1">
          <p15:clr>
            <a:srgbClr val="FBAE40"/>
          </p15:clr>
        </p15:guide>
        <p15:guide id="3" pos="325" userDrawn="1">
          <p15:clr>
            <a:srgbClr val="FBAE40"/>
          </p15:clr>
        </p15:guide>
        <p15:guide id="4" pos="7333" userDrawn="1">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5"/>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957383-BE68-4C02-8103-8372BA9F42C7}" type="datetimeFigureOut">
              <a:rPr lang="en-GB" smtClean="0"/>
              <a:t>13/10/2022</a:t>
            </a:fld>
            <a:endParaRPr lang="en-GB"/>
          </a:p>
        </p:txBody>
      </p:sp>
      <p:sp>
        <p:nvSpPr>
          <p:cNvPr id="5" name="Footer Placeholder 4"/>
          <p:cNvSpPr>
            <a:spLocks noGrp="1"/>
          </p:cNvSpPr>
          <p:nvPr>
            <p:ph type="ftr" sz="quarter" idx="3"/>
          </p:nvPr>
        </p:nvSpPr>
        <p:spPr>
          <a:xfrm>
            <a:off x="4038600" y="6356355"/>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A824C9-454D-4A49-A52B-E5E99E3FC8DF}" type="slidenum">
              <a:rPr lang="en-GB" smtClean="0"/>
              <a:t>‹#›</a:t>
            </a:fld>
            <a:endParaRPr lang="en-GB"/>
          </a:p>
        </p:txBody>
      </p:sp>
      <p:sp>
        <p:nvSpPr>
          <p:cNvPr id="7" name="TextBox 6">
            <a:extLst>
              <a:ext uri="{FF2B5EF4-FFF2-40B4-BE49-F238E27FC236}">
                <a16:creationId xmlns:a16="http://schemas.microsoft.com/office/drawing/2014/main" id="{AE633765-08D9-416D-A4CA-B828AC7EEE75}"/>
              </a:ext>
            </a:extLst>
          </p:cNvPr>
          <p:cNvSpPr txBox="1"/>
          <p:nvPr userDrawn="1">
            <p:extLst>
              <p:ext uri="{1162E1C5-73C7-4A58-AE30-91384D911F3F}">
                <p184:classification xmlns:p184="http://schemas.microsoft.com/office/powerpoint/2018/4/main" val="hdr"/>
              </p:ext>
            </p:extLst>
          </p:nvPr>
        </p:nvSpPr>
        <p:spPr>
          <a:xfrm>
            <a:off x="5773742" y="1"/>
            <a:ext cx="488951" cy="115544"/>
          </a:xfrm>
          <a:prstGeom prst="rect">
            <a:avLst/>
          </a:prstGeom>
        </p:spPr>
        <p:txBody>
          <a:bodyPr horzOverflow="overflow" lIns="0" tIns="0" rIns="0" bIns="0">
            <a:spAutoFit/>
          </a:bodyPr>
          <a:lstStyle/>
          <a:p>
            <a:pPr algn="ctr"/>
            <a:r>
              <a:rPr lang="en-GB" sz="751">
                <a:solidFill>
                  <a:srgbClr val="000000"/>
                </a:solidFill>
                <a:latin typeface="Calibri" panose="020F0502020204030204" pitchFamily="34" charset="0"/>
                <a:cs typeface="Calibri" panose="020F0502020204030204" pitchFamily="34" charset="0"/>
              </a:rPr>
              <a:t>OFFICIAL</a:t>
            </a:r>
          </a:p>
        </p:txBody>
      </p:sp>
      <p:sp>
        <p:nvSpPr>
          <p:cNvPr id="8" name="MSIPCMContentMarking" descr="{&quot;HashCode&quot;:-1288984879,&quot;Placement&quot;:&quot;Header&quot;,&quot;Top&quot;:0.0,&quot;Left&quot;:451.105438,&quot;SlideWidth&quot;:960,&quot;SlideHeight&quot;:540}">
            <a:extLst>
              <a:ext uri="{FF2B5EF4-FFF2-40B4-BE49-F238E27FC236}">
                <a16:creationId xmlns:a16="http://schemas.microsoft.com/office/drawing/2014/main" id="{FC410A5B-7460-4F3E-948D-9E29427B0D6F}"/>
              </a:ext>
            </a:extLst>
          </p:cNvPr>
          <p:cNvSpPr txBox="1"/>
          <p:nvPr userDrawn="1"/>
        </p:nvSpPr>
        <p:spPr>
          <a:xfrm>
            <a:off x="5729039" y="0"/>
            <a:ext cx="733923" cy="262344"/>
          </a:xfrm>
          <a:prstGeom prst="rect">
            <a:avLst/>
          </a:prstGeom>
          <a:noFill/>
        </p:spPr>
        <p:txBody>
          <a:bodyPr vert="horz" wrap="square" lIns="0" tIns="0" rIns="0" bIns="0" rtlCol="0" anchor="ctr" anchorCtr="1">
            <a:spAutoFit/>
          </a:bodyPr>
          <a:lstStyle/>
          <a:p>
            <a:pPr algn="ctr">
              <a:spcBef>
                <a:spcPts val="0"/>
              </a:spcBef>
              <a:spcAft>
                <a:spcPts val="0"/>
              </a:spcAft>
            </a:pPr>
            <a:r>
              <a:rPr lang="en-GB" sz="1000">
                <a:solidFill>
                  <a:srgbClr val="000000"/>
                </a:solidFill>
                <a:latin typeface="Calibri" panose="020F0502020204030204" pitchFamily="34" charset="0"/>
              </a:rPr>
              <a:t>OFFICIAL</a:t>
            </a:r>
          </a:p>
        </p:txBody>
      </p:sp>
    </p:spTree>
    <p:extLst>
      <p:ext uri="{BB962C8B-B14F-4D97-AF65-F5344CB8AC3E}">
        <p14:creationId xmlns:p14="http://schemas.microsoft.com/office/powerpoint/2010/main" val="41181228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4" r:id="rId3"/>
    <p:sldLayoutId id="2147483676" r:id="rId4"/>
    <p:sldLayoutId id="2147483675" r:id="rId5"/>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E723CA1-5DB1-A9D0-2CE4-D2E7667F5663}"/>
              </a:ext>
            </a:extLst>
          </p:cNvPr>
          <p:cNvSpPr txBox="1">
            <a:spLocks/>
          </p:cNvSpPr>
          <p:nvPr/>
        </p:nvSpPr>
        <p:spPr>
          <a:xfrm>
            <a:off x="526038" y="433320"/>
            <a:ext cx="6260643" cy="479887"/>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latin typeface="Network Rail Sans" panose="02000000040000020004" pitchFamily="2" charset="77"/>
              </a:rPr>
              <a:t>Let’s all be clear – guidance notes</a:t>
            </a:r>
          </a:p>
        </p:txBody>
      </p:sp>
      <p:sp>
        <p:nvSpPr>
          <p:cNvPr id="7" name="Text Placeholder 1">
            <a:extLst>
              <a:ext uri="{FF2B5EF4-FFF2-40B4-BE49-F238E27FC236}">
                <a16:creationId xmlns:a16="http://schemas.microsoft.com/office/drawing/2014/main" id="{2B559B50-9B2E-35AA-D554-1BCC9F9A4A66}"/>
              </a:ext>
            </a:extLst>
          </p:cNvPr>
          <p:cNvSpPr txBox="1">
            <a:spLocks/>
          </p:cNvSpPr>
          <p:nvPr/>
        </p:nvSpPr>
        <p:spPr>
          <a:xfrm>
            <a:off x="526038" y="1317491"/>
            <a:ext cx="7275251" cy="4627302"/>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endParaRPr lang="en-GB" sz="2000" dirty="0">
              <a:solidFill>
                <a:srgbClr val="005172"/>
              </a:solidFill>
              <a:latin typeface="Network Rail Sans" panose="02000000040000020004" pitchFamily="2" charset="77"/>
            </a:endParaRPr>
          </a:p>
          <a:p>
            <a:pPr marL="342900" indent="-342900">
              <a:lnSpc>
                <a:spcPct val="100000"/>
              </a:lnSpc>
              <a:buClrTx/>
              <a:buSzPct val="100000"/>
              <a:buFont typeface="Arial" panose="020B0604020202020204" pitchFamily="34" charset="0"/>
              <a:buChar char="•"/>
            </a:pPr>
            <a:r>
              <a:rPr lang="en-GB" sz="1800" dirty="0">
                <a:latin typeface="Network Rail Sans" panose="02000000040000020004" pitchFamily="2" charset="77"/>
              </a:rPr>
              <a:t>Familiarise yourself with this team-talk toolkit to understand the changes to the Drugs &amp; Alcohol standard (NR/L2/OHS/00120).</a:t>
            </a:r>
          </a:p>
          <a:p>
            <a:pPr marL="342900" indent="-342900">
              <a:lnSpc>
                <a:spcPct val="100000"/>
              </a:lnSpc>
              <a:buClrTx/>
              <a:buSzPct val="100000"/>
              <a:buFont typeface="Arial" panose="020B0604020202020204" pitchFamily="34" charset="0"/>
              <a:buChar char="•"/>
            </a:pPr>
            <a:r>
              <a:rPr lang="en-GB" sz="1800" dirty="0">
                <a:latin typeface="Network Rail Sans" panose="02000000040000020004" pitchFamily="2" charset="77"/>
              </a:rPr>
              <a:t>Go through the slides with your team at your next team meeting or safety briefing. The last slide has suggested questions for a group discussion, and prompts (if needed) in the ‘Notes’ section. Please leave time for this important safety conversation.</a:t>
            </a:r>
          </a:p>
          <a:p>
            <a:pPr marL="342900" indent="-342900">
              <a:lnSpc>
                <a:spcPct val="100000"/>
              </a:lnSpc>
              <a:buClrTx/>
              <a:buSzPct val="100000"/>
              <a:buFont typeface="Arial" panose="020B0604020202020204" pitchFamily="34" charset="0"/>
              <a:buChar char="•"/>
            </a:pPr>
            <a:r>
              <a:rPr lang="en-GB" sz="1800" dirty="0">
                <a:latin typeface="Network Rail Sans"/>
              </a:rPr>
              <a:t>Share the ‘change on a page’ document with your teams</a:t>
            </a:r>
          </a:p>
          <a:p>
            <a:pPr marL="342900" indent="-342900">
              <a:lnSpc>
                <a:spcPct val="100000"/>
              </a:lnSpc>
              <a:buClrTx/>
              <a:buSzPct val="100000"/>
              <a:buFont typeface="Arial" panose="020B0604020202020204" pitchFamily="34" charset="0"/>
              <a:buChar char="•"/>
            </a:pPr>
            <a:r>
              <a:rPr lang="en-GB" sz="1800" dirty="0">
                <a:latin typeface="Network Rail Sans" panose="02000000040000020004" pitchFamily="2" charset="77"/>
              </a:rPr>
              <a:t>If you or any of your team are concerned about D&amp;A misuse, please seek support from your line manager.</a:t>
            </a:r>
            <a:endParaRPr lang="en-GB" sz="1800" dirty="0">
              <a:latin typeface="Network Rail Sans"/>
            </a:endParaRPr>
          </a:p>
          <a:p>
            <a:pPr marL="342900" indent="-342900">
              <a:lnSpc>
                <a:spcPct val="100000"/>
              </a:lnSpc>
              <a:buClrTx/>
              <a:buSzPct val="100000"/>
              <a:buFont typeface="Arial" panose="020B0604020202020204" pitchFamily="34" charset="0"/>
              <a:buChar char="•"/>
            </a:pPr>
            <a:r>
              <a:rPr lang="en-GB" sz="1800" dirty="0">
                <a:latin typeface="Network Rail Sans"/>
              </a:rPr>
              <a:t>Contact your health and safety manager if you have any concerns or questions about the standard changes</a:t>
            </a:r>
            <a:endParaRPr lang="en-GB" sz="1800" b="1" dirty="0">
              <a:latin typeface="Network Rail Sans"/>
            </a:endParaRPr>
          </a:p>
          <a:p>
            <a:pPr algn="ctr">
              <a:lnSpc>
                <a:spcPct val="100000"/>
              </a:lnSpc>
              <a:buClr>
                <a:schemeClr val="bg1"/>
              </a:buClr>
              <a:buSzPct val="100000"/>
            </a:pPr>
            <a:r>
              <a:rPr lang="en-GB" sz="1800" b="1" dirty="0">
                <a:latin typeface="Network Rail Sans"/>
              </a:rPr>
              <a:t>Present from the next slide</a:t>
            </a:r>
          </a:p>
          <a:p>
            <a:pPr marL="342900" indent="-342900">
              <a:lnSpc>
                <a:spcPct val="100000"/>
              </a:lnSpc>
              <a:buClr>
                <a:schemeClr val="bg1"/>
              </a:buClr>
              <a:buSzPct val="100000"/>
              <a:buFont typeface="Arial" panose="020B0604020202020204" pitchFamily="34" charset="0"/>
              <a:buChar char="•"/>
            </a:pPr>
            <a:endParaRPr lang="en-GB" sz="2000" dirty="0">
              <a:solidFill>
                <a:srgbClr val="005172"/>
              </a:solidFill>
              <a:latin typeface="Network Rail Sans" panose="02000000040000020004" pitchFamily="2" charset="77"/>
            </a:endParaRPr>
          </a:p>
        </p:txBody>
      </p:sp>
      <p:pic>
        <p:nvPicPr>
          <p:cNvPr id="9" name="Picture 8">
            <a:extLst>
              <a:ext uri="{FF2B5EF4-FFF2-40B4-BE49-F238E27FC236}">
                <a16:creationId xmlns:a16="http://schemas.microsoft.com/office/drawing/2014/main" id="{00D1850E-332E-F78B-A056-8CEA1485A34C}"/>
              </a:ext>
            </a:extLst>
          </p:cNvPr>
          <p:cNvPicPr>
            <a:picLocks noChangeAspect="1"/>
          </p:cNvPicPr>
          <p:nvPr/>
        </p:nvPicPr>
        <p:blipFill rotWithShape="1">
          <a:blip r:embed="rId3">
            <a:extLst>
              <a:ext uri="{28A0092B-C50C-407E-A947-70E740481C1C}">
                <a14:useLocalDpi xmlns:a14="http://schemas.microsoft.com/office/drawing/2010/main" val="0"/>
              </a:ext>
            </a:extLst>
          </a:blip>
          <a:srcRect l="60113" t="42277" r="19621" b="35580"/>
          <a:stretch/>
        </p:blipFill>
        <p:spPr>
          <a:xfrm>
            <a:off x="7571996" y="913207"/>
            <a:ext cx="4620003" cy="6057527"/>
          </a:xfrm>
          <a:prstGeom prst="rect">
            <a:avLst/>
          </a:prstGeom>
        </p:spPr>
      </p:pic>
    </p:spTree>
    <p:extLst>
      <p:ext uri="{BB962C8B-B14F-4D97-AF65-F5344CB8AC3E}">
        <p14:creationId xmlns:p14="http://schemas.microsoft.com/office/powerpoint/2010/main" val="3800421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43C21113-FB30-4DA0-A3F5-77E5AE8EF146}"/>
              </a:ext>
            </a:extLst>
          </p:cNvPr>
          <p:cNvSpPr>
            <a:spLocks noGrp="1"/>
          </p:cNvSpPr>
          <p:nvPr>
            <p:ph type="title"/>
          </p:nvPr>
        </p:nvSpPr>
        <p:spPr>
          <a:xfrm>
            <a:off x="515937" y="513567"/>
            <a:ext cx="9078999" cy="1789796"/>
          </a:xfrm>
        </p:spPr>
        <p:txBody>
          <a:bodyPr>
            <a:normAutofit/>
          </a:bodyPr>
          <a:lstStyle/>
          <a:p>
            <a:r>
              <a:rPr lang="en-GB" dirty="0">
                <a:solidFill>
                  <a:srgbClr val="CECE27"/>
                </a:solidFill>
                <a:latin typeface="Network Rail Sans"/>
              </a:rPr>
              <a:t>Drugs, Alcohol and Substance </a:t>
            </a:r>
            <a:br>
              <a:rPr lang="en-GB" dirty="0"/>
            </a:br>
            <a:r>
              <a:rPr lang="en-GB" dirty="0">
                <a:solidFill>
                  <a:srgbClr val="CECE27"/>
                </a:solidFill>
                <a:latin typeface="Network Rail Sans"/>
              </a:rPr>
              <a:t>Misuse in the Workplace</a:t>
            </a:r>
            <a:br>
              <a:rPr lang="en-GB" sz="2800" dirty="0"/>
            </a:br>
            <a:br>
              <a:rPr lang="en-GB" sz="1800" dirty="0"/>
            </a:br>
            <a:r>
              <a:rPr lang="en-GB" sz="1800" dirty="0">
                <a:latin typeface="Network Rail Sans"/>
              </a:rPr>
              <a:t>Our updated Drugs and Alcohol (D&amp;A) Standard - what you need to know for the Network Rail Supply Chain</a:t>
            </a:r>
            <a:endParaRPr lang="en-GB" sz="1800" b="0" dirty="0">
              <a:latin typeface="Network Rail Sans"/>
            </a:endParaRPr>
          </a:p>
        </p:txBody>
      </p:sp>
      <p:sp>
        <p:nvSpPr>
          <p:cNvPr id="10" name="TextBox 9">
            <a:extLst>
              <a:ext uri="{FF2B5EF4-FFF2-40B4-BE49-F238E27FC236}">
                <a16:creationId xmlns:a16="http://schemas.microsoft.com/office/drawing/2014/main" id="{CE655E2C-382E-7B63-A7C6-6718B4E9C760}"/>
              </a:ext>
            </a:extLst>
          </p:cNvPr>
          <p:cNvSpPr txBox="1"/>
          <p:nvPr/>
        </p:nvSpPr>
        <p:spPr>
          <a:xfrm>
            <a:off x="5550603" y="6084579"/>
            <a:ext cx="6135949" cy="738664"/>
          </a:xfrm>
          <a:prstGeom prst="rect">
            <a:avLst/>
          </a:prstGeom>
          <a:noFill/>
        </p:spPr>
        <p:txBody>
          <a:bodyPr wrap="square" lIns="91440" tIns="45720" rIns="91440" bIns="45720" rtlCol="0" anchor="t">
            <a:spAutoFit/>
          </a:bodyPr>
          <a:lstStyle/>
          <a:p>
            <a:pPr algn="r"/>
            <a:r>
              <a:rPr lang="en-GB" sz="1400">
                <a:solidFill>
                  <a:schemeClr val="bg1"/>
                </a:solidFill>
                <a:latin typeface="Network Rail Sans" panose="02000000040000020004" pitchFamily="50" charset="0"/>
              </a:rPr>
              <a:t>Let’s all be clear on our Drugs &amp; Alcohol standard</a:t>
            </a:r>
          </a:p>
          <a:p>
            <a:pPr algn="r"/>
            <a:r>
              <a:rPr lang="en-GB" sz="1400">
                <a:solidFill>
                  <a:schemeClr val="bg1"/>
                </a:solidFill>
                <a:latin typeface="Network Rail Sans"/>
              </a:rPr>
              <a:t>Version 1.0</a:t>
            </a:r>
            <a:endParaRPr lang="en-GB" sz="1400">
              <a:solidFill>
                <a:schemeClr val="bg1"/>
              </a:solidFill>
              <a:latin typeface="Network Rail Sans" panose="02000000040000020004" pitchFamily="50" charset="0"/>
            </a:endParaRPr>
          </a:p>
          <a:p>
            <a:pPr algn="r"/>
            <a:endParaRPr lang="en-GB" sz="1400">
              <a:solidFill>
                <a:schemeClr val="bg1"/>
              </a:solidFill>
              <a:latin typeface="Network Rail Sans" panose="02000000040000020004" pitchFamily="50" charset="0"/>
            </a:endParaRPr>
          </a:p>
        </p:txBody>
      </p:sp>
      <p:pic>
        <p:nvPicPr>
          <p:cNvPr id="18" name="Picture 17" descr="A picture containing indoor&#10;&#10;Description automatically generated">
            <a:extLst>
              <a:ext uri="{FF2B5EF4-FFF2-40B4-BE49-F238E27FC236}">
                <a16:creationId xmlns:a16="http://schemas.microsoft.com/office/drawing/2014/main" id="{55ABD43E-C60A-7072-344D-9175D751BA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9" y="2314247"/>
            <a:ext cx="2808834" cy="3370600"/>
          </a:xfrm>
          <a:prstGeom prst="rect">
            <a:avLst/>
          </a:prstGeom>
        </p:spPr>
      </p:pic>
      <p:pic>
        <p:nvPicPr>
          <p:cNvPr id="12" name="Picture 11" descr="Graphical user interface&#10;&#10;Description automatically generated">
            <a:extLst>
              <a:ext uri="{FF2B5EF4-FFF2-40B4-BE49-F238E27FC236}">
                <a16:creationId xmlns:a16="http://schemas.microsoft.com/office/drawing/2014/main" id="{3F3B7C04-521D-C8AC-AB10-66A76F13ED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3992" y="2314246"/>
            <a:ext cx="2808834" cy="3370600"/>
          </a:xfrm>
          <a:prstGeom prst="rect">
            <a:avLst/>
          </a:prstGeom>
        </p:spPr>
      </p:pic>
      <p:pic>
        <p:nvPicPr>
          <p:cNvPr id="14" name="Picture 13" descr="A picture containing can, container&#10;&#10;Description automatically generated">
            <a:extLst>
              <a:ext uri="{FF2B5EF4-FFF2-40B4-BE49-F238E27FC236}">
                <a16:creationId xmlns:a16="http://schemas.microsoft.com/office/drawing/2014/main" id="{514293A1-A7C0-7952-6043-4C3E3C360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305" y="2314246"/>
            <a:ext cx="2808834" cy="3370600"/>
          </a:xfrm>
          <a:prstGeom prst="rect">
            <a:avLst/>
          </a:prstGeom>
        </p:spPr>
      </p:pic>
      <p:pic>
        <p:nvPicPr>
          <p:cNvPr id="16" name="Picture 15" descr="A picture containing indoor, container, glass&#10;&#10;Description automatically generated">
            <a:extLst>
              <a:ext uri="{FF2B5EF4-FFF2-40B4-BE49-F238E27FC236}">
                <a16:creationId xmlns:a16="http://schemas.microsoft.com/office/drawing/2014/main" id="{4A3EBBA8-F972-2C0F-D164-10E424FFF7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87166" y="2314246"/>
            <a:ext cx="2808834" cy="3370600"/>
          </a:xfrm>
          <a:prstGeom prst="rect">
            <a:avLst/>
          </a:prstGeom>
        </p:spPr>
      </p:pic>
    </p:spTree>
    <p:extLst>
      <p:ext uri="{BB962C8B-B14F-4D97-AF65-F5344CB8AC3E}">
        <p14:creationId xmlns:p14="http://schemas.microsoft.com/office/powerpoint/2010/main" val="1714214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759E3D2-0FD9-5E08-963D-C7AC1E9E8D14}"/>
              </a:ext>
            </a:extLst>
          </p:cNvPr>
          <p:cNvSpPr txBox="1">
            <a:spLocks/>
          </p:cNvSpPr>
          <p:nvPr/>
        </p:nvSpPr>
        <p:spPr>
          <a:xfrm>
            <a:off x="510369" y="549277"/>
            <a:ext cx="6444345" cy="1410358"/>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srgbClr val="005172"/>
                </a:solidFill>
                <a:latin typeface="Network Rail Sans" panose="02000000040000020004" pitchFamily="2" charset="77"/>
              </a:rPr>
              <a:t>Contents</a:t>
            </a:r>
          </a:p>
        </p:txBody>
      </p:sp>
      <p:sp>
        <p:nvSpPr>
          <p:cNvPr id="6" name="TextBox 5">
            <a:extLst>
              <a:ext uri="{FF2B5EF4-FFF2-40B4-BE49-F238E27FC236}">
                <a16:creationId xmlns:a16="http://schemas.microsoft.com/office/drawing/2014/main" id="{8D32BD2E-0107-48A0-9455-88EA577E3FC0}"/>
              </a:ext>
            </a:extLst>
          </p:cNvPr>
          <p:cNvSpPr txBox="1"/>
          <p:nvPr/>
        </p:nvSpPr>
        <p:spPr>
          <a:xfrm>
            <a:off x="622570" y="1590303"/>
            <a:ext cx="4566122" cy="4524315"/>
          </a:xfrm>
          <a:prstGeom prst="rect">
            <a:avLst/>
          </a:prstGeom>
          <a:noFill/>
        </p:spPr>
        <p:txBody>
          <a:bodyPr wrap="none" lIns="91440" tIns="45720" rIns="91440" bIns="45720" rtlCol="0" anchor="t">
            <a:spAutoFit/>
          </a:bodyPr>
          <a:lstStyle/>
          <a:p>
            <a:pPr marL="285750" indent="-285750">
              <a:buFont typeface="Wingdings" panose="05000000000000000000" pitchFamily="2" charset="2"/>
              <a:buChar char="§"/>
            </a:pPr>
            <a:r>
              <a:rPr lang="en-GB" dirty="0">
                <a:latin typeface="Network Rail Sans" panose="02000000040000020004" pitchFamily="2" charset="0"/>
              </a:rPr>
              <a:t>Network Rail’s lifesaving rules – a reminder</a:t>
            </a:r>
          </a:p>
          <a:p>
            <a:pPr marL="285750" indent="-285750">
              <a:buFont typeface="Wingdings" panose="05000000000000000000" pitchFamily="2" charset="2"/>
              <a:buChar char="§"/>
            </a:pPr>
            <a:endParaRPr lang="en-GB" dirty="0">
              <a:latin typeface="Network Rail Sans" panose="02000000040000020004" pitchFamily="2" charset="0"/>
            </a:endParaRPr>
          </a:p>
          <a:p>
            <a:pPr marL="285750" indent="-285750">
              <a:buFont typeface="Wingdings" panose="05000000000000000000" pitchFamily="2" charset="2"/>
              <a:buChar char="§"/>
            </a:pPr>
            <a:r>
              <a:rPr lang="en-GB" dirty="0">
                <a:latin typeface="Network Rail Sans"/>
              </a:rPr>
              <a:t>Role of D&amp;A testing</a:t>
            </a:r>
          </a:p>
          <a:p>
            <a:pPr marL="285750" indent="-285750">
              <a:buFont typeface="Wingdings" panose="05000000000000000000" pitchFamily="2" charset="2"/>
              <a:buChar char="§"/>
            </a:pPr>
            <a:endParaRPr lang="en-GB" dirty="0">
              <a:latin typeface="Network Rail Sans" panose="02000000040000020004" pitchFamily="2" charset="0"/>
            </a:endParaRPr>
          </a:p>
          <a:p>
            <a:pPr marL="285750" indent="-285750">
              <a:buFont typeface="Wingdings" panose="05000000000000000000" pitchFamily="2" charset="2"/>
              <a:buChar char="§"/>
            </a:pPr>
            <a:r>
              <a:rPr lang="en-GB" dirty="0">
                <a:latin typeface="Network Rail Sans" panose="02000000040000020004" pitchFamily="2" charset="0"/>
              </a:rPr>
              <a:t>Effects of D&amp;A in our workplace</a:t>
            </a:r>
          </a:p>
          <a:p>
            <a:pPr marL="285750" indent="-285750">
              <a:buFont typeface="Wingdings" panose="05000000000000000000" pitchFamily="2" charset="2"/>
              <a:buChar char="§"/>
            </a:pPr>
            <a:endParaRPr lang="en-GB" dirty="0">
              <a:latin typeface="Network Rail Sans" panose="02000000040000020004" pitchFamily="2" charset="0"/>
            </a:endParaRPr>
          </a:p>
          <a:p>
            <a:pPr marL="285750" indent="-285750">
              <a:buFont typeface="Wingdings" panose="05000000000000000000" pitchFamily="2" charset="2"/>
              <a:buChar char="§"/>
            </a:pPr>
            <a:r>
              <a:rPr lang="en-GB" dirty="0">
                <a:latin typeface="Network Rail Sans"/>
              </a:rPr>
              <a:t>What’s changing and why?</a:t>
            </a:r>
            <a:endParaRPr lang="en-GB" dirty="0">
              <a:latin typeface="Network Rail Sans" panose="02000000040000020004" pitchFamily="2" charset="0"/>
            </a:endParaRPr>
          </a:p>
          <a:p>
            <a:pPr marL="285750" indent="-285750">
              <a:buFont typeface="Wingdings" panose="05000000000000000000" pitchFamily="2" charset="2"/>
              <a:buChar char="§"/>
            </a:pPr>
            <a:endParaRPr lang="en-GB" dirty="0">
              <a:latin typeface="Network Rail Sans" panose="02000000040000020004" pitchFamily="2" charset="0"/>
            </a:endParaRPr>
          </a:p>
          <a:p>
            <a:pPr marL="285750" indent="-285750">
              <a:buFont typeface="Wingdings" panose="05000000000000000000" pitchFamily="2" charset="2"/>
              <a:buChar char="§"/>
            </a:pPr>
            <a:r>
              <a:rPr lang="en-GB" dirty="0">
                <a:latin typeface="Network Rail Sans" panose="02000000040000020004" pitchFamily="2" charset="0"/>
              </a:rPr>
              <a:t>Consequences of a positive test result</a:t>
            </a:r>
          </a:p>
          <a:p>
            <a:endParaRPr lang="en-GB" dirty="0">
              <a:latin typeface="Network Rail Sans" panose="02000000040000020004" pitchFamily="2" charset="0"/>
            </a:endParaRPr>
          </a:p>
          <a:p>
            <a:pPr marL="285750" indent="-285750">
              <a:buFont typeface="Wingdings" panose="05000000000000000000" pitchFamily="2" charset="2"/>
              <a:buChar char="§"/>
            </a:pPr>
            <a:r>
              <a:rPr lang="en-GB" dirty="0">
                <a:latin typeface="Network Rail Sans" panose="02000000040000020004" pitchFamily="2" charset="0"/>
              </a:rPr>
              <a:t>Let’s talk about being clear (discussion)</a:t>
            </a:r>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endParaRPr lang="en-GB" dirty="0"/>
          </a:p>
          <a:p>
            <a:pPr marL="285750" indent="-285750">
              <a:buFont typeface="Wingdings" panose="05000000000000000000" pitchFamily="2" charset="2"/>
              <a:buChar char="§"/>
            </a:pPr>
            <a:endParaRPr lang="en-GB" dirty="0"/>
          </a:p>
        </p:txBody>
      </p:sp>
      <p:grpSp>
        <p:nvGrpSpPr>
          <p:cNvPr id="7" name="Group 6">
            <a:extLst>
              <a:ext uri="{FF2B5EF4-FFF2-40B4-BE49-F238E27FC236}">
                <a16:creationId xmlns:a16="http://schemas.microsoft.com/office/drawing/2014/main" id="{B623D2C8-53B4-430F-AA64-A52A7411B5FA}"/>
              </a:ext>
            </a:extLst>
          </p:cNvPr>
          <p:cNvGrpSpPr>
            <a:grpSpLocks noChangeAspect="1"/>
          </p:cNvGrpSpPr>
          <p:nvPr/>
        </p:nvGrpSpPr>
        <p:grpSpPr>
          <a:xfrm>
            <a:off x="6235805" y="2329459"/>
            <a:ext cx="6024301" cy="1800000"/>
            <a:chOff x="360297" y="3428999"/>
            <a:chExt cx="11280842" cy="3370601"/>
          </a:xfrm>
        </p:grpSpPr>
        <p:sp>
          <p:nvSpPr>
            <p:cNvPr id="3" name="Text Placeholder 1">
              <a:extLst>
                <a:ext uri="{FF2B5EF4-FFF2-40B4-BE49-F238E27FC236}">
                  <a16:creationId xmlns:a16="http://schemas.microsoft.com/office/drawing/2014/main" id="{9AF28108-9280-6DE6-5478-DAD68479C89D}"/>
                </a:ext>
              </a:extLst>
            </p:cNvPr>
            <p:cNvSpPr txBox="1">
              <a:spLocks/>
            </p:cNvSpPr>
            <p:nvPr/>
          </p:nvSpPr>
          <p:spPr>
            <a:xfrm>
              <a:off x="8040217" y="5589240"/>
              <a:ext cx="3600922" cy="818114"/>
            </a:xfrm>
            <a:prstGeom prst="rect">
              <a:avLst/>
            </a:prstGeom>
          </p:spPr>
          <p:txBody>
            <a:bodyPr vert="horz" wrap="square" lIns="0" tIns="45720" rIns="0" bIns="45720" rtlCol="0" anchor="b">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1600" dirty="0">
                  <a:solidFill>
                    <a:srgbClr val="005172"/>
                  </a:solidFill>
                  <a:latin typeface="Network Rail Sans"/>
                </a:rPr>
                <a:t>All drugs and alcohol testing records </a:t>
              </a:r>
              <a:br>
                <a:rPr lang="en-GB" sz="1600" dirty="0">
                  <a:solidFill>
                    <a:srgbClr val="005172"/>
                  </a:solidFill>
                  <a:latin typeface="Network Rail Sans" panose="02000000040000020004" pitchFamily="2" charset="77"/>
                </a:rPr>
              </a:br>
              <a:r>
                <a:rPr lang="en-GB" sz="1600" dirty="0">
                  <a:solidFill>
                    <a:srgbClr val="005172"/>
                  </a:solidFill>
                  <a:latin typeface="Network Rail Sans"/>
                </a:rPr>
                <a:t>will be securely stored on the Sentinel database and in line with GDPR.</a:t>
              </a:r>
            </a:p>
          </p:txBody>
        </p:sp>
        <p:pic>
          <p:nvPicPr>
            <p:cNvPr id="8" name="Picture 7" descr="A picture containing indoor&#10;&#10;Description automatically generated">
              <a:extLst>
                <a:ext uri="{FF2B5EF4-FFF2-40B4-BE49-F238E27FC236}">
                  <a16:creationId xmlns:a16="http://schemas.microsoft.com/office/drawing/2014/main" id="{81C56BB3-FCC7-4AC9-B543-50F2918CF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0297" y="3429000"/>
              <a:ext cx="2808834" cy="3370600"/>
            </a:xfrm>
            <a:prstGeom prst="rect">
              <a:avLst/>
            </a:prstGeom>
          </p:spPr>
        </p:pic>
        <p:pic>
          <p:nvPicPr>
            <p:cNvPr id="9" name="Picture 8" descr="Graphical user interface&#10;&#10;Description automatically generated">
              <a:extLst>
                <a:ext uri="{FF2B5EF4-FFF2-40B4-BE49-F238E27FC236}">
                  <a16:creationId xmlns:a16="http://schemas.microsoft.com/office/drawing/2014/main" id="{BC14812B-BBD9-4300-B161-76D8EDD2A5A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68350" y="3428999"/>
              <a:ext cx="2808834" cy="3370600"/>
            </a:xfrm>
            <a:prstGeom prst="rect">
              <a:avLst/>
            </a:prstGeom>
          </p:spPr>
        </p:pic>
        <p:pic>
          <p:nvPicPr>
            <p:cNvPr id="10" name="Picture 9" descr="A picture containing can, container&#10;&#10;Description automatically generated">
              <a:extLst>
                <a:ext uri="{FF2B5EF4-FFF2-40B4-BE49-F238E27FC236}">
                  <a16:creationId xmlns:a16="http://schemas.microsoft.com/office/drawing/2014/main" id="{D151B207-27A2-4D6C-8D9A-23B5D86A09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6663" y="3428999"/>
              <a:ext cx="2808834" cy="3370600"/>
            </a:xfrm>
            <a:prstGeom prst="rect">
              <a:avLst/>
            </a:prstGeom>
          </p:spPr>
        </p:pic>
        <p:pic>
          <p:nvPicPr>
            <p:cNvPr id="12" name="Picture 11" descr="A picture containing indoor, container, glass&#10;&#10;Description automatically generated">
              <a:extLst>
                <a:ext uri="{FF2B5EF4-FFF2-40B4-BE49-F238E27FC236}">
                  <a16:creationId xmlns:a16="http://schemas.microsoft.com/office/drawing/2014/main" id="{635B4685-9605-4D86-B01A-3126041704F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31524" y="3428999"/>
              <a:ext cx="2808834" cy="3370600"/>
            </a:xfrm>
            <a:prstGeom prst="rect">
              <a:avLst/>
            </a:prstGeom>
          </p:spPr>
        </p:pic>
      </p:grpSp>
    </p:spTree>
    <p:extLst>
      <p:ext uri="{BB962C8B-B14F-4D97-AF65-F5344CB8AC3E}">
        <p14:creationId xmlns:p14="http://schemas.microsoft.com/office/powerpoint/2010/main" val="37694803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DF4516B-0448-F46A-EC26-D51E2D145966}"/>
              </a:ext>
            </a:extLst>
          </p:cNvPr>
          <p:cNvPicPr>
            <a:picLocks noChangeAspect="1"/>
          </p:cNvPicPr>
          <p:nvPr/>
        </p:nvPicPr>
        <p:blipFill rotWithShape="1">
          <a:blip r:embed="rId3">
            <a:extLst>
              <a:ext uri="{28A0092B-C50C-407E-A947-70E740481C1C}">
                <a14:useLocalDpi xmlns:a14="http://schemas.microsoft.com/office/drawing/2010/main" val="0"/>
              </a:ext>
            </a:extLst>
          </a:blip>
          <a:srcRect t="11433" r="43969" b="45667"/>
          <a:stretch/>
        </p:blipFill>
        <p:spPr>
          <a:xfrm>
            <a:off x="4727848" y="0"/>
            <a:ext cx="7464152" cy="6858000"/>
          </a:xfrm>
          <a:prstGeom prst="rect">
            <a:avLst/>
          </a:prstGeom>
        </p:spPr>
      </p:pic>
      <p:sp>
        <p:nvSpPr>
          <p:cNvPr id="3" name="Title 3">
            <a:extLst>
              <a:ext uri="{FF2B5EF4-FFF2-40B4-BE49-F238E27FC236}">
                <a16:creationId xmlns:a16="http://schemas.microsoft.com/office/drawing/2014/main" id="{2DD5A399-6352-18FB-E3E0-0F57A7D121FF}"/>
              </a:ext>
            </a:extLst>
          </p:cNvPr>
          <p:cNvSpPr txBox="1">
            <a:spLocks/>
          </p:cNvSpPr>
          <p:nvPr/>
        </p:nvSpPr>
        <p:spPr>
          <a:xfrm>
            <a:off x="515938" y="1735868"/>
            <a:ext cx="5312032" cy="479887"/>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dirty="0">
                <a:solidFill>
                  <a:srgbClr val="005172"/>
                </a:solidFill>
                <a:latin typeface="Network Rail Sans" panose="02000000040000020004" pitchFamily="2" charset="77"/>
              </a:rPr>
              <a:t>Our lifesaving rules</a:t>
            </a:r>
          </a:p>
        </p:txBody>
      </p:sp>
      <p:sp>
        <p:nvSpPr>
          <p:cNvPr id="4" name="Text Placeholder 1">
            <a:extLst>
              <a:ext uri="{FF2B5EF4-FFF2-40B4-BE49-F238E27FC236}">
                <a16:creationId xmlns:a16="http://schemas.microsoft.com/office/drawing/2014/main" id="{E611FF77-32BF-C944-8CF7-82FB3D8858E0}"/>
              </a:ext>
            </a:extLst>
          </p:cNvPr>
          <p:cNvSpPr txBox="1">
            <a:spLocks/>
          </p:cNvSpPr>
          <p:nvPr/>
        </p:nvSpPr>
        <p:spPr>
          <a:xfrm>
            <a:off x="515938" y="2367039"/>
            <a:ext cx="6656758" cy="3839364"/>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0000"/>
              </a:lnSpc>
              <a:buClr>
                <a:schemeClr val="bg1"/>
              </a:buClr>
              <a:buSzPct val="100000"/>
              <a:buFont typeface="Arial" panose="020B0604020202020204" pitchFamily="34" charset="0"/>
              <a:buChar char="•"/>
            </a:pPr>
            <a:r>
              <a:rPr lang="en-GB" sz="2000" dirty="0">
                <a:solidFill>
                  <a:srgbClr val="005172"/>
                </a:solidFill>
                <a:latin typeface="Network Rail Sans" panose="02000000040000020004" pitchFamily="2" charset="77"/>
              </a:rPr>
              <a:t>Safe behaviour is a requirement of working for or on behalf of Network Rail</a:t>
            </a:r>
          </a:p>
          <a:p>
            <a:pPr marL="342900" indent="-342900">
              <a:lnSpc>
                <a:spcPct val="100000"/>
              </a:lnSpc>
              <a:buClr>
                <a:schemeClr val="bg1"/>
              </a:buClr>
              <a:buSzPct val="100000"/>
              <a:buFont typeface="Arial" panose="020B0604020202020204" pitchFamily="34" charset="0"/>
              <a:buChar char="•"/>
            </a:pPr>
            <a:r>
              <a:rPr lang="en-GB" sz="2000" dirty="0">
                <a:solidFill>
                  <a:srgbClr val="005172"/>
                </a:solidFill>
                <a:latin typeface="Network Rail Sans" panose="02000000040000020004" pitchFamily="2" charset="77"/>
              </a:rPr>
              <a:t>Our lifesaving rules are in place to keep us safe and must never be broken</a:t>
            </a:r>
          </a:p>
          <a:p>
            <a:pPr marL="342900" indent="-342900">
              <a:lnSpc>
                <a:spcPct val="100000"/>
              </a:lnSpc>
              <a:buClr>
                <a:schemeClr val="bg1"/>
              </a:buClr>
              <a:buSzPct val="100000"/>
              <a:buFont typeface="Arial" panose="020B0604020202020204" pitchFamily="34" charset="0"/>
              <a:buChar char="•"/>
            </a:pPr>
            <a:endParaRPr lang="en-GB" sz="2000" dirty="0">
              <a:solidFill>
                <a:srgbClr val="005172"/>
              </a:solidFill>
              <a:latin typeface="Network Rail Sans" panose="02000000040000020004" pitchFamily="2" charset="77"/>
            </a:endParaRPr>
          </a:p>
          <a:p>
            <a:pPr>
              <a:lnSpc>
                <a:spcPct val="100000"/>
              </a:lnSpc>
              <a:buClr>
                <a:schemeClr val="bg1"/>
              </a:buClr>
              <a:buSzPct val="100000"/>
            </a:pPr>
            <a:endParaRPr lang="en-GB" sz="2000" dirty="0">
              <a:solidFill>
                <a:srgbClr val="005172"/>
              </a:solidFill>
              <a:latin typeface="Network Rail Sans" panose="02000000040000020004" pitchFamily="2" charset="77"/>
            </a:endParaRPr>
          </a:p>
          <a:p>
            <a:pPr>
              <a:lnSpc>
                <a:spcPct val="100000"/>
              </a:lnSpc>
              <a:buClr>
                <a:schemeClr val="bg1"/>
              </a:buClr>
              <a:buSzPct val="100000"/>
            </a:pPr>
            <a:endParaRPr lang="en-GB" sz="2000" dirty="0">
              <a:solidFill>
                <a:srgbClr val="005172"/>
              </a:solidFill>
              <a:latin typeface="Network Rail Sans" panose="02000000040000020004" pitchFamily="2" charset="77"/>
            </a:endParaRPr>
          </a:p>
          <a:p>
            <a:pPr marL="342900" indent="-342900">
              <a:lnSpc>
                <a:spcPct val="100000"/>
              </a:lnSpc>
              <a:buClr>
                <a:schemeClr val="bg1"/>
              </a:buClr>
              <a:buSzPct val="100000"/>
              <a:buFont typeface="Arial" panose="020B0604020202020204" pitchFamily="34" charset="0"/>
              <a:buChar char="•"/>
            </a:pPr>
            <a:endParaRPr lang="en-GB" sz="2000" dirty="0">
              <a:solidFill>
                <a:srgbClr val="005172"/>
              </a:solidFill>
              <a:latin typeface="Network Rail Sans"/>
            </a:endParaRPr>
          </a:p>
          <a:p>
            <a:pPr marL="342900" indent="-342900">
              <a:lnSpc>
                <a:spcPct val="100000"/>
              </a:lnSpc>
              <a:buClr>
                <a:srgbClr val="FFFFFF"/>
              </a:buClr>
              <a:buSzPct val="100000"/>
              <a:buFont typeface="Arial" panose="020B0604020202020204" pitchFamily="34" charset="0"/>
              <a:buChar char="•"/>
            </a:pPr>
            <a:r>
              <a:rPr lang="en-GB" sz="2000" dirty="0">
                <a:solidFill>
                  <a:srgbClr val="005172"/>
                </a:solidFill>
                <a:latin typeface="Network Rail Sans"/>
              </a:rPr>
              <a:t>Our lifesaving rules apply to everyone - including suppliers or contractors who work for and on behalf of Network Rail</a:t>
            </a:r>
            <a:endParaRPr lang="en-GB" dirty="0">
              <a:latin typeface="Network Rail Sans"/>
            </a:endParaRPr>
          </a:p>
        </p:txBody>
      </p:sp>
      <p:pic>
        <p:nvPicPr>
          <p:cNvPr id="7" name="Picture 6" descr="A picture containing text, clipart&#10;&#10;Description automatically generated">
            <a:extLst>
              <a:ext uri="{FF2B5EF4-FFF2-40B4-BE49-F238E27FC236}">
                <a16:creationId xmlns:a16="http://schemas.microsoft.com/office/drawing/2014/main" id="{70AA0A32-0199-8CA4-3B6E-58D675FB34F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5938" y="549275"/>
            <a:ext cx="1662215" cy="591553"/>
          </a:xfrm>
          <a:prstGeom prst="rect">
            <a:avLst/>
          </a:prstGeom>
        </p:spPr>
      </p:pic>
      <p:pic>
        <p:nvPicPr>
          <p:cNvPr id="8" name="Picture 7">
            <a:extLst>
              <a:ext uri="{FF2B5EF4-FFF2-40B4-BE49-F238E27FC236}">
                <a16:creationId xmlns:a16="http://schemas.microsoft.com/office/drawing/2014/main" id="{877906E2-1088-2755-44CE-2550509A7F1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010700" y="4102977"/>
            <a:ext cx="672689" cy="672689"/>
          </a:xfrm>
          <a:prstGeom prst="rect">
            <a:avLst/>
          </a:prstGeom>
        </p:spPr>
      </p:pic>
      <p:sp>
        <p:nvSpPr>
          <p:cNvPr id="9" name="Title 1">
            <a:extLst>
              <a:ext uri="{FF2B5EF4-FFF2-40B4-BE49-F238E27FC236}">
                <a16:creationId xmlns:a16="http://schemas.microsoft.com/office/drawing/2014/main" id="{5A01AEB3-677D-2008-6EF9-103AA1C85F88}"/>
              </a:ext>
            </a:extLst>
          </p:cNvPr>
          <p:cNvSpPr txBox="1">
            <a:spLocks/>
          </p:cNvSpPr>
          <p:nvPr/>
        </p:nvSpPr>
        <p:spPr>
          <a:xfrm>
            <a:off x="1909620" y="4161396"/>
            <a:ext cx="4508788" cy="672689"/>
          </a:xfrm>
          <a:prstGeom prst="rect">
            <a:avLst/>
          </a:prstGeom>
        </p:spPr>
        <p:txBody>
          <a:bodyPr vert="horz" wrap="none" lIns="0" tIns="0" rIns="0" bIns="0" rtlCol="0" anchor="ctr">
            <a:normAutofit/>
          </a:bodyPr>
          <a:lstStyle>
            <a:lvl1pPr algn="l" defTabSz="914377" rtl="0" eaLnBrk="1" latinLnBrk="0" hangingPunct="1">
              <a:lnSpc>
                <a:spcPct val="90000"/>
              </a:lnSpc>
              <a:spcBef>
                <a:spcPct val="0"/>
              </a:spcBef>
              <a:buNone/>
              <a:defRPr sz="3200" b="1" kern="1200">
                <a:solidFill>
                  <a:schemeClr val="bg1"/>
                </a:solidFill>
                <a:latin typeface="Network Rail Sans" charset="0"/>
                <a:ea typeface="Network Rail Sans" charset="0"/>
                <a:cs typeface="Network Rail Sans" charset="0"/>
              </a:defRPr>
            </a:lvl1pPr>
          </a:lstStyle>
          <a:p>
            <a:r>
              <a:rPr lang="en-GB" sz="1800" b="0"/>
              <a:t>Never work or drive while under </a:t>
            </a:r>
            <a:br>
              <a:rPr lang="en-GB" sz="1800" b="0"/>
            </a:br>
            <a:r>
              <a:rPr lang="en-GB" sz="1800" b="0"/>
              <a:t>the influence of drugs or alcohol</a:t>
            </a:r>
            <a:endParaRPr lang="en-GB" sz="1600" b="0"/>
          </a:p>
        </p:txBody>
      </p:sp>
    </p:spTree>
    <p:extLst>
      <p:ext uri="{BB962C8B-B14F-4D97-AF65-F5344CB8AC3E}">
        <p14:creationId xmlns:p14="http://schemas.microsoft.com/office/powerpoint/2010/main" val="1463136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3153DB-F576-1FE7-A4A7-E34624686446}"/>
              </a:ext>
            </a:extLst>
          </p:cNvPr>
          <p:cNvSpPr txBox="1">
            <a:spLocks/>
          </p:cNvSpPr>
          <p:nvPr/>
        </p:nvSpPr>
        <p:spPr>
          <a:xfrm>
            <a:off x="4991994" y="1082452"/>
            <a:ext cx="6270951" cy="1080120"/>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How does D&amp;A testing help this? </a:t>
            </a:r>
          </a:p>
        </p:txBody>
      </p:sp>
      <p:pic>
        <p:nvPicPr>
          <p:cNvPr id="15" name="Picture 14" descr="A picture containing text, clipart&#10;&#10;Description automatically generated">
            <a:extLst>
              <a:ext uri="{FF2B5EF4-FFF2-40B4-BE49-F238E27FC236}">
                <a16:creationId xmlns:a16="http://schemas.microsoft.com/office/drawing/2014/main" id="{7840F1E9-6D42-A5EC-F2E4-CB37AB8FDA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938" y="549275"/>
            <a:ext cx="1662215" cy="591553"/>
          </a:xfrm>
          <a:prstGeom prst="rect">
            <a:avLst/>
          </a:prstGeom>
        </p:spPr>
      </p:pic>
      <p:pic>
        <p:nvPicPr>
          <p:cNvPr id="5" name="Picture 4">
            <a:extLst>
              <a:ext uri="{FF2B5EF4-FFF2-40B4-BE49-F238E27FC236}">
                <a16:creationId xmlns:a16="http://schemas.microsoft.com/office/drawing/2014/main" id="{95C03ECF-84A5-F766-EF87-DA594EC26777}"/>
              </a:ext>
            </a:extLst>
          </p:cNvPr>
          <p:cNvPicPr>
            <a:picLocks noChangeAspect="1"/>
          </p:cNvPicPr>
          <p:nvPr/>
        </p:nvPicPr>
        <p:blipFill rotWithShape="1">
          <a:blip r:embed="rId3">
            <a:extLst>
              <a:ext uri="{28A0092B-C50C-407E-A947-70E740481C1C}">
                <a14:useLocalDpi xmlns:a14="http://schemas.microsoft.com/office/drawing/2010/main" val="0"/>
              </a:ext>
            </a:extLst>
          </a:blip>
          <a:srcRect l="38765" t="6075" r="16596" b="50441"/>
          <a:stretch/>
        </p:blipFill>
        <p:spPr>
          <a:xfrm>
            <a:off x="8792" y="1686661"/>
            <a:ext cx="5807968" cy="5171339"/>
          </a:xfrm>
          <a:prstGeom prst="rect">
            <a:avLst/>
          </a:prstGeom>
        </p:spPr>
      </p:pic>
      <p:sp>
        <p:nvSpPr>
          <p:cNvPr id="2" name="TextBox 1">
            <a:extLst>
              <a:ext uri="{FF2B5EF4-FFF2-40B4-BE49-F238E27FC236}">
                <a16:creationId xmlns:a16="http://schemas.microsoft.com/office/drawing/2014/main" id="{9DF276E2-65AE-A721-7D4B-4E3285A91C5C}"/>
              </a:ext>
            </a:extLst>
          </p:cNvPr>
          <p:cNvSpPr txBox="1"/>
          <p:nvPr/>
        </p:nvSpPr>
        <p:spPr>
          <a:xfrm>
            <a:off x="4737994" y="1686012"/>
            <a:ext cx="7029044" cy="4093428"/>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sz="2000" dirty="0">
                <a:solidFill>
                  <a:srgbClr val="005172"/>
                </a:solidFill>
                <a:latin typeface="Network Rail Sans"/>
              </a:rPr>
              <a:t>Testing protects the safety of our colleagues, contractors and passengers who work or travel on the railway </a:t>
            </a:r>
          </a:p>
          <a:p>
            <a:pPr marL="285750" indent="-285750">
              <a:buFont typeface="Arial" panose="020B0604020202020204" pitchFamily="34" charset="0"/>
              <a:buChar char="•"/>
            </a:pPr>
            <a:endParaRPr lang="en-GB" sz="2000" dirty="0">
              <a:solidFill>
                <a:srgbClr val="005172"/>
              </a:solidFill>
              <a:latin typeface="Network Rail Sans" panose="02000000040000020004" pitchFamily="50" charset="0"/>
            </a:endParaRPr>
          </a:p>
          <a:p>
            <a:pPr marL="285750" indent="-285750">
              <a:buFont typeface="Arial" panose="020B0604020202020204" pitchFamily="34" charset="0"/>
              <a:buChar char="•"/>
            </a:pPr>
            <a:r>
              <a:rPr lang="en-GB" sz="2000" dirty="0">
                <a:solidFill>
                  <a:srgbClr val="005172"/>
                </a:solidFill>
                <a:latin typeface="Network Rail Sans"/>
              </a:rPr>
              <a:t>Helps to ensure our employees and contractors are safe and fit to work</a:t>
            </a:r>
          </a:p>
          <a:p>
            <a:endParaRPr lang="en-GB" sz="2000" dirty="0">
              <a:solidFill>
                <a:srgbClr val="005172"/>
              </a:solidFill>
              <a:latin typeface="Network Rail Sans" panose="02000000040000020004" pitchFamily="50" charset="0"/>
            </a:endParaRPr>
          </a:p>
          <a:p>
            <a:pPr marL="285750" indent="-285750">
              <a:buFont typeface="Arial" panose="020B0604020202020204" pitchFamily="34" charset="0"/>
              <a:buChar char="•"/>
            </a:pPr>
            <a:r>
              <a:rPr lang="en-GB" sz="2000" dirty="0">
                <a:solidFill>
                  <a:srgbClr val="005172"/>
                </a:solidFill>
                <a:latin typeface="Network Rail Sans"/>
              </a:rPr>
              <a:t>Enables Network Rail to legally comply with Transport and Works Act 1992</a:t>
            </a:r>
          </a:p>
          <a:p>
            <a:pPr marL="285750" indent="-285750">
              <a:buFont typeface="Arial" panose="020B0604020202020204" pitchFamily="34" charset="0"/>
              <a:buChar char="•"/>
            </a:pPr>
            <a:endParaRPr lang="en-GB" sz="2000" dirty="0">
              <a:solidFill>
                <a:srgbClr val="005172"/>
              </a:solidFill>
              <a:latin typeface="Network Rail Sans" panose="02000000040000020004" pitchFamily="50" charset="0"/>
            </a:endParaRPr>
          </a:p>
          <a:p>
            <a:r>
              <a:rPr lang="en-GB" sz="2000" b="1" dirty="0">
                <a:solidFill>
                  <a:srgbClr val="005172"/>
                </a:solidFill>
                <a:latin typeface="Network Rail Sans"/>
              </a:rPr>
              <a:t>However, since 2018 D&amp;A failures have been increasing and across the Supply Chain failures are higher.  It is clear we needed to change our testing processes to keep everyone safe.</a:t>
            </a:r>
          </a:p>
        </p:txBody>
      </p:sp>
      <p:graphicFrame>
        <p:nvGraphicFramePr>
          <p:cNvPr id="7" name="Table 13">
            <a:extLst>
              <a:ext uri="{FF2B5EF4-FFF2-40B4-BE49-F238E27FC236}">
                <a16:creationId xmlns:a16="http://schemas.microsoft.com/office/drawing/2014/main" id="{7D1AE7AC-BC32-4545-9034-9C58A7BBEA71}"/>
              </a:ext>
            </a:extLst>
          </p:cNvPr>
          <p:cNvGraphicFramePr>
            <a:graphicFrameLocks noGrp="1"/>
          </p:cNvGraphicFramePr>
          <p:nvPr>
            <p:extLst>
              <p:ext uri="{D42A27DB-BD31-4B8C-83A1-F6EECF244321}">
                <p14:modId xmlns:p14="http://schemas.microsoft.com/office/powerpoint/2010/main" val="772297039"/>
              </p:ext>
            </p:extLst>
          </p:nvPr>
        </p:nvGraphicFramePr>
        <p:xfrm>
          <a:off x="6546937" y="5775548"/>
          <a:ext cx="3536515" cy="756532"/>
        </p:xfrm>
        <a:graphic>
          <a:graphicData uri="http://schemas.openxmlformats.org/drawingml/2006/table">
            <a:tbl>
              <a:tblPr firstRow="1" bandRow="1">
                <a:tableStyleId>{5C22544A-7EE6-4342-B048-85BDC9FD1C3A}</a:tableStyleId>
              </a:tblPr>
              <a:tblGrid>
                <a:gridCol w="905474">
                  <a:extLst>
                    <a:ext uri="{9D8B030D-6E8A-4147-A177-3AD203B41FA5}">
                      <a16:colId xmlns:a16="http://schemas.microsoft.com/office/drawing/2014/main" val="1694555714"/>
                    </a:ext>
                  </a:extLst>
                </a:gridCol>
                <a:gridCol w="1194485">
                  <a:extLst>
                    <a:ext uri="{9D8B030D-6E8A-4147-A177-3AD203B41FA5}">
                      <a16:colId xmlns:a16="http://schemas.microsoft.com/office/drawing/2014/main" val="2167995566"/>
                    </a:ext>
                  </a:extLst>
                </a:gridCol>
                <a:gridCol w="1436556">
                  <a:extLst>
                    <a:ext uri="{9D8B030D-6E8A-4147-A177-3AD203B41FA5}">
                      <a16:colId xmlns:a16="http://schemas.microsoft.com/office/drawing/2014/main" val="2546688658"/>
                    </a:ext>
                  </a:extLst>
                </a:gridCol>
              </a:tblGrid>
              <a:tr h="378266">
                <a:tc>
                  <a:txBody>
                    <a:bodyPr/>
                    <a:lstStyle/>
                    <a:p>
                      <a:pPr algn="ctr"/>
                      <a:r>
                        <a:rPr lang="en-US" sz="1400" b="1" dirty="0">
                          <a:latin typeface="Network Rail Sans" panose="02000000040000020004" pitchFamily="50" charset="0"/>
                        </a:rPr>
                        <a:t>Year</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B60A0"/>
                    </a:solidFill>
                  </a:tcPr>
                </a:tc>
                <a:tc>
                  <a:txBody>
                    <a:bodyPr/>
                    <a:lstStyle/>
                    <a:p>
                      <a:pPr algn="ctr"/>
                      <a:r>
                        <a:rPr lang="en-US" sz="1400" b="1" dirty="0">
                          <a:latin typeface="Network Rail Sans" panose="02000000040000020004" pitchFamily="50" charset="0"/>
                        </a:rPr>
                        <a:t>Network Rail</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B60A0"/>
                    </a:solidFill>
                  </a:tcPr>
                </a:tc>
                <a:tc>
                  <a:txBody>
                    <a:bodyPr/>
                    <a:lstStyle/>
                    <a:p>
                      <a:pPr algn="ctr"/>
                      <a:r>
                        <a:rPr lang="en-US" sz="1400" b="1" dirty="0">
                          <a:latin typeface="Network Rail Sans" panose="02000000040000020004" pitchFamily="50" charset="0"/>
                        </a:rPr>
                        <a:t>Supply Chain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8B60A0"/>
                    </a:solidFill>
                  </a:tcPr>
                </a:tc>
                <a:extLst>
                  <a:ext uri="{0D108BD9-81ED-4DB2-BD59-A6C34878D82A}">
                    <a16:rowId xmlns:a16="http://schemas.microsoft.com/office/drawing/2014/main" val="2326535482"/>
                  </a:ext>
                </a:extLst>
              </a:tr>
              <a:tr h="378266">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latin typeface="Network Rail Sans" panose="02000000040000020004" pitchFamily="50" charset="0"/>
                        </a:rPr>
                        <a:t>2020/21</a:t>
                      </a:r>
                      <a:endParaRPr kumimoji="0" lang="en-US" sz="14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u="none" strike="noStrike" kern="1200" cap="none" spc="0" normalizeH="0" baseline="0" noProof="0" dirty="0">
                          <a:ln>
                            <a:noFill/>
                          </a:ln>
                          <a:solidFill>
                            <a:prstClr val="black"/>
                          </a:solidFill>
                          <a:effectLst/>
                          <a:uLnTx/>
                          <a:uFillTx/>
                          <a:latin typeface="Network Rail Sans" panose="02000000040000020004" pitchFamily="50" charset="0"/>
                        </a:rPr>
                        <a:t>0.9%</a:t>
                      </a:r>
                      <a:endParaRPr kumimoji="0" lang="en-US" sz="14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twork Rail Sans" panose="02000000040000020004" pitchFamily="50" charset="0"/>
                          <a:ea typeface="+mn-ea"/>
                          <a:cs typeface="+mn-cs"/>
                        </a:rPr>
                        <a:t>1.3%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23506465"/>
                  </a:ext>
                </a:extLst>
              </a:tr>
            </a:tbl>
          </a:graphicData>
        </a:graphic>
      </p:graphicFrame>
    </p:spTree>
    <p:extLst>
      <p:ext uri="{BB962C8B-B14F-4D97-AF65-F5344CB8AC3E}">
        <p14:creationId xmlns:p14="http://schemas.microsoft.com/office/powerpoint/2010/main" val="29239724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E723CA1-5DB1-A9D0-2CE4-D2E7667F5663}"/>
              </a:ext>
            </a:extLst>
          </p:cNvPr>
          <p:cNvSpPr txBox="1">
            <a:spLocks/>
          </p:cNvSpPr>
          <p:nvPr/>
        </p:nvSpPr>
        <p:spPr>
          <a:xfrm>
            <a:off x="515937" y="600768"/>
            <a:ext cx="8082939" cy="551024"/>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What are the effects of drugs and alcohol?</a:t>
            </a:r>
          </a:p>
        </p:txBody>
      </p:sp>
      <p:sp>
        <p:nvSpPr>
          <p:cNvPr id="5" name="Text Placeholder 1">
            <a:extLst>
              <a:ext uri="{FF2B5EF4-FFF2-40B4-BE49-F238E27FC236}">
                <a16:creationId xmlns:a16="http://schemas.microsoft.com/office/drawing/2014/main" id="{6FAEAA14-919C-F016-F838-1F176DFF76ED}"/>
              </a:ext>
            </a:extLst>
          </p:cNvPr>
          <p:cNvSpPr txBox="1">
            <a:spLocks/>
          </p:cNvSpPr>
          <p:nvPr/>
        </p:nvSpPr>
        <p:spPr>
          <a:xfrm>
            <a:off x="515937" y="6209640"/>
            <a:ext cx="5208363" cy="845668"/>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1200">
                <a:solidFill>
                  <a:srgbClr val="005172"/>
                </a:solidFill>
                <a:latin typeface="Network Rail Sans"/>
              </a:rPr>
              <a:t>*</a:t>
            </a:r>
            <a:r>
              <a:rPr lang="en-GB" sz="1200">
                <a:latin typeface="Network Rail Sans"/>
              </a:rPr>
              <a:t>Effects on the individual will vary depending on their response to the type or quantity of D&amp;A used. The observable changes may not always be linked to D&amp;A use and could be linked to other factors affecting their health and wellbeing.</a:t>
            </a:r>
          </a:p>
        </p:txBody>
      </p:sp>
      <p:pic>
        <p:nvPicPr>
          <p:cNvPr id="10" name="Picture 9">
            <a:extLst>
              <a:ext uri="{FF2B5EF4-FFF2-40B4-BE49-F238E27FC236}">
                <a16:creationId xmlns:a16="http://schemas.microsoft.com/office/drawing/2014/main" id="{AAF0E978-E31E-682D-422B-686D4A271B98}"/>
              </a:ext>
            </a:extLst>
          </p:cNvPr>
          <p:cNvPicPr>
            <a:picLocks noChangeAspect="1"/>
          </p:cNvPicPr>
          <p:nvPr/>
        </p:nvPicPr>
        <p:blipFill rotWithShape="1">
          <a:blip r:embed="rId2">
            <a:extLst>
              <a:ext uri="{28A0092B-C50C-407E-A947-70E740481C1C}">
                <a14:useLocalDpi xmlns:a14="http://schemas.microsoft.com/office/drawing/2010/main" val="0"/>
              </a:ext>
            </a:extLst>
          </a:blip>
          <a:srcRect l="2704" t="19888" r="42449" b="39039"/>
          <a:stretch/>
        </p:blipFill>
        <p:spPr>
          <a:xfrm>
            <a:off x="6222020" y="1486560"/>
            <a:ext cx="5969982" cy="5368292"/>
          </a:xfrm>
          <a:prstGeom prst="rect">
            <a:avLst/>
          </a:prstGeom>
        </p:spPr>
      </p:pic>
      <p:graphicFrame>
        <p:nvGraphicFramePr>
          <p:cNvPr id="6" name="Table 13">
            <a:extLst>
              <a:ext uri="{FF2B5EF4-FFF2-40B4-BE49-F238E27FC236}">
                <a16:creationId xmlns:a16="http://schemas.microsoft.com/office/drawing/2014/main" id="{039E44DC-F73E-D586-A053-47643192CDF7}"/>
              </a:ext>
            </a:extLst>
          </p:cNvPr>
          <p:cNvGraphicFramePr>
            <a:graphicFrameLocks noGrp="1"/>
          </p:cNvGraphicFramePr>
          <p:nvPr>
            <p:extLst>
              <p:ext uri="{D42A27DB-BD31-4B8C-83A1-F6EECF244321}">
                <p14:modId xmlns:p14="http://schemas.microsoft.com/office/powerpoint/2010/main" val="4255273940"/>
              </p:ext>
            </p:extLst>
          </p:nvPr>
        </p:nvGraphicFramePr>
        <p:xfrm>
          <a:off x="377285" y="1278423"/>
          <a:ext cx="2844316" cy="4431598"/>
        </p:xfrm>
        <a:graphic>
          <a:graphicData uri="http://schemas.openxmlformats.org/drawingml/2006/table">
            <a:tbl>
              <a:tblPr firstRow="1" bandRow="1">
                <a:tableStyleId>{9D7B26C5-4107-4FEC-AEDC-1716B250A1EF}</a:tableStyleId>
              </a:tblPr>
              <a:tblGrid>
                <a:gridCol w="2844316">
                  <a:extLst>
                    <a:ext uri="{9D8B030D-6E8A-4147-A177-3AD203B41FA5}">
                      <a16:colId xmlns:a16="http://schemas.microsoft.com/office/drawing/2014/main" val="1694555714"/>
                    </a:ext>
                  </a:extLst>
                </a:gridCol>
              </a:tblGrid>
              <a:tr h="449874">
                <a:tc>
                  <a:txBody>
                    <a:bodyPr/>
                    <a:lstStyle/>
                    <a:p>
                      <a:pPr algn="l"/>
                      <a:r>
                        <a:rPr lang="en-US" sz="1600" b="1" dirty="0">
                          <a:solidFill>
                            <a:schemeClr val="bg1"/>
                          </a:solidFill>
                        </a:rPr>
                        <a:t>At work</a:t>
                      </a:r>
                      <a:endParaRPr lang="en-US" sz="1600" b="1" dirty="0">
                        <a:solidFill>
                          <a:schemeClr val="bg1"/>
                        </a:solidFill>
                        <a:latin typeface="Network Rail Sans"/>
                      </a:endParaRPr>
                    </a:p>
                  </a:txBody>
                  <a:tcPr anchor="ctr">
                    <a:solidFill>
                      <a:srgbClr val="005172"/>
                    </a:solidFill>
                  </a:tcPr>
                </a:tc>
                <a:extLst>
                  <a:ext uri="{0D108BD9-81ED-4DB2-BD59-A6C34878D82A}">
                    <a16:rowId xmlns:a16="http://schemas.microsoft.com/office/drawing/2014/main" val="2326535482"/>
                  </a:ext>
                </a:extLst>
              </a:tr>
              <a:tr h="561091">
                <a:tc>
                  <a:txBody>
                    <a:bodyPr/>
                    <a:lstStyle/>
                    <a:p>
                      <a:pPr algn="l"/>
                      <a:r>
                        <a:rPr lang="en-US" sz="1600" b="0">
                          <a:solidFill>
                            <a:schemeClr val="tx1"/>
                          </a:solidFill>
                          <a:latin typeface="Network Rail Sans"/>
                        </a:rPr>
                        <a:t>Increased accident risk</a:t>
                      </a:r>
                    </a:p>
                  </a:txBody>
                  <a:tcPr anchor="ctr"/>
                </a:tc>
                <a:extLst>
                  <a:ext uri="{0D108BD9-81ED-4DB2-BD59-A6C34878D82A}">
                    <a16:rowId xmlns:a16="http://schemas.microsoft.com/office/drawing/2014/main" val="3759009305"/>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Unsafe to drive or operate machinery</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141759769"/>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chemeClr val="tx1"/>
                          </a:solidFill>
                          <a:effectLst/>
                          <a:uLnTx/>
                          <a:uFillTx/>
                          <a:latin typeface="Network Rail Sans"/>
                        </a:rPr>
                        <a:t>Unable to carry out work safely</a:t>
                      </a:r>
                      <a:endParaRPr kumimoji="0" lang="en-US" sz="1600" b="0" i="0" u="none" strike="noStrike" kern="1200" cap="none" spc="0" normalizeH="0" baseline="0" noProof="0" dirty="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623506465"/>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Put themselves, colleagues and passengers at risk</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2063051088"/>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Poor attendance and time-keeping</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073423532"/>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Poor quality of work</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3569406398"/>
                  </a:ext>
                </a:extLst>
              </a:tr>
              <a:tr h="561091">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u="none" strike="noStrike" kern="1200" cap="none" spc="0" normalizeH="0" baseline="0" noProof="0" dirty="0">
                          <a:ln>
                            <a:noFill/>
                          </a:ln>
                          <a:solidFill>
                            <a:schemeClr val="tx1"/>
                          </a:solidFill>
                          <a:effectLst/>
                          <a:uLnTx/>
                          <a:uFillTx/>
                          <a:latin typeface="Network Rail Sans"/>
                        </a:rPr>
                        <a:t>Inability to follow instructions</a:t>
                      </a:r>
                      <a:r>
                        <a:rPr lang="en-US" sz="1600" b="0" u="none" strike="noStrike" kern="1200" cap="none" spc="0" normalizeH="0" baseline="0" noProof="0" dirty="0">
                          <a:ln>
                            <a:noFill/>
                          </a:ln>
                          <a:solidFill>
                            <a:schemeClr val="tx1"/>
                          </a:solidFill>
                          <a:effectLst/>
                          <a:uLnTx/>
                          <a:uFillTx/>
                          <a:latin typeface="Network Rail Sans"/>
                        </a:rPr>
                        <a:t> </a:t>
                      </a:r>
                      <a:endParaRPr kumimoji="0" lang="en-US" sz="1600" b="0" i="0" u="none" strike="noStrike" kern="1200" cap="none" spc="0" normalizeH="0" baseline="0" noProof="0" dirty="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3835758481"/>
                  </a:ext>
                </a:extLst>
              </a:tr>
            </a:tbl>
          </a:graphicData>
        </a:graphic>
      </p:graphicFrame>
      <p:graphicFrame>
        <p:nvGraphicFramePr>
          <p:cNvPr id="3" name="Table 2">
            <a:extLst>
              <a:ext uri="{FF2B5EF4-FFF2-40B4-BE49-F238E27FC236}">
                <a16:creationId xmlns:a16="http://schemas.microsoft.com/office/drawing/2014/main" id="{D7B3599D-5CB2-495F-B69A-C970AF0AB282}"/>
              </a:ext>
            </a:extLst>
          </p:cNvPr>
          <p:cNvGraphicFramePr>
            <a:graphicFrameLocks noGrp="1"/>
          </p:cNvGraphicFramePr>
          <p:nvPr>
            <p:extLst>
              <p:ext uri="{D42A27DB-BD31-4B8C-83A1-F6EECF244321}">
                <p14:modId xmlns:p14="http://schemas.microsoft.com/office/powerpoint/2010/main" val="385919930"/>
              </p:ext>
            </p:extLst>
          </p:nvPr>
        </p:nvGraphicFramePr>
        <p:xfrm>
          <a:off x="3701861" y="1279191"/>
          <a:ext cx="2971988" cy="4817880"/>
        </p:xfrm>
        <a:graphic>
          <a:graphicData uri="http://schemas.openxmlformats.org/drawingml/2006/table">
            <a:tbl>
              <a:tblPr firstRow="1" bandRow="1">
                <a:tableStyleId>{9D7B26C5-4107-4FEC-AEDC-1716B250A1EF}</a:tableStyleId>
              </a:tblPr>
              <a:tblGrid>
                <a:gridCol w="2971988">
                  <a:extLst>
                    <a:ext uri="{9D8B030D-6E8A-4147-A177-3AD203B41FA5}">
                      <a16:colId xmlns:a16="http://schemas.microsoft.com/office/drawing/2014/main" val="742503118"/>
                    </a:ext>
                  </a:extLst>
                </a:gridCol>
              </a:tblGrid>
              <a:tr h="366505">
                <a:tc>
                  <a:txBody>
                    <a:bodyPr/>
                    <a:lstStyle/>
                    <a:p>
                      <a:pPr algn="l"/>
                      <a:r>
                        <a:rPr lang="en-US" sz="1600" b="1" dirty="0">
                          <a:solidFill>
                            <a:schemeClr val="bg1"/>
                          </a:solidFill>
                        </a:rPr>
                        <a:t>To the individual*</a:t>
                      </a:r>
                      <a:endParaRPr lang="en-US" sz="1600" b="1" dirty="0">
                        <a:solidFill>
                          <a:schemeClr val="bg1"/>
                        </a:solidFill>
                        <a:latin typeface="Network Rail Sans"/>
                      </a:endParaRPr>
                    </a:p>
                  </a:txBody>
                  <a:tcPr anchor="ctr">
                    <a:solidFill>
                      <a:srgbClr val="005172"/>
                    </a:solidFill>
                  </a:tcPr>
                </a:tc>
                <a:extLst>
                  <a:ext uri="{0D108BD9-81ED-4DB2-BD59-A6C34878D82A}">
                    <a16:rowId xmlns:a16="http://schemas.microsoft.com/office/drawing/2014/main" val="3953146414"/>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lang="en-US" sz="1600" b="0">
                          <a:solidFill>
                            <a:schemeClr val="tx1"/>
                          </a:solidFill>
                          <a:latin typeface="Network Rail Sans"/>
                        </a:rPr>
                        <a:t>Poor concentration</a:t>
                      </a:r>
                    </a:p>
                  </a:txBody>
                  <a:tcPr anchor="ctr"/>
                </a:tc>
                <a:extLst>
                  <a:ext uri="{0D108BD9-81ED-4DB2-BD59-A6C34878D82A}">
                    <a16:rowId xmlns:a16="http://schemas.microsoft.com/office/drawing/2014/main" val="1053982333"/>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Irritable/aggressive</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3263385453"/>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Anxious or stressed</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4054653616"/>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Confusion</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2446846474"/>
                  </a:ext>
                </a:extLst>
              </a:tr>
              <a:tr h="56109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a:ln>
                            <a:noFill/>
                          </a:ln>
                          <a:solidFill>
                            <a:schemeClr val="tx1"/>
                          </a:solidFill>
                          <a:effectLst/>
                          <a:uLnTx/>
                          <a:uFillTx/>
                          <a:latin typeface="Network Rail Sans"/>
                        </a:rPr>
                        <a:t>Poor decision making</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35551745"/>
                  </a:ext>
                </a:extLst>
              </a:tr>
              <a:tr h="561091">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u="none" strike="noStrike" kern="1200" cap="none" spc="0" normalizeH="0" baseline="0" noProof="0">
                          <a:ln>
                            <a:noFill/>
                          </a:ln>
                          <a:solidFill>
                            <a:schemeClr val="tx1"/>
                          </a:solidFill>
                          <a:effectLst/>
                          <a:uLnTx/>
                          <a:uFillTx/>
                          <a:latin typeface="Network Rail Sans"/>
                        </a:rPr>
                        <a:t>Physical health issues (e.g. cancer,</a:t>
                      </a:r>
                      <a:r>
                        <a:rPr lang="en-US" sz="1600" b="0" u="none" strike="noStrike" kern="1200" cap="none" spc="0" normalizeH="0" baseline="0" noProof="0">
                          <a:ln>
                            <a:noFill/>
                          </a:ln>
                          <a:solidFill>
                            <a:schemeClr val="tx1"/>
                          </a:solidFill>
                          <a:effectLst/>
                          <a:uLnTx/>
                          <a:uFillTx/>
                          <a:latin typeface="Network Rail Sans"/>
                        </a:rPr>
                        <a:t> </a:t>
                      </a:r>
                      <a:r>
                        <a:rPr kumimoji="0" lang="en-US" sz="1600" b="0" u="none" strike="noStrike" kern="1200" cap="none" spc="0" normalizeH="0" baseline="0" noProof="0">
                          <a:ln>
                            <a:noFill/>
                          </a:ln>
                          <a:solidFill>
                            <a:schemeClr val="tx1"/>
                          </a:solidFill>
                          <a:effectLst/>
                          <a:uLnTx/>
                          <a:uFillTx/>
                          <a:latin typeface="Network Rail Sans"/>
                        </a:rPr>
                        <a:t> depression, anxiety, addiction)</a:t>
                      </a:r>
                      <a:endParaRPr kumimoji="0" lang="en-US" sz="1600" b="0" i="0" u="none" strike="noStrike" kern="1200" cap="none" spc="0" normalizeH="0" baseline="0" noProof="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3605453076"/>
                  </a:ext>
                </a:extLst>
              </a:tr>
              <a:tr h="561091">
                <a:tc>
                  <a:txBody>
                    <a:bodyPr/>
                    <a:lstStyle/>
                    <a:p>
                      <a:pPr marL="0" marR="0" lvl="0" indent="0" algn="l" rtl="0" eaLnBrk="1" fontAlgn="auto" latinLnBrk="0" hangingPunct="1">
                        <a:lnSpc>
                          <a:spcPct val="100000"/>
                        </a:lnSpc>
                        <a:spcBef>
                          <a:spcPts val="0"/>
                        </a:spcBef>
                        <a:spcAft>
                          <a:spcPts val="0"/>
                        </a:spcAft>
                        <a:buClrTx/>
                        <a:buSzTx/>
                        <a:buFontTx/>
                        <a:buNone/>
                      </a:pPr>
                      <a:r>
                        <a:rPr kumimoji="0" lang="en-US" sz="1600" b="0" u="none" strike="noStrike" kern="1200" cap="none" spc="0" normalizeH="0" baseline="0" noProof="0" dirty="0">
                          <a:ln>
                            <a:noFill/>
                          </a:ln>
                          <a:solidFill>
                            <a:schemeClr val="tx1"/>
                          </a:solidFill>
                          <a:effectLst/>
                          <a:uLnTx/>
                          <a:uFillTx/>
                          <a:latin typeface="Network Rail Sans"/>
                        </a:rPr>
                        <a:t>Long term mental health conditions (e.g. depression, anxiety, addition)</a:t>
                      </a:r>
                      <a:r>
                        <a:rPr lang="en-US" sz="1600" b="0" u="none" strike="noStrike" kern="1200" cap="none" spc="0" normalizeH="0" baseline="0" noProof="0" dirty="0">
                          <a:ln>
                            <a:noFill/>
                          </a:ln>
                          <a:solidFill>
                            <a:schemeClr val="tx1"/>
                          </a:solidFill>
                          <a:effectLst/>
                          <a:uLnTx/>
                          <a:uFillTx/>
                          <a:latin typeface="Network Rail Sans"/>
                        </a:rPr>
                        <a:t> </a:t>
                      </a:r>
                      <a:endParaRPr kumimoji="0" lang="en-US" sz="1600" b="0" i="0" u="none" strike="noStrike" kern="1200" cap="none" spc="0" normalizeH="0" baseline="0" noProof="0" dirty="0">
                        <a:ln>
                          <a:noFill/>
                        </a:ln>
                        <a:solidFill>
                          <a:schemeClr val="tx1"/>
                        </a:solidFill>
                        <a:effectLst/>
                        <a:uLnTx/>
                        <a:uFillTx/>
                        <a:latin typeface="Network Rail Sans"/>
                        <a:ea typeface="+mn-ea"/>
                        <a:cs typeface="+mn-cs"/>
                      </a:endParaRPr>
                    </a:p>
                  </a:txBody>
                  <a:tcPr anchor="ctr"/>
                </a:tc>
                <a:extLst>
                  <a:ext uri="{0D108BD9-81ED-4DB2-BD59-A6C34878D82A}">
                    <a16:rowId xmlns:a16="http://schemas.microsoft.com/office/drawing/2014/main" val="1713122826"/>
                  </a:ext>
                </a:extLst>
              </a:tr>
            </a:tbl>
          </a:graphicData>
        </a:graphic>
      </p:graphicFrame>
    </p:spTree>
    <p:extLst>
      <p:ext uri="{BB962C8B-B14F-4D97-AF65-F5344CB8AC3E}">
        <p14:creationId xmlns:p14="http://schemas.microsoft.com/office/powerpoint/2010/main" val="1503212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759E3D2-0FD9-5E08-963D-C7AC1E9E8D14}"/>
              </a:ext>
            </a:extLst>
          </p:cNvPr>
          <p:cNvSpPr txBox="1">
            <a:spLocks/>
          </p:cNvSpPr>
          <p:nvPr/>
        </p:nvSpPr>
        <p:spPr>
          <a:xfrm>
            <a:off x="510369" y="549277"/>
            <a:ext cx="6444345" cy="1410358"/>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What is changing between 3 September 2022 and 3 March 2023? </a:t>
            </a:r>
          </a:p>
        </p:txBody>
      </p:sp>
      <p:pic>
        <p:nvPicPr>
          <p:cNvPr id="11" name="Picture 10">
            <a:extLst>
              <a:ext uri="{FF2B5EF4-FFF2-40B4-BE49-F238E27FC236}">
                <a16:creationId xmlns:a16="http://schemas.microsoft.com/office/drawing/2014/main" id="{57DE389F-FD70-2E7E-709E-0D40CDF182DC}"/>
              </a:ext>
            </a:extLst>
          </p:cNvPr>
          <p:cNvPicPr>
            <a:picLocks noChangeAspect="1"/>
          </p:cNvPicPr>
          <p:nvPr/>
        </p:nvPicPr>
        <p:blipFill rotWithShape="1">
          <a:blip r:embed="rId2">
            <a:extLst>
              <a:ext uri="{28A0092B-C50C-407E-A947-70E740481C1C}">
                <a14:useLocalDpi xmlns:a14="http://schemas.microsoft.com/office/drawing/2010/main" val="0"/>
              </a:ext>
            </a:extLst>
          </a:blip>
          <a:srcRect t="11433" r="43969" b="45667"/>
          <a:stretch/>
        </p:blipFill>
        <p:spPr>
          <a:xfrm>
            <a:off x="5110624" y="0"/>
            <a:ext cx="7081375" cy="6506308"/>
          </a:xfrm>
          <a:prstGeom prst="rect">
            <a:avLst/>
          </a:prstGeom>
        </p:spPr>
      </p:pic>
      <p:graphicFrame>
        <p:nvGraphicFramePr>
          <p:cNvPr id="5" name="Table 13">
            <a:extLst>
              <a:ext uri="{FF2B5EF4-FFF2-40B4-BE49-F238E27FC236}">
                <a16:creationId xmlns:a16="http://schemas.microsoft.com/office/drawing/2014/main" id="{753CCB35-30CD-AB94-298E-FDFA8AC2CA56}"/>
              </a:ext>
            </a:extLst>
          </p:cNvPr>
          <p:cNvGraphicFramePr>
            <a:graphicFrameLocks noGrp="1"/>
          </p:cNvGraphicFramePr>
          <p:nvPr>
            <p:extLst>
              <p:ext uri="{D42A27DB-BD31-4B8C-83A1-F6EECF244321}">
                <p14:modId xmlns:p14="http://schemas.microsoft.com/office/powerpoint/2010/main" val="1772732833"/>
              </p:ext>
            </p:extLst>
          </p:nvPr>
        </p:nvGraphicFramePr>
        <p:xfrm>
          <a:off x="510369" y="2216781"/>
          <a:ext cx="6978986" cy="3092761"/>
        </p:xfrm>
        <a:graphic>
          <a:graphicData uri="http://schemas.openxmlformats.org/drawingml/2006/table">
            <a:tbl>
              <a:tblPr firstRow="1" bandRow="1">
                <a:tableStyleId>{9D7B26C5-4107-4FEC-AEDC-1716B250A1EF}</a:tableStyleId>
              </a:tblPr>
              <a:tblGrid>
                <a:gridCol w="3489493">
                  <a:extLst>
                    <a:ext uri="{9D8B030D-6E8A-4147-A177-3AD203B41FA5}">
                      <a16:colId xmlns:a16="http://schemas.microsoft.com/office/drawing/2014/main" val="1694555714"/>
                    </a:ext>
                  </a:extLst>
                </a:gridCol>
                <a:gridCol w="3489493">
                  <a:extLst>
                    <a:ext uri="{9D8B030D-6E8A-4147-A177-3AD203B41FA5}">
                      <a16:colId xmlns:a16="http://schemas.microsoft.com/office/drawing/2014/main" val="2167995566"/>
                    </a:ext>
                  </a:extLst>
                </a:gridCol>
              </a:tblGrid>
              <a:tr h="492456">
                <a:tc>
                  <a:txBody>
                    <a:bodyPr/>
                    <a:lstStyle/>
                    <a:p>
                      <a:pPr algn="l"/>
                      <a:r>
                        <a:rPr lang="en-US" sz="1400" b="1" dirty="0">
                          <a:solidFill>
                            <a:schemeClr val="tx1"/>
                          </a:solidFill>
                          <a:latin typeface="Network Rail Sans"/>
                        </a:rPr>
                        <a:t>What’s changing?</a:t>
                      </a:r>
                    </a:p>
                  </a:txBody>
                  <a:tcPr anchor="ctr">
                    <a:solidFill>
                      <a:srgbClr val="8B60A0"/>
                    </a:solidFill>
                  </a:tcPr>
                </a:tc>
                <a:tc>
                  <a:txBody>
                    <a:bodyPr/>
                    <a:lstStyle/>
                    <a:p>
                      <a:pPr algn="l"/>
                      <a:r>
                        <a:rPr lang="en-US" sz="1400" b="1" dirty="0">
                          <a:solidFill>
                            <a:schemeClr val="tx1"/>
                          </a:solidFill>
                          <a:latin typeface="Network Rail Sans"/>
                        </a:rPr>
                        <a:t>Reason</a:t>
                      </a:r>
                    </a:p>
                  </a:txBody>
                  <a:tcPr anchor="ctr">
                    <a:solidFill>
                      <a:srgbClr val="8B60A0"/>
                    </a:solidFill>
                  </a:tcPr>
                </a:tc>
                <a:extLst>
                  <a:ext uri="{0D108BD9-81ED-4DB2-BD59-A6C34878D82A}">
                    <a16:rowId xmlns:a16="http://schemas.microsoft.com/office/drawing/2014/main" val="2326535482"/>
                  </a:ext>
                </a:extLst>
              </a:tr>
              <a:tr h="675781">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t>20% of all safety critical colleagues will be randomly selected for a D&amp;A test each year (up from 5% of safety-critical colleagues)</a:t>
                      </a:r>
                    </a:p>
                  </a:txBody>
                  <a:tcPr marL="57805" marR="57805" marT="28902" marB="28902"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t>To increase the likelihood of any colleague being </a:t>
                      </a:r>
                      <a:b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br>
                      <a: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t>randomly tested</a:t>
                      </a:r>
                    </a:p>
                  </a:txBody>
                  <a:tcPr marL="57805" marR="57805" marT="28902" marB="28902" anchor="ctr"/>
                </a:tc>
                <a:extLst>
                  <a:ext uri="{0D108BD9-81ED-4DB2-BD59-A6C34878D82A}">
                    <a16:rowId xmlns:a16="http://schemas.microsoft.com/office/drawing/2014/main" val="1141759769"/>
                  </a:ext>
                </a:extLst>
              </a:tr>
              <a:tr h="786149">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t>Drugs tests can be conducted using Point of Contact Testing (POCT) or back to laboratory testing (BTL)</a:t>
                      </a:r>
                    </a:p>
                  </a:txBody>
                  <a:tcPr marL="57805" marR="57805" marT="28902" marB="28902"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t>POCT may quickly identify employees who are safe and fit to continue working and those who could have a substance in their body (safety risk)</a:t>
                      </a:r>
                    </a:p>
                  </a:txBody>
                  <a:tcPr marL="57805" marR="57805" marT="28902" marB="28902" anchor="ctr"/>
                </a:tc>
                <a:extLst>
                  <a:ext uri="{0D108BD9-81ED-4DB2-BD59-A6C34878D82A}">
                    <a16:rowId xmlns:a16="http://schemas.microsoft.com/office/drawing/2014/main" val="1623506465"/>
                  </a:ext>
                </a:extLst>
              </a:tr>
              <a:tr h="991177">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t>Ketamine and Tramadol have been added to the substance testing panel. Propoxyphene has been removed.                                                                                                                                                 </a:t>
                      </a:r>
                    </a:p>
                  </a:txBody>
                  <a:tcPr marL="57805" marR="57805" marT="28902" marB="28902" anchor="ctr"/>
                </a:tc>
                <a:tc>
                  <a:txBody>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Network Rail Sans" panose="02000000040000020004" pitchFamily="2" charset="77"/>
                          <a:ea typeface="+mn-ea"/>
                          <a:cs typeface="+mn-cs"/>
                        </a:rPr>
                        <a:t>Ketamine and Tramadol can have psychoactive effects and have addictive properties. These two substances are trending in misuse.</a:t>
                      </a:r>
                    </a:p>
                  </a:txBody>
                  <a:tcPr marL="57805" marR="57805" marT="28902" marB="28902" anchor="ctr"/>
                </a:tc>
                <a:extLst>
                  <a:ext uri="{0D108BD9-81ED-4DB2-BD59-A6C34878D82A}">
                    <a16:rowId xmlns:a16="http://schemas.microsoft.com/office/drawing/2014/main" val="2063051088"/>
                  </a:ext>
                </a:extLst>
              </a:tr>
            </a:tbl>
          </a:graphicData>
        </a:graphic>
      </p:graphicFrame>
      <p:sp>
        <p:nvSpPr>
          <p:cNvPr id="3" name="Text Placeholder 1">
            <a:extLst>
              <a:ext uri="{FF2B5EF4-FFF2-40B4-BE49-F238E27FC236}">
                <a16:creationId xmlns:a16="http://schemas.microsoft.com/office/drawing/2014/main" id="{9AF28108-9280-6DE6-5478-DAD68479C89D}"/>
              </a:ext>
            </a:extLst>
          </p:cNvPr>
          <p:cNvSpPr txBox="1">
            <a:spLocks/>
          </p:cNvSpPr>
          <p:nvPr/>
        </p:nvSpPr>
        <p:spPr>
          <a:xfrm>
            <a:off x="8040217" y="5589240"/>
            <a:ext cx="3600922" cy="818114"/>
          </a:xfrm>
          <a:prstGeom prst="rect">
            <a:avLst/>
          </a:prstGeom>
        </p:spPr>
        <p:txBody>
          <a:bodyPr vert="horz" wrap="square" lIns="0" tIns="45720" rIns="0" bIns="45720" rtlCol="0" anchor="b">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1600" dirty="0">
                <a:solidFill>
                  <a:srgbClr val="005172"/>
                </a:solidFill>
                <a:latin typeface="Network Rail Sans"/>
              </a:rPr>
              <a:t>All drugs and alcohol testing records </a:t>
            </a:r>
            <a:br>
              <a:rPr lang="en-GB" sz="1600" dirty="0">
                <a:solidFill>
                  <a:srgbClr val="005172"/>
                </a:solidFill>
                <a:latin typeface="Network Rail Sans" panose="02000000040000020004" pitchFamily="2" charset="77"/>
              </a:rPr>
            </a:br>
            <a:r>
              <a:rPr lang="en-GB" sz="1600" dirty="0">
                <a:solidFill>
                  <a:srgbClr val="005172"/>
                </a:solidFill>
                <a:latin typeface="Network Rail Sans"/>
              </a:rPr>
              <a:t>will be securely stored on the Sentinel database and in line with GDPR.</a:t>
            </a:r>
          </a:p>
        </p:txBody>
      </p:sp>
    </p:spTree>
    <p:extLst>
      <p:ext uri="{BB962C8B-B14F-4D97-AF65-F5344CB8AC3E}">
        <p14:creationId xmlns:p14="http://schemas.microsoft.com/office/powerpoint/2010/main" val="153864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3153DB-F576-1FE7-A4A7-E34624686446}"/>
              </a:ext>
            </a:extLst>
          </p:cNvPr>
          <p:cNvSpPr txBox="1">
            <a:spLocks/>
          </p:cNvSpPr>
          <p:nvPr/>
        </p:nvSpPr>
        <p:spPr>
          <a:xfrm>
            <a:off x="3035300" y="1196752"/>
            <a:ext cx="8388604" cy="522320"/>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Consequences of breaching the D&amp;A standard</a:t>
            </a:r>
          </a:p>
        </p:txBody>
      </p:sp>
      <p:pic>
        <p:nvPicPr>
          <p:cNvPr id="3" name="Picture 2">
            <a:extLst>
              <a:ext uri="{FF2B5EF4-FFF2-40B4-BE49-F238E27FC236}">
                <a16:creationId xmlns:a16="http://schemas.microsoft.com/office/drawing/2014/main" id="{28FDE8FA-4B8C-EA95-A3FC-059102A98EE4}"/>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60367" t="35468" b="23396"/>
          <a:stretch/>
        </p:blipFill>
        <p:spPr>
          <a:xfrm>
            <a:off x="0" y="0"/>
            <a:ext cx="5529332" cy="6886576"/>
          </a:xfrm>
          <a:prstGeom prst="rect">
            <a:avLst/>
          </a:prstGeom>
        </p:spPr>
      </p:pic>
      <p:sp>
        <p:nvSpPr>
          <p:cNvPr id="11" name="Text Placeholder 1">
            <a:extLst>
              <a:ext uri="{FF2B5EF4-FFF2-40B4-BE49-F238E27FC236}">
                <a16:creationId xmlns:a16="http://schemas.microsoft.com/office/drawing/2014/main" id="{9B4BD377-70E8-CCDC-065E-7F18FB43CE7E}"/>
              </a:ext>
            </a:extLst>
          </p:cNvPr>
          <p:cNvSpPr txBox="1">
            <a:spLocks/>
          </p:cNvSpPr>
          <p:nvPr/>
        </p:nvSpPr>
        <p:spPr>
          <a:xfrm>
            <a:off x="5494081" y="3128558"/>
            <a:ext cx="6147057" cy="2961157"/>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ct val="100000"/>
              </a:lnSpc>
              <a:buClr>
                <a:schemeClr val="bg1"/>
              </a:buClr>
              <a:buSzPct val="100000"/>
              <a:buFont typeface="Arial" panose="020B0604020202020204" pitchFamily="34" charset="0"/>
              <a:buChar char="•"/>
            </a:pPr>
            <a:r>
              <a:rPr lang="en-GB" sz="2000" dirty="0">
                <a:solidFill>
                  <a:srgbClr val="005172"/>
                </a:solidFill>
                <a:latin typeface="Network Rail Sans"/>
              </a:rPr>
              <a:t>Subject to disciplinary processes and procedures </a:t>
            </a:r>
            <a:br>
              <a:rPr lang="en-GB" sz="2000" dirty="0">
                <a:solidFill>
                  <a:srgbClr val="005172"/>
                </a:solidFill>
                <a:latin typeface="Network Rail Sans" panose="02000000040000020004" pitchFamily="2" charset="77"/>
              </a:rPr>
            </a:br>
            <a:r>
              <a:rPr lang="en-GB" sz="2000" dirty="0">
                <a:solidFill>
                  <a:srgbClr val="005172"/>
                </a:solidFill>
                <a:latin typeface="Network Rail Sans"/>
              </a:rPr>
              <a:t>(all colleagues)</a:t>
            </a:r>
          </a:p>
          <a:p>
            <a:pPr marL="228600" indent="-228600">
              <a:lnSpc>
                <a:spcPct val="100000"/>
              </a:lnSpc>
              <a:buClr>
                <a:schemeClr val="bg1"/>
              </a:buClr>
              <a:buSzPct val="100000"/>
              <a:buFont typeface="Arial" panose="020B0604020202020204" pitchFamily="34" charset="0"/>
              <a:buChar char="•"/>
            </a:pPr>
            <a:r>
              <a:rPr lang="en-GB" sz="2000" dirty="0">
                <a:solidFill>
                  <a:srgbClr val="005172"/>
                </a:solidFill>
                <a:latin typeface="Network Rail Sans"/>
              </a:rPr>
              <a:t>Personal Track Safety (PTS) certificate and permission to work in a safety critical capacity on NR managed infrastructure revoked for five years (all employees)</a:t>
            </a:r>
          </a:p>
          <a:p>
            <a:pPr marL="228600" indent="-228600">
              <a:lnSpc>
                <a:spcPct val="100000"/>
              </a:lnSpc>
              <a:buClr>
                <a:schemeClr val="bg1"/>
              </a:buClr>
              <a:buSzPct val="100000"/>
              <a:buFont typeface="Arial" panose="020B0604020202020204" pitchFamily="34" charset="0"/>
              <a:buChar char="•"/>
            </a:pPr>
            <a:r>
              <a:rPr lang="en-GB" sz="2000" dirty="0">
                <a:solidFill>
                  <a:srgbClr val="005172"/>
                </a:solidFill>
                <a:latin typeface="Network Rail Sans"/>
              </a:rPr>
              <a:t>Sentinel card (passport to work on the railway) cancelled for five years (all Sentinel card holders)</a:t>
            </a:r>
          </a:p>
          <a:p>
            <a:pPr marL="228600" indent="-228600">
              <a:lnSpc>
                <a:spcPct val="100000"/>
              </a:lnSpc>
              <a:buClr>
                <a:schemeClr val="bg1"/>
              </a:buClr>
              <a:buSzPct val="100000"/>
              <a:buFont typeface="Arial" panose="020B0604020202020204" pitchFamily="34" charset="0"/>
              <a:buChar char="•"/>
            </a:pPr>
            <a:r>
              <a:rPr lang="en-GB" sz="2000" dirty="0">
                <a:solidFill>
                  <a:srgbClr val="005172"/>
                </a:solidFill>
                <a:latin typeface="Network Rail Sans"/>
              </a:rPr>
              <a:t>Job offer rescinded (prospective candidates for a Safety Critical role only)</a:t>
            </a:r>
          </a:p>
        </p:txBody>
      </p:sp>
      <p:sp>
        <p:nvSpPr>
          <p:cNvPr id="10" name="Text Placeholder 1">
            <a:extLst>
              <a:ext uri="{FF2B5EF4-FFF2-40B4-BE49-F238E27FC236}">
                <a16:creationId xmlns:a16="http://schemas.microsoft.com/office/drawing/2014/main" id="{28B316DB-D0D4-B3BD-0F7F-C9578F62F3D0}"/>
              </a:ext>
            </a:extLst>
          </p:cNvPr>
          <p:cNvSpPr txBox="1">
            <a:spLocks/>
          </p:cNvSpPr>
          <p:nvPr/>
        </p:nvSpPr>
        <p:spPr>
          <a:xfrm>
            <a:off x="3035300" y="1910008"/>
            <a:ext cx="8388603" cy="1081232"/>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chemeClr val="bg1"/>
              </a:buClr>
              <a:buSzPct val="100000"/>
            </a:pPr>
            <a:r>
              <a:rPr lang="en-GB" sz="2000" dirty="0">
                <a:solidFill>
                  <a:srgbClr val="005172"/>
                </a:solidFill>
                <a:latin typeface="Network Rail Sans"/>
              </a:rPr>
              <a:t>The consequences for any colleague or prospective candidate who records </a:t>
            </a:r>
            <a:br>
              <a:rPr lang="en-GB" sz="2000" dirty="0">
                <a:solidFill>
                  <a:srgbClr val="005172"/>
                </a:solidFill>
                <a:latin typeface="Network Rail Sans" panose="02000000040000020004" pitchFamily="2" charset="77"/>
              </a:rPr>
            </a:br>
            <a:r>
              <a:rPr lang="en-GB" sz="2000" dirty="0">
                <a:solidFill>
                  <a:srgbClr val="005172"/>
                </a:solidFill>
                <a:latin typeface="Network Rail Sans"/>
              </a:rPr>
              <a:t>a positive D&amp;A test result, including an employee who refuses to undergo </a:t>
            </a:r>
            <a:br>
              <a:rPr lang="en-GB" sz="2000" dirty="0">
                <a:solidFill>
                  <a:srgbClr val="005172"/>
                </a:solidFill>
                <a:latin typeface="Network Rail Sans" panose="02000000040000020004" pitchFamily="2" charset="77"/>
              </a:rPr>
            </a:br>
            <a:r>
              <a:rPr lang="en-GB" sz="2000" dirty="0">
                <a:solidFill>
                  <a:srgbClr val="005172"/>
                </a:solidFill>
                <a:latin typeface="Network Rail Sans"/>
              </a:rPr>
              <a:t>a test when required to do so, are:</a:t>
            </a:r>
          </a:p>
        </p:txBody>
      </p:sp>
    </p:spTree>
    <p:extLst>
      <p:ext uri="{BB962C8B-B14F-4D97-AF65-F5344CB8AC3E}">
        <p14:creationId xmlns:p14="http://schemas.microsoft.com/office/powerpoint/2010/main" val="884846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3759E3D2-0FD9-5E08-963D-C7AC1E9E8D14}"/>
              </a:ext>
            </a:extLst>
          </p:cNvPr>
          <p:cNvSpPr txBox="1">
            <a:spLocks/>
          </p:cNvSpPr>
          <p:nvPr/>
        </p:nvSpPr>
        <p:spPr>
          <a:xfrm>
            <a:off x="4656138" y="1052184"/>
            <a:ext cx="5312032" cy="510398"/>
          </a:xfrm>
          <a:prstGeom prst="rect">
            <a:avLst/>
          </a:prstGeom>
        </p:spPr>
        <p:txBody>
          <a:bodyPr lIns="0" tIns="0" rIns="0" bIns="0"/>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GB" sz="3100" b="1">
                <a:solidFill>
                  <a:srgbClr val="005172"/>
                </a:solidFill>
                <a:latin typeface="Network Rail Sans" panose="02000000040000020004" pitchFamily="2" charset="77"/>
              </a:rPr>
              <a:t>Let’s talk about being clear </a:t>
            </a:r>
            <a:r>
              <a:rPr lang="en-GB" sz="1400" b="1">
                <a:solidFill>
                  <a:srgbClr val="005172"/>
                </a:solidFill>
                <a:latin typeface="Network Rail Sans" panose="02000000040000020004" pitchFamily="2" charset="77"/>
              </a:rPr>
              <a:t>(Discussion)</a:t>
            </a:r>
          </a:p>
        </p:txBody>
      </p:sp>
      <p:pic>
        <p:nvPicPr>
          <p:cNvPr id="6" name="Picture 5">
            <a:extLst>
              <a:ext uri="{FF2B5EF4-FFF2-40B4-BE49-F238E27FC236}">
                <a16:creationId xmlns:a16="http://schemas.microsoft.com/office/drawing/2014/main" id="{FB10542E-E953-5DC1-4EBA-60A68F194420}"/>
              </a:ext>
            </a:extLst>
          </p:cNvPr>
          <p:cNvPicPr>
            <a:picLocks noChangeAspect="1"/>
          </p:cNvPicPr>
          <p:nvPr/>
        </p:nvPicPr>
        <p:blipFill rotWithShape="1">
          <a:blip r:embed="rId3">
            <a:extLst>
              <a:ext uri="{28A0092B-C50C-407E-A947-70E740481C1C}">
                <a14:useLocalDpi xmlns:a14="http://schemas.microsoft.com/office/drawing/2010/main" val="0"/>
              </a:ext>
            </a:extLst>
          </a:blip>
          <a:srcRect t="51126" r="64896" b="5632"/>
          <a:stretch/>
        </p:blipFill>
        <p:spPr>
          <a:xfrm>
            <a:off x="16746" y="1"/>
            <a:ext cx="4639392" cy="6858000"/>
          </a:xfrm>
          <a:prstGeom prst="rect">
            <a:avLst/>
          </a:prstGeom>
        </p:spPr>
      </p:pic>
      <p:sp>
        <p:nvSpPr>
          <p:cNvPr id="10" name="Text Placeholder 1">
            <a:extLst>
              <a:ext uri="{FF2B5EF4-FFF2-40B4-BE49-F238E27FC236}">
                <a16:creationId xmlns:a16="http://schemas.microsoft.com/office/drawing/2014/main" id="{F13F66C2-FF74-81C5-8F93-B0EE6BFE891F}"/>
              </a:ext>
            </a:extLst>
          </p:cNvPr>
          <p:cNvSpPr txBox="1">
            <a:spLocks/>
          </p:cNvSpPr>
          <p:nvPr/>
        </p:nvSpPr>
        <p:spPr>
          <a:xfrm>
            <a:off x="4656138" y="1918497"/>
            <a:ext cx="6984999" cy="4595623"/>
          </a:xfrm>
          <a:prstGeom prst="rect">
            <a:avLst/>
          </a:prstGeom>
        </p:spPr>
        <p:txBody>
          <a:bodyPr vert="horz" wrap="square" lIns="0" tIns="45720" rIns="0" bIns="45720" rtlCol="0" anchor="t">
            <a:noAutofit/>
          </a:bodyPr>
          <a:lstStyle>
            <a:lvl1pPr marL="0" indent="0" algn="l" defTabSz="914400" rtl="0" eaLnBrk="1" latinLnBrk="0" hangingPunct="1">
              <a:lnSpc>
                <a:spcPct val="90000"/>
              </a:lnSpc>
              <a:spcBef>
                <a:spcPts val="1000"/>
              </a:spcBef>
              <a:buClr>
                <a:schemeClr val="bg2"/>
              </a:buClr>
              <a:buFont typeface="Arial" panose="020B0604020202020204" pitchFamily="34" charset="0"/>
              <a:buNone/>
              <a:defRPr sz="2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1pPr>
            <a:lvl2pPr marL="457189" indent="0" algn="l" defTabSz="914400" rtl="0" eaLnBrk="1" latinLnBrk="0" hangingPunct="1">
              <a:lnSpc>
                <a:spcPct val="90000"/>
              </a:lnSpc>
              <a:spcBef>
                <a:spcPts val="500"/>
              </a:spcBef>
              <a:buClr>
                <a:schemeClr val="bg2"/>
              </a:buClr>
              <a:buFont typeface="Arial" panose="020B0604020202020204" pitchFamily="34" charset="0"/>
              <a:buNone/>
              <a:defRPr sz="24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2pPr>
            <a:lvl3pPr marL="914377" indent="0" algn="l" defTabSz="914400" rtl="0" eaLnBrk="1" latinLnBrk="0" hangingPunct="1">
              <a:lnSpc>
                <a:spcPct val="90000"/>
              </a:lnSpc>
              <a:spcBef>
                <a:spcPts val="500"/>
              </a:spcBef>
              <a:buClr>
                <a:schemeClr val="bg2"/>
              </a:buClr>
              <a:buFont typeface="Arial" panose="020B0604020202020204" pitchFamily="34" charset="0"/>
              <a:buNone/>
              <a:defRPr sz="20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3pPr>
            <a:lvl4pPr marL="1371566"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4pPr>
            <a:lvl5pPr marL="1828755" indent="0" algn="l" defTabSz="914400" rtl="0" eaLnBrk="1" latinLnBrk="0" hangingPunct="1">
              <a:lnSpc>
                <a:spcPct val="90000"/>
              </a:lnSpc>
              <a:spcBef>
                <a:spcPts val="500"/>
              </a:spcBef>
              <a:buClr>
                <a:schemeClr val="bg2"/>
              </a:buClr>
              <a:buFont typeface="Arial" panose="020B0604020202020204" pitchFamily="34" charset="0"/>
              <a:buNone/>
              <a:defRPr sz="1800" kern="1200">
                <a:solidFill>
                  <a:schemeClr val="tx1"/>
                </a:solidFill>
                <a:latin typeface="Network Rail Sans" panose="02000000040000020004" pitchFamily="2" charset="0"/>
                <a:ea typeface="Network Rail Sans" panose="02000000040000020004" pitchFamily="2" charset="0"/>
                <a:cs typeface="Network Rail Sans" panose="02000000040000020004"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11150" indent="-311150">
              <a:lnSpc>
                <a:spcPct val="100000"/>
              </a:lnSpc>
              <a:buClr>
                <a:schemeClr val="bg1"/>
              </a:buClr>
              <a:buSzPct val="100000"/>
              <a:buFont typeface="+mj-lt"/>
              <a:buAutoNum type="arabicPeriod"/>
            </a:pPr>
            <a:r>
              <a:rPr lang="en-GB" sz="2000" dirty="0">
                <a:solidFill>
                  <a:srgbClr val="005172"/>
                </a:solidFill>
                <a:latin typeface="Network Rail Sans" panose="02000000040000020004" pitchFamily="2" charset="77"/>
              </a:rPr>
              <a:t>Why do colleagues take the risk?</a:t>
            </a:r>
          </a:p>
          <a:p>
            <a:pPr marL="311150" indent="-311150">
              <a:lnSpc>
                <a:spcPct val="50000"/>
              </a:lnSpc>
              <a:buClr>
                <a:schemeClr val="bg1"/>
              </a:buClr>
              <a:buSzPct val="100000"/>
              <a:buFont typeface="+mj-lt"/>
              <a:buAutoNum type="arabicPeriod"/>
            </a:pPr>
            <a:endParaRPr lang="en-GB" sz="2000" dirty="0">
              <a:solidFill>
                <a:srgbClr val="005172"/>
              </a:solidFill>
              <a:latin typeface="Network Rail Sans" panose="02000000040000020004" pitchFamily="2" charset="77"/>
            </a:endParaRPr>
          </a:p>
          <a:p>
            <a:pPr marL="311150" indent="-311150">
              <a:lnSpc>
                <a:spcPct val="100000"/>
              </a:lnSpc>
              <a:buClr>
                <a:schemeClr val="bg1"/>
              </a:buClr>
              <a:buSzPct val="100000"/>
              <a:buFont typeface="+mj-lt"/>
              <a:buAutoNum type="arabicPeriod"/>
            </a:pPr>
            <a:r>
              <a:rPr lang="en-GB" sz="2000" dirty="0">
                <a:solidFill>
                  <a:srgbClr val="005172"/>
                </a:solidFill>
                <a:latin typeface="Network Rail Sans" panose="02000000040000020004" pitchFamily="2" charset="77"/>
              </a:rPr>
              <a:t>How would you feel if you were tested and the result </a:t>
            </a:r>
            <a:br>
              <a:rPr lang="en-GB" sz="2000" dirty="0">
                <a:solidFill>
                  <a:srgbClr val="005172"/>
                </a:solidFill>
                <a:latin typeface="Network Rail Sans" panose="02000000040000020004" pitchFamily="2" charset="77"/>
              </a:rPr>
            </a:br>
            <a:r>
              <a:rPr lang="en-GB" sz="2000" dirty="0">
                <a:solidFill>
                  <a:srgbClr val="005172"/>
                </a:solidFill>
                <a:latin typeface="Network Rail Sans" panose="02000000040000020004" pitchFamily="2" charset="77"/>
              </a:rPr>
              <a:t>was positive for drugs and/or alcohol? What impact would </a:t>
            </a:r>
            <a:br>
              <a:rPr lang="en-GB" sz="2000" dirty="0">
                <a:solidFill>
                  <a:srgbClr val="005172"/>
                </a:solidFill>
                <a:latin typeface="Network Rail Sans" panose="02000000040000020004" pitchFamily="2" charset="77"/>
              </a:rPr>
            </a:br>
            <a:r>
              <a:rPr lang="en-GB" sz="2000" dirty="0">
                <a:solidFill>
                  <a:srgbClr val="005172"/>
                </a:solidFill>
                <a:latin typeface="Network Rail Sans" panose="02000000040000020004" pitchFamily="2" charset="77"/>
              </a:rPr>
              <a:t>it have on you?</a:t>
            </a:r>
          </a:p>
          <a:p>
            <a:pPr marL="311150" indent="-311150">
              <a:lnSpc>
                <a:spcPct val="100000"/>
              </a:lnSpc>
              <a:buClr>
                <a:schemeClr val="bg1"/>
              </a:buClr>
              <a:buSzPct val="100000"/>
              <a:buFont typeface="+mj-lt"/>
              <a:buAutoNum type="arabicPeriod"/>
            </a:pPr>
            <a:r>
              <a:rPr lang="en-GB" sz="2000" dirty="0">
                <a:solidFill>
                  <a:srgbClr val="005172"/>
                </a:solidFill>
                <a:latin typeface="Network Rail Sans"/>
              </a:rPr>
              <a:t>Would you feel confident to declare a drugs or alcohol misuse issue, or if you were unsafe to attend work due to drugs or alcohol? If not, what would stop you? What would you do instead? </a:t>
            </a:r>
          </a:p>
          <a:p>
            <a:pPr marL="311150" indent="-311150">
              <a:lnSpc>
                <a:spcPct val="100000"/>
              </a:lnSpc>
              <a:buClr>
                <a:schemeClr val="bg1"/>
              </a:buClr>
              <a:buSzPct val="100000"/>
              <a:buFont typeface="+mj-lt"/>
              <a:buAutoNum type="arabicPeriod"/>
            </a:pPr>
            <a:r>
              <a:rPr lang="en-GB" sz="2000" dirty="0">
                <a:solidFill>
                  <a:srgbClr val="005172"/>
                </a:solidFill>
                <a:latin typeface="Network Rail Sans"/>
              </a:rPr>
              <a:t>How would you feel about to raising a concern about a colleague you suspect is under the influence? </a:t>
            </a:r>
          </a:p>
        </p:txBody>
      </p:sp>
    </p:spTree>
    <p:extLst>
      <p:ext uri="{BB962C8B-B14F-4D97-AF65-F5344CB8AC3E}">
        <p14:creationId xmlns:p14="http://schemas.microsoft.com/office/powerpoint/2010/main" val="384929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4EBAA29EBF3442867752A82909888B" ma:contentTypeVersion="6" ma:contentTypeDescription="Create a new document." ma:contentTypeScope="" ma:versionID="769836d4bf71ef2f48707064906029d6">
  <xsd:schema xmlns:xsd="http://www.w3.org/2001/XMLSchema" xmlns:xs="http://www.w3.org/2001/XMLSchema" xmlns:p="http://schemas.microsoft.com/office/2006/metadata/properties" xmlns:ns2="f01b6dab-3b40-4535-a00c-5c4f33b2d6f2" xmlns:ns3="4ea37ead-1f72-4e12-9b0d-bb3c2ede7ff7" targetNamespace="http://schemas.microsoft.com/office/2006/metadata/properties" ma:root="true" ma:fieldsID="fa7f42ad3efe527cf5561f39ae70ff72" ns2:_="" ns3:_="">
    <xsd:import namespace="f01b6dab-3b40-4535-a00c-5c4f33b2d6f2"/>
    <xsd:import namespace="4ea37ead-1f72-4e12-9b0d-bb3c2ede7ff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01b6dab-3b40-4535-a00c-5c4f33b2d6f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4ea37ead-1f72-4e12-9b0d-bb3c2ede7ff7"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C1366F5-D91C-43AF-A027-3303E18FBB16}">
  <ds:schemaRefs>
    <ds:schemaRef ds:uri="4ea37ead-1f72-4e12-9b0d-bb3c2ede7ff7"/>
    <ds:schemaRef ds:uri="f01b6dab-3b40-4535-a00c-5c4f33b2d6f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F5D3F995-E3EF-4BA0-AD47-142E85CF3ECA}">
  <ds:schemaRef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http://schemas.microsoft.com/office/2006/metadata/properties"/>
    <ds:schemaRef ds:uri="http://schemas.microsoft.com/office/2006/documentManagement/types"/>
    <ds:schemaRef ds:uri="f01b6dab-3b40-4535-a00c-5c4f33b2d6f2"/>
    <ds:schemaRef ds:uri="4ea37ead-1f72-4e12-9b0d-bb3c2ede7ff7"/>
    <ds:schemaRef ds:uri="http://www.w3.org/XML/1998/namespace"/>
  </ds:schemaRefs>
</ds:datastoreItem>
</file>

<file path=customXml/itemProps3.xml><?xml version="1.0" encoding="utf-8"?>
<ds:datastoreItem xmlns:ds="http://schemas.openxmlformats.org/officeDocument/2006/customXml" ds:itemID="{0E3E3A56-4898-4B04-9CFB-EBDA5A5F049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341</TotalTime>
  <Words>1242</Words>
  <Application>Microsoft Office PowerPoint</Application>
  <PresentationFormat>Widescreen</PresentationFormat>
  <Paragraphs>102</Paragraphs>
  <Slides>9</Slides>
  <Notes>4</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Network Rail Sans</vt:lpstr>
      <vt:lpstr>Segoe UI</vt:lpstr>
      <vt:lpstr>Times New Roman</vt:lpstr>
      <vt:lpstr>Wingdings</vt:lpstr>
      <vt:lpstr>1_Office Theme</vt:lpstr>
      <vt:lpstr>PowerPoint Presentation</vt:lpstr>
      <vt:lpstr>Drugs, Alcohol and Substance  Misuse in the Workplace  Our updated Drugs and Alcohol (D&amp;A) Standard - what you need to know for the Network Rail Supply 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 2 Assurance Overview GRAI Assurance Report – Health, Safety and Sustainability</dc:title>
  <dc:creator>Mikyle Harrison</dc:creator>
  <cp:lastModifiedBy>Nick Baddeley</cp:lastModifiedBy>
  <cp:revision>21</cp:revision>
  <dcterms:created xsi:type="dcterms:W3CDTF">2021-06-28T10:54:18Z</dcterms:created>
  <dcterms:modified xsi:type="dcterms:W3CDTF">2022-10-13T13:30:36Z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0x010100374EBAA29EBF3442867752A82909888B</vt:lpwstr>
  </property>
  <property fmtid="{D5CDD505-2E9C-101B-9397-08002B2CF9AE}" pid="3" name="MSIP_Label_8577031b-11bc-4db9-b655-7d79027ad570_Enabled">
    <vt:lpwstr>true</vt:lpwstr>
  </property>
  <property fmtid="{D5CDD505-2E9C-101B-9397-08002B2CF9AE}" pid="4" name="MSIP_Label_8577031b-11bc-4db9-b655-7d79027ad570_SetDate">
    <vt:lpwstr>2022-10-13T13:30:36Z</vt:lpwstr>
  </property>
  <property fmtid="{D5CDD505-2E9C-101B-9397-08002B2CF9AE}" pid="5" name="MSIP_Label_8577031b-11bc-4db9-b655-7d79027ad570_Method">
    <vt:lpwstr>Standard</vt:lpwstr>
  </property>
  <property fmtid="{D5CDD505-2E9C-101B-9397-08002B2CF9AE}" pid="6" name="MSIP_Label_8577031b-11bc-4db9-b655-7d79027ad570_Name">
    <vt:lpwstr>8577031b-11bc-4db9-b655-7d79027ad570</vt:lpwstr>
  </property>
  <property fmtid="{D5CDD505-2E9C-101B-9397-08002B2CF9AE}" pid="7" name="MSIP_Label_8577031b-11bc-4db9-b655-7d79027ad570_SiteId">
    <vt:lpwstr>c22cc3e1-5d7f-4f4d-be03-d5a158cc9409</vt:lpwstr>
  </property>
  <property fmtid="{D5CDD505-2E9C-101B-9397-08002B2CF9AE}" pid="8" name="MSIP_Label_8577031b-11bc-4db9-b655-7d79027ad570_ActionId">
    <vt:lpwstr>d463affd-ba3c-498e-a9da-e60c69266964</vt:lpwstr>
  </property>
  <property fmtid="{D5CDD505-2E9C-101B-9397-08002B2CF9AE}" pid="9" name="MSIP_Label_8577031b-11bc-4db9-b655-7d79027ad570_ContentBits">
    <vt:lpwstr>1</vt:lpwstr>
  </property>
</Properties>
</file>