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20"/>
  </p:notesMasterIdLst>
  <p:handoutMasterIdLst>
    <p:handoutMasterId r:id="rId21"/>
  </p:handoutMasterIdLst>
  <p:sldIdLst>
    <p:sldId id="256" r:id="rId8"/>
    <p:sldId id="260" r:id="rId9"/>
    <p:sldId id="262" r:id="rId10"/>
    <p:sldId id="263" r:id="rId11"/>
    <p:sldId id="266" r:id="rId12"/>
    <p:sldId id="264" r:id="rId13"/>
    <p:sldId id="265" r:id="rId14"/>
    <p:sldId id="267" r:id="rId15"/>
    <p:sldId id="268" r:id="rId16"/>
    <p:sldId id="269" r:id="rId17"/>
    <p:sldId id="270" r:id="rId18"/>
    <p:sldId id="261" r:id="rId19"/>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1" autoAdjust="0"/>
    <p:restoredTop sz="94660"/>
  </p:normalViewPr>
  <p:slideViewPr>
    <p:cSldViewPr>
      <p:cViewPr varScale="1">
        <p:scale>
          <a:sx n="107" d="100"/>
          <a:sy n="107" d="100"/>
        </p:scale>
        <p:origin x="-1140"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2D089-85E5-485B-9878-05A42485429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33A39620-6009-4496-BA1C-38AD634206EB}">
      <dgm:prSet phldrT="[Text]" custT="1"/>
      <dgm:spPr>
        <a:solidFill>
          <a:srgbClr val="ABD0D9"/>
        </a:solidFill>
      </dgm:spPr>
      <dgm:t>
        <a:bodyPr/>
        <a:lstStyle/>
        <a:p>
          <a:r>
            <a:rPr lang="en-GB" sz="1200" b="1" u="sng" dirty="0" smtClean="0">
              <a:solidFill>
                <a:schemeClr val="bg1"/>
              </a:solidFill>
            </a:rPr>
            <a:t>Close Call  Reporter</a:t>
          </a:r>
        </a:p>
        <a:p>
          <a:r>
            <a:rPr lang="en-GB" sz="1200" b="1" dirty="0" smtClean="0">
              <a:solidFill>
                <a:srgbClr val="005172"/>
              </a:solidFill>
            </a:rPr>
            <a:t>Spot risk</a:t>
          </a:r>
          <a:endParaRPr lang="en-GB" sz="1200" b="1" dirty="0">
            <a:solidFill>
              <a:srgbClr val="005172"/>
            </a:solidFill>
          </a:endParaRPr>
        </a:p>
      </dgm:t>
    </dgm:pt>
    <dgm:pt modelId="{49AFD587-7C73-4616-B9B6-E5F75F3DBD36}" type="parTrans" cxnId="{764D496B-DAC3-4A22-9317-9B0FB9CDD2E9}">
      <dgm:prSet/>
      <dgm:spPr/>
      <dgm:t>
        <a:bodyPr/>
        <a:lstStyle/>
        <a:p>
          <a:endParaRPr lang="en-GB" sz="1200" b="1"/>
        </a:p>
      </dgm:t>
    </dgm:pt>
    <dgm:pt modelId="{CF3E7F68-883C-4683-BCF3-005DEAB94355}" type="sibTrans" cxnId="{764D496B-DAC3-4A22-9317-9B0FB9CDD2E9}">
      <dgm:prSet/>
      <dgm:spPr/>
      <dgm:t>
        <a:bodyPr/>
        <a:lstStyle/>
        <a:p>
          <a:endParaRPr lang="en-GB" sz="1200" b="1"/>
        </a:p>
      </dgm:t>
    </dgm:pt>
    <dgm:pt modelId="{EA66417B-3350-4E1D-BCCC-4CD2E1BE09DC}">
      <dgm:prSet phldrT="[Text]" custT="1"/>
      <dgm:spPr>
        <a:solidFill>
          <a:srgbClr val="ABD0D9"/>
        </a:solidFill>
      </dgm:spPr>
      <dgm:t>
        <a:bodyPr/>
        <a:lstStyle/>
        <a:p>
          <a:r>
            <a:rPr lang="en-GB" sz="1200" b="1" u="sng" dirty="0" smtClean="0">
              <a:solidFill>
                <a:schemeClr val="bg1"/>
              </a:solidFill>
            </a:rPr>
            <a:t>Close Call Reporter</a:t>
          </a:r>
        </a:p>
        <a:p>
          <a:r>
            <a:rPr lang="en-GB" sz="1200" b="1" dirty="0" smtClean="0">
              <a:solidFill>
                <a:srgbClr val="005172"/>
              </a:solidFill>
            </a:rPr>
            <a:t>Raise a Close Call:</a:t>
          </a:r>
        </a:p>
        <a:p>
          <a:r>
            <a:rPr lang="en-GB" sz="1200" b="1" dirty="0" smtClean="0">
              <a:solidFill>
                <a:srgbClr val="FFFF00"/>
              </a:solidFill>
            </a:rPr>
            <a:t>App - Phone                                      Email</a:t>
          </a:r>
        </a:p>
        <a:p>
          <a:r>
            <a:rPr lang="en-GB" sz="1200" b="1" dirty="0" smtClean="0">
              <a:solidFill>
                <a:srgbClr val="002060"/>
              </a:solidFill>
            </a:rPr>
            <a:t>Closes at source if possible</a:t>
          </a:r>
          <a:endParaRPr lang="en-GB" sz="1200" b="1" dirty="0">
            <a:solidFill>
              <a:srgbClr val="002060"/>
            </a:solidFill>
          </a:endParaRPr>
        </a:p>
      </dgm:t>
    </dgm:pt>
    <dgm:pt modelId="{46ABB793-42B4-4178-9F73-286C9856054D}" type="parTrans" cxnId="{1A66474F-C625-4B70-9755-9906F8DE3122}">
      <dgm:prSet/>
      <dgm:spPr/>
      <dgm:t>
        <a:bodyPr/>
        <a:lstStyle/>
        <a:p>
          <a:endParaRPr lang="en-GB" sz="1200" b="1"/>
        </a:p>
      </dgm:t>
    </dgm:pt>
    <dgm:pt modelId="{0552CEA1-B6E0-4FCC-951A-634B980C9ECF}" type="sibTrans" cxnId="{1A66474F-C625-4B70-9755-9906F8DE3122}">
      <dgm:prSet/>
      <dgm:spPr/>
      <dgm:t>
        <a:bodyPr/>
        <a:lstStyle/>
        <a:p>
          <a:endParaRPr lang="en-GB" sz="1200" b="1"/>
        </a:p>
      </dgm:t>
    </dgm:pt>
    <dgm:pt modelId="{D7F07C1A-6786-4F32-81F7-9140A45521F3}">
      <dgm:prSet phldrT="[Text]" custT="1"/>
      <dgm:spPr/>
      <dgm:t>
        <a:bodyPr/>
        <a:lstStyle/>
        <a:p>
          <a:r>
            <a:rPr lang="en-GB" sz="1200" b="1" u="sng" dirty="0" smtClean="0"/>
            <a:t>Responsible Manager </a:t>
          </a:r>
        </a:p>
        <a:p>
          <a:r>
            <a:rPr lang="en-GB" sz="1200" b="1" dirty="0" smtClean="0"/>
            <a:t>Review Close Call</a:t>
          </a:r>
        </a:p>
        <a:p>
          <a:r>
            <a:rPr lang="en-GB" sz="1200" b="1" dirty="0" smtClean="0"/>
            <a:t>Facilitate Solution</a:t>
          </a:r>
        </a:p>
        <a:p>
          <a:r>
            <a:rPr lang="en-GB" sz="1200" b="1" dirty="0" smtClean="0"/>
            <a:t>Escalate if needed</a:t>
          </a:r>
        </a:p>
      </dgm:t>
    </dgm:pt>
    <dgm:pt modelId="{B10F5DF0-AD33-4E89-A4C1-9F552EDC3F4F}" type="parTrans" cxnId="{631B1F02-D9F3-492D-8868-7A54CC06225C}">
      <dgm:prSet/>
      <dgm:spPr/>
      <dgm:t>
        <a:bodyPr/>
        <a:lstStyle/>
        <a:p>
          <a:endParaRPr lang="en-GB" sz="1200" b="1"/>
        </a:p>
      </dgm:t>
    </dgm:pt>
    <dgm:pt modelId="{B34D64D5-C8BE-4DBF-BB11-B7D8BBA9A51A}" type="sibTrans" cxnId="{631B1F02-D9F3-492D-8868-7A54CC06225C}">
      <dgm:prSet/>
      <dgm:spPr/>
      <dgm:t>
        <a:bodyPr/>
        <a:lstStyle/>
        <a:p>
          <a:endParaRPr lang="en-GB" sz="1200" b="1"/>
        </a:p>
      </dgm:t>
    </dgm:pt>
    <dgm:pt modelId="{9B7A248D-55D3-4891-8AFA-BB0CE568C572}">
      <dgm:prSet phldrT="[Text]" custT="1"/>
      <dgm:spPr/>
      <dgm:t>
        <a:bodyPr/>
        <a:lstStyle/>
        <a:p>
          <a:r>
            <a:rPr lang="en-GB" sz="1200" b="1" u="sng" dirty="0" smtClean="0"/>
            <a:t>Responsible Manager</a:t>
          </a:r>
        </a:p>
        <a:p>
          <a:r>
            <a:rPr lang="en-GB" sz="1200" b="1" dirty="0" smtClean="0"/>
            <a:t>Record action taken</a:t>
          </a:r>
        </a:p>
        <a:p>
          <a:r>
            <a:rPr lang="en-GB" sz="1200" b="1" dirty="0" smtClean="0"/>
            <a:t>Close the Close Call</a:t>
          </a:r>
        </a:p>
        <a:p>
          <a:r>
            <a:rPr lang="en-GB" sz="1200" b="1" dirty="0" smtClean="0"/>
            <a:t>System provides feedback to Reporter</a:t>
          </a:r>
        </a:p>
      </dgm:t>
    </dgm:pt>
    <dgm:pt modelId="{080262D0-8215-449B-BCA7-85DFCBDA87D1}" type="parTrans" cxnId="{49974AC0-A7D1-42AF-8CDE-AFA13AD84885}">
      <dgm:prSet/>
      <dgm:spPr/>
      <dgm:t>
        <a:bodyPr/>
        <a:lstStyle/>
        <a:p>
          <a:endParaRPr lang="en-GB" sz="1200" b="1"/>
        </a:p>
      </dgm:t>
    </dgm:pt>
    <dgm:pt modelId="{9D387E88-EF00-4529-923C-913AE4B70D85}" type="sibTrans" cxnId="{49974AC0-A7D1-42AF-8CDE-AFA13AD84885}">
      <dgm:prSet/>
      <dgm:spPr/>
      <dgm:t>
        <a:bodyPr/>
        <a:lstStyle/>
        <a:p>
          <a:endParaRPr lang="en-GB" sz="1200" b="1"/>
        </a:p>
      </dgm:t>
    </dgm:pt>
    <dgm:pt modelId="{7361F1BA-5CBC-48A8-A119-FF7D5206076F}">
      <dgm:prSet phldrT="[Text]" custT="1"/>
      <dgm:spPr>
        <a:solidFill>
          <a:srgbClr val="ABD0D9"/>
        </a:solidFill>
      </dgm:spPr>
      <dgm:t>
        <a:bodyPr/>
        <a:lstStyle/>
        <a:p>
          <a:r>
            <a:rPr lang="en-GB" sz="1200" b="1" u="sng" dirty="0" smtClean="0">
              <a:solidFill>
                <a:schemeClr val="bg1"/>
              </a:solidFill>
            </a:rPr>
            <a:t>Close Call Reporter</a:t>
          </a:r>
        </a:p>
        <a:p>
          <a:r>
            <a:rPr lang="en-GB" sz="1200" b="1" dirty="0" smtClean="0">
              <a:solidFill>
                <a:schemeClr val="tx2"/>
              </a:solidFill>
            </a:rPr>
            <a:t>Receives Feedback</a:t>
          </a:r>
        </a:p>
        <a:p>
          <a:r>
            <a:rPr lang="en-GB" sz="1200" b="1" dirty="0" smtClean="0">
              <a:solidFill>
                <a:srgbClr val="FFFF00"/>
              </a:solidFill>
            </a:rPr>
            <a:t>Text </a:t>
          </a:r>
        </a:p>
        <a:p>
          <a:r>
            <a:rPr lang="en-GB" sz="1200" b="1" dirty="0" smtClean="0">
              <a:solidFill>
                <a:srgbClr val="002060"/>
              </a:solidFill>
            </a:rPr>
            <a:t>Close Call Closed</a:t>
          </a:r>
        </a:p>
      </dgm:t>
    </dgm:pt>
    <dgm:pt modelId="{AA58284F-0DC8-4427-9D6E-2282E30988CA}" type="parTrans" cxnId="{45948410-A372-42B5-A1F5-157DDFDAAF27}">
      <dgm:prSet/>
      <dgm:spPr/>
      <dgm:t>
        <a:bodyPr/>
        <a:lstStyle/>
        <a:p>
          <a:endParaRPr lang="en-GB" sz="1200" b="1"/>
        </a:p>
      </dgm:t>
    </dgm:pt>
    <dgm:pt modelId="{D5F4317A-E24D-485C-BCA5-0361C6C6C2AB}" type="sibTrans" cxnId="{45948410-A372-42B5-A1F5-157DDFDAAF27}">
      <dgm:prSet/>
      <dgm:spPr>
        <a:noFill/>
        <a:ln>
          <a:noFill/>
        </a:ln>
      </dgm:spPr>
      <dgm:t>
        <a:bodyPr/>
        <a:lstStyle/>
        <a:p>
          <a:endParaRPr lang="en-GB" sz="1200" b="1"/>
        </a:p>
      </dgm:t>
    </dgm:pt>
    <dgm:pt modelId="{FE9D367C-2FC8-4CFE-B59F-9391019908B9}">
      <dgm:prSet phldrT="[Text]" custT="1"/>
      <dgm:spPr>
        <a:solidFill>
          <a:srgbClr val="78B4C2"/>
        </a:solidFill>
      </dgm:spPr>
      <dgm:t>
        <a:bodyPr/>
        <a:lstStyle/>
        <a:p>
          <a:r>
            <a:rPr lang="en-GB" sz="1200" b="1" u="sng" dirty="0" smtClean="0"/>
            <a:t>Local Teams</a:t>
          </a:r>
        </a:p>
        <a:p>
          <a:r>
            <a:rPr lang="en-GB" sz="1200" b="1" dirty="0" smtClean="0">
              <a:solidFill>
                <a:srgbClr val="FFFF00"/>
              </a:solidFill>
            </a:rPr>
            <a:t>Safety Briefings </a:t>
          </a:r>
        </a:p>
        <a:p>
          <a:r>
            <a:rPr lang="en-GB" sz="1200" b="0" dirty="0" smtClean="0">
              <a:solidFill>
                <a:srgbClr val="002060"/>
              </a:solidFill>
            </a:rPr>
            <a:t>Develop action plans based on trends &amp; behaviours to reduce future risk</a:t>
          </a:r>
          <a:endParaRPr lang="en-GB" sz="1200" b="0" dirty="0">
            <a:solidFill>
              <a:srgbClr val="002060"/>
            </a:solidFill>
          </a:endParaRPr>
        </a:p>
      </dgm:t>
    </dgm:pt>
    <dgm:pt modelId="{DE76AC38-6EE1-4301-AB7B-5A0803EDB330}" type="parTrans" cxnId="{F1062A05-2F28-458D-BDCE-CC3E0044D471}">
      <dgm:prSet/>
      <dgm:spPr/>
      <dgm:t>
        <a:bodyPr/>
        <a:lstStyle/>
        <a:p>
          <a:endParaRPr lang="en-GB" sz="1200" b="1"/>
        </a:p>
      </dgm:t>
    </dgm:pt>
    <dgm:pt modelId="{D1445C2A-A6DA-4CC3-B938-7641C74D1D0B}" type="sibTrans" cxnId="{F1062A05-2F28-458D-BDCE-CC3E0044D471}">
      <dgm:prSet/>
      <dgm:spPr/>
      <dgm:t>
        <a:bodyPr/>
        <a:lstStyle/>
        <a:p>
          <a:endParaRPr lang="en-GB" sz="1200" b="1"/>
        </a:p>
      </dgm:t>
    </dgm:pt>
    <dgm:pt modelId="{FA6D43DD-F997-489C-88D9-9F7A3A86698F}">
      <dgm:prSet phldrT="[Text]" custT="1"/>
      <dgm:spPr>
        <a:solidFill>
          <a:srgbClr val="FFC000"/>
        </a:solidFill>
      </dgm:spPr>
      <dgm:t>
        <a:bodyPr/>
        <a:lstStyle/>
        <a:p>
          <a:r>
            <a:rPr lang="en-GB" sz="1200" b="1" u="sng" dirty="0" smtClean="0"/>
            <a:t>Chief Health &amp; Safety Officer and                National Safety Council</a:t>
          </a:r>
          <a:endParaRPr lang="en-GB" sz="1200" b="1" dirty="0" smtClean="0"/>
        </a:p>
        <a:p>
          <a:r>
            <a:rPr lang="en-GB" sz="1200" b="0" dirty="0" smtClean="0">
              <a:solidFill>
                <a:srgbClr val="002060"/>
              </a:solidFill>
            </a:rPr>
            <a:t>Insight used to shape safety policy, design or strategy </a:t>
          </a:r>
          <a:endParaRPr lang="en-GB" sz="1200" b="0" dirty="0">
            <a:solidFill>
              <a:srgbClr val="002060"/>
            </a:solidFill>
          </a:endParaRPr>
        </a:p>
      </dgm:t>
    </dgm:pt>
    <dgm:pt modelId="{51A1DB3F-7EB1-4E6E-B115-85FADCC5E7E2}" type="parTrans" cxnId="{15CFF985-CAF8-47B7-8136-025D2829A6C7}">
      <dgm:prSet/>
      <dgm:spPr/>
      <dgm:t>
        <a:bodyPr/>
        <a:lstStyle/>
        <a:p>
          <a:endParaRPr lang="en-GB" sz="1200" b="1"/>
        </a:p>
      </dgm:t>
    </dgm:pt>
    <dgm:pt modelId="{198993F5-FE3E-4376-BF8D-4E18919EF059}" type="sibTrans" cxnId="{15CFF985-CAF8-47B7-8136-025D2829A6C7}">
      <dgm:prSet/>
      <dgm:spPr/>
      <dgm:t>
        <a:bodyPr/>
        <a:lstStyle/>
        <a:p>
          <a:endParaRPr lang="en-GB" sz="1200" b="1"/>
        </a:p>
      </dgm:t>
    </dgm:pt>
    <dgm:pt modelId="{75840022-1634-42FC-A8FE-32860114D137}">
      <dgm:prSet phldrT="[Text]" custT="1"/>
      <dgm:spPr>
        <a:solidFill>
          <a:srgbClr val="92D050"/>
        </a:solidFill>
      </dgm:spPr>
      <dgm:t>
        <a:bodyPr/>
        <a:lstStyle/>
        <a:p>
          <a:r>
            <a:rPr lang="en-GB" sz="1200" b="1" u="sng" dirty="0" smtClean="0"/>
            <a:t>NSC Call Centre </a:t>
          </a:r>
        </a:p>
        <a:p>
          <a:r>
            <a:rPr lang="en-GB" sz="1200" b="1" dirty="0" smtClean="0">
              <a:solidFill>
                <a:srgbClr val="005172"/>
              </a:solidFill>
            </a:rPr>
            <a:t>Review information</a:t>
          </a:r>
        </a:p>
        <a:p>
          <a:r>
            <a:rPr lang="en-GB" sz="1200" b="1" dirty="0" smtClean="0">
              <a:solidFill>
                <a:srgbClr val="005172"/>
              </a:solidFill>
            </a:rPr>
            <a:t>Risk Rank &amp; Categorise</a:t>
          </a:r>
        </a:p>
        <a:p>
          <a:r>
            <a:rPr lang="en-GB" sz="1200" b="1" dirty="0" smtClean="0">
              <a:solidFill>
                <a:srgbClr val="005172"/>
              </a:solidFill>
            </a:rPr>
            <a:t>Assign Close Call to RM</a:t>
          </a:r>
          <a:endParaRPr lang="en-GB" sz="1200" b="1" dirty="0">
            <a:solidFill>
              <a:srgbClr val="005172"/>
            </a:solidFill>
          </a:endParaRPr>
        </a:p>
      </dgm:t>
    </dgm:pt>
    <dgm:pt modelId="{20FFBB60-C7B8-43A8-84CA-316FC86F722F}" type="parTrans" cxnId="{49B567FD-3056-4D35-B8BF-4DEB0FE87C17}">
      <dgm:prSet/>
      <dgm:spPr/>
      <dgm:t>
        <a:bodyPr/>
        <a:lstStyle/>
        <a:p>
          <a:endParaRPr lang="en-GB" sz="1200" b="1"/>
        </a:p>
      </dgm:t>
    </dgm:pt>
    <dgm:pt modelId="{258450F1-9E6E-4DF2-AF61-EC6B26892D71}" type="sibTrans" cxnId="{49B567FD-3056-4D35-B8BF-4DEB0FE87C17}">
      <dgm:prSet/>
      <dgm:spPr/>
      <dgm:t>
        <a:bodyPr/>
        <a:lstStyle/>
        <a:p>
          <a:endParaRPr lang="en-GB" sz="1200" b="1"/>
        </a:p>
      </dgm:t>
    </dgm:pt>
    <dgm:pt modelId="{A6D89953-4C21-46E0-801A-EE985B9AAD07}">
      <dgm:prSet phldrT="[Text]" custT="1"/>
      <dgm:spPr>
        <a:solidFill>
          <a:srgbClr val="FFD03B"/>
        </a:solidFill>
      </dgm:spPr>
      <dgm:t>
        <a:bodyPr/>
        <a:lstStyle/>
        <a:p>
          <a:r>
            <a:rPr lang="en-GB" sz="1200" b="1" u="sng" dirty="0" smtClean="0"/>
            <a:t>TU Safety Reps</a:t>
          </a:r>
        </a:p>
        <a:p>
          <a:r>
            <a:rPr lang="en-GB" sz="1200" b="1" u="none" dirty="0" smtClean="0">
              <a:solidFill>
                <a:srgbClr val="FFFF00"/>
              </a:solidFill>
            </a:rPr>
            <a:t>Area Safety Council </a:t>
          </a:r>
          <a:r>
            <a:rPr lang="en-GB" sz="1200" b="0" u="none" dirty="0" smtClean="0">
              <a:solidFill>
                <a:srgbClr val="002060"/>
              </a:solidFill>
            </a:rPr>
            <a:t>Learning used to shape area safety plans to reduce future risk</a:t>
          </a:r>
          <a:endParaRPr lang="en-GB" sz="1200" b="0" u="none" dirty="0">
            <a:solidFill>
              <a:srgbClr val="002060"/>
            </a:solidFill>
          </a:endParaRPr>
        </a:p>
      </dgm:t>
    </dgm:pt>
    <dgm:pt modelId="{075B8F26-FE61-4AAF-9D9D-515DFB2615A9}" type="parTrans" cxnId="{D481D023-CA3F-4C83-A22B-0A8D98E92D9C}">
      <dgm:prSet/>
      <dgm:spPr/>
      <dgm:t>
        <a:bodyPr/>
        <a:lstStyle/>
        <a:p>
          <a:endParaRPr lang="en-GB"/>
        </a:p>
      </dgm:t>
    </dgm:pt>
    <dgm:pt modelId="{8C39CAE1-5D51-4E71-A288-133BF523BF37}" type="sibTrans" cxnId="{D481D023-CA3F-4C83-A22B-0A8D98E92D9C}">
      <dgm:prSet/>
      <dgm:spPr/>
      <dgm:t>
        <a:bodyPr/>
        <a:lstStyle/>
        <a:p>
          <a:endParaRPr lang="en-GB"/>
        </a:p>
      </dgm:t>
    </dgm:pt>
    <dgm:pt modelId="{2AA4C6C8-0628-4F68-A70C-D59BED536FDC}" type="pres">
      <dgm:prSet presAssocID="{3222D089-85E5-485B-9878-05A424854292}" presName="Name0" presStyleCnt="0">
        <dgm:presLayoutVars>
          <dgm:dir/>
          <dgm:resizeHandles/>
        </dgm:presLayoutVars>
      </dgm:prSet>
      <dgm:spPr/>
      <dgm:t>
        <a:bodyPr/>
        <a:lstStyle/>
        <a:p>
          <a:endParaRPr lang="en-GB"/>
        </a:p>
      </dgm:t>
    </dgm:pt>
    <dgm:pt modelId="{4C79F98F-EFAD-493D-BAE8-47FFA503E852}" type="pres">
      <dgm:prSet presAssocID="{33A39620-6009-4496-BA1C-38AD634206EB}" presName="compNode" presStyleCnt="0"/>
      <dgm:spPr/>
    </dgm:pt>
    <dgm:pt modelId="{BCBF1480-9702-4CA4-8037-4C433E75CA96}" type="pres">
      <dgm:prSet presAssocID="{33A39620-6009-4496-BA1C-38AD634206EB}" presName="dummyConnPt" presStyleCnt="0"/>
      <dgm:spPr/>
    </dgm:pt>
    <dgm:pt modelId="{5D223E5C-B6BF-4EBB-BD92-3757702BE63B}" type="pres">
      <dgm:prSet presAssocID="{33A39620-6009-4496-BA1C-38AD634206EB}" presName="node" presStyleLbl="node1" presStyleIdx="0" presStyleCnt="9" custScaleX="108375">
        <dgm:presLayoutVars>
          <dgm:bulletEnabled val="1"/>
        </dgm:presLayoutVars>
      </dgm:prSet>
      <dgm:spPr/>
      <dgm:t>
        <a:bodyPr/>
        <a:lstStyle/>
        <a:p>
          <a:endParaRPr lang="en-GB"/>
        </a:p>
      </dgm:t>
    </dgm:pt>
    <dgm:pt modelId="{F5F966D1-8816-4A7D-A3A4-CCEA79ACEE70}" type="pres">
      <dgm:prSet presAssocID="{CF3E7F68-883C-4683-BCF3-005DEAB94355}" presName="sibTrans" presStyleLbl="bgSibTrans2D1" presStyleIdx="0" presStyleCnt="8"/>
      <dgm:spPr/>
      <dgm:t>
        <a:bodyPr/>
        <a:lstStyle/>
        <a:p>
          <a:endParaRPr lang="en-GB"/>
        </a:p>
      </dgm:t>
    </dgm:pt>
    <dgm:pt modelId="{61173838-8F51-4F1A-B6BC-9CF4009F9990}" type="pres">
      <dgm:prSet presAssocID="{EA66417B-3350-4E1D-BCCC-4CD2E1BE09DC}" presName="compNode" presStyleCnt="0"/>
      <dgm:spPr/>
    </dgm:pt>
    <dgm:pt modelId="{BC78D665-F9EE-4D5D-B7F4-DE29E89D195C}" type="pres">
      <dgm:prSet presAssocID="{EA66417B-3350-4E1D-BCCC-4CD2E1BE09DC}" presName="dummyConnPt" presStyleCnt="0"/>
      <dgm:spPr/>
    </dgm:pt>
    <dgm:pt modelId="{95A8E943-6D76-4FA3-AF9C-FC5AD9BD0AA0}" type="pres">
      <dgm:prSet presAssocID="{EA66417B-3350-4E1D-BCCC-4CD2E1BE09DC}" presName="node" presStyleLbl="node1" presStyleIdx="1" presStyleCnt="9" custScaleX="116883">
        <dgm:presLayoutVars>
          <dgm:bulletEnabled val="1"/>
        </dgm:presLayoutVars>
      </dgm:prSet>
      <dgm:spPr/>
      <dgm:t>
        <a:bodyPr/>
        <a:lstStyle/>
        <a:p>
          <a:endParaRPr lang="en-GB"/>
        </a:p>
      </dgm:t>
    </dgm:pt>
    <dgm:pt modelId="{21E9F33F-84C2-4EED-B7F0-A0DAE23E3437}" type="pres">
      <dgm:prSet presAssocID="{0552CEA1-B6E0-4FCC-951A-634B980C9ECF}" presName="sibTrans" presStyleLbl="bgSibTrans2D1" presStyleIdx="1" presStyleCnt="8"/>
      <dgm:spPr/>
      <dgm:t>
        <a:bodyPr/>
        <a:lstStyle/>
        <a:p>
          <a:endParaRPr lang="en-GB"/>
        </a:p>
      </dgm:t>
    </dgm:pt>
    <dgm:pt modelId="{C220E2C8-7C8B-4850-9377-6D9A53289A76}" type="pres">
      <dgm:prSet presAssocID="{75840022-1634-42FC-A8FE-32860114D137}" presName="compNode" presStyleCnt="0"/>
      <dgm:spPr/>
    </dgm:pt>
    <dgm:pt modelId="{82FEDD30-7BFC-42F8-B02F-DDFE498E543F}" type="pres">
      <dgm:prSet presAssocID="{75840022-1634-42FC-A8FE-32860114D137}" presName="dummyConnPt" presStyleCnt="0"/>
      <dgm:spPr/>
    </dgm:pt>
    <dgm:pt modelId="{3ABC127E-49A6-4CB5-AC83-2ADAF52C7E08}" type="pres">
      <dgm:prSet presAssocID="{75840022-1634-42FC-A8FE-32860114D137}" presName="node" presStyleLbl="node1" presStyleIdx="2" presStyleCnt="9">
        <dgm:presLayoutVars>
          <dgm:bulletEnabled val="1"/>
        </dgm:presLayoutVars>
      </dgm:prSet>
      <dgm:spPr/>
      <dgm:t>
        <a:bodyPr/>
        <a:lstStyle/>
        <a:p>
          <a:endParaRPr lang="en-GB"/>
        </a:p>
      </dgm:t>
    </dgm:pt>
    <dgm:pt modelId="{4F3F9185-089E-47E5-92EF-2489CD487620}" type="pres">
      <dgm:prSet presAssocID="{258450F1-9E6E-4DF2-AF61-EC6B26892D71}" presName="sibTrans" presStyleLbl="bgSibTrans2D1" presStyleIdx="2" presStyleCnt="8"/>
      <dgm:spPr/>
      <dgm:t>
        <a:bodyPr/>
        <a:lstStyle/>
        <a:p>
          <a:endParaRPr lang="en-GB"/>
        </a:p>
      </dgm:t>
    </dgm:pt>
    <dgm:pt modelId="{0DD00897-3982-401B-B455-B0A0E9BBC2E5}" type="pres">
      <dgm:prSet presAssocID="{D7F07C1A-6786-4F32-81F7-9140A45521F3}" presName="compNode" presStyleCnt="0"/>
      <dgm:spPr/>
    </dgm:pt>
    <dgm:pt modelId="{D92D0904-751E-415B-8F17-D23654035D3B}" type="pres">
      <dgm:prSet presAssocID="{D7F07C1A-6786-4F32-81F7-9140A45521F3}" presName="dummyConnPt" presStyleCnt="0"/>
      <dgm:spPr/>
    </dgm:pt>
    <dgm:pt modelId="{9F699AF2-02A9-4D14-A171-F95CDAF42D7E}" type="pres">
      <dgm:prSet presAssocID="{D7F07C1A-6786-4F32-81F7-9140A45521F3}" presName="node" presStyleLbl="node1" presStyleIdx="3" presStyleCnt="9">
        <dgm:presLayoutVars>
          <dgm:bulletEnabled val="1"/>
        </dgm:presLayoutVars>
      </dgm:prSet>
      <dgm:spPr/>
      <dgm:t>
        <a:bodyPr/>
        <a:lstStyle/>
        <a:p>
          <a:endParaRPr lang="en-GB"/>
        </a:p>
      </dgm:t>
    </dgm:pt>
    <dgm:pt modelId="{CE519AEC-7FED-49D2-94DE-73F5517B2431}" type="pres">
      <dgm:prSet presAssocID="{B34D64D5-C8BE-4DBF-BB11-B7D8BBA9A51A}" presName="sibTrans" presStyleLbl="bgSibTrans2D1" presStyleIdx="3" presStyleCnt="8"/>
      <dgm:spPr/>
      <dgm:t>
        <a:bodyPr/>
        <a:lstStyle/>
        <a:p>
          <a:endParaRPr lang="en-GB"/>
        </a:p>
      </dgm:t>
    </dgm:pt>
    <dgm:pt modelId="{7102A50C-D7EF-4AB4-813F-EFE7231F9B13}" type="pres">
      <dgm:prSet presAssocID="{9B7A248D-55D3-4891-8AFA-BB0CE568C572}" presName="compNode" presStyleCnt="0"/>
      <dgm:spPr/>
    </dgm:pt>
    <dgm:pt modelId="{7D1A1EAC-5EB4-4DE0-8EC7-6092BE093CB4}" type="pres">
      <dgm:prSet presAssocID="{9B7A248D-55D3-4891-8AFA-BB0CE568C572}" presName="dummyConnPt" presStyleCnt="0"/>
      <dgm:spPr/>
    </dgm:pt>
    <dgm:pt modelId="{373F081D-F8C5-4CF4-A582-B6F10EAFA3E9}" type="pres">
      <dgm:prSet presAssocID="{9B7A248D-55D3-4891-8AFA-BB0CE568C572}" presName="node" presStyleLbl="node1" presStyleIdx="4" presStyleCnt="9">
        <dgm:presLayoutVars>
          <dgm:bulletEnabled val="1"/>
        </dgm:presLayoutVars>
      </dgm:prSet>
      <dgm:spPr/>
      <dgm:t>
        <a:bodyPr/>
        <a:lstStyle/>
        <a:p>
          <a:endParaRPr lang="en-GB"/>
        </a:p>
      </dgm:t>
    </dgm:pt>
    <dgm:pt modelId="{402BE5C7-CBB9-4A82-85B5-4CA55502A635}" type="pres">
      <dgm:prSet presAssocID="{9D387E88-EF00-4529-923C-913AE4B70D85}" presName="sibTrans" presStyleLbl="bgSibTrans2D1" presStyleIdx="4" presStyleCnt="8"/>
      <dgm:spPr/>
      <dgm:t>
        <a:bodyPr/>
        <a:lstStyle/>
        <a:p>
          <a:endParaRPr lang="en-GB"/>
        </a:p>
      </dgm:t>
    </dgm:pt>
    <dgm:pt modelId="{0D308FBA-F18D-47F4-A41A-7D868F79787B}" type="pres">
      <dgm:prSet presAssocID="{7361F1BA-5CBC-48A8-A119-FF7D5206076F}" presName="compNode" presStyleCnt="0"/>
      <dgm:spPr/>
    </dgm:pt>
    <dgm:pt modelId="{551171F9-BB79-4349-A759-FF22FE918A47}" type="pres">
      <dgm:prSet presAssocID="{7361F1BA-5CBC-48A8-A119-FF7D5206076F}" presName="dummyConnPt" presStyleCnt="0"/>
      <dgm:spPr/>
    </dgm:pt>
    <dgm:pt modelId="{A0F1BADD-8C1D-4078-A696-02222502BBA9}" type="pres">
      <dgm:prSet presAssocID="{7361F1BA-5CBC-48A8-A119-FF7D5206076F}" presName="node" presStyleLbl="node1" presStyleIdx="5" presStyleCnt="9">
        <dgm:presLayoutVars>
          <dgm:bulletEnabled val="1"/>
        </dgm:presLayoutVars>
      </dgm:prSet>
      <dgm:spPr/>
      <dgm:t>
        <a:bodyPr/>
        <a:lstStyle/>
        <a:p>
          <a:endParaRPr lang="en-GB"/>
        </a:p>
      </dgm:t>
    </dgm:pt>
    <dgm:pt modelId="{DB48502F-1A4F-4D1A-8CED-DDAF2E4D31F3}" type="pres">
      <dgm:prSet presAssocID="{D5F4317A-E24D-485C-BCA5-0361C6C6C2AB}" presName="sibTrans" presStyleLbl="bgSibTrans2D1" presStyleIdx="5" presStyleCnt="8" custFlipVert="1" custFlipHor="0" custScaleX="9976" custScaleY="120414" custLinFactX="-61255" custLinFactY="100000" custLinFactNeighborX="-100000" custLinFactNeighborY="163344"/>
      <dgm:spPr>
        <a:prstGeom prst="mathMinus">
          <a:avLst/>
        </a:prstGeom>
      </dgm:spPr>
      <dgm:t>
        <a:bodyPr/>
        <a:lstStyle/>
        <a:p>
          <a:endParaRPr lang="en-GB"/>
        </a:p>
      </dgm:t>
    </dgm:pt>
    <dgm:pt modelId="{60253C76-EF64-44FC-9C1D-9AEEE39B95DA}" type="pres">
      <dgm:prSet presAssocID="{FE9D367C-2FC8-4CFE-B59F-9391019908B9}" presName="compNode" presStyleCnt="0"/>
      <dgm:spPr/>
    </dgm:pt>
    <dgm:pt modelId="{C6B8BC48-0CAA-4677-B9AD-192972E5A6C2}" type="pres">
      <dgm:prSet presAssocID="{FE9D367C-2FC8-4CFE-B59F-9391019908B9}" presName="dummyConnPt" presStyleCnt="0"/>
      <dgm:spPr/>
    </dgm:pt>
    <dgm:pt modelId="{68B8E5BF-B7E8-4DFA-8029-D9B89AE35061}" type="pres">
      <dgm:prSet presAssocID="{FE9D367C-2FC8-4CFE-B59F-9391019908B9}" presName="node" presStyleLbl="node1" presStyleIdx="6" presStyleCnt="9">
        <dgm:presLayoutVars>
          <dgm:bulletEnabled val="1"/>
        </dgm:presLayoutVars>
      </dgm:prSet>
      <dgm:spPr/>
      <dgm:t>
        <a:bodyPr/>
        <a:lstStyle/>
        <a:p>
          <a:endParaRPr lang="en-GB"/>
        </a:p>
      </dgm:t>
    </dgm:pt>
    <dgm:pt modelId="{6EA4AC42-9390-4430-944F-DE613C42031E}" type="pres">
      <dgm:prSet presAssocID="{D1445C2A-A6DA-4CC3-B938-7641C74D1D0B}" presName="sibTrans" presStyleLbl="bgSibTrans2D1" presStyleIdx="6" presStyleCnt="8"/>
      <dgm:spPr/>
      <dgm:t>
        <a:bodyPr/>
        <a:lstStyle/>
        <a:p>
          <a:endParaRPr lang="en-GB"/>
        </a:p>
      </dgm:t>
    </dgm:pt>
    <dgm:pt modelId="{9D5203D8-84B0-4266-B8E8-0EC8E7AC49A2}" type="pres">
      <dgm:prSet presAssocID="{A6D89953-4C21-46E0-801A-EE985B9AAD07}" presName="compNode" presStyleCnt="0"/>
      <dgm:spPr/>
    </dgm:pt>
    <dgm:pt modelId="{4AF78226-F63C-4B12-88CB-3F450F010D20}" type="pres">
      <dgm:prSet presAssocID="{A6D89953-4C21-46E0-801A-EE985B9AAD07}" presName="dummyConnPt" presStyleCnt="0"/>
      <dgm:spPr/>
    </dgm:pt>
    <dgm:pt modelId="{52B427E0-BB62-4F99-84E4-072B684BE33B}" type="pres">
      <dgm:prSet presAssocID="{A6D89953-4C21-46E0-801A-EE985B9AAD07}" presName="node" presStyleLbl="node1" presStyleIdx="7" presStyleCnt="9">
        <dgm:presLayoutVars>
          <dgm:bulletEnabled val="1"/>
        </dgm:presLayoutVars>
      </dgm:prSet>
      <dgm:spPr/>
      <dgm:t>
        <a:bodyPr/>
        <a:lstStyle/>
        <a:p>
          <a:endParaRPr lang="en-GB"/>
        </a:p>
      </dgm:t>
    </dgm:pt>
    <dgm:pt modelId="{AC8AC804-1A10-4934-8395-0C3B0FBFC38B}" type="pres">
      <dgm:prSet presAssocID="{8C39CAE1-5D51-4E71-A288-133BF523BF37}" presName="sibTrans" presStyleLbl="bgSibTrans2D1" presStyleIdx="7" presStyleCnt="8"/>
      <dgm:spPr/>
      <dgm:t>
        <a:bodyPr/>
        <a:lstStyle/>
        <a:p>
          <a:endParaRPr lang="en-GB"/>
        </a:p>
      </dgm:t>
    </dgm:pt>
    <dgm:pt modelId="{F5CDFEBB-BDFA-495E-8192-EF537D4E6A3E}" type="pres">
      <dgm:prSet presAssocID="{FA6D43DD-F997-489C-88D9-9F7A3A86698F}" presName="compNode" presStyleCnt="0"/>
      <dgm:spPr/>
    </dgm:pt>
    <dgm:pt modelId="{D94B1B7A-D6C5-446B-8F1B-5E5623A4FC6D}" type="pres">
      <dgm:prSet presAssocID="{FA6D43DD-F997-489C-88D9-9F7A3A86698F}" presName="dummyConnPt" presStyleCnt="0"/>
      <dgm:spPr/>
    </dgm:pt>
    <dgm:pt modelId="{B17EE5EF-6460-4BAF-BD4F-422EDDCB3F8A}" type="pres">
      <dgm:prSet presAssocID="{FA6D43DD-F997-489C-88D9-9F7A3A86698F}" presName="node" presStyleLbl="node1" presStyleIdx="8" presStyleCnt="9">
        <dgm:presLayoutVars>
          <dgm:bulletEnabled val="1"/>
        </dgm:presLayoutVars>
      </dgm:prSet>
      <dgm:spPr/>
      <dgm:t>
        <a:bodyPr/>
        <a:lstStyle/>
        <a:p>
          <a:endParaRPr lang="en-GB"/>
        </a:p>
      </dgm:t>
    </dgm:pt>
  </dgm:ptLst>
  <dgm:cxnLst>
    <dgm:cxn modelId="{9FD9EDAE-6FFE-4080-9D75-D3D223296F5F}" type="presOf" srcId="{258450F1-9E6E-4DF2-AF61-EC6B26892D71}" destId="{4F3F9185-089E-47E5-92EF-2489CD487620}" srcOrd="0" destOrd="0" presId="urn:microsoft.com/office/officeart/2005/8/layout/bProcess4"/>
    <dgm:cxn modelId="{D481D023-CA3F-4C83-A22B-0A8D98E92D9C}" srcId="{3222D089-85E5-485B-9878-05A424854292}" destId="{A6D89953-4C21-46E0-801A-EE985B9AAD07}" srcOrd="7" destOrd="0" parTransId="{075B8F26-FE61-4AAF-9D9D-515DFB2615A9}" sibTransId="{8C39CAE1-5D51-4E71-A288-133BF523BF37}"/>
    <dgm:cxn modelId="{F9A17AD6-B9CE-4D5D-98F0-AB384F895128}" type="presOf" srcId="{D5F4317A-E24D-485C-BCA5-0361C6C6C2AB}" destId="{DB48502F-1A4F-4D1A-8CED-DDAF2E4D31F3}" srcOrd="0" destOrd="0" presId="urn:microsoft.com/office/officeart/2005/8/layout/bProcess4"/>
    <dgm:cxn modelId="{A70AE076-33D8-46D9-9C97-AF91CD6FECF2}" type="presOf" srcId="{7361F1BA-5CBC-48A8-A119-FF7D5206076F}" destId="{A0F1BADD-8C1D-4078-A696-02222502BBA9}" srcOrd="0" destOrd="0" presId="urn:microsoft.com/office/officeart/2005/8/layout/bProcess4"/>
    <dgm:cxn modelId="{49B567FD-3056-4D35-B8BF-4DEB0FE87C17}" srcId="{3222D089-85E5-485B-9878-05A424854292}" destId="{75840022-1634-42FC-A8FE-32860114D137}" srcOrd="2" destOrd="0" parTransId="{20FFBB60-C7B8-43A8-84CA-316FC86F722F}" sibTransId="{258450F1-9E6E-4DF2-AF61-EC6B26892D71}"/>
    <dgm:cxn modelId="{45296C35-DDD0-4DE2-98E9-2C2993DA1023}" type="presOf" srcId="{3222D089-85E5-485B-9878-05A424854292}" destId="{2AA4C6C8-0628-4F68-A70C-D59BED536FDC}" srcOrd="0" destOrd="0" presId="urn:microsoft.com/office/officeart/2005/8/layout/bProcess4"/>
    <dgm:cxn modelId="{5EC88331-BB8E-42CB-B3EA-38B36CC827A4}" type="presOf" srcId="{FA6D43DD-F997-489C-88D9-9F7A3A86698F}" destId="{B17EE5EF-6460-4BAF-BD4F-422EDDCB3F8A}" srcOrd="0" destOrd="0" presId="urn:microsoft.com/office/officeart/2005/8/layout/bProcess4"/>
    <dgm:cxn modelId="{DBF01029-32E7-4703-8726-72C198B5BEDC}" type="presOf" srcId="{A6D89953-4C21-46E0-801A-EE985B9AAD07}" destId="{52B427E0-BB62-4F99-84E4-072B684BE33B}" srcOrd="0" destOrd="0" presId="urn:microsoft.com/office/officeart/2005/8/layout/bProcess4"/>
    <dgm:cxn modelId="{764D496B-DAC3-4A22-9317-9B0FB9CDD2E9}" srcId="{3222D089-85E5-485B-9878-05A424854292}" destId="{33A39620-6009-4496-BA1C-38AD634206EB}" srcOrd="0" destOrd="0" parTransId="{49AFD587-7C73-4616-B9B6-E5F75F3DBD36}" sibTransId="{CF3E7F68-883C-4683-BCF3-005DEAB94355}"/>
    <dgm:cxn modelId="{3A4E543F-942B-480B-A0B2-8F901F94A290}" type="presOf" srcId="{0552CEA1-B6E0-4FCC-951A-634B980C9ECF}" destId="{21E9F33F-84C2-4EED-B7F0-A0DAE23E3437}" srcOrd="0" destOrd="0" presId="urn:microsoft.com/office/officeart/2005/8/layout/bProcess4"/>
    <dgm:cxn modelId="{0FAE1740-F2B9-460D-8E00-0BEC90B7301C}" type="presOf" srcId="{D7F07C1A-6786-4F32-81F7-9140A45521F3}" destId="{9F699AF2-02A9-4D14-A171-F95CDAF42D7E}" srcOrd="0" destOrd="0" presId="urn:microsoft.com/office/officeart/2005/8/layout/bProcess4"/>
    <dgm:cxn modelId="{49974AC0-A7D1-42AF-8CDE-AFA13AD84885}" srcId="{3222D089-85E5-485B-9878-05A424854292}" destId="{9B7A248D-55D3-4891-8AFA-BB0CE568C572}" srcOrd="4" destOrd="0" parTransId="{080262D0-8215-449B-BCA7-85DFCBDA87D1}" sibTransId="{9D387E88-EF00-4529-923C-913AE4B70D85}"/>
    <dgm:cxn modelId="{15CFF985-CAF8-47B7-8136-025D2829A6C7}" srcId="{3222D089-85E5-485B-9878-05A424854292}" destId="{FA6D43DD-F997-489C-88D9-9F7A3A86698F}" srcOrd="8" destOrd="0" parTransId="{51A1DB3F-7EB1-4E6E-B115-85FADCC5E7E2}" sibTransId="{198993F5-FE3E-4376-BF8D-4E18919EF059}"/>
    <dgm:cxn modelId="{30929500-D9E4-40BE-84D0-8F95F44BDEF5}" type="presOf" srcId="{9D387E88-EF00-4529-923C-913AE4B70D85}" destId="{402BE5C7-CBB9-4A82-85B5-4CA55502A635}" srcOrd="0" destOrd="0" presId="urn:microsoft.com/office/officeart/2005/8/layout/bProcess4"/>
    <dgm:cxn modelId="{6B320506-47EC-4BA5-9C50-689A65FD3D13}" type="presOf" srcId="{EA66417B-3350-4E1D-BCCC-4CD2E1BE09DC}" destId="{95A8E943-6D76-4FA3-AF9C-FC5AD9BD0AA0}" srcOrd="0" destOrd="0" presId="urn:microsoft.com/office/officeart/2005/8/layout/bProcess4"/>
    <dgm:cxn modelId="{F1062A05-2F28-458D-BDCE-CC3E0044D471}" srcId="{3222D089-85E5-485B-9878-05A424854292}" destId="{FE9D367C-2FC8-4CFE-B59F-9391019908B9}" srcOrd="6" destOrd="0" parTransId="{DE76AC38-6EE1-4301-AB7B-5A0803EDB330}" sibTransId="{D1445C2A-A6DA-4CC3-B938-7641C74D1D0B}"/>
    <dgm:cxn modelId="{1A66474F-C625-4B70-9755-9906F8DE3122}" srcId="{3222D089-85E5-485B-9878-05A424854292}" destId="{EA66417B-3350-4E1D-BCCC-4CD2E1BE09DC}" srcOrd="1" destOrd="0" parTransId="{46ABB793-42B4-4178-9F73-286C9856054D}" sibTransId="{0552CEA1-B6E0-4FCC-951A-634B980C9ECF}"/>
    <dgm:cxn modelId="{CDA79619-EADA-4D05-9DE7-79842BB085B3}" type="presOf" srcId="{CF3E7F68-883C-4683-BCF3-005DEAB94355}" destId="{F5F966D1-8816-4A7D-A3A4-CCEA79ACEE70}" srcOrd="0" destOrd="0" presId="urn:microsoft.com/office/officeart/2005/8/layout/bProcess4"/>
    <dgm:cxn modelId="{85CE23E2-58EB-420E-A8B6-7186C70E81E2}" type="presOf" srcId="{33A39620-6009-4496-BA1C-38AD634206EB}" destId="{5D223E5C-B6BF-4EBB-BD92-3757702BE63B}" srcOrd="0" destOrd="0" presId="urn:microsoft.com/office/officeart/2005/8/layout/bProcess4"/>
    <dgm:cxn modelId="{45948410-A372-42B5-A1F5-157DDFDAAF27}" srcId="{3222D089-85E5-485B-9878-05A424854292}" destId="{7361F1BA-5CBC-48A8-A119-FF7D5206076F}" srcOrd="5" destOrd="0" parTransId="{AA58284F-0DC8-4427-9D6E-2282E30988CA}" sibTransId="{D5F4317A-E24D-485C-BCA5-0361C6C6C2AB}"/>
    <dgm:cxn modelId="{29AC9770-AC90-4134-AE47-343C15F3A5D8}" type="presOf" srcId="{B34D64D5-C8BE-4DBF-BB11-B7D8BBA9A51A}" destId="{CE519AEC-7FED-49D2-94DE-73F5517B2431}" srcOrd="0" destOrd="0" presId="urn:microsoft.com/office/officeart/2005/8/layout/bProcess4"/>
    <dgm:cxn modelId="{631B1F02-D9F3-492D-8868-7A54CC06225C}" srcId="{3222D089-85E5-485B-9878-05A424854292}" destId="{D7F07C1A-6786-4F32-81F7-9140A45521F3}" srcOrd="3" destOrd="0" parTransId="{B10F5DF0-AD33-4E89-A4C1-9F552EDC3F4F}" sibTransId="{B34D64D5-C8BE-4DBF-BB11-B7D8BBA9A51A}"/>
    <dgm:cxn modelId="{AC93ED2B-3125-4B92-9AB9-1758172BFD39}" type="presOf" srcId="{9B7A248D-55D3-4891-8AFA-BB0CE568C572}" destId="{373F081D-F8C5-4CF4-A582-B6F10EAFA3E9}" srcOrd="0" destOrd="0" presId="urn:microsoft.com/office/officeart/2005/8/layout/bProcess4"/>
    <dgm:cxn modelId="{74C4A4B2-3CFA-46F8-A0F5-E004A8A0F62D}" type="presOf" srcId="{D1445C2A-A6DA-4CC3-B938-7641C74D1D0B}" destId="{6EA4AC42-9390-4430-944F-DE613C42031E}" srcOrd="0" destOrd="0" presId="urn:microsoft.com/office/officeart/2005/8/layout/bProcess4"/>
    <dgm:cxn modelId="{FC7DAF7C-9D20-4F06-83FD-7924F4B76989}" type="presOf" srcId="{FE9D367C-2FC8-4CFE-B59F-9391019908B9}" destId="{68B8E5BF-B7E8-4DFA-8029-D9B89AE35061}" srcOrd="0" destOrd="0" presId="urn:microsoft.com/office/officeart/2005/8/layout/bProcess4"/>
    <dgm:cxn modelId="{0353A89D-3E78-4FE8-9FE0-19E1324E3F87}" type="presOf" srcId="{75840022-1634-42FC-A8FE-32860114D137}" destId="{3ABC127E-49A6-4CB5-AC83-2ADAF52C7E08}" srcOrd="0" destOrd="0" presId="urn:microsoft.com/office/officeart/2005/8/layout/bProcess4"/>
    <dgm:cxn modelId="{E17E3DCF-886F-4800-8422-4F9C30816962}" type="presOf" srcId="{8C39CAE1-5D51-4E71-A288-133BF523BF37}" destId="{AC8AC804-1A10-4934-8395-0C3B0FBFC38B}" srcOrd="0" destOrd="0" presId="urn:microsoft.com/office/officeart/2005/8/layout/bProcess4"/>
    <dgm:cxn modelId="{C7EF5194-E6FC-42F9-A972-F3C6698A6ED4}" type="presParOf" srcId="{2AA4C6C8-0628-4F68-A70C-D59BED536FDC}" destId="{4C79F98F-EFAD-493D-BAE8-47FFA503E852}" srcOrd="0" destOrd="0" presId="urn:microsoft.com/office/officeart/2005/8/layout/bProcess4"/>
    <dgm:cxn modelId="{7DB47434-0D07-49A5-9FDD-0AC21723C48B}" type="presParOf" srcId="{4C79F98F-EFAD-493D-BAE8-47FFA503E852}" destId="{BCBF1480-9702-4CA4-8037-4C433E75CA96}" srcOrd="0" destOrd="0" presId="urn:microsoft.com/office/officeart/2005/8/layout/bProcess4"/>
    <dgm:cxn modelId="{8EB30758-EF53-48E4-AA88-06502AFCD178}" type="presParOf" srcId="{4C79F98F-EFAD-493D-BAE8-47FFA503E852}" destId="{5D223E5C-B6BF-4EBB-BD92-3757702BE63B}" srcOrd="1" destOrd="0" presId="urn:microsoft.com/office/officeart/2005/8/layout/bProcess4"/>
    <dgm:cxn modelId="{C62258C9-CBF9-4C4F-B743-BFC88D3204A2}" type="presParOf" srcId="{2AA4C6C8-0628-4F68-A70C-D59BED536FDC}" destId="{F5F966D1-8816-4A7D-A3A4-CCEA79ACEE70}" srcOrd="1" destOrd="0" presId="urn:microsoft.com/office/officeart/2005/8/layout/bProcess4"/>
    <dgm:cxn modelId="{E1767563-77C8-4573-85E0-36636EF52C16}" type="presParOf" srcId="{2AA4C6C8-0628-4F68-A70C-D59BED536FDC}" destId="{61173838-8F51-4F1A-B6BC-9CF4009F9990}" srcOrd="2" destOrd="0" presId="urn:microsoft.com/office/officeart/2005/8/layout/bProcess4"/>
    <dgm:cxn modelId="{67F2E65C-FCDE-49BF-9BC7-71A07FC70034}" type="presParOf" srcId="{61173838-8F51-4F1A-B6BC-9CF4009F9990}" destId="{BC78D665-F9EE-4D5D-B7F4-DE29E89D195C}" srcOrd="0" destOrd="0" presId="urn:microsoft.com/office/officeart/2005/8/layout/bProcess4"/>
    <dgm:cxn modelId="{E8773AE7-3FC7-4FD1-BB25-DA7E540EEBD8}" type="presParOf" srcId="{61173838-8F51-4F1A-B6BC-9CF4009F9990}" destId="{95A8E943-6D76-4FA3-AF9C-FC5AD9BD0AA0}" srcOrd="1" destOrd="0" presId="urn:microsoft.com/office/officeart/2005/8/layout/bProcess4"/>
    <dgm:cxn modelId="{3903AAF5-D03C-4F62-B645-3B3EAD0D2EBF}" type="presParOf" srcId="{2AA4C6C8-0628-4F68-A70C-D59BED536FDC}" destId="{21E9F33F-84C2-4EED-B7F0-A0DAE23E3437}" srcOrd="3" destOrd="0" presId="urn:microsoft.com/office/officeart/2005/8/layout/bProcess4"/>
    <dgm:cxn modelId="{A158D15A-9C88-48A8-A85E-0E0FBE4C1357}" type="presParOf" srcId="{2AA4C6C8-0628-4F68-A70C-D59BED536FDC}" destId="{C220E2C8-7C8B-4850-9377-6D9A53289A76}" srcOrd="4" destOrd="0" presId="urn:microsoft.com/office/officeart/2005/8/layout/bProcess4"/>
    <dgm:cxn modelId="{389FFBFA-988B-452B-B4F7-FD77F79D1E7C}" type="presParOf" srcId="{C220E2C8-7C8B-4850-9377-6D9A53289A76}" destId="{82FEDD30-7BFC-42F8-B02F-DDFE498E543F}" srcOrd="0" destOrd="0" presId="urn:microsoft.com/office/officeart/2005/8/layout/bProcess4"/>
    <dgm:cxn modelId="{BDDB473F-8C13-4746-AACD-870B3C9F4F03}" type="presParOf" srcId="{C220E2C8-7C8B-4850-9377-6D9A53289A76}" destId="{3ABC127E-49A6-4CB5-AC83-2ADAF52C7E08}" srcOrd="1" destOrd="0" presId="urn:microsoft.com/office/officeart/2005/8/layout/bProcess4"/>
    <dgm:cxn modelId="{4F04FE60-B2F3-433E-8C47-4BBDBB8D962F}" type="presParOf" srcId="{2AA4C6C8-0628-4F68-A70C-D59BED536FDC}" destId="{4F3F9185-089E-47E5-92EF-2489CD487620}" srcOrd="5" destOrd="0" presId="urn:microsoft.com/office/officeart/2005/8/layout/bProcess4"/>
    <dgm:cxn modelId="{01E4AA38-6853-4A58-96F7-BC1AA05C5B28}" type="presParOf" srcId="{2AA4C6C8-0628-4F68-A70C-D59BED536FDC}" destId="{0DD00897-3982-401B-B455-B0A0E9BBC2E5}" srcOrd="6" destOrd="0" presId="urn:microsoft.com/office/officeart/2005/8/layout/bProcess4"/>
    <dgm:cxn modelId="{1B58F949-527F-47DF-837E-16A799061E6C}" type="presParOf" srcId="{0DD00897-3982-401B-B455-B0A0E9BBC2E5}" destId="{D92D0904-751E-415B-8F17-D23654035D3B}" srcOrd="0" destOrd="0" presId="urn:microsoft.com/office/officeart/2005/8/layout/bProcess4"/>
    <dgm:cxn modelId="{38EC5A28-23F7-4715-BCC6-4D1C3DD3FC62}" type="presParOf" srcId="{0DD00897-3982-401B-B455-B0A0E9BBC2E5}" destId="{9F699AF2-02A9-4D14-A171-F95CDAF42D7E}" srcOrd="1" destOrd="0" presId="urn:microsoft.com/office/officeart/2005/8/layout/bProcess4"/>
    <dgm:cxn modelId="{1EFC07FD-E473-4D1F-8914-A0F23BB3D81F}" type="presParOf" srcId="{2AA4C6C8-0628-4F68-A70C-D59BED536FDC}" destId="{CE519AEC-7FED-49D2-94DE-73F5517B2431}" srcOrd="7" destOrd="0" presId="urn:microsoft.com/office/officeart/2005/8/layout/bProcess4"/>
    <dgm:cxn modelId="{6B64EDB5-E9CC-47C6-B4C2-2E4CD02D3E02}" type="presParOf" srcId="{2AA4C6C8-0628-4F68-A70C-D59BED536FDC}" destId="{7102A50C-D7EF-4AB4-813F-EFE7231F9B13}" srcOrd="8" destOrd="0" presId="urn:microsoft.com/office/officeart/2005/8/layout/bProcess4"/>
    <dgm:cxn modelId="{3F3687A3-0560-4F1B-B66D-B8645EE3AB6F}" type="presParOf" srcId="{7102A50C-D7EF-4AB4-813F-EFE7231F9B13}" destId="{7D1A1EAC-5EB4-4DE0-8EC7-6092BE093CB4}" srcOrd="0" destOrd="0" presId="urn:microsoft.com/office/officeart/2005/8/layout/bProcess4"/>
    <dgm:cxn modelId="{775F1D88-3DAD-4814-8BF2-39078C387D67}" type="presParOf" srcId="{7102A50C-D7EF-4AB4-813F-EFE7231F9B13}" destId="{373F081D-F8C5-4CF4-A582-B6F10EAFA3E9}" srcOrd="1" destOrd="0" presId="urn:microsoft.com/office/officeart/2005/8/layout/bProcess4"/>
    <dgm:cxn modelId="{FB9A9287-5D4D-4895-B924-D48BC16A87F4}" type="presParOf" srcId="{2AA4C6C8-0628-4F68-A70C-D59BED536FDC}" destId="{402BE5C7-CBB9-4A82-85B5-4CA55502A635}" srcOrd="9" destOrd="0" presId="urn:microsoft.com/office/officeart/2005/8/layout/bProcess4"/>
    <dgm:cxn modelId="{9F1AE473-412C-45A7-87A0-C943F4928F55}" type="presParOf" srcId="{2AA4C6C8-0628-4F68-A70C-D59BED536FDC}" destId="{0D308FBA-F18D-47F4-A41A-7D868F79787B}" srcOrd="10" destOrd="0" presId="urn:microsoft.com/office/officeart/2005/8/layout/bProcess4"/>
    <dgm:cxn modelId="{54D9E10D-A245-4B6D-B4B1-E22D66DF1302}" type="presParOf" srcId="{0D308FBA-F18D-47F4-A41A-7D868F79787B}" destId="{551171F9-BB79-4349-A759-FF22FE918A47}" srcOrd="0" destOrd="0" presId="urn:microsoft.com/office/officeart/2005/8/layout/bProcess4"/>
    <dgm:cxn modelId="{2196BC39-C9AC-4764-AEE2-B7592E37C324}" type="presParOf" srcId="{0D308FBA-F18D-47F4-A41A-7D868F79787B}" destId="{A0F1BADD-8C1D-4078-A696-02222502BBA9}" srcOrd="1" destOrd="0" presId="urn:microsoft.com/office/officeart/2005/8/layout/bProcess4"/>
    <dgm:cxn modelId="{C62F69E4-A0D2-4F9D-B280-565EDB781476}" type="presParOf" srcId="{2AA4C6C8-0628-4F68-A70C-D59BED536FDC}" destId="{DB48502F-1A4F-4D1A-8CED-DDAF2E4D31F3}" srcOrd="11" destOrd="0" presId="urn:microsoft.com/office/officeart/2005/8/layout/bProcess4"/>
    <dgm:cxn modelId="{4BF97831-DA3F-4E40-B8EB-CC434101AF60}" type="presParOf" srcId="{2AA4C6C8-0628-4F68-A70C-D59BED536FDC}" destId="{60253C76-EF64-44FC-9C1D-9AEEE39B95DA}" srcOrd="12" destOrd="0" presId="urn:microsoft.com/office/officeart/2005/8/layout/bProcess4"/>
    <dgm:cxn modelId="{3073EAF9-CD8C-4CF6-8B9B-257C8C8F469F}" type="presParOf" srcId="{60253C76-EF64-44FC-9C1D-9AEEE39B95DA}" destId="{C6B8BC48-0CAA-4677-B9AD-192972E5A6C2}" srcOrd="0" destOrd="0" presId="urn:microsoft.com/office/officeart/2005/8/layout/bProcess4"/>
    <dgm:cxn modelId="{9912CF6D-6318-44C0-A010-29889E030A86}" type="presParOf" srcId="{60253C76-EF64-44FC-9C1D-9AEEE39B95DA}" destId="{68B8E5BF-B7E8-4DFA-8029-D9B89AE35061}" srcOrd="1" destOrd="0" presId="urn:microsoft.com/office/officeart/2005/8/layout/bProcess4"/>
    <dgm:cxn modelId="{5DE5B827-6065-4DDE-B8C0-D9C608CDFD76}" type="presParOf" srcId="{2AA4C6C8-0628-4F68-A70C-D59BED536FDC}" destId="{6EA4AC42-9390-4430-944F-DE613C42031E}" srcOrd="13" destOrd="0" presId="urn:microsoft.com/office/officeart/2005/8/layout/bProcess4"/>
    <dgm:cxn modelId="{7E109877-A70C-425E-AAC2-424B7EEA5D2E}" type="presParOf" srcId="{2AA4C6C8-0628-4F68-A70C-D59BED536FDC}" destId="{9D5203D8-84B0-4266-B8E8-0EC8E7AC49A2}" srcOrd="14" destOrd="0" presId="urn:microsoft.com/office/officeart/2005/8/layout/bProcess4"/>
    <dgm:cxn modelId="{F4E0C81C-AB4F-423C-BCC9-5FD3C97CFF31}" type="presParOf" srcId="{9D5203D8-84B0-4266-B8E8-0EC8E7AC49A2}" destId="{4AF78226-F63C-4B12-88CB-3F450F010D20}" srcOrd="0" destOrd="0" presId="urn:microsoft.com/office/officeart/2005/8/layout/bProcess4"/>
    <dgm:cxn modelId="{4DFE84B0-0B51-4FE1-AFE8-9DF78CABE658}" type="presParOf" srcId="{9D5203D8-84B0-4266-B8E8-0EC8E7AC49A2}" destId="{52B427E0-BB62-4F99-84E4-072B684BE33B}" srcOrd="1" destOrd="0" presId="urn:microsoft.com/office/officeart/2005/8/layout/bProcess4"/>
    <dgm:cxn modelId="{A869F4C2-51A3-43BD-96DE-1EAC5CC82D4F}" type="presParOf" srcId="{2AA4C6C8-0628-4F68-A70C-D59BED536FDC}" destId="{AC8AC804-1A10-4934-8395-0C3B0FBFC38B}" srcOrd="15" destOrd="0" presId="urn:microsoft.com/office/officeart/2005/8/layout/bProcess4"/>
    <dgm:cxn modelId="{2552FC38-7E1D-43E4-BFFC-F809B5D8621E}" type="presParOf" srcId="{2AA4C6C8-0628-4F68-A70C-D59BED536FDC}" destId="{F5CDFEBB-BDFA-495E-8192-EF537D4E6A3E}" srcOrd="16" destOrd="0" presId="urn:microsoft.com/office/officeart/2005/8/layout/bProcess4"/>
    <dgm:cxn modelId="{EEB72BAC-423B-48B7-AEBE-69A045E3BBF2}" type="presParOf" srcId="{F5CDFEBB-BDFA-495E-8192-EF537D4E6A3E}" destId="{D94B1B7A-D6C5-446B-8F1B-5E5623A4FC6D}" srcOrd="0" destOrd="0" presId="urn:microsoft.com/office/officeart/2005/8/layout/bProcess4"/>
    <dgm:cxn modelId="{01CBE65D-1D1F-4BF7-A885-7BD38338D740}" type="presParOf" srcId="{F5CDFEBB-BDFA-495E-8192-EF537D4E6A3E}" destId="{B17EE5EF-6460-4BAF-BD4F-422EDDCB3F8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966D1-8816-4A7D-A3A4-CCEA79ACEE70}">
      <dsp:nvSpPr>
        <dsp:cNvPr id="0" name=""/>
        <dsp:cNvSpPr/>
      </dsp:nvSpPr>
      <dsp:spPr>
        <a:xfrm rot="5400000">
          <a:off x="-180960" y="1164633"/>
          <a:ext cx="1624083" cy="1960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223E5C-B6BF-4EBB-BD92-3757702BE63B}">
      <dsp:nvSpPr>
        <dsp:cNvPr id="0" name=""/>
        <dsp:cNvSpPr/>
      </dsp:nvSpPr>
      <dsp:spPr>
        <a:xfrm>
          <a:off x="99593" y="125409"/>
          <a:ext cx="2360364" cy="1306776"/>
        </a:xfrm>
        <a:prstGeom prst="roundRect">
          <a:avLst>
            <a:gd name="adj" fmla="val 10000"/>
          </a:avLst>
        </a:prstGeom>
        <a:solidFill>
          <a:srgbClr val="ABD0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solidFill>
                <a:schemeClr val="bg1"/>
              </a:solidFill>
            </a:rPr>
            <a:t>Close Call  Reporter</a:t>
          </a:r>
        </a:p>
        <a:p>
          <a:pPr lvl="0" algn="ctr" defTabSz="533400">
            <a:lnSpc>
              <a:spcPct val="90000"/>
            </a:lnSpc>
            <a:spcBef>
              <a:spcPct val="0"/>
            </a:spcBef>
            <a:spcAft>
              <a:spcPct val="35000"/>
            </a:spcAft>
          </a:pPr>
          <a:r>
            <a:rPr lang="en-GB" sz="1200" b="1" kern="1200" dirty="0" smtClean="0">
              <a:solidFill>
                <a:srgbClr val="005172"/>
              </a:solidFill>
            </a:rPr>
            <a:t>Spot risk</a:t>
          </a:r>
          <a:endParaRPr lang="en-GB" sz="1200" b="1" kern="1200" dirty="0">
            <a:solidFill>
              <a:srgbClr val="005172"/>
            </a:solidFill>
          </a:endParaRPr>
        </a:p>
      </dsp:txBody>
      <dsp:txXfrm>
        <a:off x="137867" y="163683"/>
        <a:ext cx="2283816" cy="1230228"/>
      </dsp:txXfrm>
    </dsp:sp>
    <dsp:sp modelId="{21E9F33F-84C2-4EED-B7F0-A0DAE23E3437}">
      <dsp:nvSpPr>
        <dsp:cNvPr id="0" name=""/>
        <dsp:cNvSpPr/>
      </dsp:nvSpPr>
      <dsp:spPr>
        <a:xfrm rot="5400000">
          <a:off x="-180960" y="2798104"/>
          <a:ext cx="1624083" cy="1960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8E943-6D76-4FA3-AF9C-FC5AD9BD0AA0}">
      <dsp:nvSpPr>
        <dsp:cNvPr id="0" name=""/>
        <dsp:cNvSpPr/>
      </dsp:nvSpPr>
      <dsp:spPr>
        <a:xfrm>
          <a:off x="6943" y="1758879"/>
          <a:ext cx="2545665" cy="1306776"/>
        </a:xfrm>
        <a:prstGeom prst="roundRect">
          <a:avLst>
            <a:gd name="adj" fmla="val 10000"/>
          </a:avLst>
        </a:prstGeom>
        <a:solidFill>
          <a:srgbClr val="ABD0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solidFill>
                <a:schemeClr val="bg1"/>
              </a:solidFill>
            </a:rPr>
            <a:t>Close Call Reporter</a:t>
          </a:r>
        </a:p>
        <a:p>
          <a:pPr lvl="0" algn="ctr" defTabSz="533400">
            <a:lnSpc>
              <a:spcPct val="90000"/>
            </a:lnSpc>
            <a:spcBef>
              <a:spcPct val="0"/>
            </a:spcBef>
            <a:spcAft>
              <a:spcPct val="35000"/>
            </a:spcAft>
          </a:pPr>
          <a:r>
            <a:rPr lang="en-GB" sz="1200" b="1" kern="1200" dirty="0" smtClean="0">
              <a:solidFill>
                <a:srgbClr val="005172"/>
              </a:solidFill>
            </a:rPr>
            <a:t>Raise a Close Call:</a:t>
          </a:r>
        </a:p>
        <a:p>
          <a:pPr lvl="0" algn="ctr" defTabSz="533400">
            <a:lnSpc>
              <a:spcPct val="90000"/>
            </a:lnSpc>
            <a:spcBef>
              <a:spcPct val="0"/>
            </a:spcBef>
            <a:spcAft>
              <a:spcPct val="35000"/>
            </a:spcAft>
          </a:pPr>
          <a:r>
            <a:rPr lang="en-GB" sz="1200" b="1" kern="1200" dirty="0" smtClean="0">
              <a:solidFill>
                <a:srgbClr val="FFFF00"/>
              </a:solidFill>
            </a:rPr>
            <a:t>App - Phone                                      Email</a:t>
          </a:r>
        </a:p>
        <a:p>
          <a:pPr lvl="0" algn="ctr" defTabSz="533400">
            <a:lnSpc>
              <a:spcPct val="90000"/>
            </a:lnSpc>
            <a:spcBef>
              <a:spcPct val="0"/>
            </a:spcBef>
            <a:spcAft>
              <a:spcPct val="35000"/>
            </a:spcAft>
          </a:pPr>
          <a:r>
            <a:rPr lang="en-GB" sz="1200" b="1" kern="1200" dirty="0" smtClean="0">
              <a:solidFill>
                <a:srgbClr val="002060"/>
              </a:solidFill>
            </a:rPr>
            <a:t>Closes at source if possible</a:t>
          </a:r>
          <a:endParaRPr lang="en-GB" sz="1200" b="1" kern="1200" dirty="0">
            <a:solidFill>
              <a:srgbClr val="002060"/>
            </a:solidFill>
          </a:endParaRPr>
        </a:p>
      </dsp:txBody>
      <dsp:txXfrm>
        <a:off x="45217" y="1797153"/>
        <a:ext cx="2469117" cy="1230228"/>
      </dsp:txXfrm>
    </dsp:sp>
    <dsp:sp modelId="{4F3F9185-089E-47E5-92EF-2489CD487620}">
      <dsp:nvSpPr>
        <dsp:cNvPr id="0" name=""/>
        <dsp:cNvSpPr/>
      </dsp:nvSpPr>
      <dsp:spPr>
        <a:xfrm>
          <a:off x="635774" y="3614839"/>
          <a:ext cx="3071153" cy="1960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BC127E-49A6-4CB5-AC83-2ADAF52C7E08}">
      <dsp:nvSpPr>
        <dsp:cNvPr id="0" name=""/>
        <dsp:cNvSpPr/>
      </dsp:nvSpPr>
      <dsp:spPr>
        <a:xfrm>
          <a:off x="190795" y="3392350"/>
          <a:ext cx="2177960" cy="130677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t>NSC Call Centre </a:t>
          </a:r>
        </a:p>
        <a:p>
          <a:pPr lvl="0" algn="ctr" defTabSz="533400">
            <a:lnSpc>
              <a:spcPct val="90000"/>
            </a:lnSpc>
            <a:spcBef>
              <a:spcPct val="0"/>
            </a:spcBef>
            <a:spcAft>
              <a:spcPct val="35000"/>
            </a:spcAft>
          </a:pPr>
          <a:r>
            <a:rPr lang="en-GB" sz="1200" b="1" kern="1200" dirty="0" smtClean="0">
              <a:solidFill>
                <a:srgbClr val="005172"/>
              </a:solidFill>
            </a:rPr>
            <a:t>Review information</a:t>
          </a:r>
        </a:p>
        <a:p>
          <a:pPr lvl="0" algn="ctr" defTabSz="533400">
            <a:lnSpc>
              <a:spcPct val="90000"/>
            </a:lnSpc>
            <a:spcBef>
              <a:spcPct val="0"/>
            </a:spcBef>
            <a:spcAft>
              <a:spcPct val="35000"/>
            </a:spcAft>
          </a:pPr>
          <a:r>
            <a:rPr lang="en-GB" sz="1200" b="1" kern="1200" dirty="0" smtClean="0">
              <a:solidFill>
                <a:srgbClr val="005172"/>
              </a:solidFill>
            </a:rPr>
            <a:t>Risk Rank &amp; Categorise</a:t>
          </a:r>
        </a:p>
        <a:p>
          <a:pPr lvl="0" algn="ctr" defTabSz="533400">
            <a:lnSpc>
              <a:spcPct val="90000"/>
            </a:lnSpc>
            <a:spcBef>
              <a:spcPct val="0"/>
            </a:spcBef>
            <a:spcAft>
              <a:spcPct val="35000"/>
            </a:spcAft>
          </a:pPr>
          <a:r>
            <a:rPr lang="en-GB" sz="1200" b="1" kern="1200" dirty="0" smtClean="0">
              <a:solidFill>
                <a:srgbClr val="005172"/>
              </a:solidFill>
            </a:rPr>
            <a:t>Assign Close Call to RM</a:t>
          </a:r>
          <a:endParaRPr lang="en-GB" sz="1200" b="1" kern="1200" dirty="0">
            <a:solidFill>
              <a:srgbClr val="005172"/>
            </a:solidFill>
          </a:endParaRPr>
        </a:p>
      </dsp:txBody>
      <dsp:txXfrm>
        <a:off x="229069" y="3430624"/>
        <a:ext cx="2101412" cy="1230228"/>
      </dsp:txXfrm>
    </dsp:sp>
    <dsp:sp modelId="{CE519AEC-7FED-49D2-94DE-73F5517B2431}">
      <dsp:nvSpPr>
        <dsp:cNvPr id="0" name=""/>
        <dsp:cNvSpPr/>
      </dsp:nvSpPr>
      <dsp:spPr>
        <a:xfrm rot="16200000">
          <a:off x="2899579" y="2798104"/>
          <a:ext cx="1624083" cy="1960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699AF2-02A9-4D14-A171-F95CDAF42D7E}">
      <dsp:nvSpPr>
        <dsp:cNvPr id="0" name=""/>
        <dsp:cNvSpPr/>
      </dsp:nvSpPr>
      <dsp:spPr>
        <a:xfrm>
          <a:off x="3271336" y="3392350"/>
          <a:ext cx="2177960" cy="1306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t>Responsible Manager </a:t>
          </a:r>
        </a:p>
        <a:p>
          <a:pPr lvl="0" algn="ctr" defTabSz="533400">
            <a:lnSpc>
              <a:spcPct val="90000"/>
            </a:lnSpc>
            <a:spcBef>
              <a:spcPct val="0"/>
            </a:spcBef>
            <a:spcAft>
              <a:spcPct val="35000"/>
            </a:spcAft>
          </a:pPr>
          <a:r>
            <a:rPr lang="en-GB" sz="1200" b="1" kern="1200" dirty="0" smtClean="0"/>
            <a:t>Review Close Call</a:t>
          </a:r>
        </a:p>
        <a:p>
          <a:pPr lvl="0" algn="ctr" defTabSz="533400">
            <a:lnSpc>
              <a:spcPct val="90000"/>
            </a:lnSpc>
            <a:spcBef>
              <a:spcPct val="0"/>
            </a:spcBef>
            <a:spcAft>
              <a:spcPct val="35000"/>
            </a:spcAft>
          </a:pPr>
          <a:r>
            <a:rPr lang="en-GB" sz="1200" b="1" kern="1200" dirty="0" smtClean="0"/>
            <a:t>Facilitate Solution</a:t>
          </a:r>
        </a:p>
        <a:p>
          <a:pPr lvl="0" algn="ctr" defTabSz="533400">
            <a:lnSpc>
              <a:spcPct val="90000"/>
            </a:lnSpc>
            <a:spcBef>
              <a:spcPct val="0"/>
            </a:spcBef>
            <a:spcAft>
              <a:spcPct val="35000"/>
            </a:spcAft>
          </a:pPr>
          <a:r>
            <a:rPr lang="en-GB" sz="1200" b="1" kern="1200" dirty="0" smtClean="0"/>
            <a:t>Escalate if needed</a:t>
          </a:r>
        </a:p>
      </dsp:txBody>
      <dsp:txXfrm>
        <a:off x="3309610" y="3430624"/>
        <a:ext cx="2101412" cy="1230228"/>
      </dsp:txXfrm>
    </dsp:sp>
    <dsp:sp modelId="{402BE5C7-CBB9-4A82-85B5-4CA55502A635}">
      <dsp:nvSpPr>
        <dsp:cNvPr id="0" name=""/>
        <dsp:cNvSpPr/>
      </dsp:nvSpPr>
      <dsp:spPr>
        <a:xfrm rot="16200000">
          <a:off x="2899579" y="1164633"/>
          <a:ext cx="1624083" cy="1960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F081D-F8C5-4CF4-A582-B6F10EAFA3E9}">
      <dsp:nvSpPr>
        <dsp:cNvPr id="0" name=""/>
        <dsp:cNvSpPr/>
      </dsp:nvSpPr>
      <dsp:spPr>
        <a:xfrm>
          <a:off x="3271336" y="1758879"/>
          <a:ext cx="2177960" cy="1306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t>Responsible Manager</a:t>
          </a:r>
        </a:p>
        <a:p>
          <a:pPr lvl="0" algn="ctr" defTabSz="533400">
            <a:lnSpc>
              <a:spcPct val="90000"/>
            </a:lnSpc>
            <a:spcBef>
              <a:spcPct val="0"/>
            </a:spcBef>
            <a:spcAft>
              <a:spcPct val="35000"/>
            </a:spcAft>
          </a:pPr>
          <a:r>
            <a:rPr lang="en-GB" sz="1200" b="1" kern="1200" dirty="0" smtClean="0"/>
            <a:t>Record action taken</a:t>
          </a:r>
        </a:p>
        <a:p>
          <a:pPr lvl="0" algn="ctr" defTabSz="533400">
            <a:lnSpc>
              <a:spcPct val="90000"/>
            </a:lnSpc>
            <a:spcBef>
              <a:spcPct val="0"/>
            </a:spcBef>
            <a:spcAft>
              <a:spcPct val="35000"/>
            </a:spcAft>
          </a:pPr>
          <a:r>
            <a:rPr lang="en-GB" sz="1200" b="1" kern="1200" dirty="0" smtClean="0"/>
            <a:t>Close the Close Call</a:t>
          </a:r>
        </a:p>
        <a:p>
          <a:pPr lvl="0" algn="ctr" defTabSz="533400">
            <a:lnSpc>
              <a:spcPct val="90000"/>
            </a:lnSpc>
            <a:spcBef>
              <a:spcPct val="0"/>
            </a:spcBef>
            <a:spcAft>
              <a:spcPct val="35000"/>
            </a:spcAft>
          </a:pPr>
          <a:r>
            <a:rPr lang="en-GB" sz="1200" b="1" kern="1200" dirty="0" smtClean="0"/>
            <a:t>System provides feedback to Reporter</a:t>
          </a:r>
        </a:p>
      </dsp:txBody>
      <dsp:txXfrm>
        <a:off x="3309610" y="1797153"/>
        <a:ext cx="2101412" cy="1230228"/>
      </dsp:txXfrm>
    </dsp:sp>
    <dsp:sp modelId="{DB48502F-1A4F-4D1A-8CED-DDAF2E4D31F3}">
      <dsp:nvSpPr>
        <dsp:cNvPr id="0" name=""/>
        <dsp:cNvSpPr/>
      </dsp:nvSpPr>
      <dsp:spPr>
        <a:xfrm flipV="1">
          <a:off x="360029" y="844088"/>
          <a:ext cx="288037" cy="236031"/>
        </a:xfrm>
        <a:prstGeom prst="mathMinus">
          <a:avLst/>
        </a:prstGeom>
        <a:noFill/>
        <a:ln>
          <a:noFill/>
        </a:ln>
        <a:effectLst/>
      </dsp:spPr>
      <dsp:style>
        <a:lnRef idx="0">
          <a:scrgbClr r="0" g="0" b="0"/>
        </a:lnRef>
        <a:fillRef idx="1">
          <a:scrgbClr r="0" g="0" b="0"/>
        </a:fillRef>
        <a:effectRef idx="0">
          <a:scrgbClr r="0" g="0" b="0"/>
        </a:effectRef>
        <a:fontRef idx="minor">
          <a:schemeClr val="lt1"/>
        </a:fontRef>
      </dsp:style>
    </dsp:sp>
    <dsp:sp modelId="{A0F1BADD-8C1D-4078-A696-02222502BBA9}">
      <dsp:nvSpPr>
        <dsp:cNvPr id="0" name=""/>
        <dsp:cNvSpPr/>
      </dsp:nvSpPr>
      <dsp:spPr>
        <a:xfrm>
          <a:off x="3271336" y="125409"/>
          <a:ext cx="2177960" cy="1306776"/>
        </a:xfrm>
        <a:prstGeom prst="roundRect">
          <a:avLst>
            <a:gd name="adj" fmla="val 10000"/>
          </a:avLst>
        </a:prstGeom>
        <a:solidFill>
          <a:srgbClr val="ABD0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solidFill>
                <a:schemeClr val="bg1"/>
              </a:solidFill>
            </a:rPr>
            <a:t>Close Call Reporter</a:t>
          </a:r>
        </a:p>
        <a:p>
          <a:pPr lvl="0" algn="ctr" defTabSz="533400">
            <a:lnSpc>
              <a:spcPct val="90000"/>
            </a:lnSpc>
            <a:spcBef>
              <a:spcPct val="0"/>
            </a:spcBef>
            <a:spcAft>
              <a:spcPct val="35000"/>
            </a:spcAft>
          </a:pPr>
          <a:r>
            <a:rPr lang="en-GB" sz="1200" b="1" kern="1200" dirty="0" smtClean="0">
              <a:solidFill>
                <a:schemeClr val="tx2"/>
              </a:solidFill>
            </a:rPr>
            <a:t>Receives Feedback</a:t>
          </a:r>
        </a:p>
        <a:p>
          <a:pPr lvl="0" algn="ctr" defTabSz="533400">
            <a:lnSpc>
              <a:spcPct val="90000"/>
            </a:lnSpc>
            <a:spcBef>
              <a:spcPct val="0"/>
            </a:spcBef>
            <a:spcAft>
              <a:spcPct val="35000"/>
            </a:spcAft>
          </a:pPr>
          <a:r>
            <a:rPr lang="en-GB" sz="1200" b="1" kern="1200" dirty="0" smtClean="0">
              <a:solidFill>
                <a:srgbClr val="FFFF00"/>
              </a:solidFill>
            </a:rPr>
            <a:t>Text </a:t>
          </a:r>
        </a:p>
        <a:p>
          <a:pPr lvl="0" algn="ctr" defTabSz="533400">
            <a:lnSpc>
              <a:spcPct val="90000"/>
            </a:lnSpc>
            <a:spcBef>
              <a:spcPct val="0"/>
            </a:spcBef>
            <a:spcAft>
              <a:spcPct val="35000"/>
            </a:spcAft>
          </a:pPr>
          <a:r>
            <a:rPr lang="en-GB" sz="1200" b="1" kern="1200" dirty="0" smtClean="0">
              <a:solidFill>
                <a:srgbClr val="002060"/>
              </a:solidFill>
            </a:rPr>
            <a:t>Close Call Closed</a:t>
          </a:r>
        </a:p>
      </dsp:txBody>
      <dsp:txXfrm>
        <a:off x="3309610" y="163683"/>
        <a:ext cx="2101412" cy="1230228"/>
      </dsp:txXfrm>
    </dsp:sp>
    <dsp:sp modelId="{6EA4AC42-9390-4430-944F-DE613C42031E}">
      <dsp:nvSpPr>
        <dsp:cNvPr id="0" name=""/>
        <dsp:cNvSpPr/>
      </dsp:nvSpPr>
      <dsp:spPr>
        <a:xfrm rot="5400000">
          <a:off x="5796267" y="1164633"/>
          <a:ext cx="1624083" cy="1960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B8E5BF-B7E8-4DFA-8029-D9B89AE35061}">
      <dsp:nvSpPr>
        <dsp:cNvPr id="0" name=""/>
        <dsp:cNvSpPr/>
      </dsp:nvSpPr>
      <dsp:spPr>
        <a:xfrm>
          <a:off x="6168023" y="125409"/>
          <a:ext cx="2177960" cy="1306776"/>
        </a:xfrm>
        <a:prstGeom prst="roundRect">
          <a:avLst>
            <a:gd name="adj" fmla="val 10000"/>
          </a:avLst>
        </a:prstGeom>
        <a:solidFill>
          <a:srgbClr val="78B4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t>Local Teams</a:t>
          </a:r>
        </a:p>
        <a:p>
          <a:pPr lvl="0" algn="ctr" defTabSz="533400">
            <a:lnSpc>
              <a:spcPct val="90000"/>
            </a:lnSpc>
            <a:spcBef>
              <a:spcPct val="0"/>
            </a:spcBef>
            <a:spcAft>
              <a:spcPct val="35000"/>
            </a:spcAft>
          </a:pPr>
          <a:r>
            <a:rPr lang="en-GB" sz="1200" b="1" kern="1200" dirty="0" smtClean="0">
              <a:solidFill>
                <a:srgbClr val="FFFF00"/>
              </a:solidFill>
            </a:rPr>
            <a:t>Safety Briefings </a:t>
          </a:r>
        </a:p>
        <a:p>
          <a:pPr lvl="0" algn="ctr" defTabSz="533400">
            <a:lnSpc>
              <a:spcPct val="90000"/>
            </a:lnSpc>
            <a:spcBef>
              <a:spcPct val="0"/>
            </a:spcBef>
            <a:spcAft>
              <a:spcPct val="35000"/>
            </a:spcAft>
          </a:pPr>
          <a:r>
            <a:rPr lang="en-GB" sz="1200" b="0" kern="1200" dirty="0" smtClean="0">
              <a:solidFill>
                <a:srgbClr val="002060"/>
              </a:solidFill>
            </a:rPr>
            <a:t>Develop action plans based on trends &amp; behaviours to reduce future risk</a:t>
          </a:r>
          <a:endParaRPr lang="en-GB" sz="1200" b="0" kern="1200" dirty="0">
            <a:solidFill>
              <a:srgbClr val="002060"/>
            </a:solidFill>
          </a:endParaRPr>
        </a:p>
      </dsp:txBody>
      <dsp:txXfrm>
        <a:off x="6206297" y="163683"/>
        <a:ext cx="2101412" cy="1230228"/>
      </dsp:txXfrm>
    </dsp:sp>
    <dsp:sp modelId="{AC8AC804-1A10-4934-8395-0C3B0FBFC38B}">
      <dsp:nvSpPr>
        <dsp:cNvPr id="0" name=""/>
        <dsp:cNvSpPr/>
      </dsp:nvSpPr>
      <dsp:spPr>
        <a:xfrm rot="5400000">
          <a:off x="5796267" y="2798104"/>
          <a:ext cx="1624083" cy="19601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B427E0-BB62-4F99-84E4-072B684BE33B}">
      <dsp:nvSpPr>
        <dsp:cNvPr id="0" name=""/>
        <dsp:cNvSpPr/>
      </dsp:nvSpPr>
      <dsp:spPr>
        <a:xfrm>
          <a:off x="6168023" y="1758879"/>
          <a:ext cx="2177960" cy="1306776"/>
        </a:xfrm>
        <a:prstGeom prst="roundRect">
          <a:avLst>
            <a:gd name="adj" fmla="val 10000"/>
          </a:avLst>
        </a:prstGeom>
        <a:solidFill>
          <a:srgbClr val="FFD0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t>TU Safety Reps</a:t>
          </a:r>
        </a:p>
        <a:p>
          <a:pPr lvl="0" algn="ctr" defTabSz="533400">
            <a:lnSpc>
              <a:spcPct val="90000"/>
            </a:lnSpc>
            <a:spcBef>
              <a:spcPct val="0"/>
            </a:spcBef>
            <a:spcAft>
              <a:spcPct val="35000"/>
            </a:spcAft>
          </a:pPr>
          <a:r>
            <a:rPr lang="en-GB" sz="1200" b="1" u="none" kern="1200" dirty="0" smtClean="0">
              <a:solidFill>
                <a:srgbClr val="FFFF00"/>
              </a:solidFill>
            </a:rPr>
            <a:t>Area Safety Council </a:t>
          </a:r>
          <a:r>
            <a:rPr lang="en-GB" sz="1200" b="0" u="none" kern="1200" dirty="0" smtClean="0">
              <a:solidFill>
                <a:srgbClr val="002060"/>
              </a:solidFill>
            </a:rPr>
            <a:t>Learning used to shape area safety plans to reduce future risk</a:t>
          </a:r>
          <a:endParaRPr lang="en-GB" sz="1200" b="0" u="none" kern="1200" dirty="0">
            <a:solidFill>
              <a:srgbClr val="002060"/>
            </a:solidFill>
          </a:endParaRPr>
        </a:p>
      </dsp:txBody>
      <dsp:txXfrm>
        <a:off x="6206297" y="1797153"/>
        <a:ext cx="2101412" cy="1230228"/>
      </dsp:txXfrm>
    </dsp:sp>
    <dsp:sp modelId="{B17EE5EF-6460-4BAF-BD4F-422EDDCB3F8A}">
      <dsp:nvSpPr>
        <dsp:cNvPr id="0" name=""/>
        <dsp:cNvSpPr/>
      </dsp:nvSpPr>
      <dsp:spPr>
        <a:xfrm>
          <a:off x="6168023" y="3392350"/>
          <a:ext cx="2177960" cy="130677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u="sng" kern="1200" dirty="0" smtClean="0"/>
            <a:t>Chief Health &amp; Safety Officer and                National Safety Council</a:t>
          </a:r>
          <a:endParaRPr lang="en-GB" sz="1200" b="1" kern="1200" dirty="0" smtClean="0"/>
        </a:p>
        <a:p>
          <a:pPr lvl="0" algn="ctr" defTabSz="533400">
            <a:lnSpc>
              <a:spcPct val="90000"/>
            </a:lnSpc>
            <a:spcBef>
              <a:spcPct val="0"/>
            </a:spcBef>
            <a:spcAft>
              <a:spcPct val="35000"/>
            </a:spcAft>
          </a:pPr>
          <a:r>
            <a:rPr lang="en-GB" sz="1200" b="0" kern="1200" dirty="0" smtClean="0">
              <a:solidFill>
                <a:srgbClr val="002060"/>
              </a:solidFill>
            </a:rPr>
            <a:t>Insight used to shape safety policy, design or strategy </a:t>
          </a:r>
          <a:endParaRPr lang="en-GB" sz="1200" b="0" kern="1200" dirty="0">
            <a:solidFill>
              <a:srgbClr val="002060"/>
            </a:solidFill>
          </a:endParaRPr>
        </a:p>
      </dsp:txBody>
      <dsp:txXfrm>
        <a:off x="6206297" y="3430624"/>
        <a:ext cx="2101412" cy="12302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1-Feb-16</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1-Feb-16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1-Feb-16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1-Feb-16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1-Feb-16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1-Feb-16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1-Feb-16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1-Feb-16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1-Feb-16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1-Feb-16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1-Feb-16</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1-Feb-16</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1-Feb-16</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1-Feb-16</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1-Feb-16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1-Feb-16</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1-Feb-16</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1-Feb-16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1-Feb-16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1-Feb-16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1-Feb-16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1-Feb-16</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1-Feb-16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1-Feb-16</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1-Feb-16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1-Feb-16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1-Feb-16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1-Feb-16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1-Feb-16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1-Feb-16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1-Feb-16</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1-Feb-16</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1-Feb-16</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1-Feb-16</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1-Feb-16</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1-Feb-16</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1-Feb-16</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1-Feb-16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1-Feb-16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1-Feb-16</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1-Feb-16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1-Feb-16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1-Feb-16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1-Feb-16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1-Feb-16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1-Feb-16</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1-Feb-16</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1-Feb-16</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1-Feb-16</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1-Feb-16</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1-Feb-16</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1-Feb-16</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1-Feb-16</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1-Feb-16</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1-Feb-16</a:t>
            </a:fld>
            <a:endParaRPr lang="en-GB" altLang="en-US" sz="800" smtClean="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a:p>
        </p:txBody>
      </p:sp>
      <p:sp>
        <p:nvSpPr>
          <p:cNvPr id="9221" name="Rectangle 2"/>
          <p:cNvSpPr>
            <a:spLocks noGrp="1" noChangeArrowheads="1"/>
          </p:cNvSpPr>
          <p:nvPr>
            <p:ph type="ctrTitle"/>
          </p:nvPr>
        </p:nvSpPr>
        <p:spPr>
          <a:xfrm>
            <a:off x="1187624" y="5181257"/>
            <a:ext cx="7269163" cy="503560"/>
          </a:xfrm>
        </p:spPr>
        <p:txBody>
          <a:bodyPr/>
          <a:lstStyle/>
          <a:p>
            <a:pPr eaLnBrk="1" hangingPunct="1"/>
            <a:r>
              <a:rPr lang="en-GB" altLang="en-US" sz="2800" b="0" i="0" dirty="0" smtClean="0"/>
              <a:t>Better </a:t>
            </a:r>
            <a:r>
              <a:rPr lang="en-GB" altLang="en-US" sz="2800" i="0" dirty="0" smtClean="0"/>
              <a:t>Close Calls </a:t>
            </a:r>
            <a:r>
              <a:rPr lang="en-GB" altLang="en-US" sz="2800" b="0" i="0" dirty="0" smtClean="0"/>
              <a:t>for a safer Network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195" y="5156383"/>
            <a:ext cx="931429" cy="1020000"/>
          </a:xfrm>
          <a:prstGeom prst="rect">
            <a:avLst/>
          </a:prstGeom>
          <a:ln>
            <a:noFill/>
          </a:ln>
        </p:spPr>
      </p:pic>
      <p:grpSp>
        <p:nvGrpSpPr>
          <p:cNvPr id="9" name="Group 8"/>
          <p:cNvGrpSpPr/>
          <p:nvPr/>
        </p:nvGrpSpPr>
        <p:grpSpPr>
          <a:xfrm>
            <a:off x="1422597" y="1556792"/>
            <a:ext cx="6317755" cy="3012803"/>
            <a:chOff x="-5690521" y="1196752"/>
            <a:chExt cx="6317755" cy="3012803"/>
          </a:xfrm>
        </p:grpSpPr>
        <p:sp>
          <p:nvSpPr>
            <p:cNvPr id="10" name="Rounded Rectangular Callout 9"/>
            <p:cNvSpPr/>
            <p:nvPr/>
          </p:nvSpPr>
          <p:spPr>
            <a:xfrm>
              <a:off x="-5690521" y="1196752"/>
              <a:ext cx="6317755" cy="3012803"/>
            </a:xfrm>
            <a:prstGeom prst="wedgeRoundRectCallout">
              <a:avLst/>
            </a:prstGeom>
            <a:noFill/>
            <a:ln w="152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5389574" y="1700808"/>
              <a:ext cx="5713102" cy="1769715"/>
            </a:xfrm>
            <a:prstGeom prst="rect">
              <a:avLst/>
            </a:prstGeom>
            <a:noFill/>
          </p:spPr>
          <p:txBody>
            <a:bodyPr wrap="none" lIns="0" tIns="0" rIns="0" bIns="0" rtlCol="0">
              <a:spAutoFit/>
            </a:bodyPr>
            <a:lstStyle/>
            <a:p>
              <a:pPr>
                <a:spcBef>
                  <a:spcPts val="1500"/>
                </a:spcBef>
              </a:pPr>
              <a:r>
                <a:rPr lang="en-GB" sz="11500" b="1" dirty="0" smtClean="0">
                  <a:solidFill>
                    <a:srgbClr val="00B0F0"/>
                  </a:solidFill>
                  <a:latin typeface="Arial Narrow" panose="020B0606020202030204" pitchFamily="34" charset="0"/>
                </a:rPr>
                <a:t>Good Call</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10</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Make a Good Call</a:t>
            </a:r>
          </a:p>
        </p:txBody>
      </p:sp>
      <p:sp>
        <p:nvSpPr>
          <p:cNvPr id="5" name="Oval 4"/>
          <p:cNvSpPr/>
          <p:nvPr/>
        </p:nvSpPr>
        <p:spPr>
          <a:xfrm>
            <a:off x="3850729" y="2044204"/>
            <a:ext cx="1457325" cy="1455738"/>
          </a:xfrm>
          <a:prstGeom prst="ellipse">
            <a:avLst/>
          </a:prstGeom>
          <a:blipFill>
            <a:blip r:embed="rId2">
              <a:duotone>
                <a:prstClr val="black"/>
                <a:schemeClr val="accent1">
                  <a:tint val="45000"/>
                  <a:satMod val="400000"/>
                </a:schemeClr>
              </a:duotone>
            </a:blip>
            <a:srcRect/>
            <a:stretch>
              <a:fillRect/>
            </a:stretch>
          </a:blipFill>
          <a:ln w="76200">
            <a:solidFill>
              <a:srgbClr val="00B0F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ounded Rectangle 10"/>
          <p:cNvSpPr>
            <a:spLocks noChangeArrowheads="1"/>
          </p:cNvSpPr>
          <p:nvPr/>
        </p:nvSpPr>
        <p:spPr bwMode="auto">
          <a:xfrm>
            <a:off x="3730079" y="1396504"/>
            <a:ext cx="1704975" cy="466725"/>
          </a:xfrm>
          <a:prstGeom prst="roundRect">
            <a:avLst>
              <a:gd name="adj" fmla="val 16667"/>
            </a:avLst>
          </a:prstGeom>
          <a:solidFill>
            <a:srgbClr val="00B0F0"/>
          </a:solidFill>
          <a:ln w="9525" algn="ctr">
            <a:solidFill>
              <a:schemeClr val="bg1"/>
            </a:solidFill>
            <a:round/>
            <a:headEnd/>
            <a:tailEnd/>
          </a:ln>
          <a:extLst/>
        </p:spPr>
        <p:txBody>
          <a:bodyPr anchor="ctr"/>
          <a:lstStyle>
            <a:lvl1pPr eaLnBrk="0" hangingPunct="0">
              <a:spcAft>
                <a:spcPts val="1800"/>
              </a:spcAft>
              <a:buChar char="•"/>
              <a:defRPr sz="1500" i="1">
                <a:solidFill>
                  <a:schemeClr val="accent1"/>
                </a:solidFill>
                <a:latin typeface="Arial" pitchFamily="34" charset="0"/>
                <a:ea typeface="MS PGothic" pitchFamily="34" charset="-128"/>
              </a:defRPr>
            </a:lvl1pPr>
            <a:lvl2pPr marL="742950" indent="-285750" eaLnBrk="0" hangingPunct="0">
              <a:spcAft>
                <a:spcPts val="1800"/>
              </a:spcAft>
              <a:buChar char="–"/>
              <a:defRPr sz="1500" i="1">
                <a:solidFill>
                  <a:schemeClr val="accent1"/>
                </a:solidFill>
                <a:latin typeface="Arial" pitchFamily="34" charset="0"/>
                <a:ea typeface="MS PGothic" pitchFamily="34" charset="-128"/>
              </a:defRPr>
            </a:lvl2pPr>
            <a:lvl3pPr marL="1143000" indent="-228600" eaLnBrk="0" hangingPunct="0">
              <a:spcAft>
                <a:spcPts val="1800"/>
              </a:spcAft>
              <a:buChar char="•"/>
              <a:defRPr sz="1500" i="1">
                <a:solidFill>
                  <a:schemeClr val="accent1"/>
                </a:solidFill>
                <a:latin typeface="Arial" pitchFamily="34" charset="0"/>
                <a:ea typeface="MS PGothic" pitchFamily="34" charset="-128"/>
              </a:defRPr>
            </a:lvl3pPr>
            <a:lvl4pPr marL="1600200" indent="-228600" eaLnBrk="0" hangingPunct="0">
              <a:spcAft>
                <a:spcPts val="1800"/>
              </a:spcAft>
              <a:buChar char="–"/>
              <a:defRPr sz="1500" i="1">
                <a:solidFill>
                  <a:schemeClr val="accent1"/>
                </a:solidFill>
                <a:latin typeface="Arial" pitchFamily="34" charset="0"/>
                <a:ea typeface="MS PGothic" pitchFamily="34" charset="-128"/>
              </a:defRPr>
            </a:lvl4pPr>
            <a:lvl5pPr marL="2057400" indent="-228600" eaLnBrk="0" hangingPunct="0">
              <a:spcAft>
                <a:spcPts val="1800"/>
              </a:spcAft>
              <a:buChar char="»"/>
              <a:defRPr sz="1500" i="1">
                <a:solidFill>
                  <a:schemeClr val="accent1"/>
                </a:solidFill>
                <a:latin typeface="Arial" pitchFamily="34" charset="0"/>
                <a:ea typeface="MS PGothic" pitchFamily="34" charset="-128"/>
              </a:defRPr>
            </a:lvl5pPr>
            <a:lvl6pPr marL="25146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6pPr>
            <a:lvl7pPr marL="29718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7pPr>
            <a:lvl8pPr marL="34290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8pPr>
            <a:lvl9pPr marL="38862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9pPr>
          </a:lstStyle>
          <a:p>
            <a:pPr algn="ctr">
              <a:spcAft>
                <a:spcPct val="0"/>
              </a:spcAft>
              <a:buFontTx/>
              <a:buNone/>
            </a:pPr>
            <a:r>
              <a:rPr lang="en-GB" altLang="en-US" sz="2000" b="1" i="0" dirty="0" smtClean="0">
                <a:solidFill>
                  <a:schemeClr val="bg1"/>
                </a:solidFill>
                <a:ea typeface="ヒラギノ角ゴ Pro W3"/>
                <a:cs typeface="ヒラギノ角ゴ Pro W3"/>
              </a:rPr>
              <a:t>Phone</a:t>
            </a:r>
            <a:endParaRPr lang="en-GB" altLang="en-US" sz="2000" b="1" i="0" dirty="0">
              <a:solidFill>
                <a:schemeClr val="bg1"/>
              </a:solidFill>
              <a:ea typeface="ヒラギノ角ゴ Pro W3"/>
              <a:cs typeface="ヒラギノ角ゴ Pro W3"/>
            </a:endParaRPr>
          </a:p>
        </p:txBody>
      </p:sp>
      <p:sp>
        <p:nvSpPr>
          <p:cNvPr id="7" name="Oval 6"/>
          <p:cNvSpPr/>
          <p:nvPr/>
        </p:nvSpPr>
        <p:spPr>
          <a:xfrm>
            <a:off x="1529061" y="2044204"/>
            <a:ext cx="1455737" cy="1455738"/>
          </a:xfrm>
          <a:prstGeom prst="ellipse">
            <a:avLst/>
          </a:prstGeom>
          <a:blipFill>
            <a:blip r:embed="rId3">
              <a:duotone>
                <a:prstClr val="black"/>
                <a:schemeClr val="accent1">
                  <a:tint val="45000"/>
                  <a:satMod val="400000"/>
                </a:schemeClr>
              </a:duotone>
            </a:blip>
            <a:srcRect/>
            <a:stretch>
              <a:fillRect/>
            </a:stretch>
          </a:blipFill>
          <a:ln w="76200">
            <a:solidFill>
              <a:srgbClr val="00B0F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6162377" y="2044204"/>
            <a:ext cx="1455738" cy="1455738"/>
          </a:xfrm>
          <a:prstGeom prst="ellipse">
            <a:avLst/>
          </a:prstGeom>
          <a:blipFill>
            <a:blip r:embed="rId4">
              <a:duotone>
                <a:prstClr val="black"/>
                <a:schemeClr val="accent1">
                  <a:tint val="45000"/>
                  <a:satMod val="400000"/>
                </a:schemeClr>
              </a:duotone>
            </a:blip>
            <a:srcRect/>
            <a:stretch>
              <a:fillRect/>
            </a:stretch>
          </a:blipFill>
          <a:ln w="76200">
            <a:solidFill>
              <a:srgbClr val="00B0F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ounded Rectangle 34"/>
          <p:cNvSpPr>
            <a:spLocks noChangeArrowheads="1"/>
          </p:cNvSpPr>
          <p:nvPr/>
        </p:nvSpPr>
        <p:spPr bwMode="auto">
          <a:xfrm>
            <a:off x="6033790" y="1396504"/>
            <a:ext cx="1706562" cy="466725"/>
          </a:xfrm>
          <a:prstGeom prst="roundRect">
            <a:avLst>
              <a:gd name="adj" fmla="val 16667"/>
            </a:avLst>
          </a:prstGeom>
          <a:solidFill>
            <a:srgbClr val="00B0F0"/>
          </a:solidFill>
          <a:ln w="9525" algn="ctr">
            <a:solidFill>
              <a:schemeClr val="bg1"/>
            </a:solidFill>
            <a:round/>
            <a:headEnd/>
            <a:tailEnd/>
          </a:ln>
          <a:extLst/>
        </p:spPr>
        <p:txBody>
          <a:bodyPr anchor="ctr"/>
          <a:lstStyle>
            <a:lvl1pPr eaLnBrk="0" hangingPunct="0">
              <a:spcAft>
                <a:spcPts val="1800"/>
              </a:spcAft>
              <a:buChar char="•"/>
              <a:defRPr sz="1500" i="1">
                <a:solidFill>
                  <a:schemeClr val="accent1"/>
                </a:solidFill>
                <a:latin typeface="Arial" pitchFamily="34" charset="0"/>
                <a:ea typeface="MS PGothic" pitchFamily="34" charset="-128"/>
              </a:defRPr>
            </a:lvl1pPr>
            <a:lvl2pPr marL="742950" indent="-285750" eaLnBrk="0" hangingPunct="0">
              <a:spcAft>
                <a:spcPts val="1800"/>
              </a:spcAft>
              <a:buChar char="–"/>
              <a:defRPr sz="1500" i="1">
                <a:solidFill>
                  <a:schemeClr val="accent1"/>
                </a:solidFill>
                <a:latin typeface="Arial" pitchFamily="34" charset="0"/>
                <a:ea typeface="MS PGothic" pitchFamily="34" charset="-128"/>
              </a:defRPr>
            </a:lvl2pPr>
            <a:lvl3pPr marL="1143000" indent="-228600" eaLnBrk="0" hangingPunct="0">
              <a:spcAft>
                <a:spcPts val="1800"/>
              </a:spcAft>
              <a:buChar char="•"/>
              <a:defRPr sz="1500" i="1">
                <a:solidFill>
                  <a:schemeClr val="accent1"/>
                </a:solidFill>
                <a:latin typeface="Arial" pitchFamily="34" charset="0"/>
                <a:ea typeface="MS PGothic" pitchFamily="34" charset="-128"/>
              </a:defRPr>
            </a:lvl3pPr>
            <a:lvl4pPr marL="1600200" indent="-228600" eaLnBrk="0" hangingPunct="0">
              <a:spcAft>
                <a:spcPts val="1800"/>
              </a:spcAft>
              <a:buChar char="–"/>
              <a:defRPr sz="1500" i="1">
                <a:solidFill>
                  <a:schemeClr val="accent1"/>
                </a:solidFill>
                <a:latin typeface="Arial" pitchFamily="34" charset="0"/>
                <a:ea typeface="MS PGothic" pitchFamily="34" charset="-128"/>
              </a:defRPr>
            </a:lvl4pPr>
            <a:lvl5pPr marL="2057400" indent="-228600" eaLnBrk="0" hangingPunct="0">
              <a:spcAft>
                <a:spcPts val="1800"/>
              </a:spcAft>
              <a:buChar char="»"/>
              <a:defRPr sz="1500" i="1">
                <a:solidFill>
                  <a:schemeClr val="accent1"/>
                </a:solidFill>
                <a:latin typeface="Arial" pitchFamily="34" charset="0"/>
                <a:ea typeface="MS PGothic" pitchFamily="34" charset="-128"/>
              </a:defRPr>
            </a:lvl5pPr>
            <a:lvl6pPr marL="25146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6pPr>
            <a:lvl7pPr marL="29718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7pPr>
            <a:lvl8pPr marL="34290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8pPr>
            <a:lvl9pPr marL="38862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9pPr>
          </a:lstStyle>
          <a:p>
            <a:pPr algn="ctr">
              <a:spcAft>
                <a:spcPct val="0"/>
              </a:spcAft>
              <a:buFontTx/>
              <a:buNone/>
            </a:pPr>
            <a:r>
              <a:rPr lang="en-GB" altLang="en-US" sz="2000" b="1" i="0" dirty="0" smtClean="0">
                <a:solidFill>
                  <a:schemeClr val="bg1"/>
                </a:solidFill>
                <a:ea typeface="ヒラギノ角ゴ Pro W3"/>
                <a:cs typeface="ヒラギノ角ゴ Pro W3"/>
              </a:rPr>
              <a:t>Email</a:t>
            </a:r>
            <a:endParaRPr lang="en-GB" altLang="en-US" sz="2000" b="1" i="0" dirty="0">
              <a:solidFill>
                <a:schemeClr val="bg1"/>
              </a:solidFill>
              <a:ea typeface="ヒラギノ角ゴ Pro W3"/>
              <a:cs typeface="ヒラギノ角ゴ Pro W3"/>
            </a:endParaRPr>
          </a:p>
        </p:txBody>
      </p:sp>
      <p:sp>
        <p:nvSpPr>
          <p:cNvPr id="10" name="Rounded Rectangle 35"/>
          <p:cNvSpPr>
            <a:spLocks noChangeArrowheads="1"/>
          </p:cNvSpPr>
          <p:nvPr/>
        </p:nvSpPr>
        <p:spPr bwMode="auto">
          <a:xfrm>
            <a:off x="1403648" y="1396504"/>
            <a:ext cx="1706563" cy="466725"/>
          </a:xfrm>
          <a:prstGeom prst="roundRect">
            <a:avLst>
              <a:gd name="adj" fmla="val 16667"/>
            </a:avLst>
          </a:prstGeom>
          <a:solidFill>
            <a:srgbClr val="00B0F0"/>
          </a:solidFill>
          <a:ln w="9525" algn="ctr">
            <a:solidFill>
              <a:schemeClr val="bg1"/>
            </a:solidFill>
            <a:round/>
            <a:headEnd/>
            <a:tailEnd/>
          </a:ln>
          <a:extLst/>
        </p:spPr>
        <p:txBody>
          <a:bodyPr anchor="ctr"/>
          <a:lstStyle>
            <a:lvl1pPr eaLnBrk="0" hangingPunct="0">
              <a:spcAft>
                <a:spcPts val="1800"/>
              </a:spcAft>
              <a:buChar char="•"/>
              <a:defRPr sz="1500" i="1">
                <a:solidFill>
                  <a:schemeClr val="accent1"/>
                </a:solidFill>
                <a:latin typeface="Arial" pitchFamily="34" charset="0"/>
                <a:ea typeface="MS PGothic" pitchFamily="34" charset="-128"/>
              </a:defRPr>
            </a:lvl1pPr>
            <a:lvl2pPr marL="742950" indent="-285750" eaLnBrk="0" hangingPunct="0">
              <a:spcAft>
                <a:spcPts val="1800"/>
              </a:spcAft>
              <a:buChar char="–"/>
              <a:defRPr sz="1500" i="1">
                <a:solidFill>
                  <a:schemeClr val="accent1"/>
                </a:solidFill>
                <a:latin typeface="Arial" pitchFamily="34" charset="0"/>
                <a:ea typeface="MS PGothic" pitchFamily="34" charset="-128"/>
              </a:defRPr>
            </a:lvl2pPr>
            <a:lvl3pPr marL="1143000" indent="-228600" eaLnBrk="0" hangingPunct="0">
              <a:spcAft>
                <a:spcPts val="1800"/>
              </a:spcAft>
              <a:buChar char="•"/>
              <a:defRPr sz="1500" i="1">
                <a:solidFill>
                  <a:schemeClr val="accent1"/>
                </a:solidFill>
                <a:latin typeface="Arial" pitchFamily="34" charset="0"/>
                <a:ea typeface="MS PGothic" pitchFamily="34" charset="-128"/>
              </a:defRPr>
            </a:lvl3pPr>
            <a:lvl4pPr marL="1600200" indent="-228600" eaLnBrk="0" hangingPunct="0">
              <a:spcAft>
                <a:spcPts val="1800"/>
              </a:spcAft>
              <a:buChar char="–"/>
              <a:defRPr sz="1500" i="1">
                <a:solidFill>
                  <a:schemeClr val="accent1"/>
                </a:solidFill>
                <a:latin typeface="Arial" pitchFamily="34" charset="0"/>
                <a:ea typeface="MS PGothic" pitchFamily="34" charset="-128"/>
              </a:defRPr>
            </a:lvl4pPr>
            <a:lvl5pPr marL="2057400" indent="-228600" eaLnBrk="0" hangingPunct="0">
              <a:spcAft>
                <a:spcPts val="1800"/>
              </a:spcAft>
              <a:buChar char="»"/>
              <a:defRPr sz="1500" i="1">
                <a:solidFill>
                  <a:schemeClr val="accent1"/>
                </a:solidFill>
                <a:latin typeface="Arial" pitchFamily="34" charset="0"/>
                <a:ea typeface="MS PGothic" pitchFamily="34" charset="-128"/>
              </a:defRPr>
            </a:lvl5pPr>
            <a:lvl6pPr marL="25146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6pPr>
            <a:lvl7pPr marL="29718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7pPr>
            <a:lvl8pPr marL="34290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8pPr>
            <a:lvl9pPr marL="3886200" indent="-228600" eaLnBrk="0" fontAlgn="base" hangingPunct="0">
              <a:spcBef>
                <a:spcPct val="0"/>
              </a:spcBef>
              <a:spcAft>
                <a:spcPts val="1800"/>
              </a:spcAft>
              <a:buChar char="»"/>
              <a:defRPr sz="1500" i="1">
                <a:solidFill>
                  <a:schemeClr val="accent1"/>
                </a:solidFill>
                <a:latin typeface="Arial" pitchFamily="34" charset="0"/>
                <a:ea typeface="MS PGothic" pitchFamily="34" charset="-128"/>
              </a:defRPr>
            </a:lvl9pPr>
          </a:lstStyle>
          <a:p>
            <a:pPr algn="ctr">
              <a:spcAft>
                <a:spcPct val="0"/>
              </a:spcAft>
              <a:buFontTx/>
              <a:buNone/>
            </a:pPr>
            <a:r>
              <a:rPr lang="en-GB" altLang="en-US" sz="2000" b="1" i="0" dirty="0" smtClean="0">
                <a:solidFill>
                  <a:schemeClr val="bg1"/>
                </a:solidFill>
                <a:ea typeface="ヒラギノ角ゴ Pro W3"/>
                <a:cs typeface="ヒラギノ角ゴ Pro W3"/>
              </a:rPr>
              <a:t>App</a:t>
            </a:r>
            <a:endParaRPr lang="en-GB" altLang="en-US" sz="2000" b="1" i="0" dirty="0">
              <a:solidFill>
                <a:schemeClr val="bg1"/>
              </a:solidFill>
              <a:ea typeface="ヒラギノ角ゴ Pro W3"/>
              <a:cs typeface="ヒラギノ角ゴ Pro W3"/>
            </a:endParaRPr>
          </a:p>
        </p:txBody>
      </p:sp>
      <p:sp>
        <p:nvSpPr>
          <p:cNvPr id="11" name="Rounded Rectangular Callout 10"/>
          <p:cNvSpPr/>
          <p:nvPr/>
        </p:nvSpPr>
        <p:spPr>
          <a:xfrm>
            <a:off x="467544" y="786048"/>
            <a:ext cx="7984096" cy="4910312"/>
          </a:xfrm>
          <a:prstGeom prst="wedgeRoundRectCallou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3674766" y="5973817"/>
            <a:ext cx="7593978" cy="369332"/>
          </a:xfrm>
          <a:prstGeom prst="rect">
            <a:avLst/>
          </a:prstGeom>
        </p:spPr>
        <p:txBody>
          <a:bodyPr wrap="square">
            <a:spAutoFit/>
          </a:bodyPr>
          <a:lstStyle/>
          <a:p>
            <a:r>
              <a:rPr lang="en-GB" altLang="en-US" b="1" i="1" dirty="0" smtClean="0">
                <a:solidFill>
                  <a:srgbClr val="00B0F0"/>
                </a:solidFill>
              </a:rPr>
              <a:t>Add 01908 723500 to your mobile contacts</a:t>
            </a:r>
            <a:endParaRPr lang="en-GB" altLang="en-US" b="1" dirty="0">
              <a:solidFill>
                <a:srgbClr val="00B0F0"/>
              </a:solidFill>
            </a:endParaRPr>
          </a:p>
        </p:txBody>
      </p:sp>
      <p:sp>
        <p:nvSpPr>
          <p:cNvPr id="13" name="Rounded Rectangular Callout 12"/>
          <p:cNvSpPr/>
          <p:nvPr/>
        </p:nvSpPr>
        <p:spPr>
          <a:xfrm>
            <a:off x="1425277" y="3772892"/>
            <a:ext cx="1634555" cy="1456308"/>
          </a:xfrm>
          <a:prstGeom prst="wedgeRoundRectCallou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B0F0"/>
                </a:solidFill>
              </a:rPr>
              <a:t>NR </a:t>
            </a:r>
          </a:p>
          <a:p>
            <a:pPr algn="ctr"/>
            <a:r>
              <a:rPr lang="en-GB" sz="2000" b="1" dirty="0" smtClean="0">
                <a:solidFill>
                  <a:srgbClr val="00B0F0"/>
                </a:solidFill>
              </a:rPr>
              <a:t>app catalogue</a:t>
            </a:r>
          </a:p>
        </p:txBody>
      </p:sp>
      <p:sp>
        <p:nvSpPr>
          <p:cNvPr id="14" name="Rounded Rectangular Callout 13"/>
          <p:cNvSpPr/>
          <p:nvPr/>
        </p:nvSpPr>
        <p:spPr>
          <a:xfrm>
            <a:off x="3778820" y="3772892"/>
            <a:ext cx="1656234" cy="1456308"/>
          </a:xfrm>
          <a:prstGeom prst="wedgeRoundRectCallou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B0F0"/>
                </a:solidFill>
              </a:rPr>
              <a:t>01908</a:t>
            </a:r>
          </a:p>
          <a:p>
            <a:pPr algn="ctr"/>
            <a:r>
              <a:rPr lang="en-GB" sz="2800" b="1" dirty="0" smtClean="0">
                <a:solidFill>
                  <a:srgbClr val="00B0F0"/>
                </a:solidFill>
              </a:rPr>
              <a:t>723500</a:t>
            </a:r>
          </a:p>
        </p:txBody>
      </p:sp>
      <p:sp>
        <p:nvSpPr>
          <p:cNvPr id="15" name="Rounded Rectangular Callout 14"/>
          <p:cNvSpPr/>
          <p:nvPr/>
        </p:nvSpPr>
        <p:spPr>
          <a:xfrm>
            <a:off x="6083026" y="3772892"/>
            <a:ext cx="1656234" cy="1456308"/>
          </a:xfrm>
          <a:prstGeom prst="wedgeRoundRectCallou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B0F0"/>
                </a:solidFill>
              </a:rPr>
              <a:t>Closecall reporting</a:t>
            </a:r>
          </a:p>
          <a:p>
            <a:pPr algn="ctr"/>
            <a:r>
              <a:rPr lang="en-GB" sz="2000" b="1" dirty="0" smtClean="0">
                <a:solidFill>
                  <a:srgbClr val="00B0F0"/>
                </a:solidFill>
              </a:rPr>
              <a:t>@network rail.co.uk</a:t>
            </a:r>
          </a:p>
        </p:txBody>
      </p:sp>
    </p:spTree>
    <p:extLst>
      <p:ext uri="{BB962C8B-B14F-4D97-AF65-F5344CB8AC3E}">
        <p14:creationId xmlns:p14="http://schemas.microsoft.com/office/powerpoint/2010/main" val="277367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4040181"/>
              </p:ext>
            </p:extLst>
          </p:nvPr>
        </p:nvGraphicFramePr>
        <p:xfrm>
          <a:off x="1080361" y="867051"/>
          <a:ext cx="6767254" cy="5039031"/>
        </p:xfrm>
        <a:graphic>
          <a:graphicData uri="http://schemas.openxmlformats.org/drawingml/2006/table">
            <a:tbl>
              <a:tblPr firstRow="1" firstCol="1" bandRow="1"/>
              <a:tblGrid>
                <a:gridCol w="3383627"/>
                <a:gridCol w="3383627"/>
              </a:tblGrid>
              <a:tr h="529971">
                <a:tc>
                  <a:txBody>
                    <a:bodyPr/>
                    <a:lstStyle/>
                    <a:p>
                      <a:pPr>
                        <a:lnSpc>
                          <a:spcPct val="115000"/>
                        </a:lnSpc>
                        <a:spcAft>
                          <a:spcPts val="0"/>
                        </a:spcAft>
                      </a:pPr>
                      <a:r>
                        <a:rPr lang="en-GB" sz="1050" b="1" dirty="0">
                          <a:solidFill>
                            <a:srgbClr val="FF0000"/>
                          </a:solidFill>
                          <a:effectLst/>
                          <a:latin typeface="Calibri"/>
                          <a:ea typeface="Calibri"/>
                          <a:cs typeface="Times New Roman"/>
                        </a:rPr>
                        <a:t>First things first: </a:t>
                      </a:r>
                      <a:endParaRPr lang="en-GB" sz="900" dirty="0">
                        <a:effectLst/>
                        <a:latin typeface="Calibri"/>
                        <a:ea typeface="Calibri"/>
                        <a:cs typeface="Times New Roman"/>
                      </a:endParaRPr>
                    </a:p>
                    <a:p>
                      <a:pPr>
                        <a:lnSpc>
                          <a:spcPct val="115000"/>
                        </a:lnSpc>
                        <a:spcAft>
                          <a:spcPts val="0"/>
                        </a:spcAft>
                      </a:pPr>
                      <a:r>
                        <a:rPr lang="en-GB" sz="1050" b="1" dirty="0">
                          <a:effectLst/>
                          <a:latin typeface="Calibri"/>
                          <a:ea typeface="Calibri"/>
                          <a:cs typeface="Times New Roman"/>
                        </a:rPr>
                        <a:t>Is there immediate danger trackside?</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FF0000"/>
                          </a:solidFill>
                          <a:effectLst/>
                          <a:latin typeface="Calibri"/>
                          <a:ea typeface="Calibri"/>
                          <a:cs typeface="Times New Roman"/>
                        </a:rPr>
                        <a:t>Yes: Call it in to </a:t>
                      </a:r>
                      <a:r>
                        <a:rPr lang="en-GB" sz="1050" dirty="0" smtClean="0">
                          <a:solidFill>
                            <a:srgbClr val="FF0000"/>
                          </a:solidFill>
                          <a:effectLst/>
                          <a:latin typeface="Calibri"/>
                          <a:ea typeface="Calibri"/>
                          <a:cs typeface="Times New Roman"/>
                        </a:rPr>
                        <a:t>Signaller first (or Route Control)</a:t>
                      </a:r>
                      <a:endParaRPr lang="en-GB" sz="900" dirty="0">
                        <a:effectLst/>
                        <a:latin typeface="Calibri"/>
                        <a:ea typeface="Calibri"/>
                        <a:cs typeface="Times New Roman"/>
                      </a:endParaRPr>
                    </a:p>
                    <a:p>
                      <a:pPr>
                        <a:lnSpc>
                          <a:spcPct val="115000"/>
                        </a:lnSpc>
                        <a:spcAft>
                          <a:spcPts val="0"/>
                        </a:spcAft>
                      </a:pPr>
                      <a:r>
                        <a:rPr lang="en-GB" sz="1050" dirty="0">
                          <a:effectLst/>
                          <a:latin typeface="Calibri"/>
                          <a:ea typeface="Calibri"/>
                          <a:cs typeface="Times New Roman"/>
                        </a:rPr>
                        <a:t>…then report the Close Call</a:t>
                      </a:r>
                      <a:endParaRPr lang="en-GB" sz="900" dirty="0">
                        <a:effectLst/>
                        <a:latin typeface="Calibri"/>
                        <a:ea typeface="Calibri"/>
                        <a:cs typeface="Times New Roman"/>
                      </a:endParaRPr>
                    </a:p>
                    <a:p>
                      <a:pPr>
                        <a:lnSpc>
                          <a:spcPct val="115000"/>
                        </a:lnSpc>
                        <a:spcAft>
                          <a:spcPts val="0"/>
                        </a:spcAft>
                      </a:pPr>
                      <a:r>
                        <a:rPr lang="en-GB" sz="1050" dirty="0">
                          <a:solidFill>
                            <a:schemeClr val="tx1"/>
                          </a:solidFill>
                          <a:effectLst/>
                          <a:latin typeface="Calibri"/>
                          <a:ea typeface="Calibri"/>
                          <a:cs typeface="Times New Roman"/>
                        </a:rPr>
                        <a:t> </a:t>
                      </a:r>
                      <a:r>
                        <a:rPr lang="en-GB" sz="1050" dirty="0" smtClean="0">
                          <a:solidFill>
                            <a:schemeClr val="tx1"/>
                          </a:solidFill>
                          <a:effectLst/>
                          <a:latin typeface="Calibri"/>
                          <a:ea typeface="Calibri"/>
                          <a:cs typeface="Times New Roman"/>
                        </a:rPr>
                        <a:t>No: Go </a:t>
                      </a:r>
                      <a:r>
                        <a:rPr lang="en-GB" sz="1050" dirty="0">
                          <a:solidFill>
                            <a:schemeClr val="tx1"/>
                          </a:solidFill>
                          <a:effectLst/>
                          <a:latin typeface="Calibri"/>
                          <a:ea typeface="Calibri"/>
                          <a:cs typeface="Times New Roman"/>
                        </a:rPr>
                        <a:t>ahead and report the Close Call</a:t>
                      </a:r>
                      <a:endParaRPr lang="en-GB" sz="900" dirty="0">
                        <a:solidFill>
                          <a:schemeClr val="tx1"/>
                        </a:solidFill>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952">
                <a:tc>
                  <a:txBody>
                    <a:bodyPr/>
                    <a:lstStyle/>
                    <a:p>
                      <a:pPr>
                        <a:lnSpc>
                          <a:spcPct val="115000"/>
                        </a:lnSpc>
                        <a:spcAft>
                          <a:spcPts val="0"/>
                        </a:spcAft>
                      </a:pPr>
                      <a:r>
                        <a:rPr lang="en-GB" sz="1050" dirty="0">
                          <a:effectLst/>
                          <a:latin typeface="Calibri"/>
                          <a:ea typeface="Calibri"/>
                          <a:cs typeface="Times New Roman"/>
                        </a:rPr>
                        <a:t>Your full name</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 </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952">
                <a:tc>
                  <a:txBody>
                    <a:bodyPr/>
                    <a:lstStyle/>
                    <a:p>
                      <a:pPr>
                        <a:lnSpc>
                          <a:spcPct val="115000"/>
                        </a:lnSpc>
                        <a:spcAft>
                          <a:spcPts val="0"/>
                        </a:spcAft>
                      </a:pPr>
                      <a:r>
                        <a:rPr lang="en-GB" sz="1050" dirty="0">
                          <a:effectLst/>
                          <a:latin typeface="Calibri"/>
                          <a:ea typeface="Calibri"/>
                          <a:cs typeface="Times New Roman"/>
                        </a:rPr>
                        <a:t>Your email address</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endParaRPr lang="en-GB" sz="900" dirty="0">
                        <a:effectLst/>
                        <a:latin typeface="Calibri"/>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904">
                <a:tc>
                  <a:txBody>
                    <a:bodyPr/>
                    <a:lstStyle/>
                    <a:p>
                      <a:pPr>
                        <a:lnSpc>
                          <a:spcPct val="115000"/>
                        </a:lnSpc>
                        <a:spcAft>
                          <a:spcPts val="0"/>
                        </a:spcAft>
                      </a:pPr>
                      <a:r>
                        <a:rPr lang="en-GB" sz="1050" dirty="0">
                          <a:effectLst/>
                          <a:latin typeface="Calibri"/>
                          <a:ea typeface="Calibri"/>
                          <a:cs typeface="Times New Roman"/>
                        </a:rPr>
                        <a:t>Your mobile number </a:t>
                      </a:r>
                      <a:endParaRPr lang="en-GB" sz="900" dirty="0">
                        <a:effectLst/>
                        <a:latin typeface="Calibri"/>
                        <a:ea typeface="Calibri"/>
                        <a:cs typeface="Times New Roman"/>
                      </a:endParaRPr>
                    </a:p>
                    <a:p>
                      <a:pPr>
                        <a:lnSpc>
                          <a:spcPct val="115000"/>
                        </a:lnSpc>
                        <a:spcAft>
                          <a:spcPts val="0"/>
                        </a:spcAft>
                      </a:pPr>
                      <a:r>
                        <a:rPr lang="en-GB" sz="1050" dirty="0">
                          <a:effectLst/>
                          <a:latin typeface="Calibri"/>
                          <a:ea typeface="Calibri"/>
                          <a:cs typeface="Times New Roman"/>
                        </a:rPr>
                        <a:t>(for feedback)</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 </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2857">
                <a:tc rowSpan="2">
                  <a:txBody>
                    <a:bodyPr/>
                    <a:lstStyle/>
                    <a:p>
                      <a:pPr>
                        <a:lnSpc>
                          <a:spcPct val="115000"/>
                        </a:lnSpc>
                        <a:spcAft>
                          <a:spcPts val="0"/>
                        </a:spcAft>
                      </a:pPr>
                      <a:r>
                        <a:rPr lang="en-GB" sz="1050" dirty="0">
                          <a:effectLst/>
                          <a:latin typeface="Calibri"/>
                          <a:ea typeface="Calibri"/>
                          <a:cs typeface="Times New Roman"/>
                        </a:rPr>
                        <a:t>Location information</a:t>
                      </a:r>
                      <a:endParaRPr lang="en-GB" sz="900" dirty="0">
                        <a:effectLst/>
                        <a:latin typeface="Calibri"/>
                        <a:ea typeface="Calibri"/>
                        <a:cs typeface="Times New Roman"/>
                      </a:endParaRPr>
                    </a:p>
                    <a:p>
                      <a:pPr>
                        <a:lnSpc>
                          <a:spcPct val="115000"/>
                        </a:lnSpc>
                        <a:spcAft>
                          <a:spcPts val="0"/>
                        </a:spcAft>
                      </a:pPr>
                      <a:r>
                        <a:rPr lang="en-GB" sz="1050" i="1" dirty="0">
                          <a:effectLst/>
                          <a:latin typeface="Calibri"/>
                          <a:ea typeface="Calibri"/>
                          <a:cs typeface="Times New Roman"/>
                        </a:rPr>
                        <a:t>Help someone pinpoint the exact location</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Trackside:</a:t>
                      </a:r>
                      <a:endParaRPr lang="en-GB" sz="900" dirty="0">
                        <a:effectLst/>
                        <a:latin typeface="Calibri"/>
                        <a:ea typeface="Calibri"/>
                        <a:cs typeface="Times New Roman"/>
                      </a:endParaRPr>
                    </a:p>
                    <a:p>
                      <a:pPr>
                        <a:lnSpc>
                          <a:spcPct val="115000"/>
                        </a:lnSpc>
                        <a:spcAft>
                          <a:spcPts val="0"/>
                        </a:spcAft>
                      </a:pPr>
                      <a:r>
                        <a:rPr lang="en-GB" sz="1050" dirty="0">
                          <a:solidFill>
                            <a:srgbClr val="808080"/>
                          </a:solidFill>
                          <a:effectLst/>
                          <a:latin typeface="Calibri"/>
                          <a:ea typeface="Calibri"/>
                          <a:cs typeface="Times New Roman"/>
                        </a:rPr>
                        <a:t>ELR, mileage, chains. Line/track ID. Bridge Number. Station. Crossing.</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2857">
                <a:tc vMerge="1">
                  <a:txBody>
                    <a:bodyPr/>
                    <a:lstStyle/>
                    <a:p>
                      <a:endParaRPr lang="en-GB"/>
                    </a:p>
                  </a:txBody>
                  <a:tcPr/>
                </a:tc>
                <a:tc>
                  <a:txBody>
                    <a:bodyPr/>
                    <a:lstStyle/>
                    <a:p>
                      <a:pPr>
                        <a:lnSpc>
                          <a:spcPct val="115000"/>
                        </a:lnSpc>
                        <a:spcAft>
                          <a:spcPts val="0"/>
                        </a:spcAft>
                      </a:pPr>
                      <a:r>
                        <a:rPr lang="en-GB" sz="1050" dirty="0">
                          <a:solidFill>
                            <a:srgbClr val="808080"/>
                          </a:solidFill>
                          <a:effectLst/>
                          <a:latin typeface="Calibri"/>
                          <a:ea typeface="Calibri"/>
                          <a:cs typeface="Times New Roman"/>
                        </a:rPr>
                        <a:t>Non Trackside: </a:t>
                      </a:r>
                      <a:endParaRPr lang="en-GB" sz="900" dirty="0">
                        <a:effectLst/>
                        <a:latin typeface="Calibri"/>
                        <a:ea typeface="Calibri"/>
                        <a:cs typeface="Times New Roman"/>
                      </a:endParaRPr>
                    </a:p>
                    <a:p>
                      <a:pPr>
                        <a:lnSpc>
                          <a:spcPct val="115000"/>
                        </a:lnSpc>
                        <a:spcAft>
                          <a:spcPts val="0"/>
                        </a:spcAft>
                      </a:pPr>
                      <a:r>
                        <a:rPr lang="en-GB" sz="1050" dirty="0">
                          <a:solidFill>
                            <a:srgbClr val="808080"/>
                          </a:solidFill>
                          <a:effectLst/>
                          <a:latin typeface="Calibri"/>
                          <a:ea typeface="Calibri"/>
                          <a:cs typeface="Times New Roman"/>
                        </a:rPr>
                        <a:t>Property name, address, postcode, floor, room number, desk area.</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2857">
                <a:tc>
                  <a:txBody>
                    <a:bodyPr/>
                    <a:lstStyle/>
                    <a:p>
                      <a:pPr>
                        <a:lnSpc>
                          <a:spcPct val="115000"/>
                        </a:lnSpc>
                        <a:spcAft>
                          <a:spcPts val="0"/>
                        </a:spcAft>
                      </a:pPr>
                      <a:r>
                        <a:rPr lang="en-GB" sz="1050" dirty="0">
                          <a:effectLst/>
                          <a:latin typeface="Calibri"/>
                          <a:ea typeface="Calibri"/>
                          <a:cs typeface="Times New Roman"/>
                        </a:rPr>
                        <a:t>Detailed location information</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Add more information so someone could find the EXACT location once they are in the right location</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904">
                <a:tc>
                  <a:txBody>
                    <a:bodyPr/>
                    <a:lstStyle/>
                    <a:p>
                      <a:pPr>
                        <a:lnSpc>
                          <a:spcPct val="115000"/>
                        </a:lnSpc>
                        <a:spcAft>
                          <a:spcPts val="0"/>
                        </a:spcAft>
                      </a:pPr>
                      <a:r>
                        <a:rPr lang="en-GB" sz="1050" dirty="0">
                          <a:effectLst/>
                          <a:latin typeface="Calibri"/>
                          <a:ea typeface="Calibri"/>
                          <a:cs typeface="Times New Roman"/>
                        </a:rPr>
                        <a:t>Detailed situation description</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Describe what is wrong?</a:t>
                      </a:r>
                      <a:endParaRPr lang="en-GB" sz="900" dirty="0">
                        <a:effectLst/>
                        <a:latin typeface="Calibri"/>
                        <a:ea typeface="Calibri"/>
                        <a:cs typeface="Times New Roman"/>
                      </a:endParaRPr>
                    </a:p>
                    <a:p>
                      <a:pPr>
                        <a:lnSpc>
                          <a:spcPct val="115000"/>
                        </a:lnSpc>
                        <a:spcAft>
                          <a:spcPts val="0"/>
                        </a:spcAft>
                      </a:pPr>
                      <a:r>
                        <a:rPr lang="en-GB" sz="1050" dirty="0">
                          <a:solidFill>
                            <a:srgbClr val="808080"/>
                          </a:solidFill>
                          <a:effectLst/>
                          <a:latin typeface="Calibri"/>
                          <a:ea typeface="Calibri"/>
                          <a:cs typeface="Times New Roman"/>
                        </a:rPr>
                        <a:t>Describe what could happen as a result?</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4078">
                <a:tc>
                  <a:txBody>
                    <a:bodyPr/>
                    <a:lstStyle/>
                    <a:p>
                      <a:pPr>
                        <a:lnSpc>
                          <a:spcPct val="115000"/>
                        </a:lnSpc>
                        <a:spcAft>
                          <a:spcPts val="0"/>
                        </a:spcAft>
                      </a:pPr>
                      <a:r>
                        <a:rPr lang="en-GB" sz="1050" dirty="0">
                          <a:effectLst/>
                          <a:latin typeface="Calibri"/>
                          <a:ea typeface="Calibri"/>
                          <a:cs typeface="Times New Roman"/>
                        </a:rPr>
                        <a:t>Have you resolved the Close Call?</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Yes or No</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4017">
                <a:tc>
                  <a:txBody>
                    <a:bodyPr/>
                    <a:lstStyle/>
                    <a:p>
                      <a:pPr>
                        <a:lnSpc>
                          <a:spcPct val="115000"/>
                        </a:lnSpc>
                        <a:spcAft>
                          <a:spcPts val="0"/>
                        </a:spcAft>
                      </a:pPr>
                      <a:r>
                        <a:rPr lang="en-GB" sz="1050" dirty="0">
                          <a:effectLst/>
                          <a:latin typeface="Calibri"/>
                          <a:ea typeface="Calibri"/>
                          <a:cs typeface="Times New Roman"/>
                        </a:rPr>
                        <a:t>What action is required</a:t>
                      </a:r>
                      <a:r>
                        <a:rPr lang="en-GB" sz="1050" dirty="0" smtClean="0">
                          <a:effectLst/>
                          <a:latin typeface="Calibri"/>
                          <a:ea typeface="Calibri"/>
                          <a:cs typeface="Times New Roman"/>
                        </a:rPr>
                        <a:t>?</a:t>
                      </a:r>
                    </a:p>
                    <a:p>
                      <a:pPr>
                        <a:lnSpc>
                          <a:spcPct val="115000"/>
                        </a:lnSpc>
                        <a:spcAft>
                          <a:spcPts val="0"/>
                        </a:spcAft>
                      </a:pPr>
                      <a:r>
                        <a:rPr lang="en-GB" sz="1050" dirty="0" smtClean="0">
                          <a:effectLst/>
                          <a:latin typeface="Calibri"/>
                          <a:ea typeface="Calibri"/>
                          <a:cs typeface="Times New Roman"/>
                        </a:rPr>
                        <a:t>What action have you taken (if any)</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 Describe what action is needed to remove the </a:t>
                      </a:r>
                      <a:r>
                        <a:rPr lang="en-GB" sz="1050" dirty="0" smtClean="0">
                          <a:solidFill>
                            <a:srgbClr val="808080"/>
                          </a:solidFill>
                          <a:effectLst/>
                          <a:latin typeface="Calibri"/>
                          <a:ea typeface="Calibri"/>
                          <a:cs typeface="Times New Roman"/>
                        </a:rPr>
                        <a:t>risk</a:t>
                      </a:r>
                    </a:p>
                    <a:p>
                      <a:pPr>
                        <a:lnSpc>
                          <a:spcPct val="115000"/>
                        </a:lnSpc>
                        <a:spcAft>
                          <a:spcPts val="0"/>
                        </a:spcAft>
                      </a:pPr>
                      <a:r>
                        <a:rPr lang="en-GB" sz="1050" dirty="0" smtClean="0">
                          <a:solidFill>
                            <a:srgbClr val="808080"/>
                          </a:solidFill>
                          <a:effectLst/>
                          <a:latin typeface="Calibri"/>
                          <a:ea typeface="Calibri"/>
                          <a:cs typeface="Times New Roman"/>
                        </a:rPr>
                        <a:t>Describe what action you have taken</a:t>
                      </a:r>
                      <a:r>
                        <a:rPr lang="en-GB" sz="1050" baseline="0" dirty="0" smtClean="0">
                          <a:solidFill>
                            <a:srgbClr val="808080"/>
                          </a:solidFill>
                          <a:effectLst/>
                          <a:latin typeface="Calibri"/>
                          <a:ea typeface="Calibri"/>
                          <a:cs typeface="Times New Roman"/>
                        </a:rPr>
                        <a:t> to remove the risk</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2857">
                <a:tc>
                  <a:txBody>
                    <a:bodyPr/>
                    <a:lstStyle/>
                    <a:p>
                      <a:pPr>
                        <a:lnSpc>
                          <a:spcPct val="115000"/>
                        </a:lnSpc>
                        <a:spcAft>
                          <a:spcPts val="0"/>
                        </a:spcAft>
                      </a:pPr>
                      <a:r>
                        <a:rPr lang="en-GB" sz="1050" dirty="0">
                          <a:effectLst/>
                          <a:latin typeface="Calibri"/>
                          <a:ea typeface="Calibri"/>
                          <a:cs typeface="Times New Roman"/>
                        </a:rPr>
                        <a:t>Who should resolve the Close Call?</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Suggest who you think is responsible for resolution. </a:t>
                      </a:r>
                      <a:endParaRPr lang="en-GB" sz="900" dirty="0">
                        <a:effectLst/>
                        <a:latin typeface="Calibri"/>
                        <a:ea typeface="Calibri"/>
                        <a:cs typeface="Times New Roman"/>
                      </a:endParaRPr>
                    </a:p>
                    <a:p>
                      <a:pPr>
                        <a:lnSpc>
                          <a:spcPct val="115000"/>
                        </a:lnSpc>
                        <a:spcAft>
                          <a:spcPts val="0"/>
                        </a:spcAft>
                      </a:pPr>
                      <a:r>
                        <a:rPr lang="en-GB" sz="1050" dirty="0">
                          <a:solidFill>
                            <a:srgbClr val="808080"/>
                          </a:solidFill>
                          <a:effectLst/>
                          <a:latin typeface="Calibri"/>
                          <a:ea typeface="Calibri"/>
                          <a:cs typeface="Times New Roman"/>
                        </a:rPr>
                        <a:t>Function, team, manager or individual. </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904">
                <a:tc>
                  <a:txBody>
                    <a:bodyPr/>
                    <a:lstStyle/>
                    <a:p>
                      <a:pPr>
                        <a:lnSpc>
                          <a:spcPct val="115000"/>
                        </a:lnSpc>
                        <a:spcAft>
                          <a:spcPts val="0"/>
                        </a:spcAft>
                      </a:pPr>
                      <a:r>
                        <a:rPr lang="en-GB" sz="1050" dirty="0">
                          <a:effectLst/>
                          <a:latin typeface="Calibri"/>
                          <a:ea typeface="Calibri"/>
                          <a:cs typeface="Times New Roman"/>
                        </a:rPr>
                        <a:t>Have Network Rail </a:t>
                      </a:r>
                      <a:endParaRPr lang="en-GB" sz="900" dirty="0">
                        <a:effectLst/>
                        <a:latin typeface="Calibri"/>
                        <a:ea typeface="Calibri"/>
                        <a:cs typeface="Times New Roman"/>
                      </a:endParaRPr>
                    </a:p>
                    <a:p>
                      <a:pPr>
                        <a:lnSpc>
                          <a:spcPct val="115000"/>
                        </a:lnSpc>
                        <a:spcAft>
                          <a:spcPts val="0"/>
                        </a:spcAft>
                      </a:pPr>
                      <a:r>
                        <a:rPr lang="en-GB" sz="1050" dirty="0">
                          <a:effectLst/>
                          <a:latin typeface="Calibri"/>
                          <a:ea typeface="Calibri"/>
                          <a:cs typeface="Times New Roman"/>
                        </a:rPr>
                        <a:t>Route Control been informed?</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Yes or No</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2857">
                <a:tc>
                  <a:txBody>
                    <a:bodyPr/>
                    <a:lstStyle/>
                    <a:p>
                      <a:pPr>
                        <a:lnSpc>
                          <a:spcPct val="115000"/>
                        </a:lnSpc>
                        <a:spcAft>
                          <a:spcPts val="0"/>
                        </a:spcAft>
                      </a:pPr>
                      <a:r>
                        <a:rPr lang="en-GB" sz="1050" dirty="0">
                          <a:effectLst/>
                          <a:latin typeface="Calibri"/>
                          <a:ea typeface="Calibri"/>
                          <a:cs typeface="Times New Roman"/>
                        </a:rPr>
                        <a:t>Do you want feedback?</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50" dirty="0">
                          <a:solidFill>
                            <a:srgbClr val="808080"/>
                          </a:solidFill>
                          <a:effectLst/>
                          <a:latin typeface="Calibri"/>
                          <a:ea typeface="Calibri"/>
                          <a:cs typeface="Times New Roman"/>
                        </a:rPr>
                        <a:t>Yes or No </a:t>
                      </a:r>
                      <a:endParaRPr lang="en-GB" sz="900" dirty="0">
                        <a:effectLst/>
                        <a:latin typeface="Calibri"/>
                        <a:ea typeface="Calibri"/>
                        <a:cs typeface="Times New Roman"/>
                      </a:endParaRPr>
                    </a:p>
                    <a:p>
                      <a:pPr>
                        <a:lnSpc>
                          <a:spcPct val="115000"/>
                        </a:lnSpc>
                        <a:spcAft>
                          <a:spcPts val="0"/>
                        </a:spcAft>
                      </a:pPr>
                      <a:r>
                        <a:rPr lang="en-GB" sz="1050" i="1" dirty="0">
                          <a:solidFill>
                            <a:srgbClr val="808080"/>
                          </a:solidFill>
                          <a:effectLst/>
                          <a:latin typeface="Calibri"/>
                          <a:ea typeface="Calibri"/>
                          <a:cs typeface="Times New Roman"/>
                        </a:rPr>
                        <a:t>Feedback sent via text to mobile number you provide</a:t>
                      </a:r>
                      <a:endParaRPr lang="en-GB" sz="900" dirty="0">
                        <a:effectLst/>
                        <a:latin typeface="Calibri"/>
                        <a:ea typeface="Calibri"/>
                        <a:cs typeface="Times New Roman"/>
                      </a:endParaRPr>
                    </a:p>
                  </a:txBody>
                  <a:tcPr marL="40520" marR="40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11</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Reducing future risk</a:t>
            </a:r>
          </a:p>
        </p:txBody>
      </p:sp>
      <p:sp>
        <p:nvSpPr>
          <p:cNvPr id="5" name="Rounded Rectangular Callout 4"/>
          <p:cNvSpPr/>
          <p:nvPr/>
        </p:nvSpPr>
        <p:spPr>
          <a:xfrm>
            <a:off x="395536" y="786048"/>
            <a:ext cx="8136904" cy="5201038"/>
          </a:xfrm>
          <a:prstGeom prst="wedgeRoundRectCallout">
            <a:avLst>
              <a:gd name="adj1" fmla="val -22323"/>
              <a:gd name="adj2" fmla="val 54832"/>
              <a:gd name="adj3" fmla="val 16667"/>
            </a:avLst>
          </a:prstGeom>
          <a:noFill/>
          <a:ln w="152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1240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1"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943E79D-8FBF-4DF6-9B95-D2B716257E38}" type="datetime5">
              <a:rPr lang="en-GB" altLang="en-US" sz="800" smtClean="0"/>
              <a:pPr/>
              <a:t>1-Feb-16</a:t>
            </a:fld>
            <a:endParaRPr lang="en-GB" altLang="en-US" sz="800" smtClean="0"/>
          </a:p>
        </p:txBody>
      </p:sp>
      <p:sp>
        <p:nvSpPr>
          <p:cNvPr id="17412"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8F66B957-D794-4A8F-BF84-8BD39B73CD80}" type="slidenum">
              <a:rPr lang="en-GB" altLang="en-US" sz="800"/>
              <a:pPr/>
              <a:t>12</a:t>
            </a:fld>
            <a:endParaRPr lang="en-GB" altLang="en-US" sz="8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148429"/>
            <a:ext cx="931429" cy="1020000"/>
          </a:xfrm>
          <a:prstGeom prst="rect">
            <a:avLst/>
          </a:prstGeom>
          <a:ln>
            <a:noFill/>
          </a:ln>
        </p:spPr>
      </p:pic>
      <p:sp>
        <p:nvSpPr>
          <p:cNvPr id="8" name="Rounded Rectangular Callout 7"/>
          <p:cNvSpPr/>
          <p:nvPr/>
        </p:nvSpPr>
        <p:spPr>
          <a:xfrm>
            <a:off x="1474640" y="1700808"/>
            <a:ext cx="6265712" cy="3168352"/>
          </a:xfrm>
          <a:prstGeom prst="wedgeRoundRectCallout">
            <a:avLst/>
          </a:prstGeom>
          <a:noFill/>
          <a:ln w="152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997198" y="2400126"/>
            <a:ext cx="5220596" cy="1769715"/>
          </a:xfrm>
          <a:prstGeom prst="rect">
            <a:avLst/>
          </a:prstGeom>
          <a:noFill/>
        </p:spPr>
        <p:txBody>
          <a:bodyPr wrap="none" lIns="0" tIns="0" rIns="0" bIns="0" rtlCol="0">
            <a:spAutoFit/>
          </a:bodyPr>
          <a:lstStyle/>
          <a:p>
            <a:pPr>
              <a:spcBef>
                <a:spcPts val="1500"/>
              </a:spcBef>
            </a:pPr>
            <a:r>
              <a:rPr lang="en-GB" sz="11500" b="1" dirty="0" smtClean="0">
                <a:solidFill>
                  <a:srgbClr val="00B0F0"/>
                </a:solidFill>
                <a:latin typeface="Arial Narrow" panose="020B0606020202030204" pitchFamily="34" charset="0"/>
                <a:cs typeface="Narkisim" panose="020E0502050101010101" pitchFamily="34" charset="-79"/>
              </a:rPr>
              <a:t>Your Call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Good Calls for a safer network</a:t>
            </a:r>
          </a:p>
        </p:txBody>
      </p:sp>
      <p:sp>
        <p:nvSpPr>
          <p:cNvPr id="6" name="TextBox 5"/>
          <p:cNvSpPr txBox="1"/>
          <p:nvPr/>
        </p:nvSpPr>
        <p:spPr>
          <a:xfrm>
            <a:off x="980392" y="1371253"/>
            <a:ext cx="4736874" cy="1769715"/>
          </a:xfrm>
          <a:prstGeom prst="rect">
            <a:avLst/>
          </a:prstGeom>
          <a:noFill/>
        </p:spPr>
        <p:txBody>
          <a:bodyPr wrap="none" lIns="0" tIns="0" rIns="0" bIns="0" rtlCol="0">
            <a:spAutoFit/>
          </a:bodyPr>
          <a:lstStyle/>
          <a:p>
            <a:pPr>
              <a:spcBef>
                <a:spcPts val="1500"/>
              </a:spcBef>
            </a:pPr>
            <a:r>
              <a:rPr lang="en-GB" sz="11500" dirty="0" smtClean="0">
                <a:solidFill>
                  <a:srgbClr val="00B0F0"/>
                </a:solidFill>
                <a:latin typeface="Tw Cen MT Condensed Extra Bold" panose="020B0803020202020204" pitchFamily="34" charset="0"/>
              </a:rPr>
              <a:t>116</a:t>
            </a:r>
            <a:r>
              <a:rPr lang="en-GB" sz="11500" dirty="0" smtClean="0">
                <a:solidFill>
                  <a:srgbClr val="00B0F0"/>
                </a:solidFill>
                <a:latin typeface="Tw Cen MT Condensed Extra Bold" panose="020B0803020202020204" pitchFamily="34" charset="0"/>
              </a:rPr>
              <a:t>,811</a:t>
            </a:r>
            <a:endParaRPr lang="en-GB" sz="11500" dirty="0" smtClean="0">
              <a:solidFill>
                <a:srgbClr val="00B0F0"/>
              </a:solidFill>
              <a:latin typeface="Tw Cen MT Condensed Extra Bold" panose="020B0803020202020204" pitchFamily="34" charset="0"/>
            </a:endParaRPr>
          </a:p>
        </p:txBody>
      </p:sp>
      <p:sp>
        <p:nvSpPr>
          <p:cNvPr id="7" name="TextBox 6"/>
          <p:cNvSpPr txBox="1"/>
          <p:nvPr/>
        </p:nvSpPr>
        <p:spPr>
          <a:xfrm>
            <a:off x="3447891" y="2924944"/>
            <a:ext cx="4076437" cy="615553"/>
          </a:xfrm>
          <a:prstGeom prst="rect">
            <a:avLst/>
          </a:prstGeom>
          <a:noFill/>
        </p:spPr>
        <p:txBody>
          <a:bodyPr wrap="none" lIns="0" tIns="0" rIns="0" bIns="0" rtlCol="0">
            <a:spAutoFit/>
          </a:bodyPr>
          <a:lstStyle/>
          <a:p>
            <a:pPr>
              <a:spcBef>
                <a:spcPts val="1500"/>
              </a:spcBef>
            </a:pPr>
            <a:r>
              <a:rPr lang="en-GB" sz="4000" dirty="0" smtClean="0">
                <a:solidFill>
                  <a:srgbClr val="00B050"/>
                </a:solidFill>
                <a:latin typeface="Tw Cen MT Condensed Extra Bold" panose="020B0803020202020204" pitchFamily="34" charset="0"/>
              </a:rPr>
              <a:t>One 24/7 Call Centre</a:t>
            </a:r>
          </a:p>
        </p:txBody>
      </p:sp>
      <p:sp>
        <p:nvSpPr>
          <p:cNvPr id="8" name="TextBox 7"/>
          <p:cNvSpPr txBox="1"/>
          <p:nvPr/>
        </p:nvSpPr>
        <p:spPr>
          <a:xfrm>
            <a:off x="5796136" y="1844824"/>
            <a:ext cx="1756443" cy="1142044"/>
          </a:xfrm>
          <a:prstGeom prst="rect">
            <a:avLst/>
          </a:prstGeom>
          <a:noFill/>
        </p:spPr>
        <p:txBody>
          <a:bodyPr wrap="none" lIns="0" tIns="0" rIns="0" bIns="0" rtlCol="0">
            <a:spAutoFit/>
          </a:bodyPr>
          <a:lstStyle/>
          <a:p>
            <a:pPr>
              <a:lnSpc>
                <a:spcPts val="2900"/>
              </a:lnSpc>
            </a:pPr>
            <a:r>
              <a:rPr lang="en-GB" sz="4000" dirty="0" smtClean="0">
                <a:solidFill>
                  <a:schemeClr val="tx2"/>
                </a:solidFill>
                <a:latin typeface="Tw Cen MT Condensed Extra Bold" panose="020B0803020202020204" pitchFamily="34" charset="0"/>
              </a:rPr>
              <a:t>Close</a:t>
            </a:r>
          </a:p>
          <a:p>
            <a:pPr>
              <a:lnSpc>
                <a:spcPts val="2900"/>
              </a:lnSpc>
            </a:pPr>
            <a:r>
              <a:rPr lang="en-GB" sz="4000" dirty="0" smtClean="0">
                <a:solidFill>
                  <a:schemeClr val="tx2"/>
                </a:solidFill>
                <a:latin typeface="Tw Cen MT Condensed Extra Bold" panose="020B0803020202020204" pitchFamily="34" charset="0"/>
              </a:rPr>
              <a:t>Calls</a:t>
            </a:r>
          </a:p>
          <a:p>
            <a:pPr>
              <a:lnSpc>
                <a:spcPts val="2900"/>
              </a:lnSpc>
            </a:pPr>
            <a:r>
              <a:rPr lang="en-GB" sz="4000" dirty="0" smtClean="0">
                <a:solidFill>
                  <a:schemeClr val="tx2"/>
                </a:solidFill>
                <a:latin typeface="Tw Cen MT Condensed Extra Bold" panose="020B0803020202020204" pitchFamily="34" charset="0"/>
              </a:rPr>
              <a:t>Reported</a:t>
            </a:r>
          </a:p>
        </p:txBody>
      </p:sp>
      <p:sp>
        <p:nvSpPr>
          <p:cNvPr id="9" name="TextBox 8"/>
          <p:cNvSpPr txBox="1"/>
          <p:nvPr/>
        </p:nvSpPr>
        <p:spPr>
          <a:xfrm>
            <a:off x="1043608" y="3933056"/>
            <a:ext cx="6291787" cy="677108"/>
          </a:xfrm>
          <a:prstGeom prst="rect">
            <a:avLst/>
          </a:prstGeom>
          <a:noFill/>
        </p:spPr>
        <p:txBody>
          <a:bodyPr wrap="none" lIns="0" tIns="0" rIns="0" bIns="0" rtlCol="0">
            <a:spAutoFit/>
          </a:bodyPr>
          <a:lstStyle/>
          <a:p>
            <a:pPr>
              <a:spcBef>
                <a:spcPts val="1500"/>
              </a:spcBef>
            </a:pPr>
            <a:r>
              <a:rPr lang="en-GB" sz="4400" i="1" dirty="0" smtClean="0">
                <a:solidFill>
                  <a:srgbClr val="00B050"/>
                </a:solidFill>
                <a:latin typeface="Tw Cen MT Condensed Extra Bold" panose="020B0803020202020204" pitchFamily="34" charset="0"/>
              </a:rPr>
              <a:t>22K colleagues using the App</a:t>
            </a:r>
          </a:p>
        </p:txBody>
      </p:sp>
      <p:sp>
        <p:nvSpPr>
          <p:cNvPr id="10" name="TextBox 9"/>
          <p:cNvSpPr txBox="1"/>
          <p:nvPr/>
        </p:nvSpPr>
        <p:spPr>
          <a:xfrm>
            <a:off x="1259632" y="4437112"/>
            <a:ext cx="6080895" cy="677108"/>
          </a:xfrm>
          <a:prstGeom prst="rect">
            <a:avLst/>
          </a:prstGeom>
          <a:noFill/>
        </p:spPr>
        <p:txBody>
          <a:bodyPr wrap="none" lIns="0" tIns="0" rIns="0" bIns="0" rtlCol="0">
            <a:spAutoFit/>
          </a:bodyPr>
          <a:lstStyle/>
          <a:p>
            <a:pPr>
              <a:spcBef>
                <a:spcPts val="1500"/>
              </a:spcBef>
            </a:pPr>
            <a:r>
              <a:rPr lang="en-GB" sz="4400" dirty="0" smtClean="0">
                <a:solidFill>
                  <a:srgbClr val="00B0F0"/>
                </a:solidFill>
                <a:latin typeface="Tw Cen MT Condensed Extra Bold" panose="020B0803020202020204" pitchFamily="34" charset="0"/>
              </a:rPr>
              <a:t>2000 Responsible Managers</a:t>
            </a:r>
          </a:p>
        </p:txBody>
      </p:sp>
      <p:sp>
        <p:nvSpPr>
          <p:cNvPr id="11" name="TextBox 10"/>
          <p:cNvSpPr txBox="1"/>
          <p:nvPr/>
        </p:nvSpPr>
        <p:spPr>
          <a:xfrm>
            <a:off x="1043608" y="764704"/>
            <a:ext cx="6304611" cy="923330"/>
          </a:xfrm>
          <a:prstGeom prst="rect">
            <a:avLst/>
          </a:prstGeom>
          <a:noFill/>
        </p:spPr>
        <p:txBody>
          <a:bodyPr wrap="none" lIns="0" tIns="0" rIns="0" bIns="0" rtlCol="0">
            <a:spAutoFit/>
          </a:bodyPr>
          <a:lstStyle/>
          <a:p>
            <a:pPr>
              <a:spcBef>
                <a:spcPts val="1500"/>
              </a:spcBef>
            </a:pPr>
            <a:r>
              <a:rPr lang="en-GB" sz="6000" dirty="0" smtClean="0">
                <a:solidFill>
                  <a:schemeClr val="tx2"/>
                </a:solidFill>
                <a:latin typeface="Tw Cen MT Condensed Extra Bold" panose="020B0803020202020204" pitchFamily="34" charset="0"/>
              </a:rPr>
              <a:t>Changing behaviours </a:t>
            </a:r>
          </a:p>
        </p:txBody>
      </p:sp>
      <p:sp>
        <p:nvSpPr>
          <p:cNvPr id="12" name="TextBox 11"/>
          <p:cNvSpPr txBox="1"/>
          <p:nvPr/>
        </p:nvSpPr>
        <p:spPr>
          <a:xfrm rot="5400000">
            <a:off x="6064071" y="2894166"/>
            <a:ext cx="4115614" cy="677108"/>
          </a:xfrm>
          <a:prstGeom prst="rect">
            <a:avLst/>
          </a:prstGeom>
          <a:noFill/>
        </p:spPr>
        <p:txBody>
          <a:bodyPr wrap="none" lIns="0" tIns="0" rIns="0" bIns="0" rtlCol="0">
            <a:spAutoFit/>
          </a:bodyPr>
          <a:lstStyle/>
          <a:p>
            <a:pPr>
              <a:spcBef>
                <a:spcPts val="1500"/>
              </a:spcBef>
            </a:pPr>
            <a:r>
              <a:rPr lang="en-GB" sz="4400" dirty="0" smtClean="0">
                <a:solidFill>
                  <a:srgbClr val="00B050"/>
                </a:solidFill>
                <a:latin typeface="Tw Cen MT Condensed Extra Bold" panose="020B0803020202020204" pitchFamily="34" charset="0"/>
              </a:rPr>
              <a:t>Reducing Risk&lt;&lt;&lt;</a:t>
            </a:r>
          </a:p>
        </p:txBody>
      </p:sp>
      <p:sp>
        <p:nvSpPr>
          <p:cNvPr id="13" name="TextBox 12"/>
          <p:cNvSpPr txBox="1"/>
          <p:nvPr/>
        </p:nvSpPr>
        <p:spPr>
          <a:xfrm>
            <a:off x="1187624" y="3140968"/>
            <a:ext cx="5422959" cy="1015663"/>
          </a:xfrm>
          <a:prstGeom prst="rect">
            <a:avLst/>
          </a:prstGeom>
          <a:noFill/>
        </p:spPr>
        <p:txBody>
          <a:bodyPr wrap="none" lIns="0" tIns="0" rIns="0" bIns="0" rtlCol="0">
            <a:spAutoFit/>
          </a:bodyPr>
          <a:lstStyle/>
          <a:p>
            <a:pPr>
              <a:spcBef>
                <a:spcPts val="1500"/>
              </a:spcBef>
            </a:pPr>
            <a:r>
              <a:rPr lang="en-GB" sz="6600" dirty="0" smtClean="0">
                <a:solidFill>
                  <a:srgbClr val="002060"/>
                </a:solidFill>
                <a:latin typeface="Tw Cen MT Condensed Extra Bold" panose="020B0803020202020204" pitchFamily="34" charset="0"/>
              </a:rPr>
              <a:t>56% </a:t>
            </a:r>
            <a:r>
              <a:rPr lang="en-GB" sz="4400" dirty="0" smtClean="0">
                <a:solidFill>
                  <a:srgbClr val="002060"/>
                </a:solidFill>
                <a:latin typeface="Tw Cen MT Condensed Extra Bold" panose="020B0803020202020204" pitchFamily="34" charset="0"/>
              </a:rPr>
              <a:t>closed in 28 days</a:t>
            </a:r>
          </a:p>
        </p:txBody>
      </p:sp>
      <p:sp>
        <p:nvSpPr>
          <p:cNvPr id="14" name="TextBox 13"/>
          <p:cNvSpPr txBox="1"/>
          <p:nvPr/>
        </p:nvSpPr>
        <p:spPr>
          <a:xfrm>
            <a:off x="1043608" y="4941168"/>
            <a:ext cx="4820359" cy="677108"/>
          </a:xfrm>
          <a:prstGeom prst="rect">
            <a:avLst/>
          </a:prstGeom>
          <a:noFill/>
        </p:spPr>
        <p:txBody>
          <a:bodyPr wrap="none" lIns="0" tIns="0" rIns="0" bIns="0" rtlCol="0">
            <a:spAutoFit/>
          </a:bodyPr>
          <a:lstStyle/>
          <a:p>
            <a:pPr>
              <a:spcBef>
                <a:spcPts val="1500"/>
              </a:spcBef>
            </a:pPr>
            <a:r>
              <a:rPr lang="en-GB" sz="4400" dirty="0" smtClean="0">
                <a:solidFill>
                  <a:schemeClr val="tx2"/>
                </a:solidFill>
                <a:latin typeface="Tw Cen MT Condensed Extra Bold" panose="020B0803020202020204" pitchFamily="34" charset="0"/>
              </a:rPr>
              <a:t>Safer ways of working</a:t>
            </a:r>
          </a:p>
        </p:txBody>
      </p:sp>
      <p:sp>
        <p:nvSpPr>
          <p:cNvPr id="15" name="Rounded Rectangular Callout 14"/>
          <p:cNvSpPr/>
          <p:nvPr/>
        </p:nvSpPr>
        <p:spPr>
          <a:xfrm>
            <a:off x="539552" y="822944"/>
            <a:ext cx="7984096" cy="4910312"/>
          </a:xfrm>
          <a:prstGeom prst="wedgeRoundRectCallou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3</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Reducing future risk</a:t>
            </a:r>
          </a:p>
        </p:txBody>
      </p:sp>
      <p:sp>
        <p:nvSpPr>
          <p:cNvPr id="5" name="Rounded Rectangular Callout 4"/>
          <p:cNvSpPr/>
          <p:nvPr/>
        </p:nvSpPr>
        <p:spPr>
          <a:xfrm>
            <a:off x="395536" y="822944"/>
            <a:ext cx="4210990" cy="2439888"/>
          </a:xfrm>
          <a:prstGeom prst="wedgeRoundRectCallou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ular Callout 5"/>
          <p:cNvSpPr/>
          <p:nvPr/>
        </p:nvSpPr>
        <p:spPr>
          <a:xfrm>
            <a:off x="4465466" y="3293368"/>
            <a:ext cx="4210990" cy="2439888"/>
          </a:xfrm>
          <a:prstGeom prst="wedgeRoundRectCallou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301" y="3509637"/>
            <a:ext cx="3789319" cy="200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descr="NR_LNE&amp;EM_Route_Leeds_Close_Call_Self_Help_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97" y="1038250"/>
            <a:ext cx="3697068" cy="200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01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4</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Close Call definitions</a:t>
            </a:r>
          </a:p>
        </p:txBody>
      </p:sp>
      <p:sp>
        <p:nvSpPr>
          <p:cNvPr id="5" name="Rounded Rectangular Callout 4"/>
          <p:cNvSpPr/>
          <p:nvPr/>
        </p:nvSpPr>
        <p:spPr>
          <a:xfrm>
            <a:off x="539552" y="822944"/>
            <a:ext cx="7984096" cy="4910312"/>
          </a:xfrm>
          <a:prstGeom prst="wedgeRoundRectCallou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938862" y="1431440"/>
            <a:ext cx="7185475" cy="3693319"/>
          </a:xfrm>
          <a:prstGeom prst="rect">
            <a:avLst/>
          </a:prstGeom>
          <a:noFill/>
        </p:spPr>
        <p:txBody>
          <a:bodyPr wrap="square" lIns="0" tIns="0" rIns="0" bIns="0" rtlCol="0">
            <a:spAutoFit/>
          </a:bodyPr>
          <a:lstStyle/>
          <a:p>
            <a:pPr lvl="0">
              <a:spcAft>
                <a:spcPts val="0"/>
              </a:spcAft>
              <a:tabLst>
                <a:tab pos="457200" algn="l"/>
              </a:tabLst>
            </a:pPr>
            <a:r>
              <a:rPr lang="en-GB" sz="2000" b="1" dirty="0">
                <a:solidFill>
                  <a:srgbClr val="1F497D"/>
                </a:solidFill>
                <a:latin typeface="Calibri"/>
                <a:ea typeface="Calibri"/>
                <a:cs typeface="Times New Roman"/>
              </a:rPr>
              <a:t>Close Calls </a:t>
            </a:r>
            <a:r>
              <a:rPr lang="en-GB" sz="2000" dirty="0">
                <a:solidFill>
                  <a:srgbClr val="1F497D"/>
                </a:solidFill>
                <a:latin typeface="Calibri"/>
                <a:ea typeface="Calibri"/>
                <a:cs typeface="Times New Roman"/>
              </a:rPr>
              <a:t>- Anything that has the potential to cause harm or damage to a person, the environment, or railway infrastructure, plant, vehicles, tools and equipment - this time no-one was hurt and nothing was damaged, but next time the outcome could be different.  </a:t>
            </a:r>
            <a:endParaRPr lang="en-GB" sz="2000" dirty="0">
              <a:latin typeface="Calibri"/>
              <a:ea typeface="Calibri"/>
              <a:cs typeface="Times New Roman"/>
            </a:endParaRPr>
          </a:p>
          <a:p>
            <a:pPr marL="457200">
              <a:spcAft>
                <a:spcPts val="0"/>
              </a:spcAft>
            </a:pPr>
            <a:r>
              <a:rPr lang="en-GB" sz="2000" dirty="0">
                <a:solidFill>
                  <a:srgbClr val="1F497D"/>
                </a:solidFill>
                <a:latin typeface="Calibri"/>
                <a:ea typeface="Calibri"/>
                <a:cs typeface="Times New Roman"/>
              </a:rPr>
              <a:t> </a:t>
            </a:r>
            <a:endParaRPr lang="en-GB" sz="2000" dirty="0">
              <a:latin typeface="Calibri"/>
              <a:ea typeface="Calibri"/>
              <a:cs typeface="Times New Roman"/>
            </a:endParaRPr>
          </a:p>
          <a:p>
            <a:pPr lvl="0">
              <a:spcAft>
                <a:spcPts val="0"/>
              </a:spcAft>
              <a:tabLst>
                <a:tab pos="457200" algn="l"/>
              </a:tabLst>
            </a:pPr>
            <a:r>
              <a:rPr lang="en-GB" sz="2000" b="1" dirty="0">
                <a:solidFill>
                  <a:srgbClr val="1F497D"/>
                </a:solidFill>
                <a:latin typeface="Calibri"/>
                <a:ea typeface="Calibri"/>
                <a:cs typeface="Times New Roman"/>
              </a:rPr>
              <a:t>Faults </a:t>
            </a:r>
            <a:r>
              <a:rPr lang="en-GB" sz="2000" dirty="0">
                <a:solidFill>
                  <a:srgbClr val="1F497D"/>
                </a:solidFill>
                <a:latin typeface="Calibri"/>
                <a:ea typeface="Calibri"/>
                <a:cs typeface="Times New Roman"/>
              </a:rPr>
              <a:t>– a fault on the railway infrastructure that that could cause immediate harm or damage </a:t>
            </a:r>
            <a:endParaRPr lang="en-GB" sz="2000" dirty="0" smtClean="0">
              <a:solidFill>
                <a:srgbClr val="1F497D"/>
              </a:solidFill>
              <a:latin typeface="Calibri"/>
              <a:ea typeface="Calibri"/>
              <a:cs typeface="Times New Roman"/>
            </a:endParaRPr>
          </a:p>
          <a:p>
            <a:pPr>
              <a:spcAft>
                <a:spcPts val="0"/>
              </a:spcAft>
            </a:pPr>
            <a:r>
              <a:rPr lang="en-GB" sz="2000" dirty="0">
                <a:solidFill>
                  <a:srgbClr val="1F497D"/>
                </a:solidFill>
                <a:latin typeface="Calibri"/>
                <a:ea typeface="Calibri"/>
                <a:cs typeface="Times New Roman"/>
              </a:rPr>
              <a:t> </a:t>
            </a:r>
            <a:endParaRPr lang="en-GB" sz="2000" dirty="0">
              <a:latin typeface="Calibri"/>
              <a:ea typeface="Calibri"/>
              <a:cs typeface="Times New Roman"/>
            </a:endParaRPr>
          </a:p>
          <a:p>
            <a:pPr lvl="0">
              <a:spcAft>
                <a:spcPts val="0"/>
              </a:spcAft>
              <a:tabLst>
                <a:tab pos="457200" algn="l"/>
              </a:tabLst>
            </a:pPr>
            <a:r>
              <a:rPr lang="en-GB" sz="2000" b="1" dirty="0">
                <a:solidFill>
                  <a:srgbClr val="1F497D"/>
                </a:solidFill>
                <a:latin typeface="Calibri"/>
                <a:ea typeface="Calibri"/>
                <a:cs typeface="Times New Roman"/>
              </a:rPr>
              <a:t>Irregular working/Operational Close Calls </a:t>
            </a:r>
            <a:r>
              <a:rPr lang="en-GB" sz="2000" dirty="0">
                <a:solidFill>
                  <a:srgbClr val="1F497D"/>
                </a:solidFill>
                <a:latin typeface="Calibri"/>
                <a:ea typeface="Calibri"/>
                <a:cs typeface="Times New Roman"/>
              </a:rPr>
              <a:t>– an unsafe behaviour or condition that that poses an immediate threat to the safe operation of the railway which if left unresolved may directly affect the safe operation of the railway and therefore requires immediate </a:t>
            </a:r>
            <a:r>
              <a:rPr lang="en-GB" sz="2000" dirty="0" smtClean="0">
                <a:solidFill>
                  <a:srgbClr val="1F497D"/>
                </a:solidFill>
                <a:latin typeface="Calibri"/>
                <a:ea typeface="Calibri"/>
                <a:cs typeface="Times New Roman"/>
              </a:rPr>
              <a:t>action</a:t>
            </a:r>
            <a:endParaRPr lang="en-GB" sz="2000" dirty="0" smtClean="0">
              <a:latin typeface="Calibri"/>
              <a:ea typeface="Calibri"/>
              <a:cs typeface="Times New Roman"/>
            </a:endParaRPr>
          </a:p>
        </p:txBody>
      </p:sp>
    </p:spTree>
    <p:extLst>
      <p:ext uri="{BB962C8B-B14F-4D97-AF65-F5344CB8AC3E}">
        <p14:creationId xmlns:p14="http://schemas.microsoft.com/office/powerpoint/2010/main" val="362518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5</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What makes a bad call?</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55" r="6748" b="2443"/>
          <a:stretch/>
        </p:blipFill>
        <p:spPr>
          <a:xfrm>
            <a:off x="124286" y="1033262"/>
            <a:ext cx="8904303" cy="5287640"/>
          </a:xfrm>
          <a:prstGeom prst="rect">
            <a:avLst/>
          </a:prstGeom>
        </p:spPr>
      </p:pic>
      <p:sp>
        <p:nvSpPr>
          <p:cNvPr id="8" name="Rounded Rectangular Callout 7"/>
          <p:cNvSpPr/>
          <p:nvPr/>
        </p:nvSpPr>
        <p:spPr>
          <a:xfrm>
            <a:off x="251520" y="1180604"/>
            <a:ext cx="6480000" cy="1456308"/>
          </a:xfrm>
          <a:prstGeom prst="wedgeRoundRectCallou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rPr>
              <a:t>Loose screw at Reading Station</a:t>
            </a:r>
          </a:p>
        </p:txBody>
      </p:sp>
    </p:spTree>
    <p:extLst>
      <p:ext uri="{BB962C8B-B14F-4D97-AF65-F5344CB8AC3E}">
        <p14:creationId xmlns:p14="http://schemas.microsoft.com/office/powerpoint/2010/main" val="269844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6</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Good Call: Physical</a:t>
            </a:r>
          </a:p>
        </p:txBody>
      </p:sp>
      <p:sp>
        <p:nvSpPr>
          <p:cNvPr id="5" name="Rounded Rectangle 4"/>
          <p:cNvSpPr/>
          <p:nvPr/>
        </p:nvSpPr>
        <p:spPr>
          <a:xfrm>
            <a:off x="6283720" y="980728"/>
            <a:ext cx="1872208" cy="1456308"/>
          </a:xfrm>
          <a:prstGeom prst="roundRect">
            <a:avLst/>
          </a:prstGeom>
          <a:blipFill dpi="0" rotWithShape="1">
            <a:blip r:embed="rId2">
              <a:extLst>
                <a:ext uri="{28A0092B-C50C-407E-A947-70E740481C1C}">
                  <a14:useLocalDpi xmlns:a14="http://schemas.microsoft.com/office/drawing/2010/main" val="0"/>
                </a:ext>
              </a:extLst>
            </a:blip>
            <a:srcRect/>
            <a:stretch>
              <a:fillRect l="1165" t="-16240" r="-1165" b="-26218"/>
            </a:stretch>
          </a:blip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3187376" y="980728"/>
            <a:ext cx="1872208" cy="1456308"/>
          </a:xfrm>
          <a:prstGeom prst="roundRect">
            <a:avLst/>
          </a:prstGeom>
          <a:blipFill dpi="0" rotWithShape="1">
            <a:blip r:embed="rId3">
              <a:extLst>
                <a:ext uri="{28A0092B-C50C-407E-A947-70E740481C1C}">
                  <a14:useLocalDpi xmlns:a14="http://schemas.microsoft.com/office/drawing/2010/main" val="0"/>
                </a:ext>
              </a:extLst>
            </a:blip>
            <a:srcRect/>
            <a:stretch>
              <a:fillRect t="-9688" b="-9688"/>
            </a:stretch>
          </a:blip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235048" y="980728"/>
            <a:ext cx="1872208" cy="1456308"/>
          </a:xfrm>
          <a:prstGeom prst="roundRect">
            <a:avLst/>
          </a:prstGeom>
          <a:blipFill dpi="0" rotWithShape="1">
            <a:blip r:embed="rId4">
              <a:extLst>
                <a:ext uri="{28A0092B-C50C-407E-A947-70E740481C1C}">
                  <a14:useLocalDpi xmlns:a14="http://schemas.microsoft.com/office/drawing/2010/main" val="0"/>
                </a:ext>
              </a:extLst>
            </a:blip>
            <a:srcRect/>
            <a:stretch>
              <a:fillRect l="-17281" t="-3742" r="17281" b="-6286"/>
            </a:stretch>
          </a:blip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ular Callout 7"/>
          <p:cNvSpPr/>
          <p:nvPr/>
        </p:nvSpPr>
        <p:spPr>
          <a:xfrm>
            <a:off x="1530204" y="980728"/>
            <a:ext cx="1329088" cy="1456308"/>
          </a:xfrm>
          <a:prstGeom prst="wedgeRoundRectCallou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387176" y="1154884"/>
            <a:ext cx="1615144" cy="1107996"/>
          </a:xfrm>
          <a:prstGeom prst="rect">
            <a:avLst/>
          </a:prstGeom>
          <a:noFill/>
          <a:ln>
            <a:noFill/>
          </a:ln>
        </p:spPr>
        <p:txBody>
          <a:bodyPr wrap="square" lIns="0" tIns="0" rIns="0" bIns="0" rtlCol="0">
            <a:spAutoFit/>
          </a:bodyPr>
          <a:lstStyle/>
          <a:p>
            <a:pPr algn="ctr"/>
            <a:endParaRPr lang="en-GB" b="1" dirty="0" smtClean="0">
              <a:solidFill>
                <a:srgbClr val="00B0F0"/>
              </a:solidFill>
            </a:endParaRPr>
          </a:p>
          <a:p>
            <a:pPr algn="ctr"/>
            <a:r>
              <a:rPr lang="en-GB" b="1" u="sng" dirty="0" smtClean="0">
                <a:solidFill>
                  <a:srgbClr val="00B0F0"/>
                </a:solidFill>
              </a:rPr>
              <a:t>Location</a:t>
            </a:r>
          </a:p>
          <a:p>
            <a:pPr algn="ctr"/>
            <a:r>
              <a:rPr lang="en-GB" sz="1700" b="1" dirty="0" smtClean="0">
                <a:solidFill>
                  <a:srgbClr val="00B0F0"/>
                </a:solidFill>
              </a:rPr>
              <a:t>Geographic</a:t>
            </a:r>
            <a:endParaRPr lang="en-GB" sz="1700" b="1" dirty="0">
              <a:solidFill>
                <a:srgbClr val="00B0F0"/>
              </a:solidFill>
            </a:endParaRPr>
          </a:p>
          <a:p>
            <a:pPr algn="ctr"/>
            <a:r>
              <a:rPr lang="en-GB" sz="1700" b="1" dirty="0" smtClean="0">
                <a:solidFill>
                  <a:srgbClr val="00B0F0"/>
                </a:solidFill>
              </a:rPr>
              <a:t>Detailed </a:t>
            </a:r>
          </a:p>
        </p:txBody>
      </p:sp>
      <p:grpSp>
        <p:nvGrpSpPr>
          <p:cNvPr id="10" name="Group 9"/>
          <p:cNvGrpSpPr/>
          <p:nvPr/>
        </p:nvGrpSpPr>
        <p:grpSpPr>
          <a:xfrm>
            <a:off x="1387176" y="2725068"/>
            <a:ext cx="1615144" cy="1456308"/>
            <a:chOff x="-2915844" y="1247525"/>
            <a:chExt cx="1615144" cy="1456308"/>
          </a:xfrm>
        </p:grpSpPr>
        <p:sp>
          <p:nvSpPr>
            <p:cNvPr id="11" name="Rounded Rectangular Callout 10"/>
            <p:cNvSpPr/>
            <p:nvPr/>
          </p:nvSpPr>
          <p:spPr>
            <a:xfrm>
              <a:off x="-2772816" y="1247525"/>
              <a:ext cx="1329088" cy="1456308"/>
            </a:xfrm>
            <a:prstGeom prst="wedgeRoundRect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p>
          </p:txBody>
        </p:sp>
        <p:sp>
          <p:nvSpPr>
            <p:cNvPr id="12" name="TextBox 11"/>
            <p:cNvSpPr txBox="1"/>
            <p:nvPr/>
          </p:nvSpPr>
          <p:spPr>
            <a:xfrm>
              <a:off x="-2915844" y="1251917"/>
              <a:ext cx="1615144" cy="1308050"/>
            </a:xfrm>
            <a:prstGeom prst="rect">
              <a:avLst/>
            </a:prstGeom>
            <a:noFill/>
            <a:ln>
              <a:noFill/>
            </a:ln>
          </p:spPr>
          <p:txBody>
            <a:bodyPr wrap="square" lIns="0" tIns="0" rIns="0" bIns="0" rtlCol="0">
              <a:spAutoFit/>
            </a:bodyPr>
            <a:lstStyle/>
            <a:p>
              <a:pPr algn="ctr"/>
              <a:endParaRPr lang="en-GB" sz="1700" b="1" dirty="0" smtClean="0">
                <a:solidFill>
                  <a:schemeClr val="bg1"/>
                </a:solidFill>
              </a:endParaRPr>
            </a:p>
            <a:p>
              <a:pPr algn="ctr"/>
              <a:r>
                <a:rPr lang="en-GB" sz="1700" b="1" dirty="0" smtClean="0">
                  <a:solidFill>
                    <a:schemeClr val="bg1"/>
                  </a:solidFill>
                </a:rPr>
                <a:t>ELR Mileage Chains</a:t>
              </a:r>
            </a:p>
            <a:p>
              <a:pPr algn="ctr"/>
              <a:r>
                <a:rPr lang="en-GB" sz="1700" b="1" dirty="0" smtClean="0">
                  <a:solidFill>
                    <a:schemeClr val="bg1"/>
                  </a:solidFill>
                </a:rPr>
                <a:t>Up or Down</a:t>
              </a:r>
            </a:p>
            <a:p>
              <a:pPr algn="ctr"/>
              <a:r>
                <a:rPr lang="en-GB" sz="1700" b="1" dirty="0" smtClean="0">
                  <a:solidFill>
                    <a:schemeClr val="bg1"/>
                  </a:solidFill>
                </a:rPr>
                <a:t>Type</a:t>
              </a:r>
            </a:p>
          </p:txBody>
        </p:sp>
      </p:grpSp>
      <p:grpSp>
        <p:nvGrpSpPr>
          <p:cNvPr id="13" name="Group 12"/>
          <p:cNvGrpSpPr/>
          <p:nvPr/>
        </p:nvGrpSpPr>
        <p:grpSpPr>
          <a:xfrm>
            <a:off x="1387176" y="4530699"/>
            <a:ext cx="1615144" cy="1456308"/>
            <a:chOff x="-2915844" y="1247525"/>
            <a:chExt cx="1615144" cy="1456308"/>
          </a:xfrm>
        </p:grpSpPr>
        <p:sp>
          <p:nvSpPr>
            <p:cNvPr id="14" name="Rounded Rectangular Callout 13"/>
            <p:cNvSpPr/>
            <p:nvPr/>
          </p:nvSpPr>
          <p:spPr>
            <a:xfrm>
              <a:off x="-2772816" y="1247525"/>
              <a:ext cx="1329088" cy="1456308"/>
            </a:xfrm>
            <a:prstGeom prst="wedgeRoundRect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p>
          </p:txBody>
        </p:sp>
        <p:sp>
          <p:nvSpPr>
            <p:cNvPr id="15" name="TextBox 14"/>
            <p:cNvSpPr txBox="1"/>
            <p:nvPr/>
          </p:nvSpPr>
          <p:spPr>
            <a:xfrm>
              <a:off x="-2915844" y="1251917"/>
              <a:ext cx="1615144" cy="1308050"/>
            </a:xfrm>
            <a:prstGeom prst="rect">
              <a:avLst/>
            </a:prstGeom>
            <a:noFill/>
            <a:ln>
              <a:noFill/>
            </a:ln>
          </p:spPr>
          <p:txBody>
            <a:bodyPr wrap="square" lIns="0" tIns="0" rIns="0" bIns="0" rtlCol="0">
              <a:spAutoFit/>
            </a:bodyPr>
            <a:lstStyle/>
            <a:p>
              <a:pPr algn="ctr"/>
              <a:r>
                <a:rPr lang="en-GB" sz="1700" b="1" dirty="0" smtClean="0">
                  <a:solidFill>
                    <a:schemeClr val="bg1"/>
                  </a:solidFill>
                </a:rPr>
                <a:t>100 yards </a:t>
              </a:r>
            </a:p>
            <a:p>
              <a:pPr algn="ctr"/>
              <a:r>
                <a:rPr lang="en-GB" sz="1700" b="1" dirty="0" smtClean="0">
                  <a:solidFill>
                    <a:schemeClr val="bg1"/>
                  </a:solidFill>
                </a:rPr>
                <a:t>from Signal Box</a:t>
              </a:r>
            </a:p>
            <a:p>
              <a:pPr algn="ctr"/>
              <a:r>
                <a:rPr lang="en-GB" sz="1700" b="1" dirty="0">
                  <a:solidFill>
                    <a:schemeClr val="bg1"/>
                  </a:solidFill>
                </a:rPr>
                <a:t>t</a:t>
              </a:r>
              <a:r>
                <a:rPr lang="en-GB" sz="1700" b="1" dirty="0" smtClean="0">
                  <a:solidFill>
                    <a:schemeClr val="bg1"/>
                  </a:solidFill>
                </a:rPr>
                <a:t>oward</a:t>
              </a:r>
            </a:p>
            <a:p>
              <a:pPr algn="ctr"/>
              <a:r>
                <a:rPr lang="en-GB" sz="1700" b="1" dirty="0" smtClean="0">
                  <a:solidFill>
                    <a:schemeClr val="bg1"/>
                  </a:solidFill>
                </a:rPr>
                <a:t> lights</a:t>
              </a:r>
            </a:p>
          </p:txBody>
        </p:sp>
      </p:grpSp>
      <p:sp>
        <p:nvSpPr>
          <p:cNvPr id="16" name="Rounded Rectangular Callout 15"/>
          <p:cNvSpPr/>
          <p:nvPr/>
        </p:nvSpPr>
        <p:spPr>
          <a:xfrm>
            <a:off x="4555528" y="2725068"/>
            <a:ext cx="1329088"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smtClean="0"/>
              <a:t>Speed sign obscured by foliage</a:t>
            </a:r>
            <a:endParaRPr lang="en-GB" sz="1700" b="1" dirty="0"/>
          </a:p>
        </p:txBody>
      </p:sp>
      <p:sp>
        <p:nvSpPr>
          <p:cNvPr id="17" name="Rounded Rectangular Callout 16"/>
          <p:cNvSpPr/>
          <p:nvPr/>
        </p:nvSpPr>
        <p:spPr>
          <a:xfrm>
            <a:off x="4555528" y="4525268"/>
            <a:ext cx="1368152"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Speed restriction unclear unsafe  line</a:t>
            </a:r>
            <a:endParaRPr lang="en-GB" sz="1600" b="1" dirty="0"/>
          </a:p>
        </p:txBody>
      </p:sp>
      <p:sp>
        <p:nvSpPr>
          <p:cNvPr id="18" name="Rounded Rectangular Callout 17"/>
          <p:cNvSpPr/>
          <p:nvPr/>
        </p:nvSpPr>
        <p:spPr>
          <a:xfrm>
            <a:off x="7606510" y="980728"/>
            <a:ext cx="1329088" cy="1456308"/>
          </a:xfrm>
          <a:prstGeom prst="wedgeRoundRectCallou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dirty="0" smtClean="0">
              <a:solidFill>
                <a:srgbClr val="92D050"/>
              </a:solidFill>
            </a:endParaRPr>
          </a:p>
          <a:p>
            <a:pPr algn="ctr"/>
            <a:r>
              <a:rPr lang="en-GB" b="1" u="sng" dirty="0" smtClean="0">
                <a:solidFill>
                  <a:srgbClr val="92D050"/>
                </a:solidFill>
              </a:rPr>
              <a:t>Solution</a:t>
            </a:r>
          </a:p>
          <a:p>
            <a:pPr algn="ctr"/>
            <a:r>
              <a:rPr lang="en-GB" sz="2000" b="1" dirty="0" smtClean="0">
                <a:solidFill>
                  <a:srgbClr val="92D050"/>
                </a:solidFill>
              </a:rPr>
              <a:t>Action</a:t>
            </a:r>
          </a:p>
          <a:p>
            <a:pPr algn="ctr"/>
            <a:r>
              <a:rPr lang="en-GB" sz="2000" b="1" dirty="0" smtClean="0">
                <a:solidFill>
                  <a:srgbClr val="92D050"/>
                </a:solidFill>
              </a:rPr>
              <a:t>Owner</a:t>
            </a:r>
          </a:p>
        </p:txBody>
      </p:sp>
      <p:sp>
        <p:nvSpPr>
          <p:cNvPr id="19" name="Rounded Rectangular Callout 18"/>
          <p:cNvSpPr/>
          <p:nvPr/>
        </p:nvSpPr>
        <p:spPr>
          <a:xfrm>
            <a:off x="7579864" y="2802943"/>
            <a:ext cx="1329088" cy="1456308"/>
          </a:xfrm>
          <a:prstGeom prst="wedgeRoundRectCallout">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smtClean="0"/>
              <a:t>Cut down excess foliage</a:t>
            </a:r>
            <a:endParaRPr lang="en-GB" sz="1700" b="1" dirty="0"/>
          </a:p>
        </p:txBody>
      </p:sp>
      <p:sp>
        <p:nvSpPr>
          <p:cNvPr id="20" name="Rounded Rectangular Callout 19"/>
          <p:cNvSpPr/>
          <p:nvPr/>
        </p:nvSpPr>
        <p:spPr>
          <a:xfrm>
            <a:off x="7579864" y="4581128"/>
            <a:ext cx="1329088" cy="1456308"/>
          </a:xfrm>
          <a:prstGeom prst="wedgeRoundRectCallout">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R</a:t>
            </a:r>
            <a:r>
              <a:rPr lang="en-GB" sz="1700" b="1" dirty="0" smtClean="0"/>
              <a:t>equest Route Team</a:t>
            </a:r>
            <a:endParaRPr lang="en-GB" sz="1700" b="1" dirty="0"/>
          </a:p>
        </p:txBody>
      </p:sp>
      <p:sp>
        <p:nvSpPr>
          <p:cNvPr id="21" name="Rounded Rectangular Callout 20"/>
          <p:cNvSpPr/>
          <p:nvPr/>
        </p:nvSpPr>
        <p:spPr>
          <a:xfrm>
            <a:off x="4555528" y="980728"/>
            <a:ext cx="1329088" cy="1456308"/>
          </a:xfrm>
          <a:prstGeom prst="wedgeRoundRectCallou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rgbClr val="FFC000"/>
                </a:solidFill>
              </a:rPr>
              <a:t>Problem</a:t>
            </a:r>
          </a:p>
          <a:p>
            <a:pPr algn="ctr"/>
            <a:r>
              <a:rPr lang="en-GB" sz="2000" b="1" dirty="0" smtClean="0">
                <a:solidFill>
                  <a:srgbClr val="FFC000"/>
                </a:solidFill>
              </a:rPr>
              <a:t>Cause</a:t>
            </a:r>
          </a:p>
          <a:p>
            <a:pPr algn="ctr"/>
            <a:r>
              <a:rPr lang="en-GB" sz="2000" b="1" dirty="0" smtClean="0">
                <a:solidFill>
                  <a:srgbClr val="FFC000"/>
                </a:solidFill>
              </a:rPr>
              <a:t>Impact</a:t>
            </a:r>
          </a:p>
        </p:txBody>
      </p:sp>
    </p:spTree>
    <p:extLst>
      <p:ext uri="{BB962C8B-B14F-4D97-AF65-F5344CB8AC3E}">
        <p14:creationId xmlns:p14="http://schemas.microsoft.com/office/powerpoint/2010/main" val="126673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7</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Good Call: Behavioural</a:t>
            </a:r>
          </a:p>
        </p:txBody>
      </p:sp>
      <p:sp>
        <p:nvSpPr>
          <p:cNvPr id="5" name="Rounded Rectangle 4"/>
          <p:cNvSpPr/>
          <p:nvPr/>
        </p:nvSpPr>
        <p:spPr>
          <a:xfrm>
            <a:off x="3269965" y="980728"/>
            <a:ext cx="1872208" cy="145630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173621" y="980728"/>
            <a:ext cx="1872208" cy="145630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ular Callout 6"/>
          <p:cNvSpPr/>
          <p:nvPr/>
        </p:nvSpPr>
        <p:spPr>
          <a:xfrm>
            <a:off x="1612793" y="980728"/>
            <a:ext cx="1329088" cy="1456308"/>
          </a:xfrm>
          <a:prstGeom prst="wedgeRoundRectCallou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469765" y="1154884"/>
            <a:ext cx="1615144" cy="1107996"/>
          </a:xfrm>
          <a:prstGeom prst="rect">
            <a:avLst/>
          </a:prstGeom>
          <a:noFill/>
          <a:ln>
            <a:noFill/>
          </a:ln>
        </p:spPr>
        <p:txBody>
          <a:bodyPr wrap="square" lIns="0" tIns="0" rIns="0" bIns="0" rtlCol="0">
            <a:spAutoFit/>
          </a:bodyPr>
          <a:lstStyle/>
          <a:p>
            <a:pPr algn="ctr"/>
            <a:endParaRPr lang="en-GB" b="1" dirty="0" smtClean="0">
              <a:solidFill>
                <a:srgbClr val="00B0F0"/>
              </a:solidFill>
            </a:endParaRPr>
          </a:p>
          <a:p>
            <a:pPr algn="ctr"/>
            <a:r>
              <a:rPr lang="en-GB" b="1" u="sng" dirty="0" smtClean="0">
                <a:solidFill>
                  <a:srgbClr val="00B0F0"/>
                </a:solidFill>
              </a:rPr>
              <a:t>Location</a:t>
            </a:r>
          </a:p>
          <a:p>
            <a:pPr algn="ctr"/>
            <a:r>
              <a:rPr lang="en-GB" sz="1700" b="1" dirty="0" smtClean="0">
                <a:solidFill>
                  <a:srgbClr val="00B0F0"/>
                </a:solidFill>
              </a:rPr>
              <a:t>Geographic</a:t>
            </a:r>
            <a:endParaRPr lang="en-GB" sz="1700" b="1" dirty="0">
              <a:solidFill>
                <a:srgbClr val="00B0F0"/>
              </a:solidFill>
            </a:endParaRPr>
          </a:p>
          <a:p>
            <a:pPr algn="ctr"/>
            <a:r>
              <a:rPr lang="en-GB" sz="1700" b="1" dirty="0" smtClean="0">
                <a:solidFill>
                  <a:srgbClr val="00B0F0"/>
                </a:solidFill>
              </a:rPr>
              <a:t>Detailed </a:t>
            </a:r>
          </a:p>
        </p:txBody>
      </p:sp>
      <p:grpSp>
        <p:nvGrpSpPr>
          <p:cNvPr id="9" name="Group 8"/>
          <p:cNvGrpSpPr/>
          <p:nvPr/>
        </p:nvGrpSpPr>
        <p:grpSpPr>
          <a:xfrm>
            <a:off x="1469765" y="2725068"/>
            <a:ext cx="1615144" cy="1456308"/>
            <a:chOff x="-2915844" y="1247525"/>
            <a:chExt cx="1615144" cy="1456308"/>
          </a:xfrm>
        </p:grpSpPr>
        <p:sp>
          <p:nvSpPr>
            <p:cNvPr id="10" name="Rounded Rectangular Callout 9"/>
            <p:cNvSpPr/>
            <p:nvPr/>
          </p:nvSpPr>
          <p:spPr>
            <a:xfrm>
              <a:off x="-2772816" y="1247525"/>
              <a:ext cx="1329088" cy="1456308"/>
            </a:xfrm>
            <a:prstGeom prst="wedgeRoundRect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p>
          </p:txBody>
        </p:sp>
        <p:sp>
          <p:nvSpPr>
            <p:cNvPr id="11" name="TextBox 10"/>
            <p:cNvSpPr txBox="1"/>
            <p:nvPr/>
          </p:nvSpPr>
          <p:spPr>
            <a:xfrm>
              <a:off x="-2915844" y="1251917"/>
              <a:ext cx="1615144" cy="1231106"/>
            </a:xfrm>
            <a:prstGeom prst="rect">
              <a:avLst/>
            </a:prstGeom>
            <a:noFill/>
            <a:ln>
              <a:noFill/>
            </a:ln>
          </p:spPr>
          <p:txBody>
            <a:bodyPr wrap="square" lIns="0" tIns="0" rIns="0" bIns="0" rtlCol="0">
              <a:spAutoFit/>
            </a:bodyPr>
            <a:lstStyle/>
            <a:p>
              <a:pPr algn="ctr"/>
              <a:r>
                <a:rPr lang="en-GB" sz="1600" b="1" dirty="0" smtClean="0">
                  <a:solidFill>
                    <a:schemeClr val="bg1"/>
                  </a:solidFill>
                </a:rPr>
                <a:t>The </a:t>
              </a:r>
            </a:p>
            <a:p>
              <a:pPr algn="ctr"/>
              <a:r>
                <a:rPr lang="en-GB" sz="1600" b="1" dirty="0" smtClean="0">
                  <a:solidFill>
                    <a:schemeClr val="bg1"/>
                  </a:solidFill>
                </a:rPr>
                <a:t>Quadrant: MK</a:t>
              </a:r>
            </a:p>
            <a:p>
              <a:pPr algn="ctr"/>
              <a:r>
                <a:rPr lang="en-GB" sz="1600" b="1" dirty="0" smtClean="0">
                  <a:solidFill>
                    <a:schemeClr val="bg1"/>
                  </a:solidFill>
                </a:rPr>
                <a:t>Elder Gate, Milton Keynes MK9 1EN</a:t>
              </a:r>
            </a:p>
          </p:txBody>
        </p:sp>
      </p:grpSp>
      <p:grpSp>
        <p:nvGrpSpPr>
          <p:cNvPr id="12" name="Group 11"/>
          <p:cNvGrpSpPr/>
          <p:nvPr/>
        </p:nvGrpSpPr>
        <p:grpSpPr>
          <a:xfrm>
            <a:off x="1469765" y="4530699"/>
            <a:ext cx="1615144" cy="1456308"/>
            <a:chOff x="-2915844" y="1247525"/>
            <a:chExt cx="1615144" cy="1456308"/>
          </a:xfrm>
        </p:grpSpPr>
        <p:sp>
          <p:nvSpPr>
            <p:cNvPr id="13" name="Rounded Rectangular Callout 12"/>
            <p:cNvSpPr/>
            <p:nvPr/>
          </p:nvSpPr>
          <p:spPr>
            <a:xfrm>
              <a:off x="-2772816" y="1247525"/>
              <a:ext cx="1329088" cy="1456308"/>
            </a:xfrm>
            <a:prstGeom prst="wedgeRoundRect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p>
          </p:txBody>
        </p:sp>
        <p:sp>
          <p:nvSpPr>
            <p:cNvPr id="14" name="TextBox 13"/>
            <p:cNvSpPr txBox="1"/>
            <p:nvPr/>
          </p:nvSpPr>
          <p:spPr>
            <a:xfrm>
              <a:off x="-2915844" y="1251917"/>
              <a:ext cx="1615144" cy="1308050"/>
            </a:xfrm>
            <a:prstGeom prst="rect">
              <a:avLst/>
            </a:prstGeom>
            <a:noFill/>
            <a:ln>
              <a:noFill/>
            </a:ln>
          </p:spPr>
          <p:txBody>
            <a:bodyPr wrap="square" lIns="0" tIns="0" rIns="0" bIns="0" rtlCol="0">
              <a:spAutoFit/>
            </a:bodyPr>
            <a:lstStyle/>
            <a:p>
              <a:pPr algn="ctr"/>
              <a:r>
                <a:rPr lang="en-GB" sz="1700" b="1" dirty="0" smtClean="0">
                  <a:solidFill>
                    <a:schemeClr val="bg1"/>
                  </a:solidFill>
                </a:rPr>
                <a:t>Furzton</a:t>
              </a:r>
            </a:p>
            <a:p>
              <a:pPr algn="ctr"/>
              <a:r>
                <a:rPr lang="en-GB" sz="1700" b="1" dirty="0" smtClean="0">
                  <a:solidFill>
                    <a:schemeClr val="bg1"/>
                  </a:solidFill>
                </a:rPr>
                <a:t> Floor 2</a:t>
              </a:r>
            </a:p>
            <a:p>
              <a:pPr algn="ctr"/>
              <a:r>
                <a:rPr lang="en-GB" sz="1700" b="1" dirty="0" smtClean="0">
                  <a:solidFill>
                    <a:schemeClr val="bg1"/>
                  </a:solidFill>
                </a:rPr>
                <a:t>Stairwell  by main lifts</a:t>
              </a:r>
            </a:p>
            <a:p>
              <a:pPr algn="ctr"/>
              <a:endParaRPr lang="en-GB" sz="1700" b="1" dirty="0" smtClean="0">
                <a:solidFill>
                  <a:schemeClr val="bg1"/>
                </a:solidFill>
              </a:endParaRPr>
            </a:p>
          </p:txBody>
        </p:sp>
      </p:grpSp>
      <p:sp>
        <p:nvSpPr>
          <p:cNvPr id="15" name="Rounded Rectangular Callout 14"/>
          <p:cNvSpPr/>
          <p:nvPr/>
        </p:nvSpPr>
        <p:spPr>
          <a:xfrm>
            <a:off x="4638117" y="2725068"/>
            <a:ext cx="1329088"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Colleague texting whilst walking down stairs</a:t>
            </a:r>
            <a:endParaRPr lang="en-GB" sz="1600" b="1" dirty="0"/>
          </a:p>
        </p:txBody>
      </p:sp>
      <p:sp>
        <p:nvSpPr>
          <p:cNvPr id="16" name="Rounded Rectangular Callout 15"/>
          <p:cNvSpPr/>
          <p:nvPr/>
        </p:nvSpPr>
        <p:spPr>
          <a:xfrm>
            <a:off x="7662453" y="2708920"/>
            <a:ext cx="1329088" cy="1456308"/>
          </a:xfrm>
          <a:prstGeom prst="wedgeRoundRectCallout">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Reminded colleague of safe working</a:t>
            </a:r>
            <a:endParaRPr lang="en-GB" sz="1600" b="1" dirty="0"/>
          </a:p>
        </p:txBody>
      </p:sp>
      <p:sp>
        <p:nvSpPr>
          <p:cNvPr id="17" name="Rounded Rectangular Callout 16"/>
          <p:cNvSpPr/>
          <p:nvPr/>
        </p:nvSpPr>
        <p:spPr>
          <a:xfrm>
            <a:off x="7662453" y="4437112"/>
            <a:ext cx="1329088" cy="1456308"/>
          </a:xfrm>
          <a:prstGeom prst="wedgeRoundRectCallout">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smtClean="0"/>
              <a:t>Closed by reporter</a:t>
            </a:r>
            <a:endParaRPr lang="en-GB" sz="1700" b="1" dirty="0"/>
          </a:p>
        </p:txBody>
      </p:sp>
      <p:sp>
        <p:nvSpPr>
          <p:cNvPr id="18" name="Rounded Rectangular Callout 17"/>
          <p:cNvSpPr/>
          <p:nvPr/>
        </p:nvSpPr>
        <p:spPr>
          <a:xfrm>
            <a:off x="4638117" y="980728"/>
            <a:ext cx="1329088" cy="1456308"/>
          </a:xfrm>
          <a:prstGeom prst="wedgeRoundRectCallou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solidFill>
                  <a:srgbClr val="FFC000"/>
                </a:solidFill>
              </a:rPr>
              <a:t>Problem</a:t>
            </a:r>
          </a:p>
          <a:p>
            <a:pPr algn="ctr"/>
            <a:r>
              <a:rPr lang="en-GB" sz="2000" b="1" dirty="0" smtClean="0">
                <a:solidFill>
                  <a:srgbClr val="FFC000"/>
                </a:solidFill>
              </a:rPr>
              <a:t>Cause</a:t>
            </a:r>
          </a:p>
          <a:p>
            <a:pPr algn="ctr"/>
            <a:r>
              <a:rPr lang="en-GB" sz="2000" b="1" dirty="0" smtClean="0">
                <a:solidFill>
                  <a:srgbClr val="FFC000"/>
                </a:solidFill>
              </a:rPr>
              <a:t>Impact</a:t>
            </a:r>
          </a:p>
        </p:txBody>
      </p:sp>
      <p:sp>
        <p:nvSpPr>
          <p:cNvPr id="19" name="Rounded Rectangle 18"/>
          <p:cNvSpPr/>
          <p:nvPr/>
        </p:nvSpPr>
        <p:spPr>
          <a:xfrm>
            <a:off x="6294301" y="980728"/>
            <a:ext cx="1872208" cy="145630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ed Rectangular Callout 19"/>
          <p:cNvSpPr/>
          <p:nvPr/>
        </p:nvSpPr>
        <p:spPr>
          <a:xfrm>
            <a:off x="7662453" y="980728"/>
            <a:ext cx="1329088" cy="1456308"/>
          </a:xfrm>
          <a:prstGeom prst="wedgeRoundRectCallou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dirty="0" smtClean="0">
              <a:solidFill>
                <a:srgbClr val="92D050"/>
              </a:solidFill>
            </a:endParaRPr>
          </a:p>
          <a:p>
            <a:pPr algn="ctr"/>
            <a:r>
              <a:rPr lang="en-GB" b="1" u="sng" dirty="0" smtClean="0">
                <a:solidFill>
                  <a:srgbClr val="92D050"/>
                </a:solidFill>
              </a:rPr>
              <a:t>Solution</a:t>
            </a:r>
          </a:p>
          <a:p>
            <a:pPr algn="ctr"/>
            <a:r>
              <a:rPr lang="en-GB" sz="2000" b="1" dirty="0" smtClean="0">
                <a:solidFill>
                  <a:srgbClr val="92D050"/>
                </a:solidFill>
              </a:rPr>
              <a:t>Action</a:t>
            </a:r>
          </a:p>
          <a:p>
            <a:pPr algn="ctr"/>
            <a:r>
              <a:rPr lang="en-GB" sz="2000" b="1" dirty="0" smtClean="0">
                <a:solidFill>
                  <a:srgbClr val="92D050"/>
                </a:solidFill>
              </a:rPr>
              <a:t>Owner</a:t>
            </a:r>
          </a:p>
          <a:p>
            <a:pPr algn="ctr"/>
            <a:endParaRPr lang="en-GB" b="1" dirty="0">
              <a:solidFill>
                <a:srgbClr val="92D050"/>
              </a:solidFill>
            </a:endParaRPr>
          </a:p>
        </p:txBody>
      </p:sp>
      <p:sp>
        <p:nvSpPr>
          <p:cNvPr id="21" name="Rounded Rectangular Callout 20"/>
          <p:cNvSpPr/>
          <p:nvPr/>
        </p:nvSpPr>
        <p:spPr>
          <a:xfrm>
            <a:off x="4638117" y="4492972"/>
            <a:ext cx="1329088"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Trip Hazard</a:t>
            </a:r>
            <a:endParaRPr lang="en-GB" sz="1600" b="1" dirty="0"/>
          </a:p>
        </p:txBody>
      </p:sp>
    </p:spTree>
    <p:extLst>
      <p:ext uri="{BB962C8B-B14F-4D97-AF65-F5344CB8AC3E}">
        <p14:creationId xmlns:p14="http://schemas.microsoft.com/office/powerpoint/2010/main" val="37215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8</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Who to call first?</a:t>
            </a:r>
          </a:p>
        </p:txBody>
      </p:sp>
      <p:sp>
        <p:nvSpPr>
          <p:cNvPr id="5" name="Rounded Rectangle 4"/>
          <p:cNvSpPr/>
          <p:nvPr/>
        </p:nvSpPr>
        <p:spPr>
          <a:xfrm>
            <a:off x="6156176" y="980728"/>
            <a:ext cx="1872208" cy="1456308"/>
          </a:xfrm>
          <a:prstGeom prst="roundRect">
            <a:avLst/>
          </a:prstGeom>
          <a:blipFill dpi="0" rotWithShape="1">
            <a:blip r:embed="rId2">
              <a:extLst>
                <a:ext uri="{28A0092B-C50C-407E-A947-70E740481C1C}">
                  <a14:useLocalDpi xmlns:a14="http://schemas.microsoft.com/office/drawing/2010/main" val="0"/>
                </a:ext>
              </a:extLst>
            </a:blip>
            <a:srcRect/>
            <a:stretch>
              <a:fillRect l="-21806" r="4718"/>
            </a:stretch>
          </a:blip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107504" y="980728"/>
            <a:ext cx="1872208" cy="1456308"/>
          </a:xfrm>
          <a:prstGeom prst="roundRect">
            <a:avLst/>
          </a:prstGeom>
          <a:blipFill dpi="0" rotWithShape="1">
            <a:blip r:embed="rId3">
              <a:extLst>
                <a:ext uri="{28A0092B-C50C-407E-A947-70E740481C1C}">
                  <a14:useLocalDpi xmlns:a14="http://schemas.microsoft.com/office/drawing/2010/main" val="0"/>
                </a:ext>
              </a:extLst>
            </a:blip>
            <a:srcRect/>
            <a:stretch>
              <a:fillRect l="-5742" t="-1256" r="-3338" b="1256"/>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a:t>
            </a:r>
            <a:endParaRPr lang="en-GB" dirty="0"/>
          </a:p>
        </p:txBody>
      </p:sp>
      <p:sp>
        <p:nvSpPr>
          <p:cNvPr id="7" name="Rounded Rectangle 6"/>
          <p:cNvSpPr/>
          <p:nvPr/>
        </p:nvSpPr>
        <p:spPr>
          <a:xfrm>
            <a:off x="3131840" y="980728"/>
            <a:ext cx="1872208" cy="1456308"/>
          </a:xfrm>
          <a:prstGeom prst="roundRect">
            <a:avLst/>
          </a:prstGeom>
          <a:blipFill dpi="0" rotWithShape="1">
            <a:blip r:embed="rId4">
              <a:extLst>
                <a:ext uri="{28A0092B-C50C-407E-A947-70E740481C1C}">
                  <a14:useLocalDpi xmlns:a14="http://schemas.microsoft.com/office/drawing/2010/main" val="0"/>
                </a:ext>
              </a:extLst>
            </a:blip>
            <a:srcRect/>
            <a:stretch>
              <a:fillRect l="-2192" t="-63990" r="2192" b="-6580"/>
            </a:stretch>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ular Callout 7"/>
          <p:cNvSpPr/>
          <p:nvPr/>
        </p:nvSpPr>
        <p:spPr>
          <a:xfrm>
            <a:off x="1546676" y="980728"/>
            <a:ext cx="1329088" cy="1456308"/>
          </a:xfrm>
          <a:prstGeom prst="wedgeRoundRectCallou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9" name="TextBox 8"/>
          <p:cNvSpPr txBox="1"/>
          <p:nvPr/>
        </p:nvSpPr>
        <p:spPr>
          <a:xfrm>
            <a:off x="1403648" y="1024280"/>
            <a:ext cx="1615144" cy="1323439"/>
          </a:xfrm>
          <a:prstGeom prst="rect">
            <a:avLst/>
          </a:prstGeom>
          <a:noFill/>
          <a:ln>
            <a:noFill/>
          </a:ln>
        </p:spPr>
        <p:txBody>
          <a:bodyPr wrap="square" lIns="0" tIns="0" rIns="0" bIns="0" rtlCol="0">
            <a:spAutoFit/>
          </a:bodyPr>
          <a:lstStyle/>
          <a:p>
            <a:pPr algn="ctr"/>
            <a:endParaRPr lang="en-GB" b="1" dirty="0" smtClean="0">
              <a:solidFill>
                <a:srgbClr val="00B0F0"/>
              </a:solidFill>
            </a:endParaRPr>
          </a:p>
          <a:p>
            <a:pPr algn="ctr"/>
            <a:r>
              <a:rPr lang="en-GB" sz="2000" b="1" dirty="0" smtClean="0">
                <a:solidFill>
                  <a:schemeClr val="bg1"/>
                </a:solidFill>
              </a:rPr>
              <a:t>Immediate</a:t>
            </a:r>
          </a:p>
          <a:p>
            <a:pPr algn="ctr"/>
            <a:r>
              <a:rPr lang="en-GB" sz="2000" b="1" dirty="0" smtClean="0">
                <a:solidFill>
                  <a:schemeClr val="bg1"/>
                </a:solidFill>
              </a:rPr>
              <a:t>Danger</a:t>
            </a:r>
          </a:p>
          <a:p>
            <a:pPr algn="ctr"/>
            <a:r>
              <a:rPr lang="en-GB" sz="1400" b="1" dirty="0" smtClean="0">
                <a:solidFill>
                  <a:schemeClr val="bg1"/>
                </a:solidFill>
              </a:rPr>
              <a:t>Threat to safety </a:t>
            </a:r>
          </a:p>
          <a:p>
            <a:pPr algn="ctr"/>
            <a:r>
              <a:rPr lang="en-GB" sz="1400" b="1" dirty="0" smtClean="0">
                <a:solidFill>
                  <a:schemeClr val="bg1"/>
                </a:solidFill>
              </a:rPr>
              <a:t>of the line</a:t>
            </a:r>
            <a:endParaRPr lang="en-GB" sz="1200" b="1" dirty="0" smtClean="0">
              <a:solidFill>
                <a:srgbClr val="00B0F0"/>
              </a:solidFill>
            </a:endParaRPr>
          </a:p>
        </p:txBody>
      </p:sp>
      <p:sp>
        <p:nvSpPr>
          <p:cNvPr id="10" name="Rounded Rectangular Callout 9"/>
          <p:cNvSpPr/>
          <p:nvPr/>
        </p:nvSpPr>
        <p:spPr>
          <a:xfrm>
            <a:off x="1546676" y="2725068"/>
            <a:ext cx="1329088" cy="1456308"/>
          </a:xfrm>
          <a:prstGeom prst="wedgeRoundRectCallou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p>
        </p:txBody>
      </p:sp>
      <p:sp>
        <p:nvSpPr>
          <p:cNvPr id="11" name="TextBox 10"/>
          <p:cNvSpPr txBox="1"/>
          <p:nvPr/>
        </p:nvSpPr>
        <p:spPr>
          <a:xfrm>
            <a:off x="1403648" y="2807185"/>
            <a:ext cx="1615144" cy="923330"/>
          </a:xfrm>
          <a:prstGeom prst="rect">
            <a:avLst/>
          </a:prstGeom>
          <a:noFill/>
          <a:ln>
            <a:noFill/>
          </a:ln>
        </p:spPr>
        <p:txBody>
          <a:bodyPr wrap="square" lIns="0" tIns="0" rIns="0" bIns="0" rtlCol="0">
            <a:spAutoFit/>
          </a:bodyPr>
          <a:lstStyle/>
          <a:p>
            <a:pPr algn="ctr"/>
            <a:r>
              <a:rPr lang="en-GB" sz="2000" b="1" dirty="0" smtClean="0">
                <a:solidFill>
                  <a:schemeClr val="bg1"/>
                </a:solidFill>
              </a:rPr>
              <a:t>Report </a:t>
            </a:r>
          </a:p>
          <a:p>
            <a:pPr algn="ctr"/>
            <a:r>
              <a:rPr lang="en-GB" sz="2000" b="1" dirty="0">
                <a:solidFill>
                  <a:schemeClr val="bg1"/>
                </a:solidFill>
              </a:rPr>
              <a:t>t</a:t>
            </a:r>
            <a:r>
              <a:rPr lang="en-GB" sz="2000" b="1" dirty="0" smtClean="0">
                <a:solidFill>
                  <a:schemeClr val="bg1"/>
                </a:solidFill>
              </a:rPr>
              <a:t>o </a:t>
            </a:r>
          </a:p>
          <a:p>
            <a:pPr algn="ctr"/>
            <a:r>
              <a:rPr lang="en-GB" sz="2000" b="1" dirty="0" smtClean="0">
                <a:solidFill>
                  <a:schemeClr val="bg1"/>
                </a:solidFill>
              </a:rPr>
              <a:t>Signaller</a:t>
            </a:r>
          </a:p>
        </p:txBody>
      </p:sp>
      <p:sp>
        <p:nvSpPr>
          <p:cNvPr id="12" name="Rounded Rectangular Callout 11"/>
          <p:cNvSpPr/>
          <p:nvPr/>
        </p:nvSpPr>
        <p:spPr>
          <a:xfrm>
            <a:off x="4572000" y="2725068"/>
            <a:ext cx="1329088" cy="1456308"/>
          </a:xfrm>
          <a:prstGeom prst="wedgeRoundRectCallou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endParaRPr>
          </a:p>
        </p:txBody>
      </p:sp>
      <p:sp>
        <p:nvSpPr>
          <p:cNvPr id="13" name="Rounded Rectangular Callout 12"/>
          <p:cNvSpPr/>
          <p:nvPr/>
        </p:nvSpPr>
        <p:spPr>
          <a:xfrm>
            <a:off x="7596336" y="980728"/>
            <a:ext cx="1329088"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C000"/>
              </a:solidFill>
            </a:endParaRPr>
          </a:p>
        </p:txBody>
      </p:sp>
      <p:sp>
        <p:nvSpPr>
          <p:cNvPr id="14" name="Rounded Rectangular Callout 13"/>
          <p:cNvSpPr/>
          <p:nvPr/>
        </p:nvSpPr>
        <p:spPr>
          <a:xfrm>
            <a:off x="7596336" y="2802943"/>
            <a:ext cx="1329088"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Report Close Call</a:t>
            </a:r>
            <a:endParaRPr lang="en-GB" sz="2000" b="1" dirty="0"/>
          </a:p>
        </p:txBody>
      </p:sp>
      <p:sp>
        <p:nvSpPr>
          <p:cNvPr id="15" name="Rounded Rectangular Callout 14"/>
          <p:cNvSpPr/>
          <p:nvPr/>
        </p:nvSpPr>
        <p:spPr>
          <a:xfrm>
            <a:off x="1547664" y="4437112"/>
            <a:ext cx="1329088"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16" name="Rounded Rectangular Callout 15"/>
          <p:cNvSpPr/>
          <p:nvPr/>
        </p:nvSpPr>
        <p:spPr>
          <a:xfrm>
            <a:off x="4611064" y="4437112"/>
            <a:ext cx="1329088" cy="1456308"/>
          </a:xfrm>
          <a:prstGeom prst="wedgeRoundRectCallou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p:txBody>
      </p:sp>
      <p:sp>
        <p:nvSpPr>
          <p:cNvPr id="17" name="TextBox 16"/>
          <p:cNvSpPr txBox="1"/>
          <p:nvPr/>
        </p:nvSpPr>
        <p:spPr>
          <a:xfrm>
            <a:off x="4427984" y="2780928"/>
            <a:ext cx="1615144" cy="1231106"/>
          </a:xfrm>
          <a:prstGeom prst="rect">
            <a:avLst/>
          </a:prstGeom>
          <a:noFill/>
          <a:ln>
            <a:noFill/>
          </a:ln>
        </p:spPr>
        <p:txBody>
          <a:bodyPr wrap="square" lIns="0" tIns="0" rIns="0" bIns="0" rtlCol="0">
            <a:spAutoFit/>
          </a:bodyPr>
          <a:lstStyle/>
          <a:p>
            <a:pPr algn="ctr"/>
            <a:r>
              <a:rPr lang="en-GB" sz="2000" b="1" dirty="0" smtClean="0">
                <a:solidFill>
                  <a:srgbClr val="FF0000"/>
                </a:solidFill>
              </a:rPr>
              <a:t>Report </a:t>
            </a:r>
          </a:p>
          <a:p>
            <a:pPr algn="ctr"/>
            <a:r>
              <a:rPr lang="en-GB" sz="2000" b="1" dirty="0" smtClean="0">
                <a:solidFill>
                  <a:srgbClr val="FF0000"/>
                </a:solidFill>
              </a:rPr>
              <a:t>To</a:t>
            </a:r>
          </a:p>
          <a:p>
            <a:pPr algn="ctr"/>
            <a:r>
              <a:rPr lang="en-GB" sz="2000" b="1" dirty="0" smtClean="0">
                <a:solidFill>
                  <a:srgbClr val="FF0000"/>
                </a:solidFill>
              </a:rPr>
              <a:t>Route Control</a:t>
            </a:r>
          </a:p>
        </p:txBody>
      </p:sp>
      <p:sp>
        <p:nvSpPr>
          <p:cNvPr id="18" name="TextBox 17"/>
          <p:cNvSpPr txBox="1"/>
          <p:nvPr/>
        </p:nvSpPr>
        <p:spPr>
          <a:xfrm>
            <a:off x="1403648" y="4574158"/>
            <a:ext cx="1615144" cy="1231106"/>
          </a:xfrm>
          <a:prstGeom prst="rect">
            <a:avLst/>
          </a:prstGeom>
          <a:noFill/>
          <a:ln>
            <a:noFill/>
          </a:ln>
        </p:spPr>
        <p:txBody>
          <a:bodyPr wrap="square" lIns="0" tIns="0" rIns="0" bIns="0" rtlCol="0">
            <a:spAutoFit/>
          </a:bodyPr>
          <a:lstStyle/>
          <a:p>
            <a:pPr algn="ctr"/>
            <a:r>
              <a:rPr lang="en-GB" sz="2000" b="1" dirty="0" smtClean="0">
                <a:solidFill>
                  <a:schemeClr val="bg1"/>
                </a:solidFill>
              </a:rPr>
              <a:t>Then</a:t>
            </a:r>
          </a:p>
          <a:p>
            <a:pPr algn="ctr"/>
            <a:r>
              <a:rPr lang="en-GB" sz="2000" b="1" dirty="0" smtClean="0">
                <a:solidFill>
                  <a:schemeClr val="bg1"/>
                </a:solidFill>
              </a:rPr>
              <a:t>Report </a:t>
            </a:r>
          </a:p>
          <a:p>
            <a:pPr algn="ctr"/>
            <a:r>
              <a:rPr lang="en-GB" sz="2000" b="1" dirty="0" smtClean="0">
                <a:solidFill>
                  <a:schemeClr val="bg1"/>
                </a:solidFill>
              </a:rPr>
              <a:t>the Close Call</a:t>
            </a:r>
          </a:p>
        </p:txBody>
      </p:sp>
      <p:sp>
        <p:nvSpPr>
          <p:cNvPr id="19" name="TextBox 18"/>
          <p:cNvSpPr txBox="1"/>
          <p:nvPr/>
        </p:nvSpPr>
        <p:spPr>
          <a:xfrm>
            <a:off x="4469024" y="4574158"/>
            <a:ext cx="1615144" cy="1231106"/>
          </a:xfrm>
          <a:prstGeom prst="rect">
            <a:avLst/>
          </a:prstGeom>
          <a:noFill/>
          <a:ln>
            <a:noFill/>
          </a:ln>
        </p:spPr>
        <p:txBody>
          <a:bodyPr wrap="square" lIns="0" tIns="0" rIns="0" bIns="0" rtlCol="0">
            <a:spAutoFit/>
          </a:bodyPr>
          <a:lstStyle/>
          <a:p>
            <a:pPr algn="ctr"/>
            <a:r>
              <a:rPr lang="en-GB" sz="2000" b="1" dirty="0" smtClean="0">
                <a:solidFill>
                  <a:schemeClr val="bg1"/>
                </a:solidFill>
              </a:rPr>
              <a:t>Then</a:t>
            </a:r>
          </a:p>
          <a:p>
            <a:pPr algn="ctr"/>
            <a:r>
              <a:rPr lang="en-GB" sz="2000" b="1" dirty="0" smtClean="0">
                <a:solidFill>
                  <a:schemeClr val="bg1"/>
                </a:solidFill>
              </a:rPr>
              <a:t>Report </a:t>
            </a:r>
          </a:p>
          <a:p>
            <a:pPr algn="ctr"/>
            <a:r>
              <a:rPr lang="en-GB" sz="2000" b="1" dirty="0" smtClean="0">
                <a:solidFill>
                  <a:schemeClr val="bg1"/>
                </a:solidFill>
              </a:rPr>
              <a:t>the Close Call</a:t>
            </a:r>
          </a:p>
        </p:txBody>
      </p:sp>
      <p:sp>
        <p:nvSpPr>
          <p:cNvPr id="20" name="TextBox 19"/>
          <p:cNvSpPr txBox="1"/>
          <p:nvPr/>
        </p:nvSpPr>
        <p:spPr>
          <a:xfrm>
            <a:off x="7452320" y="1231341"/>
            <a:ext cx="1615144" cy="615553"/>
          </a:xfrm>
          <a:prstGeom prst="rect">
            <a:avLst/>
          </a:prstGeom>
          <a:noFill/>
          <a:ln>
            <a:noFill/>
          </a:ln>
        </p:spPr>
        <p:txBody>
          <a:bodyPr wrap="square" lIns="0" tIns="0" rIns="0" bIns="0" rtlCol="0">
            <a:spAutoFit/>
          </a:bodyPr>
          <a:lstStyle/>
          <a:p>
            <a:pPr algn="ctr"/>
            <a:r>
              <a:rPr lang="en-GB" sz="2000" b="1" dirty="0" smtClean="0">
                <a:solidFill>
                  <a:schemeClr val="bg1"/>
                </a:solidFill>
              </a:rPr>
              <a:t>Potential </a:t>
            </a:r>
          </a:p>
          <a:p>
            <a:pPr algn="ctr"/>
            <a:r>
              <a:rPr lang="en-GB" sz="2000" b="1" dirty="0" smtClean="0">
                <a:solidFill>
                  <a:schemeClr val="bg1"/>
                </a:solidFill>
              </a:rPr>
              <a:t>for harm</a:t>
            </a:r>
          </a:p>
        </p:txBody>
      </p:sp>
      <p:sp>
        <p:nvSpPr>
          <p:cNvPr id="21" name="Rounded Rectangular Callout 20"/>
          <p:cNvSpPr/>
          <p:nvPr/>
        </p:nvSpPr>
        <p:spPr>
          <a:xfrm>
            <a:off x="4572000" y="980728"/>
            <a:ext cx="1329088" cy="1456308"/>
          </a:xfrm>
          <a:prstGeom prst="wedgeRoundRectCallou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rPr>
              <a:t>Near miss or unsafe </a:t>
            </a:r>
            <a:r>
              <a:rPr lang="en-GB" sz="2000" b="1" dirty="0">
                <a:solidFill>
                  <a:srgbClr val="FF0000"/>
                </a:solidFill>
              </a:rPr>
              <a:t>w</a:t>
            </a:r>
            <a:r>
              <a:rPr lang="en-GB" sz="2000" b="1" dirty="0" smtClean="0">
                <a:solidFill>
                  <a:srgbClr val="FF0000"/>
                </a:solidFill>
              </a:rPr>
              <a:t>orking</a:t>
            </a:r>
          </a:p>
        </p:txBody>
      </p:sp>
    </p:spTree>
    <p:extLst>
      <p:ext uri="{BB962C8B-B14F-4D97-AF65-F5344CB8AC3E}">
        <p14:creationId xmlns:p14="http://schemas.microsoft.com/office/powerpoint/2010/main" val="347520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6BDB5B5B-223A-46BE-A6F1-4D43CFDEA1F9}" type="datetime5">
              <a:rPr lang="en-GB" altLang="en-US" sz="800" smtClean="0"/>
              <a:pPr/>
              <a:t>1-Feb-16</a:t>
            </a:fld>
            <a:endParaRPr lang="en-GB" altLang="en-US" sz="800" smtClean="0"/>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9</a:t>
            </a:fld>
            <a:endParaRPr lang="en-GB" altLang="en-US" sz="800"/>
          </a:p>
        </p:txBody>
      </p:sp>
      <p:sp>
        <p:nvSpPr>
          <p:cNvPr id="10245" name="Rectangle 2"/>
          <p:cNvSpPr>
            <a:spLocks noGrp="1" noChangeArrowheads="1"/>
          </p:cNvSpPr>
          <p:nvPr>
            <p:ph type="title"/>
          </p:nvPr>
        </p:nvSpPr>
        <p:spPr>
          <a:xfrm>
            <a:off x="107504" y="116632"/>
            <a:ext cx="7269163" cy="575816"/>
          </a:xfrm>
        </p:spPr>
        <p:txBody>
          <a:bodyPr/>
          <a:lstStyle/>
          <a:p>
            <a:pPr eaLnBrk="1" hangingPunct="1"/>
            <a:r>
              <a:rPr lang="en-GB" altLang="en-US" sz="3200" i="0" dirty="0" smtClean="0"/>
              <a:t>Close Call process</a:t>
            </a:r>
          </a:p>
        </p:txBody>
      </p:sp>
      <p:graphicFrame>
        <p:nvGraphicFramePr>
          <p:cNvPr id="5" name="Diagram 4"/>
          <p:cNvGraphicFramePr/>
          <p:nvPr>
            <p:extLst>
              <p:ext uri="{D42A27DB-BD31-4B8C-83A1-F6EECF244321}">
                <p14:modId xmlns:p14="http://schemas.microsoft.com/office/powerpoint/2010/main" val="598328903"/>
              </p:ext>
            </p:extLst>
          </p:nvPr>
        </p:nvGraphicFramePr>
        <p:xfrm>
          <a:off x="395536" y="764704"/>
          <a:ext cx="835292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808" y="5517232"/>
            <a:ext cx="3532950" cy="907010"/>
          </a:xfrm>
          <a:prstGeom prst="rect">
            <a:avLst/>
          </a:prstGeom>
        </p:spPr>
      </p:pic>
    </p:spTree>
    <p:extLst>
      <p:ext uri="{BB962C8B-B14F-4D97-AF65-F5344CB8AC3E}">
        <p14:creationId xmlns:p14="http://schemas.microsoft.com/office/powerpoint/2010/main" val="12236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D223E5C-B6BF-4EBB-BD92-3757702BE6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5F966D1-8816-4A7D-A3A4-CCEA79ACEE7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95A8E943-6D76-4FA3-AF9C-FC5AD9BD0AA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1E9F33F-84C2-4EED-B7F0-A0DAE23E343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ABC127E-49A6-4CB5-AC83-2ADAF52C7E0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F3F9185-089E-47E5-92EF-2489CD48762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F699AF2-02A9-4D14-A171-F95CDAF42D7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E519AEC-7FED-49D2-94DE-73F5517B243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73F081D-F8C5-4CF4-A582-B6F10EAFA3E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402BE5C7-CBB9-4A82-85B5-4CA55502A63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A0F1BADD-8C1D-4078-A696-02222502BBA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DB48502F-1A4F-4D1A-8CED-DDAF2E4D31F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68B8E5BF-B7E8-4DFA-8029-D9B89AE3506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6EA4AC42-9390-4430-944F-DE613C42031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52B427E0-BB62-4F99-84E4-072B684BE33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AC8AC804-1A10-4934-8395-0C3B0FBFC38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B17EE5EF-6460-4BAF-BD4F-422EDDCB3F8A}"/>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39</TotalTime>
  <Words>624</Words>
  <Application>Microsoft Office PowerPoint</Application>
  <PresentationFormat>On-screen Show (4:3)</PresentationFormat>
  <Paragraphs>196</Paragraphs>
  <Slides>12</Slides>
  <Notes>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Blank</vt:lpstr>
      <vt:lpstr>Single Column</vt:lpstr>
      <vt:lpstr>Partner Logo</vt:lpstr>
      <vt:lpstr>Chart Layout</vt:lpstr>
      <vt:lpstr>Divider Slide</vt:lpstr>
      <vt:lpstr>Closing Slide</vt:lpstr>
      <vt:lpstr>Image Slide</vt:lpstr>
      <vt:lpstr>Better Close Calls for a safer Network</vt:lpstr>
      <vt:lpstr>Good Calls for a safer network</vt:lpstr>
      <vt:lpstr>Reducing future risk</vt:lpstr>
      <vt:lpstr>Close Call definitions</vt:lpstr>
      <vt:lpstr>What makes a bad call?</vt:lpstr>
      <vt:lpstr>Good Call: Physical</vt:lpstr>
      <vt:lpstr>Good Call: Behavioural</vt:lpstr>
      <vt:lpstr>Who to call first?</vt:lpstr>
      <vt:lpstr>Close Call process</vt:lpstr>
      <vt:lpstr>Make a Good Call</vt:lpstr>
      <vt:lpstr>Reducing future risk</vt:lpstr>
      <vt:lpstr>PowerPoint Presentation</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Close Calls for a safer Network</dc:title>
  <dc:creator>Murphy Amy</dc:creator>
  <dc:description>built by www.mediasterling.com</dc:description>
  <cp:lastModifiedBy>Murphy Amy</cp:lastModifiedBy>
  <cp:revision>7</cp:revision>
  <dcterms:created xsi:type="dcterms:W3CDTF">2016-01-14T10:44:14Z</dcterms:created>
  <dcterms:modified xsi:type="dcterms:W3CDTF">2016-02-01T11:59:21Z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