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32.xml" ContentType="application/vnd.openxmlformats-officedocument.presentationml.slide+xml"/>
  <Override PartName="/ppt/slides/slide5.xml" ContentType="application/vnd.openxmlformats-officedocument.presentationml.slide+xml"/>
  <Override PartName="/ppt/slides/slide33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6.xml" ContentType="application/vnd.openxmlformats-officedocument.presentationml.slide+xml"/>
  <Override PartName="/ppt/slides/slide40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slides/slide60.xml" ContentType="application/vnd.openxmlformats-officedocument.presentationml.slide+xml"/>
  <Override PartName="/ppt/slides/slide59.xml" ContentType="application/vnd.openxmlformats-officedocument.presentationml.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65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55.xml" ContentType="application/vnd.openxmlformats-officedocument.presentationml.slide+xml"/>
  <Override PartName="/ppt/slides/slide47.xml" ContentType="application/vnd.openxmlformats-officedocument.presentationml.slide+xml"/>
  <Override PartName="/ppt/slides/slide4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3.xml" ContentType="application/vnd.openxmlformats-officedocument.presentationml.slide+xml"/>
  <Override PartName="/ppt/slides/slide48.xml" ContentType="application/vnd.openxmlformats-officedocument.presentationml.slide+xml"/>
  <Override PartName="/ppt/slides/slide46.xml" ContentType="application/vnd.openxmlformats-officedocument.presentationml.slide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49.xml" ContentType="application/vnd.openxmlformats-officedocument.presentationml.slide+xml"/>
  <Override PartName="/ppt/slides/slide53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7"/>
  </p:notesMasterIdLst>
  <p:sldIdLst>
    <p:sldId id="257" r:id="rId2"/>
    <p:sldId id="339" r:id="rId3"/>
    <p:sldId id="340" r:id="rId4"/>
    <p:sldId id="258" r:id="rId5"/>
    <p:sldId id="533" r:id="rId6"/>
    <p:sldId id="436" r:id="rId7"/>
    <p:sldId id="442" r:id="rId8"/>
    <p:sldId id="486" r:id="rId9"/>
    <p:sldId id="487" r:id="rId10"/>
    <p:sldId id="488" r:id="rId11"/>
    <p:sldId id="489" r:id="rId12"/>
    <p:sldId id="490" r:id="rId13"/>
    <p:sldId id="493" r:id="rId14"/>
    <p:sldId id="521" r:id="rId15"/>
    <p:sldId id="574" r:id="rId16"/>
    <p:sldId id="491" r:id="rId17"/>
    <p:sldId id="492" r:id="rId18"/>
    <p:sldId id="444" r:id="rId19"/>
    <p:sldId id="349" r:id="rId20"/>
    <p:sldId id="494" r:id="rId21"/>
    <p:sldId id="499" r:id="rId22"/>
    <p:sldId id="511" r:id="rId23"/>
    <p:sldId id="536" r:id="rId24"/>
    <p:sldId id="537" r:id="rId25"/>
    <p:sldId id="538" r:id="rId26"/>
    <p:sldId id="539" r:id="rId27"/>
    <p:sldId id="540" r:id="rId28"/>
    <p:sldId id="541" r:id="rId29"/>
    <p:sldId id="542" r:id="rId30"/>
    <p:sldId id="543" r:id="rId31"/>
    <p:sldId id="545" r:id="rId32"/>
    <p:sldId id="544" r:id="rId33"/>
    <p:sldId id="546" r:id="rId34"/>
    <p:sldId id="548" r:id="rId35"/>
    <p:sldId id="550" r:id="rId36"/>
    <p:sldId id="549" r:id="rId37"/>
    <p:sldId id="551" r:id="rId38"/>
    <p:sldId id="552" r:id="rId39"/>
    <p:sldId id="553" r:id="rId40"/>
    <p:sldId id="554" r:id="rId41"/>
    <p:sldId id="575" r:id="rId42"/>
    <p:sldId id="555" r:id="rId43"/>
    <p:sldId id="556" r:id="rId44"/>
    <p:sldId id="557" r:id="rId45"/>
    <p:sldId id="558" r:id="rId46"/>
    <p:sldId id="559" r:id="rId47"/>
    <p:sldId id="560" r:id="rId48"/>
    <p:sldId id="561" r:id="rId49"/>
    <p:sldId id="571" r:id="rId50"/>
    <p:sldId id="566" r:id="rId51"/>
    <p:sldId id="563" r:id="rId52"/>
    <p:sldId id="564" r:id="rId53"/>
    <p:sldId id="565" r:id="rId54"/>
    <p:sldId id="567" r:id="rId55"/>
    <p:sldId id="569" r:id="rId56"/>
    <p:sldId id="570" r:id="rId57"/>
    <p:sldId id="572" r:id="rId58"/>
    <p:sldId id="577" r:id="rId59"/>
    <p:sldId id="573" r:id="rId60"/>
    <p:sldId id="325" r:id="rId61"/>
    <p:sldId id="532" r:id="rId62"/>
    <p:sldId id="576" r:id="rId63"/>
    <p:sldId id="311" r:id="rId64"/>
    <p:sldId id="312" r:id="rId65"/>
    <p:sldId id="310" r:id="rId6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92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C951"/>
    <a:srgbClr val="DDDEE4"/>
    <a:srgbClr val="031963"/>
    <a:srgbClr val="302C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02" autoAdjust="0"/>
    <p:restoredTop sz="94629" autoAdjust="0"/>
  </p:normalViewPr>
  <p:slideViewPr>
    <p:cSldViewPr snapToGrid="0" snapToObjects="1" showGuides="1">
      <p:cViewPr varScale="1">
        <p:scale>
          <a:sx n="108" d="100"/>
          <a:sy n="108" d="100"/>
        </p:scale>
        <p:origin x="1812" y="108"/>
      </p:cViewPr>
      <p:guideLst>
        <p:guide orient="horz" pos="2160"/>
        <p:guide pos="2925"/>
      </p:guideLst>
    </p:cSldViewPr>
  </p:slideViewPr>
  <p:outlineViewPr>
    <p:cViewPr>
      <p:scale>
        <a:sx n="33" d="100"/>
        <a:sy n="33" d="100"/>
      </p:scale>
      <p:origin x="0" y="-1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customXml" Target="../customXml/item2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75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customXml" Target="../customXml/item4.xml"/><Relationship Id="rId7" Type="http://schemas.openxmlformats.org/officeDocument/2006/relationships/slide" Target="slides/slide6.xml"/><Relationship Id="rId7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A9E3F-7378-7644-AB4B-6EDDB0970F0A}" type="datetimeFigureOut">
              <a:rPr lang="en-US" smtClean="0"/>
              <a:t>10/13/2017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278D7-0300-714D-A46F-6B4A04B4E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18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790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80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718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305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057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981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74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44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86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798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2000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7087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909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Modu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569568" y="2130947"/>
            <a:ext cx="3850029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9400" b="1" spc="-300" dirty="0">
                <a:solidFill>
                  <a:srgbClr val="22383A">
                    <a:alpha val="22000"/>
                  </a:srgbClr>
                </a:solidFill>
                <a:latin typeface="Arial" charset="0"/>
                <a:ea typeface="Arial" charset="0"/>
                <a:cs typeface="Arial" charset="0"/>
              </a:rPr>
              <a:t>06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68" y="415726"/>
            <a:ext cx="1447800" cy="1447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605" y="659991"/>
            <a:ext cx="1726977" cy="95926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335970"/>
            <a:ext cx="9144000" cy="522029"/>
          </a:xfrm>
          <a:prstGeom prst="rect">
            <a:avLst/>
          </a:prstGeom>
          <a:solidFill>
            <a:srgbClr val="030F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343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efers Introduc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1863767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426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iefers Introduc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-12192" y="1046903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792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 for Numbered Points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 flipV="1">
            <a:off x="431800" y="-5771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494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ne for Numbered Points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 flipV="1">
            <a:off x="431800" y="-5771"/>
            <a:ext cx="12700" cy="6858000"/>
          </a:xfrm>
          <a:prstGeom prst="line">
            <a:avLst/>
          </a:prstGeom>
          <a:ln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572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 flipV="1">
            <a:off x="431800" y="-5771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576945" y="0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01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576944" y="1134769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02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576944" y="2269538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03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76944" y="3404307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04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576944" y="4539076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05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576944" y="5673845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1237868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+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40446" y="2102619"/>
            <a:ext cx="2652762" cy="2652762"/>
          </a:xfrm>
          <a:prstGeom prst="rect">
            <a:avLst/>
          </a:prstGeom>
          <a:solidFill>
            <a:srgbClr val="7FC2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5961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Image Cover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02C26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5106174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9008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Slide Image Cover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5106174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458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 &amp; Cirlce Point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609598" y="370530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01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609598" y="1602473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02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09598" y="2834416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03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09598" y="4066359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609598" y="5298302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05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431800" y="0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284467" y="601216"/>
            <a:ext cx="2873126" cy="574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506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Numbered Points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609598" y="370530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01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609598" y="1602473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02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09598" y="2834416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03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09598" y="4066359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609598" y="5298302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05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431800" y="0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162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0905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Lin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45720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01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Lin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6062597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23567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s Four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0" y="20955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 userDrawn="1"/>
        </p:nvSpPr>
        <p:spPr>
          <a:xfrm>
            <a:off x="7239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Oval 4"/>
          <p:cNvSpPr/>
          <p:nvPr userDrawn="1"/>
        </p:nvSpPr>
        <p:spPr>
          <a:xfrm>
            <a:off x="27432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 userDrawn="1"/>
        </p:nvSpPr>
        <p:spPr>
          <a:xfrm>
            <a:off x="47625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67818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7830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ircles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0" y="20955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 userDrawn="1"/>
        </p:nvSpPr>
        <p:spPr>
          <a:xfrm>
            <a:off x="1309116" y="2862072"/>
            <a:ext cx="1941576" cy="1941576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3601212" y="2862072"/>
            <a:ext cx="1941576" cy="1941576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5893308" y="2862072"/>
            <a:ext cx="1941576" cy="1941576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2031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39370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053752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86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5926221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49" y="835075"/>
            <a:ext cx="4756828" cy="475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89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5926221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13" y="1999624"/>
            <a:ext cx="3656445" cy="36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12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5926221"/>
            <a:ext cx="9144000" cy="0"/>
          </a:xfrm>
          <a:prstGeom prst="line">
            <a:avLst/>
          </a:prstGeom>
          <a:ln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49" y="835075"/>
            <a:ext cx="4756828" cy="475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404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39370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053752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656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lid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858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09" y="-7883"/>
            <a:ext cx="6865883" cy="6865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6811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lid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20" y="2393950"/>
            <a:ext cx="1643659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2481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n Slid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20" y="2395549"/>
            <a:ext cx="1643659" cy="206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146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n Slid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007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Footnot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00928"/>
            <a:ext cx="9144000" cy="9570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189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llustratio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749800"/>
            <a:ext cx="9144000" cy="2108200"/>
          </a:xfrm>
          <a:prstGeom prst="rect">
            <a:avLst/>
          </a:prstGeom>
          <a:solidFill>
            <a:srgbClr val="2F88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236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Illustratio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749800"/>
            <a:ext cx="9144000" cy="2108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6973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 Background (Blan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514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alphaModFix amt="17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3"/>
          <a:stretch/>
        </p:blipFill>
        <p:spPr>
          <a:xfrm>
            <a:off x="0" y="858005"/>
            <a:ext cx="3930316" cy="506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83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8" t="17954" r="27175" b="14402"/>
          <a:stretch/>
        </p:blipFill>
        <p:spPr>
          <a:xfrm>
            <a:off x="0" y="1315452"/>
            <a:ext cx="3673643" cy="464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4294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ni Worksh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17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27" y="1360209"/>
            <a:ext cx="3475420" cy="347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55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l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alphaModFix amt="17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894" y="1728538"/>
            <a:ext cx="37338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843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15" y="715461"/>
            <a:ext cx="5354053" cy="535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84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842599" y="181089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4942056" y="181089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6041513" y="181089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3842599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4942056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6041513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2743142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643685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3842599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4942056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6041513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2743142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1643685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3842599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4942056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6041513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2743142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1643685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3842599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4942056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6041513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2743142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643685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3842599" y="5662867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 userDrawn="1"/>
        </p:nvSpPr>
        <p:spPr>
          <a:xfrm>
            <a:off x="2743142" y="5662867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>
            <a:off x="1643685" y="5662867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 userDrawn="1"/>
        </p:nvCxnSpPr>
        <p:spPr>
          <a:xfrm flipV="1">
            <a:off x="4805984" y="6139543"/>
            <a:ext cx="4338016" cy="50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1443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7A71845D-9C3E-2746-8076-96D688254738}" type="datetimeFigureOut">
              <a:rPr lang="en-US" smtClean="0"/>
              <a:pPr/>
              <a:t>10/13/2017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9130250-9CE9-7846-996D-824925BF67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76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1" r:id="rId2"/>
    <p:sldLayoutId id="2147483701" r:id="rId3"/>
    <p:sldLayoutId id="2147483689" r:id="rId4"/>
    <p:sldLayoutId id="2147483698" r:id="rId5"/>
    <p:sldLayoutId id="2147483700" r:id="rId6"/>
    <p:sldLayoutId id="2147483699" r:id="rId7"/>
    <p:sldLayoutId id="2147483688" r:id="rId8"/>
    <p:sldLayoutId id="2147483686" r:id="rId9"/>
    <p:sldLayoutId id="2147483681" r:id="rId10"/>
    <p:sldLayoutId id="2147483682" r:id="rId11"/>
    <p:sldLayoutId id="2147483679" r:id="rId12"/>
    <p:sldLayoutId id="2147483693" r:id="rId13"/>
    <p:sldLayoutId id="2147483685" r:id="rId14"/>
    <p:sldLayoutId id="2147483678" r:id="rId15"/>
    <p:sldLayoutId id="2147483676" r:id="rId16"/>
    <p:sldLayoutId id="2147483696" r:id="rId17"/>
    <p:sldLayoutId id="2147483674" r:id="rId18"/>
    <p:sldLayoutId id="2147483675" r:id="rId19"/>
    <p:sldLayoutId id="2147483671" r:id="rId20"/>
    <p:sldLayoutId id="2147483684" r:id="rId21"/>
    <p:sldLayoutId id="2147483673" r:id="rId22"/>
    <p:sldLayoutId id="2147483680" r:id="rId23"/>
    <p:sldLayoutId id="2147483670" r:id="rId24"/>
    <p:sldLayoutId id="2147483687" r:id="rId25"/>
    <p:sldLayoutId id="2147483697" r:id="rId26"/>
    <p:sldLayoutId id="2147483695" r:id="rId27"/>
    <p:sldLayoutId id="2147483683" r:id="rId28"/>
    <p:sldLayoutId id="2147483669" r:id="rId29"/>
    <p:sldLayoutId id="2147483690" r:id="rId30"/>
    <p:sldLayoutId id="2147483691" r:id="rId31"/>
    <p:sldLayoutId id="2147483692" r:id="rId32"/>
    <p:sldLayoutId id="2147483677" r:id="rId33"/>
    <p:sldLayoutId id="2147483667" r:id="rId34"/>
    <p:sldLayoutId id="2147483694" r:id="rId35"/>
    <p:sldLayoutId id="2147483672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PT Sans Caption" charset="-52"/>
          <a:ea typeface="PT Sans Caption" charset="-52"/>
          <a:cs typeface="PT Sans Caption" charset="-5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7.png"/><Relationship Id="rId4" Type="http://schemas.openxmlformats.org/officeDocument/2006/relationships/image" Target="../media/image2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8.png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mp3"/><Relationship Id="rId3" Type="http://schemas.microsoft.com/office/2007/relationships/media" Target="../media/media14.mp3"/><Relationship Id="rId7" Type="http://schemas.microsoft.com/office/2007/relationships/media" Target="../media/media16.mp3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audio" Target="../media/media15.mp3"/><Relationship Id="rId11" Type="http://schemas.openxmlformats.org/officeDocument/2006/relationships/image" Target="../media/image28.png"/><Relationship Id="rId5" Type="http://schemas.microsoft.com/office/2007/relationships/media" Target="../media/media15.mp3"/><Relationship Id="rId10" Type="http://schemas.openxmlformats.org/officeDocument/2006/relationships/image" Target="../media/image17.png"/><Relationship Id="rId4" Type="http://schemas.openxmlformats.org/officeDocument/2006/relationships/audio" Target="../media/media14.mp3"/><Relationship Id="rId9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media" Target="../media/media18.mp3"/><Relationship Id="rId7" Type="http://schemas.openxmlformats.org/officeDocument/2006/relationships/image" Target="../media/image17.pn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3.xml"/><Relationship Id="rId4" Type="http://schemas.openxmlformats.org/officeDocument/2006/relationships/audio" Target="../media/media18.mp3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17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3" Type="http://schemas.microsoft.com/office/2007/relationships/media" Target="../media/media22.mp3"/><Relationship Id="rId7" Type="http://schemas.openxmlformats.org/officeDocument/2006/relationships/image" Target="../media/image34.png"/><Relationship Id="rId12" Type="http://schemas.openxmlformats.org/officeDocument/2006/relationships/image" Target="../media/image17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7.png"/><Relationship Id="rId4" Type="http://schemas.openxmlformats.org/officeDocument/2006/relationships/audio" Target="../media/media22.mp3"/><Relationship Id="rId9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media" Target="../media/media24.mp3"/><Relationship Id="rId7" Type="http://schemas.openxmlformats.org/officeDocument/2006/relationships/image" Target="../media/image17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4.mp3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27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audio" Target="../media/media28.mp3"/><Relationship Id="rId5" Type="http://schemas.microsoft.com/office/2007/relationships/media" Target="../media/media28.mp3"/><Relationship Id="rId4" Type="http://schemas.openxmlformats.org/officeDocument/2006/relationships/audio" Target="../media/media27.mp3"/><Relationship Id="rId9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media32.mp3"/><Relationship Id="rId3" Type="http://schemas.microsoft.com/office/2007/relationships/media" Target="../media/media30.mp3"/><Relationship Id="rId7" Type="http://schemas.microsoft.com/office/2007/relationships/media" Target="../media/media32.mp3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audio" Target="../media/media31.mp3"/><Relationship Id="rId11" Type="http://schemas.openxmlformats.org/officeDocument/2006/relationships/image" Target="../media/image17.png"/><Relationship Id="rId5" Type="http://schemas.microsoft.com/office/2007/relationships/media" Target="../media/media31.mp3"/><Relationship Id="rId10" Type="http://schemas.openxmlformats.org/officeDocument/2006/relationships/image" Target="../media/image42.jpg"/><Relationship Id="rId4" Type="http://schemas.openxmlformats.org/officeDocument/2006/relationships/audio" Target="../media/media30.mp3"/><Relationship Id="rId9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34.mp3"/><Relationship Id="rId7" Type="http://schemas.openxmlformats.org/officeDocument/2006/relationships/image" Target="../media/image43.png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31.xml"/><Relationship Id="rId4" Type="http://schemas.openxmlformats.org/officeDocument/2006/relationships/audio" Target="../media/media34.mp3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37.mp3"/><Relationship Id="rId7" Type="http://schemas.openxmlformats.org/officeDocument/2006/relationships/image" Target="../media/image17.png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6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7.mp3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39.mp3"/><Relationship Id="rId7" Type="http://schemas.openxmlformats.org/officeDocument/2006/relationships/image" Target="../media/image28.png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9.mp3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41.mp3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0.xml"/><Relationship Id="rId4" Type="http://schemas.openxmlformats.org/officeDocument/2006/relationships/audio" Target="../media/media41.mp3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microsoft.com/office/2007/relationships/media" Target="../media/media44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6" Type="http://schemas.openxmlformats.org/officeDocument/2006/relationships/audio" Target="../media/media45.mp3"/><Relationship Id="rId5" Type="http://schemas.microsoft.com/office/2007/relationships/media" Target="../media/media45.mp3"/><Relationship Id="rId4" Type="http://schemas.openxmlformats.org/officeDocument/2006/relationships/audio" Target="../media/media44.mp3"/><Relationship Id="rId9" Type="http://schemas.openxmlformats.org/officeDocument/2006/relationships/image" Target="../media/image1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microsoft.com/office/2007/relationships/media" Target="../media/media47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openxmlformats.org/officeDocument/2006/relationships/audio" Target="../media/media48.mp3"/><Relationship Id="rId5" Type="http://schemas.microsoft.com/office/2007/relationships/media" Target="../media/media48.mp3"/><Relationship Id="rId4" Type="http://schemas.openxmlformats.org/officeDocument/2006/relationships/audio" Target="../media/media47.mp3"/><Relationship Id="rId9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microsoft.com/office/2007/relationships/media" Target="../media/media50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9.mp3"/><Relationship Id="rId1" Type="http://schemas.microsoft.com/office/2007/relationships/media" Target="../media/media49.mp3"/><Relationship Id="rId6" Type="http://schemas.openxmlformats.org/officeDocument/2006/relationships/audio" Target="../media/media51.mp3"/><Relationship Id="rId5" Type="http://schemas.microsoft.com/office/2007/relationships/media" Target="../media/media51.mp3"/><Relationship Id="rId4" Type="http://schemas.openxmlformats.org/officeDocument/2006/relationships/audio" Target="../media/media50.mp3"/><Relationship Id="rId9" Type="http://schemas.openxmlformats.org/officeDocument/2006/relationships/image" Target="../media/image17.png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media" Target="../media/media53.mp3"/><Relationship Id="rId7" Type="http://schemas.openxmlformats.org/officeDocument/2006/relationships/image" Target="../media/image28.png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53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media" Target="../media/media55.mp3"/><Relationship Id="rId7" Type="http://schemas.openxmlformats.org/officeDocument/2006/relationships/image" Target="../media/image28.png"/><Relationship Id="rId2" Type="http://schemas.openxmlformats.org/officeDocument/2006/relationships/audio" Target="../media/media54.mp3"/><Relationship Id="rId1" Type="http://schemas.microsoft.com/office/2007/relationships/media" Target="../media/media54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31.xml"/><Relationship Id="rId4" Type="http://schemas.openxmlformats.org/officeDocument/2006/relationships/audio" Target="../media/media55.mp3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56.mp3"/><Relationship Id="rId1" Type="http://schemas.microsoft.com/office/2007/relationships/media" Target="../media/media56.mp3"/><Relationship Id="rId4" Type="http://schemas.openxmlformats.org/officeDocument/2006/relationships/image" Target="../media/image17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media" Target="../media/media58.mp3"/><Relationship Id="rId7" Type="http://schemas.openxmlformats.org/officeDocument/2006/relationships/image" Target="../media/image17.png"/><Relationship Id="rId2" Type="http://schemas.openxmlformats.org/officeDocument/2006/relationships/audio" Target="../media/media57.mp3"/><Relationship Id="rId1" Type="http://schemas.microsoft.com/office/2007/relationships/media" Target="../media/media57.mp3"/><Relationship Id="rId6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8.mp3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p3"/><Relationship Id="rId1" Type="http://schemas.microsoft.com/office/2007/relationships/media" Target="../media/media59.mp3"/><Relationship Id="rId5" Type="http://schemas.openxmlformats.org/officeDocument/2006/relationships/image" Target="../media/image17.png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61.mp3"/><Relationship Id="rId7" Type="http://schemas.openxmlformats.org/officeDocument/2006/relationships/slideLayout" Target="../slideLayouts/slideLayout13.xml"/><Relationship Id="rId2" Type="http://schemas.openxmlformats.org/officeDocument/2006/relationships/audio" Target="../media/media60.mp3"/><Relationship Id="rId1" Type="http://schemas.microsoft.com/office/2007/relationships/media" Target="../media/media60.mp3"/><Relationship Id="rId6" Type="http://schemas.openxmlformats.org/officeDocument/2006/relationships/audio" Target="../media/media62.mp3"/><Relationship Id="rId5" Type="http://schemas.microsoft.com/office/2007/relationships/media" Target="../media/media62.mp3"/><Relationship Id="rId4" Type="http://schemas.openxmlformats.org/officeDocument/2006/relationships/audio" Target="../media/media61.mp3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p3"/><Relationship Id="rId1" Type="http://schemas.microsoft.com/office/2007/relationships/media" Target="../media/media63.mp3"/><Relationship Id="rId5" Type="http://schemas.openxmlformats.org/officeDocument/2006/relationships/image" Target="../media/image17.png"/><Relationship Id="rId4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6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64.mp3"/><Relationship Id="rId1" Type="http://schemas.microsoft.com/office/2007/relationships/media" Target="../media/media64.mp3"/><Relationship Id="rId6" Type="http://schemas.openxmlformats.org/officeDocument/2006/relationships/audio" Target="../media/media66.mp3"/><Relationship Id="rId5" Type="http://schemas.microsoft.com/office/2007/relationships/media" Target="../media/media66.mp3"/><Relationship Id="rId4" Type="http://schemas.openxmlformats.org/officeDocument/2006/relationships/audio" Target="../media/media65.mp3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microsoft.com/office/2007/relationships/media" Target="../media/media68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67.mp3"/><Relationship Id="rId1" Type="http://schemas.microsoft.com/office/2007/relationships/media" Target="../media/media67.mp3"/><Relationship Id="rId6" Type="http://schemas.openxmlformats.org/officeDocument/2006/relationships/audio" Target="../media/media69.mp3"/><Relationship Id="rId5" Type="http://schemas.microsoft.com/office/2007/relationships/media" Target="../media/media69.mp3"/><Relationship Id="rId4" Type="http://schemas.openxmlformats.org/officeDocument/2006/relationships/audio" Target="../media/media68.mp3"/><Relationship Id="rId9" Type="http://schemas.openxmlformats.org/officeDocument/2006/relationships/image" Target="../media/image1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71.mp3"/><Relationship Id="rId7" Type="http://schemas.openxmlformats.org/officeDocument/2006/relationships/slideLayout" Target="../slideLayouts/slideLayout31.xml"/><Relationship Id="rId2" Type="http://schemas.openxmlformats.org/officeDocument/2006/relationships/audio" Target="../media/media70.mp3"/><Relationship Id="rId1" Type="http://schemas.microsoft.com/office/2007/relationships/media" Target="../media/media70.mp3"/><Relationship Id="rId6" Type="http://schemas.openxmlformats.org/officeDocument/2006/relationships/audio" Target="../media/media72.mp3"/><Relationship Id="rId5" Type="http://schemas.microsoft.com/office/2007/relationships/media" Target="../media/media72.mp3"/><Relationship Id="rId4" Type="http://schemas.openxmlformats.org/officeDocument/2006/relationships/audio" Target="../media/media71.mp3"/><Relationship Id="rId9" Type="http://schemas.openxmlformats.org/officeDocument/2006/relationships/image" Target="../media/image28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74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73.mp3"/><Relationship Id="rId1" Type="http://schemas.microsoft.com/office/2007/relationships/media" Target="../media/media73.mp3"/><Relationship Id="rId6" Type="http://schemas.openxmlformats.org/officeDocument/2006/relationships/audio" Target="../media/media75.mp3"/><Relationship Id="rId5" Type="http://schemas.microsoft.com/office/2007/relationships/media" Target="../media/media75.mp3"/><Relationship Id="rId4" Type="http://schemas.openxmlformats.org/officeDocument/2006/relationships/audio" Target="../media/media74.mp3"/><Relationship Id="rId9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76.mp3"/><Relationship Id="rId1" Type="http://schemas.microsoft.com/office/2007/relationships/media" Target="../media/media76.mp3"/><Relationship Id="rId4" Type="http://schemas.openxmlformats.org/officeDocument/2006/relationships/image" Target="../media/image17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media" Target="../media/media78.mp3"/><Relationship Id="rId7" Type="http://schemas.openxmlformats.org/officeDocument/2006/relationships/image" Target="../media/image17.png"/><Relationship Id="rId2" Type="http://schemas.openxmlformats.org/officeDocument/2006/relationships/audio" Target="../media/media77.mp3"/><Relationship Id="rId1" Type="http://schemas.microsoft.com/office/2007/relationships/media" Target="../media/media77.mp3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5.xml"/><Relationship Id="rId4" Type="http://schemas.openxmlformats.org/officeDocument/2006/relationships/audio" Target="../media/media78.mp3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80.mp3"/><Relationship Id="rId7" Type="http://schemas.openxmlformats.org/officeDocument/2006/relationships/image" Target="../media/image57.png"/><Relationship Id="rId2" Type="http://schemas.openxmlformats.org/officeDocument/2006/relationships/audio" Target="../media/media79.mp3"/><Relationship Id="rId1" Type="http://schemas.microsoft.com/office/2007/relationships/media" Target="../media/media79.mp3"/><Relationship Id="rId6" Type="http://schemas.openxmlformats.org/officeDocument/2006/relationships/image" Target="../media/image56.png"/><Relationship Id="rId5" Type="http://schemas.openxmlformats.org/officeDocument/2006/relationships/slideLayout" Target="../slideLayouts/slideLayout34.xml"/><Relationship Id="rId4" Type="http://schemas.openxmlformats.org/officeDocument/2006/relationships/audio" Target="../media/media80.mp3"/><Relationship Id="rId9" Type="http://schemas.openxmlformats.org/officeDocument/2006/relationships/image" Target="../media/image15.png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media" Target="../media/media82.mp3"/><Relationship Id="rId7" Type="http://schemas.openxmlformats.org/officeDocument/2006/relationships/image" Target="../media/image28.png"/><Relationship Id="rId2" Type="http://schemas.openxmlformats.org/officeDocument/2006/relationships/audio" Target="../media/media81.mp3"/><Relationship Id="rId1" Type="http://schemas.microsoft.com/office/2007/relationships/media" Target="../media/media81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5.xml"/><Relationship Id="rId4" Type="http://schemas.openxmlformats.org/officeDocument/2006/relationships/audio" Target="../media/media82.mp3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83.mp3"/><Relationship Id="rId1" Type="http://schemas.microsoft.com/office/2007/relationships/media" Target="../media/media83.mp3"/><Relationship Id="rId5" Type="http://schemas.openxmlformats.org/officeDocument/2006/relationships/image" Target="../media/image28.png"/><Relationship Id="rId4" Type="http://schemas.openxmlformats.org/officeDocument/2006/relationships/image" Target="../media/image17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85.mp3"/><Relationship Id="rId7" Type="http://schemas.openxmlformats.org/officeDocument/2006/relationships/image" Target="../media/image17.png"/><Relationship Id="rId2" Type="http://schemas.openxmlformats.org/officeDocument/2006/relationships/audio" Target="../media/media84.mp3"/><Relationship Id="rId1" Type="http://schemas.microsoft.com/office/2007/relationships/media" Target="../media/media84.mp3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31.xml"/><Relationship Id="rId4" Type="http://schemas.openxmlformats.org/officeDocument/2006/relationships/audio" Target="../media/media85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86.mp3"/><Relationship Id="rId1" Type="http://schemas.microsoft.com/office/2007/relationships/media" Target="../media/media86.mp3"/><Relationship Id="rId5" Type="http://schemas.openxmlformats.org/officeDocument/2006/relationships/image" Target="../media/image18.png"/><Relationship Id="rId4" Type="http://schemas.openxmlformats.org/officeDocument/2006/relationships/image" Target="../media/image58.jp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88.mp3"/><Relationship Id="rId7" Type="http://schemas.openxmlformats.org/officeDocument/2006/relationships/image" Target="../media/image18.png"/><Relationship Id="rId2" Type="http://schemas.openxmlformats.org/officeDocument/2006/relationships/audio" Target="../media/media87.mp3"/><Relationship Id="rId1" Type="http://schemas.microsoft.com/office/2007/relationships/media" Target="../media/media87.mp3"/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31.xml"/><Relationship Id="rId4" Type="http://schemas.openxmlformats.org/officeDocument/2006/relationships/audio" Target="../media/media88.mp3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microsoft.com/office/2007/relationships/media" Target="../media/media90.mp3"/><Relationship Id="rId7" Type="http://schemas.openxmlformats.org/officeDocument/2006/relationships/slideLayout" Target="../slideLayouts/slideLayout16.xml"/><Relationship Id="rId2" Type="http://schemas.openxmlformats.org/officeDocument/2006/relationships/audio" Target="../media/media89.mp3"/><Relationship Id="rId1" Type="http://schemas.microsoft.com/office/2007/relationships/media" Target="../media/media89.mp3"/><Relationship Id="rId6" Type="http://schemas.openxmlformats.org/officeDocument/2006/relationships/audio" Target="../media/media91.mp3"/><Relationship Id="rId5" Type="http://schemas.microsoft.com/office/2007/relationships/media" Target="../media/media91.mp3"/><Relationship Id="rId4" Type="http://schemas.openxmlformats.org/officeDocument/2006/relationships/audio" Target="../media/media90.mp3"/><Relationship Id="rId9" Type="http://schemas.openxmlformats.org/officeDocument/2006/relationships/image" Target="../media/image18.png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media" Target="../media/media93.mp3"/><Relationship Id="rId7" Type="http://schemas.openxmlformats.org/officeDocument/2006/relationships/image" Target="../media/image17.png"/><Relationship Id="rId2" Type="http://schemas.openxmlformats.org/officeDocument/2006/relationships/audio" Target="../media/media92.mp3"/><Relationship Id="rId1" Type="http://schemas.microsoft.com/office/2007/relationships/media" Target="../media/media92.mp3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3.mp3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94.mp3"/><Relationship Id="rId1" Type="http://schemas.microsoft.com/office/2007/relationships/media" Target="../media/media94.mp3"/><Relationship Id="rId6" Type="http://schemas.openxmlformats.org/officeDocument/2006/relationships/image" Target="../media/image18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3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8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20856" y="2606978"/>
            <a:ext cx="5357922" cy="2271840"/>
            <a:chOff x="3320856" y="2751356"/>
            <a:chExt cx="5357922" cy="2271840"/>
          </a:xfrm>
        </p:grpSpPr>
        <p:sp>
          <p:nvSpPr>
            <p:cNvPr id="7" name="TextBox 6"/>
            <p:cNvSpPr txBox="1"/>
            <p:nvPr/>
          </p:nvSpPr>
          <p:spPr>
            <a:xfrm>
              <a:off x="3320856" y="2751356"/>
              <a:ext cx="5014733" cy="1317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lnSpc>
                  <a:spcPct val="90000"/>
                </a:lnSpc>
              </a:pPr>
              <a:r>
                <a:rPr lang="en-US" sz="44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Safety Critical Communications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36897" y="4069089"/>
              <a:ext cx="53418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2800" b="1" spc="300" dirty="0">
                  <a:solidFill>
                    <a:schemeClr val="accent1"/>
                  </a:solidFill>
                  <a:latin typeface="Calibri Light" panose="020F0302020204030204"/>
                  <a:ea typeface="PT Sans Caption" charset="-52"/>
                  <a:cs typeface="PT Sans Caption" charset="-52"/>
                </a:rPr>
                <a:t>MODULE SIX: Communication Skills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601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9"/>
          <a:stretch/>
        </p:blipFill>
        <p:spPr>
          <a:xfrm>
            <a:off x="2600731" y="1186249"/>
            <a:ext cx="3942538" cy="5671751"/>
          </a:xfrm>
          <a:prstGeom prst="rect">
            <a:avLst/>
          </a:prstGeom>
        </p:spPr>
      </p:pic>
      <p:pic>
        <p:nvPicPr>
          <p:cNvPr id="3" name="VO 51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086233"/>
            <a:ext cx="812800" cy="8128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9584CA2C-ACFF-4191-85BF-37205FFEBC67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105800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6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75096" y="221206"/>
            <a:ext cx="2885680" cy="1569660"/>
            <a:chOff x="4947557" y="221206"/>
            <a:chExt cx="2885680" cy="1569660"/>
          </a:xfrm>
        </p:grpSpPr>
        <p:sp>
          <p:nvSpPr>
            <p:cNvPr id="3" name="Rectangle 2"/>
            <p:cNvSpPr/>
            <p:nvPr/>
          </p:nvSpPr>
          <p:spPr>
            <a:xfrm>
              <a:off x="4947557" y="221206"/>
              <a:ext cx="994183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600" b="1" dirty="0">
                  <a:solidFill>
                    <a:schemeClr val="bg1">
                      <a:lumMod val="85000"/>
                    </a:schemeClr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</a:t>
              </a:r>
              <a:endParaRPr lang="en-US" sz="9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5768248" y="886562"/>
              <a:ext cx="2064989" cy="652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hangingPunct="0">
                <a:lnSpc>
                  <a:spcPct val="90000"/>
                </a:lnSpc>
                <a:tabLst>
                  <a:tab pos="228600" algn="l"/>
                  <a:tab pos="2171700" algn="l"/>
                </a:tabLst>
              </a:pPr>
              <a:r>
                <a:rPr lang="en-GB" sz="4000" dirty="0" err="1">
                  <a:solidFill>
                    <a:srgbClr val="253048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ccurate</a:t>
              </a:r>
              <a:endParaRPr lang="en-GB" sz="4000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75095" y="1643444"/>
            <a:ext cx="1789687" cy="1569660"/>
            <a:chOff x="4947556" y="1643444"/>
            <a:chExt cx="1789687" cy="1569660"/>
          </a:xfrm>
        </p:grpSpPr>
        <p:sp>
          <p:nvSpPr>
            <p:cNvPr id="4" name="Rectangle 3"/>
            <p:cNvSpPr/>
            <p:nvPr/>
          </p:nvSpPr>
          <p:spPr>
            <a:xfrm>
              <a:off x="4947556" y="1643444"/>
              <a:ext cx="994183" cy="156966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9600" b="1" dirty="0">
                  <a:solidFill>
                    <a:schemeClr val="bg1">
                      <a:lumMod val="85000"/>
                    </a:schemeClr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B</a:t>
              </a:r>
              <a:endParaRPr lang="en-US" sz="9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702986" y="2305574"/>
              <a:ext cx="1034257" cy="652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hangingPunct="0">
                <a:lnSpc>
                  <a:spcPct val="90000"/>
                </a:lnSpc>
                <a:tabLst>
                  <a:tab pos="228600" algn="l"/>
                  <a:tab pos="2171700" algn="l"/>
                </a:tabLst>
              </a:pPr>
              <a:r>
                <a:rPr lang="en-GB" sz="4000" dirty="0" err="1">
                  <a:solidFill>
                    <a:srgbClr val="7FC24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rief</a:t>
              </a:r>
              <a:endParaRPr lang="en-GB" sz="4000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75096" y="3065682"/>
            <a:ext cx="1919468" cy="1569660"/>
            <a:chOff x="4947557" y="3065682"/>
            <a:chExt cx="1919468" cy="1569660"/>
          </a:xfrm>
        </p:grpSpPr>
        <p:sp>
          <p:nvSpPr>
            <p:cNvPr id="6" name="Rectangle 5"/>
            <p:cNvSpPr/>
            <p:nvPr/>
          </p:nvSpPr>
          <p:spPr>
            <a:xfrm>
              <a:off x="4947557" y="3065682"/>
              <a:ext cx="931665" cy="1569660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9600" b="1" dirty="0">
                  <a:solidFill>
                    <a:schemeClr val="bg1">
                      <a:lumMod val="85000"/>
                    </a:schemeClr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</a:t>
              </a:r>
              <a:endParaRPr lang="en-US" sz="9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709336" y="3744546"/>
              <a:ext cx="1157689" cy="652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hangingPunct="0">
                <a:lnSpc>
                  <a:spcPct val="90000"/>
                </a:lnSpc>
                <a:tabLst>
                  <a:tab pos="228600" algn="l"/>
                  <a:tab pos="2171700" algn="l"/>
                </a:tabLst>
              </a:pPr>
              <a:r>
                <a:rPr lang="en-GB" sz="4000" dirty="0" err="1">
                  <a:solidFill>
                    <a:srgbClr val="253048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lear</a:t>
              </a:r>
              <a:endParaRPr lang="en-GB" sz="4000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87794" y="4487921"/>
            <a:ext cx="3604112" cy="1569660"/>
            <a:chOff x="4947555" y="4487921"/>
            <a:chExt cx="3604112" cy="1569660"/>
          </a:xfrm>
        </p:grpSpPr>
        <p:sp>
          <p:nvSpPr>
            <p:cNvPr id="7" name="Rectangle 6"/>
            <p:cNvSpPr/>
            <p:nvPr/>
          </p:nvSpPr>
          <p:spPr>
            <a:xfrm>
              <a:off x="4947555" y="4487921"/>
              <a:ext cx="947695" cy="1569660"/>
            </a:xfrm>
            <a:prstGeom prst="rect">
              <a:avLst/>
            </a:prstGeom>
            <a:effectLst/>
          </p:spPr>
          <p:txBody>
            <a:bodyPr wrap="none">
              <a:spAutoFit/>
            </a:bodyPr>
            <a:lstStyle/>
            <a:p>
              <a:r>
                <a:rPr lang="en-US" sz="9600" b="1" dirty="0">
                  <a:solidFill>
                    <a:schemeClr val="bg1">
                      <a:lumMod val="85000"/>
                    </a:schemeClr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P</a:t>
              </a:r>
              <a:endParaRPr lang="en-US" sz="9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556936" y="5167189"/>
              <a:ext cx="2994731" cy="65229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hangingPunct="0">
                <a:lnSpc>
                  <a:spcPct val="90000"/>
                </a:lnSpc>
                <a:tabLst>
                  <a:tab pos="228600" algn="l"/>
                  <a:tab pos="2171700" algn="l"/>
                </a:tabLst>
              </a:pPr>
              <a:r>
                <a:rPr lang="en-GB" sz="4000" dirty="0" err="1">
                  <a:solidFill>
                    <a:srgbClr val="7FC24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rofessional</a:t>
              </a:r>
              <a:endParaRPr lang="en-GB" sz="4000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sp>
        <p:nvSpPr>
          <p:cNvPr id="18" name="Rectangle 17"/>
          <p:cNvSpPr/>
          <p:nvPr/>
        </p:nvSpPr>
        <p:spPr>
          <a:xfrm>
            <a:off x="4488756" y="2434648"/>
            <a:ext cx="4494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“alpha, bravo, </a:t>
            </a:r>
            <a:r>
              <a:rPr lang="en-GB" sz="2800" b="1" dirty="0" err="1">
                <a:latin typeface="PT Sans Caption" charset="-52"/>
                <a:ea typeface="PT Sans Caption" charset="-52"/>
                <a:cs typeface="PT Sans Caption" charset="-52"/>
              </a:rPr>
              <a:t>charlie</a:t>
            </a: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…”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488756" y="3637136"/>
            <a:ext cx="44945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“tango two six signal’</a:t>
            </a:r>
          </a:p>
        </p:txBody>
      </p:sp>
      <p:pic>
        <p:nvPicPr>
          <p:cNvPr id="2" name="VO 51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-1117768"/>
            <a:ext cx="812800" cy="812800"/>
          </a:xfrm>
          <a:prstGeom prst="rect">
            <a:avLst/>
          </a:prstGeom>
        </p:spPr>
      </p:pic>
      <p:sp>
        <p:nvSpPr>
          <p:cNvPr id="17" name="TextBox 2">
            <a:extLst>
              <a:ext uri="{FF2B5EF4-FFF2-40B4-BE49-F238E27FC236}">
                <a16:creationId xmlns:a16="http://schemas.microsoft.com/office/drawing/2014/main" id="{DABC38E2-8B1F-4352-AF83-AE6374A54193}"/>
              </a:ext>
            </a:extLst>
          </p:cNvPr>
          <p:cNvSpPr txBox="1"/>
          <p:nvPr/>
        </p:nvSpPr>
        <p:spPr>
          <a:xfrm>
            <a:off x="14930" y="651092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95511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000">
        <p:fade/>
      </p:transition>
    </mc:Choice>
    <mc:Fallback xmlns="">
      <p:transition spd="med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58778" y="634046"/>
            <a:ext cx="3675327" cy="1251285"/>
            <a:chOff x="3946357" y="682172"/>
            <a:chExt cx="3675327" cy="1251285"/>
          </a:xfrm>
        </p:grpSpPr>
        <p:sp>
          <p:nvSpPr>
            <p:cNvPr id="3" name="Oval 2"/>
            <p:cNvSpPr/>
            <p:nvPr/>
          </p:nvSpPr>
          <p:spPr>
            <a:xfrm>
              <a:off x="3946357" y="682172"/>
              <a:ext cx="1251285" cy="1251285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5734629" y="1015426"/>
              <a:ext cx="18870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rgbClr val="00B05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Opening</a:t>
              </a:r>
              <a:endParaRPr lang="en-US" sz="3200" b="1" dirty="0">
                <a:solidFill>
                  <a:srgbClr val="00B05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882" y="894728"/>
              <a:ext cx="826169" cy="826169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058778" y="3456389"/>
            <a:ext cx="3675326" cy="1251285"/>
            <a:chOff x="3946357" y="3504515"/>
            <a:chExt cx="3675326" cy="1251285"/>
          </a:xfrm>
        </p:grpSpPr>
        <p:sp>
          <p:nvSpPr>
            <p:cNvPr id="7" name="Oval 6"/>
            <p:cNvSpPr/>
            <p:nvPr/>
          </p:nvSpPr>
          <p:spPr>
            <a:xfrm>
              <a:off x="3946357" y="3504515"/>
              <a:ext cx="1251285" cy="1251285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734628" y="3837769"/>
              <a:ext cx="18870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5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Actions</a:t>
              </a:r>
              <a:endParaRPr lang="en-US" sz="3200" b="1" dirty="0">
                <a:solidFill>
                  <a:schemeClr val="accent5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3244" y="3721400"/>
              <a:ext cx="817511" cy="817511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058778" y="2045217"/>
            <a:ext cx="4475748" cy="1251285"/>
            <a:chOff x="3946357" y="2093343"/>
            <a:chExt cx="4475748" cy="1251285"/>
          </a:xfrm>
        </p:grpSpPr>
        <p:sp>
          <p:nvSpPr>
            <p:cNvPr id="11" name="Oval 10"/>
            <p:cNvSpPr/>
            <p:nvPr/>
          </p:nvSpPr>
          <p:spPr>
            <a:xfrm>
              <a:off x="3946357" y="2093343"/>
              <a:ext cx="1251285" cy="1251285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734628" y="2426597"/>
              <a:ext cx="268747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3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Information</a:t>
              </a:r>
              <a:endParaRPr lang="en-US" sz="3200" b="1" dirty="0">
                <a:solidFill>
                  <a:schemeClr val="accent3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279" y="2290882"/>
              <a:ext cx="848518" cy="848518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1041636" y="4927586"/>
            <a:ext cx="4604085" cy="1251285"/>
            <a:chOff x="1041636" y="4927586"/>
            <a:chExt cx="4604085" cy="1251285"/>
          </a:xfrm>
        </p:grpSpPr>
        <p:sp>
          <p:nvSpPr>
            <p:cNvPr id="15" name="Oval 14"/>
            <p:cNvSpPr/>
            <p:nvPr/>
          </p:nvSpPr>
          <p:spPr>
            <a:xfrm>
              <a:off x="1041636" y="4927586"/>
              <a:ext cx="1251285" cy="1251285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829907" y="5260841"/>
              <a:ext cx="28158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6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Confirmation</a:t>
              </a:r>
              <a:endParaRPr lang="en-US" sz="3200" b="1" dirty="0">
                <a:solidFill>
                  <a:schemeClr val="accent6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690" y="5260841"/>
              <a:ext cx="1109177" cy="664529"/>
            </a:xfrm>
            <a:prstGeom prst="rect">
              <a:avLst/>
            </a:prstGeom>
          </p:spPr>
        </p:pic>
      </p:grpSp>
      <p:pic>
        <p:nvPicPr>
          <p:cNvPr id="19" name="VO 61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6750" y="-810146"/>
            <a:ext cx="609600" cy="609600"/>
          </a:xfrm>
          <a:prstGeom prst="rect">
            <a:avLst/>
          </a:prstGeom>
        </p:spPr>
      </p:pic>
      <p:sp>
        <p:nvSpPr>
          <p:cNvPr id="20" name="TextBox 2">
            <a:extLst>
              <a:ext uri="{FF2B5EF4-FFF2-40B4-BE49-F238E27FC236}">
                <a16:creationId xmlns:a16="http://schemas.microsoft.com/office/drawing/2014/main" id="{991393E0-0832-4C69-A3E0-49AF7623E956}"/>
              </a:ext>
            </a:extLst>
          </p:cNvPr>
          <p:cNvSpPr txBox="1"/>
          <p:nvPr/>
        </p:nvSpPr>
        <p:spPr>
          <a:xfrm>
            <a:off x="14930" y="651092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114449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O 61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" y="-781050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C0031E-DB84-4B84-A322-573623084063}"/>
              </a:ext>
            </a:extLst>
          </p:cNvPr>
          <p:cNvSpPr txBox="1"/>
          <p:nvPr/>
        </p:nvSpPr>
        <p:spPr>
          <a:xfrm>
            <a:off x="14930" y="651092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1098370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58778" y="318729"/>
            <a:ext cx="3675327" cy="1251285"/>
            <a:chOff x="3946357" y="682172"/>
            <a:chExt cx="3675327" cy="1251285"/>
          </a:xfrm>
        </p:grpSpPr>
        <p:sp>
          <p:nvSpPr>
            <p:cNvPr id="3" name="Oval 2"/>
            <p:cNvSpPr/>
            <p:nvPr/>
          </p:nvSpPr>
          <p:spPr>
            <a:xfrm>
              <a:off x="3946357" y="682172"/>
              <a:ext cx="1251285" cy="1251285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5734629" y="1015426"/>
              <a:ext cx="18870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rgbClr val="00B05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Opening</a:t>
              </a:r>
              <a:endParaRPr lang="en-US" sz="3200" b="1" dirty="0">
                <a:solidFill>
                  <a:srgbClr val="00B05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882" y="894728"/>
              <a:ext cx="826169" cy="826169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058778" y="3141072"/>
            <a:ext cx="3675326" cy="1251285"/>
            <a:chOff x="3946357" y="3504515"/>
            <a:chExt cx="3675326" cy="1251285"/>
          </a:xfrm>
        </p:grpSpPr>
        <p:sp>
          <p:nvSpPr>
            <p:cNvPr id="7" name="Oval 6"/>
            <p:cNvSpPr/>
            <p:nvPr/>
          </p:nvSpPr>
          <p:spPr>
            <a:xfrm>
              <a:off x="3946357" y="3504515"/>
              <a:ext cx="1251285" cy="1251285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734628" y="3837769"/>
              <a:ext cx="18870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5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Actions</a:t>
              </a:r>
              <a:endParaRPr lang="en-US" sz="3200" b="1" dirty="0">
                <a:solidFill>
                  <a:schemeClr val="accent5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3244" y="3721400"/>
              <a:ext cx="817511" cy="817511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058778" y="1729900"/>
            <a:ext cx="4475748" cy="1251285"/>
            <a:chOff x="3946357" y="2093343"/>
            <a:chExt cx="4475748" cy="1251285"/>
          </a:xfrm>
        </p:grpSpPr>
        <p:sp>
          <p:nvSpPr>
            <p:cNvPr id="11" name="Oval 10"/>
            <p:cNvSpPr/>
            <p:nvPr/>
          </p:nvSpPr>
          <p:spPr>
            <a:xfrm>
              <a:off x="3946357" y="2093343"/>
              <a:ext cx="1251285" cy="1251285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734628" y="2426597"/>
              <a:ext cx="268747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3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Information</a:t>
              </a:r>
              <a:endParaRPr lang="en-US" sz="3200" b="1" dirty="0">
                <a:solidFill>
                  <a:schemeClr val="accent3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279" y="2290882"/>
              <a:ext cx="848518" cy="848518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1041636" y="4612269"/>
            <a:ext cx="4604085" cy="1251285"/>
            <a:chOff x="1041636" y="4927586"/>
            <a:chExt cx="4604085" cy="1251285"/>
          </a:xfrm>
        </p:grpSpPr>
        <p:sp>
          <p:nvSpPr>
            <p:cNvPr id="26" name="Oval 25"/>
            <p:cNvSpPr/>
            <p:nvPr/>
          </p:nvSpPr>
          <p:spPr>
            <a:xfrm>
              <a:off x="1041636" y="4927586"/>
              <a:ext cx="1251285" cy="1251285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829907" y="5260841"/>
              <a:ext cx="28158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6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Confirmation</a:t>
              </a:r>
              <a:endParaRPr lang="en-US" sz="3200" b="1" dirty="0">
                <a:solidFill>
                  <a:schemeClr val="accent6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690" y="5260841"/>
              <a:ext cx="1109177" cy="664529"/>
            </a:xfrm>
            <a:prstGeom prst="rect">
              <a:avLst/>
            </a:prstGeom>
          </p:spPr>
        </p:pic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513" y="3332190"/>
            <a:ext cx="966975" cy="9669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512" y="732930"/>
            <a:ext cx="966975" cy="9669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513" y="2032560"/>
            <a:ext cx="966975" cy="966975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-6662" y="6165982"/>
            <a:ext cx="9150662" cy="722019"/>
            <a:chOff x="-6662" y="6165982"/>
            <a:chExt cx="9150662" cy="722019"/>
          </a:xfrm>
        </p:grpSpPr>
        <p:sp>
          <p:nvSpPr>
            <p:cNvPr id="25" name="Rectangle 24"/>
            <p:cNvSpPr/>
            <p:nvPr/>
          </p:nvSpPr>
          <p:spPr>
            <a:xfrm>
              <a:off x="-6662" y="6178870"/>
              <a:ext cx="9150662" cy="709131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290283" y="6165982"/>
              <a:ext cx="656343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hangingPunct="0">
                <a:tabLst>
                  <a:tab pos="228600" algn="l"/>
                  <a:tab pos="2171700" algn="l"/>
                </a:tabLst>
              </a:pPr>
              <a:r>
                <a:rPr lang="en-GB" sz="2000" b="1" dirty="0">
                  <a:solidFill>
                    <a:schemeClr val="bg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Note, the ‘repeat back’ in the Confirmation should focus on the agreed actions. 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5941924" y="4995761"/>
            <a:ext cx="2792056" cy="484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90000"/>
              </a:lnSpc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>
                <a:solidFill>
                  <a:srgbClr val="3FC0FF"/>
                </a:solidFill>
                <a:latin typeface="PT Sans Caption" charset="-52"/>
                <a:ea typeface="PT Sans Caption" charset="-52"/>
                <a:cs typeface="PT Sans Caption" charset="-52"/>
              </a:rPr>
              <a:t>“Repeat Back”</a:t>
            </a:r>
            <a:endParaRPr lang="en-US" sz="2800" b="1" dirty="0">
              <a:solidFill>
                <a:srgbClr val="3FC0FF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16" name="VO 61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8725" y="-767317"/>
            <a:ext cx="609600" cy="609600"/>
          </a:xfrm>
          <a:prstGeom prst="rect">
            <a:avLst/>
          </a:prstGeom>
        </p:spPr>
      </p:pic>
      <p:sp>
        <p:nvSpPr>
          <p:cNvPr id="31" name="TextBox 2">
            <a:extLst>
              <a:ext uri="{FF2B5EF4-FFF2-40B4-BE49-F238E27FC236}">
                <a16:creationId xmlns:a16="http://schemas.microsoft.com/office/drawing/2014/main" id="{DB835C2E-5AD6-478F-BCE0-9CE96549DFE6}"/>
              </a:ext>
            </a:extLst>
          </p:cNvPr>
          <p:cNvSpPr txBox="1"/>
          <p:nvPr/>
        </p:nvSpPr>
        <p:spPr>
          <a:xfrm>
            <a:off x="14930" y="651092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179654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9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1208" y="2254677"/>
            <a:ext cx="614561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dirty="0">
                <a:latin typeface="PT Sans Caption" charset="-52"/>
                <a:ea typeface="PT Sans Caption" charset="-52"/>
                <a:cs typeface="PT Sans Caption" charset="-52"/>
              </a:rPr>
              <a:t>Active listening = </a:t>
            </a:r>
          </a:p>
          <a:p>
            <a:r>
              <a:rPr lang="en-GB" sz="4400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hearing + </a:t>
            </a:r>
          </a:p>
          <a:p>
            <a:r>
              <a:rPr lang="en-GB" sz="4400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understanding + </a:t>
            </a:r>
          </a:p>
          <a:p>
            <a:r>
              <a:rPr lang="en-GB" sz="4400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appropriate response</a:t>
            </a:r>
            <a:r>
              <a:rPr lang="en-US" sz="4400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 </a:t>
            </a:r>
          </a:p>
        </p:txBody>
      </p:sp>
      <p:pic>
        <p:nvPicPr>
          <p:cNvPr id="3" name="VO 61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1255" y="-714153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D69C8F0-588B-4703-A1B4-06EFF8A8CA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79A10693-51EE-4804-8012-808EDA566A70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414525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92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4695A91-E2EA-4D4D-85DA-4B841CFD0E1A}"/>
              </a:ext>
            </a:extLst>
          </p:cNvPr>
          <p:cNvSpPr txBox="1"/>
          <p:nvPr/>
        </p:nvSpPr>
        <p:spPr>
          <a:xfrm>
            <a:off x="605689" y="3644904"/>
            <a:ext cx="51950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b="1" dirty="0">
                <a:solidFill>
                  <a:schemeClr val="accent1"/>
                </a:solidFill>
                <a:ea typeface="PT Sans Caption" panose="020B0603020203020204" pitchFamily="34" charset="0"/>
              </a:rPr>
              <a:t>Communication Skills</a:t>
            </a:r>
          </a:p>
        </p:txBody>
      </p:sp>
      <p:pic>
        <p:nvPicPr>
          <p:cNvPr id="2" name="VO 6150">
            <a:hlinkClick r:id="" action="ppaction://media"/>
            <a:extLst>
              <a:ext uri="{FF2B5EF4-FFF2-40B4-BE49-F238E27FC236}">
                <a16:creationId xmlns:a16="http://schemas.microsoft.com/office/drawing/2014/main" id="{F1E7D939-A883-45D2-B58D-5E6CB1EAD4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0889" y="-914400"/>
            <a:ext cx="609600" cy="609600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7942FB8B-BEB1-4073-B34E-95AECAAD4940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01151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23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46553" y="2041174"/>
            <a:ext cx="5259773" cy="2811459"/>
            <a:chOff x="1934196" y="2053531"/>
            <a:chExt cx="5259773" cy="2811459"/>
          </a:xfrm>
        </p:grpSpPr>
        <p:sp>
          <p:nvSpPr>
            <p:cNvPr id="2" name="Rectangle 1"/>
            <p:cNvSpPr/>
            <p:nvPr/>
          </p:nvSpPr>
          <p:spPr>
            <a:xfrm>
              <a:off x="2956048" y="3941660"/>
              <a:ext cx="325121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hangingPunct="0">
                <a:tabLst>
                  <a:tab pos="228600" algn="l"/>
                  <a:tab pos="2171700" algn="l"/>
                </a:tabLst>
              </a:pPr>
              <a:r>
                <a:rPr lang="en-GB" sz="5400" dirty="0">
                  <a:solidFill>
                    <a:srgbClr val="FFFFFF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Standard</a:t>
              </a:r>
              <a:endParaRPr lang="en-US" sz="5400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027680" y="2053531"/>
              <a:ext cx="311335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hangingPunct="0">
                <a:tabLst>
                  <a:tab pos="228600" algn="l"/>
                  <a:tab pos="2171700" algn="l"/>
                </a:tabLst>
              </a:pPr>
              <a:r>
                <a:rPr lang="en-GB" sz="5400" dirty="0">
                  <a:solidFill>
                    <a:srgbClr val="FFFFFF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N</a:t>
              </a:r>
              <a:r>
                <a:rPr lang="en-GB" sz="5400">
                  <a:solidFill>
                    <a:srgbClr val="FFFFFF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ational</a:t>
              </a:r>
              <a:endParaRPr lang="en-US" sz="5400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934196" y="2705093"/>
              <a:ext cx="5259773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hangingPunct="0">
                <a:tabLst>
                  <a:tab pos="228600" algn="l"/>
                  <a:tab pos="2171700" algn="l"/>
                </a:tabLst>
              </a:pPr>
              <a:r>
                <a:rPr lang="en-GB" sz="8800" b="1" dirty="0">
                  <a:solidFill>
                    <a:srgbClr val="8FC951"/>
                  </a:solidFill>
                  <a:latin typeface="Arial" charset="0"/>
                  <a:ea typeface="Arial" charset="0"/>
                  <a:cs typeface="Arial" charset="0"/>
                </a:rPr>
                <a:t>MINIMUM</a:t>
              </a:r>
              <a:endParaRPr lang="en-US" sz="8800" b="1" dirty="0">
                <a:solidFill>
                  <a:srgbClr val="8FC951"/>
                </a:solidFill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087397" y="1804086"/>
            <a:ext cx="6944498" cy="32868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5823285"/>
            <a:ext cx="9144000" cy="1034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8754" y="6026933"/>
            <a:ext cx="76305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Note, there will be a short test at the end of this module to confirm your understanding of the National Minimum Standard.</a:t>
            </a:r>
          </a:p>
        </p:txBody>
      </p:sp>
      <p:pic>
        <p:nvPicPr>
          <p:cNvPr id="7" name="VO 51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33466D0C-1C2B-47CB-87F6-54BA9F154212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57356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2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63955" y="4183293"/>
            <a:ext cx="7586535" cy="7737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54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Communication Skills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CFADAA-9106-4328-8546-28E19B2F1CF7}"/>
              </a:ext>
            </a:extLst>
          </p:cNvPr>
          <p:cNvSpPr txBox="1"/>
          <p:nvPr/>
        </p:nvSpPr>
        <p:spPr>
          <a:xfrm>
            <a:off x="14930" y="651092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040078579"/>
      </p:ext>
    </p:extLst>
  </p:cSld>
  <p:clrMapOvr>
    <a:masterClrMapping/>
  </p:clrMapOvr>
  <p:transition spd="slow" advTm="400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630937" y="2323402"/>
            <a:ext cx="51076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Q. </a:t>
            </a: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Which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 non-technical skills </a:t>
            </a: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are you aware of ?</a:t>
            </a:r>
          </a:p>
        </p:txBody>
      </p:sp>
      <p:pic>
        <p:nvPicPr>
          <p:cNvPr id="5" name="VO 6200">
            <a:hlinkClick r:id="" action="ppaction://media"/>
            <a:extLst>
              <a:ext uri="{FF2B5EF4-FFF2-40B4-BE49-F238E27FC236}">
                <a16:creationId xmlns:a16="http://schemas.microsoft.com/office/drawing/2014/main" id="{80C58E7C-C776-4B61-89A6-4E0122F21A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7452" y="-672418"/>
            <a:ext cx="609600" cy="609600"/>
          </a:xfrm>
          <a:prstGeom prst="rect">
            <a:avLst/>
          </a:prstGeom>
        </p:spPr>
      </p:pic>
      <p:pic>
        <p:nvPicPr>
          <p:cNvPr id="7" name="VO6205">
            <a:hlinkClick r:id="" action="ppaction://media"/>
            <a:extLst>
              <a:ext uri="{FF2B5EF4-FFF2-40B4-BE49-F238E27FC236}">
                <a16:creationId xmlns:a16="http://schemas.microsoft.com/office/drawing/2014/main" id="{3D117B09-F260-455D-B1A4-BC2A57E978F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17675" y="-672418"/>
            <a:ext cx="609600" cy="609600"/>
          </a:xfrm>
          <a:prstGeom prst="rect">
            <a:avLst/>
          </a:prstGeom>
        </p:spPr>
      </p:pic>
      <p:pic>
        <p:nvPicPr>
          <p:cNvPr id="8" name="VO6207">
            <a:hlinkClick r:id="" action="ppaction://media"/>
            <a:extLst>
              <a:ext uri="{FF2B5EF4-FFF2-40B4-BE49-F238E27FC236}">
                <a16:creationId xmlns:a16="http://schemas.microsoft.com/office/drawing/2014/main" id="{BA052369-C30C-47CF-B4D6-02CFE02CB07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29841" y="-672418"/>
            <a:ext cx="609600" cy="609600"/>
          </a:xfrm>
          <a:prstGeom prst="rect">
            <a:avLst/>
          </a:prstGeom>
        </p:spPr>
      </p:pic>
      <p:pic>
        <p:nvPicPr>
          <p:cNvPr id="9" name="VO6210">
            <a:hlinkClick r:id="" action="ppaction://media"/>
            <a:extLst>
              <a:ext uri="{FF2B5EF4-FFF2-40B4-BE49-F238E27FC236}">
                <a16:creationId xmlns:a16="http://schemas.microsoft.com/office/drawing/2014/main" id="{58FD0CB3-C8CB-4705-8E1D-D4B290F5682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42007" y="-672418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39563F-7EEF-488B-8EC7-777F6402C2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F5118A03-4D3A-46A6-9347-FD990BA0DB40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42031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29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91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728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624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9024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15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" y="1117422"/>
            <a:ext cx="6426200" cy="652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4000" b="1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rPr>
              <a:t>Briefer’s </a:t>
            </a: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Introduction: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" y="2297372"/>
            <a:ext cx="75057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b="1" dirty="0">
                <a:latin typeface="Calibri" charset="0"/>
                <a:ea typeface="Calibri" charset="0"/>
                <a:cs typeface="Calibri" charset="0"/>
              </a:rPr>
              <a:t>Welcome to the sixth module in our course on safety critical communications. Here we look at non-technical skills: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b="1" dirty="0">
                <a:latin typeface="Calibri" charset="0"/>
                <a:ea typeface="Calibri" charset="0"/>
                <a:cs typeface="Calibri" charset="0"/>
              </a:rPr>
              <a:t> 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  <a:p>
            <a:pPr marL="285750" indent="-285750" hangingPunct="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228600" algn="l"/>
                <a:tab pos="2171700" algn="l"/>
              </a:tabLst>
            </a:pPr>
            <a:r>
              <a:rPr lang="en-GB" dirty="0">
                <a:latin typeface="Calibri" charset="0"/>
                <a:ea typeface="Calibri" charset="0"/>
                <a:cs typeface="Calibri" charset="0"/>
              </a:rPr>
              <a:t>Review of the course to date</a:t>
            </a:r>
          </a:p>
          <a:p>
            <a:pPr marL="285750" indent="-285750" hangingPunct="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228600" algn="l"/>
                <a:tab pos="2171700" algn="l"/>
              </a:tabLst>
            </a:pPr>
            <a:r>
              <a:rPr lang="en-GB" dirty="0">
                <a:latin typeface="Calibri" charset="0"/>
                <a:ea typeface="Calibri" charset="0"/>
                <a:cs typeface="Calibri" charset="0"/>
              </a:rPr>
              <a:t>Working with Others</a:t>
            </a:r>
          </a:p>
          <a:p>
            <a:pPr marL="285750" indent="-285750" hangingPunct="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228600" algn="l"/>
                <a:tab pos="2171700" algn="l"/>
              </a:tabLst>
            </a:pPr>
            <a:r>
              <a:rPr lang="en-GB" dirty="0">
                <a:latin typeface="Calibri" charset="0"/>
                <a:ea typeface="Calibri" charset="0"/>
                <a:cs typeface="Calibri" charset="0"/>
              </a:rPr>
              <a:t>Assertiveness</a:t>
            </a:r>
          </a:p>
          <a:p>
            <a:pPr marL="285750" indent="-285750" hangingPunct="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228600" algn="l"/>
                <a:tab pos="2171700" algn="l"/>
              </a:tabLst>
            </a:pPr>
            <a:r>
              <a:rPr lang="en-GB" dirty="0">
                <a:latin typeface="Calibri" charset="0"/>
                <a:ea typeface="Calibri" charset="0"/>
                <a:cs typeface="Calibri" charset="0"/>
              </a:rPr>
              <a:t>Challenging</a:t>
            </a:r>
          </a:p>
          <a:p>
            <a:pPr marL="285750" indent="-285750" hangingPunct="0"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228600" algn="l"/>
                <a:tab pos="2171700" algn="l"/>
              </a:tabLst>
            </a:pPr>
            <a:r>
              <a:rPr lang="en-GB" dirty="0">
                <a:latin typeface="Calibri" charset="0"/>
                <a:ea typeface="Calibri" charset="0"/>
                <a:cs typeface="Calibri" charset="0"/>
              </a:rPr>
              <a:t>Considering Other’s Needs</a:t>
            </a:r>
          </a:p>
        </p:txBody>
      </p:sp>
    </p:spTree>
    <p:extLst>
      <p:ext uri="{BB962C8B-B14F-4D97-AF65-F5344CB8AC3E}">
        <p14:creationId xmlns:p14="http://schemas.microsoft.com/office/powerpoint/2010/main" val="1332948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56734" y="-108357"/>
            <a:ext cx="9554921" cy="5909300"/>
            <a:chOff x="304860" y="306382"/>
            <a:chExt cx="9554921" cy="5837807"/>
          </a:xfrm>
        </p:grpSpPr>
        <p:sp>
          <p:nvSpPr>
            <p:cNvPr id="6" name="TextBox 5"/>
            <p:cNvSpPr txBox="1"/>
            <p:nvPr/>
          </p:nvSpPr>
          <p:spPr>
            <a:xfrm>
              <a:off x="4254485" y="344103"/>
              <a:ext cx="419649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latin typeface="+mj-lt"/>
                  <a:ea typeface="PT Sans" charset="-52"/>
                  <a:cs typeface="PT Sans" charset="-52"/>
                </a:rPr>
                <a:t>self control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50178" y="546476"/>
              <a:ext cx="349818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6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PT Sans" charset="-52"/>
                <a:cs typeface="PT Sans" charset="-52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04860" y="306382"/>
              <a:ext cx="604787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ea typeface="PT Sans" charset="-52"/>
                  <a:cs typeface="PT Sans" charset="-52"/>
                </a:rPr>
                <a:t>working </a:t>
              </a:r>
            </a:p>
            <a:p>
              <a:r>
                <a:rPr lang="en-US" sz="5400" b="1" dirty="0">
                  <a:ea typeface="PT Sans" charset="-52"/>
                  <a:cs typeface="PT Sans" charset="-52"/>
                </a:rPr>
                <a:t>with people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5805" y="3039550"/>
              <a:ext cx="375868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entury" panose="02040604050505020304" pitchFamily="18" charset="0"/>
                  <a:ea typeface="Century Gothic" charset="0"/>
                  <a:cs typeface="Century Gothic" charset="0"/>
                </a:rPr>
                <a:t>control under </a:t>
              </a:r>
            </a:p>
            <a:p>
              <a:r>
                <a:rPr lang="en-US" sz="4000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entury" panose="02040604050505020304" pitchFamily="18" charset="0"/>
                  <a:ea typeface="Century Gothic" charset="0"/>
                  <a:cs typeface="Century Gothic" charset="0"/>
                </a:rPr>
                <a:t>pressure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59778" y="2007724"/>
              <a:ext cx="83770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conscientiousness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641839" y="1247278"/>
              <a:ext cx="521794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tx1">
                      <a:lumMod val="90000"/>
                      <a:lumOff val="10000"/>
                    </a:schemeClr>
                  </a:solidFill>
                  <a:latin typeface="Britannic Bold" panose="020B0903060703020204" pitchFamily="34" charset="0"/>
                  <a:ea typeface="Century Gothic" charset="0"/>
                  <a:cs typeface="Century Gothic" charset="0"/>
                </a:rPr>
                <a:t>assertiveness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450204" y="2901561"/>
              <a:ext cx="486070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latin typeface="+mj-lt"/>
                  <a:ea typeface="PT Sans" charset="-52"/>
                  <a:cs typeface="PT Sans" charset="-52"/>
                </a:rPr>
                <a:t>multitasking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26268" y="4389863"/>
              <a:ext cx="5296976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i="1" dirty="0">
                  <a:latin typeface="+mj-lt"/>
                  <a:ea typeface="PT Sans" charset="-52"/>
                  <a:cs typeface="PT Sans" charset="-52"/>
                </a:rPr>
                <a:t>attention management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217558" y="4131826"/>
              <a:ext cx="41007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4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 charset="0"/>
                  <a:ea typeface="Century Gothic" charset="0"/>
                  <a:cs typeface="Century Gothic" charset="0"/>
                </a:rPr>
                <a:t>willingness to learn</a:t>
              </a:r>
            </a:p>
          </p:txBody>
        </p:sp>
      </p:grpSp>
      <p:pic>
        <p:nvPicPr>
          <p:cNvPr id="5" name="VO 62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53879" y="-1132399"/>
            <a:ext cx="609600" cy="617066"/>
          </a:xfrm>
          <a:prstGeom prst="rect">
            <a:avLst/>
          </a:prstGeom>
        </p:spPr>
      </p:pic>
      <p:pic>
        <p:nvPicPr>
          <p:cNvPr id="2" name="VO6215">
            <a:hlinkClick r:id="" action="ppaction://media"/>
            <a:extLst>
              <a:ext uri="{FF2B5EF4-FFF2-40B4-BE49-F238E27FC236}">
                <a16:creationId xmlns:a16="http://schemas.microsoft.com/office/drawing/2014/main" id="{C160BF27-12EF-4036-A297-85220E13F4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2052" y="-1158183"/>
            <a:ext cx="609600" cy="617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C171942-2372-4313-8ADE-5DA12E664888}"/>
              </a:ext>
            </a:extLst>
          </p:cNvPr>
          <p:cNvSpPr/>
          <p:nvPr/>
        </p:nvSpPr>
        <p:spPr>
          <a:xfrm>
            <a:off x="1290283" y="6019682"/>
            <a:ext cx="65634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sz="2000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Both RSSB and Network Rail have defined sets of non-technical skills relevant to different parts of the rail industry.</a:t>
            </a: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2104A128-A8DF-4C16-8055-1CBC7E893BE0}"/>
              </a:ext>
            </a:extLst>
          </p:cNvPr>
          <p:cNvSpPr txBox="1"/>
          <p:nvPr/>
        </p:nvSpPr>
        <p:spPr>
          <a:xfrm>
            <a:off x="14930" y="651092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158154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 62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7581" y="-703521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0C36FD-1CE0-40DE-923C-50AA1390BA30}"/>
              </a:ext>
            </a:extLst>
          </p:cNvPr>
          <p:cNvSpPr txBox="1"/>
          <p:nvPr/>
        </p:nvSpPr>
        <p:spPr>
          <a:xfrm>
            <a:off x="1697648" y="1019237"/>
            <a:ext cx="7016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hangingPunct="0">
              <a:buFont typeface="Arial" panose="020B0604020202020204" pitchFamily="34" charset="0"/>
              <a:buChar char="•"/>
            </a:pPr>
            <a:r>
              <a:rPr lang="en-GB" sz="5400" b="1" dirty="0">
                <a:solidFill>
                  <a:srgbClr val="92D050"/>
                </a:solidFill>
                <a:latin typeface="PT Sans Caption"/>
              </a:rPr>
              <a:t>Working with Others</a:t>
            </a:r>
            <a:endParaRPr lang="en-GB" sz="5400" b="1" dirty="0">
              <a:latin typeface="PT Sans Caption"/>
            </a:endParaRPr>
          </a:p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2EA1AC-70DA-49F4-AC1F-9A31D3975DCD}"/>
              </a:ext>
            </a:extLst>
          </p:cNvPr>
          <p:cNvSpPr txBox="1"/>
          <p:nvPr/>
        </p:nvSpPr>
        <p:spPr>
          <a:xfrm>
            <a:off x="1681992" y="1996094"/>
            <a:ext cx="7074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hangingPunct="0">
              <a:buFont typeface="Arial" panose="020B0604020202020204" pitchFamily="34" charset="0"/>
              <a:buChar char="•"/>
            </a:pPr>
            <a:r>
              <a:rPr lang="en-GB" sz="5400" b="1" dirty="0">
                <a:latin typeface="PT Sans Caption"/>
              </a:rPr>
              <a:t>Assertiveness</a:t>
            </a:r>
          </a:p>
          <a:p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58DFAA-5D3C-4FB3-922A-DC53DA4CBE7D}"/>
              </a:ext>
            </a:extLst>
          </p:cNvPr>
          <p:cNvSpPr txBox="1"/>
          <p:nvPr/>
        </p:nvSpPr>
        <p:spPr>
          <a:xfrm>
            <a:off x="1687660" y="3007907"/>
            <a:ext cx="7074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hangingPunct="0">
              <a:buFont typeface="Arial" panose="020B0604020202020204" pitchFamily="34" charset="0"/>
              <a:buChar char="•"/>
            </a:pPr>
            <a:r>
              <a:rPr lang="en-GB" sz="5400" b="1" dirty="0">
                <a:solidFill>
                  <a:srgbClr val="92D050"/>
                </a:solidFill>
                <a:latin typeface="PT Sans Caption"/>
              </a:rPr>
              <a:t>Challenging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0BC041-F1A3-4661-BD68-6250665FDF23}"/>
              </a:ext>
            </a:extLst>
          </p:cNvPr>
          <p:cNvSpPr txBox="1"/>
          <p:nvPr/>
        </p:nvSpPr>
        <p:spPr>
          <a:xfrm>
            <a:off x="1690160" y="4014749"/>
            <a:ext cx="7074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hangingPunct="0">
              <a:buFont typeface="Arial" panose="020B0604020202020204" pitchFamily="34" charset="0"/>
              <a:buChar char="•"/>
            </a:pPr>
            <a:r>
              <a:rPr lang="en-GB" sz="5400" b="1" dirty="0">
                <a:latin typeface="PT Sans Caption"/>
              </a:rPr>
              <a:t>Considering Others</a:t>
            </a:r>
          </a:p>
          <a:p>
            <a:endParaRPr lang="en-GB" dirty="0"/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8E805CF9-A5E4-48B3-B449-E601C5551F97}"/>
              </a:ext>
            </a:extLst>
          </p:cNvPr>
          <p:cNvSpPr txBox="1"/>
          <p:nvPr/>
        </p:nvSpPr>
        <p:spPr>
          <a:xfrm>
            <a:off x="14930" y="651092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18676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732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732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232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732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6" y="4381485"/>
            <a:ext cx="8444374" cy="69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Working with Others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238E65-A1D0-4285-AF96-C77358909DF6}"/>
              </a:ext>
            </a:extLst>
          </p:cNvPr>
          <p:cNvSpPr txBox="1"/>
          <p:nvPr/>
        </p:nvSpPr>
        <p:spPr>
          <a:xfrm>
            <a:off x="14930" y="651092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02438112"/>
      </p:ext>
    </p:extLst>
  </p:cSld>
  <p:clrMapOvr>
    <a:masterClrMapping/>
  </p:clrMapOvr>
  <p:transition spd="slow" advTm="4000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O6005">
            <a:hlinkClick r:id="" action="ppaction://media"/>
            <a:extLst>
              <a:ext uri="{FF2B5EF4-FFF2-40B4-BE49-F238E27FC236}">
                <a16:creationId xmlns:a16="http://schemas.microsoft.com/office/drawing/2014/main" id="{7A2DC8A0-3FD4-4BED-A250-0ECE0C764B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3554" y="-931653"/>
            <a:ext cx="609600" cy="6096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A8171849-6A24-4AC1-839C-C1859E779B2D}"/>
              </a:ext>
            </a:extLst>
          </p:cNvPr>
          <p:cNvSpPr txBox="1"/>
          <p:nvPr/>
        </p:nvSpPr>
        <p:spPr>
          <a:xfrm>
            <a:off x="14930" y="651092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189432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lose up of a computer&#10;&#10;Description generated with high confidence">
            <a:extLst>
              <a:ext uri="{FF2B5EF4-FFF2-40B4-BE49-F238E27FC236}">
                <a16:creationId xmlns:a16="http://schemas.microsoft.com/office/drawing/2014/main" id="{EF006288-14AA-440B-9301-BC144B9BDD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6738"/>
            <a:ext cx="9144000" cy="64645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96738"/>
            <a:ext cx="9144000" cy="64645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96738"/>
            <a:ext cx="9144000" cy="64645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96738"/>
            <a:ext cx="9144000" cy="6464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96738"/>
            <a:ext cx="9144000" cy="64645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196738"/>
            <a:ext cx="9144000" cy="6464524"/>
          </a:xfrm>
          <a:prstGeom prst="rect">
            <a:avLst/>
          </a:prstGeom>
        </p:spPr>
      </p:pic>
      <p:pic>
        <p:nvPicPr>
          <p:cNvPr id="6" name="VO6010">
            <a:hlinkClick r:id="" action="ppaction://media"/>
            <a:extLst>
              <a:ext uri="{FF2B5EF4-FFF2-40B4-BE49-F238E27FC236}">
                <a16:creationId xmlns:a16="http://schemas.microsoft.com/office/drawing/2014/main" id="{D125EB83-4D16-4E82-9A15-D27F8C0C4E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9781" y="-787879"/>
            <a:ext cx="609600" cy="609600"/>
          </a:xfrm>
          <a:prstGeom prst="rect">
            <a:avLst/>
          </a:prstGeom>
        </p:spPr>
      </p:pic>
      <p:pic>
        <p:nvPicPr>
          <p:cNvPr id="8" name="VO6015">
            <a:hlinkClick r:id="" action="ppaction://media"/>
            <a:extLst>
              <a:ext uri="{FF2B5EF4-FFF2-40B4-BE49-F238E27FC236}">
                <a16:creationId xmlns:a16="http://schemas.microsoft.com/office/drawing/2014/main" id="{0059B234-3A57-4861-A63F-3ADAE81FD1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6966" y="-787879"/>
            <a:ext cx="609600" cy="609600"/>
          </a:xfrm>
          <a:prstGeom prst="rect">
            <a:avLst/>
          </a:prstGeom>
        </p:spPr>
      </p:pic>
      <p:pic>
        <p:nvPicPr>
          <p:cNvPr id="16" name="Picture 15" descr="A picture containing thing&#10;&#10;Description generated with very high confidence">
            <a:extLst>
              <a:ext uri="{FF2B5EF4-FFF2-40B4-BE49-F238E27FC236}">
                <a16:creationId xmlns:a16="http://schemas.microsoft.com/office/drawing/2014/main" id="{CE39F5C9-1752-4203-AC31-1B7168BFA6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379562" y="-178279"/>
            <a:ext cx="9144000" cy="6464524"/>
          </a:xfrm>
          <a:prstGeom prst="rect">
            <a:avLst/>
          </a:prstGeom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0C7A55C7-9C71-4EF5-84B9-AC8962BC34CF}"/>
              </a:ext>
            </a:extLst>
          </p:cNvPr>
          <p:cNvSpPr txBox="1"/>
          <p:nvPr/>
        </p:nvSpPr>
        <p:spPr>
          <a:xfrm>
            <a:off x="14930" y="651092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188809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0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7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6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1358" y="0"/>
            <a:ext cx="10787152" cy="6677247"/>
          </a:xfrm>
          <a:prstGeom prst="rect">
            <a:avLst/>
          </a:prstGeom>
        </p:spPr>
      </p:pic>
      <p:pic>
        <p:nvPicPr>
          <p:cNvPr id="4" name="VO 60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98698" y="-609600"/>
            <a:ext cx="609600" cy="609600"/>
          </a:xfrm>
          <a:prstGeom prst="rect">
            <a:avLst/>
          </a:prstGeom>
        </p:spPr>
      </p:pic>
      <p:pic>
        <p:nvPicPr>
          <p:cNvPr id="5" name="VO6020">
            <a:hlinkClick r:id="" action="ppaction://media"/>
            <a:extLst>
              <a:ext uri="{FF2B5EF4-FFF2-40B4-BE49-F238E27FC236}">
                <a16:creationId xmlns:a16="http://schemas.microsoft.com/office/drawing/2014/main" id="{FE748D59-552E-4AA2-BEB7-077EBF0D61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2785" y="-609600"/>
            <a:ext cx="609600" cy="609600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F6FBD303-4B6C-4926-9B4F-CF6F0F95A4AE}"/>
              </a:ext>
            </a:extLst>
          </p:cNvPr>
          <p:cNvSpPr txBox="1"/>
          <p:nvPr/>
        </p:nvSpPr>
        <p:spPr>
          <a:xfrm>
            <a:off x="14930" y="651092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203170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5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98583" y="2515076"/>
            <a:ext cx="52132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latin typeface="PT Sans"/>
              </a:rPr>
              <a:t>Positions = </a:t>
            </a:r>
            <a:r>
              <a:rPr lang="en-GB" sz="4000" b="1" dirty="0">
                <a:solidFill>
                  <a:srgbClr val="8FC951"/>
                </a:solidFill>
                <a:latin typeface="PT Sans"/>
              </a:rPr>
              <a:t>job roles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35924" y="3911600"/>
            <a:ext cx="786465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latin typeface="PT Sans"/>
              </a:rPr>
              <a:t>Plays = </a:t>
            </a:r>
            <a:r>
              <a:rPr lang="en-GB" sz="4000" b="1" dirty="0">
                <a:solidFill>
                  <a:srgbClr val="8FC951"/>
                </a:solidFill>
                <a:latin typeface="PT Sans"/>
              </a:rPr>
              <a:t>rule</a:t>
            </a:r>
            <a:r>
              <a:rPr lang="en-GB" sz="4000" b="1" dirty="0">
                <a:latin typeface="PT Sans"/>
              </a:rPr>
              <a:t> </a:t>
            </a:r>
            <a:r>
              <a:rPr lang="en-GB" sz="4000" b="1" dirty="0">
                <a:solidFill>
                  <a:srgbClr val="8FC951"/>
                </a:solidFill>
                <a:latin typeface="PT Sans"/>
              </a:rPr>
              <a:t>book</a:t>
            </a:r>
            <a:r>
              <a:rPr lang="en-GB" sz="4000" b="1" dirty="0">
                <a:latin typeface="PT Sans"/>
              </a:rPr>
              <a:t> &amp; </a:t>
            </a:r>
            <a:r>
              <a:rPr lang="en-GB" sz="4000" b="1" dirty="0">
                <a:solidFill>
                  <a:srgbClr val="8FC951"/>
                </a:solidFill>
                <a:latin typeface="PT Sans"/>
              </a:rPr>
              <a:t>procedures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2133" y="1144543"/>
            <a:ext cx="55647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b="1" dirty="0">
                <a:latin typeface="PT Sans"/>
              </a:rPr>
              <a:t>The</a:t>
            </a:r>
            <a:r>
              <a:rPr lang="en-GB" sz="4000" b="1" dirty="0">
                <a:latin typeface="PT Sans Caption"/>
              </a:rPr>
              <a:t> </a:t>
            </a:r>
            <a:r>
              <a:rPr lang="en-GB" sz="4000" b="1" dirty="0">
                <a:solidFill>
                  <a:srgbClr val="8FC951"/>
                </a:solidFill>
                <a:latin typeface="PT Sans Caption"/>
              </a:rPr>
              <a:t>Rail Industry </a:t>
            </a:r>
            <a:r>
              <a:rPr lang="en-GB" sz="4000" b="1" dirty="0">
                <a:latin typeface="PT Sans Caption"/>
              </a:rPr>
              <a:t>Team</a:t>
            </a:r>
          </a:p>
        </p:txBody>
      </p:sp>
      <p:pic>
        <p:nvPicPr>
          <p:cNvPr id="5" name="VO 60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503" y="-679072"/>
            <a:ext cx="609600" cy="609600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09789C3A-4D04-434C-ACD0-B5D9D07630FA}"/>
              </a:ext>
            </a:extLst>
          </p:cNvPr>
          <p:cNvSpPr txBox="1"/>
          <p:nvPr/>
        </p:nvSpPr>
        <p:spPr>
          <a:xfrm>
            <a:off x="14930" y="651092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68859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 60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4298" y="-760228"/>
            <a:ext cx="609600" cy="609600"/>
          </a:xfrm>
          <a:prstGeom prst="rect">
            <a:avLst/>
          </a:prstGeom>
        </p:spPr>
      </p:pic>
      <p:pic>
        <p:nvPicPr>
          <p:cNvPr id="3" name="VO 603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5797" y="-760228"/>
            <a:ext cx="609600" cy="609600"/>
          </a:xfrm>
          <a:prstGeom prst="rect">
            <a:avLst/>
          </a:prstGeom>
        </p:spPr>
      </p:pic>
      <p:pic>
        <p:nvPicPr>
          <p:cNvPr id="4" name="VO 604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23730" y="-760228"/>
            <a:ext cx="609600" cy="609600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A2A1BDE0-5747-4B6C-880B-4139F403A8DA}"/>
              </a:ext>
            </a:extLst>
          </p:cNvPr>
          <p:cNvSpPr txBox="1"/>
          <p:nvPr/>
        </p:nvSpPr>
        <p:spPr>
          <a:xfrm>
            <a:off x="14930" y="651092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…VO</a:t>
            </a:r>
          </a:p>
        </p:txBody>
      </p:sp>
    </p:spTree>
    <p:extLst>
      <p:ext uri="{BB962C8B-B14F-4D97-AF65-F5344CB8AC3E}">
        <p14:creationId xmlns:p14="http://schemas.microsoft.com/office/powerpoint/2010/main" val="388074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39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8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3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O 60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89544" y="-735419"/>
            <a:ext cx="609600" cy="609600"/>
          </a:xfrm>
          <a:prstGeom prst="rect">
            <a:avLst/>
          </a:prstGeom>
        </p:spPr>
      </p:pic>
      <p:pic>
        <p:nvPicPr>
          <p:cNvPr id="4" name="VO 605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15070" y="-708838"/>
            <a:ext cx="609600" cy="609600"/>
          </a:xfrm>
          <a:prstGeom prst="rect">
            <a:avLst/>
          </a:prstGeom>
        </p:spPr>
      </p:pic>
      <p:pic>
        <p:nvPicPr>
          <p:cNvPr id="5" name="VO 606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76800" y="-735419"/>
            <a:ext cx="609600" cy="609600"/>
          </a:xfrm>
          <a:prstGeom prst="rect">
            <a:avLst/>
          </a:prstGeom>
        </p:spPr>
      </p:pic>
      <p:pic>
        <p:nvPicPr>
          <p:cNvPr id="6" name="VO6045">
            <a:hlinkClick r:id="" action="ppaction://media"/>
            <a:extLst>
              <a:ext uri="{FF2B5EF4-FFF2-40B4-BE49-F238E27FC236}">
                <a16:creationId xmlns:a16="http://schemas.microsoft.com/office/drawing/2014/main" id="{F3E79A71-C07D-4977-9FC7-A6CA4C01D25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23336" y="-708838"/>
            <a:ext cx="609600" cy="609600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99C0D39B-1E2A-4B98-8FA2-A8F2E80CFAB4}"/>
              </a:ext>
            </a:extLst>
          </p:cNvPr>
          <p:cNvSpPr txBox="1"/>
          <p:nvPr/>
        </p:nvSpPr>
        <p:spPr>
          <a:xfrm>
            <a:off x="14930" y="651092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…VO</a:t>
            </a:r>
          </a:p>
        </p:txBody>
      </p:sp>
    </p:spTree>
    <p:extLst>
      <p:ext uri="{BB962C8B-B14F-4D97-AF65-F5344CB8AC3E}">
        <p14:creationId xmlns:p14="http://schemas.microsoft.com/office/powerpoint/2010/main" val="296613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46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26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94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3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 60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889" y="-756684"/>
            <a:ext cx="609600" cy="609600"/>
          </a:xfrm>
          <a:prstGeom prst="rect">
            <a:avLst/>
          </a:prstGeom>
        </p:spPr>
      </p:pic>
      <p:pic>
        <p:nvPicPr>
          <p:cNvPr id="3" name="VO 607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1982" y="-756684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84821" y="0"/>
            <a:ext cx="5977467" cy="48670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04277" y="5068252"/>
            <a:ext cx="539225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PT Sans Caption"/>
              </a:rPr>
              <a:t>We need to develop a professional working relationship with our colleagues</a:t>
            </a:r>
          </a:p>
          <a:p>
            <a:endParaRPr lang="en-GB" sz="4000" dirty="0">
              <a:latin typeface="PT Sans Caption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38C799-4ACE-4BE5-8CFF-7669BBAB40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1F4E3523-04FE-4D07-8610-E2616724CE74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15411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78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32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" y="360667"/>
            <a:ext cx="6426200" cy="652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4000" b="1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rPr>
              <a:t>How </a:t>
            </a: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the Course Works: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" y="1340778"/>
            <a:ext cx="811118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en-GB" dirty="0"/>
              <a:t>The programme consists of six modules. We recommend that they are delivered in order, but you may select a particular module if required:</a:t>
            </a:r>
            <a:endParaRPr lang="en-US" dirty="0"/>
          </a:p>
          <a:p>
            <a:pPr hangingPunct="0"/>
            <a:r>
              <a:rPr lang="en-GB" dirty="0"/>
              <a:t> 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US" dirty="0"/>
              <a:t>Foundation</a:t>
            </a:r>
          </a:p>
          <a:p>
            <a:pPr marL="285750" lvl="0" indent="-285750" hangingPunct="0">
              <a:buFont typeface="Arial" charset="0"/>
              <a:buChar char="•"/>
            </a:pPr>
            <a:r>
              <a:rPr lang="en-US" dirty="0"/>
              <a:t>Protocols</a:t>
            </a:r>
          </a:p>
          <a:p>
            <a:pPr marL="285750" lvl="0" indent="-285750" hangingPunct="0">
              <a:buFont typeface="Arial" charset="0"/>
              <a:buChar char="•"/>
            </a:pPr>
            <a:r>
              <a:rPr lang="en-US" dirty="0"/>
              <a:t>Structure and Lead Responsibility</a:t>
            </a:r>
          </a:p>
          <a:p>
            <a:pPr marL="285750" lvl="0" indent="-285750" hangingPunct="0">
              <a:buFont typeface="Arial" charset="0"/>
              <a:buChar char="•"/>
            </a:pPr>
            <a:r>
              <a:rPr lang="en-US" dirty="0"/>
              <a:t>Protocols 2</a:t>
            </a:r>
          </a:p>
          <a:p>
            <a:pPr marL="285750" lvl="0" indent="-285750" hangingPunct="0">
              <a:buFont typeface="Arial" charset="0"/>
              <a:buChar char="•"/>
            </a:pPr>
            <a:r>
              <a:rPr lang="en-US" dirty="0"/>
              <a:t>Confirming Understanding</a:t>
            </a:r>
          </a:p>
          <a:p>
            <a:pPr marL="285750" lvl="0" indent="-285750" hangingPunct="0">
              <a:buFont typeface="Arial" charset="0"/>
              <a:buChar char="•"/>
            </a:pPr>
            <a:r>
              <a:rPr lang="en-US" dirty="0"/>
              <a:t>Communication Skills</a:t>
            </a:r>
          </a:p>
          <a:p>
            <a:pPr hangingPunct="0"/>
            <a:r>
              <a:rPr lang="en-GB" dirty="0"/>
              <a:t> </a:t>
            </a:r>
            <a:endParaRPr lang="en-US" dirty="0"/>
          </a:p>
          <a:p>
            <a:pPr hangingPunct="0"/>
            <a:r>
              <a:rPr lang="en-GB" b="1" dirty="0">
                <a:solidFill>
                  <a:srgbClr val="FF0000"/>
                </a:solidFill>
              </a:rPr>
              <a:t>*Please read the Briefing Notes</a:t>
            </a:r>
            <a:r>
              <a:rPr lang="en-GB" dirty="0">
                <a:solidFill>
                  <a:srgbClr val="FF0000"/>
                </a:solidFill>
              </a:rPr>
              <a:t> </a:t>
            </a:r>
            <a:r>
              <a:rPr lang="en-GB" dirty="0"/>
              <a:t>prior to delivering a module. They provide background information to enable you to manage the exercises and discussions.</a:t>
            </a:r>
            <a:endParaRPr lang="en-US" dirty="0"/>
          </a:p>
          <a:p>
            <a:pPr hangingPunct="0"/>
            <a:r>
              <a:rPr lang="en-GB" dirty="0"/>
              <a:t> </a:t>
            </a:r>
            <a:endParaRPr lang="en-US" dirty="0"/>
          </a:p>
          <a:p>
            <a:r>
              <a:rPr lang="en-GB" b="1" dirty="0"/>
              <a:t>*You will also be required to perform a short assessment</a:t>
            </a:r>
            <a:r>
              <a:rPr lang="en-GB" dirty="0"/>
              <a:t> at the end of the course to make sure attendees understand the content. See the Briefing Notes.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GB" dirty="0"/>
              <a:t>The next page is a holding page, designed to sit on the screen while attendees enter the room.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736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00664" y="1435595"/>
            <a:ext cx="59563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hangingPunct="0">
              <a:buFont typeface="Arial" panose="020B0604020202020204" pitchFamily="34" charset="0"/>
              <a:buChar char="•"/>
            </a:pPr>
            <a:r>
              <a:rPr lang="en-GB" sz="4400" b="1" dirty="0">
                <a:latin typeface="PT Sans"/>
              </a:rPr>
              <a:t> Be </a:t>
            </a:r>
            <a:r>
              <a:rPr lang="en-GB" sz="4400" b="1" dirty="0">
                <a:solidFill>
                  <a:srgbClr val="8FC951"/>
                </a:solidFill>
                <a:latin typeface="PT Sans"/>
              </a:rPr>
              <a:t>assertive</a:t>
            </a:r>
          </a:p>
          <a:p>
            <a:pPr hangingPunct="0"/>
            <a:endParaRPr lang="en-GB" sz="4400" b="1" dirty="0">
              <a:solidFill>
                <a:srgbClr val="8FC951"/>
              </a:solidFill>
              <a:latin typeface="PT Sans"/>
            </a:endParaRPr>
          </a:p>
          <a:p>
            <a:pPr hangingPunct="0"/>
            <a:endParaRPr lang="en-GB" sz="4400" b="1" dirty="0">
              <a:latin typeface="PT Sans"/>
            </a:endParaRPr>
          </a:p>
          <a:p>
            <a:endParaRPr lang="en-GB" dirty="0">
              <a:latin typeface="PT San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00664" y="2800606"/>
            <a:ext cx="653576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hangingPunct="0">
              <a:buFont typeface="Arial" panose="020B0604020202020204" pitchFamily="34" charset="0"/>
              <a:buChar char="•"/>
            </a:pPr>
            <a:r>
              <a:rPr lang="en-GB" sz="4400" b="1" dirty="0">
                <a:latin typeface="PT Sans"/>
              </a:rPr>
              <a:t> </a:t>
            </a:r>
            <a:r>
              <a:rPr lang="en-GB" sz="4400" b="1" dirty="0">
                <a:solidFill>
                  <a:srgbClr val="92D050"/>
                </a:solidFill>
                <a:latin typeface="PT Sans"/>
              </a:rPr>
              <a:t>Challenge</a:t>
            </a:r>
            <a:r>
              <a:rPr lang="en-GB" sz="4400" b="1" dirty="0">
                <a:latin typeface="PT Sans"/>
              </a:rPr>
              <a:t> effectively</a:t>
            </a:r>
          </a:p>
        </p:txBody>
      </p:sp>
      <p:sp>
        <p:nvSpPr>
          <p:cNvPr id="4" name="Rectangle 3"/>
          <p:cNvSpPr/>
          <p:nvPr/>
        </p:nvSpPr>
        <p:spPr>
          <a:xfrm>
            <a:off x="1000664" y="4073283"/>
            <a:ext cx="71929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hangingPunct="0">
              <a:buFont typeface="Arial" panose="020B0604020202020204" pitchFamily="34" charset="0"/>
              <a:buChar char="•"/>
            </a:pPr>
            <a:r>
              <a:rPr lang="en-US" sz="4400" b="1" dirty="0">
                <a:latin typeface="PT Sans"/>
              </a:rPr>
              <a:t> </a:t>
            </a:r>
            <a:r>
              <a:rPr lang="en-US" sz="4400" b="1" dirty="0">
                <a:solidFill>
                  <a:schemeClr val="accent1"/>
                </a:solidFill>
                <a:latin typeface="PT Sans"/>
              </a:rPr>
              <a:t>Consider</a:t>
            </a:r>
            <a:r>
              <a:rPr lang="en-GB" sz="4400" b="1" dirty="0">
                <a:solidFill>
                  <a:schemeClr val="accent1"/>
                </a:solidFill>
                <a:latin typeface="PT Sans"/>
              </a:rPr>
              <a:t> </a:t>
            </a:r>
            <a:r>
              <a:rPr lang="en-GB" sz="4400" b="1" dirty="0">
                <a:latin typeface="PT Sans"/>
              </a:rPr>
              <a:t>other’s needs</a:t>
            </a:r>
          </a:p>
        </p:txBody>
      </p:sp>
      <p:pic>
        <p:nvPicPr>
          <p:cNvPr id="5" name="VO6075">
            <a:hlinkClick r:id="" action="ppaction://media"/>
            <a:extLst>
              <a:ext uri="{FF2B5EF4-FFF2-40B4-BE49-F238E27FC236}">
                <a16:creationId xmlns:a16="http://schemas.microsoft.com/office/drawing/2014/main" id="{4E4C14FA-D06C-43E8-AB1D-2E948DA53A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1064" y="-734683"/>
            <a:ext cx="609600" cy="609600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B52DF71F-BAEB-4644-AE41-6E01E4ADABFA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84184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0"/>
    </mc:Choice>
    <mc:Fallback xmlns="">
      <p:transition spd="slow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1" grpId="0"/>
      <p:bldP spid="3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244267"/>
            <a:ext cx="7401638" cy="9400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66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Assertiveness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7439D5-30D2-4DAA-894E-531D474C2C16}"/>
              </a:ext>
            </a:extLst>
          </p:cNvPr>
          <p:cNvSpPr txBox="1"/>
          <p:nvPr/>
        </p:nvSpPr>
        <p:spPr>
          <a:xfrm>
            <a:off x="14930" y="651092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96843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 63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8846" y="-809847"/>
            <a:ext cx="609600" cy="609600"/>
          </a:xfrm>
          <a:prstGeom prst="rect">
            <a:avLst/>
          </a:prstGeom>
        </p:spPr>
      </p:pic>
      <p:pic>
        <p:nvPicPr>
          <p:cNvPr id="3" name="VO 63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43246" y="-809847"/>
            <a:ext cx="609600" cy="6096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36967270-0928-427B-93D5-88042D2AD204}"/>
              </a:ext>
            </a:extLst>
          </p:cNvPr>
          <p:cNvSpPr txBox="1"/>
          <p:nvPr/>
        </p:nvSpPr>
        <p:spPr>
          <a:xfrm>
            <a:off x="14930" y="651092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…VO</a:t>
            </a:r>
          </a:p>
        </p:txBody>
      </p:sp>
    </p:spTree>
    <p:extLst>
      <p:ext uri="{BB962C8B-B14F-4D97-AF65-F5344CB8AC3E}">
        <p14:creationId xmlns:p14="http://schemas.microsoft.com/office/powerpoint/2010/main" val="189599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4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7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7588" y="1866507"/>
            <a:ext cx="578334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6000" b="1" dirty="0">
                <a:solidFill>
                  <a:srgbClr val="92D050"/>
                </a:solidFill>
                <a:latin typeface="PT Sans"/>
                <a:ea typeface="Kozuka Gothic Pr6N H" panose="020B0800000000000000" pitchFamily="34" charset="-128"/>
                <a:cs typeface="Times New Roman" panose="02020603050405020304" pitchFamily="18" charset="0"/>
              </a:rPr>
              <a:t>Assertiveness: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confidently saying what we need, while maintaining respect for others.</a:t>
            </a:r>
            <a:endParaRPr lang="en-GB" sz="2800" dirty="0">
              <a:latin typeface="PT Sans"/>
            </a:endParaRPr>
          </a:p>
        </p:txBody>
      </p:sp>
      <p:pic>
        <p:nvPicPr>
          <p:cNvPr id="4" name="VO 63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1767" y="-788582"/>
            <a:ext cx="609600" cy="609600"/>
          </a:xfrm>
          <a:prstGeom prst="rect">
            <a:avLst/>
          </a:prstGeom>
        </p:spPr>
      </p:pic>
      <p:pic>
        <p:nvPicPr>
          <p:cNvPr id="5" name="VO 632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2788" y="-788582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69596B-E360-40DC-97B6-3217D34501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0888025B-FB87-4B6E-9F4F-02F65BD7D2BD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62954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0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2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36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36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94332" y="3326334"/>
            <a:ext cx="435914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6600" dirty="0"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In practice…</a:t>
            </a:r>
          </a:p>
        </p:txBody>
      </p:sp>
      <p:pic>
        <p:nvPicPr>
          <p:cNvPr id="3" name="VO 63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665" y="-756684"/>
            <a:ext cx="609600" cy="609600"/>
          </a:xfrm>
          <a:prstGeom prst="rect">
            <a:avLst/>
          </a:prstGeom>
        </p:spPr>
      </p:pic>
      <p:pic>
        <p:nvPicPr>
          <p:cNvPr id="4" name="VO 633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40958" y="-756684"/>
            <a:ext cx="609600" cy="609600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2C28889D-86CD-4066-84DB-60B69F771E21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363887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4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396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3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2771" y="613203"/>
            <a:ext cx="84181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dirty="0"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Mr</a:t>
            </a:r>
            <a:r>
              <a:rPr lang="en-GB" dirty="0"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9600" dirty="0">
                <a:solidFill>
                  <a:srgbClr val="FF0000"/>
                </a:solidFill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AGGRESSIVE</a:t>
            </a:r>
          </a:p>
        </p:txBody>
      </p:sp>
      <p:sp>
        <p:nvSpPr>
          <p:cNvPr id="3" name="Rectangle 2"/>
          <p:cNvSpPr/>
          <p:nvPr/>
        </p:nvSpPr>
        <p:spPr>
          <a:xfrm>
            <a:off x="3857197" y="2581862"/>
            <a:ext cx="657331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dirty="0"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Miss </a:t>
            </a:r>
            <a:r>
              <a:rPr lang="en-GB" sz="6600" dirty="0">
                <a:solidFill>
                  <a:srgbClr val="00B0F0"/>
                </a:solidFill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passive</a:t>
            </a:r>
          </a:p>
        </p:txBody>
      </p:sp>
      <p:sp>
        <p:nvSpPr>
          <p:cNvPr id="4" name="Rectangle 3"/>
          <p:cNvSpPr/>
          <p:nvPr/>
        </p:nvSpPr>
        <p:spPr>
          <a:xfrm>
            <a:off x="1055236" y="4148018"/>
            <a:ext cx="580614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6600" i="1" dirty="0"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sz="6600" dirty="0"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6600" i="1" dirty="0"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6600" b="1" i="1" dirty="0">
                <a:solidFill>
                  <a:srgbClr val="7030A0"/>
                </a:solidFill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GB" sz="6600" b="1" dirty="0">
                <a:solidFill>
                  <a:srgbClr val="7030A0"/>
                </a:solidFill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GB" sz="6600" b="1" i="1" dirty="0">
                <a:solidFill>
                  <a:srgbClr val="7030A0"/>
                </a:solidFill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ni</a:t>
            </a:r>
            <a:r>
              <a:rPr lang="en-GB" sz="6600" b="1" dirty="0">
                <a:solidFill>
                  <a:srgbClr val="7030A0"/>
                </a:solidFill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GB" sz="6600" b="1" i="1" dirty="0">
                <a:solidFill>
                  <a:srgbClr val="7030A0"/>
                </a:solidFill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GB" sz="6600" b="1" dirty="0">
                <a:solidFill>
                  <a:srgbClr val="7030A0"/>
                </a:solidFill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GB" sz="6600" b="1" i="1" dirty="0">
                <a:solidFill>
                  <a:srgbClr val="7030A0"/>
                </a:solidFill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en-GB" sz="6600" b="1" i="1" dirty="0">
              <a:solidFill>
                <a:srgbClr val="7030A0"/>
              </a:solidFill>
              <a:latin typeface="PT Sans Caption"/>
            </a:endParaRPr>
          </a:p>
        </p:txBody>
      </p:sp>
      <p:pic>
        <p:nvPicPr>
          <p:cNvPr id="5" name="VO6335">
            <a:hlinkClick r:id="" action="ppaction://media"/>
            <a:extLst>
              <a:ext uri="{FF2B5EF4-FFF2-40B4-BE49-F238E27FC236}">
                <a16:creationId xmlns:a16="http://schemas.microsoft.com/office/drawing/2014/main" id="{FDA17BD2-37D5-4A6B-9009-82EFEF46F3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5636" y="-835077"/>
            <a:ext cx="609600" cy="609600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A23F5873-0E25-44E9-9105-F4EE690DFC2E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80061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O 63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6168" y="-788581"/>
            <a:ext cx="609600" cy="609600"/>
          </a:xfrm>
          <a:prstGeom prst="rect">
            <a:avLst/>
          </a:prstGeom>
        </p:spPr>
      </p:pic>
      <p:pic>
        <p:nvPicPr>
          <p:cNvPr id="6" name="VO 635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70569" y="-788581"/>
            <a:ext cx="609600" cy="609600"/>
          </a:xfrm>
          <a:prstGeom prst="rect">
            <a:avLst/>
          </a:prstGeom>
        </p:spPr>
      </p:pic>
      <p:pic>
        <p:nvPicPr>
          <p:cNvPr id="3" name="VO6340">
            <a:hlinkClick r:id="" action="ppaction://media"/>
            <a:extLst>
              <a:ext uri="{FF2B5EF4-FFF2-40B4-BE49-F238E27FC236}">
                <a16:creationId xmlns:a16="http://schemas.microsoft.com/office/drawing/2014/main" id="{E4903D6F-B105-41D8-B192-E08469A1027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1767" y="-788581"/>
            <a:ext cx="609600" cy="609600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B53BD00C-4985-4AD9-8E1B-BE096764F3B3}"/>
              </a:ext>
            </a:extLst>
          </p:cNvPr>
          <p:cNvSpPr txBox="1"/>
          <p:nvPr/>
        </p:nvSpPr>
        <p:spPr>
          <a:xfrm>
            <a:off x="14930" y="6510923"/>
            <a:ext cx="901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…VO…</a:t>
            </a:r>
          </a:p>
        </p:txBody>
      </p:sp>
    </p:spTree>
    <p:extLst>
      <p:ext uri="{BB962C8B-B14F-4D97-AF65-F5344CB8AC3E}">
        <p14:creationId xmlns:p14="http://schemas.microsoft.com/office/powerpoint/2010/main" val="359721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46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58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O 63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076893" y="-756684"/>
            <a:ext cx="609600" cy="609600"/>
          </a:xfrm>
          <a:prstGeom prst="rect">
            <a:avLst/>
          </a:prstGeom>
        </p:spPr>
      </p:pic>
      <p:pic>
        <p:nvPicPr>
          <p:cNvPr id="2" name="VO6355">
            <a:hlinkClick r:id="" action="ppaction://media"/>
            <a:extLst>
              <a:ext uri="{FF2B5EF4-FFF2-40B4-BE49-F238E27FC236}">
                <a16:creationId xmlns:a16="http://schemas.microsoft.com/office/drawing/2014/main" id="{D6481262-0A90-4AE5-BD36-18AEA1FDAC4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5312" y="-756684"/>
            <a:ext cx="609600" cy="609600"/>
          </a:xfrm>
          <a:prstGeom prst="rect">
            <a:avLst/>
          </a:prstGeom>
        </p:spPr>
      </p:pic>
      <p:pic>
        <p:nvPicPr>
          <p:cNvPr id="7" name="VO6360">
            <a:hlinkClick r:id="" action="ppaction://media"/>
            <a:extLst>
              <a:ext uri="{FF2B5EF4-FFF2-40B4-BE49-F238E27FC236}">
                <a16:creationId xmlns:a16="http://schemas.microsoft.com/office/drawing/2014/main" id="{3706CE9B-E4E9-47AA-9F83-FEBE19CA798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1102" y="-756684"/>
            <a:ext cx="609600" cy="609600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103ED7B9-3015-4962-9650-1B0243B8205F}"/>
              </a:ext>
            </a:extLst>
          </p:cNvPr>
          <p:cNvSpPr txBox="1"/>
          <p:nvPr/>
        </p:nvSpPr>
        <p:spPr>
          <a:xfrm>
            <a:off x="14930" y="6510923"/>
            <a:ext cx="901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…VO…</a:t>
            </a:r>
          </a:p>
        </p:txBody>
      </p:sp>
    </p:spTree>
    <p:extLst>
      <p:ext uri="{BB962C8B-B14F-4D97-AF65-F5344CB8AC3E}">
        <p14:creationId xmlns:p14="http://schemas.microsoft.com/office/powerpoint/2010/main" val="49271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12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7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85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O 637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1134" y="-703521"/>
            <a:ext cx="609600" cy="609600"/>
          </a:xfrm>
          <a:prstGeom prst="rect">
            <a:avLst/>
          </a:prstGeom>
        </p:spPr>
      </p:pic>
      <p:pic>
        <p:nvPicPr>
          <p:cNvPr id="5" name="VO 637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2493" y="-703521"/>
            <a:ext cx="609600" cy="609600"/>
          </a:xfrm>
          <a:prstGeom prst="rect">
            <a:avLst/>
          </a:prstGeom>
        </p:spPr>
      </p:pic>
      <p:pic>
        <p:nvPicPr>
          <p:cNvPr id="6" name="VO 638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93852" y="-777949"/>
            <a:ext cx="609600" cy="609600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8BE76508-4335-42A2-A7CF-9BE52D460469}"/>
              </a:ext>
            </a:extLst>
          </p:cNvPr>
          <p:cNvSpPr txBox="1"/>
          <p:nvPr/>
        </p:nvSpPr>
        <p:spPr>
          <a:xfrm>
            <a:off x="14930" y="6510923"/>
            <a:ext cx="9012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…VO…</a:t>
            </a:r>
          </a:p>
        </p:txBody>
      </p:sp>
    </p:spTree>
    <p:extLst>
      <p:ext uri="{BB962C8B-B14F-4D97-AF65-F5344CB8AC3E}">
        <p14:creationId xmlns:p14="http://schemas.microsoft.com/office/powerpoint/2010/main" val="179097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25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70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12363" y="562069"/>
            <a:ext cx="7021544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2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State our needs </a:t>
            </a:r>
            <a:r>
              <a:rPr lang="en-GB" sz="2800" b="1" dirty="0">
                <a:solidFill>
                  <a:srgbClr val="92D05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clearly</a:t>
            </a:r>
          </a:p>
          <a:p>
            <a:pPr hangingPunct="0">
              <a:spcAft>
                <a:spcPts val="0"/>
              </a:spcAft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2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2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Avoid </a:t>
            </a:r>
            <a:r>
              <a:rPr lang="en-GB" sz="2800" b="1" dirty="0">
                <a:solidFill>
                  <a:srgbClr val="92D05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shouting</a:t>
            </a:r>
          </a:p>
          <a:p>
            <a:pPr hangingPunct="0">
              <a:spcAft>
                <a:spcPts val="0"/>
              </a:spcAft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2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2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Avoid </a:t>
            </a:r>
            <a:r>
              <a:rPr lang="en-GB" sz="2800" b="1" dirty="0">
                <a:solidFill>
                  <a:srgbClr val="92D05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sarcasm</a:t>
            </a:r>
            <a:r>
              <a:rPr lang="en-GB" sz="28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GB" sz="2800" b="1" dirty="0">
                <a:solidFill>
                  <a:srgbClr val="92D05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mimicry</a:t>
            </a:r>
          </a:p>
          <a:p>
            <a:pPr hangingPunct="0">
              <a:spcAft>
                <a:spcPts val="0"/>
              </a:spcAft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2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2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Argue our point but be prepared to </a:t>
            </a:r>
            <a:r>
              <a:rPr lang="en-GB" sz="2800" b="1" dirty="0">
                <a:solidFill>
                  <a:srgbClr val="92D05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compromise</a:t>
            </a:r>
          </a:p>
          <a:p>
            <a:pPr hangingPunct="0">
              <a:spcAft>
                <a:spcPts val="0"/>
              </a:spcAft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endParaRPr lang="en-GB" b="1" dirty="0">
              <a:latin typeface="PT San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2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>
                <a:solidFill>
                  <a:srgbClr val="92D05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Understand</a:t>
            </a:r>
            <a:r>
              <a:rPr lang="en-GB" sz="2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 other’s needs</a:t>
            </a:r>
          </a:p>
          <a:p>
            <a:pPr marL="457200" hangingPunct="0">
              <a:spcAft>
                <a:spcPts val="0"/>
              </a:spcAft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2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2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Criticise a </a:t>
            </a:r>
            <a:r>
              <a:rPr lang="en-GB" sz="2800" b="1" dirty="0">
                <a:solidFill>
                  <a:srgbClr val="92D05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point of view</a:t>
            </a:r>
            <a:r>
              <a:rPr lang="en-GB" sz="2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, not a person</a:t>
            </a:r>
          </a:p>
          <a:p>
            <a:pPr marL="457200" hangingPunct="0">
              <a:spcAft>
                <a:spcPts val="0"/>
              </a:spcAft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2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2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Use </a:t>
            </a:r>
            <a:r>
              <a:rPr lang="en-GB" sz="2800" b="1" dirty="0">
                <a:solidFill>
                  <a:srgbClr val="92D05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‘I’ </a:t>
            </a:r>
            <a:r>
              <a:rPr lang="en-GB" sz="2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statements, rather than </a:t>
            </a:r>
            <a:r>
              <a:rPr lang="en-GB" sz="2800" b="1" dirty="0">
                <a:solidFill>
                  <a:srgbClr val="92D05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‘you’</a:t>
            </a:r>
            <a:r>
              <a:rPr lang="en-GB" sz="28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statements</a:t>
            </a:r>
          </a:p>
          <a:p>
            <a:pPr marL="457200" hangingPunct="0">
              <a:spcAft>
                <a:spcPts val="0"/>
              </a:spcAft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2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1760" algn="l"/>
                <a:tab pos="228600" algn="l"/>
                <a:tab pos="2171700" algn="l"/>
                <a:tab pos="111760" algn="l"/>
                <a:tab pos="2171700" algn="l"/>
              </a:tabLst>
            </a:pPr>
            <a:r>
              <a:rPr lang="en-GB" sz="2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Be prepared to </a:t>
            </a:r>
            <a:r>
              <a:rPr lang="en-GB" sz="2800" b="1" dirty="0">
                <a:solidFill>
                  <a:srgbClr val="92D05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explain</a:t>
            </a:r>
            <a:r>
              <a:rPr lang="en-GB" sz="2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 why we need something</a:t>
            </a:r>
          </a:p>
        </p:txBody>
      </p:sp>
      <p:pic>
        <p:nvPicPr>
          <p:cNvPr id="4" name="VO 638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5563" y="-746051"/>
            <a:ext cx="609600" cy="609600"/>
          </a:xfrm>
          <a:prstGeom prst="rect">
            <a:avLst/>
          </a:prstGeom>
        </p:spPr>
      </p:pic>
      <p:pic>
        <p:nvPicPr>
          <p:cNvPr id="5" name="VO 639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0084" y="-746051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D62519-867C-43B0-AA54-1AAB890798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A2ECE6B9-8AB3-4202-9B73-2483BC93B14D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319632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4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6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7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9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16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6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6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21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7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7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7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25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1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1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1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1398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12700" y="3109565"/>
            <a:ext cx="9144000" cy="1120309"/>
            <a:chOff x="-12700" y="2982565"/>
            <a:chExt cx="9144000" cy="1120309"/>
          </a:xfrm>
        </p:grpSpPr>
        <p:sp>
          <p:nvSpPr>
            <p:cNvPr id="22" name="TextBox 21"/>
            <p:cNvSpPr txBox="1"/>
            <p:nvPr/>
          </p:nvSpPr>
          <p:spPr>
            <a:xfrm>
              <a:off x="1100560" y="2982565"/>
              <a:ext cx="6982749" cy="1119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80000"/>
                </a:lnSpc>
              </a:pPr>
              <a:r>
                <a:rPr lang="en-US" sz="8000" b="1" dirty="0">
                  <a:solidFill>
                    <a:srgbClr val="FFFFFF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Welcome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-12700" y="4102874"/>
              <a:ext cx="9144000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18D11F3-E5EF-456E-9898-97D0B0B25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614" y="5991725"/>
            <a:ext cx="708861" cy="70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226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1339" y="222453"/>
            <a:ext cx="84652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2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Decide which of these statements are </a:t>
            </a:r>
            <a:r>
              <a:rPr lang="en-GB" sz="3200" b="1" dirty="0">
                <a:solidFill>
                  <a:srgbClr val="92D05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Assertive</a:t>
            </a:r>
            <a:r>
              <a:rPr lang="en-GB" sz="32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 and which are </a:t>
            </a:r>
            <a:r>
              <a:rPr lang="en-GB" sz="3200" b="1" dirty="0">
                <a:solidFill>
                  <a:srgbClr val="FF000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Aggressive.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4524" y="1584439"/>
            <a:ext cx="430804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en-GB" sz="1600" dirty="0">
                <a:latin typeface="PT Sans"/>
              </a:rPr>
              <a:t>“I need to let a passenger train through before I can get you out onto the main line.”</a:t>
            </a:r>
          </a:p>
          <a:p>
            <a:pPr hangingPunct="0"/>
            <a:r>
              <a:rPr lang="en-GB" sz="1600" dirty="0">
                <a:latin typeface="PT Sans"/>
              </a:rPr>
              <a:t> </a:t>
            </a:r>
          </a:p>
          <a:p>
            <a:endParaRPr lang="en-GB" dirty="0">
              <a:latin typeface="PT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671" y="2665579"/>
            <a:ext cx="41289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PT Sans"/>
              </a:rPr>
              <a:t>“It doesn’t matter why, I’m just not letting you go yet. OK.”</a:t>
            </a:r>
          </a:p>
          <a:p>
            <a:endParaRPr lang="en-GB" dirty="0">
              <a:latin typeface="PT San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4524" y="3759139"/>
            <a:ext cx="41289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1600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“Oh, aren’t you the big boss. You know best, as usual 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254524" y="4450114"/>
            <a:ext cx="39875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1600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GB" sz="1600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“OK. So if we schedule that for nineteen hundred hours, that will give you time to complete your current job and me time to…”</a:t>
            </a:r>
            <a:endParaRPr lang="en-GB" sz="1600" dirty="0">
              <a:latin typeface="PT San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85122" y="5713905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endParaRPr lang="en-GB" dirty="0">
              <a:latin typeface="PT San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1600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“You’re wrong, just like last time.”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4524" y="5990904"/>
            <a:ext cx="35974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1600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“So, the reason you’re in a hurry is…”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85122" y="127759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endParaRPr lang="en-GB" sz="1600" dirty="0">
              <a:latin typeface="PT San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1600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“I don’t believe that’s the right thing to do – I can’t agree to that.”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85122" y="251264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1600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“[shouting] LISTEN TO ME, I NEED TO GET MOVING…”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03975" y="3475091"/>
            <a:ext cx="10983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1600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“I need…”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685122" y="375913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endParaRPr lang="en-GB" sz="1600" dirty="0">
              <a:latin typeface="PT San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1600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“I didn’t think you were the kind of guy to worry about petty regulations.”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03975" y="5062559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1600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“I can’t give you permission to cross yet because…”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562573" y="1265679"/>
            <a:ext cx="0" cy="532365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0B8945EC-CED2-4B3C-8BB0-AB23BF7D3E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18" name="TextBox 2">
            <a:extLst>
              <a:ext uri="{FF2B5EF4-FFF2-40B4-BE49-F238E27FC236}">
                <a16:creationId xmlns:a16="http://schemas.microsoft.com/office/drawing/2014/main" id="{515E835D-C199-4A0E-9193-58701B1A7D02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983866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5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1339" y="273253"/>
            <a:ext cx="846527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rgbClr val="92D05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Assertive</a:t>
            </a:r>
            <a:r>
              <a:rPr lang="en-GB" sz="32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en-GB" sz="3200" b="1" dirty="0">
                <a:solidFill>
                  <a:srgbClr val="FF000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Aggressive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4524" y="1584439"/>
            <a:ext cx="430804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en-GB" sz="1600" dirty="0">
                <a:solidFill>
                  <a:srgbClr val="92D050"/>
                </a:solidFill>
                <a:latin typeface="PT Sans"/>
              </a:rPr>
              <a:t>“I need to let a passenger train through before I can get you out onto the main line.”</a:t>
            </a:r>
          </a:p>
          <a:p>
            <a:pPr hangingPunct="0"/>
            <a:r>
              <a:rPr lang="en-GB" sz="1600" dirty="0">
                <a:latin typeface="PT Sans"/>
              </a:rPr>
              <a:t> </a:t>
            </a:r>
          </a:p>
          <a:p>
            <a:endParaRPr lang="en-GB" dirty="0">
              <a:latin typeface="PT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671" y="2665579"/>
            <a:ext cx="412894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  <a:latin typeface="PT Sans"/>
              </a:rPr>
              <a:t>“It doesn’t matter why, I’m just not letting you go yet. OK.”</a:t>
            </a:r>
          </a:p>
          <a:p>
            <a:endParaRPr lang="en-GB" dirty="0">
              <a:solidFill>
                <a:srgbClr val="FF0000"/>
              </a:solidFill>
              <a:latin typeface="PT San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4524" y="3759139"/>
            <a:ext cx="41289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1600" dirty="0">
                <a:solidFill>
                  <a:srgbClr val="FF000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“Oh, aren’t you the big boss. You know best, as usual 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254524" y="4450114"/>
            <a:ext cx="39875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1600" dirty="0">
                <a:solidFill>
                  <a:srgbClr val="92D05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GB" sz="1600" dirty="0">
                <a:solidFill>
                  <a:srgbClr val="92D05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“OK. So if we schedule that for nineteen hundred hours, that will give you time to complete your current job and me time to…”</a:t>
            </a:r>
            <a:endParaRPr lang="en-GB" sz="1600" dirty="0">
              <a:solidFill>
                <a:srgbClr val="92D050"/>
              </a:solidFill>
              <a:latin typeface="PT San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685122" y="5713905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endParaRPr lang="en-GB" dirty="0">
              <a:solidFill>
                <a:srgbClr val="FF0000"/>
              </a:solidFill>
              <a:latin typeface="PT San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1600" dirty="0">
                <a:solidFill>
                  <a:srgbClr val="FF000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“You’re wrong, just like last time.”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4524" y="5990904"/>
            <a:ext cx="35974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1600" dirty="0">
                <a:solidFill>
                  <a:srgbClr val="92D05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“So, the reason you’re in a hurry is…”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85122" y="127759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endParaRPr lang="en-GB" sz="1600" dirty="0">
              <a:solidFill>
                <a:srgbClr val="92D050"/>
              </a:solidFill>
              <a:latin typeface="PT San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1600" dirty="0">
                <a:solidFill>
                  <a:srgbClr val="92D05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“I don’t believe that’s the right thing to do – I can’t agree to that.”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85122" y="2512643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1600" dirty="0">
                <a:solidFill>
                  <a:srgbClr val="FF000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“[shouting] LISTEN TO ME, I NEED TO GET MOVING…”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03975" y="3475091"/>
            <a:ext cx="10983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1600" dirty="0">
                <a:solidFill>
                  <a:srgbClr val="92D05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“I need…”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685122" y="375913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endParaRPr lang="en-GB" sz="1600" dirty="0">
              <a:solidFill>
                <a:srgbClr val="FF0000"/>
              </a:solidFill>
              <a:latin typeface="PT San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1600" dirty="0">
                <a:solidFill>
                  <a:srgbClr val="FF000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“I didn’t think you were the kind of guy to worry about petty regulations.”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03975" y="5062559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1600" dirty="0">
                <a:solidFill>
                  <a:srgbClr val="92D05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“I can’t give you permission to cross yet because…”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dirty="0">
                <a:solidFill>
                  <a:srgbClr val="92D05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562573" y="1265679"/>
            <a:ext cx="0" cy="532365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A60B1C4B-7EFB-4196-903C-D780E1C936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18" name="TextBox 2">
            <a:extLst>
              <a:ext uri="{FF2B5EF4-FFF2-40B4-BE49-F238E27FC236}">
                <a16:creationId xmlns:a16="http://schemas.microsoft.com/office/drawing/2014/main" id="{CFD418D9-4B47-4079-8710-22F1CB6E9FFA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05064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30338" y="2244571"/>
            <a:ext cx="5519394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dirty="0">
                <a:latin typeface="Lato" panose="020F0502020204030203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40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4000" dirty="0">
                <a:ea typeface="Times New Roman" panose="02020603050405020304" pitchFamily="18" charset="0"/>
                <a:cs typeface="Times New Roman" panose="02020603050405020304" pitchFamily="18" charset="0"/>
              </a:rPr>
              <a:t>We must be </a:t>
            </a:r>
            <a:r>
              <a:rPr lang="en-GB" sz="4000" dirty="0">
                <a:solidFill>
                  <a:srgbClr val="92D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assertive</a:t>
            </a:r>
            <a:r>
              <a:rPr lang="en-GB" sz="4000" dirty="0">
                <a:ea typeface="Times New Roman" panose="02020603050405020304" pitchFamily="18" charset="0"/>
                <a:cs typeface="Times New Roman" panose="02020603050405020304" pitchFamily="18" charset="0"/>
              </a:rPr>
              <a:t>. Not passive or aggressive.</a:t>
            </a:r>
            <a:endParaRPr lang="en-GB" sz="4000" dirty="0"/>
          </a:p>
        </p:txBody>
      </p:sp>
      <p:pic>
        <p:nvPicPr>
          <p:cNvPr id="4" name="VO 639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4419" y="-746051"/>
            <a:ext cx="609600" cy="609600"/>
          </a:xfrm>
          <a:prstGeom prst="rect">
            <a:avLst/>
          </a:prstGeom>
        </p:spPr>
      </p:pic>
      <p:pic>
        <p:nvPicPr>
          <p:cNvPr id="5" name="VO 639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17674" y="-746051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A2FDFA-1221-4BB3-AA81-F83D93845C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F2D8C3CB-8751-4351-9BBF-BF079E8A0414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6058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2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388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t="-9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28930" y="3539732"/>
            <a:ext cx="723013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bg1"/>
                </a:solidFill>
                <a:latin typeface="PT Sans"/>
              </a:rPr>
              <a:t>Challenge</a:t>
            </a:r>
          </a:p>
          <a:p>
            <a:r>
              <a:rPr lang="en-GB" sz="4800" b="1" dirty="0">
                <a:solidFill>
                  <a:schemeClr val="bg1"/>
                </a:solidFill>
                <a:latin typeface="PT Sans"/>
              </a:rPr>
              <a:t>Effectively</a:t>
            </a:r>
          </a:p>
          <a:p>
            <a:endParaRPr lang="en-GB" dirty="0">
              <a:latin typeface="PT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9909C4-134C-4CB7-86E4-9ADD455F1A83}"/>
              </a:ext>
            </a:extLst>
          </p:cNvPr>
          <p:cNvSpPr txBox="1"/>
          <p:nvPr/>
        </p:nvSpPr>
        <p:spPr>
          <a:xfrm>
            <a:off x="14930" y="651092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50366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69246" y="2946163"/>
            <a:ext cx="330090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5400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Challenge</a:t>
            </a:r>
            <a:endParaRPr lang="en-GB" sz="5400" dirty="0">
              <a:latin typeface="PT Sans"/>
            </a:endParaRPr>
          </a:p>
        </p:txBody>
      </p:sp>
      <p:pic>
        <p:nvPicPr>
          <p:cNvPr id="3" name="VO 64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2521" y="-820480"/>
            <a:ext cx="609600" cy="6096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E408A637-8231-4B7A-903F-3B51B1609EB9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19962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 64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8725" y="-809847"/>
            <a:ext cx="609600" cy="609600"/>
          </a:xfrm>
          <a:prstGeom prst="rect">
            <a:avLst/>
          </a:prstGeom>
        </p:spPr>
      </p:pic>
      <p:pic>
        <p:nvPicPr>
          <p:cNvPr id="3" name="VO 640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6921" y="-809847"/>
            <a:ext cx="609600" cy="6096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08A3492E-9528-4556-9028-DADABE96E74F}"/>
              </a:ext>
            </a:extLst>
          </p:cNvPr>
          <p:cNvSpPr txBox="1"/>
          <p:nvPr/>
        </p:nvSpPr>
        <p:spPr>
          <a:xfrm>
            <a:off x="14930" y="651092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233461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60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 64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134" y="-756684"/>
            <a:ext cx="609600" cy="609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A76CA8-98C0-4308-9579-72296CB04079}"/>
              </a:ext>
            </a:extLst>
          </p:cNvPr>
          <p:cNvSpPr txBox="1"/>
          <p:nvPr/>
        </p:nvSpPr>
        <p:spPr>
          <a:xfrm>
            <a:off x="14930" y="651092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328414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6186" y="1110326"/>
            <a:ext cx="678711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2800" dirty="0">
              <a:latin typeface="PT San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1760" algn="l"/>
                <a:tab pos="2171700" algn="l"/>
              </a:tabLst>
            </a:pPr>
            <a:r>
              <a:rPr lang="en-GB" sz="28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Failing to listen correctly</a:t>
            </a:r>
          </a:p>
          <a:p>
            <a:pPr marL="457200" indent="-228600" hangingPunct="0">
              <a:spcAft>
                <a:spcPts val="0"/>
              </a:spcAft>
              <a:tabLst>
                <a:tab pos="111760" algn="l"/>
                <a:tab pos="2171700" algn="l"/>
              </a:tabLst>
            </a:pPr>
            <a:r>
              <a:rPr lang="en-GB" sz="2800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457200" indent="-228600" hangingPunct="0">
              <a:spcAft>
                <a:spcPts val="0"/>
              </a:spcAft>
              <a:tabLst>
                <a:tab pos="111760" algn="l"/>
                <a:tab pos="2171700" algn="l"/>
              </a:tabLst>
            </a:pPr>
            <a:endParaRPr lang="en-GB" sz="2800" dirty="0">
              <a:latin typeface="PT San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1760" algn="l"/>
                <a:tab pos="2171700" algn="l"/>
              </a:tabLst>
            </a:pPr>
            <a:r>
              <a:rPr lang="en-GB" sz="28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Fear of making a mistake and being made to look foolish</a:t>
            </a:r>
          </a:p>
          <a:p>
            <a:pPr marL="457200" indent="-228600" hangingPunct="0">
              <a:spcAft>
                <a:spcPts val="0"/>
              </a:spcAft>
              <a:tabLst>
                <a:tab pos="111760" algn="l"/>
                <a:tab pos="2171700" algn="l"/>
              </a:tabLst>
            </a:pPr>
            <a:r>
              <a:rPr lang="en-GB" sz="28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457200" indent="-228600" hangingPunct="0">
              <a:spcAft>
                <a:spcPts val="0"/>
              </a:spcAft>
              <a:tabLst>
                <a:tab pos="111760" algn="l"/>
                <a:tab pos="2171700" algn="l"/>
              </a:tabLst>
            </a:pPr>
            <a:endParaRPr lang="en-GB" sz="2800" dirty="0">
              <a:latin typeface="PT San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11760" algn="l"/>
                <a:tab pos="2171700" algn="l"/>
              </a:tabLst>
            </a:pPr>
            <a:r>
              <a:rPr lang="en-GB" sz="28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Over-respect for authority</a:t>
            </a:r>
          </a:p>
          <a:p>
            <a:pPr marL="457200" hangingPunct="0">
              <a:spcAft>
                <a:spcPts val="0"/>
              </a:spcAft>
              <a:tabLst>
                <a:tab pos="2171700" algn="l"/>
              </a:tabLst>
            </a:pPr>
            <a:r>
              <a:rPr lang="en-GB" sz="28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457200" indent="-228600" hangingPunct="0">
              <a:spcAft>
                <a:spcPts val="0"/>
              </a:spcAft>
              <a:tabLst>
                <a:tab pos="111760" algn="l"/>
                <a:tab pos="2171700" algn="l"/>
              </a:tabLst>
            </a:pPr>
            <a:r>
              <a:rPr lang="en-GB" sz="28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3" name="VO 64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3153" y="-788582"/>
            <a:ext cx="609600" cy="609600"/>
          </a:xfrm>
          <a:prstGeom prst="rect">
            <a:avLst/>
          </a:prstGeom>
        </p:spPr>
      </p:pic>
      <p:pic>
        <p:nvPicPr>
          <p:cNvPr id="4" name="VO 642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6186" y="-788582"/>
            <a:ext cx="609600" cy="609600"/>
          </a:xfrm>
          <a:prstGeom prst="rect">
            <a:avLst/>
          </a:prstGeom>
        </p:spPr>
      </p:pic>
      <p:pic>
        <p:nvPicPr>
          <p:cNvPr id="5" name="VO 642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59219" y="-788582"/>
            <a:ext cx="609600" cy="609600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AA34F923-2F6B-4C68-ABFC-122623CE89CD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69524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76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78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O 64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298" y="-714153"/>
            <a:ext cx="609600" cy="6096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6E9DDC77-77DF-4703-96B7-CBDFCE7A5586}"/>
              </a:ext>
            </a:extLst>
          </p:cNvPr>
          <p:cNvSpPr txBox="1"/>
          <p:nvPr/>
        </p:nvSpPr>
        <p:spPr>
          <a:xfrm>
            <a:off x="14930" y="651092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…VO</a:t>
            </a:r>
          </a:p>
        </p:txBody>
      </p:sp>
    </p:spTree>
    <p:extLst>
      <p:ext uri="{BB962C8B-B14F-4D97-AF65-F5344CB8AC3E}">
        <p14:creationId xmlns:p14="http://schemas.microsoft.com/office/powerpoint/2010/main" val="17816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1"/>
          <a:stretch/>
        </p:blipFill>
        <p:spPr>
          <a:xfrm>
            <a:off x="-367646" y="0"/>
            <a:ext cx="10039705" cy="6858000"/>
          </a:xfrm>
          <a:prstGeom prst="rect">
            <a:avLst/>
          </a:prstGeom>
        </p:spPr>
      </p:pic>
      <p:pic>
        <p:nvPicPr>
          <p:cNvPr id="3" name="VO 64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4047" y="-714154"/>
            <a:ext cx="609600" cy="609600"/>
          </a:xfrm>
          <a:prstGeom prst="rect">
            <a:avLst/>
          </a:prstGeom>
        </p:spPr>
      </p:pic>
      <p:pic>
        <p:nvPicPr>
          <p:cNvPr id="4" name="VO 644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0354" y="-783266"/>
            <a:ext cx="609600" cy="609600"/>
          </a:xfrm>
          <a:prstGeom prst="rect">
            <a:avLst/>
          </a:prstGeom>
        </p:spPr>
      </p:pic>
      <p:pic>
        <p:nvPicPr>
          <p:cNvPr id="5" name="VO 644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04755" y="-696433"/>
            <a:ext cx="609600" cy="609600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F3C6BAC0-5ACE-4799-A3ED-2B971FCC488F}"/>
              </a:ext>
            </a:extLst>
          </p:cNvPr>
          <p:cNvSpPr txBox="1"/>
          <p:nvPr/>
        </p:nvSpPr>
        <p:spPr>
          <a:xfrm>
            <a:off x="-23170" y="651092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…VO</a:t>
            </a:r>
          </a:p>
        </p:txBody>
      </p:sp>
    </p:spTree>
    <p:extLst>
      <p:ext uri="{BB962C8B-B14F-4D97-AF65-F5344CB8AC3E}">
        <p14:creationId xmlns:p14="http://schemas.microsoft.com/office/powerpoint/2010/main" val="408980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0"/>
    </mc:Choice>
    <mc:Fallback xmlns="">
      <p:transition spd="slow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26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04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6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9625" y="3655392"/>
            <a:ext cx="6982749" cy="1450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54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Safety Critical Communications</a:t>
            </a:r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B39A3B4C-F0D7-47BD-8326-0B4ED70E5CBA}"/>
              </a:ext>
            </a:extLst>
          </p:cNvPr>
          <p:cNvSpPr txBox="1"/>
          <p:nvPr/>
        </p:nvSpPr>
        <p:spPr>
          <a:xfrm>
            <a:off x="21280" y="651092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63123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 6450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6828" y="-799214"/>
            <a:ext cx="609600" cy="609600"/>
          </a:xfrm>
          <a:prstGeom prst="rect">
            <a:avLst/>
          </a:prstGeom>
        </p:spPr>
      </p:pic>
      <p:pic>
        <p:nvPicPr>
          <p:cNvPr id="3" name="VO 645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64512" y="-799214"/>
            <a:ext cx="609600" cy="609600"/>
          </a:xfrm>
          <a:prstGeom prst="rect">
            <a:avLst/>
          </a:prstGeom>
        </p:spPr>
      </p:pic>
      <p:pic>
        <p:nvPicPr>
          <p:cNvPr id="4" name="VO 646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63972" y="-799214"/>
            <a:ext cx="609600" cy="609600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8FBA55DF-1825-4328-925B-DCC70ED48CB2}"/>
              </a:ext>
            </a:extLst>
          </p:cNvPr>
          <p:cNvSpPr txBox="1"/>
          <p:nvPr/>
        </p:nvSpPr>
        <p:spPr>
          <a:xfrm>
            <a:off x="14930" y="6510923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…VO</a:t>
            </a:r>
          </a:p>
        </p:txBody>
      </p:sp>
    </p:spTree>
    <p:extLst>
      <p:ext uri="{BB962C8B-B14F-4D97-AF65-F5344CB8AC3E}">
        <p14:creationId xmlns:p14="http://schemas.microsoft.com/office/powerpoint/2010/main" val="106788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0"/>
    </mc:Choice>
    <mc:Fallback xmlns="">
      <p:transition spd="slow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4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36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35722" y="1025875"/>
            <a:ext cx="438324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200" b="1" dirty="0"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Prepared to </a:t>
            </a:r>
            <a:r>
              <a:rPr lang="en-GB" sz="3200" b="1" dirty="0">
                <a:solidFill>
                  <a:srgbClr val="92D050"/>
                </a:solidFill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challenge </a:t>
            </a:r>
            <a:r>
              <a:rPr lang="en-GB" sz="3200" b="1" dirty="0"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incorrect communication</a:t>
            </a:r>
          </a:p>
          <a:p>
            <a:pPr algn="ctr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endParaRPr lang="en-GB" sz="2800" b="1" dirty="0">
              <a:latin typeface="PT Sans Caption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rgbClr val="8FC951"/>
                </a:solidFill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polite</a:t>
            </a:r>
            <a:r>
              <a:rPr lang="en-GB" sz="2800" b="1" dirty="0"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 not rude</a:t>
            </a:r>
          </a:p>
          <a:p>
            <a:pPr marL="342900" lvl="0" indent="-342900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rgbClr val="8FC951"/>
                </a:solidFill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assertive</a:t>
            </a:r>
            <a:r>
              <a:rPr lang="en-GB" sz="2800" b="1" dirty="0"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 not aggressive</a:t>
            </a:r>
          </a:p>
          <a:p>
            <a:pPr marL="342900" lvl="0" indent="-342900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rgbClr val="8FC951"/>
                </a:solidFill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question the content</a:t>
            </a:r>
            <a:r>
              <a:rPr lang="en-GB" sz="2800" b="1" dirty="0"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 don’t accuse the person</a:t>
            </a:r>
            <a:endParaRPr lang="en-GB" sz="2800" b="1" dirty="0">
              <a:latin typeface="PT Sans Caption"/>
            </a:endParaRPr>
          </a:p>
        </p:txBody>
      </p:sp>
      <p:pic>
        <p:nvPicPr>
          <p:cNvPr id="3" name="VO 64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6094" y="-756683"/>
            <a:ext cx="609600" cy="609600"/>
          </a:xfrm>
          <a:prstGeom prst="rect">
            <a:avLst/>
          </a:prstGeom>
        </p:spPr>
      </p:pic>
      <p:pic>
        <p:nvPicPr>
          <p:cNvPr id="4" name="VO 647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53880" y="-756683"/>
            <a:ext cx="609600" cy="609600"/>
          </a:xfrm>
          <a:prstGeom prst="rect">
            <a:avLst/>
          </a:prstGeom>
        </p:spPr>
      </p:pic>
      <p:pic>
        <p:nvPicPr>
          <p:cNvPr id="5" name="VO 647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46866" y="-756683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BFBEAF-60E7-4B82-890F-7D9A738C31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194ABBBC-08A7-4264-9C6C-B6BEFD380F3F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35298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98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60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12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51278" y="3358066"/>
            <a:ext cx="475001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5400" b="1" dirty="0">
                <a:solidFill>
                  <a:schemeClr val="bg1"/>
                </a:solidFill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Considering 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5400" b="1" dirty="0">
                <a:solidFill>
                  <a:schemeClr val="bg1"/>
                </a:solidFill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Other’s Needs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E320A9-5D43-4736-BA33-5DACD9394290}"/>
              </a:ext>
            </a:extLst>
          </p:cNvPr>
          <p:cNvSpPr txBox="1"/>
          <p:nvPr/>
        </p:nvSpPr>
        <p:spPr>
          <a:xfrm>
            <a:off x="14930" y="651092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15323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/>
    </mc:Choice>
    <mc:Fallback xmlns="">
      <p:transition spd="slow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 65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772634"/>
            <a:ext cx="609600" cy="609600"/>
          </a:xfrm>
          <a:prstGeom prst="rect">
            <a:avLst/>
          </a:prstGeom>
        </p:spPr>
      </p:pic>
      <p:pic>
        <p:nvPicPr>
          <p:cNvPr id="3" name="VO 650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2884" y="-740737"/>
            <a:ext cx="609600" cy="609600"/>
          </a:xfrm>
          <a:prstGeom prst="rect">
            <a:avLst/>
          </a:prstGeom>
        </p:spPr>
      </p:pic>
      <p:pic>
        <p:nvPicPr>
          <p:cNvPr id="4" name="VO 651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42976" y="-772634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18533" y="0"/>
            <a:ext cx="9700568" cy="6858000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61138E2F-4655-4730-A036-6DC3B906069C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49870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7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7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495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35574" y="2584572"/>
            <a:ext cx="32192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GB" sz="3600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awareness </a:t>
            </a:r>
          </a:p>
          <a:p>
            <a:pPr lvl="1" algn="ctr"/>
            <a:r>
              <a:rPr lang="en-GB" sz="3600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</a:p>
          <a:p>
            <a:pPr lvl="1" algn="ctr"/>
            <a:r>
              <a:rPr lang="en-GB" sz="3600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people</a:t>
            </a:r>
            <a:endParaRPr lang="en-GB" sz="3600" dirty="0">
              <a:latin typeface="PT San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22452" y="2958577"/>
            <a:ext cx="42030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-</a:t>
            </a:r>
            <a:endParaRPr lang="en-GB" sz="6000" dirty="0"/>
          </a:p>
        </p:txBody>
      </p:sp>
      <p:pic>
        <p:nvPicPr>
          <p:cNvPr id="6" name="VO6515">
            <a:hlinkClick r:id="" action="ppaction://media"/>
            <a:extLst>
              <a:ext uri="{FF2B5EF4-FFF2-40B4-BE49-F238E27FC236}">
                <a16:creationId xmlns:a16="http://schemas.microsoft.com/office/drawing/2014/main" id="{6961F1DA-2AA9-4BA5-975E-C99E13D026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0589" y="-914400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2DA7BD-6ADB-4A91-8968-F34378047009}"/>
              </a:ext>
            </a:extLst>
          </p:cNvPr>
          <p:cNvSpPr txBox="1"/>
          <p:nvPr/>
        </p:nvSpPr>
        <p:spPr>
          <a:xfrm>
            <a:off x="764263" y="2584572"/>
            <a:ext cx="259564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2"/>
                </a:solidFill>
                <a:latin typeface="PT Sans"/>
                <a:ea typeface="PT Sans Caption" panose="020B0603020203020204" pitchFamily="34" charset="0"/>
              </a:rPr>
              <a:t>Considering</a:t>
            </a:r>
          </a:p>
          <a:p>
            <a:pPr algn="ctr"/>
            <a:r>
              <a:rPr lang="en-US" sz="3200" b="1" dirty="0">
                <a:solidFill>
                  <a:schemeClr val="bg2"/>
                </a:solidFill>
                <a:latin typeface="PT Sans"/>
                <a:ea typeface="PT Sans Caption" panose="020B0603020203020204" pitchFamily="34" charset="0"/>
              </a:rPr>
              <a:t>Other’s</a:t>
            </a:r>
          </a:p>
          <a:p>
            <a:pPr algn="ctr"/>
            <a:r>
              <a:rPr lang="en-US" sz="3200" b="1" dirty="0">
                <a:solidFill>
                  <a:schemeClr val="bg2"/>
                </a:solidFill>
                <a:latin typeface="PT Sans"/>
                <a:ea typeface="PT Sans Caption" panose="020B0603020203020204" pitchFamily="34" charset="0"/>
              </a:rPr>
              <a:t>Needs 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EFB2D2F0-B347-4DAF-9D51-059C0F51A0C7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14331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471117" y="2704345"/>
            <a:ext cx="706539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2"/>
                </a:solidFill>
                <a:latin typeface="PT Sans"/>
                <a:ea typeface="PT Sans Caption" panose="020B0603020203020204" pitchFamily="34" charset="0"/>
              </a:rPr>
              <a:t>Considering</a:t>
            </a:r>
          </a:p>
          <a:p>
            <a:pPr algn="ctr"/>
            <a:r>
              <a:rPr lang="en-US" sz="3200" b="1" dirty="0">
                <a:solidFill>
                  <a:schemeClr val="bg2"/>
                </a:solidFill>
                <a:latin typeface="PT Sans"/>
                <a:ea typeface="PT Sans Caption" panose="020B0603020203020204" pitchFamily="34" charset="0"/>
              </a:rPr>
              <a:t>Other’s</a:t>
            </a:r>
          </a:p>
          <a:p>
            <a:pPr algn="ctr"/>
            <a:r>
              <a:rPr lang="en-US" sz="3200" b="1" dirty="0">
                <a:solidFill>
                  <a:schemeClr val="bg2"/>
                </a:solidFill>
                <a:latin typeface="PT Sans"/>
                <a:ea typeface="PT Sans Caption" panose="020B0603020203020204" pitchFamily="34" charset="0"/>
              </a:rPr>
              <a:t>Needs 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200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GB" sz="4000" dirty="0">
              <a:latin typeface="PT San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963213" y="2088792"/>
            <a:ext cx="33029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appreciating what              someone is having to think about </a:t>
            </a:r>
          </a:p>
          <a:p>
            <a:pPr algn="ctr"/>
            <a:r>
              <a:rPr lang="en-GB" sz="2800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</a:p>
          <a:p>
            <a:pPr algn="ctr"/>
            <a:r>
              <a:rPr lang="en-GB" sz="2800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how they might be feeling</a:t>
            </a:r>
            <a:endParaRPr lang="en-GB" sz="2800" dirty="0">
              <a:latin typeface="PT San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01679" y="2986719"/>
            <a:ext cx="60785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4800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GB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dirty="0">
              <a:latin typeface="PT Sans"/>
            </a:endParaRPr>
          </a:p>
        </p:txBody>
      </p:sp>
      <p:pic>
        <p:nvPicPr>
          <p:cNvPr id="6" name="VO65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79451" y="-808964"/>
            <a:ext cx="609600" cy="609600"/>
          </a:xfrm>
          <a:prstGeom prst="rect">
            <a:avLst/>
          </a:prstGeom>
        </p:spPr>
      </p:pic>
      <p:pic>
        <p:nvPicPr>
          <p:cNvPr id="7" name="VO6525">
            <a:hlinkClick r:id="" action="ppaction://media"/>
            <a:extLst>
              <a:ext uri="{FF2B5EF4-FFF2-40B4-BE49-F238E27FC236}">
                <a16:creationId xmlns:a16="http://schemas.microsoft.com/office/drawing/2014/main" id="{9BF636AE-8876-4BD2-A113-D9C5A05705C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3555" y="-808964"/>
            <a:ext cx="609600" cy="609600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00DA7969-7FBC-4993-AFE0-B906110CBBBF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79982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00"/>
    </mc:Choice>
    <mc:Fallback xmlns="">
      <p:transition spd="slow" advTm="1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87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1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27921" y="1570417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2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What do you think the driver is </a:t>
            </a:r>
            <a:r>
              <a:rPr lang="en-GB" sz="3200" b="1" dirty="0">
                <a:solidFill>
                  <a:srgbClr val="92D05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thinking</a:t>
            </a:r>
            <a:r>
              <a:rPr lang="en-GB" sz="32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 about?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2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GB" sz="32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What do you think he is </a:t>
            </a:r>
            <a:r>
              <a:rPr lang="en-GB" sz="3200" b="1" dirty="0">
                <a:solidFill>
                  <a:srgbClr val="92D05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feeling</a:t>
            </a:r>
            <a:r>
              <a:rPr lang="en-GB" sz="32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GB" sz="3200" b="1" dirty="0">
              <a:latin typeface="PT San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142" y="2072222"/>
            <a:ext cx="1252623" cy="1252623"/>
          </a:xfrm>
          <a:prstGeom prst="rect">
            <a:avLst/>
          </a:prstGeom>
        </p:spPr>
      </p:pic>
      <p:pic>
        <p:nvPicPr>
          <p:cNvPr id="4" name="Victor_David_SPAD_Change_SEL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2201" y="2046822"/>
            <a:ext cx="1289267" cy="1289267"/>
          </a:xfrm>
          <a:prstGeom prst="rect">
            <a:avLst/>
          </a:prstGeom>
        </p:spPr>
      </p:pic>
      <p:pic>
        <p:nvPicPr>
          <p:cNvPr id="5" name="VO 6535">
            <a:hlinkClick r:id="" action="ppaction://media"/>
            <a:extLst>
              <a:ext uri="{FF2B5EF4-FFF2-40B4-BE49-F238E27FC236}">
                <a16:creationId xmlns:a16="http://schemas.microsoft.com/office/drawing/2014/main" id="{B11DF61B-EEBF-4044-A1F8-1276A2CCCF9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5686" y="-799383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722B31-969D-4A9F-BF5D-9EFE57E624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35614" y="5991725"/>
            <a:ext cx="708861" cy="708861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23687DBD-3598-406E-A2E0-0760FD1F7BDB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417319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18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13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0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23684" y="4101992"/>
            <a:ext cx="564268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2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Q. Identify 3 situations, relevant to your job, in which people might be under pressure</a:t>
            </a:r>
            <a:r>
              <a:rPr lang="en-GB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13" name="VO 65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2521" y="-703521"/>
            <a:ext cx="609600" cy="609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A8BE2EB-1813-419D-8279-40EF4C6CB37A}"/>
              </a:ext>
            </a:extLst>
          </p:cNvPr>
          <p:cNvSpPr/>
          <p:nvPr/>
        </p:nvSpPr>
        <p:spPr>
          <a:xfrm>
            <a:off x="2795512" y="772473"/>
            <a:ext cx="607086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4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Spot people under </a:t>
            </a:r>
            <a:r>
              <a:rPr lang="en-GB" sz="4000" b="1" dirty="0">
                <a:solidFill>
                  <a:srgbClr val="8FC951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- thinking</a:t>
            </a:r>
            <a:r>
              <a:rPr lang="en-GB" sz="4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GB" sz="4000" b="1" dirty="0">
                <a:solidFill>
                  <a:srgbClr val="8FC951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emotional</a:t>
            </a:r>
            <a:r>
              <a:rPr lang="en-GB" sz="4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 pressure</a:t>
            </a:r>
            <a:r>
              <a:rPr lang="en-GB" b="1" dirty="0">
                <a:solidFill>
                  <a:srgbClr val="92D05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b="1" dirty="0">
              <a:latin typeface="PT Sans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2" name="VO6545">
            <a:hlinkClick r:id="" action="ppaction://media"/>
            <a:extLst>
              <a:ext uri="{FF2B5EF4-FFF2-40B4-BE49-F238E27FC236}">
                <a16:creationId xmlns:a16="http://schemas.microsoft.com/office/drawing/2014/main" id="{2B47DACC-49C6-4BC2-9DAD-9624FD16283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68725" y="-703521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891CF9-1B46-4272-BDBE-F4A0D05DE6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33EF74AA-C2A4-4C9D-B29A-9EEB2EE1B34D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385075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37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76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3176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598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D913A1-50F0-445B-A1EB-010D5EFC82C2}"/>
              </a:ext>
            </a:extLst>
          </p:cNvPr>
          <p:cNvSpPr/>
          <p:nvPr/>
        </p:nvSpPr>
        <p:spPr>
          <a:xfrm>
            <a:off x="1242203" y="836004"/>
            <a:ext cx="7490793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2400" dirty="0">
              <a:latin typeface="PT Sans"/>
              <a:ea typeface="PT Sans Caption" panose="020B0603020203020204" pitchFamily="34" charset="0"/>
              <a:cs typeface="Times New Roman" panose="02020603050405020304" pitchFamily="18" charset="0"/>
            </a:endParaRPr>
          </a:p>
          <a:p>
            <a:pPr marL="342900" lvl="0" indent="-342900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  <a:tab pos="2171700" algn="l"/>
              </a:tabLst>
            </a:pPr>
            <a:r>
              <a:rPr lang="en-GB" sz="2400" dirty="0">
                <a:latin typeface="PT Sans"/>
                <a:ea typeface="PT Sans Caption" panose="020B0603020203020204" pitchFamily="34" charset="0"/>
                <a:cs typeface="Times New Roman" panose="02020603050405020304" pitchFamily="18" charset="0"/>
              </a:rPr>
              <a:t>Speak more slowly</a:t>
            </a:r>
          </a:p>
          <a:p>
            <a:pPr marL="342900" lvl="0" indent="-342900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  <a:tab pos="2171700" algn="l"/>
              </a:tabLst>
            </a:pPr>
            <a:r>
              <a:rPr lang="en-GB" sz="2400" dirty="0">
                <a:latin typeface="PT Sans"/>
                <a:ea typeface="PT Sans Caption" panose="020B0603020203020204" pitchFamily="34" charset="0"/>
                <a:cs typeface="Times New Roman" panose="02020603050405020304" pitchFamily="18" charset="0"/>
              </a:rPr>
              <a:t>Be prepared to repeat information and actions more often</a:t>
            </a:r>
          </a:p>
          <a:p>
            <a:pPr marL="342900" lvl="0" indent="-342900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  <a:tab pos="2171700" algn="l"/>
              </a:tabLst>
            </a:pPr>
            <a:r>
              <a:rPr lang="en-GB" sz="2400" dirty="0">
                <a:latin typeface="PT Sans"/>
                <a:ea typeface="PT Sans Caption" panose="020B0603020203020204" pitchFamily="34" charset="0"/>
                <a:cs typeface="Times New Roman" panose="02020603050405020304" pitchFamily="18" charset="0"/>
              </a:rPr>
              <a:t>Calm the other person by remaining calm yourself and showing understanding</a:t>
            </a:r>
          </a:p>
          <a:p>
            <a:pPr marL="342900" lvl="0" indent="-342900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  <a:tab pos="2171700" algn="l"/>
              </a:tabLst>
            </a:pPr>
            <a:r>
              <a:rPr lang="en-GB" sz="2400" dirty="0">
                <a:latin typeface="PT Sans"/>
                <a:ea typeface="PT Sans Caption" panose="020B0603020203020204" pitchFamily="34" charset="0"/>
                <a:cs typeface="Times New Roman" panose="02020603050405020304" pitchFamily="18" charset="0"/>
              </a:rPr>
              <a:t>Give them more thinking time</a:t>
            </a:r>
          </a:p>
          <a:p>
            <a:pPr marL="342900" lvl="0" indent="-342900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  <a:tab pos="2171700" algn="l"/>
              </a:tabLst>
            </a:pPr>
            <a:r>
              <a:rPr lang="en-GB" sz="2400" dirty="0">
                <a:latin typeface="PT Sans"/>
                <a:ea typeface="PT Sans Caption" panose="020B0603020203020204" pitchFamily="34" charset="0"/>
                <a:cs typeface="Times New Roman" panose="02020603050405020304" pitchFamily="18" charset="0"/>
              </a:rPr>
              <a:t>Resist the temptation to become agitated yourself</a:t>
            </a:r>
          </a:p>
          <a:p>
            <a:pPr marL="342900" lvl="0" indent="-342900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  <a:tab pos="2171700" algn="l"/>
              </a:tabLst>
            </a:pPr>
            <a:r>
              <a:rPr lang="en-GB" sz="2400" dirty="0">
                <a:latin typeface="PT Sans"/>
                <a:ea typeface="PT Sans Caption" panose="020B0603020203020204" pitchFamily="34" charset="0"/>
                <a:cs typeface="Times New Roman" panose="02020603050405020304" pitchFamily="18" charset="0"/>
              </a:rPr>
              <a:t>Cope with less structure in </a:t>
            </a:r>
            <a:r>
              <a:rPr lang="en-GB" sz="2400" i="1" dirty="0">
                <a:latin typeface="PT Sans"/>
                <a:ea typeface="PT Sans Caption" panose="020B0603020203020204" pitchFamily="34" charset="0"/>
                <a:cs typeface="Times New Roman" panose="02020603050405020304" pitchFamily="18" charset="0"/>
              </a:rPr>
              <a:t>their</a:t>
            </a:r>
            <a:r>
              <a:rPr lang="en-GB" sz="2400" dirty="0">
                <a:latin typeface="PT Sans"/>
                <a:ea typeface="PT Sans Caption" panose="020B0603020203020204" pitchFamily="34" charset="0"/>
                <a:cs typeface="Times New Roman" panose="02020603050405020304" pitchFamily="18" charset="0"/>
              </a:rPr>
              <a:t> communication (but keep yours correct)</a:t>
            </a:r>
          </a:p>
          <a:p>
            <a:pPr marL="342900" lvl="0" indent="-342900" hangingPunct="0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  <a:tab pos="2171700" algn="l"/>
              </a:tabLst>
            </a:pPr>
            <a:r>
              <a:rPr lang="en-GB" sz="2400" dirty="0">
                <a:latin typeface="PT Sans"/>
                <a:ea typeface="PT Sans Caption" panose="020B0603020203020204" pitchFamily="34" charset="0"/>
                <a:cs typeface="Times New Roman" panose="02020603050405020304" pitchFamily="18" charset="0"/>
              </a:rPr>
              <a:t>Listen carefully and give verbal responses – a stressed person needs to know they are being listened to</a:t>
            </a:r>
          </a:p>
        </p:txBody>
      </p:sp>
      <p:pic>
        <p:nvPicPr>
          <p:cNvPr id="3" name="VO6547">
            <a:hlinkClick r:id="" action="ppaction://media"/>
            <a:extLst>
              <a:ext uri="{FF2B5EF4-FFF2-40B4-BE49-F238E27FC236}">
                <a16:creationId xmlns:a16="http://schemas.microsoft.com/office/drawing/2014/main" id="{E49C2731-C43D-48E3-AB1B-A6483F7494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1796" y="-1058174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1BD5A2-48E0-4288-97F2-2578A97BEE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B5BC6844-370F-4619-9AAA-5205427EB451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03595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316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189153" y="2090172"/>
            <a:ext cx="5625663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en-GB" sz="4000" dirty="0">
                <a:latin typeface="PT Sans"/>
                <a:ea typeface="PT Sans Caption" panose="020B0603020203020204" pitchFamily="34" charset="0"/>
              </a:rPr>
              <a:t>We must </a:t>
            </a:r>
          </a:p>
          <a:p>
            <a:pPr hangingPunct="0"/>
            <a:r>
              <a:rPr lang="en-GB" sz="4000" dirty="0">
                <a:solidFill>
                  <a:schemeClr val="accent1"/>
                </a:solidFill>
                <a:latin typeface="PT Sans"/>
                <a:ea typeface="PT Sans Caption" panose="020B0603020203020204" pitchFamily="34" charset="0"/>
              </a:rPr>
              <a:t>consider</a:t>
            </a:r>
            <a:r>
              <a:rPr lang="en-GB" sz="4000" dirty="0">
                <a:latin typeface="PT Sans"/>
                <a:ea typeface="PT Sans Caption" panose="020B0603020203020204" pitchFamily="34" charset="0"/>
              </a:rPr>
              <a:t> </a:t>
            </a:r>
            <a:r>
              <a:rPr lang="en-GB" sz="4000" dirty="0">
                <a:solidFill>
                  <a:schemeClr val="accent1"/>
                </a:solidFill>
                <a:latin typeface="PT Sans"/>
                <a:ea typeface="PT Sans Caption" panose="020B0603020203020204" pitchFamily="34" charset="0"/>
              </a:rPr>
              <a:t>others</a:t>
            </a:r>
          </a:p>
          <a:p>
            <a:pPr hangingPunct="0"/>
            <a:r>
              <a:rPr lang="en-GB" sz="3600" dirty="0">
                <a:latin typeface="PT Sans"/>
                <a:ea typeface="PT Sans Caption" panose="020B0603020203020204" pitchFamily="34" charset="0"/>
              </a:rPr>
              <a:t>    – especially colleagues working under pressure</a:t>
            </a:r>
          </a:p>
          <a:p>
            <a:pPr hangingPunct="0"/>
            <a:endParaRPr lang="en-GB" sz="3200" b="1" dirty="0">
              <a:latin typeface="PT Sans"/>
            </a:endParaRPr>
          </a:p>
        </p:txBody>
      </p:sp>
      <p:pic>
        <p:nvPicPr>
          <p:cNvPr id="5" name="VO6550">
            <a:hlinkClick r:id="" action="ppaction://media"/>
            <a:extLst>
              <a:ext uri="{FF2B5EF4-FFF2-40B4-BE49-F238E27FC236}">
                <a16:creationId xmlns:a16="http://schemas.microsoft.com/office/drawing/2014/main" id="{C73980B9-746A-4638-9DC9-2119695401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7291" y="-786441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16375B-1E6A-4DBB-BA76-B41B9F4593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pic>
        <p:nvPicPr>
          <p:cNvPr id="2" name="VO6550 short">
            <a:hlinkClick r:id="" action="ppaction://media"/>
            <a:extLst>
              <a:ext uri="{FF2B5EF4-FFF2-40B4-BE49-F238E27FC236}">
                <a16:creationId xmlns:a16="http://schemas.microsoft.com/office/drawing/2014/main" id="{5B3636DD-3059-4D45-AE8D-2354E67320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19300" y="-730250"/>
            <a:ext cx="406400" cy="406400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9CE8232A-F368-4EBA-BC97-01F3BE10BD84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06784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79973" y="2148932"/>
            <a:ext cx="466988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latin typeface="PT Sans Caption" charset="-52"/>
                <a:ea typeface="PT Sans Caption" charset="-52"/>
                <a:cs typeface="PT Sans Caption" charset="-52"/>
              </a:rPr>
              <a:t>Module 6: </a:t>
            </a:r>
          </a:p>
          <a:p>
            <a:r>
              <a:rPr lang="en-US" sz="44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Communication</a:t>
            </a:r>
          </a:p>
          <a:p>
            <a:r>
              <a:rPr lang="en-US" sz="44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Skills</a:t>
            </a:r>
          </a:p>
        </p:txBody>
      </p:sp>
      <p:pic>
        <p:nvPicPr>
          <p:cNvPr id="5" name="VO 61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8145" y="-609600"/>
            <a:ext cx="609600" cy="6096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B39A3B4C-F0D7-47BD-8326-0B4ED70E5CBA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57849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437648"/>
            <a:ext cx="6492007" cy="70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Module Review</a:t>
            </a:r>
          </a:p>
        </p:txBody>
      </p:sp>
      <p:pic>
        <p:nvPicPr>
          <p:cNvPr id="3" name="VO 46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3175" y="-812800"/>
            <a:ext cx="812800" cy="81280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BDBEF68C-2959-4F1D-B412-EEA37B6DDADD}"/>
              </a:ext>
            </a:extLst>
          </p:cNvPr>
          <p:cNvSpPr txBox="1"/>
          <p:nvPr/>
        </p:nvSpPr>
        <p:spPr>
          <a:xfrm>
            <a:off x="14930" y="651092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668485772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O 59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5" name="VO 59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9283" y="-812800"/>
            <a:ext cx="812800" cy="8128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498353" y="546009"/>
            <a:ext cx="5563947" cy="1198654"/>
            <a:chOff x="3580053" y="519278"/>
            <a:chExt cx="5563947" cy="1198654"/>
          </a:xfrm>
        </p:grpSpPr>
        <p:grpSp>
          <p:nvGrpSpPr>
            <p:cNvPr id="3" name="Group 2"/>
            <p:cNvGrpSpPr/>
            <p:nvPr/>
          </p:nvGrpSpPr>
          <p:grpSpPr>
            <a:xfrm>
              <a:off x="3580053" y="519278"/>
              <a:ext cx="5168389" cy="1198654"/>
              <a:chOff x="3769239" y="393159"/>
              <a:chExt cx="5168389" cy="1198654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3769239" y="393159"/>
                <a:ext cx="864973" cy="864973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400" b="1" dirty="0">
                    <a:latin typeface="PT Sans"/>
                    <a:ea typeface="Arial" charset="0"/>
                    <a:cs typeface="Arial" charset="0"/>
                  </a:rPr>
                  <a:t>1</a:t>
                </a: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4832624" y="1130148"/>
                <a:ext cx="4105004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14350" lvl="0" indent="-514350" hangingPunct="0">
                  <a:spcAft>
                    <a:spcPts val="1200"/>
                  </a:spcAft>
                  <a:buFont typeface="+mj-lt"/>
                  <a:buAutoNum type="arabicPeriod"/>
                </a:pPr>
                <a:endParaRPr lang="en-GB" sz="2400" dirty="0">
                  <a:latin typeface="PT Sans"/>
                </a:endParaRPr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4643438" y="546009"/>
              <a:ext cx="4500562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hangingPunct="0"/>
              <a:r>
                <a:rPr lang="en-GB" sz="2000" b="1" dirty="0">
                  <a:latin typeface="PT Sans"/>
                </a:rPr>
                <a:t>We need to develop a </a:t>
              </a:r>
              <a:r>
                <a:rPr lang="en-GB" sz="2000" b="1" dirty="0">
                  <a:solidFill>
                    <a:srgbClr val="92D050"/>
                  </a:solidFill>
                  <a:latin typeface="PT Sans"/>
                </a:rPr>
                <a:t>professional working relationship</a:t>
              </a:r>
              <a:r>
                <a:rPr lang="en-GB" sz="2000" b="1" dirty="0">
                  <a:latin typeface="PT Sans"/>
                </a:rPr>
                <a:t> with our colleagues</a:t>
              </a:r>
            </a:p>
          </p:txBody>
        </p:sp>
      </p:grpSp>
      <p:sp>
        <p:nvSpPr>
          <p:cNvPr id="9" name="Oval 8"/>
          <p:cNvSpPr/>
          <p:nvPr/>
        </p:nvSpPr>
        <p:spPr>
          <a:xfrm>
            <a:off x="3488092" y="1818877"/>
            <a:ext cx="864973" cy="8649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PT Sans"/>
                <a:ea typeface="Arial" charset="0"/>
                <a:cs typeface="Arial" charset="0"/>
              </a:rPr>
              <a:t>2</a:t>
            </a:r>
          </a:p>
        </p:txBody>
      </p:sp>
      <p:sp>
        <p:nvSpPr>
          <p:cNvPr id="7" name="Rectangle 6"/>
          <p:cNvSpPr/>
          <p:nvPr/>
        </p:nvSpPr>
        <p:spPr>
          <a:xfrm>
            <a:off x="4561738" y="1899373"/>
            <a:ext cx="457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We must be </a:t>
            </a:r>
            <a:r>
              <a:rPr lang="en-GB" sz="2000" b="1" dirty="0">
                <a:solidFill>
                  <a:srgbClr val="92D050"/>
                </a:solidFill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assertive</a:t>
            </a:r>
            <a:r>
              <a:rPr lang="en-GB" sz="2000" b="1" dirty="0">
                <a:latin typeface="PT Sans"/>
                <a:ea typeface="Times New Roman" panose="02020603050405020304" pitchFamily="18" charset="0"/>
                <a:cs typeface="Times New Roman" panose="02020603050405020304" pitchFamily="18" charset="0"/>
              </a:rPr>
              <a:t>. Not passive or aggressive</a:t>
            </a:r>
          </a:p>
        </p:txBody>
      </p:sp>
      <p:sp>
        <p:nvSpPr>
          <p:cNvPr id="11" name="Oval 10"/>
          <p:cNvSpPr/>
          <p:nvPr/>
        </p:nvSpPr>
        <p:spPr>
          <a:xfrm>
            <a:off x="3488092" y="3073606"/>
            <a:ext cx="864973" cy="8649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PT Sans"/>
                <a:ea typeface="Arial" charset="0"/>
                <a:cs typeface="Arial" charset="0"/>
              </a:rPr>
              <a:t>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561738" y="3160171"/>
            <a:ext cx="349014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en-GB" sz="2000" b="1" dirty="0">
                <a:latin typeface="PT Sans"/>
              </a:rPr>
              <a:t>We must be prepared to </a:t>
            </a:r>
            <a:r>
              <a:rPr lang="en-GB" sz="2000" b="1" dirty="0">
                <a:solidFill>
                  <a:srgbClr val="92D050"/>
                </a:solidFill>
                <a:latin typeface="PT Sans"/>
              </a:rPr>
              <a:t>challenge</a:t>
            </a:r>
            <a:r>
              <a:rPr lang="en-GB" sz="2000" b="1" dirty="0">
                <a:latin typeface="PT Sans"/>
              </a:rPr>
              <a:t> incorrect communication </a:t>
            </a:r>
          </a:p>
          <a:p>
            <a:pPr marL="285750" lvl="0" indent="-285750" hangingPunct="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92D050"/>
                </a:solidFill>
                <a:latin typeface="PT Sans"/>
              </a:rPr>
              <a:t>polite</a:t>
            </a:r>
            <a:r>
              <a:rPr lang="en-GB" sz="2000" b="1" dirty="0">
                <a:latin typeface="PT Sans"/>
              </a:rPr>
              <a:t> not rude</a:t>
            </a:r>
          </a:p>
          <a:p>
            <a:pPr marL="285750" lvl="0" indent="-285750" hangingPunct="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92D050"/>
                </a:solidFill>
                <a:latin typeface="PT Sans"/>
              </a:rPr>
              <a:t>assertive</a:t>
            </a:r>
            <a:r>
              <a:rPr lang="en-GB" sz="2000" b="1" dirty="0">
                <a:latin typeface="PT Sans"/>
              </a:rPr>
              <a:t> not aggressive</a:t>
            </a:r>
          </a:p>
          <a:p>
            <a:pPr marL="285750" lvl="0" indent="-285750" hangingPunct="0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92D050"/>
                </a:solidFill>
                <a:latin typeface="PT Sans"/>
              </a:rPr>
              <a:t>question</a:t>
            </a:r>
            <a:r>
              <a:rPr lang="en-GB" sz="2000" b="1" dirty="0">
                <a:latin typeface="PT Sans"/>
              </a:rPr>
              <a:t> </a:t>
            </a:r>
            <a:r>
              <a:rPr lang="en-GB" sz="2000" b="1" dirty="0">
                <a:solidFill>
                  <a:srgbClr val="8FC951"/>
                </a:solidFill>
                <a:latin typeface="PT Sans"/>
              </a:rPr>
              <a:t>the content</a:t>
            </a:r>
            <a:r>
              <a:rPr lang="en-GB" sz="2000" b="1" dirty="0">
                <a:latin typeface="PT Sans"/>
              </a:rPr>
              <a:t> don’t accuse the person</a:t>
            </a:r>
          </a:p>
          <a:p>
            <a:pPr lvl="0" hangingPunct="0"/>
            <a:endParaRPr lang="en-GB" sz="2800" dirty="0">
              <a:latin typeface="PT San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533314-B099-49AE-8F19-9D58D4954D2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  <p:sp>
        <p:nvSpPr>
          <p:cNvPr id="14" name="TextBox 2">
            <a:extLst>
              <a:ext uri="{FF2B5EF4-FFF2-40B4-BE49-F238E27FC236}">
                <a16:creationId xmlns:a16="http://schemas.microsoft.com/office/drawing/2014/main" id="{B0406525-9F01-4B03-BFC3-88F4EF64300C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43040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0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23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4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60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7" grpId="0"/>
      <p:bldP spid="11" grpId="0" animBg="1"/>
      <p:bldP spid="18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3488091" y="522986"/>
            <a:ext cx="864973" cy="86497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PT Sans"/>
                <a:ea typeface="Arial" charset="0"/>
                <a:cs typeface="Arial" charset="0"/>
              </a:rPr>
              <a:t>4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561738" y="751610"/>
            <a:ext cx="356544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en-GB" sz="2000" b="1" dirty="0">
                <a:latin typeface="PT Sans"/>
                <a:ea typeface="PT Sans Caption" panose="020B0603020203020204" pitchFamily="34" charset="0"/>
              </a:rPr>
              <a:t>We must </a:t>
            </a:r>
          </a:p>
          <a:p>
            <a:pPr hangingPunct="0"/>
            <a:r>
              <a:rPr lang="en-GB" sz="2000" b="1" dirty="0">
                <a:solidFill>
                  <a:schemeClr val="accent1"/>
                </a:solidFill>
                <a:latin typeface="PT Sans"/>
                <a:ea typeface="PT Sans Caption" panose="020B0603020203020204" pitchFamily="34" charset="0"/>
              </a:rPr>
              <a:t>consider others </a:t>
            </a:r>
          </a:p>
          <a:p>
            <a:pPr hangingPunct="0"/>
            <a:r>
              <a:rPr lang="en-GB" sz="2000" b="1" dirty="0">
                <a:solidFill>
                  <a:schemeClr val="accent1"/>
                </a:solidFill>
                <a:latin typeface="PT Sans"/>
                <a:ea typeface="PT Sans Caption" panose="020B0603020203020204" pitchFamily="34" charset="0"/>
              </a:rPr>
              <a:t>    </a:t>
            </a:r>
            <a:r>
              <a:rPr lang="en-GB" sz="2000" b="1" dirty="0">
                <a:latin typeface="PT Sans"/>
                <a:ea typeface="PT Sans Caption" panose="020B0603020203020204" pitchFamily="34" charset="0"/>
              </a:rPr>
              <a:t>– especially colleagues </a:t>
            </a:r>
          </a:p>
          <a:p>
            <a:pPr hangingPunct="0"/>
            <a:r>
              <a:rPr lang="en-GB" sz="2000" b="1" dirty="0">
                <a:latin typeface="PT Sans"/>
                <a:ea typeface="PT Sans Caption" panose="020B0603020203020204" pitchFamily="34" charset="0"/>
              </a:rPr>
              <a:t>working under pressure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endParaRPr lang="en-GB" sz="2000" b="1" dirty="0">
              <a:latin typeface="PT Sans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A62F5C-1D1B-4482-89D6-3448344D4C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3503" y="6021806"/>
            <a:ext cx="660734" cy="66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7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437648"/>
            <a:ext cx="6492007" cy="70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Module Conclusion</a:t>
            </a:r>
          </a:p>
        </p:txBody>
      </p:sp>
      <p:pic>
        <p:nvPicPr>
          <p:cNvPr id="2" name="VO47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9243" y="-1002643"/>
            <a:ext cx="812800" cy="812800"/>
          </a:xfrm>
          <a:prstGeom prst="rect">
            <a:avLst/>
          </a:prstGeom>
        </p:spPr>
      </p:pic>
      <p:pic>
        <p:nvPicPr>
          <p:cNvPr id="3" name="VO470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16664" y="-1002643"/>
            <a:ext cx="812800" cy="812800"/>
          </a:xfrm>
          <a:prstGeom prst="rect">
            <a:avLst/>
          </a:prstGeom>
        </p:spPr>
      </p:pic>
      <p:pic>
        <p:nvPicPr>
          <p:cNvPr id="4" name="VO 4707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74085" y="-1002643"/>
            <a:ext cx="812800" cy="812800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CD1BDE62-9DA8-435E-9169-92A6351DB052}"/>
              </a:ext>
            </a:extLst>
          </p:cNvPr>
          <p:cNvSpPr txBox="1"/>
          <p:nvPr/>
        </p:nvSpPr>
        <p:spPr>
          <a:xfrm>
            <a:off x="14930" y="651092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603051389"/>
      </p:ext>
    </p:extLst>
  </p:cSld>
  <p:clrMapOvr>
    <a:masterClrMapping/>
  </p:clrMapOvr>
  <p:transition spd="slow" advTm="4000">
    <p:wip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0623" y="696926"/>
            <a:ext cx="9045082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4400" dirty="0">
                <a:latin typeface="Aileron Black" panose="00000A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is SCC?      </a:t>
            </a:r>
            <a:endParaRPr lang="en-GB" sz="5400" b="1" dirty="0">
              <a:latin typeface="Adobe Myungjo Std M" panose="02020600000000000000" pitchFamily="18" charset="-128"/>
              <a:ea typeface="Adobe Myungjo Std M" panose="02020600000000000000" pitchFamily="18" charset="-128"/>
              <a:cs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7200" i="1" dirty="0">
                <a:latin typeface="Adobe Garamond Pro" panose="020205020605060204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Protocols</a:t>
            </a:r>
            <a:endParaRPr lang="en-GB" sz="6600" b="1" dirty="0">
              <a:latin typeface="Adobe Gothic Std B" panose="020B0800000000000000" pitchFamily="34" charset="-128"/>
              <a:ea typeface="Adobe Gothic Std B" panose="020B0800000000000000" pitchFamily="34" charset="-128"/>
              <a:cs typeface="Times New Roman" panose="02020603050405020304" pitchFamily="18" charset="0"/>
            </a:endParaRPr>
          </a:p>
          <a:p>
            <a:pPr algn="just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6600" dirty="0">
                <a:latin typeface="Lucida Fax" panose="02060602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Lead/Personal</a:t>
            </a:r>
          </a:p>
          <a:p>
            <a:pPr algn="just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6600" dirty="0">
                <a:latin typeface="Lucida Fax" panose="02060602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GB" sz="6600" b="1" dirty="0">
                <a:latin typeface="Lucida Fax" panose="02060602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Responsibility</a:t>
            </a:r>
            <a:r>
              <a:rPr lang="en-GB" sz="6600" dirty="0">
                <a:latin typeface="Lucida Fax" panose="0206060205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endParaRPr lang="en-GB" sz="6600" i="1" dirty="0">
              <a:latin typeface="Lucida Fax" panose="02060602050505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VO 67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0623" y="-788581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613770" y="288976"/>
            <a:ext cx="429155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latin typeface="Adobe Myungjo Std M" panose="02020600000000000000" pitchFamily="18" charset="-128"/>
                <a:ea typeface="Adobe Myungjo Std M" panose="02020600000000000000" pitchFamily="18" charset="-128"/>
                <a:cs typeface="Times New Roman" panose="02020603050405020304" pitchFamily="18" charset="0"/>
              </a:rPr>
              <a:t>Verbal </a:t>
            </a:r>
            <a:r>
              <a:rPr lang="en-GB" sz="6000" b="1" dirty="0">
                <a:latin typeface="Adobe Myungjo Std M" panose="02020600000000000000" pitchFamily="18" charset="-128"/>
                <a:ea typeface="Adobe Myungjo Std M" panose="02020600000000000000" pitchFamily="18" charset="-128"/>
                <a:cs typeface="Times New Roman" panose="02020603050405020304" pitchFamily="18" charset="0"/>
              </a:rPr>
              <a:t>contract</a:t>
            </a:r>
            <a:endParaRPr lang="en-GB" sz="6000" dirty="0"/>
          </a:p>
        </p:txBody>
      </p:sp>
      <p:sp>
        <p:nvSpPr>
          <p:cNvPr id="8" name="Rectangle 7"/>
          <p:cNvSpPr/>
          <p:nvPr/>
        </p:nvSpPr>
        <p:spPr>
          <a:xfrm>
            <a:off x="3949542" y="1349549"/>
            <a:ext cx="472597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b="1" dirty="0"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Message</a:t>
            </a:r>
            <a:r>
              <a:rPr lang="en-GB" sz="900" b="1" dirty="0"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 </a:t>
            </a:r>
            <a:r>
              <a:rPr lang="en-GB" sz="4800" b="1" dirty="0">
                <a:latin typeface="Adobe Gothic Std B" panose="020B0800000000000000" pitchFamily="34" charset="-128"/>
                <a:ea typeface="Adobe Gothic Std B" panose="020B0800000000000000" pitchFamily="34" charset="-128"/>
                <a:cs typeface="Times New Roman" panose="02020603050405020304" pitchFamily="18" charset="0"/>
              </a:rPr>
              <a:t>Structure</a:t>
            </a:r>
            <a:endParaRPr lang="en-GB" sz="4800" dirty="0"/>
          </a:p>
        </p:txBody>
      </p:sp>
      <p:sp>
        <p:nvSpPr>
          <p:cNvPr id="10" name="Rectangle 9"/>
          <p:cNvSpPr/>
          <p:nvPr/>
        </p:nvSpPr>
        <p:spPr>
          <a:xfrm>
            <a:off x="310479" y="4742931"/>
            <a:ext cx="82253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5400" i="1" dirty="0"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Confirming </a:t>
            </a:r>
            <a:r>
              <a:rPr lang="en-GB" sz="5400" dirty="0">
                <a:latin typeface="PT Sans Caption"/>
                <a:ea typeface="Times New Roman" panose="02020603050405020304" pitchFamily="18" charset="0"/>
                <a:cs typeface="Times New Roman" panose="02020603050405020304" pitchFamily="18" charset="0"/>
              </a:rPr>
              <a:t>Understanding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4749" y="5636336"/>
            <a:ext cx="79735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dirty="0">
                <a:latin typeface="Aileron Black" panose="00000A00000000000000" pitchFamily="50" charset="0"/>
              </a:rPr>
              <a:t>Communication Skills</a:t>
            </a:r>
            <a:endParaRPr lang="en-GB" sz="6600" b="1" i="1" dirty="0">
              <a:latin typeface="Aileron Black" panose="00000A00000000000000" pitchFamily="50" charset="0"/>
            </a:endParaRPr>
          </a:p>
        </p:txBody>
      </p:sp>
      <p:pic>
        <p:nvPicPr>
          <p:cNvPr id="2" name="VO6705">
            <a:hlinkClick r:id="" action="ppaction://media"/>
            <a:extLst>
              <a:ext uri="{FF2B5EF4-FFF2-40B4-BE49-F238E27FC236}">
                <a16:creationId xmlns:a16="http://schemas.microsoft.com/office/drawing/2014/main" id="{E209C9E0-DA42-48E4-A83C-C4F261F3817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424" y="-788581"/>
            <a:ext cx="609600" cy="609600"/>
          </a:xfrm>
          <a:prstGeom prst="rect">
            <a:avLst/>
          </a:prstGeom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4E2DBEF0-AEFC-4E91-A85B-914F8CEA9C77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41428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1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1568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400" tmFilter="0, 0; .2, .5; .8, .5; 1, 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200" autoRev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5468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100" tmFilter="0, 0; .2, .5; .8, .5; 1, 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50" autoRev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nodeType="withEffect">
                                  <p:stCondLst>
                                    <p:cond delay="9668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700" tmFilter="0, 0; .2, .5; .8, .5; 1, 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850" autoRev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11968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3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6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nodeType="withEffect">
                                  <p:stCondLst>
                                    <p:cond delay="15468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700" tmFilter="0, 0; .2, .5; .8, .5; 1, 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850" autoRev="1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nodeType="withEffect">
                                  <p:stCondLst>
                                    <p:cond delay="15468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700" tmFilter="0, 0; .2, .5; .8, .5; 1, 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850" autoRev="1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20168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400" tmFilter="0, 0; .2, .5; .8, .5; 1, 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120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17968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700" tmFilter="0, 0; .2, .5; .8, .5; 1, 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850" autoRev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62432" y="6046743"/>
            <a:ext cx="48809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dirty="0">
                <a:solidFill>
                  <a:schemeClr val="bg1"/>
                </a:solidFill>
                <a:latin typeface="PT Sans"/>
                <a:ea typeface="PT Sans Caption" charset="-52"/>
                <a:cs typeface="PT Sans Caption" charset="-52"/>
              </a:rPr>
              <a:t>Your briefer will now conduct a </a:t>
            </a:r>
            <a:r>
              <a:rPr lang="en-GB" b="1" dirty="0">
                <a:solidFill>
                  <a:schemeClr val="bg1"/>
                </a:solidFill>
                <a:latin typeface="PT Sans"/>
                <a:ea typeface="PT Sans Caption" charset="-52"/>
                <a:cs typeface="PT Sans Caption" charset="-52"/>
              </a:rPr>
              <a:t>short test </a:t>
            </a:r>
            <a:r>
              <a:rPr lang="en-GB" dirty="0">
                <a:solidFill>
                  <a:schemeClr val="bg1"/>
                </a:solidFill>
                <a:latin typeface="PT Sans"/>
                <a:ea typeface="PT Sans Caption" charset="-52"/>
                <a:cs typeface="PT Sans Caption" charset="-52"/>
              </a:rPr>
              <a:t>to confirm understanding.</a:t>
            </a:r>
            <a:r>
              <a:rPr lang="en-US" dirty="0">
                <a:solidFill>
                  <a:schemeClr val="bg1"/>
                </a:solidFill>
                <a:latin typeface="PT Sans"/>
                <a:ea typeface="PT Sans Caption" charset="-52"/>
                <a:cs typeface="PT Sans Caption" charset="-52"/>
              </a:rPr>
              <a:t>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349580" y="1981371"/>
            <a:ext cx="4399004" cy="1999738"/>
            <a:chOff x="4349580" y="1981371"/>
            <a:chExt cx="4399004" cy="1999738"/>
          </a:xfrm>
        </p:grpSpPr>
        <p:sp>
          <p:nvSpPr>
            <p:cNvPr id="3" name="Rectangle 2"/>
            <p:cNvSpPr/>
            <p:nvPr/>
          </p:nvSpPr>
          <p:spPr>
            <a:xfrm>
              <a:off x="4349580" y="1981371"/>
              <a:ext cx="439900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2400" b="1" dirty="0">
                  <a:effectLst/>
                  <a:latin typeface="PT Sans"/>
                  <a:ea typeface="PT Sans Caption" charset="-52"/>
                  <a:cs typeface="PT Sans Caption" charset="-52"/>
                </a:rPr>
                <a:t>Every time we hold an operational conversation, </a:t>
              </a:r>
              <a:r>
                <a:rPr lang="en-GB" sz="2400" b="1" dirty="0">
                  <a:solidFill>
                    <a:schemeClr val="accent1"/>
                  </a:solidFill>
                  <a:effectLst/>
                  <a:latin typeface="PT Sans"/>
                  <a:ea typeface="PT Sans Caption" charset="-52"/>
                  <a:cs typeface="PT Sans Caption" charset="-52"/>
                </a:rPr>
                <a:t>we are agreeing a contract</a:t>
              </a:r>
              <a:endParaRPr lang="en-US" sz="2400" b="1" dirty="0">
                <a:solidFill>
                  <a:schemeClr val="accent1"/>
                </a:solidFill>
                <a:effectLst/>
                <a:latin typeface="PT Sans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349580" y="3519444"/>
              <a:ext cx="367119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2400" b="1" dirty="0">
                  <a:effectLst/>
                  <a:latin typeface="PT Sans"/>
                  <a:ea typeface="PT Sans Caption" charset="-52"/>
                  <a:cs typeface="PT Sans Caption" charset="-52"/>
                </a:rPr>
                <a:t>- keep the contract tight</a:t>
              </a:r>
              <a:endParaRPr lang="en-US" sz="2400" b="1" dirty="0">
                <a:effectLst/>
                <a:latin typeface="PT Sans"/>
                <a:ea typeface="PT Sans Caption" charset="-52"/>
                <a:cs typeface="PT Sans Caption" charset="-52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2" y="1614330"/>
            <a:ext cx="2611679" cy="2611679"/>
          </a:xfrm>
          <a:prstGeom prst="rect">
            <a:avLst/>
          </a:prstGeom>
        </p:spPr>
      </p:pic>
      <p:pic>
        <p:nvPicPr>
          <p:cNvPr id="9" name="VO47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792" y="-812800"/>
            <a:ext cx="812800" cy="812800"/>
          </a:xfrm>
          <a:prstGeom prst="rect">
            <a:avLst/>
          </a:prstGeom>
        </p:spPr>
      </p:pic>
      <p:sp>
        <p:nvSpPr>
          <p:cNvPr id="10" name="TextBox 2">
            <a:extLst>
              <a:ext uri="{FF2B5EF4-FFF2-40B4-BE49-F238E27FC236}">
                <a16:creationId xmlns:a16="http://schemas.microsoft.com/office/drawing/2014/main" id="{252B6EC8-3A90-42C1-AF84-34E13C8E2591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01326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16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6800" y="764630"/>
            <a:ext cx="29676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hangingPunct="0">
              <a:spcAft>
                <a:spcPts val="2400"/>
              </a:spcAft>
              <a:buClr>
                <a:schemeClr val="accent1"/>
              </a:buClr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GB" sz="4000" b="1" dirty="0">
                <a:ea typeface="PT Sans Caption" charset="-52"/>
                <a:cs typeface="PT Sans Caption" charset="-52"/>
              </a:rPr>
              <a:t>Foundation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066800" y="1687959"/>
            <a:ext cx="25240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hangingPunct="0">
              <a:spcAft>
                <a:spcPts val="2400"/>
              </a:spcAft>
              <a:buClr>
                <a:schemeClr val="accent1"/>
              </a:buClr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US" sz="4000" b="1" dirty="0">
                <a:ea typeface="PT Sans Caption" charset="-52"/>
                <a:cs typeface="PT Sans Caption" charset="-52"/>
              </a:rPr>
              <a:t>Protocols</a:t>
            </a:r>
          </a:p>
        </p:txBody>
      </p:sp>
      <p:sp>
        <p:nvSpPr>
          <p:cNvPr id="6" name="Rectangle 5"/>
          <p:cNvSpPr/>
          <p:nvPr/>
        </p:nvSpPr>
        <p:spPr>
          <a:xfrm>
            <a:off x="1066799" y="2611288"/>
            <a:ext cx="56177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hangingPunct="0">
              <a:spcAft>
                <a:spcPts val="2400"/>
              </a:spcAft>
              <a:buClr>
                <a:schemeClr val="accent1"/>
              </a:buClr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US" sz="4000" b="1" dirty="0">
                <a:ea typeface="PT Sans Caption" charset="-52"/>
                <a:cs typeface="PT Sans Caption" charset="-52"/>
              </a:rPr>
              <a:t>Structure and Lead Responsibility</a:t>
            </a:r>
          </a:p>
        </p:txBody>
      </p:sp>
      <p:sp>
        <p:nvSpPr>
          <p:cNvPr id="7" name="Rectangle 6"/>
          <p:cNvSpPr/>
          <p:nvPr/>
        </p:nvSpPr>
        <p:spPr>
          <a:xfrm>
            <a:off x="1066799" y="4150170"/>
            <a:ext cx="6144054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hangingPunct="0">
              <a:spcAft>
                <a:spcPts val="2400"/>
              </a:spcAft>
              <a:buClr>
                <a:schemeClr val="accent1"/>
              </a:buClr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US" sz="4000" b="1" dirty="0">
                <a:ea typeface="PT Sans Caption" charset="-52"/>
                <a:cs typeface="PT Sans Caption" charset="-52"/>
              </a:rPr>
              <a:t>More Protocols</a:t>
            </a:r>
          </a:p>
          <a:p>
            <a:pPr marL="342900" lvl="0" indent="-342900" hangingPunct="0">
              <a:spcAft>
                <a:spcPts val="2400"/>
              </a:spcAft>
              <a:buClr>
                <a:schemeClr val="accent1"/>
              </a:buClr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US" sz="4000" b="1" dirty="0">
                <a:ea typeface="PT Sans Caption" charset="-52"/>
                <a:cs typeface="PT Sans Caption" charset="-52"/>
              </a:rPr>
              <a:t>Confirming Understanding</a:t>
            </a:r>
          </a:p>
        </p:txBody>
      </p:sp>
      <p:pic>
        <p:nvPicPr>
          <p:cNvPr id="2" name="VO 51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900790"/>
            <a:ext cx="812800" cy="812800"/>
          </a:xfrm>
          <a:prstGeom prst="rect">
            <a:avLst/>
          </a:prstGeom>
        </p:spPr>
      </p:pic>
      <p:pic>
        <p:nvPicPr>
          <p:cNvPr id="3" name="VO 61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6225" y="-695325"/>
            <a:ext cx="609600" cy="609600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D841220A-48CB-43E1-BA81-699C10AE1D5E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8234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125347" y="2289763"/>
            <a:ext cx="4470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6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All operational communication by front-line staff is </a:t>
            </a:r>
            <a:r>
              <a:rPr lang="en-GB" sz="3600" b="1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rPr>
              <a:t>safety critical</a:t>
            </a:r>
            <a:endParaRPr lang="en-US" sz="3600" b="1" dirty="0">
              <a:solidFill>
                <a:srgbClr val="7FC240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40446" y="2102619"/>
            <a:ext cx="2652762" cy="2652762"/>
            <a:chOff x="740446" y="2102619"/>
            <a:chExt cx="2652762" cy="2652762"/>
          </a:xfrm>
        </p:grpSpPr>
        <p:sp>
          <p:nvSpPr>
            <p:cNvPr id="14" name="Rectangle 13"/>
            <p:cNvSpPr/>
            <p:nvPr/>
          </p:nvSpPr>
          <p:spPr>
            <a:xfrm>
              <a:off x="740446" y="2102619"/>
              <a:ext cx="2652762" cy="2652762"/>
            </a:xfrm>
            <a:prstGeom prst="rect">
              <a:avLst/>
            </a:prstGeom>
            <a:solidFill>
              <a:srgbClr val="7FC24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427" y="2274838"/>
              <a:ext cx="2336800" cy="2336800"/>
            </a:xfrm>
            <a:prstGeom prst="rect">
              <a:avLst/>
            </a:prstGeom>
          </p:spPr>
        </p:pic>
      </p:grpSp>
      <p:pic>
        <p:nvPicPr>
          <p:cNvPr id="4" name="VO 51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82727080-341E-4CC8-B464-098D1B644636}"/>
              </a:ext>
            </a:extLst>
          </p:cNvPr>
          <p:cNvSpPr txBox="1"/>
          <p:nvPr/>
        </p:nvSpPr>
        <p:spPr>
          <a:xfrm>
            <a:off x="14930" y="6510923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70562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7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accel="100000" fill="hold">
                                          <p:stCondLst>
                                            <p:cond delay="27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451954" y="403480"/>
            <a:ext cx="5883175" cy="5289960"/>
            <a:chOff x="1451954" y="403480"/>
            <a:chExt cx="5883175" cy="5289960"/>
          </a:xfrm>
        </p:grpSpPr>
        <p:sp>
          <p:nvSpPr>
            <p:cNvPr id="10" name="TextBox 9"/>
            <p:cNvSpPr txBox="1"/>
            <p:nvPr/>
          </p:nvSpPr>
          <p:spPr>
            <a:xfrm>
              <a:off x="1890747" y="403480"/>
              <a:ext cx="5362506" cy="8972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80000"/>
                </a:lnSpc>
              </a:pPr>
              <a:r>
                <a:rPr lang="en-US" sz="32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By ‘operational’ &amp;‘front line’ we mean:</a:t>
              </a: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1581740" y="1534589"/>
              <a:ext cx="1814920" cy="1643161"/>
              <a:chOff x="1581740" y="1534589"/>
              <a:chExt cx="1814920" cy="1643161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1581740" y="2777640"/>
                <a:ext cx="1814920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457200" hangingPunct="0">
                  <a:tabLst>
                    <a:tab pos="111760" algn="l"/>
                    <a:tab pos="228600" algn="l"/>
                    <a:tab pos="2171700" algn="l"/>
                    <a:tab pos="111760" algn="l"/>
                    <a:tab pos="2171700" algn="l"/>
                  </a:tabLst>
                </a:pPr>
                <a:r>
                  <a:rPr lang="en-GB" sz="2000" b="1">
                    <a:solidFill>
                      <a:srgbClr val="22383A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Maintenance</a:t>
                </a:r>
                <a:endParaRPr lang="en-US" sz="20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endParaRPr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>
                <a:off x="2014409" y="1534589"/>
                <a:ext cx="895996" cy="895996"/>
                <a:chOff x="2014409" y="1719943"/>
                <a:chExt cx="895996" cy="895996"/>
              </a:xfrm>
            </p:grpSpPr>
            <p:sp>
              <p:nvSpPr>
                <p:cNvPr id="2" name="Oval 1"/>
                <p:cNvSpPr/>
                <p:nvPr/>
              </p:nvSpPr>
              <p:spPr>
                <a:xfrm>
                  <a:off x="2014409" y="1719943"/>
                  <a:ext cx="895996" cy="895996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6599" y="1931193"/>
                  <a:ext cx="471616" cy="47161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2" name="Group 11"/>
            <p:cNvGrpSpPr/>
            <p:nvPr/>
          </p:nvGrpSpPr>
          <p:grpSpPr>
            <a:xfrm>
              <a:off x="3447003" y="1534589"/>
              <a:ext cx="2249537" cy="1950937"/>
              <a:chOff x="3447003" y="1534589"/>
              <a:chExt cx="2249537" cy="1950937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3447003" y="2777640"/>
                <a:ext cx="2249537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57200" hangingPunct="0">
                  <a:tabLst>
                    <a:tab pos="111760" algn="l"/>
                    <a:tab pos="228600" algn="l"/>
                    <a:tab pos="2171700" algn="l"/>
                    <a:tab pos="111760" algn="l"/>
                    <a:tab pos="2171700" algn="l"/>
                  </a:tabLst>
                </a:pPr>
                <a:r>
                  <a:rPr lang="en-GB" sz="2000" b="1" dirty="0">
                    <a:solidFill>
                      <a:srgbClr val="22383A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TOC &amp; Network Rail Control</a:t>
                </a:r>
              </a:p>
            </p:txBody>
          </p:sp>
          <p:grpSp>
            <p:nvGrpSpPr>
              <p:cNvPr id="39" name="Group 38"/>
              <p:cNvGrpSpPr/>
              <p:nvPr/>
            </p:nvGrpSpPr>
            <p:grpSpPr>
              <a:xfrm>
                <a:off x="4124002" y="1534589"/>
                <a:ext cx="895996" cy="895996"/>
                <a:chOff x="4124002" y="1719943"/>
                <a:chExt cx="895996" cy="895996"/>
              </a:xfrm>
            </p:grpSpPr>
            <p:sp>
              <p:nvSpPr>
                <p:cNvPr id="26" name="Oval 25"/>
                <p:cNvSpPr/>
                <p:nvPr/>
              </p:nvSpPr>
              <p:spPr>
                <a:xfrm>
                  <a:off x="4124002" y="1719943"/>
                  <a:ext cx="895996" cy="895996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1" name="Picture 30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35963" y="1931193"/>
                  <a:ext cx="471616" cy="47161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3" name="Group 12"/>
            <p:cNvGrpSpPr/>
            <p:nvPr/>
          </p:nvGrpSpPr>
          <p:grpSpPr>
            <a:xfrm>
              <a:off x="5872870" y="1534589"/>
              <a:ext cx="1462259" cy="1668561"/>
              <a:chOff x="5872870" y="1534589"/>
              <a:chExt cx="1462259" cy="1668561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5872870" y="2803040"/>
                <a:ext cx="146225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457200" hangingPunct="0">
                  <a:tabLst>
                    <a:tab pos="111760" algn="l"/>
                    <a:tab pos="228600" algn="l"/>
                    <a:tab pos="2171700" algn="l"/>
                    <a:tab pos="111760" algn="l"/>
                    <a:tab pos="2171700" algn="l"/>
                  </a:tabLst>
                </a:pPr>
                <a:r>
                  <a:rPr lang="en-GB" sz="2000" b="1">
                    <a:solidFill>
                      <a:srgbClr val="22383A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Signalling</a:t>
                </a:r>
              </a:p>
            </p:txBody>
          </p:sp>
          <p:grpSp>
            <p:nvGrpSpPr>
              <p:cNvPr id="38" name="Group 37"/>
              <p:cNvGrpSpPr/>
              <p:nvPr/>
            </p:nvGrpSpPr>
            <p:grpSpPr>
              <a:xfrm>
                <a:off x="6156001" y="1534589"/>
                <a:ext cx="895996" cy="895996"/>
                <a:chOff x="6156001" y="1719943"/>
                <a:chExt cx="895996" cy="895996"/>
              </a:xfrm>
            </p:grpSpPr>
            <p:sp>
              <p:nvSpPr>
                <p:cNvPr id="27" name="Oval 26"/>
                <p:cNvSpPr/>
                <p:nvPr/>
              </p:nvSpPr>
              <p:spPr>
                <a:xfrm>
                  <a:off x="6156001" y="1719943"/>
                  <a:ext cx="895996" cy="895996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2" name="Picture 3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68191" y="1931193"/>
                  <a:ext cx="471616" cy="47161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4" name="Group 13"/>
            <p:cNvGrpSpPr/>
            <p:nvPr/>
          </p:nvGrpSpPr>
          <p:grpSpPr>
            <a:xfrm>
              <a:off x="1451954" y="3710340"/>
              <a:ext cx="2020906" cy="1983100"/>
              <a:chOff x="1451954" y="3710340"/>
              <a:chExt cx="2020906" cy="19831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1451954" y="4985554"/>
                <a:ext cx="2020906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457200" hangingPunct="0">
                  <a:tabLst>
                    <a:tab pos="111760" algn="l"/>
                    <a:tab pos="228600" algn="l"/>
                    <a:tab pos="2171700" algn="l"/>
                    <a:tab pos="111760" algn="l"/>
                    <a:tab pos="2171700" algn="l"/>
                  </a:tabLst>
                </a:pPr>
                <a:r>
                  <a:rPr lang="en-GB" sz="2000" b="1">
                    <a:solidFill>
                      <a:srgbClr val="22383A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Station Operations</a:t>
                </a: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2014409" y="3710340"/>
                <a:ext cx="895996" cy="895996"/>
                <a:chOff x="2014409" y="4229328"/>
                <a:chExt cx="895996" cy="895996"/>
              </a:xfrm>
            </p:grpSpPr>
            <p:sp>
              <p:nvSpPr>
                <p:cNvPr id="28" name="Oval 27"/>
                <p:cNvSpPr/>
                <p:nvPr/>
              </p:nvSpPr>
              <p:spPr>
                <a:xfrm>
                  <a:off x="2014409" y="4229328"/>
                  <a:ext cx="895996" cy="895996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4" name="Picture 3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26599" y="4473823"/>
                  <a:ext cx="471616" cy="47161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6" name="Group 15"/>
            <p:cNvGrpSpPr/>
            <p:nvPr/>
          </p:nvGrpSpPr>
          <p:grpSpPr>
            <a:xfrm>
              <a:off x="3999815" y="3710340"/>
              <a:ext cx="1093569" cy="1675324"/>
              <a:chOff x="3999815" y="3710340"/>
              <a:chExt cx="1093569" cy="1675324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3999815" y="4985554"/>
                <a:ext cx="1093569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457200" hangingPunct="0">
                  <a:tabLst>
                    <a:tab pos="111760" algn="l"/>
                    <a:tab pos="228600" algn="l"/>
                    <a:tab pos="2171700" algn="l"/>
                    <a:tab pos="111760" algn="l"/>
                    <a:tab pos="2171700" algn="l"/>
                  </a:tabLst>
                </a:pPr>
                <a:r>
                  <a:rPr lang="en-GB" sz="2000" b="1">
                    <a:solidFill>
                      <a:srgbClr val="22383A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Driving</a:t>
                </a: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>
                <a:off x="4124002" y="3710340"/>
                <a:ext cx="895996" cy="895996"/>
                <a:chOff x="4124002" y="4229328"/>
                <a:chExt cx="895996" cy="895996"/>
              </a:xfrm>
            </p:grpSpPr>
            <p:sp>
              <p:nvSpPr>
                <p:cNvPr id="29" name="Oval 28"/>
                <p:cNvSpPr/>
                <p:nvPr/>
              </p:nvSpPr>
              <p:spPr>
                <a:xfrm>
                  <a:off x="4124002" y="4229328"/>
                  <a:ext cx="895996" cy="895996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335963" y="4473823"/>
                  <a:ext cx="471616" cy="47161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7" name="Group 16"/>
            <p:cNvGrpSpPr/>
            <p:nvPr/>
          </p:nvGrpSpPr>
          <p:grpSpPr>
            <a:xfrm>
              <a:off x="5937791" y="3710340"/>
              <a:ext cx="1332416" cy="1675324"/>
              <a:chOff x="5937791" y="3710340"/>
              <a:chExt cx="1332416" cy="1675324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5937791" y="4985554"/>
                <a:ext cx="133241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 defTabSz="457200" hangingPunct="0">
                  <a:tabLst>
                    <a:tab pos="111760" algn="l"/>
                    <a:tab pos="228600" algn="l"/>
                    <a:tab pos="2171700" algn="l"/>
                    <a:tab pos="111760" algn="l"/>
                    <a:tab pos="2171700" algn="l"/>
                  </a:tabLst>
                </a:pPr>
                <a:r>
                  <a:rPr lang="en-GB" sz="2000" b="1">
                    <a:solidFill>
                      <a:srgbClr val="22383A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Shunting</a:t>
                </a:r>
              </a:p>
            </p:txBody>
          </p:sp>
          <p:grpSp>
            <p:nvGrpSpPr>
              <p:cNvPr id="37" name="Group 36"/>
              <p:cNvGrpSpPr/>
              <p:nvPr/>
            </p:nvGrpSpPr>
            <p:grpSpPr>
              <a:xfrm>
                <a:off x="6156001" y="3710340"/>
                <a:ext cx="895996" cy="895996"/>
                <a:chOff x="6156001" y="4229328"/>
                <a:chExt cx="895996" cy="895996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6156001" y="4229328"/>
                  <a:ext cx="895996" cy="895996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6" name="Picture 35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68191" y="4473823"/>
                  <a:ext cx="471616" cy="471616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7" name="Rectangle 6"/>
          <p:cNvSpPr/>
          <p:nvPr/>
        </p:nvSpPr>
        <p:spPr>
          <a:xfrm>
            <a:off x="705226" y="6053217"/>
            <a:ext cx="7756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dirty="0">
                <a:solidFill>
                  <a:schemeClr val="bg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rPr>
              <a:t>By ‘operations’ we mean anything relating to train movement, signals, track, stations, infrastructure… </a:t>
            </a:r>
            <a:endParaRPr lang="en-US" dirty="0">
              <a:solidFill>
                <a:schemeClr val="bg1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41" name="TextBox 2">
            <a:extLst>
              <a:ext uri="{FF2B5EF4-FFF2-40B4-BE49-F238E27FC236}">
                <a16:creationId xmlns:a16="http://schemas.microsoft.com/office/drawing/2014/main" id="{E2F38532-CB56-4E2E-B24F-FF9494E8F60B}"/>
              </a:ext>
            </a:extLst>
          </p:cNvPr>
          <p:cNvSpPr txBox="1"/>
          <p:nvPr/>
        </p:nvSpPr>
        <p:spPr>
          <a:xfrm>
            <a:off x="14930" y="6510923"/>
            <a:ext cx="389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02250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theme/theme1.xml><?xml version="1.0" encoding="utf-8"?>
<a:theme xmlns:a="http://schemas.openxmlformats.org/drawingml/2006/main" name="RSSB Module Presentation Theme">
  <a:themeElements>
    <a:clrScheme name="RSSB Theme">
      <a:dk1>
        <a:srgbClr val="21373A"/>
      </a:dk1>
      <a:lt1>
        <a:srgbClr val="FFFFFF"/>
      </a:lt1>
      <a:dk2>
        <a:srgbClr val="031963"/>
      </a:dk2>
      <a:lt2>
        <a:srgbClr val="FEFFFF"/>
      </a:lt2>
      <a:accent1>
        <a:srgbClr val="8FC951"/>
      </a:accent1>
      <a:accent2>
        <a:srgbClr val="CDE379"/>
      </a:accent2>
      <a:accent3>
        <a:srgbClr val="595E84"/>
      </a:accent3>
      <a:accent4>
        <a:srgbClr val="2D8689"/>
      </a:accent4>
      <a:accent5>
        <a:srgbClr val="EA4F1C"/>
      </a:accent5>
      <a:accent6>
        <a:srgbClr val="36BAF7"/>
      </a:accent6>
      <a:hlink>
        <a:srgbClr val="8FC951"/>
      </a:hlink>
      <a:folHlink>
        <a:srgbClr val="8FC951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SparkAttachment" ma:contentTypeID="0x010100A04C6C45AA8F47FEBC7C7A661BDDACA500D31E798BEE71384D844FBFEA9AAE9411" ma:contentTypeVersion="2" ma:contentTypeDescription="Spark Attachment" ma:contentTypeScope="" ma:versionID="abc086a48af8f30faaf42108778b261a">
  <xsd:schema xmlns:xsd="http://www.w3.org/2001/XMLSchema" xmlns:xs="http://www.w3.org/2001/XMLSchema" xmlns:p="http://schemas.microsoft.com/office/2006/metadata/properties" xmlns:ns2="6e9dc5df-26dc-4cdc-bc9e-1872ac93cb1a" targetNamespace="http://schemas.microsoft.com/office/2006/metadata/properties" ma:root="true" ma:fieldsID="c5c65adc52327deb45b041d22676a0d8" ns2:_="">
    <xsd:import namespace="6e9dc5df-26dc-4cdc-bc9e-1872ac93cb1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parkAttachmentDescription" minOccurs="0"/>
                <xsd:element ref="ns2:SparkAttachmentRecordTitle" minOccurs="0"/>
                <xsd:element ref="ns2:SparkAttachmentRecordNumber" minOccurs="0"/>
                <xsd:element ref="ns2:SparkAttachmentRecordContentType" minOccurs="0"/>
                <xsd:element ref="ns2:SparkCountries" minOccurs="0"/>
                <xsd:element ref="ns2:TaxCatchAll" minOccurs="0"/>
                <xsd:element ref="ns2:g26fa81fe08d4adbb709ae5defa4bd43" minOccurs="0"/>
                <xsd:element ref="ns2:SparkAttachmentRecordAuthorTaxHTField0" minOccurs="0"/>
                <xsd:element ref="ns2:hf0cf3ca9afc4fc6b655329373ff3e6d" minOccurs="0"/>
                <xsd:element ref="ns2:SparkAttachmentRecordKeywordsTaxHTField0" minOccurs="0"/>
                <xsd:element ref="ns2:oadc9e77bb2e46e7a3bed45cbb1f8389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9dc5df-26dc-4cdc-bc9e-1872ac93cb1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parkAttachmentDescription" ma:index="11" nillable="true" ma:displayName="Attachment description" ma:internalName="SparkAttachmentDescription">
      <xsd:simpleType>
        <xsd:restriction base="dms:Text">
          <xsd:maxLength value="75"/>
        </xsd:restriction>
      </xsd:simpleType>
    </xsd:element>
    <xsd:element name="SparkAttachmentRecordTitle" ma:index="12" nillable="true" ma:displayName="Title of parent record" ma:description="Title of record which is linked with this attachment" ma:internalName="SparkAttachmentRecordTitle">
      <xsd:simpleType>
        <xsd:restriction base="dms:Text"/>
      </xsd:simpleType>
    </xsd:element>
    <xsd:element name="SparkAttachmentRecordNumber" ma:index="13" nillable="true" ma:displayName="Reference number of parent record" ma:description="Unique refrence of record which is linked with this attachment" ma:internalName="SparkAttachmentRecordNumber">
      <xsd:simpleType>
        <xsd:restriction base="dms:Text"/>
      </xsd:simpleType>
    </xsd:element>
    <xsd:element name="SparkAttachmentRecordContentType" ma:index="15" nillable="true" ma:displayName="Parent record type" ma:description="Parent record type" ma:internalName="SparkAttachmentRecordContentType">
      <xsd:simpleType>
        <xsd:restriction base="dms:Text"/>
      </xsd:simpleType>
    </xsd:element>
    <xsd:element name="SparkCountries" ma:index="19" nillable="true" ma:displayName="SparkAttachmentRecordCountry" ma:default="United Kingdom" ma:internalName="SparkCountries">
      <xsd:simpleType>
        <xsd:restriction base="dms:Choice">
          <xsd:enumeration value="Africa"/>
          <xsd:enumeration value="Argentina"/>
          <xsd:enumeration value="Asia"/>
          <xsd:enumeration value="Australia"/>
          <xsd:enumeration value="Austria"/>
          <xsd:enumeration value="Belgium"/>
          <xsd:enumeration value="Brazil"/>
          <xsd:enumeration value="Bulgaria"/>
          <xsd:enumeration value="Canada"/>
          <xsd:enumeration value="Caribbean, the"/>
          <xsd:enumeration value="Central America"/>
          <xsd:enumeration value="Chile"/>
          <xsd:enumeration value="China"/>
          <xsd:enumeration value="Cyprus"/>
          <xsd:enumeration value="Czech Republic"/>
          <xsd:enumeration value="Denmark"/>
          <xsd:enumeration value="Estonia"/>
          <xsd:enumeration value="Europe"/>
          <xsd:enumeration value="European Union"/>
          <xsd:enumeration value="Finland"/>
          <xsd:enumeration value="France"/>
          <xsd:enumeration value="Germany"/>
          <xsd:enumeration value="Greece"/>
          <xsd:enumeration value="Hungary"/>
          <xsd:enumeration value="India"/>
          <xsd:enumeration value="Ireland"/>
          <xsd:enumeration value="Iran"/>
          <xsd:enumeration value="Israel"/>
          <xsd:enumeration value="Italy"/>
          <xsd:enumeration value="Japan"/>
          <xsd:enumeration value="Latvia"/>
          <xsd:enumeration value="Lithuania"/>
          <xsd:enumeration value="Luxembourg"/>
          <xsd:enumeration value="Malta"/>
          <xsd:enumeration value="Mexico"/>
          <xsd:enumeration value="Middle East"/>
          <xsd:enumeration value="Netherlands"/>
          <xsd:enumeration value="New Zealand"/>
          <xsd:enumeration value="North America"/>
          <xsd:enumeration value="Norway"/>
          <xsd:enumeration value="Oceania"/>
          <xsd:enumeration value="Pakistan"/>
          <xsd:enumeration value="Poland"/>
          <xsd:enumeration value="Portugal"/>
          <xsd:enumeration value="Romania"/>
          <xsd:enumeration value="Russia"/>
          <xsd:enumeration value="Singapore"/>
          <xsd:enumeration value="Slovakia"/>
          <xsd:enumeration value="Slovenia"/>
          <xsd:enumeration value="South Africa"/>
          <xsd:enumeration value="South America"/>
          <xsd:enumeration value="South Korea"/>
          <xsd:enumeration value="Spain"/>
          <xsd:enumeration value="Sweden"/>
          <xsd:enumeration value="Switzerland"/>
          <xsd:enumeration value="Turkey"/>
          <xsd:enumeration value="United Kingdom"/>
          <xsd:enumeration value="United States"/>
          <xsd:enumeration value="Other"/>
        </xsd:restriction>
      </xsd:simpleType>
    </xsd:element>
    <xsd:element name="TaxCatchAll" ma:index="21" nillable="true" ma:displayName="Taxonomy Catch All Column" ma:hidden="true" ma:list="{149238bc-f7e6-43ad-927d-3446536fcfc3}" ma:internalName="TaxCatchAll" ma:showField="CatchAllData" ma:web="6e9dc5df-26dc-4cdc-bc9e-1872ac93cb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g26fa81fe08d4adbb709ae5defa4bd43" ma:index="22" nillable="true" ma:taxonomy="true" ma:internalName="SparkAttachmentRecordTopicsTaxHTField0" ma:taxonomyFieldName="SparkAttachmentRecordTopics" ma:displayName="Parent record topics/subtopics" ma:default="" ma:fieldId="{026fa81f-e08d-4adb-b709-ae5defa4bd43}" ma:taxonomyMulti="true" ma:sspId="7d3aa3f7-5aa5-4d87-bdcf-7522e93ff77f" ma:termSetId="8aac678c-f003-4b1e-a1f4-cb844ba4184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parkAttachmentRecordAuthorTaxHTField0" ma:index="23" nillable="true" ma:taxonomy="true" ma:internalName="SparkAttachmentRecordAuthorTaxHTField0" ma:taxonomyFieldName="SparkAttachmentRecordAuthor" ma:displayName="Parent record author(s)" ma:default="" ma:fieldId="{f6e3d072-d09e-461f-a8aa-6f7171df815a}" ma:taxonomyMulti="true" ma:sspId="7d3aa3f7-5aa5-4d87-bdcf-7522e93ff77f" ma:termSetId="e6e8ea05-7cfa-412b-baf1-cdd39036a2a0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hf0cf3ca9afc4fc6b655329373ff3e6d" ma:index="24" nillable="true" ma:taxonomy="true" ma:internalName="SparkAttachmentRecordOrganisationTaxHTField0" ma:taxonomyFieldName="SparkAttachmentRecordOrganisation" ma:displayName="Parent record organisation(s)" ma:default="" ma:fieldId="{1f0cf3ca-9afc-4fc6-b655-329373ff3e6d}" ma:taxonomyMulti="true" ma:sspId="7d3aa3f7-5aa5-4d87-bdcf-7522e93ff77f" ma:termSetId="ebd84efe-c597-43a6-9885-53e31fb37702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SparkAttachmentRecordKeywordsTaxHTField0" ma:index="25" nillable="true" ma:taxonomy="true" ma:internalName="SparkAttachmentRecordKeywordsTaxHTField0" ma:taxonomyFieldName="SparkAttachmentRecordKeywords" ma:displayName="Parent record keywords" ma:default="" ma:fieldId="{d54a8445-ea4e-4e4e-a425-bf8f3c97d9f0}" ma:taxonomyMulti="true" ma:sspId="7d3aa3f7-5aa5-4d87-bdcf-7522e93ff77f" ma:termSetId="f27bf04e-eec5-40f3-a4c2-8b684a3e7637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oadc9e77bb2e46e7a3bed45cbb1f8389" ma:index="26" nillable="true" ma:taxonomy="true" ma:internalName="SparkAttachmentRecordSeriesTaxHTField0" ma:taxonomyFieldName="SparkAttachmentRecordSeries" ma:displayName="Parent record series" ma:default="" ma:fieldId="{8adc9e77-bb2e-46e7-a3be-d45cbb1f8389}" ma:taxonomyMulti="true" ma:sspId="7d3aa3f7-5aa5-4d87-bdcf-7522e93ff77f" ma:termSetId="81f7c4c8-5979-472e-b753-02e9adba45e5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parkAttachmentRecordNumber xmlns="6e9dc5df-26dc-4cdc-bc9e-1872ac93cb1a" xsi:nil="true"/>
    <SparkAttachmentRecordTitle xmlns="6e9dc5df-26dc-4cdc-bc9e-1872ac93cb1a" xsi:nil="true"/>
    <SparkAttachmentDescription xmlns="6e9dc5df-26dc-4cdc-bc9e-1872ac93cb1a" xsi:nil="true"/>
    <_dlc_DocId xmlns="6e9dc5df-26dc-4cdc-bc9e-1872ac93cb1a">75NEMTS3ZVHP-10-2606</_dlc_DocId>
    <_dlc_DocIdUrl xmlns="6e9dc5df-26dc-4cdc-bc9e-1872ac93cb1a">
      <Url>http://author.sparkrail.org/_layouts/15/DocIdRedir.aspx?ID=75NEMTS3ZVHP-10-2606</Url>
      <Description>75NEMTS3ZVHP-10-2606</Description>
    </_dlc_DocIdUrl>
    <SparkAttachmentRecordKeywordsTaxHTField0 xmlns="6e9dc5df-26dc-4cdc-bc9e-1872ac93cb1a">
      <Terms xmlns="http://schemas.microsoft.com/office/infopath/2007/PartnerControls"/>
    </SparkAttachmentRecordKeywordsTaxHTField0>
    <SparkCountries xmlns="6e9dc5df-26dc-4cdc-bc9e-1872ac93cb1a">United Kingdom</SparkCountries>
    <TaxCatchAll xmlns="6e9dc5df-26dc-4cdc-bc9e-1872ac93cb1a"/>
    <oadc9e77bb2e46e7a3bed45cbb1f8389 xmlns="6e9dc5df-26dc-4cdc-bc9e-1872ac93cb1a">
      <Terms xmlns="http://schemas.microsoft.com/office/infopath/2007/PartnerControls"/>
    </oadc9e77bb2e46e7a3bed45cbb1f8389>
    <SparkAttachmentRecordAuthorTaxHTField0 xmlns="6e9dc5df-26dc-4cdc-bc9e-1872ac93cb1a">
      <Terms xmlns="http://schemas.microsoft.com/office/infopath/2007/PartnerControls"/>
    </SparkAttachmentRecordAuthorTaxHTField0>
    <g26fa81fe08d4adbb709ae5defa4bd43 xmlns="6e9dc5df-26dc-4cdc-bc9e-1872ac93cb1a">
      <Terms xmlns="http://schemas.microsoft.com/office/infopath/2007/PartnerControls"/>
    </g26fa81fe08d4adbb709ae5defa4bd43>
    <hf0cf3ca9afc4fc6b655329373ff3e6d xmlns="6e9dc5df-26dc-4cdc-bc9e-1872ac93cb1a">
      <Terms xmlns="http://schemas.microsoft.com/office/infopath/2007/PartnerControls"/>
    </hf0cf3ca9afc4fc6b655329373ff3e6d>
    <SparkAttachmentRecordContentType xmlns="6e9dc5df-26dc-4cdc-bc9e-1872ac93cb1a" xsi:nil="true"/>
  </documentManagement>
</p:properties>
</file>

<file path=customXml/itemProps1.xml><?xml version="1.0" encoding="utf-8"?>
<ds:datastoreItem xmlns:ds="http://schemas.openxmlformats.org/officeDocument/2006/customXml" ds:itemID="{BCE1F7D6-07F4-459B-B531-1226679C6AC2}"/>
</file>

<file path=customXml/itemProps2.xml><?xml version="1.0" encoding="utf-8"?>
<ds:datastoreItem xmlns:ds="http://schemas.openxmlformats.org/officeDocument/2006/customXml" ds:itemID="{490CD284-889C-413F-937C-3F51335EDB87}"/>
</file>

<file path=customXml/itemProps3.xml><?xml version="1.0" encoding="utf-8"?>
<ds:datastoreItem xmlns:ds="http://schemas.openxmlformats.org/officeDocument/2006/customXml" ds:itemID="{24AA33B5-503E-42B4-91D1-BB7EB4FE5B09}"/>
</file>

<file path=customXml/itemProps4.xml><?xml version="1.0" encoding="utf-8"?>
<ds:datastoreItem xmlns:ds="http://schemas.openxmlformats.org/officeDocument/2006/customXml" ds:itemID="{A2319EE8-0CAC-48A0-95F7-21D54A29E6A3}"/>
</file>

<file path=docProps/app.xml><?xml version="1.0" encoding="utf-8"?>
<Properties xmlns="http://schemas.openxmlformats.org/officeDocument/2006/extended-properties" xmlns:vt="http://schemas.openxmlformats.org/officeDocument/2006/docPropsVTypes">
  <Template>Koozai Master Sales Presentation Template</Template>
  <TotalTime>21036</TotalTime>
  <Words>868</Words>
  <Application>Microsoft Office PowerPoint</Application>
  <PresentationFormat>On-screen Show (4:3)</PresentationFormat>
  <Paragraphs>314</Paragraphs>
  <Slides>65</Slides>
  <Notes>13</Notes>
  <HiddenSlides>2</HiddenSlides>
  <MMClips>94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84" baseType="lpstr">
      <vt:lpstr>Adobe Garamond Pro</vt:lpstr>
      <vt:lpstr>Adobe Gothic Std B</vt:lpstr>
      <vt:lpstr>Adobe Myungjo Std M</vt:lpstr>
      <vt:lpstr>Aileron Black</vt:lpstr>
      <vt:lpstr>Arial</vt:lpstr>
      <vt:lpstr>Britannic Bold</vt:lpstr>
      <vt:lpstr>Calibri</vt:lpstr>
      <vt:lpstr>Calibri Light</vt:lpstr>
      <vt:lpstr>Century</vt:lpstr>
      <vt:lpstr>Century Gothic</vt:lpstr>
      <vt:lpstr>Kozuka Gothic Pr6N H</vt:lpstr>
      <vt:lpstr>Lato</vt:lpstr>
      <vt:lpstr>Lucida Fax</vt:lpstr>
      <vt:lpstr>Maiandra GD</vt:lpstr>
      <vt:lpstr>PT Sans</vt:lpstr>
      <vt:lpstr>PT Sans Caption</vt:lpstr>
      <vt:lpstr>Symbol</vt:lpstr>
      <vt:lpstr>Times New Roman</vt:lpstr>
      <vt:lpstr>RSSB Module Presentation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Illiya Vjestica</dc:creator>
  <cp:lastModifiedBy>Susan Cassidy</cp:lastModifiedBy>
  <cp:revision>432</cp:revision>
  <cp:lastPrinted>2017-04-13T23:05:28Z</cp:lastPrinted>
  <dcterms:created xsi:type="dcterms:W3CDTF">2016-11-25T18:02:59Z</dcterms:created>
  <dcterms:modified xsi:type="dcterms:W3CDTF">2017-10-13T08:31:13Z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0x010100A04C6C45AA8F47FEBC7C7A661BDDACA500D31E798BEE71384D844FBFEA9AAE9411</vt:lpwstr>
  </property>
  <property fmtid="{D5CDD505-2E9C-101B-9397-08002B2CF9AE}" pid="3" name="_dlc_DocIdItemGuid">
    <vt:lpwstr>7a7607c0-3915-4c3b-be71-ecd1219016ec</vt:lpwstr>
  </property>
  <property fmtid="{D5CDD505-2E9C-101B-9397-08002B2CF9AE}" pid="4" name="SparkAttachmentRecordSeries">
    <vt:lpwstr/>
  </property>
  <property fmtid="{D5CDD505-2E9C-101B-9397-08002B2CF9AE}" pid="5" name="SparkAttachmentRecordKeywords">
    <vt:lpwstr/>
  </property>
  <property fmtid="{D5CDD505-2E9C-101B-9397-08002B2CF9AE}" pid="6" name="SparkAttachmentFileName">
    <vt:lpwstr>RSSB-SCC-Module-6-Skills.pptx</vt:lpwstr>
  </property>
  <property fmtid="{D5CDD505-2E9C-101B-9397-08002B2CF9AE}" pid="7" name="SparkVisibilityLevel">
    <vt:lpwstr>Confidential to RSSB Members</vt:lpwstr>
  </property>
  <property fmtid="{D5CDD505-2E9C-101B-9397-08002B2CF9AE}" pid="8" name="SparkAttachmentRecordTopics">
    <vt:lpwstr/>
  </property>
  <property fmtid="{D5CDD505-2E9C-101B-9397-08002B2CF9AE}" pid="9" name="SparkAttachmentRecordOrganisation">
    <vt:lpwstr/>
  </property>
  <property fmtid="{D5CDD505-2E9C-101B-9397-08002B2CF9AE}" pid="10" name="SparkAttachmentRecordAuthor">
    <vt:lpwstr/>
  </property>
</Properties>
</file>