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30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50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ink/ink1.xml" ContentType="application/inkml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1"/>
  </p:sldMasterIdLst>
  <p:notesMasterIdLst>
    <p:notesMasterId r:id="rId61"/>
  </p:notesMasterIdLst>
  <p:sldIdLst>
    <p:sldId id="257" r:id="rId2"/>
    <p:sldId id="339" r:id="rId3"/>
    <p:sldId id="340" r:id="rId4"/>
    <p:sldId id="258" r:id="rId5"/>
    <p:sldId id="486" r:id="rId6"/>
    <p:sldId id="436" r:id="rId7"/>
    <p:sldId id="437" r:id="rId8"/>
    <p:sldId id="439" r:id="rId9"/>
    <p:sldId id="440" r:id="rId10"/>
    <p:sldId id="441" r:id="rId11"/>
    <p:sldId id="442" r:id="rId12"/>
    <p:sldId id="443" r:id="rId13"/>
    <p:sldId id="444" r:id="rId14"/>
    <p:sldId id="349" r:id="rId15"/>
    <p:sldId id="445" r:id="rId16"/>
    <p:sldId id="446" r:id="rId17"/>
    <p:sldId id="447" r:id="rId18"/>
    <p:sldId id="448" r:id="rId19"/>
    <p:sldId id="450" r:id="rId20"/>
    <p:sldId id="451" r:id="rId21"/>
    <p:sldId id="480" r:id="rId22"/>
    <p:sldId id="482" r:id="rId23"/>
    <p:sldId id="483" r:id="rId24"/>
    <p:sldId id="485" r:id="rId25"/>
    <p:sldId id="452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20" r:id="rId36"/>
    <p:sldId id="463" r:id="rId37"/>
    <p:sldId id="464" r:id="rId38"/>
    <p:sldId id="465" r:id="rId39"/>
    <p:sldId id="466" r:id="rId40"/>
    <p:sldId id="468" r:id="rId41"/>
    <p:sldId id="467" r:id="rId42"/>
    <p:sldId id="469" r:id="rId43"/>
    <p:sldId id="470" r:id="rId44"/>
    <p:sldId id="471" r:id="rId45"/>
    <p:sldId id="472" r:id="rId46"/>
    <p:sldId id="473" r:id="rId47"/>
    <p:sldId id="433" r:id="rId48"/>
    <p:sldId id="474" r:id="rId49"/>
    <p:sldId id="475" r:id="rId50"/>
    <p:sldId id="476" r:id="rId51"/>
    <p:sldId id="477" r:id="rId52"/>
    <p:sldId id="478" r:id="rId53"/>
    <p:sldId id="479" r:id="rId54"/>
    <p:sldId id="434" r:id="rId55"/>
    <p:sldId id="325" r:id="rId56"/>
    <p:sldId id="327" r:id="rId57"/>
    <p:sldId id="311" r:id="rId58"/>
    <p:sldId id="312" r:id="rId59"/>
    <p:sldId id="31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0224"/>
  </p:normalViewPr>
  <p:slideViewPr>
    <p:cSldViewPr snapToGrid="0" snapToObjects="1" showGuides="1">
      <p:cViewPr varScale="1">
        <p:scale>
          <a:sx n="114" d="100"/>
          <a:sy n="114" d="100"/>
        </p:scale>
        <p:origin x="12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69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5-19T10:18:44.980"/>
    </inkml:context>
    <inkml:brush xml:id="br0">
      <inkml:brushProperty name="width" value="0.03333" units="cm"/>
      <inkml:brushProperty name="height" value="0.03333" units="cm"/>
    </inkml:brush>
  </inkml:definitions>
  <inkml:traceGroup>
    <inkml:annotationXML>
      <emma:emma xmlns:emma="http://www.w3.org/2003/04/emma" version="1.0">
        <emma:interpretation id="{1A74FC39-1104-4104-AD2E-031CA32AAB80}" emma:medium="tactile" emma:mode="ink">
          <msink:context xmlns:msink="http://schemas.microsoft.com/ink/2010/main" type="writingRegion" rotatedBoundingBox="3112,20472 3141,20472 3141,20501 3112,20501"/>
        </emma:interpretation>
      </emma:emma>
    </inkml:annotationXML>
    <inkml:traceGroup>
      <inkml:annotationXML>
        <emma:emma xmlns:emma="http://www.w3.org/2003/04/emma" version="1.0">
          <emma:interpretation id="{37C1B93D-D3C7-4BBC-ADEE-F3E9D4184A61}" emma:medium="tactile" emma:mode="ink">
            <msink:context xmlns:msink="http://schemas.microsoft.com/ink/2010/main" type="paragraph" rotatedBoundingBox="3112,20472 3141,20472 3141,20501 3112,20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533A9C-5E91-4D09-9176-B03693E9235D}" emma:medium="tactile" emma:mode="ink">
              <msink:context xmlns:msink="http://schemas.microsoft.com/ink/2010/main" type="line" rotatedBoundingBox="3112,20472 3141,20472 3141,20501 3112,20501"/>
            </emma:interpretation>
          </emma:emma>
        </inkml:annotationXML>
        <inkml:traceGroup>
          <inkml:annotationXML>
            <emma:emma xmlns:emma="http://www.w3.org/2003/04/emma" version="1.0">
              <emma:interpretation id="{C6D078B1-032C-4775-8C76-84B506C63AA8}" emma:medium="tactile" emma:mode="ink">
                <msink:context xmlns:msink="http://schemas.microsoft.com/ink/2010/main" type="inkWord" rotatedBoundingBox="3112,20472 3141,20472 3141,20501 3112,20501"/>
              </emma:interpretation>
              <emma:one-of disjunction-type="recognition" id="oneOf0">
                <emma:interpretation id="interp0" emma:lang="en-GB" emma:confidence="0">
                  <emma:literal>M</emma:literal>
                </emma:interpretation>
                <emma:interpretation id="interp1" emma:lang="en-GB" emma:confidence="0">
                  <emma:literal>D</emma:literal>
                </emma:interpretation>
                <emma:interpretation id="interp2" emma:lang="en-GB" emma:confidence="0">
                  <emma:literal>A</emma:literal>
                </emma:interpretation>
                <emma:interpretation id="interp3" emma:lang="en-GB" emma:confidence="0">
                  <emma:literal>B</emma:literal>
                </emma:interpretation>
                <emma:interpretation id="interp4" emma:lang="en-GB" emma:confidence="0">
                  <emma:literal>*</emma:literal>
                </emma:interpretation>
              </emma:one-of>
            </emma:emma>
          </inkml:annotationXML>
          <inkml:trace contextRef="#ctx0" brushRef="#br0">2245 9129 9065,'-29'0'3267,"29"0"-1858,0 0-800,0 0-225,0 0 32,0-29-256,29 29-95,-29 0-65,0 0-97,0 0-159,0 0-32,0 0 0,0 0-129,0 0-255,0 0-642,0 0-383,0 0-834,0 29-1857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04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98" r:id="rId4"/>
    <p:sldLayoutId id="2147483700" r:id="rId5"/>
    <p:sldLayoutId id="2147483699" r:id="rId6"/>
    <p:sldLayoutId id="2147483688" r:id="rId7"/>
    <p:sldLayoutId id="2147483686" r:id="rId8"/>
    <p:sldLayoutId id="2147483681" r:id="rId9"/>
    <p:sldLayoutId id="2147483682" r:id="rId10"/>
    <p:sldLayoutId id="2147483679" r:id="rId11"/>
    <p:sldLayoutId id="2147483693" r:id="rId12"/>
    <p:sldLayoutId id="2147483685" r:id="rId13"/>
    <p:sldLayoutId id="2147483678" r:id="rId14"/>
    <p:sldLayoutId id="2147483676" r:id="rId15"/>
    <p:sldLayoutId id="2147483696" r:id="rId16"/>
    <p:sldLayoutId id="2147483674" r:id="rId17"/>
    <p:sldLayoutId id="2147483675" r:id="rId18"/>
    <p:sldLayoutId id="2147483671" r:id="rId19"/>
    <p:sldLayoutId id="2147483684" r:id="rId20"/>
    <p:sldLayoutId id="2147483673" r:id="rId21"/>
    <p:sldLayoutId id="2147483680" r:id="rId22"/>
    <p:sldLayoutId id="2147483670" r:id="rId23"/>
    <p:sldLayoutId id="2147483687" r:id="rId24"/>
    <p:sldLayoutId id="2147483697" r:id="rId25"/>
    <p:sldLayoutId id="2147483695" r:id="rId26"/>
    <p:sldLayoutId id="2147483683" r:id="rId27"/>
    <p:sldLayoutId id="2147483669" r:id="rId28"/>
    <p:sldLayoutId id="2147483690" r:id="rId29"/>
    <p:sldLayoutId id="2147483691" r:id="rId30"/>
    <p:sldLayoutId id="2147483692" r:id="rId31"/>
    <p:sldLayoutId id="2147483677" r:id="rId32"/>
    <p:sldLayoutId id="2147483667" r:id="rId33"/>
    <p:sldLayoutId id="2147483694" r:id="rId34"/>
    <p:sldLayoutId id="214748367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0.mp3"/><Relationship Id="rId7" Type="http://schemas.openxmlformats.org/officeDocument/2006/relationships/slideLayout" Target="../slideLayouts/slideLayout3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audio" Target="../media/media10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6.mp3"/><Relationship Id="rId7" Type="http://schemas.openxmlformats.org/officeDocument/2006/relationships/slideLayout" Target="../slideLayouts/slideLayout2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5" Type="http://schemas.microsoft.com/office/2007/relationships/media" Target="../media/media17.mp3"/><Relationship Id="rId4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1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4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openxmlformats.org/officeDocument/2006/relationships/image" Target="../media/image27.png"/><Relationship Id="rId3" Type="http://schemas.microsoft.com/office/2007/relationships/media" Target="../media/media26.mp3"/><Relationship Id="rId7" Type="http://schemas.microsoft.com/office/2007/relationships/media" Target="../media/media28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25.mp3"/><Relationship Id="rId16" Type="http://schemas.openxmlformats.org/officeDocument/2006/relationships/image" Target="../media/image14.png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slideLayout" Target="../slideLayouts/slideLayout33.xml"/><Relationship Id="rId5" Type="http://schemas.microsoft.com/office/2007/relationships/media" Target="../media/media27.mp3"/><Relationship Id="rId15" Type="http://schemas.openxmlformats.org/officeDocument/2006/relationships/image" Target="../media/image28.png"/><Relationship Id="rId10" Type="http://schemas.openxmlformats.org/officeDocument/2006/relationships/audio" Target="../media/media29.mp3"/><Relationship Id="rId4" Type="http://schemas.openxmlformats.org/officeDocument/2006/relationships/audio" Target="../media/media26.mp3"/><Relationship Id="rId9" Type="http://schemas.microsoft.com/office/2007/relationships/media" Target="../media/media29.mp3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1.mp3"/><Relationship Id="rId7" Type="http://schemas.openxmlformats.org/officeDocument/2006/relationships/image" Target="../media/image27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31.mp3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3.mp3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3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5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5" Type="http://schemas.microsoft.com/office/2007/relationships/media" Target="../media/media36.mp3"/><Relationship Id="rId4" Type="http://schemas.openxmlformats.org/officeDocument/2006/relationships/audio" Target="../media/media35.mp3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microsoft.com/office/2007/relationships/media" Target="../media/media38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6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p3"/><Relationship Id="rId11" Type="http://schemas.openxmlformats.org/officeDocument/2006/relationships/image" Target="../media/image33.png"/><Relationship Id="rId5" Type="http://schemas.microsoft.com/office/2007/relationships/media" Target="../media/media39.mp3"/><Relationship Id="rId10" Type="http://schemas.openxmlformats.org/officeDocument/2006/relationships/image" Target="../media/image32.png"/><Relationship Id="rId4" Type="http://schemas.openxmlformats.org/officeDocument/2006/relationships/audio" Target="../media/media38.mp3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4.png"/><Relationship Id="rId3" Type="http://schemas.microsoft.com/office/2007/relationships/media" Target="../media/media41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3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openxmlformats.org/officeDocument/2006/relationships/image" Target="../media/image32.png"/><Relationship Id="rId5" Type="http://schemas.microsoft.com/office/2007/relationships/media" Target="../media/media42.mp3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audio" Target="../media/media41.mp3"/><Relationship Id="rId9" Type="http://schemas.openxmlformats.org/officeDocument/2006/relationships/image" Target="../media/image30.pn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5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47.mp3"/><Relationship Id="rId7" Type="http://schemas.openxmlformats.org/officeDocument/2006/relationships/image" Target="../media/image31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6.png"/><Relationship Id="rId4" Type="http://schemas.openxmlformats.org/officeDocument/2006/relationships/audio" Target="../media/media47.mp3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9.mp3"/><Relationship Id="rId7" Type="http://schemas.openxmlformats.org/officeDocument/2006/relationships/image" Target="../media/image14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9.mp3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1.mp3"/><Relationship Id="rId7" Type="http://schemas.openxmlformats.org/officeDocument/2006/relationships/image" Target="../media/image16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3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1.mp3"/><Relationship Id="rId7" Type="http://schemas.openxmlformats.org/officeDocument/2006/relationships/image" Target="../media/image3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1.mp3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p3"/><Relationship Id="rId13" Type="http://schemas.openxmlformats.org/officeDocument/2006/relationships/image" Target="../media/image31.png"/><Relationship Id="rId3" Type="http://schemas.microsoft.com/office/2007/relationships/media" Target="../media/media54.mp3"/><Relationship Id="rId7" Type="http://schemas.microsoft.com/office/2007/relationships/media" Target="../media/media56.mp3"/><Relationship Id="rId12" Type="http://schemas.openxmlformats.org/officeDocument/2006/relationships/image" Target="../media/image3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openxmlformats.org/officeDocument/2006/relationships/image" Target="../media/image30.png"/><Relationship Id="rId5" Type="http://schemas.microsoft.com/office/2007/relationships/media" Target="../media/media55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54.mp3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13" Type="http://schemas.openxmlformats.org/officeDocument/2006/relationships/image" Target="../media/image41.png"/><Relationship Id="rId3" Type="http://schemas.microsoft.com/office/2007/relationships/media" Target="../media/media59.mp3"/><Relationship Id="rId7" Type="http://schemas.microsoft.com/office/2007/relationships/media" Target="../media/media61.mp3"/><Relationship Id="rId12" Type="http://schemas.openxmlformats.org/officeDocument/2006/relationships/customXml" Target="../ink/ink1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16.png"/><Relationship Id="rId5" Type="http://schemas.microsoft.com/office/2007/relationships/media" Target="../media/media60.mp3"/><Relationship Id="rId10" Type="http://schemas.openxmlformats.org/officeDocument/2006/relationships/image" Target="../media/image42.jpg"/><Relationship Id="rId4" Type="http://schemas.openxmlformats.org/officeDocument/2006/relationships/audio" Target="../media/media5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3" Type="http://schemas.microsoft.com/office/2007/relationships/media" Target="../media/media63.mp3"/><Relationship Id="rId7" Type="http://schemas.microsoft.com/office/2007/relationships/media" Target="../media/media65.mp3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11" Type="http://schemas.openxmlformats.org/officeDocument/2006/relationships/image" Target="../media/image16.png"/><Relationship Id="rId5" Type="http://schemas.microsoft.com/office/2007/relationships/media" Target="../media/media64.mp3"/><Relationship Id="rId10" Type="http://schemas.openxmlformats.org/officeDocument/2006/relationships/image" Target="../media/image43.png"/><Relationship Id="rId4" Type="http://schemas.openxmlformats.org/officeDocument/2006/relationships/audio" Target="../media/media63.mp3"/><Relationship Id="rId9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7.mp3"/><Relationship Id="rId7" Type="http://schemas.openxmlformats.org/officeDocument/2006/relationships/image" Target="../media/image27.png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4.png"/><Relationship Id="rId4" Type="http://schemas.openxmlformats.org/officeDocument/2006/relationships/audio" Target="../media/media67.mp3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9.mp3"/><Relationship Id="rId7" Type="http://schemas.openxmlformats.org/officeDocument/2006/relationships/image" Target="../media/image27.png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4.png"/><Relationship Id="rId4" Type="http://schemas.openxmlformats.org/officeDocument/2006/relationships/audio" Target="../media/media69.mp3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3.mp3"/><Relationship Id="rId3" Type="http://schemas.microsoft.com/office/2007/relationships/media" Target="../media/media71.mp3"/><Relationship Id="rId7" Type="http://schemas.microsoft.com/office/2007/relationships/media" Target="../media/media73.mp3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audio" Target="../media/media72.mp3"/><Relationship Id="rId11" Type="http://schemas.openxmlformats.org/officeDocument/2006/relationships/image" Target="../media/image16.png"/><Relationship Id="rId5" Type="http://schemas.microsoft.com/office/2007/relationships/media" Target="../media/media72.mp3"/><Relationship Id="rId10" Type="http://schemas.openxmlformats.org/officeDocument/2006/relationships/image" Target="../media/image44.jpg"/><Relationship Id="rId4" Type="http://schemas.openxmlformats.org/officeDocument/2006/relationships/audio" Target="../media/media71.mp3"/><Relationship Id="rId9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5.mp3"/><Relationship Id="rId7" Type="http://schemas.openxmlformats.org/officeDocument/2006/relationships/image" Target="../media/image37.png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75.mp3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16.png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media" Target="../media/media79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audio" Target="../media/media80.mp3"/><Relationship Id="rId5" Type="http://schemas.microsoft.com/office/2007/relationships/media" Target="../media/media80.mp3"/><Relationship Id="rId4" Type="http://schemas.openxmlformats.org/officeDocument/2006/relationships/audio" Target="../media/media79.mp3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5" Type="http://schemas.openxmlformats.org/officeDocument/2006/relationships/image" Target="../media/image37.png"/><Relationship Id="rId4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FOUR: </a:t>
              </a:r>
            </a:p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PROTOCOLS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376" y="1800690"/>
            <a:ext cx="6855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“zero two zero… three one four two… five three zero zero”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1376" y="3392488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“twenty-four miles”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1376" y="4445625"/>
            <a:ext cx="4910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“zero nine hundred hours”</a:t>
            </a:r>
          </a:p>
        </p:txBody>
      </p:sp>
      <p:pic>
        <p:nvPicPr>
          <p:cNvPr id="3" name="VO 4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3270B-7011-4CE3-A9CA-044C8951AB64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70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4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15215"/>
            <a:ext cx="7645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038544"/>
            <a:ext cx="4339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961873"/>
            <a:ext cx="5506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Effect of equipment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40C54-373F-4E66-AF17-4D5F5CBED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46B09D-C624-4749-B196-F977A28E9136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48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4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93682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7FC3C-651C-44CC-9C22-15B2692BD21C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151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655392"/>
            <a:ext cx="6546302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Why do we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have standard words and phrases?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5530" y="4118188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Which ones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can you remember?</a:t>
            </a:r>
          </a:p>
        </p:txBody>
      </p:sp>
      <p:pic>
        <p:nvPicPr>
          <p:cNvPr id="2" name="VO 4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BBC2B-1FF9-461C-AFB4-7DB3B2BFF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78405-31F7-4CF5-8855-0257BE65E833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6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O 4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996" y="-812800"/>
            <a:ext cx="812800" cy="812800"/>
          </a:xfrm>
          <a:prstGeom prst="rect">
            <a:avLst/>
          </a:prstGeom>
        </p:spPr>
      </p:pic>
      <p:pic>
        <p:nvPicPr>
          <p:cNvPr id="6" name="VO 42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1992" y="-81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96D26-41F7-4F1C-9756-A09326FF3CEC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8922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96589" y="561474"/>
            <a:ext cx="3801979" cy="2374231"/>
            <a:chOff x="4924927" y="545432"/>
            <a:chExt cx="3625515" cy="2358189"/>
          </a:xfrm>
        </p:grpSpPr>
        <p:sp>
          <p:nvSpPr>
            <p:cNvPr id="3" name="Oval Callout 2"/>
            <p:cNvSpPr/>
            <p:nvPr/>
          </p:nvSpPr>
          <p:spPr>
            <a:xfrm>
              <a:off x="4924927" y="545432"/>
              <a:ext cx="3625515" cy="2358189"/>
            </a:xfrm>
            <a:prstGeom prst="wedgeEllipseCallout">
              <a:avLst>
                <a:gd name="adj1" fmla="val -55789"/>
                <a:gd name="adj2" fmla="val 5435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54316" y="1185917"/>
              <a:ext cx="28234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302C26"/>
                  </a:solidFill>
                  <a:latin typeface="Arial" charset="0"/>
                  <a:ea typeface="Arial" charset="0"/>
                  <a:cs typeface="Arial" charset="0"/>
                </a:rPr>
                <a:t>“Safe to go?”</a:t>
              </a:r>
            </a:p>
            <a:p>
              <a:r>
                <a:rPr lang="en-US" sz="3200" b="1" dirty="0">
                  <a:solidFill>
                    <a:srgbClr val="302C26"/>
                  </a:solidFill>
                  <a:latin typeface="Arial" charset="0"/>
                  <a:ea typeface="Arial" charset="0"/>
                  <a:cs typeface="Arial" charset="0"/>
                </a:rPr>
                <a:t>“Go / No”</a:t>
              </a:r>
            </a:p>
          </p:txBody>
        </p:sp>
      </p:grpSp>
      <p:pic>
        <p:nvPicPr>
          <p:cNvPr id="2" name="VO 4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42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058" y="-812800"/>
            <a:ext cx="812800" cy="812800"/>
          </a:xfrm>
          <a:prstGeom prst="rect">
            <a:avLst/>
          </a:prstGeom>
        </p:spPr>
      </p:pic>
      <p:pic>
        <p:nvPicPr>
          <p:cNvPr id="7" name="VO 422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8116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85FB4-2564-4465-9763-14B7F531BC3B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781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222" y="2377513"/>
            <a:ext cx="5950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NOT CLEAR</a:t>
            </a:r>
          </a:p>
        </p:txBody>
      </p:sp>
      <p:pic>
        <p:nvPicPr>
          <p:cNvPr id="4" name="VO 4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002643"/>
            <a:ext cx="812800" cy="812800"/>
          </a:xfrm>
          <a:prstGeom prst="rect">
            <a:avLst/>
          </a:prstGeom>
        </p:spPr>
      </p:pic>
      <p:pic>
        <p:nvPicPr>
          <p:cNvPr id="5" name="VO 4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589" y="-1002643"/>
            <a:ext cx="812800" cy="812800"/>
          </a:xfrm>
          <a:prstGeom prst="rect">
            <a:avLst/>
          </a:prstGeom>
        </p:spPr>
      </p:pic>
      <p:pic>
        <p:nvPicPr>
          <p:cNvPr id="6" name="VO 42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6639" y="-1002643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97B4F-FCD4-449A-9BE1-A3FE6BA09F8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071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65705"/>
            <a:ext cx="812800" cy="812800"/>
          </a:xfrm>
          <a:prstGeom prst="rect">
            <a:avLst/>
          </a:prstGeom>
        </p:spPr>
      </p:pic>
      <p:pic>
        <p:nvPicPr>
          <p:cNvPr id="3" name="VO 424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6004" y="-104709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766BF-644E-43CE-A450-859FE2C1FC63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2431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7766" y="469053"/>
            <a:ext cx="6588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List of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  <a:r>
              <a: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: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933" y="1217084"/>
            <a:ext cx="3668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Phrases to use when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using a radio or telephone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932" y="2036886"/>
            <a:ext cx="33158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Correction </a:t>
            </a:r>
          </a:p>
          <a:p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I have made a mistake and will now correct the word or phrase just said.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932" y="3376030"/>
            <a:ext cx="3909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Repeat back 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 Caption" charset="-52"/>
                <a:ea typeface="PT Sans Caption" charset="-52"/>
                <a:cs typeface="PT Sans Caption" charset="-52"/>
              </a:rPr>
              <a:t>Repeat the message back to me.</a:t>
            </a:r>
            <a:endParaRPr lang="en-US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0483" y="1217084"/>
            <a:ext cx="406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Other phrases to use when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using a radio and only one person can be heard at a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0693" y="2820307"/>
            <a:ext cx="3749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Over </a:t>
            </a:r>
          </a:p>
          <a:p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I have finished my message and am expecting a reply.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40693" y="4469620"/>
            <a:ext cx="3909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Out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/>
              <a:t>I have finished my message no reply is expected</a:t>
            </a:r>
            <a:endParaRPr lang="en-US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1022306"/>
            <a:ext cx="0" cy="556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O 42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5" y="-832478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933" y="4272916"/>
            <a:ext cx="33158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2400" b="1" dirty="0"/>
              <a:t>This is an emergency call</a:t>
            </a:r>
            <a:endParaRPr lang="en-GB" sz="2400" dirty="0"/>
          </a:p>
          <a:p>
            <a:pPr hangingPunct="0"/>
            <a:r>
              <a:rPr lang="en-GB" dirty="0"/>
              <a:t>This message provides information which needs immediate action to prevent death, serious injury or damage.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4A7B36-889B-4465-BE57-B439CEB1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9C022E-6509-44C3-94CA-F05DF2DD003C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795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fourth module in our course on safety critical communications. Here we return to the subject of ‘protocols.’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Standard words and phrases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Emergency Call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effect of communications equipment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757" y="2361436"/>
            <a:ext cx="7868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“You now have my authority to pass 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mike echo two three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signal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at danger. Proceed at caution as far as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 mike echo two five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signal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.”</a:t>
            </a:r>
            <a:endParaRPr lang="en-US" sz="32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4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2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933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06B03-5D5E-4A87-8BD0-38D413E03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5F688-AC88-40AC-9B09-9B3A523CFA69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9937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56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5885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“Make no further movements…..”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602" y="2678791"/>
            <a:ext cx="30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latin typeface="PT Sans Caption" charset="-52"/>
                <a:ea typeface="PT Sans Caption" charset="-52"/>
                <a:cs typeface="PT Sans Caption" charset="-52"/>
              </a:rPr>
              <a:t>“Await signal…..”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1602" y="3467971"/>
            <a:ext cx="4363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“Obey all other signals.”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602" y="4257151"/>
            <a:ext cx="5704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“When I give you permission….”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5046331"/>
            <a:ext cx="3827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“Proceed at caution.”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02" y="5835511"/>
            <a:ext cx="592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On the approach to….    And beyond…..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6222" y="3285184"/>
            <a:ext cx="11035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Skip this section</a:t>
            </a:r>
          </a:p>
        </p:txBody>
      </p:sp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33" y="3871454"/>
            <a:ext cx="1103376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3F697-7756-49A0-954E-A3484F099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BB429-DD64-4E98-A439-6327DAC68D47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091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6504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“What I require you to do driver…….”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603" y="2678791"/>
            <a:ext cx="7637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“Make a wrong direction movement from………. to…………”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602" y="3878773"/>
            <a:ext cx="2930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“Proceed up to.….”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4667953"/>
            <a:ext cx="556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“Stay in a position of safety..…”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02" y="5457133"/>
            <a:ext cx="6465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“You now have my authority to…….”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56FD1-BFCF-41D1-9641-A67E2CD8C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3140B9-D0FF-423C-A1F9-9DAD98DDCA4A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19889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286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“Obey signal….”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602" y="2678791"/>
            <a:ext cx="5765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“Report your findings at/to……..”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91602" y="3467971"/>
            <a:ext cx="5068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latin typeface="PT Sans Caption" charset="-52"/>
                <a:ea typeface="PT Sans Caption" charset="-52"/>
                <a:cs typeface="PT Sans Caption" charset="-52"/>
              </a:rPr>
              <a:t>“The line is now clear and safe for trains to run on.”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4699484"/>
            <a:ext cx="445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“The …. Line is blocked”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4464B-FB0B-449C-9D34-B693F861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2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02" y="1957188"/>
            <a:ext cx="7385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“Driver, I’m detaining you at……signal because of……….. (give a reason)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	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Or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When authorised, I require you to pass……… signal at danger.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Proceed at caution through the signal section / as far as ……….ONLY.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BB534-E258-4229-9812-74FC1E89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0BBE4D-616F-43E7-8F1D-3A83D5168C9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6232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Correction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62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0927" y="1614838"/>
            <a:ext cx="487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600" dirty="0">
                <a:latin typeface="PT Sans Caption" charset="-52"/>
                <a:ea typeface="PT Sans Caption" charset="-52"/>
                <a:cs typeface="PT Sans Caption" charset="-52"/>
              </a:rPr>
              <a:t>CORRECTION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0927" y="2314472"/>
            <a:ext cx="4331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use when correcting 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our</a:t>
            </a:r>
            <a:r>
              <a:rPr lang="en-GB" sz="28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own verbal mistake</a:t>
            </a:r>
            <a:endParaRPr lang="en-US" sz="28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42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78" y="-1024758"/>
            <a:ext cx="812800" cy="812800"/>
          </a:xfrm>
          <a:prstGeom prst="rect">
            <a:avLst/>
          </a:prstGeom>
        </p:spPr>
      </p:pic>
      <p:pic>
        <p:nvPicPr>
          <p:cNvPr id="5" name="VO 42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0142" y="-1024758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12767-6573-4027-9D69-D3CE05391A0B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27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1293190"/>
            <a:ext cx="7608058" cy="92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000" b="1" dirty="0">
                <a:latin typeface="PT Sans Caption" charset="-52"/>
                <a:ea typeface="PT Sans Caption" charset="-52"/>
                <a:cs typeface="PT Sans Caption" charset="-52"/>
              </a:rPr>
              <a:t>What effect does the Signaller’s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000" b="1" dirty="0">
                <a:latin typeface="PT Sans Caption" charset="-52"/>
                <a:ea typeface="PT Sans Caption" charset="-52"/>
                <a:cs typeface="PT Sans Caption" charset="-52"/>
              </a:rPr>
              <a:t>mistake have on the message Opening?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12" y="243977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599" y="5957228"/>
            <a:ext cx="6440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This example, and the one on the next page, are both taken from recorded communications.</a:t>
            </a:r>
            <a:endParaRPr lang="en-GB" sz="2400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4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584" y="-991455"/>
            <a:ext cx="812800" cy="812800"/>
          </a:xfrm>
          <a:prstGeom prst="rect">
            <a:avLst/>
          </a:prstGeom>
        </p:spPr>
      </p:pic>
      <p:pic>
        <p:nvPicPr>
          <p:cNvPr id="6" name="VO 42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7081" y="-980281"/>
            <a:ext cx="812800" cy="812800"/>
          </a:xfrm>
          <a:prstGeom prst="rect">
            <a:avLst/>
          </a:prstGeom>
        </p:spPr>
      </p:pic>
      <p:pic>
        <p:nvPicPr>
          <p:cNvPr id="9" name="VO 429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13110" y="-991455"/>
            <a:ext cx="812800" cy="812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54" y="2445950"/>
            <a:ext cx="1252623" cy="12526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97601" y="3681678"/>
            <a:ext cx="7608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US" sz="2000" b="1" dirty="0">
                <a:latin typeface="PT Sans Caption" charset="-52"/>
                <a:ea typeface="PT Sans Caption" charset="-52"/>
                <a:cs typeface="PT Sans Caption" charset="-52"/>
              </a:rPr>
              <a:t>Example 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US" sz="2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GB" sz="2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7305" y="3606862"/>
            <a:ext cx="957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Model</a:t>
            </a:r>
          </a:p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Answer </a:t>
            </a:r>
            <a:endParaRPr lang="en-GB" dirty="0"/>
          </a:p>
        </p:txBody>
      </p:sp>
      <p:pic>
        <p:nvPicPr>
          <p:cNvPr id="2" name="E4280_Correction_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1854" y="2545640"/>
            <a:ext cx="1136038" cy="1136038"/>
          </a:xfrm>
          <a:prstGeom prst="rect">
            <a:avLst/>
          </a:prstGeom>
        </p:spPr>
      </p:pic>
      <p:pic>
        <p:nvPicPr>
          <p:cNvPr id="10" name="E4280_Correction_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6413" y="2540984"/>
            <a:ext cx="1140694" cy="1140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21FC5-0ED1-429F-8039-E2076619E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23070-FE41-4FD5-83B0-78EDBEDF2571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30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7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1517779"/>
            <a:ext cx="7608058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Which version is more ‘ABC-P?’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43977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442" y="5870502"/>
            <a:ext cx="8807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these may sound strange if you are unfamiliar with shunt moves. The communication takes place over a radio in a yard. Tracks in yards and depots are called ‘roads’ and these are given names such as ‘stables’ or numbers such as ‘six road.’</a:t>
            </a:r>
          </a:p>
        </p:txBody>
      </p:sp>
      <p:pic>
        <p:nvPicPr>
          <p:cNvPr id="5" name="Victor_David_E4281Correction_a_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876" y="2259072"/>
            <a:ext cx="1433323" cy="1433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11" y="2438190"/>
            <a:ext cx="1252623" cy="1252623"/>
          </a:xfrm>
          <a:prstGeom prst="rect">
            <a:avLst/>
          </a:prstGeom>
        </p:spPr>
      </p:pic>
      <p:pic>
        <p:nvPicPr>
          <p:cNvPr id="6" name="Victor_David_E4281Correction_b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3089" y="2244665"/>
            <a:ext cx="1446148" cy="14461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63168" y="3627347"/>
            <a:ext cx="1048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Example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70156" y="36273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Model</a:t>
            </a:r>
          </a:p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Answer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476F82-AE30-4768-84EA-05AFC2288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614" y="5046434"/>
            <a:ext cx="708861" cy="708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7F37AC-D05B-4EDE-A05F-77FEBDD3017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536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58" y="2801036"/>
            <a:ext cx="7194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Say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‘CORRECTION’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and then 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4558" y="3749553"/>
            <a:ext cx="7082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RESTATE THE MESSAGE CORRECTLY</a:t>
            </a:r>
            <a:r>
              <a:rPr lang="en-US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4" name="VO 4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58" y="-1002644"/>
            <a:ext cx="812800" cy="812800"/>
          </a:xfrm>
          <a:prstGeom prst="rect">
            <a:avLst/>
          </a:prstGeom>
        </p:spPr>
      </p:pic>
      <p:pic>
        <p:nvPicPr>
          <p:cNvPr id="5" name="VO 42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598" y="-100264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E3B90-C2C2-4724-BCC7-1CE6BC6C75B9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32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</p:spTree>
    <p:extLst>
      <p:ext uri="{BB962C8B-B14F-4D97-AF65-F5344CB8AC3E}">
        <p14:creationId xmlns:p14="http://schemas.microsoft.com/office/powerpoint/2010/main" val="17090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798" y="26352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3200" b="1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</a:t>
            </a:r>
            <a:r>
              <a:rPr lang="en-US" sz="3200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the message </a:t>
            </a:r>
          </a:p>
          <a:p>
            <a:pPr marR="0"/>
            <a:r>
              <a:rPr lang="en-US" sz="3200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back to me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798" y="1893096"/>
            <a:ext cx="3823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pic>
        <p:nvPicPr>
          <p:cNvPr id="2" name="VO 4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3" name="VO 43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4074" y="-939581"/>
            <a:ext cx="812800" cy="812800"/>
          </a:xfrm>
          <a:prstGeom prst="rect">
            <a:avLst/>
          </a:prstGeom>
        </p:spPr>
      </p:pic>
      <p:pic>
        <p:nvPicPr>
          <p:cNvPr id="4" name="VO 43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8148" y="-939581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3FF58-8CA4-4921-B986-E400AE526C6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70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797001" cy="1251285"/>
            <a:chOff x="3946357" y="682172"/>
            <a:chExt cx="3797001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087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5941924" y="5311078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4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5978" y="-994296"/>
            <a:ext cx="812800" cy="812800"/>
          </a:xfrm>
          <a:prstGeom prst="rect">
            <a:avLst/>
          </a:prstGeom>
        </p:spPr>
      </p:pic>
      <p:pic>
        <p:nvPicPr>
          <p:cNvPr id="16" name="VO 43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7278" y="-994296"/>
            <a:ext cx="812800" cy="812800"/>
          </a:xfrm>
          <a:prstGeom prst="rect">
            <a:avLst/>
          </a:prstGeom>
        </p:spPr>
      </p:pic>
      <p:pic>
        <p:nvPicPr>
          <p:cNvPr id="17" name="VO 43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88578" y="-943574"/>
            <a:ext cx="812800" cy="81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B23F1F-201C-455B-A6CA-CE8CD98D5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B8B836-F6FD-427E-A7AF-3254D24DEB4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189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4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136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828532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891490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647507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1048247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347877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5293030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4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836" y="-975874"/>
            <a:ext cx="812800" cy="812800"/>
          </a:xfrm>
          <a:prstGeom prst="rect">
            <a:avLst/>
          </a:prstGeom>
        </p:spPr>
      </p:pic>
      <p:pic>
        <p:nvPicPr>
          <p:cNvPr id="16" name="VO 43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0865" y="-975874"/>
            <a:ext cx="812800" cy="812800"/>
          </a:xfrm>
          <a:prstGeom prst="rect">
            <a:avLst/>
          </a:prstGeom>
        </p:spPr>
      </p:pic>
      <p:pic>
        <p:nvPicPr>
          <p:cNvPr id="17" name="VO 43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29907" y="-994297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338D7-D376-49C5-A2E8-901B1EE37D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FDFB65D-E417-4682-A9C9-D38FD9F64571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58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7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74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74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49898" y="608125"/>
            <a:ext cx="5373383" cy="5844989"/>
            <a:chOff x="3628727" y="743285"/>
            <a:chExt cx="5373383" cy="5844989"/>
          </a:xfrm>
        </p:grpSpPr>
        <p:sp>
          <p:nvSpPr>
            <p:cNvPr id="2" name="Rectangle 1"/>
            <p:cNvSpPr/>
            <p:nvPr/>
          </p:nvSpPr>
          <p:spPr>
            <a:xfrm>
              <a:off x="3628728" y="743285"/>
              <a:ext cx="37653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Use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 words and phrases: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75126" y="1986455"/>
              <a:ext cx="0" cy="4398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628728" y="1986455"/>
              <a:ext cx="216586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000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r>
                <a:rPr lang="en-GB" sz="2000">
                  <a:latin typeface="PT Sans Caption" charset="-52"/>
                  <a:ea typeface="PT Sans Caption" charset="-52"/>
                  <a:cs typeface="PT Sans Caption" charset="-52"/>
                </a:rPr>
                <a:t>) </a:t>
              </a:r>
              <a:r>
                <a:rPr lang="en-GB" sz="2000" b="1">
                  <a:latin typeface="PT Sans Caption" charset="-52"/>
                  <a:ea typeface="PT Sans Caption" charset="-52"/>
                  <a:cs typeface="PT Sans Caption" charset="-52"/>
                </a:rPr>
                <a:t>using </a:t>
              </a:r>
              <a:r>
                <a:rPr lang="en-GB" sz="2000" b="1" dirty="0">
                  <a:latin typeface="PT Sans Caption" charset="-52"/>
                  <a:ea typeface="PT Sans Caption" charset="-52"/>
                  <a:cs typeface="PT Sans Caption" charset="-52"/>
                </a:rPr>
                <a:t>a radio </a:t>
              </a:r>
              <a:r>
                <a:rPr lang="en-GB" sz="2000" b="1">
                  <a:latin typeface="PT Sans Caption" charset="-52"/>
                  <a:ea typeface="PT Sans Caption" charset="-52"/>
                  <a:cs typeface="PT Sans Caption" charset="-52"/>
                </a:rPr>
                <a:t>or telephone</a:t>
              </a:r>
              <a:endParaRPr lang="en-US" sz="20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66028" y="1986455"/>
              <a:ext cx="273608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000" dirty="0">
                  <a:latin typeface="PT Sans Caption" charset="-52"/>
                  <a:ea typeface="PT Sans Caption" charset="-52"/>
                  <a:cs typeface="PT Sans Caption" charset="-52"/>
                </a:rPr>
                <a:t>b) </a:t>
              </a:r>
              <a:r>
                <a:rPr lang="en-GB" sz="2000" b="1" dirty="0">
                  <a:latin typeface="PT Sans Caption" charset="-52"/>
                  <a:ea typeface="PT Sans Caption" charset="-52"/>
                  <a:cs typeface="PT Sans Caption" charset="-52"/>
                </a:rPr>
                <a:t>using a radio and only one person can be heard at a time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8728" y="3070023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Correction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28727" y="4033729"/>
              <a:ext cx="2165861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Repeat Back</a:t>
              </a:r>
            </a:p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endPara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This is an emergency call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66028" y="3475342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Over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66028" y="4699797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Out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11" name="VO 4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85289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F0D56-E9FA-4DBA-8D68-B76EE106F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44C45-3443-41DA-AA62-9451C2B20017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278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8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45728"/>
            <a:ext cx="7401638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Making </a:t>
            </a: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an Emergency Call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51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58" y="3000226"/>
            <a:ext cx="6876670" cy="71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This is an </a:t>
            </a:r>
            <a:r>
              <a:rPr lang="en-GB" sz="4000" b="1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</a:t>
            </a:r>
            <a:r>
              <a:rPr lang="en-GB" sz="4000" b="1">
                <a:latin typeface="PT Sans Caption" charset="-52"/>
                <a:ea typeface="PT Sans Caption" charset="-52"/>
                <a:cs typeface="PT Sans Caption" charset="-52"/>
              </a:rPr>
              <a:t> call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44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58" y="-1128767"/>
            <a:ext cx="812800" cy="812800"/>
          </a:xfrm>
          <a:prstGeom prst="rect">
            <a:avLst/>
          </a:prstGeom>
        </p:spPr>
      </p:pic>
      <p:pic>
        <p:nvPicPr>
          <p:cNvPr id="6" name="VO 44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307" y="-1128767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2DCF63-2AF4-4C19-AAEB-FEA91457CD42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940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4" name="VO 4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6" name="VO 44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0121" y="-812800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FF443A-AF58-4976-A985-534DD35A83F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3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8462" y="630209"/>
            <a:ext cx="41759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“This is an </a:t>
            </a:r>
            <a:r>
              <a:rPr lang="en-GB" sz="28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call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“My name is…”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am a…”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work for…”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am standing at…”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“I require </a:t>
            </a:r>
            <a:r>
              <a:rPr lang="en-GB" sz="2400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(which emergency services…)</a:t>
            </a:r>
            <a:endParaRPr lang="en-US" sz="28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44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4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9067" y="-928578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375" y="6001711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</a:rPr>
              <a:t>It is important to give this information first, in case contact is lost.</a:t>
            </a: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23B0E-84F1-4882-AA4F-3DF23D88E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036E4-5FF1-4A4D-BFDD-4E65ABBC5005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969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24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24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4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324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005" y="-923815"/>
            <a:ext cx="812800" cy="812800"/>
          </a:xfrm>
          <a:prstGeom prst="rect">
            <a:avLst/>
          </a:prstGeom>
        </p:spPr>
      </p:pic>
      <p:pic>
        <p:nvPicPr>
          <p:cNvPr id="3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956" y="-923815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9AFD2-71FA-469D-BBCC-12563E1ECD8D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180B5-2EDB-4531-9373-0981EEF7BAD8}"/>
              </a:ext>
            </a:extLst>
          </p:cNvPr>
          <p:cNvSpPr txBox="1"/>
          <p:nvPr/>
        </p:nvSpPr>
        <p:spPr>
          <a:xfrm>
            <a:off x="8393938" y="6461518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577EB-A86D-487A-A27F-3F75E5101F42}"/>
              </a:ext>
            </a:extLst>
          </p:cNvPr>
          <p:cNvSpPr txBox="1"/>
          <p:nvPr/>
        </p:nvSpPr>
        <p:spPr>
          <a:xfrm>
            <a:off x="8496914" y="6465640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92248-76AA-4F25-AF48-1102832154C2}"/>
              </a:ext>
            </a:extLst>
          </p:cNvPr>
          <p:cNvSpPr txBox="1"/>
          <p:nvPr/>
        </p:nvSpPr>
        <p:spPr>
          <a:xfrm>
            <a:off x="8583406" y="6465641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7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7287E8-7FA3-4A8F-93C3-CA31DE0B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96116" y="2017829"/>
            <a:ext cx="4138992" cy="1251285"/>
            <a:chOff x="3946357" y="682172"/>
            <a:chExt cx="3675327" cy="1251285"/>
          </a:xfrm>
        </p:grpSpPr>
        <p:sp>
          <p:nvSpPr>
            <p:cNvPr id="4" name="Oval 3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196116" y="3429000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11" name="VO 4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76329"/>
            <a:ext cx="812800" cy="812800"/>
          </a:xfrm>
          <a:prstGeom prst="rect">
            <a:avLst/>
          </a:prstGeom>
        </p:spPr>
      </p:pic>
      <p:pic>
        <p:nvPicPr>
          <p:cNvPr id="12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814" y="-676329"/>
            <a:ext cx="812800" cy="812800"/>
          </a:xfrm>
          <a:prstGeom prst="rect">
            <a:avLst/>
          </a:prstGeom>
        </p:spPr>
      </p:pic>
      <p:pic>
        <p:nvPicPr>
          <p:cNvPr id="2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2075" y="-57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4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568" y="-757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6116" y="1623689"/>
            <a:ext cx="3804884" cy="1251285"/>
            <a:chOff x="4196116" y="1623689"/>
            <a:chExt cx="3804884" cy="1251285"/>
          </a:xfrm>
        </p:grpSpPr>
        <p:sp>
          <p:nvSpPr>
            <p:cNvPr id="4" name="Oval 3"/>
            <p:cNvSpPr/>
            <p:nvPr/>
          </p:nvSpPr>
          <p:spPr>
            <a:xfrm>
              <a:off x="4196116" y="1623689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984388" y="1956943"/>
              <a:ext cx="20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41" y="1836245"/>
              <a:ext cx="826169" cy="82616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984388" y="3007414"/>
            <a:ext cx="188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&lt;Pause&gt;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96116" y="3791605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 4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0375" y="6001711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1094" y="6060524"/>
            <a:ext cx="596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 for a couple of seconds to form a coherent message.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B3E082-A209-4303-9748-40FFA5AA7F7F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389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4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4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4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 animBg="1"/>
      <p:bldP spid="14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A2FD2-1E83-4310-8F9E-2A924D00C6C4}"/>
              </a:ext>
            </a:extLst>
          </p:cNvPr>
          <p:cNvSpPr txBox="1"/>
          <p:nvPr/>
        </p:nvSpPr>
        <p:spPr>
          <a:xfrm>
            <a:off x="-6623" y="650682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9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069988" y="283609"/>
            <a:ext cx="3692468" cy="1251285"/>
            <a:chOff x="4069988" y="283609"/>
            <a:chExt cx="3692468" cy="1251285"/>
          </a:xfrm>
        </p:grpSpPr>
        <p:sp>
          <p:nvSpPr>
            <p:cNvPr id="4" name="Oval 3"/>
            <p:cNvSpPr/>
            <p:nvPr/>
          </p:nvSpPr>
          <p:spPr>
            <a:xfrm>
              <a:off x="4069988" y="283609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858260" y="616863"/>
              <a:ext cx="19041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513" y="496165"/>
              <a:ext cx="826169" cy="82616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858260" y="1555199"/>
            <a:ext cx="188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&lt;Pause&gt;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9988" y="2247086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87130" y="3859266"/>
            <a:ext cx="3675326" cy="1251285"/>
            <a:chOff x="3946357" y="3504515"/>
            <a:chExt cx="3675326" cy="1251285"/>
          </a:xfrm>
        </p:grpSpPr>
        <p:sp>
          <p:nvSpPr>
            <p:cNvPr id="13" name="Oval 12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087130" y="5327436"/>
            <a:ext cx="4604085" cy="1251285"/>
            <a:chOff x="1041636" y="4927586"/>
            <a:chExt cx="4604085" cy="1251285"/>
          </a:xfrm>
        </p:grpSpPr>
        <p:sp>
          <p:nvSpPr>
            <p:cNvPr id="17" name="Oval 16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" name="VO 4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20" name="VO 44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1411" y="-812800"/>
            <a:ext cx="812800" cy="812800"/>
          </a:xfrm>
          <a:prstGeom prst="rect">
            <a:avLst/>
          </a:prstGeom>
        </p:spPr>
      </p:pic>
      <p:pic>
        <p:nvPicPr>
          <p:cNvPr id="23" name="VO 44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55084" y="-812800"/>
            <a:ext cx="812800" cy="812800"/>
          </a:xfrm>
          <a:prstGeom prst="rect">
            <a:avLst/>
          </a:prstGeom>
        </p:spPr>
      </p:pic>
      <p:pic>
        <p:nvPicPr>
          <p:cNvPr id="24" name="VO 446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38757" y="-814370"/>
            <a:ext cx="812800" cy="81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D89B8C-7FEA-4A7E-8CEB-722DE373D9C1}"/>
              </a:ext>
            </a:extLst>
          </p:cNvPr>
          <p:cNvSpPr txBox="1"/>
          <p:nvPr/>
        </p:nvSpPr>
        <p:spPr>
          <a:xfrm>
            <a:off x="-6623" y="650682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3187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32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6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982781-317F-4E8C-A3C5-86E86EF3987A}"/>
              </a:ext>
            </a:extLst>
          </p:cNvPr>
          <p:cNvSpPr txBox="1"/>
          <p:nvPr/>
        </p:nvSpPr>
        <p:spPr>
          <a:xfrm>
            <a:off x="-6623" y="650682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53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400" y="1762375"/>
            <a:ext cx="2784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latin typeface="PT Sans Caption" charset="-52"/>
                <a:ea typeface="PT Sans Caption" charset="-52"/>
                <a:cs typeface="PT Sans Caption" charset="-52"/>
              </a:rPr>
              <a:t>Mini Workshop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4341" y="1284503"/>
            <a:ext cx="45404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Split into groups.</a:t>
            </a:r>
            <a:endParaRPr lang="en-US" sz="24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indent="45720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Each group 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should write a realistic emergency scenario,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relevant to their job function.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One member 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of each group should make the emergency call while the rest listen in.</a:t>
            </a:r>
            <a:r>
              <a:rPr lang="en-US" sz="24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0375" y="6001711"/>
            <a:ext cx="763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Whilst it is stressful to make a call in front of your peers it is more stressful to make an emergency call in a real emergency situation.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8795D-96DC-4C63-87C1-CB9999BB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9209" y="2767280"/>
            <a:ext cx="4552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Learn to make an </a:t>
            </a:r>
            <a:r>
              <a:rPr lang="en-GB" sz="40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</a:t>
            </a:r>
          </a:p>
        </p:txBody>
      </p:sp>
      <p:pic>
        <p:nvPicPr>
          <p:cNvPr id="3" name="VO 44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75" y="-812800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375" y="6090199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</a:rPr>
              <a:t>It is important to practice making an emergency call on a regular basis</a:t>
            </a: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C0828-0834-4F69-B239-A66BC017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12EA6-AA10-4E3C-BA22-A90338EFAB25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02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12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388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388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345629"/>
            <a:ext cx="7401638" cy="17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Equipment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2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70378"/>
            <a:ext cx="9144000" cy="198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1642" y="4986221"/>
            <a:ext cx="8560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Technical note: simplex, sometimes called ‘half duplex’ or ‘press to talk,’ allows communication in one direction at a time. 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endParaRPr lang="en-GB" sz="16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Duplex allows simultaneous communication in two directions, like a mobile phone.</a:t>
            </a: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endParaRPr lang="en-US" sz="16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Multiplex supports many-to-many communication, like a conference call.</a:t>
            </a: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4" name="VO 4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55347"/>
            <a:ext cx="812800" cy="812800"/>
          </a:xfrm>
          <a:prstGeom prst="rect">
            <a:avLst/>
          </a:prstGeom>
        </p:spPr>
      </p:pic>
      <p:pic>
        <p:nvPicPr>
          <p:cNvPr id="5" name="VO 45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4001" y="-955347"/>
            <a:ext cx="812800" cy="812800"/>
          </a:xfrm>
          <a:prstGeom prst="rect">
            <a:avLst/>
          </a:prstGeom>
        </p:spPr>
      </p:pic>
      <p:pic>
        <p:nvPicPr>
          <p:cNvPr id="6" name="VO 45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3671" y="-955347"/>
            <a:ext cx="812800" cy="812800"/>
          </a:xfrm>
          <a:prstGeom prst="rect">
            <a:avLst/>
          </a:prstGeom>
        </p:spPr>
      </p:pic>
      <p:pic>
        <p:nvPicPr>
          <p:cNvPr id="7" name="VO 45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96941" y="-955347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70393"/>
            <a:ext cx="9144000" cy="198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3284" y="5449692"/>
            <a:ext cx="8560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 on Emergency Call: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calls made using the GSM-R system red button are simplex – ‘press to talk.’ This is different to normal operation. Make sure it doesn’t catch you out.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1120652" y="7370147"/>
              <a:ext cx="7200" cy="7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6572" y="7366067"/>
                <a:ext cx="14880" cy="14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A47ECD6-F7FD-43AD-9AC9-9BBFA14AE5E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98BC3B-97B0-407E-9749-AC97073E9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7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328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2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2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784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2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2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762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Click="0" advTm="6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1472" y="1233193"/>
            <a:ext cx="7475834" cy="951471"/>
            <a:chOff x="951472" y="1233193"/>
            <a:chExt cx="7475834" cy="951471"/>
          </a:xfrm>
        </p:grpSpPr>
        <p:sp>
          <p:nvSpPr>
            <p:cNvPr id="3" name="Oval 2"/>
            <p:cNvSpPr/>
            <p:nvPr/>
          </p:nvSpPr>
          <p:spPr>
            <a:xfrm>
              <a:off x="951472" y="1233193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91399" y="1444683"/>
              <a:ext cx="7235907" cy="523220"/>
              <a:chOff x="1191399" y="1444683"/>
              <a:chExt cx="7235907" cy="52322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304077" y="1444683"/>
                <a:ext cx="61232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/>
                <a:r>
                  <a:rPr lang="en-GB" sz="28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Improved </a:t>
                </a:r>
                <a:r>
                  <a:rPr lang="en-GB" sz="2800" b="1" dirty="0">
                    <a:solidFill>
                      <a:schemeClr val="accent1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Reception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399" y="1470485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951472" y="2343760"/>
            <a:ext cx="7475834" cy="951471"/>
            <a:chOff x="951472" y="2343760"/>
            <a:chExt cx="7475834" cy="951471"/>
          </a:xfrm>
        </p:grpSpPr>
        <p:sp>
          <p:nvSpPr>
            <p:cNvPr id="8" name="Rectangle 7"/>
            <p:cNvSpPr/>
            <p:nvPr/>
          </p:nvSpPr>
          <p:spPr>
            <a:xfrm>
              <a:off x="2304077" y="2555250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Specific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Emergency Call feature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2343760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582369"/>
              <a:ext cx="471616" cy="4716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51472" y="3454327"/>
            <a:ext cx="7475835" cy="951471"/>
            <a:chOff x="951472" y="3454327"/>
            <a:chExt cx="7475835" cy="951471"/>
          </a:xfrm>
        </p:grpSpPr>
        <p:sp>
          <p:nvSpPr>
            <p:cNvPr id="12" name="Rectangle 11"/>
            <p:cNvSpPr/>
            <p:nvPr/>
          </p:nvSpPr>
          <p:spPr>
            <a:xfrm>
              <a:off x="2304078" y="3668452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Caller Identification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951472" y="3454327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694253"/>
              <a:ext cx="471616" cy="47161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51472" y="4564894"/>
            <a:ext cx="7475836" cy="951471"/>
            <a:chOff x="951472" y="4564894"/>
            <a:chExt cx="7475836" cy="951471"/>
          </a:xfrm>
        </p:grpSpPr>
        <p:sp>
          <p:nvSpPr>
            <p:cNvPr id="16" name="Rectangle 15"/>
            <p:cNvSpPr/>
            <p:nvPr/>
          </p:nvSpPr>
          <p:spPr>
            <a:xfrm>
              <a:off x="2304079" y="4779019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Full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duplex operation</a:t>
              </a:r>
              <a:endPara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51472" y="4564894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806137"/>
              <a:ext cx="471616" cy="471616"/>
            </a:xfrm>
            <a:prstGeom prst="rect">
              <a:avLst/>
            </a:prstGeom>
          </p:spPr>
        </p:pic>
      </p:grpSp>
      <p:pic>
        <p:nvPicPr>
          <p:cNvPr id="19" name="VO 45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20" name="VO 45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1277" y="-939581"/>
            <a:ext cx="812800" cy="812800"/>
          </a:xfrm>
          <a:prstGeom prst="rect">
            <a:avLst/>
          </a:prstGeom>
        </p:spPr>
      </p:pic>
      <p:pic>
        <p:nvPicPr>
          <p:cNvPr id="21" name="VO 45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6154" y="-939581"/>
            <a:ext cx="812800" cy="812800"/>
          </a:xfrm>
          <a:prstGeom prst="rect">
            <a:avLst/>
          </a:prstGeom>
        </p:spPr>
      </p:pic>
      <p:pic>
        <p:nvPicPr>
          <p:cNvPr id="22" name="VO 454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9200" y="-939581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74AFC0-E4D4-4F5B-94E1-BB64A30690CC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271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9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2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136" y="909020"/>
            <a:ext cx="49381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In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manner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are the participants talking to each other?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Specifically,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is happening?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What happens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as a result?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88" y="2641830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8155" y="5925144"/>
            <a:ext cx="6390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4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 hand signaller is standing track-side, talking on a GSM-R radio.</a:t>
            </a:r>
          </a:p>
        </p:txBody>
      </p:sp>
      <p:pic>
        <p:nvPicPr>
          <p:cNvPr id="5" name="VO 4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ictor_David_HandSignallerHello_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2682" y="2611947"/>
            <a:ext cx="1282506" cy="1282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0B1B4-AA9A-4CC1-89D8-773689DEF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DC83B5-8CB7-4EEB-B78D-1754AAC8EA2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15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997517"/>
            <a:ext cx="8390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What effect has the ‘press to talk’ equipment had? (think ABC-P)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635159"/>
            <a:ext cx="1252623" cy="1252623"/>
          </a:xfrm>
          <a:prstGeom prst="rect">
            <a:avLst/>
          </a:prstGeom>
        </p:spPr>
      </p:pic>
      <p:pic>
        <p:nvPicPr>
          <p:cNvPr id="5" name="VO 45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ictor_David_HandSignallerHello_Simplex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384" y="2635159"/>
            <a:ext cx="1173037" cy="1173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716E4-2527-4B79-A0A6-7BE42A9C1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585D4-C5C8-46D2-A8E2-7FC384FA07A4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3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68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3" name="VO 45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471" y="-939581"/>
            <a:ext cx="812800" cy="812800"/>
          </a:xfrm>
          <a:prstGeom prst="rect">
            <a:avLst/>
          </a:prstGeom>
        </p:spPr>
      </p:pic>
      <p:pic>
        <p:nvPicPr>
          <p:cNvPr id="4" name="VO 457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3785" y="-939581"/>
            <a:ext cx="812800" cy="812800"/>
          </a:xfrm>
          <a:prstGeom prst="rect">
            <a:avLst/>
          </a:prstGeom>
        </p:spPr>
      </p:pic>
      <p:pic>
        <p:nvPicPr>
          <p:cNvPr id="5" name="VO 457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-93958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76AFA-D85D-48E6-B5C5-44A2CB05422E}"/>
              </a:ext>
            </a:extLst>
          </p:cNvPr>
          <p:cNvSpPr txBox="1"/>
          <p:nvPr/>
        </p:nvSpPr>
        <p:spPr>
          <a:xfrm>
            <a:off x="110767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491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176" y="2599430"/>
            <a:ext cx="48620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Safety Critical Communications is a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formal conversation.</a:t>
            </a:r>
          </a:p>
        </p:txBody>
      </p:sp>
      <p:pic>
        <p:nvPicPr>
          <p:cNvPr id="2" name="VO 45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224" y="-812800"/>
            <a:ext cx="812800" cy="812800"/>
          </a:xfrm>
          <a:prstGeom prst="rect">
            <a:avLst/>
          </a:prstGeom>
        </p:spPr>
      </p:pic>
      <p:pic>
        <p:nvPicPr>
          <p:cNvPr id="3" name="VO45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424" y="-711200"/>
            <a:ext cx="609600" cy="609600"/>
          </a:xfrm>
          <a:prstGeom prst="rect">
            <a:avLst/>
          </a:prstGeom>
        </p:spPr>
      </p:pic>
      <p:pic>
        <p:nvPicPr>
          <p:cNvPr id="4" name="VO45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9122" y="-711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BAEF5-A195-4FA3-94F9-E9894ED53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2E4D5-7068-487C-8137-3A6B0011C84D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52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6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DF858-F660-4F1A-AB0C-032C78BC264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69239" y="1281997"/>
            <a:ext cx="4791441" cy="954107"/>
            <a:chOff x="3769239" y="1281997"/>
            <a:chExt cx="4791441" cy="954107"/>
          </a:xfrm>
        </p:grpSpPr>
        <p:sp>
          <p:nvSpPr>
            <p:cNvPr id="6" name="Oval 5"/>
            <p:cNvSpPr/>
            <p:nvPr/>
          </p:nvSpPr>
          <p:spPr>
            <a:xfrm>
              <a:off x="3769239" y="132656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70531" y="1281997"/>
              <a:ext cx="34901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Use </a:t>
              </a:r>
              <a:r>
                <a:rPr lang="en-GB" sz="2800" b="1" dirty="0"/>
                <a:t>the standard words and phrases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69239" y="2789263"/>
            <a:ext cx="4791441" cy="1384995"/>
            <a:chOff x="3769239" y="2789263"/>
            <a:chExt cx="4791441" cy="1384995"/>
          </a:xfrm>
        </p:grpSpPr>
        <p:sp>
          <p:nvSpPr>
            <p:cNvPr id="38" name="Oval 37"/>
            <p:cNvSpPr/>
            <p:nvPr/>
          </p:nvSpPr>
          <p:spPr>
            <a:xfrm>
              <a:off x="3769239" y="287839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70531" y="2789263"/>
              <a:ext cx="34901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Learn and practice to make an </a:t>
              </a:r>
              <a:r>
                <a:rPr lang="en-GB" sz="2800" b="1" dirty="0">
                  <a:solidFill>
                    <a:srgbClr val="FF0000"/>
                  </a:solidFill>
                </a:rPr>
                <a:t>Emergency Call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69238" y="4170217"/>
            <a:ext cx="4791442" cy="1384995"/>
            <a:chOff x="3769238" y="4170217"/>
            <a:chExt cx="4791442" cy="1384995"/>
          </a:xfrm>
        </p:grpSpPr>
        <p:sp>
          <p:nvSpPr>
            <p:cNvPr id="41" name="Oval 40"/>
            <p:cNvSpPr/>
            <p:nvPr/>
          </p:nvSpPr>
          <p:spPr>
            <a:xfrm>
              <a:off x="3769238" y="443022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70531" y="4170217"/>
              <a:ext cx="34901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Safety Critical Communications are a </a:t>
              </a:r>
              <a:r>
                <a:rPr lang="en-GB" sz="2800" b="1" dirty="0"/>
                <a:t>formal conversation</a:t>
              </a:r>
            </a:p>
          </p:txBody>
        </p:sp>
      </p:grpSp>
      <p:pic>
        <p:nvPicPr>
          <p:cNvPr id="2" name="VO 4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D88AA-7C95-456C-BB5F-980B0F012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C599A-C709-4805-8DDF-2C0988C96B63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36DF8-7665-42C4-BC19-9194273040D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3" name="VO4710">
            <a:hlinkClick r:id="" action="ppaction://media"/>
            <a:extLst>
              <a:ext uri="{FF2B5EF4-FFF2-40B4-BE49-F238E27FC236}">
                <a16:creationId xmlns:a16="http://schemas.microsoft.com/office/drawing/2014/main" id="{282F4655-F160-4EAB-B60F-2500E2DBB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81" y="-914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6E152-0051-4941-962A-8EAD5BCBD469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55F71-1D11-4A79-ADCF-DE3AAE823D36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18" y="2527304"/>
            <a:ext cx="6464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Protocol: an </a:t>
            </a:r>
            <a:r>
              <a:rPr lang="en-US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way</a:t>
            </a: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 of doing something </a:t>
            </a:r>
          </a:p>
        </p:txBody>
      </p:sp>
      <p:pic>
        <p:nvPicPr>
          <p:cNvPr id="3" name="VO 4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D95C-5FEA-4796-BB1B-1F403C90CE5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904067"/>
            <a:ext cx="7716033" cy="4976841"/>
          </a:xfrm>
          <a:prstGeom prst="rect">
            <a:avLst/>
          </a:prstGeom>
        </p:spPr>
      </p:pic>
      <p:pic>
        <p:nvPicPr>
          <p:cNvPr id="3" name="VO 4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09" y="-77251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E96B7-74E0-4F33-A192-3259FC3288F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64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22" y="5217410"/>
            <a:ext cx="4060265" cy="101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7200" b="1" dirty="0"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47557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7556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47557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47555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5" name="VO 4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2" y="-812800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9DB43A-27A4-42A2-B0E5-8588EE391FB4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45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 4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6010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6ACD1-6610-4513-B1D0-9EA63FA88CF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494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75NEMTS3ZVHP-10-2604</_dlc_DocId>
    <_dlc_DocIdUrl xmlns="6e9dc5df-26dc-4cdc-bc9e-1872ac93cb1a">
      <Url>http://author.sparkrail.org/_layouts/15/DocIdRedir.aspx?ID=75NEMTS3ZVHP-10-2604</Url>
      <Description>75NEMTS3ZVHP-10-2604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BFF52EA2-804C-41BB-9955-039AA4627517}"/>
</file>

<file path=customXml/itemProps2.xml><?xml version="1.0" encoding="utf-8"?>
<ds:datastoreItem xmlns:ds="http://schemas.openxmlformats.org/officeDocument/2006/customXml" ds:itemID="{D803F7B9-5A92-49DF-AF4C-989300649E3D}"/>
</file>

<file path=customXml/itemProps3.xml><?xml version="1.0" encoding="utf-8"?>
<ds:datastoreItem xmlns:ds="http://schemas.openxmlformats.org/officeDocument/2006/customXml" ds:itemID="{7CAAAE37-0859-4814-A1B9-D1BF48827CF6}"/>
</file>

<file path=customXml/itemProps4.xml><?xml version="1.0" encoding="utf-8"?>
<ds:datastoreItem xmlns:ds="http://schemas.openxmlformats.org/officeDocument/2006/customXml" ds:itemID="{EE480F9F-93CB-4107-903F-D05CC1C758B5}"/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6031</TotalTime>
  <Words>1050</Words>
  <Application>Microsoft Office PowerPoint</Application>
  <PresentationFormat>On-screen Show (4:3)</PresentationFormat>
  <Paragraphs>256</Paragraphs>
  <Slides>59</Slides>
  <Notes>8</Notes>
  <HiddenSlides>3</HiddenSlides>
  <MMClips>87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Maiandra GD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247</cp:revision>
  <cp:lastPrinted>2017-03-27T08:36:20Z</cp:lastPrinted>
  <dcterms:created xsi:type="dcterms:W3CDTF">2016-11-25T18:02:59Z</dcterms:created>
  <dcterms:modified xsi:type="dcterms:W3CDTF">2017-10-13T08:26:43Z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2e1868c6-2e62-4f26-83d6-103e8af05132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RSSB-SCC-Module-4 -Protocols-2.pptx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