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37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3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4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57.xml" ContentType="application/vnd.openxmlformats-officedocument.presentationml.slide+xml"/>
  <Override PartName="/ppt/slides/slide56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3.xml" ContentType="application/vnd.openxmlformats-officedocument.presentationml.slide+xml"/>
  <Override PartName="/ppt/slides/slide32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revisionInfo.xml" ContentType="application/vnd.ms-powerpoint.revisioninfo+xml"/>
  <Override PartName="/ppt/tags/tag2.xml" ContentType="application/vnd.openxmlformats-officedocument.presentationml.tag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9"/>
  </p:notesMasterIdLst>
  <p:sldIdLst>
    <p:sldId id="257" r:id="rId2"/>
    <p:sldId id="339" r:id="rId3"/>
    <p:sldId id="340" r:id="rId4"/>
    <p:sldId id="258" r:id="rId5"/>
    <p:sldId id="260" r:id="rId6"/>
    <p:sldId id="270" r:id="rId7"/>
    <p:sldId id="347" r:id="rId8"/>
    <p:sldId id="298" r:id="rId9"/>
    <p:sldId id="278" r:id="rId10"/>
    <p:sldId id="392" r:id="rId11"/>
    <p:sldId id="341" r:id="rId12"/>
    <p:sldId id="349" r:id="rId13"/>
    <p:sldId id="393" r:id="rId14"/>
    <p:sldId id="394" r:id="rId15"/>
    <p:sldId id="396" r:id="rId16"/>
    <p:sldId id="395" r:id="rId17"/>
    <p:sldId id="397" r:id="rId18"/>
    <p:sldId id="398" r:id="rId19"/>
    <p:sldId id="399" r:id="rId20"/>
    <p:sldId id="400" r:id="rId21"/>
    <p:sldId id="401" r:id="rId22"/>
    <p:sldId id="402" r:id="rId23"/>
    <p:sldId id="357" r:id="rId24"/>
    <p:sldId id="403" r:id="rId25"/>
    <p:sldId id="404" r:id="rId26"/>
    <p:sldId id="405" r:id="rId27"/>
    <p:sldId id="407" r:id="rId28"/>
    <p:sldId id="406" r:id="rId29"/>
    <p:sldId id="409" r:id="rId30"/>
    <p:sldId id="410" r:id="rId31"/>
    <p:sldId id="411" r:id="rId32"/>
    <p:sldId id="412" r:id="rId33"/>
    <p:sldId id="413" r:id="rId34"/>
    <p:sldId id="415" r:id="rId35"/>
    <p:sldId id="416" r:id="rId36"/>
    <p:sldId id="417" r:id="rId37"/>
    <p:sldId id="418" r:id="rId38"/>
    <p:sldId id="420" r:id="rId39"/>
    <p:sldId id="421" r:id="rId40"/>
    <p:sldId id="419" r:id="rId41"/>
    <p:sldId id="422" r:id="rId42"/>
    <p:sldId id="423" r:id="rId43"/>
    <p:sldId id="424" r:id="rId44"/>
    <p:sldId id="426" r:id="rId45"/>
    <p:sldId id="427" r:id="rId46"/>
    <p:sldId id="428" r:id="rId47"/>
    <p:sldId id="429" r:id="rId48"/>
    <p:sldId id="430" r:id="rId49"/>
    <p:sldId id="432" r:id="rId50"/>
    <p:sldId id="433" r:id="rId51"/>
    <p:sldId id="434" r:id="rId52"/>
    <p:sldId id="325" r:id="rId53"/>
    <p:sldId id="327" r:id="rId54"/>
    <p:sldId id="435" r:id="rId55"/>
    <p:sldId id="311" r:id="rId56"/>
    <p:sldId id="312" r:id="rId57"/>
    <p:sldId id="310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reegard" initials="sf" lastIdx="1" clrIdx="0">
    <p:extLst>
      <p:ext uri="{19B8F6BF-5375-455C-9EA6-DF929625EA0E}">
        <p15:presenceInfo xmlns:p15="http://schemas.microsoft.com/office/powerpoint/2012/main" userId="d928c397cc1f15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0FF"/>
    <a:srgbClr val="F65800"/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16" autoAdjust="0"/>
    <p:restoredTop sz="96075" autoAdjust="0"/>
  </p:normalViewPr>
  <p:slideViewPr>
    <p:cSldViewPr snapToGrid="0" snapToObjects="1" showGuides="1">
      <p:cViewPr varScale="1">
        <p:scale>
          <a:sx n="114" d="100"/>
          <a:sy n="114" d="100"/>
        </p:scale>
        <p:origin x="1122" y="108"/>
      </p:cViewPr>
      <p:guideLst>
        <p:guide orient="horz" pos="2137"/>
        <p:guide pos="2857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theme" Target="theme/theme1.xml"/><Relationship Id="rId68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69" Type="http://schemas.openxmlformats.org/officeDocument/2006/relationships/customXml" Target="../customXml/item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customXml" Target="../customXml/item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5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9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5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94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03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9" r:id="rId3"/>
    <p:sldLayoutId id="2147483688" r:id="rId4"/>
    <p:sldLayoutId id="2147483686" r:id="rId5"/>
    <p:sldLayoutId id="2147483681" r:id="rId6"/>
    <p:sldLayoutId id="2147483682" r:id="rId7"/>
    <p:sldLayoutId id="2147483679" r:id="rId8"/>
    <p:sldLayoutId id="2147483693" r:id="rId9"/>
    <p:sldLayoutId id="2147483685" r:id="rId10"/>
    <p:sldLayoutId id="2147483678" r:id="rId11"/>
    <p:sldLayoutId id="2147483676" r:id="rId12"/>
    <p:sldLayoutId id="2147483696" r:id="rId13"/>
    <p:sldLayoutId id="2147483674" r:id="rId14"/>
    <p:sldLayoutId id="2147483675" r:id="rId15"/>
    <p:sldLayoutId id="2147483671" r:id="rId16"/>
    <p:sldLayoutId id="2147483684" r:id="rId17"/>
    <p:sldLayoutId id="2147483673" r:id="rId18"/>
    <p:sldLayoutId id="2147483680" r:id="rId19"/>
    <p:sldLayoutId id="2147483670" r:id="rId20"/>
    <p:sldLayoutId id="2147483687" r:id="rId21"/>
    <p:sldLayoutId id="2147483697" r:id="rId22"/>
    <p:sldLayoutId id="2147483695" r:id="rId23"/>
    <p:sldLayoutId id="2147483683" r:id="rId24"/>
    <p:sldLayoutId id="2147483669" r:id="rId25"/>
    <p:sldLayoutId id="2147483690" r:id="rId26"/>
    <p:sldLayoutId id="2147483691" r:id="rId27"/>
    <p:sldLayoutId id="2147483692" r:id="rId28"/>
    <p:sldLayoutId id="2147483677" r:id="rId29"/>
    <p:sldLayoutId id="2147483667" r:id="rId30"/>
    <p:sldLayoutId id="2147483694" r:id="rId31"/>
    <p:sldLayoutId id="214748367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3.png"/><Relationship Id="rId5" Type="http://schemas.microsoft.com/office/2007/relationships/media" Target="../media/media9.mp3"/><Relationship Id="rId10" Type="http://schemas.openxmlformats.org/officeDocument/2006/relationships/image" Target="../media/image22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9.png"/><Relationship Id="rId5" Type="http://schemas.microsoft.com/office/2007/relationships/media" Target="../media/media1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7.mp3"/><Relationship Id="rId7" Type="http://schemas.openxmlformats.org/officeDocument/2006/relationships/image" Target="../media/image3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4.png"/><Relationship Id="rId4" Type="http://schemas.openxmlformats.org/officeDocument/2006/relationships/audio" Target="../media/media17.mp3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33.jp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2.mp3"/><Relationship Id="rId7" Type="http://schemas.openxmlformats.org/officeDocument/2006/relationships/slideLayout" Target="../slideLayouts/slideLayout2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5" Type="http://schemas.microsoft.com/office/2007/relationships/media" Target="../media/media23.mp3"/><Relationship Id="rId4" Type="http://schemas.openxmlformats.org/officeDocument/2006/relationships/audio" Target="../media/media22.mp3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5.mp3"/><Relationship Id="rId7" Type="http://schemas.openxmlformats.org/officeDocument/2006/relationships/image" Target="../media/image1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7.png"/><Relationship Id="rId4" Type="http://schemas.openxmlformats.org/officeDocument/2006/relationships/audio" Target="../media/media25.mp3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6.mp3"/><Relationship Id="rId7" Type="http://schemas.openxmlformats.org/officeDocument/2006/relationships/image" Target="../media/image3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26.mp3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4.mp3"/><Relationship Id="rId7" Type="http://schemas.openxmlformats.org/officeDocument/2006/relationships/image" Target="../media/image2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0.png"/><Relationship Id="rId4" Type="http://schemas.openxmlformats.org/officeDocument/2006/relationships/audio" Target="../media/media34.mp3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6.mp3"/><Relationship Id="rId7" Type="http://schemas.openxmlformats.org/officeDocument/2006/relationships/slideLayout" Target="../slideLayouts/slideLayout2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5" Type="http://schemas.microsoft.com/office/2007/relationships/media" Target="../media/media37.mp3"/><Relationship Id="rId10" Type="http://schemas.openxmlformats.org/officeDocument/2006/relationships/image" Target="../media/image36.png"/><Relationship Id="rId4" Type="http://schemas.openxmlformats.org/officeDocument/2006/relationships/audio" Target="../media/media36.mp3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p3"/><Relationship Id="rId3" Type="http://schemas.microsoft.com/office/2007/relationships/media" Target="../media/media39.mp3"/><Relationship Id="rId7" Type="http://schemas.microsoft.com/office/2007/relationships/media" Target="../media/media41.mp3"/><Relationship Id="rId12" Type="http://schemas.openxmlformats.org/officeDocument/2006/relationships/image" Target="../media/image36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media40.mp3"/><Relationship Id="rId11" Type="http://schemas.openxmlformats.org/officeDocument/2006/relationships/image" Target="../media/image20.png"/><Relationship Id="rId5" Type="http://schemas.microsoft.com/office/2007/relationships/media" Target="../media/media40.mp3"/><Relationship Id="rId10" Type="http://schemas.openxmlformats.org/officeDocument/2006/relationships/image" Target="../media/image39.png"/><Relationship Id="rId4" Type="http://schemas.openxmlformats.org/officeDocument/2006/relationships/audio" Target="../media/media39.mp3"/><Relationship Id="rId9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5.mp3"/><Relationship Id="rId3" Type="http://schemas.microsoft.com/office/2007/relationships/media" Target="../media/media43.mp3"/><Relationship Id="rId7" Type="http://schemas.microsoft.com/office/2007/relationships/media" Target="../media/media45.mp3"/><Relationship Id="rId12" Type="http://schemas.openxmlformats.org/officeDocument/2006/relationships/image" Target="../media/image36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p3"/><Relationship Id="rId11" Type="http://schemas.openxmlformats.org/officeDocument/2006/relationships/image" Target="../media/image20.png"/><Relationship Id="rId5" Type="http://schemas.microsoft.com/office/2007/relationships/media" Target="../media/media44.mp3"/><Relationship Id="rId10" Type="http://schemas.openxmlformats.org/officeDocument/2006/relationships/image" Target="../media/image40.png"/><Relationship Id="rId4" Type="http://schemas.openxmlformats.org/officeDocument/2006/relationships/audio" Target="../media/media43.mp3"/><Relationship Id="rId9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9.mp3"/><Relationship Id="rId3" Type="http://schemas.microsoft.com/office/2007/relationships/media" Target="../media/media47.mp3"/><Relationship Id="rId7" Type="http://schemas.microsoft.com/office/2007/relationships/media" Target="../media/media49.mp3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p3"/><Relationship Id="rId11" Type="http://schemas.openxmlformats.org/officeDocument/2006/relationships/image" Target="../media/image42.png"/><Relationship Id="rId5" Type="http://schemas.microsoft.com/office/2007/relationships/media" Target="../media/media48.mp3"/><Relationship Id="rId10" Type="http://schemas.openxmlformats.org/officeDocument/2006/relationships/image" Target="../media/image14.png"/><Relationship Id="rId4" Type="http://schemas.openxmlformats.org/officeDocument/2006/relationships/audio" Target="../media/media47.mp3"/><Relationship Id="rId9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3.png"/><Relationship Id="rId3" Type="http://schemas.microsoft.com/office/2007/relationships/media" Target="../media/media54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11" Type="http://schemas.openxmlformats.org/officeDocument/2006/relationships/image" Target="../media/image21.png"/><Relationship Id="rId5" Type="http://schemas.microsoft.com/office/2007/relationships/media" Target="../media/media55.mp3"/><Relationship Id="rId10" Type="http://schemas.openxmlformats.org/officeDocument/2006/relationships/image" Target="../media/image20.png"/><Relationship Id="rId4" Type="http://schemas.openxmlformats.org/officeDocument/2006/relationships/audio" Target="../media/media54.mp3"/><Relationship Id="rId9" Type="http://schemas.openxmlformats.org/officeDocument/2006/relationships/image" Target="../media/image44.png"/><Relationship Id="rId1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8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4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audio" Target="../media/media59.mp3"/><Relationship Id="rId11" Type="http://schemas.openxmlformats.org/officeDocument/2006/relationships/image" Target="../media/image23.png"/><Relationship Id="rId5" Type="http://schemas.microsoft.com/office/2007/relationships/media" Target="../media/media59.mp3"/><Relationship Id="rId10" Type="http://schemas.openxmlformats.org/officeDocument/2006/relationships/image" Target="../media/image22.png"/><Relationship Id="rId4" Type="http://schemas.openxmlformats.org/officeDocument/2006/relationships/audio" Target="../media/media58.mp3"/><Relationship Id="rId9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5.mp3"/><Relationship Id="rId7" Type="http://schemas.openxmlformats.org/officeDocument/2006/relationships/image" Target="../media/image14.png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65.mp3"/><Relationship Id="rId9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5" Type="http://schemas.openxmlformats.org/officeDocument/2006/relationships/image" Target="../media/image14.png"/><Relationship Id="rId4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67.mp3"/><Relationship Id="rId7" Type="http://schemas.openxmlformats.org/officeDocument/2006/relationships/image" Target="../media/image21.png"/><Relationship Id="rId2" Type="http://schemas.microsoft.com/office/2007/relationships/media" Target="../media/media67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69.mp3"/><Relationship Id="rId7" Type="http://schemas.openxmlformats.org/officeDocument/2006/relationships/image" Target="../media/image14.png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47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9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5" Type="http://schemas.openxmlformats.org/officeDocument/2006/relationships/image" Target="../media/image36.png"/><Relationship Id="rId4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271840"/>
            <a:chOff x="3320856" y="2751356"/>
            <a:chExt cx="5357922" cy="2271840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THREE: STRUCTURE &amp; </a:t>
              </a:r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RESPONSIBILITY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"/>
    </mc:Choice>
    <mc:Fallback xmlns="">
      <p:transition spd="slow" advTm="64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97831" y="2280573"/>
            <a:ext cx="6055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>
                <a:latin typeface="PT Sans Caption" charset="-52"/>
                <a:ea typeface="PT Sans Caption" charset="-52"/>
                <a:cs typeface="PT Sans Caption" charset="-52"/>
              </a:rPr>
              <a:t>Structure</a:t>
            </a:r>
            <a:endParaRPr lang="en-US" sz="6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7831" y="3296236"/>
            <a:ext cx="7510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</a:t>
            </a:r>
            <a:endParaRPr lang="en-US" sz="60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8147" y="6030701"/>
            <a:ext cx="7555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Note: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there will be a short test at the end of this module to confirm your understanding of the National Minimum Standard.</a:t>
            </a:r>
          </a:p>
        </p:txBody>
      </p:sp>
      <p:pic>
        <p:nvPicPr>
          <p:cNvPr id="6" name="VO31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" y="-812800"/>
            <a:ext cx="812800" cy="812800"/>
          </a:xfrm>
          <a:prstGeom prst="rect">
            <a:avLst/>
          </a:prstGeom>
        </p:spPr>
      </p:pic>
      <p:pic>
        <p:nvPicPr>
          <p:cNvPr id="7" name="VO31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147" y="-834606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F005B-BE31-4813-856F-1864D5CF6F0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70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9"/>
    </mc:Choice>
    <mc:Fallback xmlns="">
      <p:transition spd="slow" advTm="1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67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6"/>
        <p14:playEvt time="7675" objId="7"/>
        <p14:stopEvt time="7713" objId="6"/>
        <p14:stopEvt time="17045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32906"/>
            <a:ext cx="793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Message Structure</a:t>
            </a:r>
          </a:p>
        </p:txBody>
      </p:sp>
    </p:spTree>
    <p:extLst>
      <p:ext uri="{BB962C8B-B14F-4D97-AF65-F5344CB8AC3E}">
        <p14:creationId xmlns:p14="http://schemas.microsoft.com/office/powerpoint/2010/main" val="87503723"/>
      </p:ext>
    </p:extLst>
  </p:cSld>
  <p:clrMapOvr>
    <a:masterClrMapping/>
  </p:clrMapOvr>
  <p:transition spd="slow" advTm="3408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531" y="1366966"/>
            <a:ext cx="5107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why would we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need to structure/ organise a message?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5530" y="4118188"/>
            <a:ext cx="510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structure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 we put in place?</a:t>
            </a:r>
          </a:p>
        </p:txBody>
      </p:sp>
      <p:pic>
        <p:nvPicPr>
          <p:cNvPr id="2" name="VO3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6188E-8F4F-4EE3-BAE6-1F13B149FD8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5375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46357" y="4915686"/>
            <a:ext cx="4604085" cy="1251285"/>
            <a:chOff x="3946357" y="4915686"/>
            <a:chExt cx="4604085" cy="1251285"/>
          </a:xfrm>
        </p:grpSpPr>
        <p:sp>
          <p:nvSpPr>
            <p:cNvPr id="8" name="Oval 7"/>
            <p:cNvSpPr/>
            <p:nvPr/>
          </p:nvSpPr>
          <p:spPr>
            <a:xfrm>
              <a:off x="3946357" y="49156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34628" y="52489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11" y="5248941"/>
              <a:ext cx="1109177" cy="66452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946357" y="682172"/>
            <a:ext cx="4157119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946357" y="3504515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946357" y="2093343"/>
            <a:ext cx="4475748" cy="1251285"/>
            <a:chOff x="3946357" y="2093343"/>
            <a:chExt cx="4475748" cy="1251285"/>
          </a:xfrm>
        </p:grpSpPr>
        <p:sp>
          <p:nvSpPr>
            <p:cNvPr id="6" name="Oval 5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" name="VO3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7554" y="-812800"/>
            <a:ext cx="812800" cy="812800"/>
          </a:xfrm>
          <a:prstGeom prst="rect">
            <a:avLst/>
          </a:prstGeom>
        </p:spPr>
      </p:pic>
      <p:pic>
        <p:nvPicPr>
          <p:cNvPr id="4" name="VO3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2970" y="-812800"/>
            <a:ext cx="812800" cy="812800"/>
          </a:xfrm>
          <a:prstGeom prst="rect">
            <a:avLst/>
          </a:prstGeom>
        </p:spPr>
      </p:pic>
      <p:pic>
        <p:nvPicPr>
          <p:cNvPr id="5" name="VO32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8386" y="-812800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F11D77-4A23-4C48-A872-4A80FE6900E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824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130">
        <p:fade/>
      </p:transition>
    </mc:Choice>
    <mc:Fallback xmlns="">
      <p:transition spd="med" advTm="2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81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3815" objId="4"/>
        <p14:stopEvt time="3832" objId="2"/>
        <p14:stopEvt time="15555" objId="4"/>
        <p14:playEvt time="15824" objId="5"/>
        <p14:stopEvt time="19680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2736" y="2229435"/>
            <a:ext cx="2326106" cy="2326106"/>
            <a:chOff x="3946357" y="682172"/>
            <a:chExt cx="1251285" cy="1251285"/>
          </a:xfrm>
        </p:grpSpPr>
        <p:sp>
          <p:nvSpPr>
            <p:cNvPr id="2" name="Oval 1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35" y="894728"/>
              <a:ext cx="826169" cy="82616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890331" y="2792323"/>
            <a:ext cx="4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72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Opening</a:t>
            </a:r>
            <a:endParaRPr lang="en-US" sz="72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27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"/>
    </mc:Choice>
    <mc:Fallback xmlns="">
      <p:transition spd="slow" advTm="45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198" y="662956"/>
            <a:ext cx="6164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Message Opening: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9141" y="1679933"/>
            <a:ext cx="3139999" cy="1173435"/>
            <a:chOff x="1269141" y="1679933"/>
            <a:chExt cx="3139999" cy="1173435"/>
          </a:xfrm>
        </p:grpSpPr>
        <p:sp>
          <p:nvSpPr>
            <p:cNvPr id="3" name="Rectangle 2"/>
            <p:cNvSpPr/>
            <p:nvPr/>
          </p:nvSpPr>
          <p:spPr>
            <a:xfrm>
              <a:off x="2844288" y="1974264"/>
              <a:ext cx="15648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“Hello”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269141" y="1679933"/>
              <a:ext cx="1173435" cy="1173435"/>
              <a:chOff x="1056198" y="1901431"/>
              <a:chExt cx="951471" cy="951471"/>
            </a:xfrm>
            <a:solidFill>
              <a:schemeClr val="accent5"/>
            </a:solidFill>
          </p:grpSpPr>
          <p:sp>
            <p:nvSpPr>
              <p:cNvPr id="7" name="Oval 6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1284722" y="3280752"/>
            <a:ext cx="5021924" cy="1173435"/>
            <a:chOff x="1284722" y="3280752"/>
            <a:chExt cx="5021924" cy="1173435"/>
          </a:xfrm>
        </p:grpSpPr>
        <p:sp>
          <p:nvSpPr>
            <p:cNvPr id="17" name="Rectangle 16"/>
            <p:cNvSpPr/>
            <p:nvPr/>
          </p:nvSpPr>
          <p:spPr>
            <a:xfrm>
              <a:off x="2859869" y="3575083"/>
              <a:ext cx="34467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This is who I am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84722" y="3280752"/>
              <a:ext cx="1173435" cy="1173435"/>
              <a:chOff x="1056198" y="1901431"/>
              <a:chExt cx="951471" cy="951471"/>
            </a:xfrm>
            <a:solidFill>
              <a:schemeClr val="accent5"/>
            </a:solidFill>
          </p:grpSpPr>
          <p:sp>
            <p:nvSpPr>
              <p:cNvPr id="19" name="Oval 18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1300303" y="4881571"/>
            <a:ext cx="5422675" cy="1173435"/>
            <a:chOff x="1300303" y="4881571"/>
            <a:chExt cx="5422675" cy="1173435"/>
          </a:xfrm>
        </p:grpSpPr>
        <p:sp>
          <p:nvSpPr>
            <p:cNvPr id="21" name="Rectangle 20"/>
            <p:cNvSpPr/>
            <p:nvPr/>
          </p:nvSpPr>
          <p:spPr>
            <a:xfrm>
              <a:off x="2875450" y="5175902"/>
              <a:ext cx="38475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This is where I am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00303" y="4881571"/>
              <a:ext cx="1173435" cy="1173435"/>
              <a:chOff x="1056198" y="1901431"/>
              <a:chExt cx="951471" cy="951471"/>
            </a:xfrm>
            <a:solidFill>
              <a:schemeClr val="accent5"/>
            </a:solidFill>
          </p:grpSpPr>
          <p:sp>
            <p:nvSpPr>
              <p:cNvPr id="23" name="Oval 22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5" name="VO3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" y="-928854"/>
            <a:ext cx="812800" cy="812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25CED9-47A9-4C1F-BB2C-EDF60CA11A38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380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"/>
    </mc:Choice>
    <mc:Fallback xmlns="">
      <p:transition spd="slow" advTm="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  <p14:stopEvt time="5817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3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44896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49" y="156660"/>
            <a:ext cx="2301963" cy="5522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53" y="156660"/>
            <a:ext cx="2224970" cy="5522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4" y="156660"/>
            <a:ext cx="2146070" cy="5522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47" y="156660"/>
            <a:ext cx="2224970" cy="5522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AB2DE-3647-4971-AF7B-CF9ABBE47B2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652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4"/>
    </mc:Choice>
    <mc:Fallback xmlns="">
      <p:transition spd="slow" advTm="1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401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464808"/>
          </a:xfrm>
          <a:prstGeom prst="rect">
            <a:avLst/>
          </a:prstGeom>
        </p:spPr>
      </p:pic>
      <p:pic>
        <p:nvPicPr>
          <p:cNvPr id="3" name="VO3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928854"/>
            <a:ext cx="812800" cy="812800"/>
          </a:xfrm>
          <a:prstGeom prst="rect">
            <a:avLst/>
          </a:prstGeom>
        </p:spPr>
      </p:pic>
      <p:pic>
        <p:nvPicPr>
          <p:cNvPr id="4" name="VO32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3828" y="-928854"/>
            <a:ext cx="812800" cy="812800"/>
          </a:xfrm>
          <a:prstGeom prst="rect">
            <a:avLst/>
          </a:prstGeom>
        </p:spPr>
      </p:pic>
      <p:pic>
        <p:nvPicPr>
          <p:cNvPr id="5" name="VO32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656" y="-928854"/>
            <a:ext cx="812800" cy="812800"/>
          </a:xfrm>
          <a:prstGeom prst="rect">
            <a:avLst/>
          </a:prstGeom>
        </p:spPr>
      </p:pic>
      <p:pic>
        <p:nvPicPr>
          <p:cNvPr id="6" name="VO324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1484" y="-928854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E0A8B-CEEE-4CD2-BE13-C43190298A31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356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1"/>
    </mc:Choice>
    <mc:Fallback xmlns="">
      <p:transition spd="slow" advTm="2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9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4049" objId="4"/>
        <p14:stopEvt time="4062" objId="3"/>
        <p14:playEvt time="7890" objId="5"/>
        <p14:stopEvt time="7904" objId="4"/>
        <p14:playEvt time="11970" objId="6"/>
        <p14:stopEvt time="11987" objId="5"/>
        <p14:stopEvt time="19957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9068" y="332723"/>
            <a:ext cx="2762889" cy="5777633"/>
            <a:chOff x="269068" y="332723"/>
            <a:chExt cx="2762889" cy="57776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8" y="332723"/>
              <a:ext cx="2751221" cy="481463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0736" y="5464025"/>
              <a:ext cx="27512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“two tango one five at bravo two six signal”</a:t>
              </a:r>
              <a:r>
                <a:rPr lang="en-US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93885" y="304801"/>
            <a:ext cx="2588312" cy="5805555"/>
            <a:chOff x="3293885" y="304801"/>
            <a:chExt cx="2588312" cy="5805555"/>
          </a:xfrm>
        </p:grpSpPr>
        <p:sp>
          <p:nvSpPr>
            <p:cNvPr id="4" name="Rectangle 3"/>
            <p:cNvSpPr/>
            <p:nvPr/>
          </p:nvSpPr>
          <p:spPr>
            <a:xfrm>
              <a:off x="3457074" y="5464025"/>
              <a:ext cx="22298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“Rugby workstation two”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885" y="304801"/>
              <a:ext cx="2588312" cy="487048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209537" y="304801"/>
            <a:ext cx="2588312" cy="5805555"/>
            <a:chOff x="6209537" y="304801"/>
            <a:chExt cx="2588312" cy="5805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537" y="304801"/>
              <a:ext cx="2588312" cy="48704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88767" y="5464025"/>
              <a:ext cx="22298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“Slough platform two”</a:t>
              </a:r>
            </a:p>
          </p:txBody>
        </p:sp>
      </p:grpSp>
      <p:pic>
        <p:nvPicPr>
          <p:cNvPr id="11" name="VO3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78559"/>
            <a:ext cx="812800" cy="812800"/>
          </a:xfrm>
          <a:prstGeom prst="rect">
            <a:avLst/>
          </a:prstGeom>
        </p:spPr>
      </p:pic>
      <p:pic>
        <p:nvPicPr>
          <p:cNvPr id="12" name="VO32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588" y="-978559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46B21-6302-4A88-AB89-C54A2EFCDB9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012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8"/>
    </mc:Choice>
    <mc:Fallback xmlns="">
      <p:transition spd="slow" advTm="14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  <p14:playEvt time="3919" objId="12"/>
        <p14:stopEvt time="3934" objId="11"/>
        <p14:stopEvt time="1232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3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69" y="-1057191"/>
            <a:ext cx="812800" cy="812800"/>
          </a:xfrm>
          <a:prstGeom prst="rect">
            <a:avLst/>
          </a:prstGeom>
        </p:spPr>
      </p:pic>
      <p:pic>
        <p:nvPicPr>
          <p:cNvPr id="4" name="VO325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996" y="-1057191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079" y="-206494"/>
            <a:ext cx="9436090" cy="7064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7D3E1-8A8E-4B41-ADF5-5244F3E12F6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2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8"/>
    </mc:Choice>
    <mc:Fallback xmlns="">
      <p:transition spd="slow" advTm="1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4285" objId="4"/>
        <p14:stopEvt time="4307" objId="3"/>
        <p14:stopEvt time="14359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Structure and Responsibility module for rail industry communications.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Intro – a reminder of what SCC is and why it is important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How to structure a safety critical message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Barriers to effective communication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SCC responsibility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32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1487" y="-4"/>
            <a:ext cx="10547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1FD16-8ED5-44AB-B56A-7DB56389249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2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"/>
    </mc:Choice>
    <mc:Fallback xmlns="">
      <p:transition spd="slow" advTm="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6398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0522" y="2650134"/>
            <a:ext cx="722441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“alpha, bravo, </a:t>
            </a:r>
            <a:r>
              <a:rPr lang="en-GB" sz="32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“one zero two five…”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“six miles and twenty five chains…”</a:t>
            </a:r>
          </a:p>
        </p:txBody>
      </p:sp>
      <p:pic>
        <p:nvPicPr>
          <p:cNvPr id="2" name="VO32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976980"/>
            <a:ext cx="812800" cy="812800"/>
          </a:xfrm>
          <a:prstGeom prst="rect">
            <a:avLst/>
          </a:prstGeom>
        </p:spPr>
      </p:pic>
      <p:pic>
        <p:nvPicPr>
          <p:cNvPr id="4" name="VO32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522" y="-976980"/>
            <a:ext cx="812800" cy="812800"/>
          </a:xfrm>
          <a:prstGeom prst="rect">
            <a:avLst/>
          </a:prstGeom>
        </p:spPr>
      </p:pic>
      <p:pic>
        <p:nvPicPr>
          <p:cNvPr id="5" name="VO327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1044" y="-97698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D8F70-88C6-423B-8A10-5201E3288B2D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4951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616">
        <p159:morph option="byObject"/>
      </p:transition>
    </mc:Choice>
    <mc:Fallback xmlns="">
      <p:transition spd="slow" advTm="25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4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" objId="2"/>
        <p14:playEvt time="5801" objId="4"/>
        <p14:stopEvt time="5815" objId="2"/>
        <p14:playEvt time="11935" objId="5"/>
        <p14:stopEvt time="11955" objId="4"/>
        <p14:stopEvt time="16562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531" y="1366966"/>
            <a:ext cx="5107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Exactly how should you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identify yourself and your location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5530" y="4118188"/>
            <a:ext cx="471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Do this for each role (dispatcher, shunter, driver etc.) represented in the room.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10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(next page).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5" name="VO3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925" y="-812800"/>
            <a:ext cx="812800" cy="812800"/>
          </a:xfrm>
          <a:prstGeom prst="rect">
            <a:avLst/>
          </a:prstGeom>
        </p:spPr>
      </p:pic>
      <p:pic>
        <p:nvPicPr>
          <p:cNvPr id="2" name="VO3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985" y="-7112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685" y="6178311"/>
            <a:ext cx="548217" cy="548217"/>
          </a:xfrm>
          <a:prstGeom prst="rect">
            <a:avLst/>
          </a:prstGeom>
        </p:spPr>
      </p:pic>
      <p:pic>
        <p:nvPicPr>
          <p:cNvPr id="8" name="E3280">
            <a:hlinkClick r:id="" action="ppaction://media"/>
            <a:extLst>
              <a:ext uri="{FF2B5EF4-FFF2-40B4-BE49-F238E27FC236}">
                <a16:creationId xmlns:a16="http://schemas.microsoft.com/office/drawing/2014/main" id="{5EB0571F-6B67-4F04-B95E-44048C83B0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3079" y="2659612"/>
            <a:ext cx="1101697" cy="1101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8C651-958D-4C29-B725-EC0016401FD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28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772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531" y="1366966"/>
            <a:ext cx="5225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structure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did the message have?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When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were the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actions given?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5530" y="4118188"/>
            <a:ext cx="4712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What’s the problem with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giving actions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in this order?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732950"/>
            <a:ext cx="698824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In this version, the Signaller realises that the communication is losing structure and refocuses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19" y="3152652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4084" y="6107851"/>
            <a:ext cx="7555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 Signaller is demonstrating Lead Responsibility – our next subject.</a:t>
            </a:r>
            <a:r>
              <a:rPr lang="en-GB" sz="20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5" name="VO3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84" y="-76542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849" y="6233852"/>
            <a:ext cx="548217" cy="548217"/>
          </a:xfrm>
          <a:prstGeom prst="rect">
            <a:avLst/>
          </a:prstGeom>
        </p:spPr>
      </p:pic>
      <p:pic>
        <p:nvPicPr>
          <p:cNvPr id="6" name="E3280_Model">
            <a:hlinkClick r:id="" action="ppaction://media"/>
            <a:extLst>
              <a:ext uri="{FF2B5EF4-FFF2-40B4-BE49-F238E27FC236}">
                <a16:creationId xmlns:a16="http://schemas.microsoft.com/office/drawing/2014/main" id="{CF135A0F-6155-413F-A028-6815A37499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8378" y="3248986"/>
            <a:ext cx="1059953" cy="10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4337" y="1654662"/>
            <a:ext cx="1524000" cy="1524000"/>
            <a:chOff x="5743073" y="2093343"/>
            <a:chExt cx="1251285" cy="1251285"/>
          </a:xfrm>
        </p:grpSpPr>
        <p:sp>
          <p:nvSpPr>
            <p:cNvPr id="3" name="Oval 2"/>
            <p:cNvSpPr/>
            <p:nvPr/>
          </p:nvSpPr>
          <p:spPr>
            <a:xfrm>
              <a:off x="5743073" y="2093343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960" y="2321575"/>
              <a:ext cx="817511" cy="8175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507958" y="1654662"/>
            <a:ext cx="1524000" cy="1524000"/>
            <a:chOff x="3946357" y="2093343"/>
            <a:chExt cx="1251285" cy="1251285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1096538" y="4329158"/>
            <a:ext cx="7931028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Information &amp; Actions</a:t>
            </a:r>
          </a:p>
        </p:txBody>
      </p:sp>
      <p:pic>
        <p:nvPicPr>
          <p:cNvPr id="4" name="VO32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0690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EA11AD-3D36-406A-B0A6-B17723F77928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772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3935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05268"/>
            <a:ext cx="4547937" cy="16683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30007" y="2005262"/>
            <a:ext cx="4613993" cy="16683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18248" y="2183735"/>
            <a:ext cx="1311442" cy="1311442"/>
            <a:chOff x="3946357" y="2093343"/>
            <a:chExt cx="1251285" cy="1251285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  <a:grpFill/>
          </p:spPr>
        </p:pic>
      </p:grpSp>
      <p:grpSp>
        <p:nvGrpSpPr>
          <p:cNvPr id="8" name="Group 7"/>
          <p:cNvGrpSpPr/>
          <p:nvPr/>
        </p:nvGrpSpPr>
        <p:grpSpPr>
          <a:xfrm>
            <a:off x="6111177" y="2183730"/>
            <a:ext cx="1348521" cy="1348521"/>
            <a:chOff x="5743073" y="2093344"/>
            <a:chExt cx="1251285" cy="1251285"/>
          </a:xfrm>
        </p:grpSpPr>
        <p:sp>
          <p:nvSpPr>
            <p:cNvPr id="9" name="Oval 8"/>
            <p:cNvSpPr/>
            <p:nvPr/>
          </p:nvSpPr>
          <p:spPr>
            <a:xfrm>
              <a:off x="5743073" y="2093344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960" y="2321576"/>
              <a:ext cx="817511" cy="81751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03243" y="4112118"/>
            <a:ext cx="3941451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4800" b="1">
                <a:latin typeface="PT Sans Caption" charset="-52"/>
                <a:ea typeface="PT Sans Caption" charset="-52"/>
                <a:cs typeface="PT Sans Caption" charset="-52"/>
              </a:rPr>
              <a:t>Information</a:t>
            </a:r>
            <a:endParaRPr lang="en-US" sz="48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2420" y="4112112"/>
            <a:ext cx="2411238" cy="708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4800" b="1" dirty="0">
                <a:latin typeface="PT Sans Caption" charset="-52"/>
                <a:ea typeface="PT Sans Caption" charset="-52"/>
                <a:cs typeface="PT Sans Caption" charset="-52"/>
              </a:rPr>
              <a:t>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2847" y="2073165"/>
            <a:ext cx="12624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2" name="VO32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25107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46126D-0F37-4146-B6F1-366C3E232C48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2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2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1" grpId="0"/>
      <p:bldP spid="12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4848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58778" y="862646"/>
            <a:ext cx="4475748" cy="4827179"/>
            <a:chOff x="1058778" y="634046"/>
            <a:chExt cx="4475748" cy="4827179"/>
          </a:xfrm>
        </p:grpSpPr>
        <p:grpSp>
          <p:nvGrpSpPr>
            <p:cNvPr id="26" name="Group 25"/>
            <p:cNvGrpSpPr/>
            <p:nvPr/>
          </p:nvGrpSpPr>
          <p:grpSpPr>
            <a:xfrm>
              <a:off x="1058778" y="634046"/>
              <a:ext cx="3675327" cy="1410472"/>
              <a:chOff x="3946357" y="682172"/>
              <a:chExt cx="3675327" cy="141047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946357" y="682172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734629" y="1015426"/>
                <a:ext cx="188705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rgbClr val="00B050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Opening</a:t>
                </a:r>
                <a:endParaRPr lang="en-US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882" y="894728"/>
                <a:ext cx="826169" cy="826169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058778" y="2421993"/>
              <a:ext cx="3675326" cy="1251285"/>
              <a:chOff x="3946357" y="2470119"/>
              <a:chExt cx="3675326" cy="125128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946357" y="2470119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34628" y="2803373"/>
                <a:ext cx="188705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4" y="2687004"/>
                <a:ext cx="817511" cy="817511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1058778" y="4209940"/>
              <a:ext cx="4475748" cy="1251285"/>
              <a:chOff x="3946357" y="4258066"/>
              <a:chExt cx="4475748" cy="125128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3946357" y="4258066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734628" y="4591320"/>
                <a:ext cx="26874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4455605"/>
                <a:ext cx="848518" cy="848518"/>
              </a:xfrm>
              <a:prstGeom prst="rect">
                <a:avLst/>
              </a:prstGeom>
            </p:spPr>
          </p:pic>
        </p:grpSp>
      </p:grpSp>
      <p:pic>
        <p:nvPicPr>
          <p:cNvPr id="2" name="VO32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73221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480F96-8C87-4855-95F9-F69ADBFDDEAE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"/>
    </mc:Choice>
    <mc:Fallback xmlns="">
      <p:transition spd="slow" advTm="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663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58779" y="366707"/>
            <a:ext cx="4284745" cy="5345517"/>
            <a:chOff x="1058778" y="461957"/>
            <a:chExt cx="4894431" cy="6106143"/>
          </a:xfrm>
        </p:grpSpPr>
        <p:grpSp>
          <p:nvGrpSpPr>
            <p:cNvPr id="26" name="Group 25"/>
            <p:cNvGrpSpPr/>
            <p:nvPr/>
          </p:nvGrpSpPr>
          <p:grpSpPr>
            <a:xfrm>
              <a:off x="1058778" y="461957"/>
              <a:ext cx="3753854" cy="1080859"/>
              <a:chOff x="3946357" y="682172"/>
              <a:chExt cx="4345748" cy="125128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946357" y="682172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734629" y="1015427"/>
                <a:ext cx="2557476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rgbClr val="00B050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Opening</a:t>
                </a:r>
                <a:endParaRPr lang="en-US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883" y="894727"/>
                <a:ext cx="826168" cy="826169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058778" y="1632788"/>
              <a:ext cx="3753854" cy="1080859"/>
              <a:chOff x="3946357" y="3504515"/>
              <a:chExt cx="4345748" cy="125128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946357" y="3504515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34627" y="3837770"/>
                <a:ext cx="2557478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5" y="3721400"/>
                <a:ext cx="817510" cy="817511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1058778" y="2894071"/>
              <a:ext cx="4894431" cy="1080859"/>
              <a:chOff x="3946357" y="2093343"/>
              <a:chExt cx="5666167" cy="125128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3946357" y="2093343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734626" y="2426598"/>
                <a:ext cx="3877898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2290882"/>
                <a:ext cx="848518" cy="848518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058778" y="4190656"/>
              <a:ext cx="4058654" cy="1080859"/>
              <a:chOff x="3946357" y="3504515"/>
              <a:chExt cx="4698608" cy="125128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46357" y="3504515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734628" y="3837770"/>
                <a:ext cx="2910337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5" y="3721400"/>
                <a:ext cx="817511" cy="817511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1068254" y="5487241"/>
              <a:ext cx="4626693" cy="1080859"/>
              <a:chOff x="3946357" y="2093343"/>
              <a:chExt cx="5356213" cy="1251285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3946357" y="2093343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34628" y="2426598"/>
                <a:ext cx="3567942" cy="676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2290882"/>
                <a:ext cx="848518" cy="848518"/>
              </a:xfrm>
              <a:prstGeom prst="rect">
                <a:avLst/>
              </a:prstGeom>
            </p:spPr>
          </p:pic>
        </p:grpSp>
      </p:grpSp>
      <p:pic>
        <p:nvPicPr>
          <p:cNvPr id="2" name="VO3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64190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9" y="6032186"/>
            <a:ext cx="891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Actions will sometimes ‘spill over’ into the information section. However, they must be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 re-stated in the Actions section so that we have a clear, concise list to agree and repeat back</a:t>
            </a:r>
            <a:r>
              <a:rPr lang="en-GB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358148-6F4F-4F6E-BB5E-EDBBF8A6634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554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"/>
    </mc:Choice>
    <mc:Fallback xmlns="">
      <p:transition spd="slow" advTm="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812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270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</a:t>
            </a:r>
            <a:r>
              <a:rPr lang="en-GB" sz="2000" b="1" dirty="0">
                <a:solidFill>
                  <a:srgbClr val="FF0000"/>
                </a:solidFill>
              </a:rPr>
              <a:t>Please read the Briefing Notes</a:t>
            </a:r>
            <a:r>
              <a:rPr lang="en-GB" sz="2000" dirty="0">
                <a:solidFill>
                  <a:srgbClr val="FF0000"/>
                </a:solidFill>
              </a:rPr>
              <a:t> prior to delivering a module. They provide background information to enable you to manage the exercises and discussions.</a:t>
            </a:r>
            <a:endParaRPr lang="en-US" sz="1000" dirty="0">
              <a:solidFill>
                <a:srgbClr val="FF0000"/>
              </a:solidFill>
            </a:endParaRPr>
          </a:p>
          <a:p>
            <a:pPr hangingPunct="0"/>
            <a:endParaRPr lang="en-US" sz="1000" dirty="0">
              <a:solidFill>
                <a:srgbClr val="FF0000"/>
              </a:solidFill>
            </a:endParaRPr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5110" y="2515325"/>
            <a:ext cx="49000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Why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do we not want </a:t>
            </a: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to mix up Actions and Information? 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CC9B2-C2E2-47E2-8A53-B6B9575953E4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084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6" b="7953"/>
          <a:stretch/>
        </p:blipFill>
        <p:spPr>
          <a:xfrm>
            <a:off x="5550568" y="-17620"/>
            <a:ext cx="2919663" cy="52408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47625" b="10309"/>
          <a:stretch/>
        </p:blipFill>
        <p:spPr>
          <a:xfrm>
            <a:off x="-16042" y="-812"/>
            <a:ext cx="4572000" cy="5192255"/>
          </a:xfrm>
          <a:prstGeom prst="rect">
            <a:avLst/>
          </a:prstGeom>
        </p:spPr>
      </p:pic>
      <p:pic>
        <p:nvPicPr>
          <p:cNvPr id="11" name="VO33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89275"/>
            <a:ext cx="812800" cy="812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5191443"/>
            <a:ext cx="9144000" cy="16665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97739" y="5316322"/>
            <a:ext cx="1348521" cy="13365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79" y="5558152"/>
            <a:ext cx="873240" cy="873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5ED34-615E-43DA-9431-2053C25F625F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5565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6"/>
    </mc:Choice>
    <mc:Fallback xmlns="">
      <p:transition spd="slow" advTm="1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01" objId="11"/>
        <p14:stopEvt time="11171" objId="11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6683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97739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80" y="373678"/>
            <a:ext cx="881039" cy="88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8001" y="2453769"/>
            <a:ext cx="72200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Can be passed in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both directions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342900" lvl="0" indent="-342900" hangingPunct="0">
              <a:spcAft>
                <a:spcPts val="24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Actions should be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definitive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, </a:t>
            </a:r>
            <a:r>
              <a:rPr lang="en-GB" sz="2400" dirty="0" err="1">
                <a:latin typeface="PT Sans Caption" charset="-52"/>
                <a:ea typeface="PT Sans Caption" charset="-52"/>
                <a:cs typeface="PT Sans Caption" charset="-52"/>
              </a:rPr>
              <a:t>eg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. “You must…”</a:t>
            </a:r>
            <a:endParaRPr lang="en-US" sz="24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342900" lvl="0" indent="-342900" hangingPunct="0">
              <a:spcAft>
                <a:spcPts val="24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The instruction “Do nothing until…” is a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valid action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6630" y="5119573"/>
            <a:ext cx="7030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They are an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essential part of the communication contract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VO 3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401" y="-891423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EE672-25B5-4C3E-B1E9-9D0F96471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D0E01-6390-4657-81B8-F64C02587A2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08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8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16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4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/>
    </p:bldLst>
  </p:timing>
  <p:extLst mod="1">
    <p:ext uri="{E180D4A7-C9FB-4DFB-919C-405C955672EB}">
      <p14:showEvtLst xmlns:p14="http://schemas.microsoft.com/office/powerpoint/2010/main">
        <p14:playEvt time="1" objId="6"/>
        <p14:stopEvt time="11092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2736" y="2229435"/>
            <a:ext cx="2326106" cy="2326106"/>
            <a:chOff x="3946357" y="682172"/>
            <a:chExt cx="1251285" cy="1251285"/>
          </a:xfrm>
        </p:grpSpPr>
        <p:sp>
          <p:nvSpPr>
            <p:cNvPr id="2" name="Oval 1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189" y="1035096"/>
              <a:ext cx="1025620" cy="61446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890331" y="2624571"/>
            <a:ext cx="4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Confirm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Understanding</a:t>
            </a:r>
            <a:endParaRPr lang="en-US" sz="48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88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2"/>
    </mc:Choice>
    <mc:Fallback xmlns="">
      <p:transition spd="slow" advTm="495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5936307" y="4878550"/>
            <a:ext cx="2792056" cy="1429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  <a:endParaRPr lang="en-US" sz="4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6" name="VO3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17" name="VO33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778" y="-812800"/>
            <a:ext cx="812800" cy="812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6C91118-EEF8-440E-9529-0E821F9DFA4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87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0"/>
    </mc:Choice>
    <mc:Fallback xmlns="">
      <p:transition spd="slow" advTm="1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5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  <p:extLst mod="1">
    <p:ext uri="{E180D4A7-C9FB-4DFB-919C-405C955672EB}">
      <p14:showEvtLst xmlns:p14="http://schemas.microsoft.com/office/powerpoint/2010/main">
        <p14:playEvt time="1" objId="16"/>
        <p14:playEvt time="5561" objId="17"/>
        <p14:stopEvt time="5609" objId="16"/>
        <p14:stopEvt time="14064" objId="17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29681" y="3264152"/>
            <a:ext cx="56846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7200" b="1" dirty="0">
                <a:solidFill>
                  <a:schemeClr val="tx2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  <a:endParaRPr lang="en-US" sz="7200" b="1" dirty="0">
              <a:solidFill>
                <a:schemeClr val="tx2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6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7738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7" y="431339"/>
            <a:ext cx="1344812" cy="805702"/>
          </a:xfrm>
          <a:prstGeom prst="rect">
            <a:avLst/>
          </a:prstGeom>
        </p:spPr>
      </p:pic>
      <p:pic>
        <p:nvPicPr>
          <p:cNvPr id="2" name="VO33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89275"/>
            <a:ext cx="812800" cy="812800"/>
          </a:xfrm>
          <a:prstGeom prst="rect">
            <a:avLst/>
          </a:prstGeom>
        </p:spPr>
      </p:pic>
      <p:pic>
        <p:nvPicPr>
          <p:cNvPr id="3" name="VO33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4881" y="-886075"/>
            <a:ext cx="609600" cy="609600"/>
          </a:xfrm>
          <a:prstGeom prst="rect">
            <a:avLst/>
          </a:prstGeom>
        </p:spPr>
      </p:pic>
      <p:pic>
        <p:nvPicPr>
          <p:cNvPr id="4" name="VO333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281" y="-8860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C1A05E-0240-47A6-859C-24D0BD176B3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C1A71-1F2A-4E41-9CCB-846430D2C6B9}"/>
              </a:ext>
            </a:extLst>
          </p:cNvPr>
          <p:cNvSpPr txBox="1"/>
          <p:nvPr/>
        </p:nvSpPr>
        <p:spPr>
          <a:xfrm>
            <a:off x="509550" y="5912194"/>
            <a:ext cx="7968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person with lead responsibility must always confirm everybody involved in the </a:t>
            </a:r>
          </a:p>
          <a:p>
            <a:pPr algn="ctr"/>
            <a:r>
              <a:rPr lang="en-GB" dirty="0"/>
              <a:t>conversation understands  the message being passed. </a:t>
            </a:r>
          </a:p>
          <a:p>
            <a:pPr algn="ctr"/>
            <a:r>
              <a:rPr lang="en-GB" dirty="0"/>
              <a:t>This may require asking for a repeat back</a:t>
            </a:r>
          </a:p>
        </p:txBody>
      </p:sp>
    </p:spTree>
    <p:extLst>
      <p:ext uri="{BB962C8B-B14F-4D97-AF65-F5344CB8AC3E}">
        <p14:creationId xmlns:p14="http://schemas.microsoft.com/office/powerpoint/2010/main" val="21464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345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" objId="3"/>
        <p14:playEvt time="7675" objId="4"/>
        <p14:stopEvt time="7701" objId="3"/>
        <p14:playEvt time="9711" objId="2"/>
        <p14:stopEvt time="9727" objId="4"/>
        <p14:stopEvt time="15370" objId="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"/>
          <a:stretch/>
        </p:blipFill>
        <p:spPr>
          <a:xfrm>
            <a:off x="0" y="1668378"/>
            <a:ext cx="9144000" cy="51896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6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7738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7" y="431339"/>
            <a:ext cx="1344812" cy="805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3E510A-DBB5-401D-A878-9C0AE63F7FD1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0418B-45DC-4884-B913-2A90C0305F2C}"/>
              </a:ext>
            </a:extLst>
          </p:cNvPr>
          <p:cNvSpPr txBox="1"/>
          <p:nvPr/>
        </p:nvSpPr>
        <p:spPr>
          <a:xfrm>
            <a:off x="5032699" y="6471566"/>
            <a:ext cx="40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repeated back information is wrong!</a:t>
            </a:r>
          </a:p>
        </p:txBody>
      </p:sp>
      <p:pic>
        <p:nvPicPr>
          <p:cNvPr id="8" name="VO3345">
            <a:hlinkClick r:id="" action="ppaction://media"/>
            <a:extLst>
              <a:ext uri="{FF2B5EF4-FFF2-40B4-BE49-F238E27FC236}">
                <a16:creationId xmlns:a16="http://schemas.microsoft.com/office/drawing/2014/main" id="{318D844B-CB13-4779-9FD7-6D4AA119E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389" y="-788563"/>
            <a:ext cx="406400" cy="406400"/>
          </a:xfrm>
          <a:prstGeom prst="rect">
            <a:avLst/>
          </a:prstGeom>
        </p:spPr>
      </p:pic>
      <p:pic>
        <p:nvPicPr>
          <p:cNvPr id="9" name="VO3350">
            <a:hlinkClick r:id="" action="ppaction://media"/>
            <a:extLst>
              <a:ext uri="{FF2B5EF4-FFF2-40B4-BE49-F238E27FC236}">
                <a16:creationId xmlns:a16="http://schemas.microsoft.com/office/drawing/2014/main" id="{7051C51F-39C8-477C-BD22-BFE2E5D715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4461" y="-899470"/>
            <a:ext cx="406400" cy="406400"/>
          </a:xfrm>
          <a:prstGeom prst="rect">
            <a:avLst/>
          </a:prstGeom>
        </p:spPr>
      </p:pic>
      <p:pic>
        <p:nvPicPr>
          <p:cNvPr id="11" name="VO3355">
            <a:hlinkClick r:id="" action="ppaction://media"/>
            <a:extLst>
              <a:ext uri="{FF2B5EF4-FFF2-40B4-BE49-F238E27FC236}">
                <a16:creationId xmlns:a16="http://schemas.microsoft.com/office/drawing/2014/main" id="{D42FA5D7-A53B-4F6A-87C4-8A10DDCE66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0293" y="-991763"/>
            <a:ext cx="406400" cy="406400"/>
          </a:xfrm>
          <a:prstGeom prst="rect">
            <a:avLst/>
          </a:prstGeom>
        </p:spPr>
      </p:pic>
      <p:pic>
        <p:nvPicPr>
          <p:cNvPr id="12" name="VO3357">
            <a:hlinkClick r:id="" action="ppaction://media"/>
            <a:extLst>
              <a:ext uri="{FF2B5EF4-FFF2-40B4-BE49-F238E27FC236}">
                <a16:creationId xmlns:a16="http://schemas.microsoft.com/office/drawing/2014/main" id="{3CEEE7DE-B01D-4FE9-9039-1378B65038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-902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9"/>
    </mc:Choice>
    <mc:Fallback xmlns="">
      <p:transition spd="slow" advTm="2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33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9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16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8502" objId="3"/>
        <p14:playEvt time="15342" objId="4"/>
        <p14:stopEvt time="15360" objId="3"/>
        <p14:playEvt time="19597" objId="5"/>
        <p14:stopEvt time="19621" objId="4"/>
        <p14:stopEvt time="23189" objId="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01" y="1476231"/>
            <a:ext cx="9144000" cy="562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6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7738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7" y="431339"/>
            <a:ext cx="1344812" cy="805702"/>
          </a:xfrm>
          <a:prstGeom prst="rect">
            <a:avLst/>
          </a:prstGeom>
        </p:spPr>
      </p:pic>
      <p:pic>
        <p:nvPicPr>
          <p:cNvPr id="11" name="VO33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739" y="-717858"/>
            <a:ext cx="609600" cy="609600"/>
          </a:xfrm>
          <a:prstGeom prst="rect">
            <a:avLst/>
          </a:prstGeom>
        </p:spPr>
      </p:pic>
      <p:pic>
        <p:nvPicPr>
          <p:cNvPr id="14" name="VO33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84376" y="-735117"/>
            <a:ext cx="609600" cy="609600"/>
          </a:xfrm>
          <a:prstGeom prst="rect">
            <a:avLst/>
          </a:prstGeom>
        </p:spPr>
      </p:pic>
      <p:pic>
        <p:nvPicPr>
          <p:cNvPr id="18" name="VO336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878" y="-729195"/>
            <a:ext cx="609600" cy="609600"/>
          </a:xfrm>
          <a:prstGeom prst="rect">
            <a:avLst/>
          </a:prstGeom>
        </p:spPr>
      </p:pic>
      <p:pic>
        <p:nvPicPr>
          <p:cNvPr id="3" name="VO3370">
            <a:hlinkClick r:id="" action="ppaction://media"/>
            <a:extLst>
              <a:ext uri="{FF2B5EF4-FFF2-40B4-BE49-F238E27FC236}">
                <a16:creationId xmlns:a16="http://schemas.microsoft.com/office/drawing/2014/main" id="{92AE4607-4F1C-47A6-9509-2BE3F180C5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94237" y="-69653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B4219-A97A-4590-9655-63CCA7776595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1844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9"/>
    </mc:Choice>
    <mc:Fallback xmlns="">
      <p:transition spd="slow" advTm="3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34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01" objId="2"/>
        <p14:playEvt time="13023" objId="4"/>
        <p14:stopEvt time="13041" objId="2"/>
        <p14:playEvt time="23073" objId="5"/>
        <p14:stopEvt time="23091" objId="4"/>
        <p14:playEvt time="27222" objId="7"/>
        <p14:stopEvt time="27242" objId="5"/>
        <p14:stopEvt time="36327" objId="7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76352"/>
            <a:ext cx="74016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51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"/>
    </mc:Choice>
    <mc:Fallback xmlns="">
      <p:transition spd="slow" advTm="482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3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975" y="-1019139"/>
            <a:ext cx="812800" cy="812800"/>
          </a:xfrm>
          <a:prstGeom prst="rect">
            <a:avLst/>
          </a:prstGeom>
        </p:spPr>
      </p:pic>
      <p:pic>
        <p:nvPicPr>
          <p:cNvPr id="3" name="VO34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5" y="-990663"/>
            <a:ext cx="812800" cy="812800"/>
          </a:xfrm>
          <a:prstGeom prst="rect">
            <a:avLst/>
          </a:prstGeom>
        </p:spPr>
      </p:pic>
      <p:pic>
        <p:nvPicPr>
          <p:cNvPr id="4" name="VO34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3849" y="-1019139"/>
            <a:ext cx="812800" cy="812800"/>
          </a:xfrm>
          <a:prstGeom prst="rect">
            <a:avLst/>
          </a:prstGeom>
        </p:spPr>
      </p:pic>
      <p:pic>
        <p:nvPicPr>
          <p:cNvPr id="8" name="VO342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51723" y="-1019139"/>
            <a:ext cx="812800" cy="81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2714" y="1401096"/>
            <a:ext cx="9295202" cy="423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04CA49-7E41-4F11-A8C5-3EF2E74A120C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243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4"/>
    </mc:Choice>
    <mc:Fallback xmlns="">
      <p:transition spd="slow" advTm="2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62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3289" objId="2"/>
        <p14:stopEvt time="3308" objId="3"/>
        <p14:playEvt time="11616" objId="4"/>
        <p14:stopEvt time="11638" objId="2"/>
        <p14:playEvt time="13625" objId="8"/>
        <p14:stopEvt time="13641" objId="4"/>
        <p14:stopEvt time="20690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185" y="6327056"/>
            <a:ext cx="427703" cy="4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11893" y="1172137"/>
            <a:ext cx="7475833" cy="951471"/>
            <a:chOff x="951472" y="813058"/>
            <a:chExt cx="7475833" cy="951471"/>
          </a:xfrm>
        </p:grpSpPr>
        <p:sp>
          <p:nvSpPr>
            <p:cNvPr id="3" name="Rectangle 2"/>
            <p:cNvSpPr/>
            <p:nvPr/>
          </p:nvSpPr>
          <p:spPr>
            <a:xfrm>
              <a:off x="2304076" y="932215"/>
              <a:ext cx="61232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Clarification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951472" y="813058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399" y="1050350"/>
              <a:ext cx="471616" cy="47161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1893" y="2908727"/>
            <a:ext cx="7475833" cy="951471"/>
            <a:chOff x="951472" y="1923625"/>
            <a:chExt cx="7475833" cy="951471"/>
          </a:xfrm>
        </p:grpSpPr>
        <p:sp>
          <p:nvSpPr>
            <p:cNvPr id="7" name="Rectangle 6"/>
            <p:cNvSpPr/>
            <p:nvPr/>
          </p:nvSpPr>
          <p:spPr>
            <a:xfrm>
              <a:off x="2304076" y="2044099"/>
              <a:ext cx="61232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Clear Speech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51472" y="1923625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162234"/>
              <a:ext cx="471616" cy="47161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1893" y="4645317"/>
            <a:ext cx="7475833" cy="951471"/>
            <a:chOff x="951472" y="4144759"/>
            <a:chExt cx="7475833" cy="951471"/>
          </a:xfrm>
        </p:grpSpPr>
        <p:sp>
          <p:nvSpPr>
            <p:cNvPr id="11" name="Rectangle 10"/>
            <p:cNvSpPr/>
            <p:nvPr/>
          </p:nvSpPr>
          <p:spPr>
            <a:xfrm>
              <a:off x="2304076" y="4266550"/>
              <a:ext cx="61232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Details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951472" y="4144759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386002"/>
              <a:ext cx="471616" cy="471616"/>
            </a:xfrm>
            <a:prstGeom prst="rect">
              <a:avLst/>
            </a:prstGeom>
          </p:spPr>
        </p:pic>
      </p:grpSp>
      <p:pic>
        <p:nvPicPr>
          <p:cNvPr id="14" name="VO34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093" y="-928854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D352E7-A33F-4ED6-A5B0-67BC9C8CD9F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0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"/>
    </mc:Choice>
    <mc:Fallback xmlns=""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4"/>
        <p14:stopEvt time="8790" objId="14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3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0" y="320544"/>
            <a:ext cx="9144000" cy="5774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6BA57-6583-4DFD-9AC6-60D62BD20F2E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1325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1"/>
    </mc:Choice>
    <mc:Fallback xmlns="">
      <p:transition spd="slow" advTm="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6180" objId="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5321" y="757370"/>
            <a:ext cx="510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True or False?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5320" y="1745309"/>
            <a:ext cx="5107653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Lead Responsibility is: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 hangingPunct="0">
              <a:spcAft>
                <a:spcPts val="18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being in charge of the job                         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 hangingPunct="0">
              <a:spcAft>
                <a:spcPts val="18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being in charge of the communication  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 hangingPunct="0">
              <a:spcAft>
                <a:spcPts val="18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giving instructions to workers                  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being most senior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3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57191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1E664-3A3A-417C-912E-335D1E5B609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158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2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5253" objId="4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/>
        </p:blipFill>
        <p:spPr>
          <a:xfrm>
            <a:off x="0" y="1680411"/>
            <a:ext cx="4355219" cy="51763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9282" y="4995896"/>
            <a:ext cx="4604085" cy="1251285"/>
            <a:chOff x="3946357" y="4915686"/>
            <a:chExt cx="4604085" cy="1251285"/>
          </a:xfrm>
        </p:grpSpPr>
        <p:sp>
          <p:nvSpPr>
            <p:cNvPr id="4" name="Oval 3"/>
            <p:cNvSpPr/>
            <p:nvPr/>
          </p:nvSpPr>
          <p:spPr>
            <a:xfrm>
              <a:off x="3946357" y="49156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734628" y="52489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11" y="5248941"/>
              <a:ext cx="1109177" cy="66452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299282" y="762382"/>
            <a:ext cx="3675327" cy="1251285"/>
            <a:chOff x="3946357" y="682172"/>
            <a:chExt cx="3675327" cy="1251285"/>
          </a:xfrm>
        </p:grpSpPr>
        <p:sp>
          <p:nvSpPr>
            <p:cNvPr id="8" name="Oval 7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299282" y="3584725"/>
            <a:ext cx="3675326" cy="1251285"/>
            <a:chOff x="3946357" y="3504515"/>
            <a:chExt cx="3675326" cy="1251285"/>
          </a:xfrm>
        </p:grpSpPr>
        <p:sp>
          <p:nvSpPr>
            <p:cNvPr id="12" name="Oval 11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299282" y="2173553"/>
            <a:ext cx="4475748" cy="1251285"/>
            <a:chOff x="3946357" y="2093343"/>
            <a:chExt cx="4475748" cy="1251285"/>
          </a:xfrm>
        </p:grpSpPr>
        <p:sp>
          <p:nvSpPr>
            <p:cNvPr id="16" name="Oval 15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0" name="VO3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06313" y="-1009065"/>
            <a:ext cx="812800" cy="812800"/>
          </a:xfrm>
          <a:prstGeom prst="rect">
            <a:avLst/>
          </a:prstGeom>
        </p:spPr>
      </p:pic>
      <p:pic>
        <p:nvPicPr>
          <p:cNvPr id="21" name="VO34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6726" y="-1009065"/>
            <a:ext cx="812800" cy="812800"/>
          </a:xfrm>
          <a:prstGeom prst="rect">
            <a:avLst/>
          </a:prstGeom>
        </p:spPr>
      </p:pic>
      <p:pic>
        <p:nvPicPr>
          <p:cNvPr id="22" name="VO34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97" y="-1009065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690DD6-C47E-4319-8E8A-013858656FE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129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61">
        <p:fade/>
      </p:transition>
    </mc:Choice>
    <mc:Fallback xmlns="">
      <p:transition spd="med" advTm="17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8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2"/>
        <p14:playEvt time="4725" objId="20"/>
        <p14:stopEvt time="4746" objId="22"/>
        <p14:playEvt time="9189" objId="21"/>
        <p14:stopEvt time="9205" objId="20"/>
        <p14:stopEvt time="13622" objId="21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64" y="0"/>
            <a:ext cx="5993236" cy="4794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9715" y="5373651"/>
            <a:ext cx="5555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>
                <a:latin typeface="PT Sans Caption" charset="-52"/>
                <a:ea typeface="PT Sans Caption" charset="-52"/>
                <a:cs typeface="PT Sans Caption" charset="-52"/>
              </a:rPr>
              <a:t>The person with Lead Responsibility must manage the communication and ensure that a clear understanding is reached.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34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FD9A0-B94B-4DE6-AA22-F117AF910742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1362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8"/>
    </mc:Choice>
    <mc:Fallback xmlns="">
      <p:transition spd="slow" advTm="1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6417" objId="4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25531" y="1366966"/>
            <a:ext cx="51076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Who is likely to have Lead Responsibility in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our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operational communications?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5530" y="4118188"/>
            <a:ext cx="471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Discuss relevant communication scenarios and who has Lead Responsibility.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58778" y="4867560"/>
            <a:ext cx="7234989" cy="1251285"/>
            <a:chOff x="3946357" y="4915686"/>
            <a:chExt cx="7234989" cy="1251285"/>
          </a:xfrm>
        </p:grpSpPr>
        <p:sp>
          <p:nvSpPr>
            <p:cNvPr id="23" name="Oval 22"/>
            <p:cNvSpPr/>
            <p:nvPr/>
          </p:nvSpPr>
          <p:spPr>
            <a:xfrm>
              <a:off x="3946357" y="49156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34627" y="5248941"/>
              <a:ext cx="54467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 Understanding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11" y="5248941"/>
              <a:ext cx="1109177" cy="66452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27" name="Oval 26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31" name="Oval 30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35" name="Oval 34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" name="VO34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VO34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5665" y="-812800"/>
            <a:ext cx="812800" cy="812800"/>
          </a:xfrm>
          <a:prstGeom prst="rect">
            <a:avLst/>
          </a:prstGeom>
        </p:spPr>
      </p:pic>
      <p:pic>
        <p:nvPicPr>
          <p:cNvPr id="5" name="VO347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51330" y="-850232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C94C44-16CC-4B6A-9023-9092884DD9D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940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0"/>
    </mc:Choice>
    <mc:Fallback xmlns="">
      <p:transition spd="slow" advTm="2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4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5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9249" objId="3"/>
        <p14:stopEvt time="9272" objId="2"/>
        <p14:playEvt time="18054" objId="5"/>
        <p14:stopEvt time="18067" objId="3"/>
        <p14:stopEvt time="24885" objId="5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0071" y="597387"/>
            <a:ext cx="331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Clarify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 details</a:t>
            </a:r>
            <a:endParaRPr lang="en-US" sz="36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0070" y="1872733"/>
            <a:ext cx="3954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Correct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mistakes</a:t>
            </a:r>
            <a:endParaRPr lang="en-US" sz="36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0069" y="3083911"/>
            <a:ext cx="5537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Summarise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information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0068" y="4311131"/>
            <a:ext cx="4360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Calm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the situation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0068" y="5329803"/>
            <a:ext cx="5395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Challenge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poor communication</a:t>
            </a:r>
          </a:p>
        </p:txBody>
      </p:sp>
      <p:pic>
        <p:nvPicPr>
          <p:cNvPr id="7" name="VO34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89F87-5F30-4AEA-AB2E-46A125C5BDC5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63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4"/>
    </mc:Choice>
    <mc:Fallback xmlns="">
      <p:transition spd="slow" advTm="1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  <p:extLst mod="1">
    <p:ext uri="{E180D4A7-C9FB-4DFB-919C-405C955672EB}">
      <p14:showEvtLst xmlns:p14="http://schemas.microsoft.com/office/powerpoint/2010/main">
        <p14:playEvt time="1" objId="7"/>
        <p14:stopEvt time="11899" objId="7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3999" y="3207822"/>
            <a:ext cx="7994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All be prepared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take these actions</a:t>
            </a:r>
            <a:endParaRPr lang="en-US" sz="36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34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F9A6E-45AD-4A13-B3B9-F27981253C98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001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5"/>
    </mc:Choice>
    <mc:Fallback xmlns="">
      <p:transition spd="slow" advTm="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</p:bldLst>
  </p:timing>
  <p:extLst mod="1">
    <p:ext uri="{E180D4A7-C9FB-4DFB-919C-405C955672EB}">
      <p14:showEvtLst xmlns:p14="http://schemas.microsoft.com/office/powerpoint/2010/main">
        <p14:playEvt time="1" objId="3"/>
        <p14:stopEvt time="3739" objId="3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0578" y="1903441"/>
            <a:ext cx="4048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50000"/>
                  </a:schemeClr>
                </a:solidFill>
                <a:latin typeface="+mj-lt"/>
                <a:ea typeface="PT Sans" charset="-52"/>
                <a:cs typeface="PT Sans" charset="-52"/>
              </a:rPr>
              <a:t>calm listen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3127" y="1032169"/>
            <a:ext cx="2318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85000"/>
                  </a:schemeClr>
                </a:solidFill>
                <a:latin typeface="+mj-lt"/>
                <a:ea typeface="PT Sans" charset="-52"/>
                <a:cs typeface="PT Sans" charset="-52"/>
              </a:rPr>
              <a:t>clarify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744" y="1877566"/>
            <a:ext cx="4868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summarise</a:t>
            </a:r>
            <a:endParaRPr lang="en-US" sz="66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553" y="2711076"/>
            <a:ext cx="4517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>
                    <a:lumMod val="85000"/>
                  </a:schemeClr>
                </a:solidFill>
                <a:ea typeface="PT Sans" charset="-52"/>
                <a:cs typeface="PT Sans" charset="-52"/>
              </a:rPr>
              <a:t>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9286" y="1182175"/>
            <a:ext cx="296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correct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7521" y="3790738"/>
            <a:ext cx="3866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+mj-lt"/>
                <a:ea typeface="PT Sans" charset="-52"/>
                <a:cs typeface="PT Sans" charset="-52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6974" y="2997754"/>
            <a:ext cx="4207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repeat back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2210" y="4667114"/>
            <a:ext cx="355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confirm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6562" y="4031265"/>
            <a:ext cx="355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identify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5295" y="4747348"/>
            <a:ext cx="3565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  <a:ea typeface="PT Sans" charset="-52"/>
                <a:cs typeface="PT Sans" charset="-52"/>
              </a:rPr>
              <a:t>structure</a:t>
            </a:r>
          </a:p>
        </p:txBody>
      </p:sp>
      <p:pic>
        <p:nvPicPr>
          <p:cNvPr id="3" name="VO34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64" y="-930442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749BBD-6DAB-4806-8D93-2484A8B69C93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793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60">
        <p14:reveal/>
      </p:transition>
    </mc:Choice>
    <mc:Fallback xmlns="">
      <p:transition spd="slow" advTm="7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52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8846C-E1B4-4458-A575-631445D2F8DA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p:transition spd="slow" advTm="422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8948" y="2331389"/>
            <a:ext cx="5735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We must all support the person with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Responsibility.</a:t>
            </a:r>
            <a:endParaRPr lang="en-US" sz="28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8948" y="3635227"/>
            <a:ext cx="5269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and be prepared to do some of the leading, if necessary.</a:t>
            </a:r>
            <a:endParaRPr lang="en-US" sz="28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34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3C6B3-EFE9-4798-916F-12E1F87991F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502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7050" objId="4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59" y="2072450"/>
            <a:ext cx="1252623" cy="12526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3815" y="3766959"/>
            <a:ext cx="4862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How is the Signaller taking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for the communication? List…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6337" y="5630779"/>
            <a:ext cx="5967663" cy="1227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72676" y="5921223"/>
            <a:ext cx="5053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SPAD: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Signal Passed At Danger – a very serious and traumatic incident for a driver.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2" name="VO34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3815" y="762634"/>
            <a:ext cx="3606500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0383" y="6244388"/>
            <a:ext cx="548217" cy="548217"/>
          </a:xfrm>
          <a:prstGeom prst="rect">
            <a:avLst/>
          </a:prstGeom>
        </p:spPr>
      </p:pic>
      <p:pic>
        <p:nvPicPr>
          <p:cNvPr id="8" name="E3485 SPAD">
            <a:hlinkClick r:id="" action="ppaction://media"/>
            <a:extLst>
              <a:ext uri="{FF2B5EF4-FFF2-40B4-BE49-F238E27FC236}">
                <a16:creationId xmlns:a16="http://schemas.microsoft.com/office/drawing/2014/main" id="{CEA8CA6C-CE26-4FE9-B632-F9F3B87EDF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5064" y="2068628"/>
            <a:ext cx="1192028" cy="1192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0C50E8-6572-4DE6-A15D-BE6038857F2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8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0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122" objId="2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2" name="VO34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A68902-D438-41CB-994F-98D9C57916E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58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923" objId="2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95814" y="364863"/>
            <a:ext cx="5214549" cy="954107"/>
            <a:chOff x="3595814" y="1164964"/>
            <a:chExt cx="5214549" cy="954107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0" y="1164964"/>
              <a:ext cx="41024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A safety critical message should have four sections: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57288" y="1716504"/>
            <a:ext cx="4537534" cy="4434424"/>
            <a:chOff x="4299282" y="762382"/>
            <a:chExt cx="5612333" cy="5484799"/>
          </a:xfrm>
        </p:grpSpPr>
        <p:grpSp>
          <p:nvGrpSpPr>
            <p:cNvPr id="18" name="Group 17"/>
            <p:cNvGrpSpPr/>
            <p:nvPr/>
          </p:nvGrpSpPr>
          <p:grpSpPr>
            <a:xfrm>
              <a:off x="4299282" y="4995896"/>
              <a:ext cx="5612332" cy="1251285"/>
              <a:chOff x="3946357" y="4915686"/>
              <a:chExt cx="5612332" cy="125128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46357" y="4915686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4627" y="5248942"/>
                <a:ext cx="3824062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6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Confirmation</a:t>
                </a:r>
                <a:endParaRPr lang="en-US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7411" y="5248941"/>
                <a:ext cx="1109177" cy="664529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4299282" y="762382"/>
              <a:ext cx="4475748" cy="1251285"/>
              <a:chOff x="3946357" y="682172"/>
              <a:chExt cx="4475748" cy="125128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946357" y="682172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734629" y="1015426"/>
                <a:ext cx="2687476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rgbClr val="00B050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Opening</a:t>
                </a:r>
                <a:endParaRPr lang="en-US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882" y="894728"/>
                <a:ext cx="826169" cy="826168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4299282" y="3584725"/>
              <a:ext cx="4604083" cy="1251285"/>
              <a:chOff x="3946357" y="3504515"/>
              <a:chExt cx="4604083" cy="125128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946357" y="3504515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34626" y="3837769"/>
                <a:ext cx="2815814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4" y="3721400"/>
                <a:ext cx="817511" cy="81751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4299282" y="2173553"/>
              <a:ext cx="5612333" cy="1251285"/>
              <a:chOff x="3946357" y="2093343"/>
              <a:chExt cx="5612333" cy="1251285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946357" y="2093343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734628" y="2426597"/>
                <a:ext cx="3824062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2290882"/>
                <a:ext cx="848518" cy="848518"/>
              </a:xfrm>
              <a:prstGeom prst="rect">
                <a:avLst/>
              </a:prstGeom>
            </p:spPr>
          </p:pic>
        </p:grpSp>
      </p:grpSp>
      <p:pic>
        <p:nvPicPr>
          <p:cNvPr id="3" name="VO349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1441E1B-BFD1-4F86-8122-7528516D23B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1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5730" objId="3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79771" y="1551975"/>
            <a:ext cx="5214549" cy="1323439"/>
            <a:chOff x="3595814" y="1181006"/>
            <a:chExt cx="5214549" cy="1323439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0" y="1181006"/>
              <a:ext cx="410244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000" dirty="0"/>
                <a:t>The person with Lead Responsibility must </a:t>
              </a:r>
              <a:r>
                <a:rPr lang="en-GB" sz="2000" b="1" dirty="0"/>
                <a:t>manage the communication </a:t>
              </a:r>
              <a:r>
                <a:rPr lang="en-GB" sz="2000" dirty="0"/>
                <a:t>and ensure that </a:t>
              </a:r>
              <a:r>
                <a:rPr lang="en-GB" sz="2000" b="1" dirty="0"/>
                <a:t>a clear understanding is reached.</a:t>
              </a:r>
              <a:endParaRPr lang="en-US" sz="2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79771" y="3260154"/>
            <a:ext cx="5214549" cy="2246769"/>
            <a:chOff x="3595814" y="1181006"/>
            <a:chExt cx="5214549" cy="2246769"/>
          </a:xfrm>
        </p:grpSpPr>
        <p:sp>
          <p:nvSpPr>
            <p:cNvPr id="37" name="Oval 36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707920" y="1181006"/>
              <a:ext cx="410244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000" dirty="0"/>
                <a:t>We must all </a:t>
              </a:r>
              <a:r>
                <a:rPr lang="en-GB" sz="2000" b="1" dirty="0"/>
                <a:t>support the person with Lead Responsibility.</a:t>
              </a:r>
            </a:p>
            <a:p>
              <a:pPr marL="342900" indent="-342900" hangingPunct="0">
                <a:buFont typeface="Arial" charset="0"/>
                <a:buChar char="•"/>
              </a:pPr>
              <a:endParaRPr lang="en-GB" sz="2000" dirty="0"/>
            </a:p>
            <a:p>
              <a:pPr marL="342900" indent="-342900" hangingPunct="0">
                <a:buFont typeface="Arial" charset="0"/>
                <a:buChar char="•"/>
              </a:pPr>
              <a:r>
                <a:rPr lang="en-GB" sz="2000" dirty="0"/>
                <a:t>and be </a:t>
              </a:r>
              <a:r>
                <a:rPr lang="en-GB" sz="2000" b="1" dirty="0"/>
                <a:t>prepared to do some of the leading</a:t>
              </a:r>
              <a:r>
                <a:rPr lang="en-GB" sz="2000" dirty="0"/>
                <a:t>, if necessary (listening, repeating back, questioning...)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3" name="VO3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pic>
        <p:nvPicPr>
          <p:cNvPr id="4" name="VO36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743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FE861-534B-489E-8E61-383F2AC0ACF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144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6410" objId="4"/>
        <p14:stopEvt time="6428" objId="3"/>
        <p14:stopEvt time="12217" objId="4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2" name="VO3612">
            <a:hlinkClick r:id="" action="ppaction://media"/>
            <a:extLst>
              <a:ext uri="{FF2B5EF4-FFF2-40B4-BE49-F238E27FC236}">
                <a16:creationId xmlns:a16="http://schemas.microsoft.com/office/drawing/2014/main" id="{A959AE98-9360-4659-83C7-2EED02D7E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933" y="-753533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AAB89-5A70-4E49-A517-7197B4942CE7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10435" objId="4"/>
      </p14:showEvt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5" name="VO36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162B42-F39A-4090-9522-EB72BE075E0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8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2201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3" name="VO3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27" y="-81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844F43-D5E5-406B-B821-DAE3EFA6237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"/>
    </mc:Choice>
    <mc:Fallback xmlns="">
      <p:transition spd="slow" advTm="1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902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0747" y="771339"/>
            <a:ext cx="5362506" cy="89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By ‘operational’ &amp; ‘front line’ we mean: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81740" y="1902448"/>
            <a:ext cx="1814920" cy="1643161"/>
            <a:chOff x="1581740" y="1534589"/>
            <a:chExt cx="1814920" cy="1643161"/>
          </a:xfrm>
        </p:grpSpPr>
        <p:sp>
          <p:nvSpPr>
            <p:cNvPr id="5" name="Rectangle 4"/>
            <p:cNvSpPr/>
            <p:nvPr/>
          </p:nvSpPr>
          <p:spPr>
            <a:xfrm>
              <a:off x="1581740" y="2777640"/>
              <a:ext cx="1814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Maintenance</a:t>
              </a:r>
              <a:endParaRPr lang="en-US" sz="2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014409" y="1534589"/>
              <a:ext cx="895996" cy="895996"/>
              <a:chOff x="2014409" y="1719943"/>
              <a:chExt cx="895996" cy="895996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014409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3447003" y="1902448"/>
            <a:ext cx="2249537" cy="1950937"/>
            <a:chOff x="3447003" y="1534589"/>
            <a:chExt cx="2249537" cy="1950937"/>
          </a:xfrm>
        </p:grpSpPr>
        <p:sp>
          <p:nvSpPr>
            <p:cNvPr id="21" name="Rectangle 20"/>
            <p:cNvSpPr/>
            <p:nvPr/>
          </p:nvSpPr>
          <p:spPr>
            <a:xfrm>
              <a:off x="3447003" y="2777640"/>
              <a:ext cx="22495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TOC &amp; Network Rail Control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124002" y="1534589"/>
              <a:ext cx="895996" cy="895996"/>
              <a:chOff x="4124002" y="1719943"/>
              <a:chExt cx="895996" cy="89599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124002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5872870" y="1902448"/>
            <a:ext cx="1462259" cy="1668561"/>
            <a:chOff x="5872870" y="1534589"/>
            <a:chExt cx="1462259" cy="1668561"/>
          </a:xfrm>
        </p:grpSpPr>
        <p:sp>
          <p:nvSpPr>
            <p:cNvPr id="22" name="Rectangle 21"/>
            <p:cNvSpPr/>
            <p:nvPr/>
          </p:nvSpPr>
          <p:spPr>
            <a:xfrm>
              <a:off x="5872870" y="2803040"/>
              <a:ext cx="14622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Signalling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156001" y="1534589"/>
              <a:ext cx="895996" cy="895996"/>
              <a:chOff x="6156001" y="1719943"/>
              <a:chExt cx="895996" cy="89599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156001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451954" y="4078199"/>
            <a:ext cx="2020906" cy="1983100"/>
            <a:chOff x="1451954" y="3710340"/>
            <a:chExt cx="2020906" cy="1983100"/>
          </a:xfrm>
        </p:grpSpPr>
        <p:sp>
          <p:nvSpPr>
            <p:cNvPr id="23" name="Rectangle 22"/>
            <p:cNvSpPr/>
            <p:nvPr/>
          </p:nvSpPr>
          <p:spPr>
            <a:xfrm>
              <a:off x="1451954" y="4985554"/>
              <a:ext cx="20209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Station Operations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14409" y="3710340"/>
              <a:ext cx="895996" cy="895996"/>
              <a:chOff x="2014409" y="4229328"/>
              <a:chExt cx="895996" cy="89599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014409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999815" y="4078199"/>
            <a:ext cx="1093569" cy="1675324"/>
            <a:chOff x="3999815" y="3710340"/>
            <a:chExt cx="1093569" cy="1675324"/>
          </a:xfrm>
        </p:grpSpPr>
        <p:sp>
          <p:nvSpPr>
            <p:cNvPr id="24" name="Rectangle 23"/>
            <p:cNvSpPr/>
            <p:nvPr/>
          </p:nvSpPr>
          <p:spPr>
            <a:xfrm>
              <a:off x="3999815" y="4985554"/>
              <a:ext cx="1093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Driving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24002" y="3710340"/>
              <a:ext cx="895996" cy="895996"/>
              <a:chOff x="4124002" y="4229328"/>
              <a:chExt cx="895996" cy="89599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124002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937791" y="4078199"/>
            <a:ext cx="1332416" cy="1675324"/>
            <a:chOff x="5937791" y="3710340"/>
            <a:chExt cx="1332416" cy="1675324"/>
          </a:xfrm>
        </p:grpSpPr>
        <p:sp>
          <p:nvSpPr>
            <p:cNvPr id="25" name="Rectangle 24"/>
            <p:cNvSpPr/>
            <p:nvPr/>
          </p:nvSpPr>
          <p:spPr>
            <a:xfrm>
              <a:off x="5937791" y="4985554"/>
              <a:ext cx="13324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Shunting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156001" y="3710340"/>
              <a:ext cx="895996" cy="895996"/>
              <a:chOff x="6156001" y="4229328"/>
              <a:chExt cx="895996" cy="89599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156001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4473823"/>
                <a:ext cx="471616" cy="471616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76645A3-2E5A-48FF-861B-8DB2DE41E9A3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366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90">
        <p:fade/>
      </p:transition>
    </mc:Choice>
    <mc:Fallback xmlns="">
      <p:transition spd="med" advTm="969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3" name="VO3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83" y="-946484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7CB001-C91B-4715-ABC8-87AF712708C7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51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76">
        <p:fade/>
      </p:transition>
    </mc:Choice>
    <mc:Fallback xmlns="">
      <p:transition spd="med" advTm="8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725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chemeClr val="bg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chemeClr val="accent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O3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54482-DF0C-467D-B2B6-9EE92D4C186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4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"/>
    </mc:Choice>
    <mc:Fallback xmlns="">
      <p:transition spd="slow" advTm="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6311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75NEMTS3ZVHP-10-2607</_dlc_DocId>
    <_dlc_DocIdUrl xmlns="6e9dc5df-26dc-4cdc-bc9e-1872ac93cb1a">
      <Url>http://author.sparkrail.org/_layouts/15/DocIdRedir.aspx?ID=75NEMTS3ZVHP-10-2607</Url>
      <Description>75NEMTS3ZVHP-10-2607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Props1.xml><?xml version="1.0" encoding="utf-8"?>
<ds:datastoreItem xmlns:ds="http://schemas.openxmlformats.org/officeDocument/2006/customXml" ds:itemID="{40DFDC02-C8A4-47F0-8B29-AAA6F5740C7E}"/>
</file>

<file path=customXml/itemProps2.xml><?xml version="1.0" encoding="utf-8"?>
<ds:datastoreItem xmlns:ds="http://schemas.openxmlformats.org/officeDocument/2006/customXml" ds:itemID="{25982D21-8CE8-4354-AFAA-39F25079C921}"/>
</file>

<file path=customXml/itemProps3.xml><?xml version="1.0" encoding="utf-8"?>
<ds:datastoreItem xmlns:ds="http://schemas.openxmlformats.org/officeDocument/2006/customXml" ds:itemID="{25539278-4F93-49E2-AC35-F316C0177DDA}"/>
</file>

<file path=customXml/itemProps4.xml><?xml version="1.0" encoding="utf-8"?>
<ds:datastoreItem xmlns:ds="http://schemas.openxmlformats.org/officeDocument/2006/customXml" ds:itemID="{3642B1DF-ED25-486C-9367-F7FF60F0076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16653</TotalTime>
  <Words>771</Words>
  <Application>Microsoft Office PowerPoint</Application>
  <PresentationFormat>On-screen Show (4:3)</PresentationFormat>
  <Paragraphs>208</Paragraphs>
  <Slides>57</Slides>
  <Notes>9</Notes>
  <HiddenSlides>2</HiddenSlides>
  <MMClips>73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Maiandra GD</vt:lpstr>
      <vt:lpstr>PT Sans</vt:lpstr>
      <vt:lpstr>PT Sans Caption</vt:lpstr>
      <vt:lpstr>Symbol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Susan Cassidy</cp:lastModifiedBy>
  <cp:revision>235</cp:revision>
  <cp:lastPrinted>2017-01-24T12:40:57Z</cp:lastPrinted>
  <dcterms:created xsi:type="dcterms:W3CDTF">2016-11-25T18:02:59Z</dcterms:created>
  <dcterms:modified xsi:type="dcterms:W3CDTF">2017-10-13T08:23:24Z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9830179c-80e6-434a-b3fe-bef7d2f5cfca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RSSB-SCC-Module-3-Structure.pptx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