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5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1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45.xml" ContentType="application/vnd.openxmlformats-officedocument.presentationml.slide+xml"/>
  <Override PartName="/ppt/slides/slide58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44.xml" ContentType="application/vnd.openxmlformats-officedocument.presentationml.slide+xml"/>
  <Override PartName="/ppt/slides/slide39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3"/>
  </p:notesMasterIdLst>
  <p:sldIdLst>
    <p:sldId id="257" r:id="rId2"/>
    <p:sldId id="339" r:id="rId3"/>
    <p:sldId id="340" r:id="rId4"/>
    <p:sldId id="258" r:id="rId5"/>
    <p:sldId id="260" r:id="rId6"/>
    <p:sldId id="270" r:id="rId7"/>
    <p:sldId id="347" r:id="rId8"/>
    <p:sldId id="298" r:id="rId9"/>
    <p:sldId id="278" r:id="rId10"/>
    <p:sldId id="299" r:id="rId11"/>
    <p:sldId id="341" r:id="rId12"/>
    <p:sldId id="343" r:id="rId13"/>
    <p:sldId id="345" r:id="rId14"/>
    <p:sldId id="346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7" r:id="rId24"/>
    <p:sldId id="392" r:id="rId25"/>
    <p:sldId id="359" r:id="rId26"/>
    <p:sldId id="360" r:id="rId27"/>
    <p:sldId id="371" r:id="rId28"/>
    <p:sldId id="394" r:id="rId29"/>
    <p:sldId id="362" r:id="rId30"/>
    <p:sldId id="363" r:id="rId31"/>
    <p:sldId id="364" r:id="rId32"/>
    <p:sldId id="365" r:id="rId33"/>
    <p:sldId id="366" r:id="rId34"/>
    <p:sldId id="367" r:id="rId35"/>
    <p:sldId id="369" r:id="rId36"/>
    <p:sldId id="370" r:id="rId37"/>
    <p:sldId id="368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6" r:id="rId51"/>
    <p:sldId id="385" r:id="rId52"/>
    <p:sldId id="387" r:id="rId53"/>
    <p:sldId id="388" r:id="rId54"/>
    <p:sldId id="389" r:id="rId55"/>
    <p:sldId id="390" r:id="rId56"/>
    <p:sldId id="391" r:id="rId57"/>
    <p:sldId id="325" r:id="rId58"/>
    <p:sldId id="327" r:id="rId59"/>
    <p:sldId id="311" r:id="rId60"/>
    <p:sldId id="312" r:id="rId61"/>
    <p:sldId id="310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2" autoAdjust="0"/>
    <p:restoredTop sz="94881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1554" y="114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6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3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05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39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6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02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88" r:id="rId4"/>
    <p:sldLayoutId id="2147483686" r:id="rId5"/>
    <p:sldLayoutId id="2147483681" r:id="rId6"/>
    <p:sldLayoutId id="2147483682" r:id="rId7"/>
    <p:sldLayoutId id="2147483679" r:id="rId8"/>
    <p:sldLayoutId id="2147483685" r:id="rId9"/>
    <p:sldLayoutId id="2147483678" r:id="rId10"/>
    <p:sldLayoutId id="2147483676" r:id="rId11"/>
    <p:sldLayoutId id="2147483674" r:id="rId12"/>
    <p:sldLayoutId id="2147483675" r:id="rId13"/>
    <p:sldLayoutId id="2147483671" r:id="rId14"/>
    <p:sldLayoutId id="2147483684" r:id="rId15"/>
    <p:sldLayoutId id="2147483673" r:id="rId16"/>
    <p:sldLayoutId id="2147483680" r:id="rId17"/>
    <p:sldLayoutId id="2147483670" r:id="rId18"/>
    <p:sldLayoutId id="2147483687" r:id="rId19"/>
    <p:sldLayoutId id="2147483683" r:id="rId20"/>
    <p:sldLayoutId id="2147483669" r:id="rId21"/>
    <p:sldLayoutId id="2147483690" r:id="rId22"/>
    <p:sldLayoutId id="2147483691" r:id="rId23"/>
    <p:sldLayoutId id="2147483692" r:id="rId24"/>
    <p:sldLayoutId id="2147483677" r:id="rId25"/>
    <p:sldLayoutId id="2147483667" r:id="rId26"/>
    <p:sldLayoutId id="214748367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9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3.mp3"/><Relationship Id="rId7" Type="http://schemas.openxmlformats.org/officeDocument/2006/relationships/slideLayout" Target="../slideLayouts/slideLayout20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8.mp3"/><Relationship Id="rId7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9.mp3"/><Relationship Id="rId5" Type="http://schemas.microsoft.com/office/2007/relationships/media" Target="../media/media19.mp3"/><Relationship Id="rId4" Type="http://schemas.openxmlformats.org/officeDocument/2006/relationships/audio" Target="../media/media18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2.mp3"/><Relationship Id="rId7" Type="http://schemas.openxmlformats.org/officeDocument/2006/relationships/image" Target="../media/image14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2.mp3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14.png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14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28.mp3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4.pn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2.mp3"/><Relationship Id="rId7" Type="http://schemas.openxmlformats.org/officeDocument/2006/relationships/slideLayout" Target="../slideLayouts/slideLayout5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5" Type="http://schemas.microsoft.com/office/2007/relationships/media" Target="../media/media33.mp3"/><Relationship Id="rId10" Type="http://schemas.openxmlformats.org/officeDocument/2006/relationships/image" Target="../media/image11.png"/><Relationship Id="rId4" Type="http://schemas.openxmlformats.org/officeDocument/2006/relationships/audio" Target="../media/media32.mp3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5.mp3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35.mp3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14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37.mp3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2.png"/><Relationship Id="rId4" Type="http://schemas.openxmlformats.org/officeDocument/2006/relationships/image" Target="../media/image3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3.mp3"/><Relationship Id="rId13" Type="http://schemas.microsoft.com/office/2007/relationships/media" Target="../media/media46.mp3"/><Relationship Id="rId18" Type="http://schemas.openxmlformats.org/officeDocument/2006/relationships/audio" Target="../media/media48.mp3"/><Relationship Id="rId3" Type="http://schemas.microsoft.com/office/2007/relationships/media" Target="../media/media41.mp3"/><Relationship Id="rId21" Type="http://schemas.openxmlformats.org/officeDocument/2006/relationships/image" Target="../media/image22.png"/><Relationship Id="rId7" Type="http://schemas.microsoft.com/office/2007/relationships/media" Target="../media/media43.mp3"/><Relationship Id="rId12" Type="http://schemas.openxmlformats.org/officeDocument/2006/relationships/audio" Target="../media/media45.mp3"/><Relationship Id="rId17" Type="http://schemas.microsoft.com/office/2007/relationships/media" Target="../media/media48.mp3"/><Relationship Id="rId2" Type="http://schemas.openxmlformats.org/officeDocument/2006/relationships/audio" Target="../media/media40.mp3"/><Relationship Id="rId16" Type="http://schemas.openxmlformats.org/officeDocument/2006/relationships/audio" Target="../media/media47.mp3"/><Relationship Id="rId20" Type="http://schemas.openxmlformats.org/officeDocument/2006/relationships/image" Target="../media/image14.png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microsoft.com/office/2007/relationships/media" Target="../media/media45.mp3"/><Relationship Id="rId5" Type="http://schemas.microsoft.com/office/2007/relationships/media" Target="../media/media42.mp3"/><Relationship Id="rId15" Type="http://schemas.microsoft.com/office/2007/relationships/media" Target="../media/media47.mp3"/><Relationship Id="rId10" Type="http://schemas.openxmlformats.org/officeDocument/2006/relationships/audio" Target="../media/media44.mp3"/><Relationship Id="rId19" Type="http://schemas.openxmlformats.org/officeDocument/2006/relationships/slideLayout" Target="../slideLayouts/slideLayout19.xml"/><Relationship Id="rId4" Type="http://schemas.openxmlformats.org/officeDocument/2006/relationships/audio" Target="../media/media41.mp3"/><Relationship Id="rId9" Type="http://schemas.microsoft.com/office/2007/relationships/media" Target="../media/media44.mp3"/><Relationship Id="rId14" Type="http://schemas.openxmlformats.org/officeDocument/2006/relationships/audio" Target="../media/media46.mp3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0.mp3"/><Relationship Id="rId7" Type="http://schemas.openxmlformats.org/officeDocument/2006/relationships/slideLayout" Target="../slideLayouts/slideLayout19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5" Type="http://schemas.microsoft.com/office/2007/relationships/media" Target="../media/media51.mp3"/><Relationship Id="rId4" Type="http://schemas.openxmlformats.org/officeDocument/2006/relationships/audio" Target="../media/media50.mp3"/><Relationship Id="rId9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4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5" Type="http://schemas.microsoft.com/office/2007/relationships/media" Target="../media/media55.mp3"/><Relationship Id="rId4" Type="http://schemas.openxmlformats.org/officeDocument/2006/relationships/audio" Target="../media/media54.mp3"/><Relationship Id="rId9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57.mp3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3.xml"/><Relationship Id="rId4" Type="http://schemas.openxmlformats.org/officeDocument/2006/relationships/audio" Target="../media/media57.mp3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microsoft.com/office/2007/relationships/media" Target="../media/media5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8.mp3"/><Relationship Id="rId1" Type="http://schemas.microsoft.com/office/2007/relationships/media" Target="../media/media58.mp3"/><Relationship Id="rId6" Type="http://schemas.openxmlformats.org/officeDocument/2006/relationships/audio" Target="../media/media60.mp3"/><Relationship Id="rId11" Type="http://schemas.openxmlformats.org/officeDocument/2006/relationships/image" Target="../media/image22.png"/><Relationship Id="rId5" Type="http://schemas.microsoft.com/office/2007/relationships/media" Target="../media/media60.mp3"/><Relationship Id="rId10" Type="http://schemas.openxmlformats.org/officeDocument/2006/relationships/image" Target="../media/image14.png"/><Relationship Id="rId4" Type="http://schemas.openxmlformats.org/officeDocument/2006/relationships/audio" Target="../media/media59.mp3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62.mp3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2.mp3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14.png"/><Relationship Id="rId4" Type="http://schemas.openxmlformats.org/officeDocument/2006/relationships/image" Target="../media/image3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5.mp3"/><Relationship Id="rId1" Type="http://schemas.microsoft.com/office/2007/relationships/media" Target="../media/media65.mp3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mp3"/><Relationship Id="rId3" Type="http://schemas.microsoft.com/office/2007/relationships/media" Target="../media/media67.mp3"/><Relationship Id="rId7" Type="http://schemas.microsoft.com/office/2007/relationships/media" Target="../media/media69.mp3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6" Type="http://schemas.openxmlformats.org/officeDocument/2006/relationships/audio" Target="../media/media68.mp3"/><Relationship Id="rId11" Type="http://schemas.openxmlformats.org/officeDocument/2006/relationships/image" Target="../media/image22.png"/><Relationship Id="rId5" Type="http://schemas.microsoft.com/office/2007/relationships/media" Target="../media/media68.mp3"/><Relationship Id="rId10" Type="http://schemas.openxmlformats.org/officeDocument/2006/relationships/image" Target="../media/image14.png"/><Relationship Id="rId4" Type="http://schemas.openxmlformats.org/officeDocument/2006/relationships/audio" Target="../media/media67.mp3"/><Relationship Id="rId9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media" Target="../media/media74.mp3"/><Relationship Id="rId13" Type="http://schemas.openxmlformats.org/officeDocument/2006/relationships/image" Target="../media/image24.png"/><Relationship Id="rId3" Type="http://schemas.openxmlformats.org/officeDocument/2006/relationships/audio" Target="../media/media71.mp3"/><Relationship Id="rId7" Type="http://schemas.openxmlformats.org/officeDocument/2006/relationships/audio" Target="../media/media73.mp3"/><Relationship Id="rId12" Type="http://schemas.openxmlformats.org/officeDocument/2006/relationships/image" Target="../media/image14.png"/><Relationship Id="rId2" Type="http://schemas.microsoft.com/office/2007/relationships/media" Target="../media/media71.mp3"/><Relationship Id="rId1" Type="http://schemas.openxmlformats.org/officeDocument/2006/relationships/tags" Target="../tags/tag2.xml"/><Relationship Id="rId6" Type="http://schemas.microsoft.com/office/2007/relationships/media" Target="../media/media73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72.mp3"/><Relationship Id="rId10" Type="http://schemas.openxmlformats.org/officeDocument/2006/relationships/slideLayout" Target="../slideLayouts/slideLayout23.xml"/><Relationship Id="rId4" Type="http://schemas.microsoft.com/office/2007/relationships/media" Target="../media/media72.mp3"/><Relationship Id="rId9" Type="http://schemas.openxmlformats.org/officeDocument/2006/relationships/audio" Target="../media/media74.mp3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5.mp3"/><Relationship Id="rId1" Type="http://schemas.microsoft.com/office/2007/relationships/media" Target="../media/media75.mp3"/><Relationship Id="rId5" Type="http://schemas.openxmlformats.org/officeDocument/2006/relationships/image" Target="../media/image14.png"/><Relationship Id="rId4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5" Type="http://schemas.openxmlformats.org/officeDocument/2006/relationships/image" Target="../media/image14.png"/><Relationship Id="rId4" Type="http://schemas.openxmlformats.org/officeDocument/2006/relationships/image" Target="../media/image4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751356"/>
            <a:ext cx="5280726" cy="1964064"/>
            <a:chOff x="3320856" y="2751356"/>
            <a:chExt cx="5280726" cy="1964064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0856" y="4069089"/>
              <a:ext cx="52807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6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MODULE: PROTOCOLS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"/>
    </mc:Choice>
    <mc:Fallback xmlns="">
      <p:transition spd="slow" advTm="348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Let’s start </a:t>
            </a:r>
            <a:r>
              <a:rPr lang="en-GB" sz="2000" b="1" dirty="0">
                <a:solidFill>
                  <a:srgbClr val="2137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reminding ourselves why safety critical communications </a:t>
            </a:r>
            <a:r>
              <a:rPr lang="en-GB" sz="2000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are important. </a:t>
            </a:r>
            <a:r>
              <a:rPr lang="en-GB" sz="2000" b="1" dirty="0">
                <a:solidFill>
                  <a:srgbClr val="302C26"/>
                </a:solidFill>
                <a:latin typeface="PT Sans Caption" charset="-52"/>
                <a:ea typeface="PT Sans Caption" charset="-52"/>
                <a:cs typeface="PT Sans Caption" charset="-52"/>
              </a:rPr>
              <a:t>The following led to a near-miss incident.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2684" y="4935074"/>
            <a:ext cx="6988242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8FC951"/>
                </a:solidFill>
                <a:latin typeface="PT Sans Caption" charset="-52"/>
                <a:ea typeface="PT Sans Caption" charset="-52"/>
                <a:cs typeface="PT Sans Caption" charset="-52"/>
              </a:rPr>
              <a:t>There are three telephone conversations between a driver and a signaller. The driver’s train has a technical fault and he wishes to leave his cab to conduct a test (“do a rotational”). He therefore requires that the line be blocked (“a blockade”) to prevent trains from hurtling past while he is outside. The fourth call is from a different driver, reporting the near-miss incident.</a:t>
            </a:r>
            <a:endParaRPr lang="en-GB" b="1" dirty="0">
              <a:solidFill>
                <a:srgbClr val="302C26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141183"/>
            <a:ext cx="548217" cy="5482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46752" y="3285169"/>
            <a:ext cx="44565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Blockade</a:t>
            </a:r>
          </a:p>
        </p:txBody>
      </p:sp>
      <p:pic>
        <p:nvPicPr>
          <p:cNvPr id="2" name="E 2120 Block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201" y="2570381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The Nature of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87503723"/>
      </p:ext>
    </p:extLst>
  </p:cSld>
  <p:clrMapOvr>
    <a:masterClrMapping/>
  </p:clrMapOvr>
  <p:transition spd="slow" advTm="3445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6205" y="385104"/>
            <a:ext cx="9043731" cy="5986521"/>
            <a:chOff x="124331" y="320936"/>
            <a:chExt cx="9043731" cy="5986521"/>
          </a:xfrm>
        </p:grpSpPr>
        <p:sp>
          <p:nvSpPr>
            <p:cNvPr id="2" name="TextBox 1"/>
            <p:cNvSpPr txBox="1"/>
            <p:nvPr/>
          </p:nvSpPr>
          <p:spPr>
            <a:xfrm>
              <a:off x="3096126" y="320936"/>
              <a:ext cx="5566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+mj-lt"/>
                  <a:ea typeface="PT Sans" charset="-52"/>
                  <a:cs typeface="PT Sans" charset="-52"/>
                </a:rPr>
                <a:t>Photographs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78043" y="415872"/>
              <a:ext cx="231808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Video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0630" y="1207596"/>
              <a:ext cx="316029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Words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16566" y="1946723"/>
              <a:ext cx="6047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ea typeface="PT Sans" charset="-52"/>
                  <a:cs typeface="PT Sans" charset="-52"/>
                </a:rPr>
                <a:t>Emoticons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15643" y="1451239"/>
              <a:ext cx="6252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Speech Schematics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19666" y="2957026"/>
              <a:ext cx="3866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Colours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29725" y="2096604"/>
              <a:ext cx="3553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9413" y="4498119"/>
              <a:ext cx="35533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Sounds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4331" y="3208193"/>
              <a:ext cx="35533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Graphics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59382" y="2973068"/>
              <a:ext cx="323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Painting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8835" y="3851254"/>
              <a:ext cx="58433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ea typeface="PT Sans" charset="-52"/>
                  <a:cs typeface="PT Sans" charset="-52"/>
                </a:rPr>
                <a:t>Hieroglyphics</a:t>
              </a:r>
              <a:endParaRPr lang="en-US" sz="6600" b="1" dirty="0">
                <a:ea typeface="PT Sans" charset="-52"/>
                <a:cs typeface="PT Sans" charset="-5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09172" y="4546245"/>
              <a:ext cx="4100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latin typeface="+mj-lt"/>
                  <a:ea typeface="PT Sans" charset="-52"/>
                  <a:cs typeface="PT Sans" charset="-52"/>
                </a:rPr>
                <a:t>Animation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17434" y="4026083"/>
              <a:ext cx="31923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PT Sans" charset="-52"/>
                  <a:cs typeface="PT Sans" charset="-52"/>
                </a:rPr>
                <a:t>Printed-word</a:t>
              </a:r>
              <a:endPara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12855" y="5476460"/>
              <a:ext cx="41007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diagrams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pic>
        <p:nvPicPr>
          <p:cNvPr id="3" name="VO 2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83" y="-890334"/>
            <a:ext cx="812800" cy="812800"/>
          </a:xfrm>
          <a:prstGeom prst="rect">
            <a:avLst/>
          </a:prstGeom>
        </p:spPr>
      </p:pic>
      <p:pic>
        <p:nvPicPr>
          <p:cNvPr id="18" name="VO 2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6730" y="-896827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2D592B-485C-401C-8E24-765365FAA34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233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159">
        <p14:reveal/>
      </p:transition>
    </mc:Choice>
    <mc:Fallback xmlns="">
      <p:transition spd="slow" advTm="161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3217" objId="18"/>
        <p14:stopEvt time="3233" objId="3"/>
        <p14:stopEvt time="13775" objId="1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57755" y="4523874"/>
            <a:ext cx="5028489" cy="1580258"/>
            <a:chOff x="1982599" y="4867570"/>
            <a:chExt cx="5028489" cy="1580258"/>
          </a:xfrm>
        </p:grpSpPr>
        <p:sp>
          <p:nvSpPr>
            <p:cNvPr id="9" name="Rectangle 8"/>
            <p:cNvSpPr/>
            <p:nvPr/>
          </p:nvSpPr>
          <p:spPr>
            <a:xfrm>
              <a:off x="2049655" y="4867570"/>
              <a:ext cx="4889106" cy="1580258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82599" y="5124373"/>
              <a:ext cx="50284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See who we’re talking to; </a:t>
              </a:r>
            </a:p>
            <a:p>
              <a:pPr algn="ctr"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Gestures, Facial expression</a:t>
              </a:r>
              <a:endParaRPr lang="en-US" sz="3200" b="1" dirty="0">
                <a:solidFill>
                  <a:srgbClr val="FFFFFF"/>
                </a:solidFill>
                <a:ea typeface="Times New Roman" charset="0"/>
                <a:cs typeface="Times New Roman" charset="0"/>
              </a:endParaRPr>
            </a:p>
          </p:txBody>
        </p:sp>
      </p:grpSp>
      <p:pic>
        <p:nvPicPr>
          <p:cNvPr id="6" name="VO 22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411" y="-711200"/>
            <a:ext cx="609600" cy="609600"/>
          </a:xfrm>
          <a:prstGeom prst="rect">
            <a:avLst/>
          </a:prstGeom>
        </p:spPr>
      </p:pic>
      <p:pic>
        <p:nvPicPr>
          <p:cNvPr id="7" name="VO 2220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115" y="-711200"/>
            <a:ext cx="609600" cy="6096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F1B485B8-B4CE-45E4-A6F9-D25EF297320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3679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17">
        <p:fade/>
      </p:transition>
    </mc:Choice>
    <mc:Fallback xmlns="">
      <p:transition spd="med" advTm="14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7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72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6"/>
        <p14:stopEvt time="5498" objId="6"/>
        <p14:playEvt time="6487" objId="7"/>
        <p14:stopEvt time="12266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2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7AFD03CD-76D8-4F8A-8957-F541A6CD2AD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234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24">
        <p:fade/>
      </p:transition>
    </mc:Choice>
    <mc:Fallback xmlns="">
      <p:transition spd="med" advTm="1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868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198" y="662956"/>
            <a:ext cx="616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Communication Protocols: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69141" y="2129991"/>
            <a:ext cx="5488398" cy="1173435"/>
            <a:chOff x="1269141" y="2129991"/>
            <a:chExt cx="5488398" cy="1173435"/>
          </a:xfrm>
        </p:grpSpPr>
        <p:sp>
          <p:nvSpPr>
            <p:cNvPr id="3" name="Rectangle 2"/>
            <p:cNvSpPr/>
            <p:nvPr/>
          </p:nvSpPr>
          <p:spPr>
            <a:xfrm>
              <a:off x="2844288" y="2419502"/>
              <a:ext cx="391325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Aid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understanding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69141" y="2129991"/>
              <a:ext cx="1173435" cy="1173435"/>
              <a:chOff x="1056198" y="1901431"/>
              <a:chExt cx="951471" cy="951471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1273866" y="4163743"/>
            <a:ext cx="5207956" cy="1173435"/>
            <a:chOff x="1273866" y="4163743"/>
            <a:chExt cx="5207956" cy="1173435"/>
          </a:xfrm>
        </p:grpSpPr>
        <p:sp>
          <p:nvSpPr>
            <p:cNvPr id="6" name="Rectangle 5"/>
            <p:cNvSpPr/>
            <p:nvPr/>
          </p:nvSpPr>
          <p:spPr>
            <a:xfrm>
              <a:off x="2844288" y="4453254"/>
              <a:ext cx="363753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Help </a:t>
              </a:r>
              <a:r>
                <a:rPr lang="en-GB" sz="32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avoid errors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273866" y="4163743"/>
              <a:ext cx="1173435" cy="1173435"/>
              <a:chOff x="1056198" y="1901431"/>
              <a:chExt cx="951471" cy="95147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</p:spPr>
          </p:pic>
        </p:grpSp>
      </p:grpSp>
      <p:pic>
        <p:nvPicPr>
          <p:cNvPr id="4" name="VO 2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D3169486-00EE-4AAF-BE3D-16333418A38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711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9258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60790" y="1103183"/>
            <a:ext cx="4986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Thinking about UK society:</a:t>
            </a:r>
          </a:p>
        </p:txBody>
      </p:sp>
      <p:sp>
        <p:nvSpPr>
          <p:cNvPr id="8" name="Rectangle 7"/>
          <p:cNvSpPr/>
          <p:nvPr/>
        </p:nvSpPr>
        <p:spPr>
          <a:xfrm>
            <a:off x="3660790" y="1804987"/>
            <a:ext cx="486300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00" lvl="0" indent="-349200" hangingPunct="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What</a:t>
            </a:r>
            <a:r>
              <a:rPr lang="en-GB" sz="2800" dirty="0"/>
              <a:t> do you do when you meet someone?</a:t>
            </a:r>
            <a:endParaRPr lang="en-US" sz="2800" dirty="0"/>
          </a:p>
          <a:p>
            <a:pPr marL="349200" lvl="0" indent="-349200" hangingPunct="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/>
              <a:t>How and when </a:t>
            </a:r>
            <a:r>
              <a:rPr lang="en-GB" sz="2800" dirty="0"/>
              <a:t>does this change? </a:t>
            </a:r>
            <a:r>
              <a:rPr lang="en-GB" sz="2800" dirty="0" err="1"/>
              <a:t>eg</a:t>
            </a:r>
            <a:r>
              <a:rPr lang="en-GB" sz="2800" dirty="0"/>
              <a:t>. job interview vs. mate down the pub vs. family member.</a:t>
            </a:r>
            <a:endParaRPr lang="en-US" sz="2800" dirty="0"/>
          </a:p>
          <a:p>
            <a:pPr marL="349200" indent="-349200"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</a:pPr>
            <a:r>
              <a:rPr lang="en-GB" sz="2800" b="1" dirty="0"/>
              <a:t>Why</a:t>
            </a:r>
            <a:r>
              <a:rPr lang="en-GB" sz="2800" dirty="0"/>
              <a:t> do we need this ‘greeting’ protocol?</a:t>
            </a:r>
            <a:endParaRPr lang="en-GB" sz="2800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25" y="6162277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Protocols</a:t>
            </a:r>
          </a:p>
        </p:txBody>
      </p:sp>
    </p:spTree>
    <p:extLst>
      <p:ext uri="{BB962C8B-B14F-4D97-AF65-F5344CB8AC3E}">
        <p14:creationId xmlns:p14="http://schemas.microsoft.com/office/powerpoint/2010/main" val="1208344209"/>
      </p:ext>
    </p:extLst>
  </p:cSld>
  <p:clrMapOvr>
    <a:masterClrMapping/>
  </p:clrMapOvr>
  <p:transition spd="slow" advTm="3707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18" y="2527304"/>
            <a:ext cx="6464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Protocol: an </a:t>
            </a:r>
            <a:r>
              <a:rPr lang="en-US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way</a:t>
            </a:r>
            <a:r>
              <a:rPr lang="en-US" sz="4000" b="1" dirty="0">
                <a:latin typeface="PT Sans Caption" charset="-52"/>
                <a:ea typeface="PT Sans Caption" charset="-52"/>
                <a:cs typeface="PT Sans Caption" charset="-52"/>
              </a:rPr>
              <a:t> of doing something </a:t>
            </a:r>
          </a:p>
        </p:txBody>
      </p:sp>
      <p:pic>
        <p:nvPicPr>
          <p:cNvPr id="3" name="VO 2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VO 22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795" y="-812800"/>
            <a:ext cx="812800" cy="812800"/>
          </a:xfrm>
          <a:prstGeom prst="rect">
            <a:avLst/>
          </a:prstGeom>
        </p:spPr>
      </p:pic>
      <p:pic>
        <p:nvPicPr>
          <p:cNvPr id="5" name="VO 22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9950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6B6C4127-BEF2-446E-B6B9-60F17A20AFE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35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3"/>
    </mc:Choice>
    <mc:Fallback xmlns="">
      <p:transition spd="slow" advTm="22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32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" objId="3"/>
        <p14:playEvt time="5882" objId="4"/>
        <p14:stopEvt time="5899" objId="3"/>
        <p14:playEvt time="14332" objId="5"/>
        <p14:stopEvt time="14349" objId="4"/>
        <p14:stopEvt time="2167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" y="904067"/>
            <a:ext cx="7716033" cy="4976841"/>
          </a:xfrm>
          <a:prstGeom prst="rect">
            <a:avLst/>
          </a:prstGeom>
        </p:spPr>
      </p:pic>
      <p:pic>
        <p:nvPicPr>
          <p:cNvPr id="3" name="VO 22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6DBF786D-C348-4B86-8CDE-04DD8048241F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638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"/>
    </mc:Choice>
    <mc:Fallback xmlns="">
      <p:transition spd="slow" advTm="1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723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Protocols module for rail industry communications.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How communication occurs and why we need protocols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ABC-P concept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The Phonetic Alphabet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Numbers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391473"/>
            <a:ext cx="6426200" cy="54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Rail Communication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Protocols: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62901" y="3114454"/>
            <a:ext cx="1879600" cy="2461436"/>
            <a:chOff x="1362901" y="3114454"/>
            <a:chExt cx="1879600" cy="2461436"/>
          </a:xfrm>
        </p:grpSpPr>
        <p:sp>
          <p:nvSpPr>
            <p:cNvPr id="6" name="Rectangle 5"/>
            <p:cNvSpPr/>
            <p:nvPr/>
          </p:nvSpPr>
          <p:spPr>
            <a:xfrm>
              <a:off x="1362901" y="4991115"/>
              <a:ext cx="1879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ABC-P</a:t>
              </a:r>
              <a:endParaRPr lang="en-US" sz="32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349" y="3114454"/>
              <a:ext cx="1540703" cy="154070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632199" y="3221063"/>
            <a:ext cx="1879600" cy="2589257"/>
            <a:chOff x="3632199" y="3221063"/>
            <a:chExt cx="1879600" cy="2589257"/>
          </a:xfrm>
        </p:grpSpPr>
        <p:sp>
          <p:nvSpPr>
            <p:cNvPr id="7" name="Rectangle 6"/>
            <p:cNvSpPr/>
            <p:nvPr/>
          </p:nvSpPr>
          <p:spPr>
            <a:xfrm>
              <a:off x="3632199" y="4979323"/>
              <a:ext cx="1879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The Phonetic Alphabet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509" y="3221063"/>
              <a:ext cx="1134979" cy="113497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01497" y="3348790"/>
            <a:ext cx="1879600" cy="2424686"/>
            <a:chOff x="5901497" y="3348790"/>
            <a:chExt cx="1879600" cy="2424686"/>
          </a:xfrm>
        </p:grpSpPr>
        <p:sp>
          <p:nvSpPr>
            <p:cNvPr id="8" name="Rectangle 7"/>
            <p:cNvSpPr/>
            <p:nvPr/>
          </p:nvSpPr>
          <p:spPr>
            <a:xfrm>
              <a:off x="5901497" y="4942479"/>
              <a:ext cx="18796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400" b="1" dirty="0">
                  <a:solidFill>
                    <a:srgbClr val="253048"/>
                  </a:solidFill>
                  <a:ea typeface="Times New Roman" charset="0"/>
                  <a:cs typeface="Times New Roman" charset="0"/>
                </a:rPr>
                <a:t>Railway Numbers</a:t>
              </a:r>
              <a:endParaRPr lang="en-US" sz="2400" b="1" dirty="0">
                <a:solidFill>
                  <a:srgbClr val="253048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697" y="3348790"/>
              <a:ext cx="965199" cy="965199"/>
            </a:xfrm>
            <a:prstGeom prst="rect">
              <a:avLst/>
            </a:prstGeom>
          </p:spPr>
        </p:pic>
      </p:grpSp>
      <p:pic>
        <p:nvPicPr>
          <p:cNvPr id="3" name="VO 2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900" y="-969044"/>
            <a:ext cx="812800" cy="812800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6B63E6BA-F8F9-4FCD-A09C-3BF40D2B72D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42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0674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099892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</p:spTree>
    <p:extLst>
      <p:ext uri="{BB962C8B-B14F-4D97-AF65-F5344CB8AC3E}">
        <p14:creationId xmlns:p14="http://schemas.microsoft.com/office/powerpoint/2010/main" val="382624471"/>
      </p:ext>
    </p:extLst>
  </p:cSld>
  <p:clrMapOvr>
    <a:masterClrMapping/>
  </p:clrMapOvr>
  <p:transition spd="slow" advTm="3813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22" y="5217410"/>
            <a:ext cx="4060265" cy="101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7200" b="1" dirty="0"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947557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947556" y="1643444"/>
            <a:ext cx="1853187" cy="1569660"/>
            <a:chOff x="4947556" y="1643444"/>
            <a:chExt cx="18531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64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47557" y="3065682"/>
            <a:ext cx="1976618" cy="1569660"/>
            <a:chOff x="4947557" y="3065682"/>
            <a:chExt cx="197661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6648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47555" y="4487921"/>
            <a:ext cx="3813662" cy="1569660"/>
            <a:chOff x="4947555" y="4487921"/>
            <a:chExt cx="381366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6648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5" name="VO 2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22" y="-812800"/>
            <a:ext cx="812800" cy="812800"/>
          </a:xfrm>
          <a:prstGeom prst="rect">
            <a:avLst/>
          </a:prstGeom>
        </p:spPr>
      </p:pic>
      <p:pic>
        <p:nvPicPr>
          <p:cNvPr id="16" name="VO 2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623" y="-812800"/>
            <a:ext cx="812800" cy="812800"/>
          </a:xfrm>
          <a:prstGeom prst="rect">
            <a:avLst/>
          </a:prstGeom>
        </p:spPr>
      </p:pic>
      <p:pic>
        <p:nvPicPr>
          <p:cNvPr id="17" name="VO 23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2024" y="-812800"/>
            <a:ext cx="812800" cy="812800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B0995459-EDFB-4CAC-9AE2-55785692200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778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39">
        <p:fade/>
      </p:transition>
    </mc:Choice>
    <mc:Fallback xmlns="">
      <p:transition spd="med" advTm="188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2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73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5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5"/>
        <p14:playEvt time="7203" objId="16"/>
        <p14:stopEvt time="7225" objId="5"/>
        <p14:playEvt time="11740" objId="17"/>
        <p14:stopEvt time="11757" objId="16"/>
        <p14:stopEvt time="17366" objId="17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(on 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208183"/>
            <a:ext cx="548217" cy="548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46752" y="3285169"/>
            <a:ext cx="44565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Coasting Train</a:t>
            </a:r>
          </a:p>
        </p:txBody>
      </p:sp>
      <p:pic>
        <p:nvPicPr>
          <p:cNvPr id="5" name="E 2315 Coasting T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3443" y="2725118"/>
            <a:ext cx="970686" cy="9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ucidComms_SafetyCriticalComms_TrainFailure-E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8209" y="6163026"/>
            <a:ext cx="741262" cy="620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0790" y="438164"/>
            <a:ext cx="49865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Take each of the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THREE </a:t>
            </a: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elements: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Accurate</a:t>
            </a: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</a:t>
            </a:r>
          </a:p>
          <a:p>
            <a:pPr marL="457200" indent="-457200" defTabSz="457200" hangingPunct="0">
              <a:buClr>
                <a:schemeClr val="accent1"/>
              </a:buClr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Clear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60790" y="3296459"/>
            <a:ext cx="4513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Rate the conversation against each of them on a scale of 1 to 5, where 1 is excellent.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257" y="6202979"/>
            <a:ext cx="543800" cy="54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D8BFD-0B9B-43BB-8D1C-258FFC5D5059}"/>
              </a:ext>
            </a:extLst>
          </p:cNvPr>
          <p:cNvSpPr txBox="1"/>
          <p:nvPr/>
        </p:nvSpPr>
        <p:spPr>
          <a:xfrm>
            <a:off x="5527690" y="6300009"/>
            <a:ext cx="1889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You can replay the clip: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16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8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93447" y="2377621"/>
            <a:ext cx="51076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Overall, how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‘tight’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verbal contract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agreed between the signaller and driver?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200" y="6176791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13633" y="646504"/>
            <a:ext cx="7116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could they have done?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9571" cy="1877785"/>
          </a:xfrm>
          <a:prstGeom prst="rect">
            <a:avLst/>
          </a:prstGeom>
        </p:spPr>
      </p:pic>
      <p:sp>
        <p:nvSpPr>
          <p:cNvPr id="6" name="Rounded Rectangle 5">
            <a:hlinkClick r:id="" action="ppaction://hlinkshowjump?jump=nextslide"/>
          </p:cNvPr>
          <p:cNvSpPr/>
          <p:nvPr/>
        </p:nvSpPr>
        <p:spPr>
          <a:xfrm>
            <a:off x="1525344" y="3392488"/>
            <a:ext cx="6093312" cy="1338942"/>
          </a:xfrm>
          <a:prstGeom prst="roundRect">
            <a:avLst>
              <a:gd name="adj" fmla="val 7436"/>
            </a:avLst>
          </a:prstGeom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Click to Reveal Answers</a:t>
            </a:r>
          </a:p>
        </p:txBody>
      </p:sp>
      <p:pic>
        <p:nvPicPr>
          <p:cNvPr id="4" name="VO 2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24022"/>
            <a:ext cx="812800" cy="812800"/>
          </a:xfrm>
          <a:prstGeom prst="rect">
            <a:avLst/>
          </a:prstGeom>
        </p:spPr>
      </p:pic>
      <p:pic>
        <p:nvPicPr>
          <p:cNvPr id="7" name="VO 2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3180" y="-867764"/>
            <a:ext cx="812800" cy="81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5900" y="6202917"/>
            <a:ext cx="543800" cy="543800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CFB20A49-EC7E-4614-9574-112F9AD56B9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440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688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playEvt time="8883" objId="7"/>
        <p14:stopEvt time="8900" objId="4"/>
        <p14:stopEvt time="17710" objId="7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16527" y="276998"/>
            <a:ext cx="6531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slow down his speech.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6522" y="1227102"/>
            <a:ext cx="59072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stop over-talking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driver and allow him to finish his sentences.</a:t>
            </a:r>
            <a:endParaRPr lang="en-US" sz="2000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16522" y="2252104"/>
            <a:ext cx="6261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Signaller must use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more precise descriptions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of locations, so “clear of the crossing at </a:t>
            </a:r>
            <a:r>
              <a:rPr lang="en-GB" sz="2000" dirty="0" err="1">
                <a:latin typeface="PT Sans Caption" charset="-52"/>
                <a:ea typeface="PT Sans Caption" charset="-52"/>
                <a:cs typeface="PT Sans Caption" charset="-52"/>
              </a:rPr>
              <a:t>Chettisham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” not ‘clear of </a:t>
            </a:r>
            <a:r>
              <a:rPr lang="en-GB" sz="2000" dirty="0" err="1">
                <a:latin typeface="PT Sans Caption" charset="-52"/>
                <a:ea typeface="PT Sans Caption" charset="-52"/>
                <a:cs typeface="PT Sans Caption" charset="-52"/>
              </a:rPr>
              <a:t>Chettisham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’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16522" y="3681305"/>
            <a:ext cx="720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 The Signaller must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avoid slang “You’ve struck in”.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6522" y="4662188"/>
            <a:ext cx="720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 Driver and Signaller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must stop talking and thinking at the same </a:t>
            </a: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time. They could say “Let me think” and then speak.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16522" y="5950848"/>
            <a:ext cx="70049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dirty="0">
                <a:latin typeface="PT Sans Caption" charset="-52"/>
                <a:ea typeface="PT Sans Caption" charset="-52"/>
                <a:cs typeface="PT Sans Caption" charset="-52"/>
              </a:rPr>
              <a:t>There must be </a:t>
            </a:r>
            <a:r>
              <a:rPr lang="en-GB" sz="2000" b="1" dirty="0">
                <a:latin typeface="PT Sans Caption" charset="-52"/>
                <a:ea typeface="PT Sans Caption" charset="-52"/>
                <a:cs typeface="PT Sans Caption" charset="-52"/>
              </a:rPr>
              <a:t>a ‘repeat back’ of the instructions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527" y="6150903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Model Answer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1483" y="6208183"/>
            <a:ext cx="548217" cy="548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46752" y="2953869"/>
            <a:ext cx="44565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The Coasting Train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200" b="1" i="1" dirty="0">
                <a:solidFill>
                  <a:srgbClr val="002060"/>
                </a:solidFill>
                <a:latin typeface="PT Sans Caption" charset="-52"/>
                <a:ea typeface="PT Sans Caption" charset="-52"/>
                <a:cs typeface="PT Sans Caption" charset="-52"/>
              </a:rPr>
              <a:t>Model Answer</a:t>
            </a:r>
          </a:p>
        </p:txBody>
      </p:sp>
      <p:pic>
        <p:nvPicPr>
          <p:cNvPr id="2" name="E 2315 Coasting Train Model Answ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6677" y="2601735"/>
            <a:ext cx="1217452" cy="12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9625" y="4344827"/>
            <a:ext cx="6982749" cy="78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ABC- P</a:t>
            </a:r>
          </a:p>
        </p:txBody>
      </p:sp>
      <p:pic>
        <p:nvPicPr>
          <p:cNvPr id="2" name="VO 23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78569"/>
            <a:ext cx="8128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4952" y="4207481"/>
            <a:ext cx="3240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rofessional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1FB9C692-E08D-4DA0-A169-04E057612A6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06442048"/>
      </p:ext>
    </p:extLst>
  </p:cSld>
  <p:clrMapOvr>
    <a:masterClrMapping/>
  </p:clrMapOvr>
  <p:transition spd="slow" advTm="989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818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</a:t>
            </a:r>
            <a:r>
              <a:rPr lang="en-GB" sz="20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0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discussions.</a:t>
            </a:r>
            <a:endParaRPr lang="en-US" sz="2000" dirty="0">
              <a:solidFill>
                <a:srgbClr val="FF0000"/>
              </a:solidFill>
            </a:endParaRPr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23999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‘Hello, Tyneside, this is driver of Bravo one one three standing at platform Metro University. I've got some plastic sheeting wrapped around the pantograph…’</a:t>
            </a:r>
            <a:endParaRPr lang="en-US" sz="2400" b="1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5" name="VO 23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30442"/>
            <a:ext cx="812800" cy="812800"/>
          </a:xfrm>
          <a:prstGeom prst="rect">
            <a:avLst/>
          </a:prstGeom>
        </p:spPr>
      </p:pic>
      <p:pic>
        <p:nvPicPr>
          <p:cNvPr id="7" name="VO 23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833" y="-930442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470EC70D-A654-473B-9D4C-6826ED7B4BC3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0464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490">
        <p14:reveal/>
      </p:transition>
    </mc:Choice>
    <mc:Fallback xmlns="">
      <p:transition spd="slow" advTm="24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503" objId="5"/>
        <p14:playEvt time="13864" objId="7"/>
        <p14:stopEvt time="13879" objId="5"/>
        <p14:stopEvt time="21633" objId="7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08226" y="453053"/>
            <a:ext cx="2885680" cy="1569660"/>
            <a:chOff x="3708226" y="453053"/>
            <a:chExt cx="2885680" cy="1569660"/>
          </a:xfrm>
        </p:grpSpPr>
        <p:sp>
          <p:nvSpPr>
            <p:cNvPr id="8" name="Rectangle 7"/>
            <p:cNvSpPr/>
            <p:nvPr/>
          </p:nvSpPr>
          <p:spPr>
            <a:xfrm>
              <a:off x="3708226" y="453053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28917" y="1118409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08225" y="1875291"/>
            <a:ext cx="1853187" cy="1569660"/>
            <a:chOff x="3708225" y="1875291"/>
            <a:chExt cx="1853187" cy="1569660"/>
          </a:xfrm>
        </p:grpSpPr>
        <p:sp>
          <p:nvSpPr>
            <p:cNvPr id="9" name="Rectangle 8"/>
            <p:cNvSpPr/>
            <p:nvPr/>
          </p:nvSpPr>
          <p:spPr>
            <a:xfrm>
              <a:off x="3708225" y="1875291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7155" y="2537421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08226" y="3297529"/>
            <a:ext cx="1976618" cy="1569660"/>
            <a:chOff x="3708226" y="3297529"/>
            <a:chExt cx="1976618" cy="1569660"/>
          </a:xfrm>
        </p:grpSpPr>
        <p:sp>
          <p:nvSpPr>
            <p:cNvPr id="10" name="Rectangle 9"/>
            <p:cNvSpPr/>
            <p:nvPr/>
          </p:nvSpPr>
          <p:spPr>
            <a:xfrm>
              <a:off x="3708226" y="3297529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27155" y="3976393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922673" y="5210739"/>
            <a:ext cx="43781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and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Professional</a:t>
            </a:r>
          </a:p>
        </p:txBody>
      </p:sp>
      <p:pic>
        <p:nvPicPr>
          <p:cNvPr id="2" name="VO 2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92884"/>
            <a:ext cx="812800" cy="812800"/>
          </a:xfrm>
          <a:prstGeom prst="rect">
            <a:avLst/>
          </a:prstGeom>
        </p:spPr>
      </p:pic>
      <p:pic>
        <p:nvPicPr>
          <p:cNvPr id="4" name="VO 23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449" y="-812800"/>
            <a:ext cx="812800" cy="812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6733A806-2CCB-4881-B977-98965DC0996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992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22">
        <p:fade/>
      </p:transition>
    </mc:Choice>
    <mc:Fallback xmlns="">
      <p:transition spd="med" advTm="12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  <p:extLst mod="1">
    <p:ext uri="{E180D4A7-C9FB-4DFB-919C-405C955672EB}">
      <p14:showEvtLst xmlns:p14="http://schemas.microsoft.com/office/powerpoint/2010/main">
        <p14:playEvt time="0" objId="2"/>
        <p14:playEvt time="4490" objId="4"/>
        <p14:stopEvt time="4509" objId="2"/>
        <p14:stopEvt time="11326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795092"/>
            <a:ext cx="6492007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The Phonetic Alphabet</a:t>
            </a:r>
          </a:p>
        </p:txBody>
      </p:sp>
    </p:spTree>
    <p:extLst>
      <p:ext uri="{BB962C8B-B14F-4D97-AF65-F5344CB8AC3E}">
        <p14:creationId xmlns:p14="http://schemas.microsoft.com/office/powerpoint/2010/main" val="1104831239"/>
      </p:ext>
    </p:extLst>
  </p:cSld>
  <p:clrMapOvr>
    <a:masterClrMapping/>
  </p:clrMapOvr>
  <p:transition spd="slow" advTm="2909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95318" y="2294497"/>
            <a:ext cx="4381788" cy="2193975"/>
            <a:chOff x="4095318" y="2521952"/>
            <a:chExt cx="4381788" cy="2193975"/>
          </a:xfrm>
        </p:grpSpPr>
        <p:sp>
          <p:nvSpPr>
            <p:cNvPr id="4" name="Rectangle 3"/>
            <p:cNvSpPr/>
            <p:nvPr/>
          </p:nvSpPr>
          <p:spPr>
            <a:xfrm>
              <a:off x="4095318" y="3392488"/>
              <a:ext cx="438178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The Phonetic Alphabet?</a:t>
              </a:r>
              <a:endParaRPr lang="en-US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095318" y="2521952"/>
              <a:ext cx="355738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/>
              <a:r>
                <a:rPr lang="en-GB" sz="6000" b="1" dirty="0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WHY USE</a:t>
              </a:r>
              <a:endParaRPr lang="en-US" sz="6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2" name="VO 2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106" y="6187677"/>
            <a:ext cx="543800" cy="5438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13DA4DF4-7D37-4E8B-A461-9008A84B5859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5146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8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7003" objId="2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O 2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AA25D082-55BF-4E94-9DC8-91B6BD942BC0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846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3"/>
    </mc:Choice>
    <mc:Fallback xmlns="">
      <p:transition spd="slow" advTm="1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3554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30629" y="181089"/>
            <a:ext cx="7331540" cy="6415165"/>
            <a:chOff x="-130629" y="181089"/>
            <a:chExt cx="7331540" cy="6415165"/>
          </a:xfrm>
        </p:grpSpPr>
        <p:sp>
          <p:nvSpPr>
            <p:cNvPr id="2" name="Rectangle 1"/>
            <p:cNvSpPr/>
            <p:nvPr/>
          </p:nvSpPr>
          <p:spPr>
            <a:xfrm>
              <a:off x="-130629" y="181089"/>
              <a:ext cx="3807220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3600" b="1" dirty="0">
                  <a:latin typeface="PT Sans Caption" charset="-52"/>
                  <a:ea typeface="PT Sans Caption" charset="-52"/>
                  <a:cs typeface="PT Sans Caption" charset="-52"/>
                </a:rPr>
                <a:t>The </a:t>
              </a:r>
              <a:r>
                <a:rPr lang="en-GB" sz="36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Phonetic Alphabet: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04345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06336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95632" y="264207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92459" y="787427"/>
              <a:ext cx="81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Alpha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036330" y="787427"/>
              <a:ext cx="819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Bravo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25625" y="787427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Charlie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696480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D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6473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Delta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91797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821790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Echo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04048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F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34041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Foxtrot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16299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G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6292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Golf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28550" y="129453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H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158543" y="181775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Hotel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96480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I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26473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India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91797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J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821790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Juliett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04048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K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934041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Kilo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016299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L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046292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Lima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128550" y="2409524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M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58543" y="2932744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Mike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96480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647840" y="4047736"/>
              <a:ext cx="10423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November</a:t>
              </a:r>
              <a:endParaRPr lang="en-US" sz="1400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91797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O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821790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Oscar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904048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934041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Papa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016299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Q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46292" y="4013868"/>
              <a:ext cx="10423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/>
                <a:t>Quebec</a:t>
              </a:r>
              <a:endParaRPr lang="en-US" sz="17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128550" y="3490648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R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58543" y="4013868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Romeo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96480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PT Sans Caption" charset="-52"/>
                  <a:ea typeface="PT Sans Caption" charset="-52"/>
                  <a:cs typeface="PT Sans Caption" charset="-52"/>
                </a:rPr>
                <a:t>S</a:t>
              </a:r>
              <a:endParaRPr lang="en-US" sz="40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26473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Sierra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791797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T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21790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Tango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904048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U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934041" y="5103461"/>
              <a:ext cx="10423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/>
                <a:t>Uniform</a:t>
              </a:r>
              <a:endParaRPr lang="en-US" sz="17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016299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V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046292" y="5103461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Victor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128550" y="4580241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W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58543" y="5134239"/>
              <a:ext cx="1042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Whiskey</a:t>
              </a:r>
              <a:endParaRPr lang="en-US" sz="16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713414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X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743407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Xray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08731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Y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838724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Yankee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20982" y="5703702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PT Sans Caption" charset="-52"/>
                  <a:ea typeface="PT Sans Caption" charset="-52"/>
                  <a:cs typeface="PT Sans Caption" charset="-52"/>
                </a:rPr>
                <a:t>Z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950975" y="6226922"/>
              <a:ext cx="104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Zulu</a:t>
              </a:r>
            </a:p>
          </p:txBody>
        </p:sp>
      </p:grpSp>
      <p:pic>
        <p:nvPicPr>
          <p:cNvPr id="3" name="VO 2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37351"/>
            <a:ext cx="812800" cy="812800"/>
          </a:xfrm>
          <a:prstGeom prst="rect">
            <a:avLst/>
          </a:prstGeom>
        </p:spPr>
      </p:pic>
      <p:pic>
        <p:nvPicPr>
          <p:cNvPr id="4" name="VO 2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0181" y="-848409"/>
            <a:ext cx="812800" cy="812800"/>
          </a:xfrm>
          <a:prstGeom prst="rect">
            <a:avLst/>
          </a:prstGeom>
        </p:spPr>
      </p:pic>
      <p:pic>
        <p:nvPicPr>
          <p:cNvPr id="5" name="VO 2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7408" y="-839498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" y="5755478"/>
            <a:ext cx="9144000" cy="1154298"/>
            <a:chOff x="1" y="5755478"/>
            <a:chExt cx="9144000" cy="1154298"/>
          </a:xfrm>
        </p:grpSpPr>
        <p:sp>
          <p:nvSpPr>
            <p:cNvPr id="94" name="Rectangle 93"/>
            <p:cNvSpPr/>
            <p:nvPr/>
          </p:nvSpPr>
          <p:spPr>
            <a:xfrm>
              <a:off x="1" y="5755478"/>
              <a:ext cx="9144000" cy="11542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0"/>
              <a:endParaRPr lang="en-US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97479" y="5960785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hangingPunct="0"/>
              <a:r>
                <a:rPr lang="en-GB" sz="2000" b="1" dirty="0">
                  <a:solidFill>
                    <a:schemeClr val="bg1"/>
                  </a:solidFill>
                </a:rPr>
                <a:t>Class practice: using phonetics, spell:</a:t>
              </a:r>
              <a:endParaRPr lang="en-US" sz="2000" b="1" dirty="0">
                <a:solidFill>
                  <a:schemeClr val="bg1"/>
                </a:solidFill>
              </a:endParaRPr>
            </a:p>
            <a:p>
              <a:pPr algn="ctr" hangingPunct="0"/>
              <a:r>
                <a:rPr lang="en-GB" sz="2000" b="1" dirty="0">
                  <a:solidFill>
                    <a:schemeClr val="bg1"/>
                  </a:solidFill>
                </a:rPr>
                <a:t>your surname; your company; the day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8228" y="6291877"/>
            <a:ext cx="548217" cy="548217"/>
          </a:xfrm>
          <a:prstGeom prst="rect">
            <a:avLst/>
          </a:prstGeom>
        </p:spPr>
      </p:pic>
      <p:sp>
        <p:nvSpPr>
          <p:cNvPr id="96" name="TextBox 18">
            <a:extLst>
              <a:ext uri="{FF2B5EF4-FFF2-40B4-BE49-F238E27FC236}">
                <a16:creationId xmlns:a16="http://schemas.microsoft.com/office/drawing/2014/main" id="{57B43C7A-2D54-4B2D-AAFF-72AF0B217DB4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84659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45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608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608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playEvt time="6891" objId="4"/>
        <p14:stopEvt time="6909" objId="3"/>
        <p14:playEvt time="12461" objId="5"/>
        <p14:stopEvt time="12481" objId="4"/>
        <p14:stopEvt time="16635" objId="5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5110" y="2459503"/>
            <a:ext cx="49000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Use the Phonetic Alphabet for all </a:t>
            </a:r>
            <a:r>
              <a:rPr lang="en-GB" sz="4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key information.</a:t>
            </a:r>
          </a:p>
        </p:txBody>
      </p:sp>
      <p:pic>
        <p:nvPicPr>
          <p:cNvPr id="2" name="VO 2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780" y="-812800"/>
            <a:ext cx="812800" cy="812800"/>
          </a:xfrm>
          <a:prstGeom prst="rect">
            <a:avLst/>
          </a:prstGeom>
        </p:spPr>
      </p:pic>
      <p:pic>
        <p:nvPicPr>
          <p:cNvPr id="5" name="VO 24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912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37D8BBC2-9557-49AB-978D-7BAE2FF2975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2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49">
        <p:fade/>
      </p:transition>
    </mc:Choice>
    <mc:Fallback xmlns="">
      <p:transition spd="med" advTm="13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7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4778" objId="5"/>
        <p14:stopEvt time="4796" objId="2"/>
        <p14:stopEvt time="11857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 24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065297"/>
            <a:ext cx="812800" cy="812800"/>
          </a:xfrm>
          <a:prstGeom prst="rect">
            <a:avLst/>
          </a:prstGeom>
        </p:spPr>
      </p:pic>
      <p:pic>
        <p:nvPicPr>
          <p:cNvPr id="4" name="VO 244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1954" y="-1065297"/>
            <a:ext cx="812800" cy="812800"/>
          </a:xfrm>
          <a:prstGeom prst="rect">
            <a:avLst/>
          </a:prstGeom>
        </p:spPr>
      </p:pic>
      <p:sp>
        <p:nvSpPr>
          <p:cNvPr id="5" name="TextBox 18">
            <a:extLst>
              <a:ext uri="{FF2B5EF4-FFF2-40B4-BE49-F238E27FC236}">
                <a16:creationId xmlns:a16="http://schemas.microsoft.com/office/drawing/2014/main" id="{A799A00E-FEBC-4DFD-B99C-2A4ADE02E9AD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091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41"/>
    </mc:Choice>
    <mc:Fallback xmlns="">
      <p:transition spd="slow" advTm="1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4082" objId="4"/>
        <p14:stopEvt time="4099" objId="3"/>
        <p14:stopEvt time="13172" objId="4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gnaller COSS Phonetic 4 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91" y="2622035"/>
            <a:ext cx="1214738" cy="1214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2682" y="355131"/>
            <a:ext cx="7062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The Phonetic Alphabet –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Example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083" y="6309783"/>
            <a:ext cx="548217" cy="5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82333" y="712162"/>
            <a:ext cx="50902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conversation: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Accurate?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Brief? 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Clear?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Was the conversation professional? If not, why not?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endParaRPr lang="en-GB" sz="28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Was the phonetic alphabet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used correctly?</a:t>
            </a:r>
          </a:p>
        </p:txBody>
      </p:sp>
      <p:sp>
        <p:nvSpPr>
          <p:cNvPr id="9" name="Rectangle 8"/>
          <p:cNvSpPr/>
          <p:nvPr/>
        </p:nvSpPr>
        <p:spPr>
          <a:xfrm>
            <a:off x="9419754" y="430038"/>
            <a:ext cx="55763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678" y="6210838"/>
            <a:ext cx="543800" cy="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0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083" y="6309783"/>
            <a:ext cx="548217" cy="54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Saying Numbers</a:t>
            </a:r>
          </a:p>
        </p:txBody>
      </p:sp>
      <p:pic>
        <p:nvPicPr>
          <p:cNvPr id="3" name="VO 25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51114"/>
            <a:ext cx="609600" cy="6096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2E523683-F03B-4E49-A086-1C5BC6D4C683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26646591"/>
      </p:ext>
    </p:extLst>
  </p:cSld>
  <p:clrMapOvr>
    <a:masterClrMapping/>
  </p:clrMapOvr>
  <p:transition spd="slow" advTm="52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3548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69049" y="1825533"/>
            <a:ext cx="3489160" cy="646331"/>
            <a:chOff x="969049" y="1825533"/>
            <a:chExt cx="348916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969049" y="1825533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W23: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16062" y="1825533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Signal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69049" y="2812727"/>
            <a:ext cx="4876804" cy="662373"/>
            <a:chOff x="969049" y="2812727"/>
            <a:chExt cx="4876804" cy="662373"/>
          </a:xfrm>
        </p:grpSpPr>
        <p:sp>
          <p:nvSpPr>
            <p:cNvPr id="4" name="TextBox 3"/>
            <p:cNvSpPr txBox="1"/>
            <p:nvPr/>
          </p:nvSpPr>
          <p:spPr>
            <a:xfrm>
              <a:off x="969049" y="2828769"/>
              <a:ext cx="44917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 b="1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Train Code: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03706" y="2812727"/>
              <a:ext cx="23421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4400">
                  <a:latin typeface="PT Sans Caption" charset="-52"/>
                  <a:ea typeface="PT Sans Caption" charset="-52"/>
                  <a:cs typeface="PT Sans Caption" charset="-52"/>
                </a:defRPr>
              </a:lvl1pPr>
            </a:lstStyle>
            <a:p>
              <a:r>
                <a:rPr lang="en-US" sz="3600" dirty="0"/>
                <a:t>1B98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69049" y="3832004"/>
            <a:ext cx="5871411" cy="1292662"/>
            <a:chOff x="969049" y="3832004"/>
            <a:chExt cx="5871411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969049" y="3832004"/>
              <a:ext cx="58714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Line Blockage: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8234" y="4478335"/>
              <a:ext cx="3232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PT Sans Caption" charset="-52"/>
                  <a:ea typeface="PT Sans Caption" charset="-52"/>
                  <a:cs typeface="PT Sans Caption" charset="-52"/>
                </a:rPr>
                <a:t>3656892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9413551" y="1825533"/>
            <a:ext cx="4366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whisky two three signal</a:t>
            </a:r>
            <a:endParaRPr lang="en-US" sz="28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3551" y="2935838"/>
            <a:ext cx="3849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one bravo nine eight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413552" y="3923032"/>
            <a:ext cx="4125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three six five three eight nine two</a:t>
            </a:r>
          </a:p>
        </p:txBody>
      </p:sp>
      <p:pic>
        <p:nvPicPr>
          <p:cNvPr id="9" name="VO 25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8311" y="-819150"/>
            <a:ext cx="812800" cy="812800"/>
          </a:xfrm>
          <a:prstGeom prst="rect">
            <a:avLst/>
          </a:prstGeom>
        </p:spPr>
      </p:pic>
      <p:pic>
        <p:nvPicPr>
          <p:cNvPr id="16" name="VO 25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33" y="-819150"/>
            <a:ext cx="812800" cy="812800"/>
          </a:xfrm>
          <a:prstGeom prst="rect">
            <a:avLst/>
          </a:prstGeom>
        </p:spPr>
      </p:pic>
      <p:pic>
        <p:nvPicPr>
          <p:cNvPr id="20" name="VO 252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141764" y="-839251"/>
            <a:ext cx="812800" cy="812800"/>
          </a:xfrm>
          <a:prstGeom prst="rect">
            <a:avLst/>
          </a:prstGeom>
        </p:spPr>
      </p:pic>
      <p:pic>
        <p:nvPicPr>
          <p:cNvPr id="21" name="VO 252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67182" y="-839251"/>
            <a:ext cx="812800" cy="812800"/>
          </a:xfrm>
          <a:prstGeom prst="rect">
            <a:avLst/>
          </a:prstGeom>
        </p:spPr>
      </p:pic>
      <p:pic>
        <p:nvPicPr>
          <p:cNvPr id="22" name="VO 253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199974" y="-843931"/>
            <a:ext cx="812800" cy="812800"/>
          </a:xfrm>
          <a:prstGeom prst="rect">
            <a:avLst/>
          </a:prstGeom>
        </p:spPr>
      </p:pic>
      <p:pic>
        <p:nvPicPr>
          <p:cNvPr id="8" name="VO 253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18514" y="-767907"/>
            <a:ext cx="406400" cy="406400"/>
          </a:xfrm>
          <a:prstGeom prst="rect">
            <a:avLst/>
          </a:prstGeom>
        </p:spPr>
      </p:pic>
      <p:pic>
        <p:nvPicPr>
          <p:cNvPr id="17" name="VO 254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273650" y="-767907"/>
            <a:ext cx="406400" cy="406400"/>
          </a:xfrm>
          <a:prstGeom prst="rect">
            <a:avLst/>
          </a:prstGeom>
        </p:spPr>
      </p:pic>
      <p:pic>
        <p:nvPicPr>
          <p:cNvPr id="18" name="VO 2545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01660" y="-744465"/>
            <a:ext cx="406400" cy="406400"/>
          </a:xfrm>
          <a:prstGeom prst="rect">
            <a:avLst/>
          </a:prstGeom>
        </p:spPr>
      </p:pic>
      <p:pic>
        <p:nvPicPr>
          <p:cNvPr id="19" name="VO 2550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975206" y="-767907"/>
            <a:ext cx="609600" cy="609600"/>
          </a:xfrm>
          <a:prstGeom prst="rect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5AD7E7ED-5A01-4C05-A0F8-7089AF8E0FF8}"/>
              </a:ext>
            </a:extLst>
          </p:cNvPr>
          <p:cNvSpPr txBox="1"/>
          <p:nvPr/>
        </p:nvSpPr>
        <p:spPr>
          <a:xfrm>
            <a:off x="26245" y="6506506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…VO…VO</a:t>
            </a:r>
          </a:p>
        </p:txBody>
      </p:sp>
    </p:spTree>
    <p:extLst>
      <p:ext uri="{BB962C8B-B14F-4D97-AF65-F5344CB8AC3E}">
        <p14:creationId xmlns:p14="http://schemas.microsoft.com/office/powerpoint/2010/main" val="18366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"/>
    </mc:Choice>
    <mc:Fallback xmlns="">
      <p:transition spd="slow" advClick="0" advTm="4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8403 0.00903 L -0.58403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75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2101 -0.00902 L -0.47847 -0.0099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308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2552 0.01157 L -0.47604 0.011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284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364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86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5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3364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244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3502" objId="9"/>
        <p14:playEvt time="7295" objId="16"/>
        <p14:stopEvt time="7321" objId="9"/>
        <p14:playEvt time="14760" objId="20"/>
        <p14:stopEvt time="14781" objId="16"/>
        <p14:playEvt time="18312" objId="21"/>
        <p14:stopEvt time="18334" objId="20"/>
        <p14:stopEvt time="24308" objId="21"/>
        <p14:playEvt time="27290" objId="22"/>
        <p14:playEvt time="27520" objId="23"/>
        <p14:playEvt time="27520" objId="24"/>
        <p14:playEvt time="27520" objId="25"/>
        <p14:playEvt time="27521" objId="26"/>
        <p14:stopEvt time="28387" objId="22"/>
        <p14:stopEvt time="30033" objId="23"/>
        <p14:stopEvt time="30882" objId="26"/>
        <p14:stopEvt time="34051" objId="24"/>
        <p14:stopEvt time="36427" objId="25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15667" y="3742853"/>
            <a:ext cx="6982749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Saying Numbers Clearly</a:t>
            </a:r>
            <a:endParaRPr lang="en-US" sz="48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82251060"/>
      </p:ext>
    </p:extLst>
  </p:cSld>
  <p:clrMapOvr>
    <a:masterClrMapping/>
  </p:clrMapOvr>
  <p:transition spd="slow" advClick="0" advTm="4000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69049" y="2324046"/>
            <a:ext cx="7487652" cy="769441"/>
            <a:chOff x="969049" y="3832004"/>
            <a:chExt cx="7487652" cy="769441"/>
          </a:xfrm>
        </p:grpSpPr>
        <p:sp>
          <p:nvSpPr>
            <p:cNvPr id="6" name="TextBox 5"/>
            <p:cNvSpPr txBox="1"/>
            <p:nvPr/>
          </p:nvSpPr>
          <p:spPr>
            <a:xfrm>
              <a:off x="969049" y="3832004"/>
              <a:ext cx="58714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Line Blockage: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24218" y="3832004"/>
              <a:ext cx="323248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3656892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413551" y="2385601"/>
            <a:ext cx="8235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three six five…six eight …nine two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69049" y="3392488"/>
            <a:ext cx="7966404" cy="1446550"/>
            <a:chOff x="969049" y="3832004"/>
            <a:chExt cx="7966404" cy="1446550"/>
          </a:xfrm>
        </p:grpSpPr>
        <p:sp>
          <p:nvSpPr>
            <p:cNvPr id="17" name="TextBox 16"/>
            <p:cNvSpPr txBox="1"/>
            <p:nvPr/>
          </p:nvSpPr>
          <p:spPr>
            <a:xfrm>
              <a:off x="969049" y="3832004"/>
              <a:ext cx="58714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National Rail</a:t>
              </a:r>
            </a:p>
            <a:p>
              <a:r>
                <a:rPr lang="en-US" sz="44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Enquiries: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24218" y="4216724"/>
              <a:ext cx="37112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GB" sz="4400" dirty="0"/>
                <a:t>0345 748 4950</a:t>
              </a:r>
              <a:endParaRPr lang="en-US" sz="440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9413551" y="3838762"/>
            <a:ext cx="7907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zero three four five…seven four eight… four nine five zero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0" y="5919537"/>
            <a:ext cx="9144000" cy="938463"/>
            <a:chOff x="0" y="5919537"/>
            <a:chExt cx="9144000" cy="938463"/>
          </a:xfrm>
        </p:grpSpPr>
        <p:sp>
          <p:nvSpPr>
            <p:cNvPr id="8" name="Rectangle 7"/>
            <p:cNvSpPr/>
            <p:nvPr/>
          </p:nvSpPr>
          <p:spPr>
            <a:xfrm>
              <a:off x="0" y="5919537"/>
              <a:ext cx="9144000" cy="93846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15158" y="6047873"/>
              <a:ext cx="59457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The batch size for numbers is not important though 5 should be the maximum. </a:t>
              </a:r>
              <a:endParaRPr lang="en-US" b="1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3" name="VO 25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9" name="VO 25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8605" y="-812800"/>
            <a:ext cx="812800" cy="812800"/>
          </a:xfrm>
          <a:prstGeom prst="rect">
            <a:avLst/>
          </a:prstGeom>
        </p:spPr>
      </p:pic>
      <p:pic>
        <p:nvPicPr>
          <p:cNvPr id="11" name="VO 2565 updated">
            <a:hlinkClick r:id="" action="ppaction://media"/>
            <a:extLst>
              <a:ext uri="{FF2B5EF4-FFF2-40B4-BE49-F238E27FC236}">
                <a16:creationId xmlns:a16="http://schemas.microsoft.com/office/drawing/2014/main" id="{EB9CD856-59F6-41D2-A0F6-11CE0892AE8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735" y="-729512"/>
            <a:ext cx="406400" cy="406400"/>
          </a:xfrm>
          <a:prstGeom prst="rect">
            <a:avLst/>
          </a:prstGeom>
        </p:spPr>
      </p:pic>
      <p:sp>
        <p:nvSpPr>
          <p:cNvPr id="21" name="TextBox 18">
            <a:extLst>
              <a:ext uri="{FF2B5EF4-FFF2-40B4-BE49-F238E27FC236}">
                <a16:creationId xmlns:a16="http://schemas.microsoft.com/office/drawing/2014/main" id="{E601DB2F-6479-46EF-8EBC-FBFE73AF398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21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8000"/>
    </mc:Choice>
    <mc:Fallback xmlns="">
      <p:transition spd="slow"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11111E-6 2.59259E-6 L -0.91962 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9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12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73559 0.00371 L -0.92153 0.003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3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/>
      <p:bldP spid="19" grpId="0"/>
    </p:bldLst>
  </p:timing>
  <p:extLst mod="1">
    <p:ext uri="{E180D4A7-C9FB-4DFB-919C-405C955672EB}">
      <p14:showEvtLst xmlns:p14="http://schemas.microsoft.com/office/powerpoint/2010/main">
        <p14:playEvt time="0" objId="3"/>
        <p14:playEvt time="8090" objId="5"/>
        <p14:stopEvt time="8117" objId="3"/>
        <p14:playEvt time="12531" objId="4"/>
        <p14:stopEvt time="12549" objId="5"/>
        <p14:playEvt time="20956" objId="9"/>
        <p14:stopEvt time="20975" objId="4"/>
        <p14:stopEvt time="35301" objId="9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98093" y="2607658"/>
            <a:ext cx="5749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use single numbers,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zero, one, two etc.,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for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all key information </a:t>
            </a:r>
          </a:p>
        </p:txBody>
      </p:sp>
      <p:pic>
        <p:nvPicPr>
          <p:cNvPr id="5" name="VO 25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F7654A1D-898E-45EF-A7D4-5FBF965BDDF9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862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07"/>
    </mc:Choice>
    <mc:Fallback xmlns="">
      <p:transition spd="slow" advClick="0" advTm="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7823" objId="5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00579"/>
            <a:ext cx="6982749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Weights &amp; Measures</a:t>
            </a:r>
          </a:p>
        </p:txBody>
      </p:sp>
    </p:spTree>
    <p:extLst>
      <p:ext uri="{BB962C8B-B14F-4D97-AF65-F5344CB8AC3E}">
        <p14:creationId xmlns:p14="http://schemas.microsoft.com/office/powerpoint/2010/main" val="276697975"/>
      </p:ext>
    </p:extLst>
  </p:cSld>
  <p:clrMapOvr>
    <a:masterClrMapping/>
  </p:clrMapOvr>
  <p:transition spd="slow" advClick="0" advTm="4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04269" y="1202296"/>
            <a:ext cx="5057484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latin typeface="PT Sans Caption" charset="-52"/>
                <a:ea typeface="PT Sans Caption" charset="-52"/>
                <a:cs typeface="PT Sans Caption" charset="-52"/>
              </a:rPr>
              <a:t>Weights &amp; Measures: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04269" y="3100099"/>
            <a:ext cx="6446958" cy="1484707"/>
            <a:chOff x="904269" y="3100099"/>
            <a:chExt cx="6446958" cy="1484707"/>
          </a:xfrm>
        </p:grpSpPr>
        <p:sp>
          <p:nvSpPr>
            <p:cNvPr id="4" name="Rectangle 3"/>
            <p:cNvSpPr/>
            <p:nvPr/>
          </p:nvSpPr>
          <p:spPr>
            <a:xfrm>
              <a:off x="904269" y="3100099"/>
              <a:ext cx="644695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25kg is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“twenty-five kilograms”</a:t>
              </a:r>
              <a:endParaRPr lang="en-US" sz="32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04269" y="4000031"/>
              <a:ext cx="577292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200L is </a:t>
              </a:r>
              <a:r>
                <a:rPr lang="en-GB" sz="3200" b="1" dirty="0">
                  <a:solidFill>
                    <a:schemeClr val="accent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“two-hundred litres”</a:t>
              </a:r>
            </a:p>
          </p:txBody>
        </p:sp>
      </p:grpSp>
      <p:pic>
        <p:nvPicPr>
          <p:cNvPr id="2" name="VO 25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259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0464" y="-812800"/>
            <a:ext cx="812800" cy="812800"/>
          </a:xfrm>
          <a:prstGeom prst="rect">
            <a:avLst/>
          </a:prstGeom>
        </p:spPr>
      </p:pic>
      <p:pic>
        <p:nvPicPr>
          <p:cNvPr id="9" name="VO 258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8154" y="-756821"/>
            <a:ext cx="609600" cy="6096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65FFF39-A329-4871-8507-10C372269B5B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790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745"/>
    </mc:Choice>
    <mc:Fallback xmlns="">
      <p:transition spd="slow" advClick="0" advTm="1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4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3605" objId="6"/>
        <p14:stopEvt time="3620" objId="2"/>
        <p14:playEvt time="9771" objId="7"/>
        <p14:stopEvt time="9803" objId="6"/>
        <p14:stopEvt time="14932" objId="7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111823"/>
            <a:ext cx="6982749" cy="1119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80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Time</a:t>
            </a:r>
            <a:endParaRPr lang="en-US" sz="80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E79E217B-E0C6-489E-B791-3999261A4862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19973314"/>
      </p:ext>
    </p:extLst>
  </p:cSld>
  <p:clrMapOvr>
    <a:masterClrMapping/>
  </p:clrMapOvr>
  <p:transition spd="slow" advClick="0" advTm="2570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6851" y="2853879"/>
            <a:ext cx="51079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We must use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twenty-four-hour clock.</a:t>
            </a:r>
          </a:p>
        </p:txBody>
      </p:sp>
      <p:pic>
        <p:nvPicPr>
          <p:cNvPr id="5" name="VO 25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6" name="VO 26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786" y="-812800"/>
            <a:ext cx="812800" cy="812800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83458A01-BE90-44B4-B63D-83250EE1A691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277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72"/>
    </mc:Choice>
    <mc:Fallback xmlns="">
      <p:transition spd="slow" advClick="0" advTm="10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5"/>
        <p14:playEvt time="3109" objId="6"/>
        <p14:stopEvt time="3129" objId="5"/>
        <p14:stopEvt time="7825" objId="6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9945" y="3280194"/>
            <a:ext cx="2932112" cy="2553019"/>
            <a:chOff x="899945" y="3280194"/>
            <a:chExt cx="2932112" cy="2553019"/>
          </a:xfrm>
        </p:grpSpPr>
        <p:sp>
          <p:nvSpPr>
            <p:cNvPr id="3" name="Rectangle 2"/>
            <p:cNvSpPr/>
            <p:nvPr/>
          </p:nvSpPr>
          <p:spPr>
            <a:xfrm>
              <a:off x="899945" y="3280194"/>
              <a:ext cx="29321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24-hour clock: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78831" y="3970005"/>
              <a:ext cx="2558714" cy="1863208"/>
              <a:chOff x="4274104" y="3793540"/>
              <a:chExt cx="2558714" cy="1863208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4274104" y="3793540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1005 or 10:05</a:t>
                </a:r>
                <a:endParaRPr lang="en-US" sz="2800" dirty="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274104" y="4463534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1720 or 17:20</a:t>
                </a:r>
                <a:endParaRPr lang="en-US" sz="2800" dirty="0"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4274104" y="5133528"/>
                <a:ext cx="255871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2800" dirty="0">
                    <a:latin typeface="PT Sans Caption" charset="-52"/>
                    <a:ea typeface="PT Sans Caption" charset="-52"/>
                    <a:cs typeface="PT Sans Caption" charset="-52"/>
                  </a:rPr>
                  <a:t>2230 or 22:30</a:t>
                </a:r>
                <a:endParaRPr lang="en-US" sz="2800" dirty="0"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0" y="497303"/>
            <a:ext cx="3653172" cy="2574341"/>
            <a:chOff x="0" y="497303"/>
            <a:chExt cx="3653172" cy="257434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784474"/>
              <a:ext cx="12352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831" y="497303"/>
              <a:ext cx="2574341" cy="2574341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4021035" y="4000782"/>
            <a:ext cx="2822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zero five hours”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21035" y="4670776"/>
            <a:ext cx="4063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“seventeen twenty hours”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21035" y="5340770"/>
            <a:ext cx="4046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“twenty-two thirty hours”</a:t>
            </a:r>
          </a:p>
        </p:txBody>
      </p:sp>
      <p:pic>
        <p:nvPicPr>
          <p:cNvPr id="8" name="VO 26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145" y="-1010652"/>
            <a:ext cx="812800" cy="812800"/>
          </a:xfrm>
          <a:prstGeom prst="rect">
            <a:avLst/>
          </a:prstGeom>
        </p:spPr>
      </p:pic>
      <p:pic>
        <p:nvPicPr>
          <p:cNvPr id="14" name="VO 26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242" y="-1010652"/>
            <a:ext cx="812800" cy="812800"/>
          </a:xfrm>
          <a:prstGeom prst="rect">
            <a:avLst/>
          </a:prstGeom>
        </p:spPr>
      </p:pic>
      <p:pic>
        <p:nvPicPr>
          <p:cNvPr id="17" name="VO 2615">
            <a:hlinkClick r:id="" action="ppaction://media"/>
            <a:extLst>
              <a:ext uri="{FF2B5EF4-FFF2-40B4-BE49-F238E27FC236}">
                <a16:creationId xmlns:a16="http://schemas.microsoft.com/office/drawing/2014/main" id="{8C9A42D7-0365-4513-AAF2-48073CCF0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661186" y="-745682"/>
            <a:ext cx="406400" cy="406400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FA10F542-A6D7-4CDD-A950-7CB5B6788792}"/>
              </a:ext>
            </a:extLst>
          </p:cNvPr>
          <p:cNvSpPr txBox="1"/>
          <p:nvPr/>
        </p:nvSpPr>
        <p:spPr>
          <a:xfrm>
            <a:off x="26245" y="6506506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VO…VO</a:t>
            </a:r>
          </a:p>
        </p:txBody>
      </p:sp>
    </p:spTree>
    <p:extLst>
      <p:ext uri="{BB962C8B-B14F-4D97-AF65-F5344CB8AC3E}">
        <p14:creationId xmlns:p14="http://schemas.microsoft.com/office/powerpoint/2010/main" val="195346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16"/>
    </mc:Choice>
    <mc:Fallback xmlns="">
      <p:transition spd="slow" advClick="0" advTm="2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2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2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92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1" objId="8"/>
        <p14:stopEvt time="4240" objId="8"/>
        <p14:playEvt time="10503" objId="14"/>
        <p14:playEvt time="16433" objId="15"/>
        <p14:stopEvt time="16446" objId="14"/>
        <p14:stopEvt time="25563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7FD71C0D-E216-4EAF-B97B-1906ACC94F0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Click="0" advTm="400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3213" y="2060995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223213" y="1692316"/>
            <a:ext cx="1678665" cy="3389332"/>
            <a:chOff x="1672389" y="1676274"/>
            <a:chExt cx="1678665" cy="3389332"/>
          </a:xfrm>
        </p:grpSpPr>
        <p:sp>
          <p:nvSpPr>
            <p:cNvPr id="5" name="Rectangle 4"/>
            <p:cNvSpPr/>
            <p:nvPr/>
          </p:nvSpPr>
          <p:spPr>
            <a:xfrm>
              <a:off x="1672389" y="1676274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0900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2389" y="2549571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10:00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72389" y="3422868"/>
              <a:ext cx="15247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1100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672389" y="4296165"/>
              <a:ext cx="16786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latin typeface="PT Sans Caption" charset="-52"/>
                  <a:ea typeface="PT Sans Caption" charset="-52"/>
                  <a:cs typeface="PT Sans Caption" charset="-52"/>
                </a:rPr>
                <a:t>23:00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122681" y="1784648"/>
            <a:ext cx="4910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“zero nine hundred hours”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22681" y="2657945"/>
            <a:ext cx="3842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hundred hours”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22681" y="3531242"/>
            <a:ext cx="4399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“eleven hundred hours”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22681" y="4429583"/>
            <a:ext cx="56432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 three hundred hours”</a:t>
            </a:r>
          </a:p>
        </p:txBody>
      </p:sp>
      <p:pic>
        <p:nvPicPr>
          <p:cNvPr id="2" name="VO 2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161" y="-812800"/>
            <a:ext cx="812800" cy="812800"/>
          </a:xfrm>
          <a:prstGeom prst="rect">
            <a:avLst/>
          </a:prstGeom>
        </p:spPr>
      </p:pic>
      <p:pic>
        <p:nvPicPr>
          <p:cNvPr id="3" name="VO 26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813" y="-812800"/>
            <a:ext cx="812800" cy="812800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74853183-133C-44D4-9F42-D5FED5F232FC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3661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483"/>
    </mc:Choice>
    <mc:Fallback xmlns="">
      <p:transition spd="slow" advClick="0" advTm="13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3997" objId="3"/>
        <p14:stopEvt time="4014" objId="2"/>
        <p14:stopEvt time="12140" objId="3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360404"/>
            <a:ext cx="6982749" cy="17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Time – 24:00/</a:t>
            </a:r>
            <a:r>
              <a:rPr lang="en-US" sz="66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  <a:sym typeface="Wingdings"/>
              </a:rPr>
              <a:t>00:00</a:t>
            </a:r>
            <a:endParaRPr lang="en-US" sz="66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 26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01197364-9F4D-44C8-B550-B70C37DF34B6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83566195"/>
      </p:ext>
    </p:extLst>
  </p:cSld>
  <p:clrMapOvr>
    <a:masterClrMapping/>
  </p:clrMapOvr>
  <p:transition spd="slow" advClick="0" advTm="63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" objId="3"/>
        <p14:stopEvt time="3779" objId="3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3400" y="1784267"/>
            <a:ext cx="8610600" cy="3216442"/>
            <a:chOff x="533400" y="1784267"/>
            <a:chExt cx="8610600" cy="321644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3240505" y="4054207"/>
              <a:ext cx="590349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784267"/>
              <a:ext cx="3216442" cy="321644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974433" y="2730768"/>
            <a:ext cx="43791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2400 or 24:00 or 0000 or 00:00</a:t>
            </a:r>
            <a:endParaRPr lang="en-US" sz="4000" b="1" dirty="0">
              <a:solidFill>
                <a:srgbClr val="22383A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 26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7" name="TextBox 18">
            <a:extLst>
              <a:ext uri="{FF2B5EF4-FFF2-40B4-BE49-F238E27FC236}">
                <a16:creationId xmlns:a16="http://schemas.microsoft.com/office/drawing/2014/main" id="{399D6A87-A7D2-41A7-A996-339A9DB2B1F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2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04"/>
    </mc:Choice>
    <mc:Fallback xmlns="">
      <p:transition spd="slow" advClick="0" advTm="11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2006" objId="4"/>
        <p14:stopEvt time="9098" objId="4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70000" y="1192522"/>
            <a:ext cx="3199915" cy="3363436"/>
            <a:chOff x="670000" y="1192522"/>
            <a:chExt cx="3199915" cy="3363436"/>
          </a:xfrm>
        </p:grpSpPr>
        <p:grpSp>
          <p:nvGrpSpPr>
            <p:cNvPr id="6" name="Group 5"/>
            <p:cNvGrpSpPr/>
            <p:nvPr/>
          </p:nvGrpSpPr>
          <p:grpSpPr>
            <a:xfrm>
              <a:off x="1411705" y="1957136"/>
              <a:ext cx="1652337" cy="1652337"/>
              <a:chOff x="1411705" y="1957136"/>
              <a:chExt cx="1652337" cy="1652337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411705" y="1957136"/>
                <a:ext cx="1652337" cy="1652337"/>
              </a:xfrm>
              <a:prstGeom prst="ellipse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582108" y="2460138"/>
                <a:ext cx="137569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MON </a:t>
                </a:r>
                <a:endParaRPr lang="en-US" sz="3600" dirty="0"/>
              </a:p>
            </p:txBody>
          </p:sp>
        </p:grpSp>
        <p:cxnSp>
          <p:nvCxnSpPr>
            <p:cNvPr id="9" name="Straight Connector 8"/>
            <p:cNvCxnSpPr>
              <a:stCxn id="2" idx="4"/>
            </p:cNvCxnSpPr>
            <p:nvPr/>
          </p:nvCxnSpPr>
          <p:spPr>
            <a:xfrm flipH="1">
              <a:off x="2237873" y="3609473"/>
              <a:ext cx="1" cy="946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0000" y="1192522"/>
              <a:ext cx="319991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>
                  <a:latin typeface="PT Sans Caption" charset="-52"/>
                  <a:ea typeface="PT Sans Caption" charset="-52"/>
                  <a:cs typeface="PT Sans Caption" charset="-52"/>
                </a:rPr>
                <a:t>2400 on Monday 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54724" y="1210885"/>
            <a:ext cx="3205494" cy="3345073"/>
            <a:chOff x="5054724" y="1210885"/>
            <a:chExt cx="3205494" cy="3345073"/>
          </a:xfrm>
        </p:grpSpPr>
        <p:grpSp>
          <p:nvGrpSpPr>
            <p:cNvPr id="11" name="Group 10"/>
            <p:cNvGrpSpPr/>
            <p:nvPr/>
          </p:nvGrpSpPr>
          <p:grpSpPr>
            <a:xfrm>
              <a:off x="5831305" y="1957136"/>
              <a:ext cx="1652337" cy="2598822"/>
              <a:chOff x="5831305" y="1957136"/>
              <a:chExt cx="1652337" cy="259882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831305" y="1957136"/>
                <a:ext cx="1652337" cy="1652337"/>
                <a:chOff x="5831305" y="1957136"/>
                <a:chExt cx="1652337" cy="1652337"/>
              </a:xfrm>
            </p:grpSpPr>
            <p:sp>
              <p:nvSpPr>
                <p:cNvPr id="3" name="Oval 2"/>
                <p:cNvSpPr/>
                <p:nvPr/>
              </p:nvSpPr>
              <p:spPr>
                <a:xfrm>
                  <a:off x="5831305" y="1957136"/>
                  <a:ext cx="1652337" cy="1652337"/>
                </a:xfrm>
                <a:prstGeom prst="ellipse">
                  <a:avLst/>
                </a:prstGeom>
                <a:solidFill>
                  <a:schemeClr val="bg1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Rectangle 4"/>
                <p:cNvSpPr/>
                <p:nvPr/>
              </p:nvSpPr>
              <p:spPr>
                <a:xfrm>
                  <a:off x="6003335" y="2460138"/>
                  <a:ext cx="143661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3600" b="1" dirty="0">
                      <a:solidFill>
                        <a:srgbClr val="22383A"/>
                      </a:solidFill>
                      <a:latin typeface="PT Sans Caption" charset="-52"/>
                      <a:ea typeface="PT Sans Caption" charset="-52"/>
                      <a:cs typeface="PT Sans Caption" charset="-52"/>
                    </a:rPr>
                    <a:t>TUES </a:t>
                  </a:r>
                  <a:endParaRPr lang="en-US" sz="3600" dirty="0"/>
                </a:p>
              </p:txBody>
            </p:sp>
          </p:grpSp>
          <p:cxnSp>
            <p:nvCxnSpPr>
              <p:cNvPr id="10" name="Straight Connector 9"/>
              <p:cNvCxnSpPr/>
              <p:nvPr/>
            </p:nvCxnSpPr>
            <p:spPr>
              <a:xfrm flipH="1">
                <a:off x="6657472" y="3609473"/>
                <a:ext cx="1" cy="9464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Rectangle 12"/>
            <p:cNvSpPr/>
            <p:nvPr/>
          </p:nvSpPr>
          <p:spPr>
            <a:xfrm>
              <a:off x="5054724" y="1210885"/>
              <a:ext cx="32054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800" b="1" dirty="0">
                  <a:latin typeface="PT Sans Caption" charset="-52"/>
                  <a:ea typeface="PT Sans Caption" charset="-52"/>
                  <a:cs typeface="PT Sans Caption" charset="-52"/>
                </a:rPr>
                <a:t>0000 on Tuesday 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4" name="Equal 13"/>
          <p:cNvSpPr/>
          <p:nvPr/>
        </p:nvSpPr>
        <p:spPr>
          <a:xfrm>
            <a:off x="3936625" y="2147928"/>
            <a:ext cx="1270750" cy="127075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VO 26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F420AE78-2362-47CF-B63C-E7E66FDB93B7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937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410"/>
    </mc:Choice>
    <mc:Fallback xmlns="">
      <p:transition spd="slow" advClick="0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7745" objId="8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82687" y="887501"/>
            <a:ext cx="1435008" cy="1865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800">
                <a:latin typeface="PT Sans Caption" charset="-52"/>
                <a:ea typeface="PT Sans Caption" charset="-52"/>
                <a:cs typeface="PT Sans Caption" charset="-52"/>
              </a:rPr>
              <a:t>2355</a:t>
            </a:r>
            <a:endParaRPr lang="en-GB" sz="4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>
              <a:lnSpc>
                <a:spcPct val="120000"/>
              </a:lnSpc>
            </a:pPr>
            <a:r>
              <a:rPr lang="en-GB" sz="4800" dirty="0">
                <a:latin typeface="PT Sans Caption" charset="-52"/>
                <a:ea typeface="PT Sans Caption" charset="-52"/>
                <a:cs typeface="PT Sans Caption" charset="-52"/>
              </a:rPr>
              <a:t>0005</a:t>
            </a:r>
            <a:endParaRPr lang="en-US" sz="4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43602" y="3986046"/>
            <a:ext cx="1524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dirty="0">
                <a:latin typeface="PT Sans Caption" charset="-52"/>
                <a:ea typeface="PT Sans Caption" charset="-52"/>
                <a:cs typeface="PT Sans Caption" charset="-52"/>
              </a:rPr>
              <a:t>2400</a:t>
            </a:r>
          </a:p>
        </p:txBody>
      </p:sp>
      <p:sp>
        <p:nvSpPr>
          <p:cNvPr id="5" name="Rectangle 4"/>
          <p:cNvSpPr/>
          <p:nvPr/>
        </p:nvSpPr>
        <p:spPr>
          <a:xfrm>
            <a:off x="5264202" y="4885802"/>
            <a:ext cx="30054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“twenty-four hundred hours”</a:t>
            </a:r>
          </a:p>
        </p:txBody>
      </p:sp>
      <p:pic>
        <p:nvPicPr>
          <p:cNvPr id="3" name="VO 26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7" name="VO 26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9142" y="-812800"/>
            <a:ext cx="812800" cy="812800"/>
          </a:xfrm>
          <a:prstGeom prst="rect">
            <a:avLst/>
          </a:prstGeom>
        </p:spPr>
      </p:pic>
      <p:pic>
        <p:nvPicPr>
          <p:cNvPr id="8" name="VO 26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5450" y="-812800"/>
            <a:ext cx="812800" cy="812800"/>
          </a:xfrm>
          <a:prstGeom prst="rect">
            <a:avLst/>
          </a:prstGeom>
        </p:spPr>
      </p:pic>
      <p:pic>
        <p:nvPicPr>
          <p:cNvPr id="9" name="VO26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-711200"/>
            <a:ext cx="609600" cy="6096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DB77947A-AD46-488D-9E2C-76285E902A4C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18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818"/>
    </mc:Choice>
    <mc:Fallback xmlns="">
      <p:transition spd="slow" advClick="0" advTm="29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80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625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3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4456" objId="3"/>
        <p14:playEvt time="5942" objId="6"/>
        <p14:stopEvt time="15567" objId="6"/>
        <p14:playEvt time="16557" objId="7"/>
        <p14:playEvt time="22383" objId="8"/>
        <p14:stopEvt time="22405" objId="7"/>
        <p14:stopEvt time="26792" objId="8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275" y="409247"/>
            <a:ext cx="5115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effectLst/>
                <a:latin typeface="PT Sans Caption" charset="-52"/>
                <a:ea typeface="PT Sans Caption" charset="-52"/>
                <a:cs typeface="PT Sans Caption" charset="-52"/>
              </a:rPr>
              <a:t>Let’s take a look at some more </a:t>
            </a:r>
            <a:r>
              <a:rPr lang="en-GB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examples</a:t>
            </a:r>
            <a:r>
              <a:rPr lang="en-US" sz="36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:</a:t>
            </a:r>
          </a:p>
        </p:txBody>
      </p:sp>
      <p:pic>
        <p:nvPicPr>
          <p:cNvPr id="5" name="VO 27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83" y="-843674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F394A3A-254C-4375-9A3E-64980160672A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4792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837" objId="5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5055746" y="5995359"/>
            <a:ext cx="3199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“nineteen thirty hours”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16207" y="5070034"/>
            <a:ext cx="287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“ten hundred hours”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12629" y="3953543"/>
            <a:ext cx="3946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“alpha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romeo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bravo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romeo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oscar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alpha tango hotel”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12629" y="1305315"/>
            <a:ext cx="38180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“whisky </a:t>
            </a: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three nine signal”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52098" y="364461"/>
            <a:ext cx="42068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“two-hundred and fifty tonnes”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67731" y="2248151"/>
            <a:ext cx="389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“train code one kilo two six”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75753" y="3192433"/>
            <a:ext cx="389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91465" indent="-1651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“hotel mike nine five signal”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5430" y="357121"/>
            <a:ext cx="3144254" cy="6164071"/>
            <a:chOff x="545430" y="357121"/>
            <a:chExt cx="3144254" cy="6164071"/>
          </a:xfrm>
        </p:grpSpPr>
        <p:sp>
          <p:nvSpPr>
            <p:cNvPr id="5" name="TextBox 4"/>
            <p:cNvSpPr txBox="1"/>
            <p:nvPr/>
          </p:nvSpPr>
          <p:spPr>
            <a:xfrm>
              <a:off x="545431" y="357121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250 </a:t>
              </a:r>
              <a:r>
                <a:rPr lang="en-US" sz="2800" b="1" dirty="0" err="1">
                  <a:latin typeface="PT Sans Caption" charset="-52"/>
                  <a:ea typeface="PT Sans Caption" charset="-52"/>
                  <a:cs typeface="PT Sans Caption" charset="-52"/>
                </a:rPr>
                <a:t>tonnes</a:t>
              </a:r>
              <a:endParaRPr lang="en-US" sz="2800" b="1" dirty="0"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5431" y="1225449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W39 signal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5431" y="2093777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Train code 1K26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5431" y="2962105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HM95 signal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5431" y="3830433"/>
              <a:ext cx="31442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Spell ‘</a:t>
              </a:r>
              <a:r>
                <a:rPr lang="en-US" sz="2800" b="1" dirty="0" err="1">
                  <a:latin typeface="PT Sans Caption" charset="-52"/>
                  <a:ea typeface="PT Sans Caption" charset="-52"/>
                  <a:cs typeface="PT Sans Caption" charset="-52"/>
                </a:rPr>
                <a:t>Arbroath</a:t>
              </a:r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’ phonetically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5431" y="5129646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Time: 1000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5430" y="5997972"/>
              <a:ext cx="3144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PT Sans Caption" charset="-52"/>
                  <a:ea typeface="PT Sans Caption" charset="-52"/>
                  <a:cs typeface="PT Sans Caption" charset="-52"/>
                </a:rPr>
                <a:t>Time: 19:30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3" y="304787"/>
            <a:ext cx="3962400" cy="62788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49" y="1192417"/>
            <a:ext cx="3962400" cy="62788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55" y="2080047"/>
            <a:ext cx="3962400" cy="6278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61" y="2967677"/>
            <a:ext cx="3962400" cy="62788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7" y="3983643"/>
            <a:ext cx="3962400" cy="652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67" y="4897838"/>
            <a:ext cx="3962400" cy="6278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343" y="5798671"/>
            <a:ext cx="3962400" cy="6278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524" y="6381524"/>
            <a:ext cx="476476" cy="476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Two Review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3704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364863"/>
            <a:ext cx="5214549" cy="923330"/>
            <a:chOff x="3595814" y="1164964"/>
            <a:chExt cx="5214549" cy="923330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64964"/>
              <a:ext cx="410244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Operational communications must be </a:t>
              </a:r>
              <a:r>
                <a:rPr lang="en-GB" b="1" dirty="0"/>
                <a:t>ABC-P</a:t>
              </a:r>
              <a:r>
                <a:rPr lang="en-GB" dirty="0"/>
                <a:t>: Accurate, Brief, Clear, and Professional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5814" y="1584560"/>
            <a:ext cx="4819135" cy="864973"/>
            <a:chOff x="3595814" y="2413689"/>
            <a:chExt cx="4819135" cy="864973"/>
          </a:xfrm>
        </p:grpSpPr>
        <p:sp>
          <p:nvSpPr>
            <p:cNvPr id="7" name="Oval 6"/>
            <p:cNvSpPr/>
            <p:nvPr/>
          </p:nvSpPr>
          <p:spPr>
            <a:xfrm>
              <a:off x="3595814" y="2413689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707920" y="2523009"/>
              <a:ext cx="37070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the </a:t>
              </a:r>
              <a:r>
                <a:rPr lang="en-GB" b="1" dirty="0"/>
                <a:t>Phonetic Alphabet</a:t>
              </a:r>
              <a:r>
                <a:rPr lang="en-GB" dirty="0"/>
                <a:t> for all key information.</a:t>
              </a:r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5814" y="2774777"/>
            <a:ext cx="4819135" cy="1754326"/>
            <a:chOff x="3595814" y="3574878"/>
            <a:chExt cx="4819135" cy="1754326"/>
          </a:xfrm>
        </p:grpSpPr>
        <p:sp>
          <p:nvSpPr>
            <p:cNvPr id="8" name="Oval 7"/>
            <p:cNvSpPr/>
            <p:nvPr/>
          </p:nvSpPr>
          <p:spPr>
            <a:xfrm>
              <a:off x="3595814" y="3604057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07920" y="3574878"/>
              <a:ext cx="3707029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</a:t>
              </a:r>
              <a:r>
                <a:rPr lang="en-GB" b="1" dirty="0"/>
                <a:t>single numbers</a:t>
              </a:r>
              <a:r>
                <a:rPr lang="en-GB" dirty="0"/>
                <a:t>, </a:t>
              </a:r>
              <a:r>
                <a:rPr lang="en-GB" b="1" dirty="0"/>
                <a:t>zero, one, two </a:t>
              </a:r>
              <a:r>
                <a:rPr lang="en-GB" dirty="0"/>
                <a:t>etc., for all key information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natural speech for weights and measures</a:t>
              </a:r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always state the units: </a:t>
              </a:r>
              <a:r>
                <a:rPr lang="en-GB" b="1" dirty="0"/>
                <a:t>metres, miles, kilometres </a:t>
              </a:r>
              <a:endParaRPr lang="en-US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95814" y="4636618"/>
            <a:ext cx="5214549" cy="2031325"/>
            <a:chOff x="3595814" y="4765246"/>
            <a:chExt cx="5214549" cy="2031325"/>
          </a:xfrm>
        </p:grpSpPr>
        <p:sp>
          <p:nvSpPr>
            <p:cNvPr id="9" name="Oval 8"/>
            <p:cNvSpPr/>
            <p:nvPr/>
          </p:nvSpPr>
          <p:spPr>
            <a:xfrm>
              <a:off x="3595814" y="4794425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07920" y="4765246"/>
              <a:ext cx="4102443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dirty="0"/>
                <a:t>Use the </a:t>
              </a:r>
              <a:r>
                <a:rPr lang="en-GB" b="1" dirty="0"/>
                <a:t>24-hour clock</a:t>
              </a:r>
              <a:r>
                <a:rPr lang="en-GB" dirty="0"/>
                <a:t> to say time,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state </a:t>
              </a:r>
              <a:r>
                <a:rPr lang="en-GB" b="1" dirty="0"/>
                <a:t>“hours”</a:t>
              </a:r>
              <a:r>
                <a:rPr lang="en-GB" dirty="0"/>
                <a:t> to emphasise that you are giving a time</a:t>
              </a:r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</a:t>
              </a:r>
              <a:r>
                <a:rPr lang="en-GB" b="1" dirty="0"/>
                <a:t>“hundred hours”</a:t>
              </a:r>
              <a:r>
                <a:rPr lang="en-GB" dirty="0"/>
                <a:t> to state ‘on the hour’ times such as 1100</a:t>
              </a:r>
              <a:endParaRPr lang="en-US" dirty="0"/>
            </a:p>
            <a:p>
              <a:pPr marL="285750" lvl="0" indent="-285750" hangingPunct="0">
                <a:buFontTx/>
                <a:buChar char="-"/>
              </a:pPr>
              <a:r>
                <a:rPr lang="en-GB" dirty="0"/>
                <a:t>use </a:t>
              </a:r>
              <a:r>
                <a:rPr lang="en-GB" b="1" dirty="0"/>
                <a:t>“twenty-four hundred hours”</a:t>
              </a:r>
              <a:r>
                <a:rPr lang="en-GB" dirty="0"/>
                <a:t>  in preference to </a:t>
              </a:r>
              <a:r>
                <a:rPr lang="en-GB" b="1" dirty="0"/>
                <a:t>“zero hundred” </a:t>
              </a:r>
              <a:r>
                <a:rPr lang="en-GB" dirty="0"/>
                <a:t>hours</a:t>
              </a:r>
              <a:endParaRPr lang="en-US" dirty="0"/>
            </a:p>
          </p:txBody>
        </p:sp>
      </p:grpSp>
      <p:pic>
        <p:nvPicPr>
          <p:cNvPr id="4" name="VO 15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1"/>
            <a:ext cx="812800" cy="812800"/>
          </a:xfrm>
          <a:prstGeom prst="rect">
            <a:avLst/>
          </a:prstGeom>
        </p:spPr>
      </p:pic>
      <p:pic>
        <p:nvPicPr>
          <p:cNvPr id="20" name="VO 280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1744" y="-812801"/>
            <a:ext cx="812800" cy="812800"/>
          </a:xfrm>
          <a:prstGeom prst="rect">
            <a:avLst/>
          </a:prstGeom>
        </p:spPr>
      </p:pic>
      <p:pic>
        <p:nvPicPr>
          <p:cNvPr id="21" name="VO 2810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75644" y="-812801"/>
            <a:ext cx="812800" cy="812800"/>
          </a:xfrm>
          <a:prstGeom prst="rect">
            <a:avLst/>
          </a:prstGeom>
        </p:spPr>
      </p:pic>
      <p:pic>
        <p:nvPicPr>
          <p:cNvPr id="22" name="VO 2815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69544" y="-822700"/>
            <a:ext cx="812800" cy="81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3696" y="6314200"/>
            <a:ext cx="543800" cy="5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CD65E3-1A88-4BDC-A36B-0F759E60D70F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1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787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3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3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6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playEvt time="3434" objId="20"/>
        <p14:stopEvt time="3453" objId="4"/>
        <p14:playEvt time="8815" objId="21"/>
        <p14:stopEvt time="8835" objId="20"/>
        <p14:playEvt time="14172" objId="22"/>
        <p14:stopEvt time="14189" objId="21"/>
        <p14:stopEvt time="18810" objId="22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 29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E417236-DF3B-44EB-8D3B-3DD737EED1F6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96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709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7" name="VO 2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BDA9EF39-3D11-49F9-B4CD-79C854913FF5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5"/>
    </mc:Choice>
    <mc:Fallback xmlns="">
      <p:transition spd="slow" advTm="1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7"/>
        <p14:stopEvt time="9139" objId="7"/>
      </p14:showEvtLst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3" name="VO 29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976980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3CCE880B-94A0-41FA-B05D-97C289DE0F02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416" objId="3"/>
      </p14:showEvt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 16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75039A66-128A-48A5-9192-21ED48C51A84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8"/>
    </mc:Choice>
    <mc:Fallback xmlns="">
      <p:transition spd="slow" advTm="18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9"/>
        <p14:stopEvt time="2634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0747" y="771339"/>
            <a:ext cx="5362506" cy="89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‘operational’ &amp;‘front line’ we mean: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81740" y="1902448"/>
            <a:ext cx="1814920" cy="1643161"/>
            <a:chOff x="1581740" y="1534589"/>
            <a:chExt cx="1814920" cy="1643161"/>
          </a:xfrm>
        </p:grpSpPr>
        <p:sp>
          <p:nvSpPr>
            <p:cNvPr id="5" name="Rectangle 4"/>
            <p:cNvSpPr/>
            <p:nvPr/>
          </p:nvSpPr>
          <p:spPr>
            <a:xfrm>
              <a:off x="1581740" y="2777640"/>
              <a:ext cx="1814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Maintenance</a:t>
              </a:r>
              <a:endParaRPr lang="en-US" sz="2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014409" y="1534589"/>
              <a:ext cx="895996" cy="895996"/>
              <a:chOff x="2014409" y="1719943"/>
              <a:chExt cx="895996" cy="895996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014409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3447003" y="1902448"/>
            <a:ext cx="2249537" cy="1950937"/>
            <a:chOff x="3447003" y="1534589"/>
            <a:chExt cx="2249537" cy="1950937"/>
          </a:xfrm>
        </p:grpSpPr>
        <p:sp>
          <p:nvSpPr>
            <p:cNvPr id="21" name="Rectangle 20"/>
            <p:cNvSpPr/>
            <p:nvPr/>
          </p:nvSpPr>
          <p:spPr>
            <a:xfrm>
              <a:off x="3447003" y="2777640"/>
              <a:ext cx="22495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TOC &amp; Network Rail Control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124002" y="1534589"/>
              <a:ext cx="895996" cy="895996"/>
              <a:chOff x="4124002" y="1719943"/>
              <a:chExt cx="895996" cy="89599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124002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872870" y="1902448"/>
            <a:ext cx="1462259" cy="1668561"/>
            <a:chOff x="5872870" y="1534589"/>
            <a:chExt cx="1462259" cy="1668561"/>
          </a:xfrm>
        </p:grpSpPr>
        <p:sp>
          <p:nvSpPr>
            <p:cNvPr id="22" name="Rectangle 21"/>
            <p:cNvSpPr/>
            <p:nvPr/>
          </p:nvSpPr>
          <p:spPr>
            <a:xfrm>
              <a:off x="5872870" y="2803040"/>
              <a:ext cx="14622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Signalling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156001" y="1534589"/>
              <a:ext cx="895996" cy="895996"/>
              <a:chOff x="6156001" y="1719943"/>
              <a:chExt cx="895996" cy="89599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156001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451954" y="4078199"/>
            <a:ext cx="2020906" cy="1983100"/>
            <a:chOff x="1451954" y="3710340"/>
            <a:chExt cx="2020906" cy="1983100"/>
          </a:xfrm>
        </p:grpSpPr>
        <p:sp>
          <p:nvSpPr>
            <p:cNvPr id="23" name="Rectangle 22"/>
            <p:cNvSpPr/>
            <p:nvPr/>
          </p:nvSpPr>
          <p:spPr>
            <a:xfrm>
              <a:off x="1451954" y="4985554"/>
              <a:ext cx="20209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Station Operations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14409" y="3710340"/>
              <a:ext cx="895996" cy="895996"/>
              <a:chOff x="2014409" y="4229328"/>
              <a:chExt cx="895996" cy="89599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014409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999815" y="4078199"/>
            <a:ext cx="1093569" cy="1675324"/>
            <a:chOff x="3999815" y="3710340"/>
            <a:chExt cx="1093569" cy="1675324"/>
          </a:xfrm>
        </p:grpSpPr>
        <p:sp>
          <p:nvSpPr>
            <p:cNvPr id="24" name="Rectangle 23"/>
            <p:cNvSpPr/>
            <p:nvPr/>
          </p:nvSpPr>
          <p:spPr>
            <a:xfrm>
              <a:off x="3999815" y="4985554"/>
              <a:ext cx="1093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Driving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24002" y="3710340"/>
              <a:ext cx="895996" cy="895996"/>
              <a:chOff x="4124002" y="4229328"/>
              <a:chExt cx="895996" cy="89599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124002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937791" y="4078199"/>
            <a:ext cx="1332416" cy="1675324"/>
            <a:chOff x="5937791" y="3710340"/>
            <a:chExt cx="1332416" cy="1675324"/>
          </a:xfrm>
        </p:grpSpPr>
        <p:sp>
          <p:nvSpPr>
            <p:cNvPr id="25" name="Rectangle 24"/>
            <p:cNvSpPr/>
            <p:nvPr/>
          </p:nvSpPr>
          <p:spPr>
            <a:xfrm>
              <a:off x="5937791" y="4985554"/>
              <a:ext cx="13324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Shunting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156001" y="3710340"/>
              <a:ext cx="895996" cy="895996"/>
              <a:chOff x="6156001" y="4229328"/>
              <a:chExt cx="895996" cy="89599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156001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4473823"/>
                <a:ext cx="471616" cy="471616"/>
              </a:xfrm>
              <a:prstGeom prst="rect">
                <a:avLst/>
              </a:prstGeom>
            </p:spPr>
          </p:pic>
        </p:grpSp>
      </p:grpSp>
      <p:sp>
        <p:nvSpPr>
          <p:cNvPr id="33" name="TextBox 18">
            <a:extLst>
              <a:ext uri="{FF2B5EF4-FFF2-40B4-BE49-F238E27FC236}">
                <a16:creationId xmlns:a16="http://schemas.microsoft.com/office/drawing/2014/main" id="{21D05C6E-EC2E-450A-8F87-260820FB8274}"/>
              </a:ext>
            </a:extLst>
          </p:cNvPr>
          <p:cNvSpPr txBox="1"/>
          <p:nvPr/>
        </p:nvSpPr>
        <p:spPr>
          <a:xfrm>
            <a:off x="26245" y="650650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366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7" name="VO 2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57191"/>
            <a:ext cx="812800" cy="812800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21641A6A-5F6E-4878-B7D4-1F460976F45D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669">
        <p:fade/>
      </p:transition>
    </mc:Choice>
    <mc:Fallback xmlns="">
      <p:transition spd="med" advClick="0" advTm="8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7"/>
        <p14:stopEvt time="707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O 2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44896"/>
            <a:ext cx="812800" cy="812800"/>
          </a:xfrm>
          <a:prstGeom prst="rect">
            <a:avLst/>
          </a:prstGeom>
        </p:spPr>
      </p:pic>
      <p:pic>
        <p:nvPicPr>
          <p:cNvPr id="8" name="VO 21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397" y="-937960"/>
            <a:ext cx="812800" cy="812800"/>
          </a:xfrm>
          <a:prstGeom prst="rect">
            <a:avLst/>
          </a:prstGeom>
        </p:spPr>
      </p:pic>
      <p:sp>
        <p:nvSpPr>
          <p:cNvPr id="9" name="TextBox 18">
            <a:extLst>
              <a:ext uri="{FF2B5EF4-FFF2-40B4-BE49-F238E27FC236}">
                <a16:creationId xmlns:a16="http://schemas.microsoft.com/office/drawing/2014/main" id="{477B7B1A-FA9D-4BCB-A983-A7880DA0B3CE}"/>
              </a:ext>
            </a:extLst>
          </p:cNvPr>
          <p:cNvSpPr txBox="1"/>
          <p:nvPr/>
        </p:nvSpPr>
        <p:spPr>
          <a:xfrm>
            <a:off x="26245" y="650650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"/>
    </mc:Choice>
    <mc:Fallback xmlns="">
      <p:transition spd="slow" advTm="1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7"/>
        <p14:playEvt time="6362" objId="8"/>
        <p14:stopEvt time="6379" objId="7"/>
        <p14:stopEvt time="10675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4|0.6|0.5|0.2|0.4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3.1|4.6|5"/>
</p:tagLst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75NEMTS3ZVHP-10-2603</_dlc_DocId>
    <_dlc_DocIdUrl xmlns="6e9dc5df-26dc-4cdc-bc9e-1872ac93cb1a">
      <Url>http://author.sparkrail.org/_layouts/15/DocIdRedir.aspx?ID=75NEMTS3ZVHP-10-2603</Url>
      <Description>75NEMTS3ZVHP-10-2603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02E6F488-ABF1-4A39-AA6D-D2779EA639BC}"/>
</file>

<file path=customXml/itemProps2.xml><?xml version="1.0" encoding="utf-8"?>
<ds:datastoreItem xmlns:ds="http://schemas.openxmlformats.org/officeDocument/2006/customXml" ds:itemID="{E3F7B682-A656-483D-B978-1E844A70136E}"/>
</file>

<file path=customXml/itemProps3.xml><?xml version="1.0" encoding="utf-8"?>
<ds:datastoreItem xmlns:ds="http://schemas.openxmlformats.org/officeDocument/2006/customXml" ds:itemID="{BE606A43-BA4D-4B70-91DD-A6C84DD48422}"/>
</file>

<file path=customXml/itemProps4.xml><?xml version="1.0" encoding="utf-8"?>
<ds:datastoreItem xmlns:ds="http://schemas.openxmlformats.org/officeDocument/2006/customXml" ds:itemID="{23E49B3B-11FA-411E-96B7-02F17A55524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6654</TotalTime>
  <Words>1118</Words>
  <Application>Microsoft Office PowerPoint</Application>
  <PresentationFormat>On-screen Show (4:3)</PresentationFormat>
  <Paragraphs>311</Paragraphs>
  <Slides>61</Slides>
  <Notes>7</Notes>
  <HiddenSlides>2</HiddenSlides>
  <MMClips>78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Times New Roman</vt:lpstr>
      <vt:lpstr>Wingdings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192</cp:revision>
  <cp:lastPrinted>2017-01-24T12:40:57Z</cp:lastPrinted>
  <dcterms:created xsi:type="dcterms:W3CDTF">2016-11-25T18:02:59Z</dcterms:created>
  <dcterms:modified xsi:type="dcterms:W3CDTF">2017-10-13T08:20:39Z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2f1f9238-2e68-4581-8c26-b4b9940865c9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RSSB-SCC-Module-2-Protocols-1.pptx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