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83" r:id="rId2"/>
    <p:sldId id="284" r:id="rId3"/>
    <p:sldId id="285" r:id="rId4"/>
    <p:sldId id="286" r:id="rId5"/>
    <p:sldId id="289" r:id="rId6"/>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9643"/>
    <a:srgbClr val="A1D29A"/>
    <a:srgbClr val="FF33CC"/>
    <a:srgbClr val="0082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30" autoAdjust="0"/>
    <p:restoredTop sz="88235" autoAdjust="0"/>
  </p:normalViewPr>
  <p:slideViewPr>
    <p:cSldViewPr snapToGrid="0">
      <p:cViewPr varScale="1">
        <p:scale>
          <a:sx n="76" d="100"/>
          <a:sy n="76" d="100"/>
        </p:scale>
        <p:origin x="758"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2A33FD5F-14D2-4022-99E8-7D5A7144AF73}" type="datetimeFigureOut">
              <a:rPr lang="en-GB" smtClean="0"/>
              <a:t>12/12/2019</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7ED18EAF-0A57-45A0-A778-2109266DE1AD}" type="slidenum">
              <a:rPr lang="en-GB" smtClean="0"/>
              <a:t>‹#›</a:t>
            </a:fld>
            <a:endParaRPr lang="en-GB"/>
          </a:p>
        </p:txBody>
      </p:sp>
    </p:spTree>
    <p:extLst>
      <p:ext uri="{BB962C8B-B14F-4D97-AF65-F5344CB8AC3E}">
        <p14:creationId xmlns:p14="http://schemas.microsoft.com/office/powerpoint/2010/main" val="9084283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networkrail.sharepoint.com/sites/FatigueReduction/SitePages/Local-fatigue-risk-management-leaders.aspx"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latin typeface="Network Rail Sans" panose="02000000040000020004" pitchFamily="2" charset="0"/>
              </a:rPr>
              <a:t>If you’ve been to the Fatigue Reduction people manager’s workshop, you’ll understand how fatigue management key to having a safe, high performing team. </a:t>
            </a:r>
          </a:p>
          <a:p>
            <a:endParaRPr lang="en-GB" sz="1200" dirty="0">
              <a:latin typeface="Network Rail Sans" panose="02000000040000020004" pitchFamily="2" charset="0"/>
            </a:endParaRPr>
          </a:p>
          <a:p>
            <a:r>
              <a:rPr lang="en-GB" sz="1200" dirty="0">
                <a:latin typeface="Network Rail Sans" panose="02000000040000020004" pitchFamily="2" charset="0"/>
              </a:rPr>
              <a:t>These slides give you tool you can use to brief your staff (as a team, or individually) to help them understand why fatigue reduction is so important to Network Rail. To bring our teams along on the fatigue reduction journey with us, we need them to not only care about their own fatigue management, but that of others. By working together to manage fatigue better, we can all help get everyone home safe every day.</a:t>
            </a:r>
          </a:p>
          <a:p>
            <a:endParaRPr lang="en-GB" dirty="0"/>
          </a:p>
        </p:txBody>
      </p:sp>
      <p:sp>
        <p:nvSpPr>
          <p:cNvPr id="4" name="Slide Number Placeholder 3"/>
          <p:cNvSpPr>
            <a:spLocks noGrp="1"/>
          </p:cNvSpPr>
          <p:nvPr>
            <p:ph type="sldNum" sz="quarter" idx="5"/>
          </p:nvPr>
        </p:nvSpPr>
        <p:spPr/>
        <p:txBody>
          <a:bodyPr/>
          <a:lstStyle/>
          <a:p>
            <a:fld id="{7ED18EAF-0A57-45A0-A778-2109266DE1AD}" type="slidenum">
              <a:rPr lang="en-GB" smtClean="0"/>
              <a:t>1</a:t>
            </a:fld>
            <a:endParaRPr lang="en-GB"/>
          </a:p>
        </p:txBody>
      </p:sp>
    </p:spTree>
    <p:extLst>
      <p:ext uri="{BB962C8B-B14F-4D97-AF65-F5344CB8AC3E}">
        <p14:creationId xmlns:p14="http://schemas.microsoft.com/office/powerpoint/2010/main" val="41331449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Manager notes: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Feeling tired can be fixed with a good night’s sleep, but fatigue takes longer to resolve. The cure is normally a mix of health, sleep, work and lifestyle changes. It isn’t usually an illness (unless its Chronic Fatigue Syndrome – ME for example) but can be a symptom of some health conditions. </a:t>
            </a:r>
          </a:p>
          <a:p>
            <a:endParaRPr lang="en-GB" dirty="0"/>
          </a:p>
          <a:p>
            <a:pPr algn="l"/>
            <a:r>
              <a:rPr lang="en-GB" dirty="0"/>
              <a:t>Fatigue symptoms include:</a:t>
            </a:r>
          </a:p>
          <a:p>
            <a:pPr marR="0" lvl="0" algn="l" defTabSz="914400" rtl="0" eaLnBrk="0" fontAlgn="base" latinLnBrk="0" hangingPunct="0">
              <a:lnSpc>
                <a:spcPct val="100000"/>
              </a:lnSpc>
              <a:spcBef>
                <a:spcPct val="0"/>
              </a:spcBef>
              <a:spcAft>
                <a:spcPct val="0"/>
              </a:spcAft>
              <a:buClrTx/>
              <a:buSzTx/>
              <a:tabLst/>
            </a:pPr>
            <a:r>
              <a:rPr kumimoji="0" lang="en-US" altLang="en-US" b="0" i="0" u="none" strike="noStrike" cap="none" normalizeH="0" baseline="0" dirty="0">
                <a:ln>
                  <a:noFill/>
                </a:ln>
                <a:effectLst/>
                <a:latin typeface="Network Rail Sans" panose="02000000040000020004" pitchFamily="2" charset="0"/>
                <a:ea typeface="Times New Roman" panose="02020603050405020304" pitchFamily="18" charset="0"/>
                <a:cs typeface="Times New Roman" panose="02020603050405020304" pitchFamily="18" charset="0"/>
              </a:rPr>
              <a:t>Yawning</a:t>
            </a:r>
            <a:endParaRPr kumimoji="0" lang="en-US" altLang="en-US" b="0" i="0" u="none" strike="noStrike" cap="none" normalizeH="0" baseline="0" dirty="0">
              <a:ln>
                <a:noFill/>
              </a:ln>
              <a:effectLst/>
              <a:latin typeface="Network Rail Sans" panose="02000000040000020004" pitchFamily="2" charset="0"/>
            </a:endParaRPr>
          </a:p>
          <a:p>
            <a:pPr marR="0" lvl="0" algn="l" defTabSz="914400" rtl="0" eaLnBrk="0" fontAlgn="base" latinLnBrk="0" hangingPunct="0">
              <a:lnSpc>
                <a:spcPct val="100000"/>
              </a:lnSpc>
              <a:spcBef>
                <a:spcPct val="0"/>
              </a:spcBef>
              <a:spcAft>
                <a:spcPct val="0"/>
              </a:spcAft>
              <a:buClrTx/>
              <a:buSzTx/>
              <a:tabLst/>
            </a:pPr>
            <a:r>
              <a:rPr kumimoji="0" lang="en-US" altLang="en-US" b="0" i="0" u="none" strike="noStrike" cap="none" normalizeH="0" baseline="0" dirty="0">
                <a:ln>
                  <a:noFill/>
                </a:ln>
                <a:effectLst/>
                <a:latin typeface="Network Rail Sans" panose="02000000040000020004" pitchFamily="2" charset="0"/>
                <a:ea typeface="Times New Roman" panose="02020603050405020304" pitchFamily="18" charset="0"/>
                <a:cs typeface="Times New Roman" panose="02020603050405020304" pitchFamily="18" charset="0"/>
              </a:rPr>
              <a:t>Frequent blinking</a:t>
            </a:r>
            <a:endParaRPr kumimoji="0" lang="en-US" altLang="en-US" b="0" i="0" u="none" strike="noStrike" cap="none" normalizeH="0" baseline="0" dirty="0">
              <a:ln>
                <a:noFill/>
              </a:ln>
              <a:effectLst/>
              <a:latin typeface="Network Rail Sans" panose="02000000040000020004" pitchFamily="2" charset="0"/>
            </a:endParaRPr>
          </a:p>
          <a:p>
            <a:pPr marR="0" lvl="0" algn="l" defTabSz="914400" rtl="0" eaLnBrk="0" fontAlgn="base" latinLnBrk="0" hangingPunct="0">
              <a:lnSpc>
                <a:spcPct val="100000"/>
              </a:lnSpc>
              <a:spcBef>
                <a:spcPct val="0"/>
              </a:spcBef>
              <a:spcAft>
                <a:spcPct val="0"/>
              </a:spcAft>
              <a:buClrTx/>
              <a:buSzTx/>
              <a:tabLst/>
            </a:pPr>
            <a:r>
              <a:rPr kumimoji="0" lang="en-US" altLang="en-US" b="0" i="0" u="none" strike="noStrike" cap="none" normalizeH="0" baseline="0" dirty="0">
                <a:ln>
                  <a:noFill/>
                </a:ln>
                <a:effectLst/>
                <a:latin typeface="Network Rail Sans" panose="02000000040000020004" pitchFamily="2" charset="0"/>
                <a:ea typeface="Times New Roman" panose="02020603050405020304" pitchFamily="18" charset="0"/>
                <a:cs typeface="Times New Roman" panose="02020603050405020304" pitchFamily="18" charset="0"/>
              </a:rPr>
              <a:t>Rubbing eyes</a:t>
            </a:r>
            <a:endParaRPr kumimoji="0" lang="en-US" altLang="en-US" b="0" i="0" u="none" strike="noStrike" cap="none" normalizeH="0" baseline="0" dirty="0">
              <a:ln>
                <a:noFill/>
              </a:ln>
              <a:effectLst/>
              <a:latin typeface="Network Rail Sans" panose="02000000040000020004" pitchFamily="2" charset="0"/>
            </a:endParaRPr>
          </a:p>
          <a:p>
            <a:pPr marR="0" lvl="0" algn="l" defTabSz="914400" rtl="0" eaLnBrk="0" fontAlgn="base" latinLnBrk="0" hangingPunct="0">
              <a:lnSpc>
                <a:spcPct val="100000"/>
              </a:lnSpc>
              <a:spcBef>
                <a:spcPct val="0"/>
              </a:spcBef>
              <a:spcAft>
                <a:spcPct val="0"/>
              </a:spcAft>
              <a:buClrTx/>
              <a:buSzTx/>
              <a:tabLst/>
            </a:pPr>
            <a:r>
              <a:rPr kumimoji="0" lang="en-US" altLang="en-US" b="0" i="0" u="none" strike="noStrike" cap="none" normalizeH="0" baseline="0" dirty="0">
                <a:ln>
                  <a:noFill/>
                </a:ln>
                <a:effectLst/>
                <a:latin typeface="Network Rail Sans" panose="02000000040000020004" pitchFamily="2" charset="0"/>
                <a:ea typeface="Times New Roman" panose="02020603050405020304" pitchFamily="18" charset="0"/>
                <a:cs typeface="Times New Roman" panose="02020603050405020304" pitchFamily="18" charset="0"/>
              </a:rPr>
              <a:t>Head nodding</a:t>
            </a:r>
            <a:endParaRPr kumimoji="0" lang="en-US" altLang="en-US" b="0" i="0" u="none" strike="noStrike" cap="none" normalizeH="0" baseline="0" dirty="0">
              <a:ln>
                <a:noFill/>
              </a:ln>
              <a:effectLst/>
              <a:latin typeface="Network Rail Sans" panose="02000000040000020004" pitchFamily="2" charset="0"/>
            </a:endParaRPr>
          </a:p>
          <a:p>
            <a:pPr marR="0" lvl="0" algn="l" defTabSz="914400" rtl="0" eaLnBrk="0" fontAlgn="base" latinLnBrk="0" hangingPunct="0">
              <a:lnSpc>
                <a:spcPct val="100000"/>
              </a:lnSpc>
              <a:spcBef>
                <a:spcPct val="0"/>
              </a:spcBef>
              <a:spcAft>
                <a:spcPct val="0"/>
              </a:spcAft>
              <a:buClrTx/>
              <a:buSzTx/>
              <a:tabLst/>
            </a:pPr>
            <a:r>
              <a:rPr kumimoji="0" lang="en-US" altLang="en-US" b="0" i="0" u="none" strike="noStrike" cap="none" normalizeH="0" baseline="0" dirty="0">
                <a:ln>
                  <a:noFill/>
                </a:ln>
                <a:effectLst/>
                <a:latin typeface="Network Rail Sans" panose="02000000040000020004" pitchFamily="2" charset="0"/>
                <a:ea typeface="Times New Roman" panose="02020603050405020304" pitchFamily="18" charset="0"/>
                <a:cs typeface="Times New Roman" panose="02020603050405020304" pitchFamily="18" charset="0"/>
              </a:rPr>
              <a:t>Eyes closing</a:t>
            </a:r>
            <a:endParaRPr kumimoji="0" lang="en-US" altLang="en-US" b="0" i="0" u="none" strike="noStrike" cap="none" normalizeH="0" baseline="0" dirty="0">
              <a:ln>
                <a:noFill/>
              </a:ln>
              <a:effectLst/>
              <a:latin typeface="Network Rail Sans" panose="02000000040000020004" pitchFamily="2" charset="0"/>
            </a:endParaRPr>
          </a:p>
          <a:p>
            <a:pPr marR="0" lvl="0" algn="l" defTabSz="914400" rtl="0" eaLnBrk="0" fontAlgn="base" latinLnBrk="0" hangingPunct="0">
              <a:lnSpc>
                <a:spcPct val="100000"/>
              </a:lnSpc>
              <a:spcBef>
                <a:spcPct val="0"/>
              </a:spcBef>
              <a:spcAft>
                <a:spcPct val="0"/>
              </a:spcAft>
              <a:buClrTx/>
              <a:buSzTx/>
              <a:tabLst/>
            </a:pPr>
            <a:r>
              <a:rPr kumimoji="0" lang="en-US" altLang="en-US" b="0" i="0" u="none" strike="noStrike" cap="none" normalizeH="0" baseline="0" dirty="0">
                <a:ln>
                  <a:noFill/>
                </a:ln>
                <a:effectLst/>
                <a:latin typeface="Network Rail Sans" panose="02000000040000020004" pitchFamily="2" charset="0"/>
                <a:ea typeface="Times New Roman" panose="02020603050405020304" pitchFamily="18" charset="0"/>
                <a:cs typeface="Times New Roman" panose="02020603050405020304" pitchFamily="18" charset="0"/>
              </a:rPr>
              <a:t>Microsleeps (sleep episodes that can last as little as a few seconds – you’re often not aware you’ve had one of these and put it down to a lapse in concentration)</a:t>
            </a:r>
          </a:p>
          <a:p>
            <a:pPr lvl="0" algn="l" eaLnBrk="0" fontAlgn="base" hangingPunct="0">
              <a:spcBef>
                <a:spcPct val="0"/>
              </a:spcBef>
              <a:spcAft>
                <a:spcPct val="0"/>
              </a:spcAft>
            </a:pPr>
            <a:r>
              <a:rPr lang="en-US" altLang="en-US" dirty="0">
                <a:latin typeface="Network Rail Sans" panose="02000000040000020004" pitchFamily="2" charset="0"/>
                <a:ea typeface="Times New Roman" panose="02020603050405020304" pitchFamily="18" charset="0"/>
                <a:cs typeface="Times New Roman" panose="02020603050405020304" pitchFamily="18" charset="0"/>
              </a:rPr>
              <a:t>Quiet</a:t>
            </a:r>
            <a:endParaRPr lang="en-US" altLang="en-US" dirty="0">
              <a:latin typeface="Network Rail Sans" panose="02000000040000020004" pitchFamily="2" charset="0"/>
            </a:endParaRPr>
          </a:p>
          <a:p>
            <a:pPr lvl="0" algn="l" eaLnBrk="0" fontAlgn="base" hangingPunct="0">
              <a:spcBef>
                <a:spcPct val="0"/>
              </a:spcBef>
              <a:spcAft>
                <a:spcPct val="0"/>
              </a:spcAft>
            </a:pPr>
            <a:r>
              <a:rPr lang="en-US" altLang="en-US" dirty="0">
                <a:latin typeface="Network Rail Sans" panose="02000000040000020004" pitchFamily="2" charset="0"/>
                <a:ea typeface="Times New Roman" panose="02020603050405020304" pitchFamily="18" charset="0"/>
                <a:cs typeface="Times New Roman" panose="02020603050405020304" pitchFamily="18" charset="0"/>
              </a:rPr>
              <a:t>Withdrawn</a:t>
            </a:r>
            <a:endParaRPr lang="en-US" altLang="en-US" dirty="0">
              <a:latin typeface="Network Rail Sans" panose="02000000040000020004" pitchFamily="2" charset="0"/>
            </a:endParaRPr>
          </a:p>
          <a:p>
            <a:pPr lvl="0" algn="l" eaLnBrk="0" fontAlgn="base" hangingPunct="0">
              <a:spcBef>
                <a:spcPct val="0"/>
              </a:spcBef>
              <a:spcAft>
                <a:spcPct val="0"/>
              </a:spcAft>
            </a:pPr>
            <a:r>
              <a:rPr lang="en-US" altLang="en-US" dirty="0">
                <a:latin typeface="Network Rail Sans" panose="02000000040000020004" pitchFamily="2" charset="0"/>
                <a:ea typeface="Times New Roman" panose="02020603050405020304" pitchFamily="18" charset="0"/>
                <a:cs typeface="Times New Roman" panose="02020603050405020304" pitchFamily="18" charset="0"/>
              </a:rPr>
              <a:t>Loss of concentration</a:t>
            </a:r>
            <a:endParaRPr lang="en-US" altLang="en-US" dirty="0">
              <a:latin typeface="Network Rail Sans" panose="02000000040000020004" pitchFamily="2" charset="0"/>
            </a:endParaRPr>
          </a:p>
          <a:p>
            <a:pPr lvl="0" algn="l" eaLnBrk="0" fontAlgn="base" hangingPunct="0">
              <a:spcBef>
                <a:spcPct val="0"/>
              </a:spcBef>
              <a:spcAft>
                <a:spcPct val="0"/>
              </a:spcAft>
            </a:pPr>
            <a:r>
              <a:rPr lang="en-US" altLang="en-US" dirty="0">
                <a:latin typeface="Network Rail Sans" panose="02000000040000020004" pitchFamily="2" charset="0"/>
                <a:ea typeface="Times New Roman" panose="02020603050405020304" pitchFamily="18" charset="0"/>
                <a:cs typeface="Times New Roman" panose="02020603050405020304" pitchFamily="18" charset="0"/>
              </a:rPr>
              <a:t>Lapse in attention</a:t>
            </a:r>
            <a:endParaRPr lang="en-US" altLang="en-US" dirty="0">
              <a:latin typeface="Network Rail Sans" panose="02000000040000020004" pitchFamily="2" charset="0"/>
            </a:endParaRPr>
          </a:p>
          <a:p>
            <a:pPr lvl="0" algn="l" eaLnBrk="0" fontAlgn="base" hangingPunct="0">
              <a:spcBef>
                <a:spcPct val="0"/>
              </a:spcBef>
              <a:spcAft>
                <a:spcPct val="0"/>
              </a:spcAft>
            </a:pPr>
            <a:r>
              <a:rPr lang="en-US" altLang="en-US" dirty="0">
                <a:latin typeface="Network Rail Sans" panose="02000000040000020004" pitchFamily="2" charset="0"/>
                <a:ea typeface="Times New Roman" panose="02020603050405020304" pitchFamily="18" charset="0"/>
                <a:cs typeface="Times New Roman" panose="02020603050405020304" pitchFamily="18" charset="0"/>
              </a:rPr>
              <a:t>Difficulty communicating</a:t>
            </a:r>
            <a:endParaRPr lang="en-US" altLang="en-US" dirty="0">
              <a:latin typeface="Network Rail Sans" panose="02000000040000020004" pitchFamily="2" charset="0"/>
            </a:endParaRPr>
          </a:p>
          <a:p>
            <a:pPr lvl="0" algn="l" eaLnBrk="0" fontAlgn="base" hangingPunct="0">
              <a:spcBef>
                <a:spcPct val="0"/>
              </a:spcBef>
              <a:spcAft>
                <a:spcPct val="0"/>
              </a:spcAft>
            </a:pPr>
            <a:r>
              <a:rPr lang="en-US" altLang="en-US" dirty="0">
                <a:latin typeface="Network Rail Sans" panose="02000000040000020004" pitchFamily="2" charset="0"/>
                <a:ea typeface="Times New Roman" panose="02020603050405020304" pitchFamily="18" charset="0"/>
                <a:cs typeface="Times New Roman" panose="02020603050405020304" pitchFamily="18" charset="0"/>
              </a:rPr>
              <a:t>Confusion</a:t>
            </a:r>
            <a:endParaRPr lang="en-US" altLang="en-US" dirty="0">
              <a:latin typeface="Network Rail Sans" panose="02000000040000020004" pitchFamily="2" charset="0"/>
            </a:endParaRPr>
          </a:p>
          <a:p>
            <a:pPr marR="0" lvl="0" algn="l" defTabSz="914400" rtl="0"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effectLst/>
              <a:latin typeface="Network Rail Sans" panose="02000000040000020004" pitchFamily="2" charset="0"/>
            </a:endParaRPr>
          </a:p>
          <a:p>
            <a:endParaRPr lang="en-GB" dirty="0"/>
          </a:p>
        </p:txBody>
      </p:sp>
      <p:sp>
        <p:nvSpPr>
          <p:cNvPr id="4" name="Slide Number Placeholder 3"/>
          <p:cNvSpPr>
            <a:spLocks noGrp="1"/>
          </p:cNvSpPr>
          <p:nvPr>
            <p:ph type="sldNum" sz="quarter" idx="5"/>
          </p:nvPr>
        </p:nvSpPr>
        <p:spPr/>
        <p:txBody>
          <a:bodyPr/>
          <a:lstStyle/>
          <a:p>
            <a:fld id="{7ED18EAF-0A57-45A0-A778-2109266DE1AD}" type="slidenum">
              <a:rPr lang="en-GB" smtClean="0"/>
              <a:t>2</a:t>
            </a:fld>
            <a:endParaRPr lang="en-GB"/>
          </a:p>
        </p:txBody>
      </p:sp>
    </p:spTree>
    <p:extLst>
      <p:ext uri="{BB962C8B-B14F-4D97-AF65-F5344CB8AC3E}">
        <p14:creationId xmlns:p14="http://schemas.microsoft.com/office/powerpoint/2010/main" val="10495993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fatigue triggers are:</a:t>
            </a:r>
          </a:p>
          <a:p>
            <a:pPr marL="228600" indent="-228600">
              <a:lnSpc>
                <a:spcPct val="115000"/>
              </a:lnSpc>
              <a:spcAft>
                <a:spcPts val="0"/>
              </a:spcAft>
            </a:pPr>
            <a:r>
              <a:rPr lang="en-GB" sz="1200" b="1" dirty="0">
                <a:solidFill>
                  <a:srgbClr val="FFFFFF"/>
                </a:solidFill>
                <a:effectLst/>
                <a:latin typeface="Network Rail Sans" panose="02000000040000020004" pitchFamily="2" charset="0"/>
                <a:ea typeface="Times New Roman" panose="02020603050405020304" pitchFamily="18" charset="0"/>
                <a:cs typeface="Times New Roman" panose="02020603050405020304" pitchFamily="18" charset="0"/>
              </a:rPr>
              <a:t>Level 1 Fatigue Trigger</a:t>
            </a:r>
            <a:endParaRPr lang="en-GB" sz="1200"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endParaRPr>
          </a:p>
          <a:p>
            <a:pPr marL="228600" indent="-228600">
              <a:lnSpc>
                <a:spcPct val="115000"/>
              </a:lnSpc>
              <a:spcAft>
                <a:spcPts val="0"/>
              </a:spcAft>
              <a:buFont typeface="Arial" panose="020B0604020202020204" pitchFamily="34" charset="0"/>
              <a:buChar char="•"/>
            </a:pPr>
            <a:r>
              <a:rPr lang="en-GB" sz="1200" dirty="0">
                <a:solidFill>
                  <a:srgbClr val="FFFFFF"/>
                </a:solidFill>
                <a:effectLst/>
                <a:latin typeface="Network Rail Sans" panose="02000000040000020004" pitchFamily="2" charset="0"/>
                <a:ea typeface="Times New Roman" panose="02020603050405020304" pitchFamily="18" charset="0"/>
                <a:cs typeface="Times New Roman" panose="02020603050405020304" pitchFamily="18" charset="0"/>
              </a:rPr>
              <a:t>Working </a:t>
            </a:r>
            <a:r>
              <a:rPr lang="en-GB" sz="1200" b="1" dirty="0">
                <a:solidFill>
                  <a:srgbClr val="FFFFFF"/>
                </a:solidFill>
                <a:effectLst/>
                <a:latin typeface="Network Rail Sans" panose="02000000040000020004" pitchFamily="2" charset="0"/>
                <a:ea typeface="Times New Roman" panose="02020603050405020304" pitchFamily="18" charset="0"/>
                <a:cs typeface="Times New Roman" panose="02020603050405020304" pitchFamily="18" charset="0"/>
              </a:rPr>
              <a:t>60 hours or more in 1 week</a:t>
            </a:r>
          </a:p>
          <a:p>
            <a:pPr marL="228600" indent="-228600">
              <a:lnSpc>
                <a:spcPct val="115000"/>
              </a:lnSpc>
              <a:spcAft>
                <a:spcPts val="0"/>
              </a:spcAft>
              <a:buFont typeface="Arial" panose="020B0604020202020204" pitchFamily="34" charset="0"/>
              <a:buChar char="•"/>
            </a:pPr>
            <a:endParaRPr lang="en-GB" sz="1200" b="1"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endParaRPr>
          </a:p>
          <a:p>
            <a:pPr>
              <a:lnSpc>
                <a:spcPct val="115000"/>
              </a:lnSpc>
              <a:spcAft>
                <a:spcPts val="0"/>
              </a:spcAft>
            </a:pPr>
            <a:r>
              <a:rPr lang="en-GB" sz="1200" b="1" dirty="0">
                <a:solidFill>
                  <a:srgbClr val="FFFFFF"/>
                </a:solidFill>
                <a:effectLst/>
                <a:latin typeface="Network Rail Sans" panose="02000000040000020004" pitchFamily="2" charset="0"/>
                <a:ea typeface="Times New Roman" panose="02020603050405020304" pitchFamily="18" charset="0"/>
                <a:cs typeface="Times New Roman" panose="02020603050405020304" pitchFamily="18" charset="0"/>
              </a:rPr>
              <a:t>Level 2 Fatigue Trigger</a:t>
            </a:r>
            <a:r>
              <a:rPr lang="en-GB" sz="1200" dirty="0">
                <a:solidFill>
                  <a:srgbClr val="FFFFFF"/>
                </a:solidFill>
                <a:effectLst/>
                <a:latin typeface="Network Rail Sans" panose="02000000040000020004" pitchFamily="2" charset="0"/>
                <a:ea typeface="Times New Roman" panose="02020603050405020304" pitchFamily="18" charset="0"/>
                <a:cs typeface="Times New Roman" panose="02020603050405020304" pitchFamily="18" charset="0"/>
              </a:rPr>
              <a:t> </a:t>
            </a:r>
          </a:p>
          <a:p>
            <a:pPr marL="228600" indent="-228600">
              <a:lnSpc>
                <a:spcPct val="115000"/>
              </a:lnSpc>
              <a:spcAft>
                <a:spcPts val="0"/>
              </a:spcAft>
              <a:buFont typeface="Arial" panose="020B0604020202020204" pitchFamily="34" charset="0"/>
              <a:buChar char="•"/>
            </a:pPr>
            <a:r>
              <a:rPr lang="en-GB" sz="1200" dirty="0">
                <a:solidFill>
                  <a:srgbClr val="FFFFFF"/>
                </a:solidFill>
                <a:effectLst/>
                <a:latin typeface="Network Rail Sans" panose="02000000040000020004" pitchFamily="2" charset="0"/>
                <a:ea typeface="Times New Roman" panose="02020603050405020304" pitchFamily="18" charset="0"/>
                <a:cs typeface="Times New Roman" panose="02020603050405020304" pitchFamily="18" charset="0"/>
              </a:rPr>
              <a:t>Working </a:t>
            </a:r>
            <a:r>
              <a:rPr lang="en-GB" sz="1200" b="1" dirty="0">
                <a:solidFill>
                  <a:srgbClr val="FFFFFF"/>
                </a:solidFill>
                <a:effectLst/>
                <a:latin typeface="Network Rail Sans" panose="02000000040000020004" pitchFamily="2" charset="0"/>
                <a:ea typeface="Times New Roman" panose="02020603050405020304" pitchFamily="18" charset="0"/>
                <a:cs typeface="Times New Roman" panose="02020603050405020304" pitchFamily="18" charset="0"/>
              </a:rPr>
              <a:t>72 hours or more in 1 week</a:t>
            </a:r>
          </a:p>
          <a:p>
            <a:pPr marL="228600" indent="-228600">
              <a:lnSpc>
                <a:spcPct val="115000"/>
              </a:lnSpc>
              <a:spcAft>
                <a:spcPts val="0"/>
              </a:spcAft>
              <a:buFont typeface="Arial" panose="020B0604020202020204" pitchFamily="34" charset="0"/>
              <a:buChar char="•"/>
            </a:pPr>
            <a:endParaRPr lang="en-GB" sz="1200" b="1"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endParaRPr>
          </a:p>
          <a:p>
            <a:pPr>
              <a:lnSpc>
                <a:spcPct val="115000"/>
              </a:lnSpc>
              <a:spcAft>
                <a:spcPts val="0"/>
              </a:spcAft>
            </a:pPr>
            <a:r>
              <a:rPr lang="en-GB" sz="1200" b="1"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General Fatigue Triggers</a:t>
            </a:r>
            <a:endParaRPr lang="en-GB" sz="1200" b="1" dirty="0">
              <a:latin typeface="Calibri" panose="020F0502020204030204" pitchFamily="34" charset="0"/>
              <a:ea typeface="Times New Roman" panose="02020603050405020304" pitchFamily="18" charset="0"/>
              <a:cs typeface="Times New Roman" panose="02020603050405020304" pitchFamily="18" charset="0"/>
            </a:endParaRPr>
          </a:p>
          <a:p>
            <a:pPr marL="285750" indent="-285750">
              <a:lnSpc>
                <a:spcPct val="115000"/>
              </a:lnSpc>
              <a:spcAft>
                <a:spcPts val="0"/>
              </a:spcAft>
              <a:buFont typeface="Arial" panose="020B0604020202020204" pitchFamily="34" charset="0"/>
              <a:buChar char="•"/>
            </a:pPr>
            <a:r>
              <a:rPr lang="en-GB" sz="1200"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Working day is </a:t>
            </a:r>
            <a:r>
              <a:rPr lang="en-GB" sz="1200" b="1"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more than 12 hours</a:t>
            </a:r>
            <a:r>
              <a:rPr lang="en-GB" sz="1200"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 long</a:t>
            </a:r>
            <a:endParaRPr lang="en-GB" sz="1200" dirty="0">
              <a:latin typeface="Calibri" panose="020F0502020204030204" pitchFamily="34" charset="0"/>
              <a:ea typeface="Times New Roman" panose="02020603050405020304" pitchFamily="18" charset="0"/>
              <a:cs typeface="Times New Roman" panose="02020603050405020304" pitchFamily="18" charset="0"/>
            </a:endParaRPr>
          </a:p>
          <a:p>
            <a:pPr marL="285750" indent="-285750">
              <a:lnSpc>
                <a:spcPct val="115000"/>
              </a:lnSpc>
              <a:spcAft>
                <a:spcPts val="0"/>
              </a:spcAft>
              <a:buFont typeface="Arial" panose="020B0604020202020204" pitchFamily="34" charset="0"/>
              <a:buChar char="•"/>
            </a:pPr>
            <a:r>
              <a:rPr lang="en-GB" sz="1200"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Rest period is </a:t>
            </a:r>
            <a:r>
              <a:rPr lang="en-GB" sz="1200" b="1"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less than 12 hours</a:t>
            </a:r>
            <a:endParaRPr lang="en-GB" sz="1200" b="1" dirty="0">
              <a:latin typeface="Calibri" panose="020F0502020204030204" pitchFamily="34" charset="0"/>
              <a:ea typeface="Times New Roman" panose="02020603050405020304" pitchFamily="18" charset="0"/>
              <a:cs typeface="Times New Roman" panose="02020603050405020304" pitchFamily="18" charset="0"/>
            </a:endParaRPr>
          </a:p>
          <a:p>
            <a:pPr marL="285750" indent="-285750">
              <a:lnSpc>
                <a:spcPct val="115000"/>
              </a:lnSpc>
              <a:spcAft>
                <a:spcPts val="0"/>
              </a:spcAft>
              <a:buFont typeface="Arial" panose="020B0604020202020204" pitchFamily="34" charset="0"/>
              <a:buChar char="•"/>
            </a:pPr>
            <a:r>
              <a:rPr lang="en-GB" sz="1200"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Worked </a:t>
            </a:r>
            <a:r>
              <a:rPr lang="en-GB" sz="1200" b="1"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more than 13 consecutive turns of duty </a:t>
            </a:r>
            <a:r>
              <a:rPr lang="en-GB" sz="1200"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in 14 rolling days</a:t>
            </a:r>
            <a:endParaRPr lang="en-GB" sz="1200" dirty="0">
              <a:latin typeface="Calibri" panose="020F0502020204030204" pitchFamily="34" charset="0"/>
              <a:ea typeface="Times New Roman" panose="02020603050405020304" pitchFamily="18" charset="0"/>
              <a:cs typeface="Times New Roman" panose="02020603050405020304" pitchFamily="18" charset="0"/>
            </a:endParaRPr>
          </a:p>
          <a:p>
            <a:pPr marL="285750" indent="-285750">
              <a:lnSpc>
                <a:spcPct val="115000"/>
              </a:lnSpc>
              <a:spcAft>
                <a:spcPts val="0"/>
              </a:spcAft>
              <a:buFont typeface="Arial" panose="020B0604020202020204" pitchFamily="34" charset="0"/>
              <a:buChar char="•"/>
            </a:pPr>
            <a:r>
              <a:rPr lang="en-GB" sz="1200"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Door to door day length (which includes your commute) is </a:t>
            </a:r>
            <a:r>
              <a:rPr lang="en-GB" sz="1200" b="1"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14 hours or more</a:t>
            </a:r>
            <a:r>
              <a:rPr lang="en-GB" sz="1200"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 </a:t>
            </a:r>
            <a:endParaRPr lang="en-GB" sz="1200" dirty="0">
              <a:latin typeface="Calibri" panose="020F0502020204030204" pitchFamily="34" charset="0"/>
              <a:ea typeface="Times New Roman" panose="02020603050405020304" pitchFamily="18" charset="0"/>
              <a:cs typeface="Times New Roman" panose="02020603050405020304" pitchFamily="18" charset="0"/>
            </a:endParaRPr>
          </a:p>
          <a:p>
            <a:pPr marL="285750" indent="-285750">
              <a:lnSpc>
                <a:spcPct val="115000"/>
              </a:lnSpc>
              <a:spcAft>
                <a:spcPts val="0"/>
              </a:spcAft>
              <a:buFont typeface="Arial" panose="020B0604020202020204" pitchFamily="34" charset="0"/>
              <a:buChar char="•"/>
            </a:pPr>
            <a:r>
              <a:rPr lang="en-GB" sz="1200"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When a rostered staff member’s FRI fatigue score is </a:t>
            </a:r>
            <a:r>
              <a:rPr lang="en-GB" sz="1200" b="1"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35 or more for a daytime shift or 45 or more for a night-time shift</a:t>
            </a:r>
          </a:p>
          <a:p>
            <a:pPr marL="285750" indent="-285750">
              <a:lnSpc>
                <a:spcPct val="115000"/>
              </a:lnSpc>
              <a:spcAft>
                <a:spcPts val="0"/>
              </a:spcAft>
              <a:buFont typeface="Arial" panose="020B0604020202020204" pitchFamily="34" charset="0"/>
              <a:buChar char="•"/>
            </a:pPr>
            <a:r>
              <a:rPr lang="en-GB" sz="1200"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When a  rostered staff member’s FRI risk score is </a:t>
            </a:r>
            <a:r>
              <a:rPr lang="en-GB" sz="1200" b="1"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1.6 or more</a:t>
            </a:r>
          </a:p>
          <a:p>
            <a:pPr marL="285750" indent="-285750">
              <a:lnSpc>
                <a:spcPct val="115000"/>
              </a:lnSpc>
              <a:spcAft>
                <a:spcPts val="0"/>
              </a:spcAft>
              <a:buFont typeface="Arial" panose="020B0604020202020204" pitchFamily="34" charset="0"/>
              <a:buChar char="•"/>
            </a:pPr>
            <a:endParaRPr lang="en-GB" sz="1200" b="1" dirty="0">
              <a:solidFill>
                <a:srgbClr val="FFFFFF"/>
              </a:solidFill>
              <a:latin typeface="Network Rail Sans" panose="02000000040000020004" pitchFamily="2" charset="0"/>
              <a:cs typeface="Times New Roman" panose="02020603050405020304" pitchFamily="18" charset="0"/>
            </a:endParaRPr>
          </a:p>
          <a:p>
            <a:pPr marL="0" indent="0">
              <a:lnSpc>
                <a:spcPct val="115000"/>
              </a:lnSpc>
              <a:spcAft>
                <a:spcPts val="0"/>
              </a:spcAft>
              <a:buFont typeface="Arial" panose="020B0604020202020204" pitchFamily="34" charset="0"/>
              <a:buNone/>
            </a:pPr>
            <a:r>
              <a:rPr lang="en-GB" sz="1200" b="1" dirty="0">
                <a:solidFill>
                  <a:srgbClr val="FFFFFF"/>
                </a:solidFill>
                <a:latin typeface="Network Rail Sans" panose="02000000040000020004" pitchFamily="2" charset="0"/>
                <a:cs typeface="Times New Roman" panose="02020603050405020304" pitchFamily="18" charset="0"/>
              </a:rPr>
              <a:t>Fatigue should also be managed when:</a:t>
            </a:r>
          </a:p>
          <a:p>
            <a:pPr>
              <a:lnSpc>
                <a:spcPct val="115000"/>
              </a:lnSpc>
              <a:spcAft>
                <a:spcPts val="0"/>
              </a:spcAft>
            </a:pPr>
            <a:endParaRPr lang="en-GB" sz="1200" b="1"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endParaRPr>
          </a:p>
          <a:p>
            <a:pPr marL="285750" indent="-285750">
              <a:lnSpc>
                <a:spcPct val="115000"/>
              </a:lnSpc>
              <a:spcAft>
                <a:spcPts val="0"/>
              </a:spcAft>
              <a:buFont typeface="Arial" panose="020B0604020202020204" pitchFamily="34" charset="0"/>
              <a:buChar char="•"/>
            </a:pPr>
            <a:r>
              <a:rPr lang="en-GB" sz="1200"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Returning to work after long term sickness or absence (including parental leave)</a:t>
            </a:r>
            <a:endParaRPr lang="en-GB" sz="1200" dirty="0">
              <a:latin typeface="Network Rail Sans" panose="02000000040000020004" pitchFamily="2" charset="0"/>
              <a:ea typeface="Times New Roman" panose="02020603050405020304" pitchFamily="18" charset="0"/>
              <a:cs typeface="Times New Roman" panose="02020603050405020304" pitchFamily="18" charset="0"/>
            </a:endParaRPr>
          </a:p>
          <a:p>
            <a:pPr marL="285750" indent="-285750">
              <a:lnSpc>
                <a:spcPct val="115000"/>
              </a:lnSpc>
              <a:spcAft>
                <a:spcPts val="0"/>
              </a:spcAft>
              <a:buFont typeface="Arial" panose="020B0604020202020204" pitchFamily="34" charset="0"/>
              <a:buChar char="•"/>
            </a:pPr>
            <a:r>
              <a:rPr lang="en-GB" sz="1200"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A fatigue condition has been identified in an occupational health referral</a:t>
            </a:r>
            <a:endParaRPr lang="en-GB" sz="1200" dirty="0">
              <a:latin typeface="Network Rail Sans" panose="02000000040000020004" pitchFamily="2" charset="0"/>
              <a:ea typeface="Times New Roman" panose="02020603050405020304" pitchFamily="18" charset="0"/>
              <a:cs typeface="Times New Roman" panose="02020603050405020304" pitchFamily="18" charset="0"/>
            </a:endParaRPr>
          </a:p>
          <a:p>
            <a:pPr marL="285750" indent="-285750">
              <a:lnSpc>
                <a:spcPct val="115000"/>
              </a:lnSpc>
              <a:spcAft>
                <a:spcPts val="0"/>
              </a:spcAft>
              <a:buFont typeface="Arial" panose="020B0604020202020204" pitchFamily="34" charset="0"/>
              <a:buChar char="•"/>
            </a:pPr>
            <a:r>
              <a:rPr lang="en-GB" sz="1200"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An employee (or group of employees) request a fatigue assessment or a fatigue management plan</a:t>
            </a:r>
            <a:endParaRPr lang="en-GB" sz="1200" dirty="0">
              <a:latin typeface="Network Rail Sans" panose="02000000040000020004" pitchFamily="2" charset="0"/>
              <a:ea typeface="Times New Roman" panose="02020603050405020304" pitchFamily="18" charset="0"/>
              <a:cs typeface="Times New Roman" panose="02020603050405020304" pitchFamily="18" charset="0"/>
            </a:endParaRPr>
          </a:p>
          <a:p>
            <a:pPr marL="285750" indent="-285750">
              <a:lnSpc>
                <a:spcPct val="115000"/>
              </a:lnSpc>
              <a:spcAft>
                <a:spcPts val="0"/>
              </a:spcAft>
              <a:buFont typeface="Arial" panose="020B0604020202020204" pitchFamily="34" charset="0"/>
              <a:buChar char="•"/>
            </a:pPr>
            <a:r>
              <a:rPr lang="en-GB" sz="1200"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Working hours are being amended in relation to reasonable adjustments</a:t>
            </a:r>
          </a:p>
          <a:p>
            <a:pPr marL="285750" indent="-285750">
              <a:lnSpc>
                <a:spcPct val="115000"/>
              </a:lnSpc>
              <a:spcAft>
                <a:spcPts val="0"/>
              </a:spcAft>
              <a:buFont typeface="Arial" panose="020B0604020202020204" pitchFamily="34" charset="0"/>
              <a:buChar char="•"/>
            </a:pPr>
            <a:r>
              <a:rPr lang="en-GB" sz="1200"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Any circumstances that affecting an employee’s ability to get good quality sleep and rest</a:t>
            </a:r>
            <a:endParaRPr lang="en-GB" sz="1200" dirty="0">
              <a:latin typeface="Network Rail Sans" panose="02000000040000020004" pitchFamily="2" charset="0"/>
              <a:ea typeface="Times New Roman" panose="02020603050405020304" pitchFamily="18" charset="0"/>
              <a:cs typeface="Times New Roman" panose="02020603050405020304" pitchFamily="18" charset="0"/>
            </a:endParaRPr>
          </a:p>
          <a:p>
            <a:pPr marL="285750" indent="-285750">
              <a:lnSpc>
                <a:spcPct val="115000"/>
              </a:lnSpc>
              <a:spcAft>
                <a:spcPts val="0"/>
              </a:spcAft>
              <a:buFont typeface="Arial" panose="020B0604020202020204" pitchFamily="34" charset="0"/>
              <a:buChar char="•"/>
            </a:pPr>
            <a:endParaRPr lang="en-GB" sz="1200" b="1" dirty="0">
              <a:latin typeface="Network Rail Sans" panose="02000000040000020004" pitchFamily="2"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0"/>
              </a:spcAft>
              <a:buClrTx/>
              <a:buSzTx/>
              <a:buFont typeface="Arial" panose="020B0604020202020204" pitchFamily="34" charset="0"/>
              <a:buNone/>
              <a:tabLst/>
              <a:defRPr/>
            </a:pPr>
            <a:r>
              <a:rPr lang="en-GB" sz="1200" kern="1200" dirty="0">
                <a:solidFill>
                  <a:schemeClr val="tx1"/>
                </a:solidFill>
                <a:effectLst/>
                <a:latin typeface="+mn-lt"/>
                <a:ea typeface="+mn-ea"/>
                <a:cs typeface="+mn-cs"/>
              </a:rPr>
              <a:t>The standard can’t list every situation that may cause fatigue, as it’s such an individual experience. It’s important to remember that fatigue should be actively managed whenever it is a concern. For example, r</a:t>
            </a:r>
            <a:r>
              <a:rPr lang="en-GB" sz="1200"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eturning to work after long term sickness or absence (including parental leave).</a:t>
            </a:r>
            <a:endParaRPr lang="en-GB" sz="1200" dirty="0">
              <a:latin typeface="Network Rail Sans" panose="02000000040000020004" pitchFamily="2" charset="0"/>
              <a:ea typeface="Times New Roman" panose="02020603050405020304" pitchFamily="18" charset="0"/>
              <a:cs typeface="Times New Roman" panose="02020603050405020304" pitchFamily="18" charset="0"/>
            </a:endParaRPr>
          </a:p>
          <a:p>
            <a:pPr marL="0" indent="0">
              <a:lnSpc>
                <a:spcPct val="115000"/>
              </a:lnSpc>
              <a:spcAft>
                <a:spcPts val="0"/>
              </a:spcAft>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fld id="{7ED18EAF-0A57-45A0-A778-2109266DE1AD}" type="slidenum">
              <a:rPr lang="en-GB" smtClean="0"/>
              <a:t>4</a:t>
            </a:fld>
            <a:endParaRPr lang="en-GB"/>
          </a:p>
        </p:txBody>
      </p:sp>
    </p:spTree>
    <p:extLst>
      <p:ext uri="{BB962C8B-B14F-4D97-AF65-F5344CB8AC3E}">
        <p14:creationId xmlns:p14="http://schemas.microsoft.com/office/powerpoint/2010/main" val="17601279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Manager notes: </a:t>
            </a:r>
          </a:p>
          <a:p>
            <a:r>
              <a:rPr lang="en-GB" dirty="0"/>
              <a:t>Please send any feedback you think will help your local fatigue reduction lead to them. You can find their details here: </a:t>
            </a:r>
            <a:r>
              <a:rPr lang="en-GB" dirty="0">
                <a:hlinkClick r:id="rId3"/>
              </a:rPr>
              <a:t>https://networkrail.sharepoint.com/sites/FatigueReduction/SitePages/Local-fatigue-risk-management-leaders.aspx</a:t>
            </a:r>
            <a:endParaRPr lang="en-GB" dirty="0"/>
          </a:p>
        </p:txBody>
      </p:sp>
      <p:sp>
        <p:nvSpPr>
          <p:cNvPr id="4" name="Slide Number Placeholder 3"/>
          <p:cNvSpPr>
            <a:spLocks noGrp="1"/>
          </p:cNvSpPr>
          <p:nvPr>
            <p:ph type="sldNum" sz="quarter" idx="5"/>
          </p:nvPr>
        </p:nvSpPr>
        <p:spPr/>
        <p:txBody>
          <a:bodyPr/>
          <a:lstStyle/>
          <a:p>
            <a:fld id="{7ED18EAF-0A57-45A0-A778-2109266DE1AD}" type="slidenum">
              <a:rPr lang="en-GB" smtClean="0"/>
              <a:t>5</a:t>
            </a:fld>
            <a:endParaRPr lang="en-GB"/>
          </a:p>
        </p:txBody>
      </p:sp>
    </p:spTree>
    <p:extLst>
      <p:ext uri="{BB962C8B-B14F-4D97-AF65-F5344CB8AC3E}">
        <p14:creationId xmlns:p14="http://schemas.microsoft.com/office/powerpoint/2010/main" val="3927543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CBF257-ED01-4740-8787-E3B29CD3268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0CB969F-303B-4934-BCDA-6A53B49EB1A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F4835BC-82A1-4255-B405-E547F6E3A6EF}"/>
              </a:ext>
            </a:extLst>
          </p:cNvPr>
          <p:cNvSpPr>
            <a:spLocks noGrp="1"/>
          </p:cNvSpPr>
          <p:nvPr>
            <p:ph type="dt" sz="half" idx="10"/>
          </p:nvPr>
        </p:nvSpPr>
        <p:spPr/>
        <p:txBody>
          <a:bodyPr/>
          <a:lstStyle/>
          <a:p>
            <a:fld id="{DB9A72B9-2950-4C1E-B56E-E6271474FD91}" type="datetimeFigureOut">
              <a:rPr lang="en-GB" smtClean="0"/>
              <a:t>12/12/2019</a:t>
            </a:fld>
            <a:endParaRPr lang="en-GB"/>
          </a:p>
        </p:txBody>
      </p:sp>
      <p:sp>
        <p:nvSpPr>
          <p:cNvPr id="5" name="Footer Placeholder 4">
            <a:extLst>
              <a:ext uri="{FF2B5EF4-FFF2-40B4-BE49-F238E27FC236}">
                <a16:creationId xmlns:a16="http://schemas.microsoft.com/office/drawing/2014/main" id="{18C021CC-6E54-4209-B599-DABEA119398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68B0DC4-E190-4DF7-868F-B00BE18C0133}"/>
              </a:ext>
            </a:extLst>
          </p:cNvPr>
          <p:cNvSpPr>
            <a:spLocks noGrp="1"/>
          </p:cNvSpPr>
          <p:nvPr>
            <p:ph type="sldNum" sz="quarter" idx="12"/>
          </p:nvPr>
        </p:nvSpPr>
        <p:spPr/>
        <p:txBody>
          <a:bodyPr/>
          <a:lstStyle/>
          <a:p>
            <a:fld id="{106AA9E9-5BF9-4F09-9D5A-7B6F08470FFB}" type="slidenum">
              <a:rPr lang="en-GB" smtClean="0"/>
              <a:t>‹#›</a:t>
            </a:fld>
            <a:endParaRPr lang="en-GB"/>
          </a:p>
        </p:txBody>
      </p:sp>
    </p:spTree>
    <p:extLst>
      <p:ext uri="{BB962C8B-B14F-4D97-AF65-F5344CB8AC3E}">
        <p14:creationId xmlns:p14="http://schemas.microsoft.com/office/powerpoint/2010/main" val="3505855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D8560-58E2-4F1A-8530-D0FCEA46D46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1CB5B37-FEA9-4F4C-9B6C-F2968F3437B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0B4F7CF-5EFF-4960-83D0-CB6773F820C8}"/>
              </a:ext>
            </a:extLst>
          </p:cNvPr>
          <p:cNvSpPr>
            <a:spLocks noGrp="1"/>
          </p:cNvSpPr>
          <p:nvPr>
            <p:ph type="dt" sz="half" idx="10"/>
          </p:nvPr>
        </p:nvSpPr>
        <p:spPr/>
        <p:txBody>
          <a:bodyPr/>
          <a:lstStyle/>
          <a:p>
            <a:fld id="{DB9A72B9-2950-4C1E-B56E-E6271474FD91}" type="datetimeFigureOut">
              <a:rPr lang="en-GB" smtClean="0"/>
              <a:t>12/12/2019</a:t>
            </a:fld>
            <a:endParaRPr lang="en-GB"/>
          </a:p>
        </p:txBody>
      </p:sp>
      <p:sp>
        <p:nvSpPr>
          <p:cNvPr id="5" name="Footer Placeholder 4">
            <a:extLst>
              <a:ext uri="{FF2B5EF4-FFF2-40B4-BE49-F238E27FC236}">
                <a16:creationId xmlns:a16="http://schemas.microsoft.com/office/drawing/2014/main" id="{BE2684BF-54D4-4DF8-A9F6-38FE71A75C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414F789-A2C3-4AC5-A224-6370F6244313}"/>
              </a:ext>
            </a:extLst>
          </p:cNvPr>
          <p:cNvSpPr>
            <a:spLocks noGrp="1"/>
          </p:cNvSpPr>
          <p:nvPr>
            <p:ph type="sldNum" sz="quarter" idx="12"/>
          </p:nvPr>
        </p:nvSpPr>
        <p:spPr/>
        <p:txBody>
          <a:bodyPr/>
          <a:lstStyle/>
          <a:p>
            <a:fld id="{106AA9E9-5BF9-4F09-9D5A-7B6F08470FFB}" type="slidenum">
              <a:rPr lang="en-GB" smtClean="0"/>
              <a:t>‹#›</a:t>
            </a:fld>
            <a:endParaRPr lang="en-GB"/>
          </a:p>
        </p:txBody>
      </p:sp>
    </p:spTree>
    <p:extLst>
      <p:ext uri="{BB962C8B-B14F-4D97-AF65-F5344CB8AC3E}">
        <p14:creationId xmlns:p14="http://schemas.microsoft.com/office/powerpoint/2010/main" val="6932531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72F8568-0886-40F7-A90B-1B986C0E783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32CD69D-F01C-4754-83FB-81CEEF4F3DE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C689069-0D25-4CC9-A1CC-DAD9E5689075}"/>
              </a:ext>
            </a:extLst>
          </p:cNvPr>
          <p:cNvSpPr>
            <a:spLocks noGrp="1"/>
          </p:cNvSpPr>
          <p:nvPr>
            <p:ph type="dt" sz="half" idx="10"/>
          </p:nvPr>
        </p:nvSpPr>
        <p:spPr/>
        <p:txBody>
          <a:bodyPr/>
          <a:lstStyle/>
          <a:p>
            <a:fld id="{DB9A72B9-2950-4C1E-B56E-E6271474FD91}" type="datetimeFigureOut">
              <a:rPr lang="en-GB" smtClean="0"/>
              <a:t>12/12/2019</a:t>
            </a:fld>
            <a:endParaRPr lang="en-GB"/>
          </a:p>
        </p:txBody>
      </p:sp>
      <p:sp>
        <p:nvSpPr>
          <p:cNvPr id="5" name="Footer Placeholder 4">
            <a:extLst>
              <a:ext uri="{FF2B5EF4-FFF2-40B4-BE49-F238E27FC236}">
                <a16:creationId xmlns:a16="http://schemas.microsoft.com/office/drawing/2014/main" id="{6BF052CB-5009-4D78-AE1E-D57C0859552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265E5C8-7437-45D1-9B60-38B038BABDB8}"/>
              </a:ext>
            </a:extLst>
          </p:cNvPr>
          <p:cNvSpPr>
            <a:spLocks noGrp="1"/>
          </p:cNvSpPr>
          <p:nvPr>
            <p:ph type="sldNum" sz="quarter" idx="12"/>
          </p:nvPr>
        </p:nvSpPr>
        <p:spPr/>
        <p:txBody>
          <a:bodyPr/>
          <a:lstStyle/>
          <a:p>
            <a:fld id="{106AA9E9-5BF9-4F09-9D5A-7B6F08470FFB}" type="slidenum">
              <a:rPr lang="en-GB" smtClean="0"/>
              <a:t>‹#›</a:t>
            </a:fld>
            <a:endParaRPr lang="en-GB"/>
          </a:p>
        </p:txBody>
      </p:sp>
    </p:spTree>
    <p:extLst>
      <p:ext uri="{BB962C8B-B14F-4D97-AF65-F5344CB8AC3E}">
        <p14:creationId xmlns:p14="http://schemas.microsoft.com/office/powerpoint/2010/main" val="37240021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ail Left">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06680" y="0"/>
            <a:ext cx="1985319" cy="911499"/>
          </a:xfrm>
          <a:prstGeom prst="rect">
            <a:avLst/>
          </a:prstGeom>
        </p:spPr>
      </p:pic>
      <p:grpSp>
        <p:nvGrpSpPr>
          <p:cNvPr id="21" name="Group 20"/>
          <p:cNvGrpSpPr/>
          <p:nvPr userDrawn="1"/>
        </p:nvGrpSpPr>
        <p:grpSpPr>
          <a:xfrm>
            <a:off x="346345" y="0"/>
            <a:ext cx="413030" cy="6862274"/>
            <a:chOff x="346345" y="0"/>
            <a:chExt cx="413030" cy="6862274"/>
          </a:xfrm>
        </p:grpSpPr>
        <p:pic>
          <p:nvPicPr>
            <p:cNvPr id="22" name="Picture 21"/>
            <p:cNvPicPr>
              <a:picLocks noChangeAspect="1"/>
            </p:cNvPicPr>
            <p:nvPr userDrawn="1"/>
          </p:nvPicPr>
          <p:blipFill rotWithShape="1">
            <a:blip r:embed="rId3">
              <a:extLst>
                <a:ext uri="{28A0092B-C50C-407E-A947-70E740481C1C}">
                  <a14:useLocalDpi xmlns:a14="http://schemas.microsoft.com/office/drawing/2010/main" val="0"/>
                </a:ext>
              </a:extLst>
            </a:blip>
            <a:srcRect l="-5546" t="19975" r="-2857" b="3236"/>
            <a:stretch/>
          </p:blipFill>
          <p:spPr>
            <a:xfrm rot="10800000">
              <a:off x="346345" y="0"/>
              <a:ext cx="413030" cy="3527576"/>
            </a:xfrm>
            <a:prstGeom prst="rect">
              <a:avLst/>
            </a:prstGeom>
          </p:spPr>
        </p:pic>
        <p:pic>
          <p:nvPicPr>
            <p:cNvPr id="23" name="Picture 22"/>
            <p:cNvPicPr>
              <a:picLocks noChangeAspect="1"/>
            </p:cNvPicPr>
            <p:nvPr userDrawn="1"/>
          </p:nvPicPr>
          <p:blipFill rotWithShape="1">
            <a:blip r:embed="rId3">
              <a:extLst>
                <a:ext uri="{28A0092B-C50C-407E-A947-70E740481C1C}">
                  <a14:useLocalDpi xmlns:a14="http://schemas.microsoft.com/office/drawing/2010/main" val="0"/>
                </a:ext>
              </a:extLst>
            </a:blip>
            <a:srcRect l="-5546" t="23429" r="-2857" b="3236"/>
            <a:stretch/>
          </p:blipFill>
          <p:spPr>
            <a:xfrm rot="10800000">
              <a:off x="346345" y="3493393"/>
              <a:ext cx="413030" cy="3368881"/>
            </a:xfrm>
            <a:prstGeom prst="rect">
              <a:avLst/>
            </a:prstGeom>
          </p:spPr>
        </p:pic>
      </p:grpSp>
      <p:sp>
        <p:nvSpPr>
          <p:cNvPr id="17" name="Slide Number Placeholder 9"/>
          <p:cNvSpPr>
            <a:spLocks noGrp="1"/>
          </p:cNvSpPr>
          <p:nvPr>
            <p:ph type="sldNum" sz="quarter" idx="15"/>
          </p:nvPr>
        </p:nvSpPr>
        <p:spPr>
          <a:xfrm>
            <a:off x="11092443" y="6532802"/>
            <a:ext cx="850268" cy="184192"/>
          </a:xfrm>
          <a:prstGeom prst="rect">
            <a:avLst/>
          </a:prstGeom>
        </p:spPr>
        <p:txBody>
          <a:bodyPr/>
          <a:lstStyle>
            <a:lvl1pPr algn="r">
              <a:defRPr>
                <a:latin typeface="Arial" panose="020B0604020202020204" pitchFamily="34" charset="0"/>
                <a:cs typeface="Arial" panose="020B0604020202020204" pitchFamily="34" charset="0"/>
              </a:defRPr>
            </a:lvl1pPr>
          </a:lstStyle>
          <a:p>
            <a:fld id="{229EAAAC-928A-40C1-AC39-D34FD1799CA9}" type="slidenum">
              <a:rPr lang="en-GB" smtClean="0"/>
              <a:pPr/>
              <a:t>‹#›</a:t>
            </a:fld>
            <a:endParaRPr lang="en-GB" dirty="0"/>
          </a:p>
        </p:txBody>
      </p:sp>
    </p:spTree>
    <p:extLst>
      <p:ext uri="{BB962C8B-B14F-4D97-AF65-F5344CB8AC3E}">
        <p14:creationId xmlns:p14="http://schemas.microsoft.com/office/powerpoint/2010/main" val="2737564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7C452-D370-4EEB-8145-B75D922288F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D8D4015-E485-4667-9C5A-90096F3CD8D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6671F39-09DA-4EBD-A165-3CBA810C456A}"/>
              </a:ext>
            </a:extLst>
          </p:cNvPr>
          <p:cNvSpPr>
            <a:spLocks noGrp="1"/>
          </p:cNvSpPr>
          <p:nvPr>
            <p:ph type="dt" sz="half" idx="10"/>
          </p:nvPr>
        </p:nvSpPr>
        <p:spPr/>
        <p:txBody>
          <a:bodyPr/>
          <a:lstStyle/>
          <a:p>
            <a:fld id="{DB9A72B9-2950-4C1E-B56E-E6271474FD91}" type="datetimeFigureOut">
              <a:rPr lang="en-GB" smtClean="0"/>
              <a:t>12/12/2019</a:t>
            </a:fld>
            <a:endParaRPr lang="en-GB"/>
          </a:p>
        </p:txBody>
      </p:sp>
      <p:sp>
        <p:nvSpPr>
          <p:cNvPr id="5" name="Footer Placeholder 4">
            <a:extLst>
              <a:ext uri="{FF2B5EF4-FFF2-40B4-BE49-F238E27FC236}">
                <a16:creationId xmlns:a16="http://schemas.microsoft.com/office/drawing/2014/main" id="{C73356A6-1F36-41CC-9C0C-FF4A683A25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0A6E37-8737-411A-8AD1-262E6440EFB0}"/>
              </a:ext>
            </a:extLst>
          </p:cNvPr>
          <p:cNvSpPr>
            <a:spLocks noGrp="1"/>
          </p:cNvSpPr>
          <p:nvPr>
            <p:ph type="sldNum" sz="quarter" idx="12"/>
          </p:nvPr>
        </p:nvSpPr>
        <p:spPr/>
        <p:txBody>
          <a:bodyPr/>
          <a:lstStyle/>
          <a:p>
            <a:fld id="{106AA9E9-5BF9-4F09-9D5A-7B6F08470FFB}" type="slidenum">
              <a:rPr lang="en-GB" smtClean="0"/>
              <a:t>‹#›</a:t>
            </a:fld>
            <a:endParaRPr lang="en-GB"/>
          </a:p>
        </p:txBody>
      </p:sp>
    </p:spTree>
    <p:extLst>
      <p:ext uri="{BB962C8B-B14F-4D97-AF65-F5344CB8AC3E}">
        <p14:creationId xmlns:p14="http://schemas.microsoft.com/office/powerpoint/2010/main" val="3742035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0C0590-B3FB-4055-9724-FFEF744CA5C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958321D-EBA8-4F3E-8CB7-6F7FEBEDFE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1A02C52-4596-4491-9CB5-0EED449D4B18}"/>
              </a:ext>
            </a:extLst>
          </p:cNvPr>
          <p:cNvSpPr>
            <a:spLocks noGrp="1"/>
          </p:cNvSpPr>
          <p:nvPr>
            <p:ph type="dt" sz="half" idx="10"/>
          </p:nvPr>
        </p:nvSpPr>
        <p:spPr/>
        <p:txBody>
          <a:bodyPr/>
          <a:lstStyle/>
          <a:p>
            <a:fld id="{DB9A72B9-2950-4C1E-B56E-E6271474FD91}" type="datetimeFigureOut">
              <a:rPr lang="en-GB" smtClean="0"/>
              <a:t>12/12/2019</a:t>
            </a:fld>
            <a:endParaRPr lang="en-GB"/>
          </a:p>
        </p:txBody>
      </p:sp>
      <p:sp>
        <p:nvSpPr>
          <p:cNvPr id="5" name="Footer Placeholder 4">
            <a:extLst>
              <a:ext uri="{FF2B5EF4-FFF2-40B4-BE49-F238E27FC236}">
                <a16:creationId xmlns:a16="http://schemas.microsoft.com/office/drawing/2014/main" id="{E64AD5FA-DBE2-43EC-8105-38E07DA9712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7BC85C1-E49A-4835-85F6-EE8CAE730175}"/>
              </a:ext>
            </a:extLst>
          </p:cNvPr>
          <p:cNvSpPr>
            <a:spLocks noGrp="1"/>
          </p:cNvSpPr>
          <p:nvPr>
            <p:ph type="sldNum" sz="quarter" idx="12"/>
          </p:nvPr>
        </p:nvSpPr>
        <p:spPr/>
        <p:txBody>
          <a:bodyPr/>
          <a:lstStyle/>
          <a:p>
            <a:fld id="{106AA9E9-5BF9-4F09-9D5A-7B6F08470FFB}" type="slidenum">
              <a:rPr lang="en-GB" smtClean="0"/>
              <a:t>‹#›</a:t>
            </a:fld>
            <a:endParaRPr lang="en-GB"/>
          </a:p>
        </p:txBody>
      </p:sp>
    </p:spTree>
    <p:extLst>
      <p:ext uri="{BB962C8B-B14F-4D97-AF65-F5344CB8AC3E}">
        <p14:creationId xmlns:p14="http://schemas.microsoft.com/office/powerpoint/2010/main" val="52800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CD278-9F4C-4ADE-913A-049F7408E55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34DBEDC-5902-4F33-8DC4-C63EE6134FF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FE65182-F1BA-4D67-A0DC-C972F068B21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ED87041-7840-4A31-9755-53BDCA2D9DA0}"/>
              </a:ext>
            </a:extLst>
          </p:cNvPr>
          <p:cNvSpPr>
            <a:spLocks noGrp="1"/>
          </p:cNvSpPr>
          <p:nvPr>
            <p:ph type="dt" sz="half" idx="10"/>
          </p:nvPr>
        </p:nvSpPr>
        <p:spPr/>
        <p:txBody>
          <a:bodyPr/>
          <a:lstStyle/>
          <a:p>
            <a:fld id="{DB9A72B9-2950-4C1E-B56E-E6271474FD91}" type="datetimeFigureOut">
              <a:rPr lang="en-GB" smtClean="0"/>
              <a:t>12/12/2019</a:t>
            </a:fld>
            <a:endParaRPr lang="en-GB"/>
          </a:p>
        </p:txBody>
      </p:sp>
      <p:sp>
        <p:nvSpPr>
          <p:cNvPr id="6" name="Footer Placeholder 5">
            <a:extLst>
              <a:ext uri="{FF2B5EF4-FFF2-40B4-BE49-F238E27FC236}">
                <a16:creationId xmlns:a16="http://schemas.microsoft.com/office/drawing/2014/main" id="{EBEE046F-8F88-4412-B27E-CAEAB86A8AA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D71F814-772D-4A6B-B173-FC9CA882EFF8}"/>
              </a:ext>
            </a:extLst>
          </p:cNvPr>
          <p:cNvSpPr>
            <a:spLocks noGrp="1"/>
          </p:cNvSpPr>
          <p:nvPr>
            <p:ph type="sldNum" sz="quarter" idx="12"/>
          </p:nvPr>
        </p:nvSpPr>
        <p:spPr/>
        <p:txBody>
          <a:bodyPr/>
          <a:lstStyle/>
          <a:p>
            <a:fld id="{106AA9E9-5BF9-4F09-9D5A-7B6F08470FFB}" type="slidenum">
              <a:rPr lang="en-GB" smtClean="0"/>
              <a:t>‹#›</a:t>
            </a:fld>
            <a:endParaRPr lang="en-GB"/>
          </a:p>
        </p:txBody>
      </p:sp>
    </p:spTree>
    <p:extLst>
      <p:ext uri="{BB962C8B-B14F-4D97-AF65-F5344CB8AC3E}">
        <p14:creationId xmlns:p14="http://schemas.microsoft.com/office/powerpoint/2010/main" val="1163845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CA6358-A526-4583-9C6A-B1CADEF0DFF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D2DAD75-E5F2-4665-9D65-DB607EC5ED2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3C3384D-1932-497C-8257-068B4F7639E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E934001-C379-462C-BCDD-A300EB11BC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E50E632-EAAF-4C46-B47C-8762627F80F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F4A4C86-8F1A-43AC-A484-5BA6BE49E960}"/>
              </a:ext>
            </a:extLst>
          </p:cNvPr>
          <p:cNvSpPr>
            <a:spLocks noGrp="1"/>
          </p:cNvSpPr>
          <p:nvPr>
            <p:ph type="dt" sz="half" idx="10"/>
          </p:nvPr>
        </p:nvSpPr>
        <p:spPr/>
        <p:txBody>
          <a:bodyPr/>
          <a:lstStyle/>
          <a:p>
            <a:fld id="{DB9A72B9-2950-4C1E-B56E-E6271474FD91}" type="datetimeFigureOut">
              <a:rPr lang="en-GB" smtClean="0"/>
              <a:t>12/12/2019</a:t>
            </a:fld>
            <a:endParaRPr lang="en-GB"/>
          </a:p>
        </p:txBody>
      </p:sp>
      <p:sp>
        <p:nvSpPr>
          <p:cNvPr id="8" name="Footer Placeholder 7">
            <a:extLst>
              <a:ext uri="{FF2B5EF4-FFF2-40B4-BE49-F238E27FC236}">
                <a16:creationId xmlns:a16="http://schemas.microsoft.com/office/drawing/2014/main" id="{5FDEFB46-A04D-4783-8C4F-FAF601D2F47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E8482AB-F1BD-45C8-AAAA-62F5CC760A4E}"/>
              </a:ext>
            </a:extLst>
          </p:cNvPr>
          <p:cNvSpPr>
            <a:spLocks noGrp="1"/>
          </p:cNvSpPr>
          <p:nvPr>
            <p:ph type="sldNum" sz="quarter" idx="12"/>
          </p:nvPr>
        </p:nvSpPr>
        <p:spPr/>
        <p:txBody>
          <a:bodyPr/>
          <a:lstStyle/>
          <a:p>
            <a:fld id="{106AA9E9-5BF9-4F09-9D5A-7B6F08470FFB}" type="slidenum">
              <a:rPr lang="en-GB" smtClean="0"/>
              <a:t>‹#›</a:t>
            </a:fld>
            <a:endParaRPr lang="en-GB"/>
          </a:p>
        </p:txBody>
      </p:sp>
    </p:spTree>
    <p:extLst>
      <p:ext uri="{BB962C8B-B14F-4D97-AF65-F5344CB8AC3E}">
        <p14:creationId xmlns:p14="http://schemas.microsoft.com/office/powerpoint/2010/main" val="2614541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83FA6-AC5C-490D-AED2-6F95E61D852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3667EF1-ECD9-4D19-964C-39862B18E509}"/>
              </a:ext>
            </a:extLst>
          </p:cNvPr>
          <p:cNvSpPr>
            <a:spLocks noGrp="1"/>
          </p:cNvSpPr>
          <p:nvPr>
            <p:ph type="dt" sz="half" idx="10"/>
          </p:nvPr>
        </p:nvSpPr>
        <p:spPr/>
        <p:txBody>
          <a:bodyPr/>
          <a:lstStyle/>
          <a:p>
            <a:fld id="{DB9A72B9-2950-4C1E-B56E-E6271474FD91}" type="datetimeFigureOut">
              <a:rPr lang="en-GB" smtClean="0"/>
              <a:t>12/12/2019</a:t>
            </a:fld>
            <a:endParaRPr lang="en-GB"/>
          </a:p>
        </p:txBody>
      </p:sp>
      <p:sp>
        <p:nvSpPr>
          <p:cNvPr id="4" name="Footer Placeholder 3">
            <a:extLst>
              <a:ext uri="{FF2B5EF4-FFF2-40B4-BE49-F238E27FC236}">
                <a16:creationId xmlns:a16="http://schemas.microsoft.com/office/drawing/2014/main" id="{EB5823F7-BA39-4027-905F-C8318F256F1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2792DE6-F9E7-4436-A773-1B842ADB6B47}"/>
              </a:ext>
            </a:extLst>
          </p:cNvPr>
          <p:cNvSpPr>
            <a:spLocks noGrp="1"/>
          </p:cNvSpPr>
          <p:nvPr>
            <p:ph type="sldNum" sz="quarter" idx="12"/>
          </p:nvPr>
        </p:nvSpPr>
        <p:spPr/>
        <p:txBody>
          <a:bodyPr/>
          <a:lstStyle/>
          <a:p>
            <a:fld id="{106AA9E9-5BF9-4F09-9D5A-7B6F08470FFB}" type="slidenum">
              <a:rPr lang="en-GB" smtClean="0"/>
              <a:t>‹#›</a:t>
            </a:fld>
            <a:endParaRPr lang="en-GB"/>
          </a:p>
        </p:txBody>
      </p:sp>
    </p:spTree>
    <p:extLst>
      <p:ext uri="{BB962C8B-B14F-4D97-AF65-F5344CB8AC3E}">
        <p14:creationId xmlns:p14="http://schemas.microsoft.com/office/powerpoint/2010/main" val="1720610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797C6FF-9C65-4640-B91A-D3E8BA780EAF}"/>
              </a:ext>
            </a:extLst>
          </p:cNvPr>
          <p:cNvSpPr>
            <a:spLocks noGrp="1"/>
          </p:cNvSpPr>
          <p:nvPr>
            <p:ph type="dt" sz="half" idx="10"/>
          </p:nvPr>
        </p:nvSpPr>
        <p:spPr/>
        <p:txBody>
          <a:bodyPr/>
          <a:lstStyle/>
          <a:p>
            <a:fld id="{DB9A72B9-2950-4C1E-B56E-E6271474FD91}" type="datetimeFigureOut">
              <a:rPr lang="en-GB" smtClean="0"/>
              <a:t>12/12/2019</a:t>
            </a:fld>
            <a:endParaRPr lang="en-GB"/>
          </a:p>
        </p:txBody>
      </p:sp>
      <p:sp>
        <p:nvSpPr>
          <p:cNvPr id="3" name="Footer Placeholder 2">
            <a:extLst>
              <a:ext uri="{FF2B5EF4-FFF2-40B4-BE49-F238E27FC236}">
                <a16:creationId xmlns:a16="http://schemas.microsoft.com/office/drawing/2014/main" id="{011AD957-5DDA-4B41-B876-6885E066668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1ECC9DD-5C42-4B21-AFB3-704AA7152DEA}"/>
              </a:ext>
            </a:extLst>
          </p:cNvPr>
          <p:cNvSpPr>
            <a:spLocks noGrp="1"/>
          </p:cNvSpPr>
          <p:nvPr>
            <p:ph type="sldNum" sz="quarter" idx="12"/>
          </p:nvPr>
        </p:nvSpPr>
        <p:spPr/>
        <p:txBody>
          <a:bodyPr/>
          <a:lstStyle/>
          <a:p>
            <a:fld id="{106AA9E9-5BF9-4F09-9D5A-7B6F08470FFB}" type="slidenum">
              <a:rPr lang="en-GB" smtClean="0"/>
              <a:t>‹#›</a:t>
            </a:fld>
            <a:endParaRPr lang="en-GB"/>
          </a:p>
        </p:txBody>
      </p:sp>
    </p:spTree>
    <p:extLst>
      <p:ext uri="{BB962C8B-B14F-4D97-AF65-F5344CB8AC3E}">
        <p14:creationId xmlns:p14="http://schemas.microsoft.com/office/powerpoint/2010/main" val="16093984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DD358-49D9-4D97-95C7-0B471AFD0B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651A201-53E4-4D49-84D1-761FA694D4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1889FD4-0126-45D4-A170-1538C9066C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840745E-3303-4E65-BE25-E026EF9B7AB8}"/>
              </a:ext>
            </a:extLst>
          </p:cNvPr>
          <p:cNvSpPr>
            <a:spLocks noGrp="1"/>
          </p:cNvSpPr>
          <p:nvPr>
            <p:ph type="dt" sz="half" idx="10"/>
          </p:nvPr>
        </p:nvSpPr>
        <p:spPr/>
        <p:txBody>
          <a:bodyPr/>
          <a:lstStyle/>
          <a:p>
            <a:fld id="{DB9A72B9-2950-4C1E-B56E-E6271474FD91}" type="datetimeFigureOut">
              <a:rPr lang="en-GB" smtClean="0"/>
              <a:t>12/12/2019</a:t>
            </a:fld>
            <a:endParaRPr lang="en-GB"/>
          </a:p>
        </p:txBody>
      </p:sp>
      <p:sp>
        <p:nvSpPr>
          <p:cNvPr id="6" name="Footer Placeholder 5">
            <a:extLst>
              <a:ext uri="{FF2B5EF4-FFF2-40B4-BE49-F238E27FC236}">
                <a16:creationId xmlns:a16="http://schemas.microsoft.com/office/drawing/2014/main" id="{1DD4BA23-6F56-446C-B378-1BCB7186AF2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9AFA4DC-62A7-410B-AA31-73C46791C1A1}"/>
              </a:ext>
            </a:extLst>
          </p:cNvPr>
          <p:cNvSpPr>
            <a:spLocks noGrp="1"/>
          </p:cNvSpPr>
          <p:nvPr>
            <p:ph type="sldNum" sz="quarter" idx="12"/>
          </p:nvPr>
        </p:nvSpPr>
        <p:spPr/>
        <p:txBody>
          <a:bodyPr/>
          <a:lstStyle/>
          <a:p>
            <a:fld id="{106AA9E9-5BF9-4F09-9D5A-7B6F08470FFB}" type="slidenum">
              <a:rPr lang="en-GB" smtClean="0"/>
              <a:t>‹#›</a:t>
            </a:fld>
            <a:endParaRPr lang="en-GB"/>
          </a:p>
        </p:txBody>
      </p:sp>
    </p:spTree>
    <p:extLst>
      <p:ext uri="{BB962C8B-B14F-4D97-AF65-F5344CB8AC3E}">
        <p14:creationId xmlns:p14="http://schemas.microsoft.com/office/powerpoint/2010/main" val="3605274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3B993-463C-4072-8029-7FD0927DF13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4E02171-ED3D-418E-B921-C75D7F46A30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24E300E-A631-4AFA-B613-ED539264E0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5B511B9-4507-4644-A891-6ADDC51E8D75}"/>
              </a:ext>
            </a:extLst>
          </p:cNvPr>
          <p:cNvSpPr>
            <a:spLocks noGrp="1"/>
          </p:cNvSpPr>
          <p:nvPr>
            <p:ph type="dt" sz="half" idx="10"/>
          </p:nvPr>
        </p:nvSpPr>
        <p:spPr/>
        <p:txBody>
          <a:bodyPr/>
          <a:lstStyle/>
          <a:p>
            <a:fld id="{DB9A72B9-2950-4C1E-B56E-E6271474FD91}" type="datetimeFigureOut">
              <a:rPr lang="en-GB" smtClean="0"/>
              <a:t>12/12/2019</a:t>
            </a:fld>
            <a:endParaRPr lang="en-GB"/>
          </a:p>
        </p:txBody>
      </p:sp>
      <p:sp>
        <p:nvSpPr>
          <p:cNvPr id="6" name="Footer Placeholder 5">
            <a:extLst>
              <a:ext uri="{FF2B5EF4-FFF2-40B4-BE49-F238E27FC236}">
                <a16:creationId xmlns:a16="http://schemas.microsoft.com/office/drawing/2014/main" id="{6BD8E898-DC89-42CE-BDA5-99619447357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89719DA-CC19-4E48-85CA-FC25A4A5814D}"/>
              </a:ext>
            </a:extLst>
          </p:cNvPr>
          <p:cNvSpPr>
            <a:spLocks noGrp="1"/>
          </p:cNvSpPr>
          <p:nvPr>
            <p:ph type="sldNum" sz="quarter" idx="12"/>
          </p:nvPr>
        </p:nvSpPr>
        <p:spPr/>
        <p:txBody>
          <a:bodyPr/>
          <a:lstStyle/>
          <a:p>
            <a:fld id="{106AA9E9-5BF9-4F09-9D5A-7B6F08470FFB}" type="slidenum">
              <a:rPr lang="en-GB" smtClean="0"/>
              <a:t>‹#›</a:t>
            </a:fld>
            <a:endParaRPr lang="en-GB"/>
          </a:p>
        </p:txBody>
      </p:sp>
    </p:spTree>
    <p:extLst>
      <p:ext uri="{BB962C8B-B14F-4D97-AF65-F5344CB8AC3E}">
        <p14:creationId xmlns:p14="http://schemas.microsoft.com/office/powerpoint/2010/main" val="749916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225AE02-E766-4165-90A5-CD01599F37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E73DF1A-02B4-4345-B2FA-B8021B01A5E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C979B2-006C-4F63-B9BB-0FADFCA838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9A72B9-2950-4C1E-B56E-E6271474FD91}" type="datetimeFigureOut">
              <a:rPr lang="en-GB" smtClean="0"/>
              <a:t>12/12/2019</a:t>
            </a:fld>
            <a:endParaRPr lang="en-GB"/>
          </a:p>
        </p:txBody>
      </p:sp>
      <p:sp>
        <p:nvSpPr>
          <p:cNvPr id="5" name="Footer Placeholder 4">
            <a:extLst>
              <a:ext uri="{FF2B5EF4-FFF2-40B4-BE49-F238E27FC236}">
                <a16:creationId xmlns:a16="http://schemas.microsoft.com/office/drawing/2014/main" id="{6D1F5F74-744D-4CB4-9803-FA5A3675DE6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D9A0C7D-0E02-46CA-BCA7-C368CB13CA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6AA9E9-5BF9-4F09-9D5A-7B6F08470FFB}" type="slidenum">
              <a:rPr lang="en-GB" smtClean="0"/>
              <a:t>‹#›</a:t>
            </a:fld>
            <a:endParaRPr lang="en-GB"/>
          </a:p>
        </p:txBody>
      </p:sp>
    </p:spTree>
    <p:extLst>
      <p:ext uri="{BB962C8B-B14F-4D97-AF65-F5344CB8AC3E}">
        <p14:creationId xmlns:p14="http://schemas.microsoft.com/office/powerpoint/2010/main" val="17291279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hyperlink" Target="https://networkrail.sharepoint.com/sites/FatigueReduction/" TargetMode="External"/><Relationship Id="rId4" Type="http://schemas.openxmlformats.org/officeDocument/2006/relationships/hyperlink" Target="http://networkrailstandards/index.aspx"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F022B15-1F67-45F4-9617-1892C2339C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6" y="2007"/>
            <a:ext cx="12193546" cy="6858000"/>
          </a:xfrm>
          <a:prstGeom prst="rect">
            <a:avLst/>
          </a:prstGeom>
        </p:spPr>
      </p:pic>
      <p:sp>
        <p:nvSpPr>
          <p:cNvPr id="13" name="Text Placeholder 2">
            <a:extLst>
              <a:ext uri="{FF2B5EF4-FFF2-40B4-BE49-F238E27FC236}">
                <a16:creationId xmlns:a16="http://schemas.microsoft.com/office/drawing/2014/main" id="{2C7262B2-56EB-48BC-ABCD-474BCD0F23AF}"/>
              </a:ext>
            </a:extLst>
          </p:cNvPr>
          <p:cNvSpPr txBox="1">
            <a:spLocks/>
          </p:cNvSpPr>
          <p:nvPr/>
        </p:nvSpPr>
        <p:spPr>
          <a:xfrm>
            <a:off x="203200" y="2102001"/>
            <a:ext cx="11772899" cy="2108718"/>
          </a:xfrm>
          <a:prstGeom prst="rect">
            <a:avLst/>
          </a:prstGeom>
        </p:spPr>
        <p:txBody>
          <a:bodyPr vert="horz" lIns="91440" tIns="45720" rIns="91440" bIns="45720" rtlCol="0" anchor="ctr">
            <a:normAutofit/>
          </a:bodyP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5000" dirty="0">
                <a:solidFill>
                  <a:schemeClr val="bg1"/>
                </a:solidFill>
                <a:latin typeface="Network Rail Sans" panose="02000000040000020004" pitchFamily="2" charset="0"/>
              </a:rPr>
              <a:t>Fatigue Reduction:</a:t>
            </a:r>
          </a:p>
          <a:p>
            <a:pPr algn="ctr"/>
            <a:r>
              <a:rPr lang="en-GB" sz="4000" dirty="0">
                <a:solidFill>
                  <a:schemeClr val="bg1"/>
                </a:solidFill>
                <a:latin typeface="Network Rail Sans" panose="02000000040000020004" pitchFamily="2" charset="0"/>
              </a:rPr>
              <a:t>Team Briefing Kit</a:t>
            </a:r>
          </a:p>
        </p:txBody>
      </p:sp>
      <p:pic>
        <p:nvPicPr>
          <p:cNvPr id="5" name="Picture 4">
            <a:extLst>
              <a:ext uri="{FF2B5EF4-FFF2-40B4-BE49-F238E27FC236}">
                <a16:creationId xmlns:a16="http://schemas.microsoft.com/office/drawing/2014/main" id="{B2B6B76E-A419-4BF5-B8FA-664CC2C137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0452" y="4328107"/>
            <a:ext cx="2151095" cy="2151095"/>
          </a:xfrm>
          <a:prstGeom prst="rect">
            <a:avLst/>
          </a:prstGeom>
        </p:spPr>
      </p:pic>
    </p:spTree>
    <p:extLst>
      <p:ext uri="{BB962C8B-B14F-4D97-AF65-F5344CB8AC3E}">
        <p14:creationId xmlns:p14="http://schemas.microsoft.com/office/powerpoint/2010/main" val="2874455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FC2ADAF5-8442-42AD-BDB7-077072E06B4A}"/>
              </a:ext>
            </a:extLst>
          </p:cNvPr>
          <p:cNvSpPr txBox="1"/>
          <p:nvPr/>
        </p:nvSpPr>
        <p:spPr>
          <a:xfrm>
            <a:off x="893234" y="1443289"/>
            <a:ext cx="11049477" cy="5016758"/>
          </a:xfrm>
          <a:prstGeom prst="rect">
            <a:avLst/>
          </a:prstGeom>
          <a:noFill/>
        </p:spPr>
        <p:txBody>
          <a:bodyPr wrap="square" rtlCol="0">
            <a:spAutoFit/>
          </a:bodyPr>
          <a:lstStyle/>
          <a:p>
            <a:r>
              <a:rPr lang="en-GB" sz="1600" dirty="0">
                <a:latin typeface="Network Rail Sans" panose="02000000040000020004" pitchFamily="2" charset="0"/>
              </a:rPr>
              <a:t>Fatigue is a state of weariness due to physical or mental exhaustion that can result from prolonged working, heavy workload, insufficient rest or inadequate sleep - it’s usually caused by several issues that interlink.  Symptoms of fatigue can be physical, emotional or mental.</a:t>
            </a:r>
            <a:endParaRPr lang="en-US" altLang="en-US" sz="1600" dirty="0">
              <a:latin typeface="Network Rail Sans" panose="02000000040000020004" pitchFamily="2" charset="0"/>
            </a:endParaRPr>
          </a:p>
          <a:p>
            <a:endParaRPr lang="en-GB" sz="1600" dirty="0">
              <a:latin typeface="Network Rail Sans" panose="02000000040000020004" pitchFamily="2" charset="0"/>
            </a:endParaRPr>
          </a:p>
          <a:p>
            <a:r>
              <a:rPr lang="en-GB" sz="1600" dirty="0">
                <a:latin typeface="Network Rail Sans" panose="02000000040000020004" pitchFamily="2" charset="0"/>
              </a:rPr>
              <a:t>To do your job safely and efficiently, you need to be awake and alert. Long-term exposure to fatigue is bad for our physical, emotional and mental health. It’s important to understand that your fatigue doesn’t just impact on you; if you’re struggling to do any of the below, and don’t speak out, you’re putting your team at risk too.</a:t>
            </a:r>
          </a:p>
          <a:p>
            <a:endParaRPr lang="en-GB" sz="1400" dirty="0">
              <a:latin typeface="Network Rail Sans" panose="02000000040000020004" pitchFamily="2" charset="0"/>
            </a:endParaRPr>
          </a:p>
          <a:p>
            <a:endParaRPr lang="en-GB" sz="1400" dirty="0">
              <a:latin typeface="Network Rail Sans" panose="02000000040000020004" pitchFamily="2" charset="0"/>
            </a:endParaRPr>
          </a:p>
          <a:p>
            <a:endParaRPr lang="en-GB" sz="1400" dirty="0">
              <a:latin typeface="Network Rail Sans" panose="02000000040000020004" pitchFamily="2" charset="0"/>
            </a:endParaRPr>
          </a:p>
          <a:p>
            <a:endParaRPr lang="en-GB" sz="1400" dirty="0">
              <a:latin typeface="Network Rail Sans" panose="02000000040000020004" pitchFamily="2" charset="0"/>
            </a:endParaRPr>
          </a:p>
          <a:p>
            <a:endParaRPr lang="en-GB" sz="1400" dirty="0">
              <a:latin typeface="Network Rail Sans" panose="02000000040000020004" pitchFamily="2" charset="0"/>
            </a:endParaRPr>
          </a:p>
          <a:p>
            <a:endParaRPr lang="en-GB" sz="1400" dirty="0">
              <a:latin typeface="Network Rail Sans" panose="02000000040000020004" pitchFamily="2" charset="0"/>
            </a:endParaRPr>
          </a:p>
          <a:p>
            <a:endParaRPr lang="en-GB" sz="1400" dirty="0">
              <a:latin typeface="Network Rail Sans" panose="02000000040000020004" pitchFamily="2" charset="0"/>
            </a:endParaRPr>
          </a:p>
          <a:p>
            <a:endParaRPr lang="en-GB" sz="1400" dirty="0">
              <a:latin typeface="Network Rail Sans" panose="02000000040000020004" pitchFamily="2" charset="0"/>
            </a:endParaRPr>
          </a:p>
          <a:p>
            <a:endParaRPr lang="en-GB" sz="1600" dirty="0">
              <a:latin typeface="Network Rail Sans" panose="02000000040000020004" pitchFamily="2" charset="0"/>
            </a:endParaRPr>
          </a:p>
          <a:p>
            <a:r>
              <a:rPr lang="en-GB" sz="1600" dirty="0">
                <a:latin typeface="Network Rail Sans" panose="02000000040000020004" pitchFamily="2" charset="0"/>
              </a:rPr>
              <a:t>You may think fatigue is only an issue if you’re in a safety critical role, but consider your commute. If you’re driving when fatigued you’re putting other road users, and family or friends who are in the car with you, at risk. </a:t>
            </a:r>
            <a:r>
              <a:rPr lang="en-GB" sz="1600" dirty="0">
                <a:solidFill>
                  <a:srgbClr val="FFFFFF"/>
                </a:solidFill>
                <a:latin typeface="Network Rail Sans" panose="02000000040000020004" pitchFamily="2" charset="0"/>
                <a:ea typeface="Times New Roman" panose="02020603050405020304" pitchFamily="18" charset="0"/>
                <a:cs typeface="Times New Roman" panose="02020603050405020304" pitchFamily="18" charset="0"/>
              </a:rPr>
              <a:t>Since 1988</a:t>
            </a:r>
          </a:p>
          <a:p>
            <a:endParaRPr lang="en-GB" sz="1600" dirty="0">
              <a:latin typeface="Network Rail Sans" panose="02000000040000020004" pitchFamily="2" charset="0"/>
              <a:ea typeface="Times New Roman" panose="02020603050405020304" pitchFamily="18" charset="0"/>
              <a:cs typeface="Times New Roman" panose="02020603050405020304" pitchFamily="18" charset="0"/>
            </a:endParaRPr>
          </a:p>
          <a:p>
            <a:r>
              <a:rPr lang="en-GB" sz="1600" dirty="0">
                <a:latin typeface="Network Rail Sans" panose="02000000040000020004" pitchFamily="2" charset="0"/>
                <a:ea typeface="Times New Roman" panose="02020603050405020304" pitchFamily="18" charset="0"/>
                <a:cs typeface="Times New Roman" panose="02020603050405020304" pitchFamily="18" charset="0"/>
              </a:rPr>
              <a:t>Fatigue has been a contributing factor in at least 52 fatalities and 612 serious injuries. We care about our staff, which is why the fatigue standard has been updated to help reduce the number of accidents and incidents where fatigue is a contributing factor. </a:t>
            </a:r>
            <a:endParaRPr lang="en-GB" sz="1600" dirty="0">
              <a:latin typeface="Network Rail Sans" panose="02000000040000020004" pitchFamily="2" charset="0"/>
            </a:endParaRPr>
          </a:p>
        </p:txBody>
      </p:sp>
      <p:sp>
        <p:nvSpPr>
          <p:cNvPr id="5" name="Rectangle: Rounded Corners 4">
            <a:extLst>
              <a:ext uri="{FF2B5EF4-FFF2-40B4-BE49-F238E27FC236}">
                <a16:creationId xmlns:a16="http://schemas.microsoft.com/office/drawing/2014/main" id="{77547E4D-3429-466D-B7A4-FE5228FBC2D5}"/>
              </a:ext>
            </a:extLst>
          </p:cNvPr>
          <p:cNvSpPr/>
          <p:nvPr/>
        </p:nvSpPr>
        <p:spPr>
          <a:xfrm>
            <a:off x="3220788" y="3513476"/>
            <a:ext cx="6148900" cy="1458156"/>
          </a:xfrm>
          <a:prstGeom prst="roundRect">
            <a:avLst/>
          </a:prstGeom>
          <a:solidFill>
            <a:srgbClr val="4D9643"/>
          </a:solidFill>
          <a:ln>
            <a:solidFill>
              <a:srgbClr val="A1D2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1">
            <a:extLst>
              <a:ext uri="{FF2B5EF4-FFF2-40B4-BE49-F238E27FC236}">
                <a16:creationId xmlns:a16="http://schemas.microsoft.com/office/drawing/2014/main" id="{750EA2AC-0431-42F5-B2CA-08AF4922C643}"/>
              </a:ext>
            </a:extLst>
          </p:cNvPr>
          <p:cNvSpPr>
            <a:spLocks noGrp="1"/>
          </p:cNvSpPr>
          <p:nvPr>
            <p:ph type="sldNum" sz="quarter" idx="15"/>
          </p:nvPr>
        </p:nvSpPr>
        <p:spPr/>
        <p:txBody>
          <a:bodyPr/>
          <a:lstStyle/>
          <a:p>
            <a:fld id="{229EAAAC-928A-40C1-AC39-D34FD1799CA9}" type="slidenum">
              <a:rPr lang="en-GB" smtClean="0"/>
              <a:pPr/>
              <a:t>2</a:t>
            </a:fld>
            <a:endParaRPr lang="en-GB" dirty="0"/>
          </a:p>
        </p:txBody>
      </p:sp>
      <p:sp>
        <p:nvSpPr>
          <p:cNvPr id="3" name="TextBox 2">
            <a:extLst>
              <a:ext uri="{FF2B5EF4-FFF2-40B4-BE49-F238E27FC236}">
                <a16:creationId xmlns:a16="http://schemas.microsoft.com/office/drawing/2014/main" id="{B127F6CA-EC79-4D1C-BD9F-9594D2AFDF26}"/>
              </a:ext>
            </a:extLst>
          </p:cNvPr>
          <p:cNvSpPr txBox="1"/>
          <p:nvPr/>
        </p:nvSpPr>
        <p:spPr>
          <a:xfrm>
            <a:off x="893234" y="913407"/>
            <a:ext cx="9315450" cy="461665"/>
          </a:xfrm>
          <a:prstGeom prst="rect">
            <a:avLst/>
          </a:prstGeom>
          <a:noFill/>
        </p:spPr>
        <p:txBody>
          <a:bodyPr wrap="square" rtlCol="0">
            <a:spAutoFit/>
          </a:bodyPr>
          <a:lstStyle/>
          <a:p>
            <a:r>
              <a:rPr lang="en-GB" sz="2400" b="1" dirty="0">
                <a:solidFill>
                  <a:srgbClr val="4D9643"/>
                </a:solidFill>
                <a:latin typeface="Network Rail Sans" panose="02000000040000020004" pitchFamily="2" charset="0"/>
              </a:rPr>
              <a:t>What is fatigue and why are we focusing on it? </a:t>
            </a:r>
          </a:p>
        </p:txBody>
      </p:sp>
      <p:pic>
        <p:nvPicPr>
          <p:cNvPr id="8" name="Picture 7">
            <a:extLst>
              <a:ext uri="{FF2B5EF4-FFF2-40B4-BE49-F238E27FC236}">
                <a16:creationId xmlns:a16="http://schemas.microsoft.com/office/drawing/2014/main" id="{5951A141-84D3-419A-B066-5ACF5461FE0C}"/>
              </a:ext>
            </a:extLst>
          </p:cNvPr>
          <p:cNvPicPr>
            <a:picLocks noChangeAspect="1"/>
          </p:cNvPicPr>
          <p:nvPr/>
        </p:nvPicPr>
        <p:blipFill rotWithShape="1">
          <a:blip r:embed="rId3">
            <a:extLst>
              <a:ext uri="{28A0092B-C50C-407E-A947-70E740481C1C}">
                <a14:useLocalDpi xmlns:a14="http://schemas.microsoft.com/office/drawing/2010/main" val="0"/>
              </a:ext>
            </a:extLst>
          </a:blip>
          <a:srcRect l="22793" b="44890"/>
          <a:stretch/>
        </p:blipFill>
        <p:spPr>
          <a:xfrm>
            <a:off x="893234" y="173951"/>
            <a:ext cx="11143163" cy="671239"/>
          </a:xfrm>
          <a:prstGeom prst="rect">
            <a:avLst/>
          </a:prstGeom>
        </p:spPr>
      </p:pic>
      <p:sp>
        <p:nvSpPr>
          <p:cNvPr id="9" name="TextBox 8">
            <a:extLst>
              <a:ext uri="{FF2B5EF4-FFF2-40B4-BE49-F238E27FC236}">
                <a16:creationId xmlns:a16="http://schemas.microsoft.com/office/drawing/2014/main" id="{56F7F606-4535-4E07-BF47-A43E28790E17}"/>
              </a:ext>
            </a:extLst>
          </p:cNvPr>
          <p:cNvSpPr txBox="1"/>
          <p:nvPr/>
        </p:nvSpPr>
        <p:spPr>
          <a:xfrm>
            <a:off x="893234" y="423638"/>
            <a:ext cx="7648575" cy="369332"/>
          </a:xfrm>
          <a:prstGeom prst="rect">
            <a:avLst/>
          </a:prstGeom>
          <a:noFill/>
        </p:spPr>
        <p:txBody>
          <a:bodyPr wrap="square" rtlCol="0">
            <a:spAutoFit/>
          </a:bodyPr>
          <a:lstStyle/>
          <a:p>
            <a:r>
              <a:rPr lang="en-GB" dirty="0">
                <a:solidFill>
                  <a:schemeClr val="bg1"/>
                </a:solidFill>
                <a:latin typeface="Network Rail Sans" panose="02000000040000020004" pitchFamily="2" charset="0"/>
              </a:rPr>
              <a:t>           Fatigue Reduction</a:t>
            </a:r>
          </a:p>
        </p:txBody>
      </p:sp>
      <p:sp>
        <p:nvSpPr>
          <p:cNvPr id="4" name="TextBox 3">
            <a:extLst>
              <a:ext uri="{FF2B5EF4-FFF2-40B4-BE49-F238E27FC236}">
                <a16:creationId xmlns:a16="http://schemas.microsoft.com/office/drawing/2014/main" id="{E6650BDA-71DD-4A03-87B2-9A339197C60B}"/>
              </a:ext>
            </a:extLst>
          </p:cNvPr>
          <p:cNvSpPr txBox="1"/>
          <p:nvPr/>
        </p:nvSpPr>
        <p:spPr>
          <a:xfrm>
            <a:off x="3304472" y="3643879"/>
            <a:ext cx="5760721" cy="1197349"/>
          </a:xfrm>
          <a:prstGeom prst="rect">
            <a:avLst/>
          </a:prstGeom>
          <a:noFill/>
        </p:spPr>
        <p:txBody>
          <a:bodyPr wrap="square" numCol="2" rtlCol="0">
            <a:noAutofit/>
          </a:bodyPr>
          <a:lstStyle/>
          <a:p>
            <a:pPr lvl="0" algn="ctr">
              <a:lnSpc>
                <a:spcPct val="115000"/>
              </a:lnSpc>
              <a:spcAft>
                <a:spcPts val="0"/>
              </a:spcAft>
            </a:pPr>
            <a:r>
              <a:rPr lang="en-GB" sz="1600" b="1" dirty="0">
                <a:solidFill>
                  <a:schemeClr val="bg1"/>
                </a:solidFill>
                <a:latin typeface="Network Rail Sans" panose="02000000040000020004" pitchFamily="2" charset="0"/>
                <a:ea typeface="Times New Roman" panose="02020603050405020304" pitchFamily="18" charset="0"/>
                <a:cs typeface="Times New Roman" panose="02020603050405020304" pitchFamily="18" charset="0"/>
              </a:rPr>
              <a:t>Concentrate</a:t>
            </a:r>
            <a:endParaRPr lang="en-GB" sz="1600" b="1"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lvl="0" algn="ctr">
              <a:lnSpc>
                <a:spcPct val="115000"/>
              </a:lnSpc>
              <a:spcAft>
                <a:spcPts val="0"/>
              </a:spcAft>
            </a:pPr>
            <a:r>
              <a:rPr lang="en-GB" sz="1600" b="1" dirty="0">
                <a:solidFill>
                  <a:schemeClr val="bg1"/>
                </a:solidFill>
                <a:latin typeface="Network Rail Sans" panose="02000000040000020004" pitchFamily="2" charset="0"/>
                <a:ea typeface="Times New Roman" panose="02020603050405020304" pitchFamily="18" charset="0"/>
                <a:cs typeface="Times New Roman" panose="02020603050405020304" pitchFamily="18" charset="0"/>
              </a:rPr>
              <a:t>Make decisions</a:t>
            </a:r>
            <a:endParaRPr lang="en-GB" sz="1600" b="1"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lvl="0" algn="ctr">
              <a:lnSpc>
                <a:spcPct val="115000"/>
              </a:lnSpc>
              <a:spcAft>
                <a:spcPts val="0"/>
              </a:spcAft>
            </a:pPr>
            <a:r>
              <a:rPr lang="en-GB" sz="1600" b="1" dirty="0">
                <a:solidFill>
                  <a:schemeClr val="bg1"/>
                </a:solidFill>
                <a:latin typeface="Network Rail Sans" panose="02000000040000020004" pitchFamily="2" charset="0"/>
                <a:ea typeface="Times New Roman" panose="02020603050405020304" pitchFamily="18" charset="0"/>
                <a:cs typeface="Times New Roman" panose="02020603050405020304" pitchFamily="18" charset="0"/>
              </a:rPr>
              <a:t>Maintain vigilance</a:t>
            </a:r>
            <a:endParaRPr lang="en-GB" sz="1600" b="1"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lvl="0" algn="ctr">
              <a:lnSpc>
                <a:spcPct val="115000"/>
              </a:lnSpc>
              <a:spcAft>
                <a:spcPts val="0"/>
              </a:spcAft>
            </a:pPr>
            <a:r>
              <a:rPr lang="en-GB" sz="1600" b="1" dirty="0">
                <a:solidFill>
                  <a:schemeClr val="bg1"/>
                </a:solidFill>
                <a:latin typeface="Network Rail Sans" panose="02000000040000020004" pitchFamily="2" charset="0"/>
                <a:ea typeface="Times New Roman" panose="02020603050405020304" pitchFamily="18" charset="0"/>
                <a:cs typeface="Times New Roman" panose="02020603050405020304" pitchFamily="18" charset="0"/>
              </a:rPr>
              <a:t>Control emotion</a:t>
            </a:r>
            <a:endParaRPr lang="en-GB" sz="1600" b="1"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lvl="0" algn="ctr">
              <a:lnSpc>
                <a:spcPct val="115000"/>
              </a:lnSpc>
              <a:spcAft>
                <a:spcPts val="0"/>
              </a:spcAft>
            </a:pPr>
            <a:r>
              <a:rPr lang="en-GB" sz="1600" b="1" dirty="0">
                <a:solidFill>
                  <a:schemeClr val="bg1"/>
                </a:solidFill>
                <a:latin typeface="Network Rail Sans" panose="02000000040000020004" pitchFamily="2" charset="0"/>
                <a:ea typeface="Times New Roman" panose="02020603050405020304" pitchFamily="18" charset="0"/>
                <a:cs typeface="Times New Roman" panose="02020603050405020304" pitchFamily="18" charset="0"/>
              </a:rPr>
              <a:t>Recognise risks</a:t>
            </a:r>
            <a:endParaRPr lang="en-GB" sz="1600" b="1"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lvl="0" algn="ctr">
              <a:lnSpc>
                <a:spcPct val="115000"/>
              </a:lnSpc>
              <a:spcAft>
                <a:spcPts val="0"/>
              </a:spcAft>
            </a:pPr>
            <a:r>
              <a:rPr lang="en-GB" sz="1600" b="1" dirty="0">
                <a:solidFill>
                  <a:schemeClr val="bg1"/>
                </a:solidFill>
                <a:latin typeface="Network Rail Sans" panose="02000000040000020004" pitchFamily="2" charset="0"/>
                <a:ea typeface="Times New Roman" panose="02020603050405020304" pitchFamily="18" charset="0"/>
                <a:cs typeface="Times New Roman" panose="02020603050405020304" pitchFamily="18" charset="0"/>
              </a:rPr>
              <a:t>Coordinate hand-eye movements</a:t>
            </a:r>
            <a:endParaRPr lang="en-GB" sz="1600" b="1"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lvl="0" algn="ctr">
              <a:lnSpc>
                <a:spcPct val="115000"/>
              </a:lnSpc>
              <a:spcAft>
                <a:spcPts val="0"/>
              </a:spcAft>
            </a:pPr>
            <a:r>
              <a:rPr lang="en-GB" sz="1600" b="1" dirty="0">
                <a:solidFill>
                  <a:schemeClr val="bg1"/>
                </a:solidFill>
                <a:latin typeface="Network Rail Sans" panose="02000000040000020004" pitchFamily="2" charset="0"/>
                <a:ea typeface="Times New Roman" panose="02020603050405020304" pitchFamily="18" charset="0"/>
                <a:cs typeface="Times New Roman" panose="02020603050405020304" pitchFamily="18" charset="0"/>
              </a:rPr>
              <a:t>Communicate effectively</a:t>
            </a:r>
            <a:endParaRPr lang="en-GB" sz="1600" b="1"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0" name="Picture 9">
            <a:extLst>
              <a:ext uri="{FF2B5EF4-FFF2-40B4-BE49-F238E27FC236}">
                <a16:creationId xmlns:a16="http://schemas.microsoft.com/office/drawing/2014/main" id="{71207C95-2B93-41D7-925C-05AFE0CA48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6496" y="370751"/>
            <a:ext cx="487213" cy="487213"/>
          </a:xfrm>
          <a:prstGeom prst="rect">
            <a:avLst/>
          </a:prstGeom>
        </p:spPr>
      </p:pic>
    </p:spTree>
    <p:extLst>
      <p:ext uri="{BB962C8B-B14F-4D97-AF65-F5344CB8AC3E}">
        <p14:creationId xmlns:p14="http://schemas.microsoft.com/office/powerpoint/2010/main" val="1467350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50EA2AC-0431-42F5-B2CA-08AF4922C643}"/>
              </a:ext>
            </a:extLst>
          </p:cNvPr>
          <p:cNvSpPr>
            <a:spLocks noGrp="1"/>
          </p:cNvSpPr>
          <p:nvPr>
            <p:ph type="sldNum" sz="quarter" idx="15"/>
          </p:nvPr>
        </p:nvSpPr>
        <p:spPr/>
        <p:txBody>
          <a:bodyPr/>
          <a:lstStyle/>
          <a:p>
            <a:fld id="{229EAAAC-928A-40C1-AC39-D34FD1799CA9}" type="slidenum">
              <a:rPr lang="en-GB" smtClean="0"/>
              <a:pPr/>
              <a:t>3</a:t>
            </a:fld>
            <a:endParaRPr lang="en-GB" dirty="0"/>
          </a:p>
        </p:txBody>
      </p:sp>
      <p:sp>
        <p:nvSpPr>
          <p:cNvPr id="3" name="TextBox 2">
            <a:extLst>
              <a:ext uri="{FF2B5EF4-FFF2-40B4-BE49-F238E27FC236}">
                <a16:creationId xmlns:a16="http://schemas.microsoft.com/office/drawing/2014/main" id="{B127F6CA-EC79-4D1C-BD9F-9594D2AFDF26}"/>
              </a:ext>
            </a:extLst>
          </p:cNvPr>
          <p:cNvSpPr txBox="1"/>
          <p:nvPr/>
        </p:nvSpPr>
        <p:spPr>
          <a:xfrm>
            <a:off x="893234" y="1080015"/>
            <a:ext cx="9315450" cy="461665"/>
          </a:xfrm>
          <a:prstGeom prst="rect">
            <a:avLst/>
          </a:prstGeom>
          <a:noFill/>
        </p:spPr>
        <p:txBody>
          <a:bodyPr wrap="square" rtlCol="0">
            <a:spAutoFit/>
          </a:bodyPr>
          <a:lstStyle/>
          <a:p>
            <a:r>
              <a:rPr lang="en-GB" sz="2400" b="1" dirty="0">
                <a:solidFill>
                  <a:srgbClr val="4D9643"/>
                </a:solidFill>
                <a:latin typeface="Network Rail Sans" panose="02000000040000020004" pitchFamily="2" charset="0"/>
              </a:rPr>
              <a:t>Fatigue and our team</a:t>
            </a:r>
          </a:p>
        </p:txBody>
      </p:sp>
      <p:sp>
        <p:nvSpPr>
          <p:cNvPr id="4" name="TextBox 3">
            <a:extLst>
              <a:ext uri="{FF2B5EF4-FFF2-40B4-BE49-F238E27FC236}">
                <a16:creationId xmlns:a16="http://schemas.microsoft.com/office/drawing/2014/main" id="{31FD5370-2F58-4C5F-A931-6BB64B9BEA2C}"/>
              </a:ext>
            </a:extLst>
          </p:cNvPr>
          <p:cNvSpPr txBox="1"/>
          <p:nvPr/>
        </p:nvSpPr>
        <p:spPr>
          <a:xfrm>
            <a:off x="878946" y="1659547"/>
            <a:ext cx="9344025" cy="5663089"/>
          </a:xfrm>
          <a:prstGeom prst="rect">
            <a:avLst/>
          </a:prstGeom>
          <a:noFill/>
        </p:spPr>
        <p:txBody>
          <a:bodyPr wrap="square" rtlCol="0">
            <a:spAutoFit/>
          </a:bodyPr>
          <a:lstStyle/>
          <a:p>
            <a:pPr marL="285750" indent="-285750">
              <a:buFont typeface="Arial" panose="020B0604020202020204" pitchFamily="34" charset="0"/>
              <a:buChar char="•"/>
            </a:pPr>
            <a:r>
              <a:rPr lang="en-GB" sz="1600" dirty="0">
                <a:latin typeface="Network Rail Sans" panose="02000000040000020004" pitchFamily="2" charset="0"/>
              </a:rPr>
              <a:t>No-one would come to work under the influence of alcohol. Do you think it’s ok to work when fatigued? </a:t>
            </a:r>
          </a:p>
          <a:p>
            <a:pPr marL="285750" indent="-285750">
              <a:buFont typeface="Arial" panose="020B0604020202020204" pitchFamily="34" charset="0"/>
              <a:buChar char="•"/>
            </a:pPr>
            <a:endParaRPr lang="en-GB" sz="1600" dirty="0">
              <a:latin typeface="Network Rail Sans" panose="02000000040000020004" pitchFamily="2" charset="0"/>
            </a:endParaRPr>
          </a:p>
          <a:p>
            <a:pPr marL="285750" indent="-285750">
              <a:buFont typeface="Arial" panose="020B0604020202020204" pitchFamily="34" charset="0"/>
              <a:buChar char="•"/>
            </a:pPr>
            <a:endParaRPr lang="en-GB" sz="1600" dirty="0">
              <a:latin typeface="Network Rail Sans" panose="02000000040000020004" pitchFamily="2" charset="0"/>
            </a:endParaRPr>
          </a:p>
          <a:p>
            <a:pPr marL="285750" indent="-285750">
              <a:buFont typeface="Arial" panose="020B0604020202020204" pitchFamily="34" charset="0"/>
              <a:buChar char="•"/>
            </a:pPr>
            <a:r>
              <a:rPr lang="en-GB" sz="1600" dirty="0">
                <a:latin typeface="Network Rail Sans" panose="02000000040000020004" pitchFamily="2" charset="0"/>
              </a:rPr>
              <a:t>If you felt fatigued, do you think you’d feel comfortable to speak out? Is there anything you think we could to do make this easier (either as a team or a business)?</a:t>
            </a:r>
          </a:p>
          <a:p>
            <a:pPr marL="285750" indent="-285750">
              <a:buFont typeface="Arial" panose="020B0604020202020204" pitchFamily="34" charset="0"/>
              <a:buChar char="•"/>
            </a:pPr>
            <a:endParaRPr lang="en-GB" sz="1600" dirty="0">
              <a:latin typeface="Network Rail Sans" panose="02000000040000020004" pitchFamily="2" charset="0"/>
            </a:endParaRPr>
          </a:p>
          <a:p>
            <a:pPr marL="285750" indent="-285750">
              <a:buFont typeface="Arial" panose="020B0604020202020204" pitchFamily="34" charset="0"/>
              <a:buChar char="•"/>
            </a:pPr>
            <a:endParaRPr lang="en-GB" sz="1600" dirty="0">
              <a:latin typeface="Network Rail Sans" panose="02000000040000020004" pitchFamily="2" charset="0"/>
            </a:endParaRPr>
          </a:p>
          <a:p>
            <a:pPr marL="285750" indent="-285750">
              <a:buFont typeface="Arial" panose="020B0604020202020204" pitchFamily="34" charset="0"/>
              <a:buChar char="•"/>
            </a:pPr>
            <a:r>
              <a:rPr lang="en-GB" sz="1600" dirty="0">
                <a:latin typeface="Network Rail Sans" panose="02000000040000020004" pitchFamily="2" charset="0"/>
              </a:rPr>
              <a:t>If you were worried about a colleague’s fatigue levels, what would you do?</a:t>
            </a:r>
          </a:p>
          <a:p>
            <a:pPr marL="285750" indent="-285750">
              <a:buFont typeface="Arial" panose="020B0604020202020204" pitchFamily="34" charset="0"/>
              <a:buChar char="•"/>
            </a:pPr>
            <a:endParaRPr lang="en-GB" sz="1600" dirty="0">
              <a:latin typeface="Network Rail Sans" panose="02000000040000020004" pitchFamily="2" charset="0"/>
            </a:endParaRPr>
          </a:p>
          <a:p>
            <a:pPr marL="285750" indent="-285750">
              <a:buFont typeface="Arial" panose="020B0604020202020204" pitchFamily="34" charset="0"/>
              <a:buChar char="•"/>
            </a:pPr>
            <a:endParaRPr lang="en-GB" sz="1600" dirty="0">
              <a:latin typeface="Network Rail Sans" panose="02000000040000020004" pitchFamily="2" charset="0"/>
            </a:endParaRPr>
          </a:p>
          <a:p>
            <a:pPr marL="285750" indent="-285750">
              <a:buFont typeface="Arial" panose="020B0604020202020204" pitchFamily="34" charset="0"/>
              <a:buChar char="•"/>
            </a:pPr>
            <a:r>
              <a:rPr lang="en-GB" sz="1600" dirty="0">
                <a:latin typeface="Network Rail Sans" panose="02000000040000020004" pitchFamily="2" charset="0"/>
              </a:rPr>
              <a:t>How do you think fatigue could affect us as a team? </a:t>
            </a:r>
          </a:p>
          <a:p>
            <a:pPr marL="285750" indent="-285750">
              <a:buFont typeface="Arial" panose="020B0604020202020204" pitchFamily="34" charset="0"/>
              <a:buChar char="•"/>
            </a:pPr>
            <a:endParaRPr lang="en-GB" sz="1600" dirty="0">
              <a:latin typeface="Network Rail Sans" panose="02000000040000020004" pitchFamily="2" charset="0"/>
            </a:endParaRPr>
          </a:p>
          <a:p>
            <a:pPr marL="285750" indent="-285750">
              <a:buFont typeface="Arial" panose="020B0604020202020204" pitchFamily="34" charset="0"/>
              <a:buChar char="•"/>
            </a:pPr>
            <a:endParaRPr lang="en-GB" sz="1600" dirty="0">
              <a:latin typeface="Network Rail Sans" panose="02000000040000020004" pitchFamily="2" charset="0"/>
            </a:endParaRPr>
          </a:p>
          <a:p>
            <a:pPr marL="285750" indent="-285750">
              <a:buFont typeface="Arial" panose="020B0604020202020204" pitchFamily="34" charset="0"/>
              <a:buChar char="•"/>
            </a:pPr>
            <a:r>
              <a:rPr lang="en-GB" sz="1600" dirty="0">
                <a:latin typeface="Network Rail Sans" panose="02000000040000020004" pitchFamily="2" charset="0"/>
              </a:rPr>
              <a:t>Is there any part of our team’s role that you think makes us susceptible to fatigue? </a:t>
            </a:r>
          </a:p>
          <a:p>
            <a:pPr marL="285750" indent="-285750">
              <a:buFont typeface="Arial" panose="020B0604020202020204" pitchFamily="34" charset="0"/>
              <a:buChar char="•"/>
            </a:pPr>
            <a:endParaRPr lang="en-GB" sz="1600" dirty="0">
              <a:latin typeface="Network Rail Sans" panose="02000000040000020004" pitchFamily="2" charset="0"/>
            </a:endParaRPr>
          </a:p>
          <a:p>
            <a:pPr marL="285750" indent="-285750">
              <a:buFont typeface="Arial" panose="020B0604020202020204" pitchFamily="34" charset="0"/>
              <a:buChar char="•"/>
            </a:pPr>
            <a:endParaRPr lang="en-GB" sz="1600" dirty="0">
              <a:latin typeface="Network Rail Sans" panose="02000000040000020004" pitchFamily="2" charset="0"/>
            </a:endParaRPr>
          </a:p>
          <a:p>
            <a:pPr marL="285750" indent="-285750">
              <a:buFont typeface="Arial" panose="020B0604020202020204" pitchFamily="34" charset="0"/>
              <a:buChar char="•"/>
            </a:pPr>
            <a:r>
              <a:rPr lang="en-GB" sz="1600" dirty="0">
                <a:latin typeface="Network Rail Sans" panose="02000000040000020004" pitchFamily="2" charset="0"/>
              </a:rPr>
              <a:t>What do we already do to manage our fatigue that’s working well? </a:t>
            </a:r>
          </a:p>
          <a:p>
            <a:pPr marL="285750" indent="-285750">
              <a:buFont typeface="Arial" panose="020B0604020202020204" pitchFamily="34" charset="0"/>
              <a:buChar char="•"/>
            </a:pPr>
            <a:endParaRPr lang="en-GB" sz="1600" dirty="0">
              <a:latin typeface="Network Rail Sans" panose="02000000040000020004" pitchFamily="2" charset="0"/>
            </a:endParaRPr>
          </a:p>
          <a:p>
            <a:pPr marL="285750" indent="-285750">
              <a:buFont typeface="Arial" panose="020B0604020202020204" pitchFamily="34" charset="0"/>
              <a:buChar char="•"/>
            </a:pPr>
            <a:endParaRPr lang="en-GB" sz="1600" dirty="0">
              <a:latin typeface="Network Rail Sans" panose="02000000040000020004" pitchFamily="2" charset="0"/>
            </a:endParaRPr>
          </a:p>
          <a:p>
            <a:pPr marL="285750" indent="-285750">
              <a:buFont typeface="Arial" panose="020B0604020202020204" pitchFamily="34" charset="0"/>
              <a:buChar char="•"/>
            </a:pPr>
            <a:r>
              <a:rPr lang="en-GB" sz="1600" dirty="0">
                <a:latin typeface="Network Rail Sans" panose="02000000040000020004" pitchFamily="2" charset="0"/>
              </a:rPr>
              <a:t>What can we do as individuals to manage our fatigue better? </a:t>
            </a:r>
          </a:p>
          <a:p>
            <a:pPr marL="285750" indent="-285750">
              <a:buFont typeface="Arial" panose="020B0604020202020204" pitchFamily="34" charset="0"/>
              <a:buChar char="•"/>
            </a:pPr>
            <a:endParaRPr lang="en-GB" sz="1400" dirty="0">
              <a:latin typeface="Network Rail Sans" panose="02000000040000020004" pitchFamily="2" charset="0"/>
            </a:endParaRPr>
          </a:p>
          <a:p>
            <a:endParaRPr lang="en-GB" sz="1400" dirty="0">
              <a:latin typeface="Network Rail Sans" panose="02000000040000020004" pitchFamily="2" charset="0"/>
            </a:endParaRPr>
          </a:p>
          <a:p>
            <a:endParaRPr lang="en-GB" sz="1400" dirty="0">
              <a:latin typeface="Network Rail Sans" panose="02000000040000020004" pitchFamily="2" charset="0"/>
            </a:endParaRPr>
          </a:p>
        </p:txBody>
      </p:sp>
      <p:pic>
        <p:nvPicPr>
          <p:cNvPr id="8" name="Picture 7">
            <a:extLst>
              <a:ext uri="{FF2B5EF4-FFF2-40B4-BE49-F238E27FC236}">
                <a16:creationId xmlns:a16="http://schemas.microsoft.com/office/drawing/2014/main" id="{5951A141-84D3-419A-B066-5ACF5461FE0C}"/>
              </a:ext>
            </a:extLst>
          </p:cNvPr>
          <p:cNvPicPr>
            <a:picLocks noChangeAspect="1"/>
          </p:cNvPicPr>
          <p:nvPr/>
        </p:nvPicPr>
        <p:blipFill rotWithShape="1">
          <a:blip r:embed="rId2">
            <a:extLst>
              <a:ext uri="{28A0092B-C50C-407E-A947-70E740481C1C}">
                <a14:useLocalDpi xmlns:a14="http://schemas.microsoft.com/office/drawing/2010/main" val="0"/>
              </a:ext>
            </a:extLst>
          </a:blip>
          <a:srcRect l="22793" b="44890"/>
          <a:stretch/>
        </p:blipFill>
        <p:spPr>
          <a:xfrm>
            <a:off x="893234" y="173951"/>
            <a:ext cx="11143163" cy="671239"/>
          </a:xfrm>
          <a:prstGeom prst="rect">
            <a:avLst/>
          </a:prstGeom>
        </p:spPr>
      </p:pic>
      <p:sp>
        <p:nvSpPr>
          <p:cNvPr id="9" name="TextBox 8">
            <a:extLst>
              <a:ext uri="{FF2B5EF4-FFF2-40B4-BE49-F238E27FC236}">
                <a16:creationId xmlns:a16="http://schemas.microsoft.com/office/drawing/2014/main" id="{56F7F606-4535-4E07-BF47-A43E28790E17}"/>
              </a:ext>
            </a:extLst>
          </p:cNvPr>
          <p:cNvSpPr txBox="1"/>
          <p:nvPr/>
        </p:nvSpPr>
        <p:spPr>
          <a:xfrm>
            <a:off x="893234" y="423638"/>
            <a:ext cx="7648575" cy="369332"/>
          </a:xfrm>
          <a:prstGeom prst="rect">
            <a:avLst/>
          </a:prstGeom>
          <a:noFill/>
        </p:spPr>
        <p:txBody>
          <a:bodyPr wrap="square" rtlCol="0">
            <a:spAutoFit/>
          </a:bodyPr>
          <a:lstStyle/>
          <a:p>
            <a:r>
              <a:rPr lang="en-GB" dirty="0">
                <a:solidFill>
                  <a:schemeClr val="bg1"/>
                </a:solidFill>
                <a:latin typeface="Network Rail Sans" panose="02000000040000020004" pitchFamily="2" charset="0"/>
              </a:rPr>
              <a:t>        Fatigue Reduction</a:t>
            </a:r>
          </a:p>
        </p:txBody>
      </p:sp>
      <p:pic>
        <p:nvPicPr>
          <p:cNvPr id="7" name="Picture 6">
            <a:extLst>
              <a:ext uri="{FF2B5EF4-FFF2-40B4-BE49-F238E27FC236}">
                <a16:creationId xmlns:a16="http://schemas.microsoft.com/office/drawing/2014/main" id="{16FCB22E-61F0-47DF-A252-236301DDBA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496" y="370751"/>
            <a:ext cx="487213" cy="487213"/>
          </a:xfrm>
          <a:prstGeom prst="rect">
            <a:avLst/>
          </a:prstGeom>
        </p:spPr>
      </p:pic>
    </p:spTree>
    <p:extLst>
      <p:ext uri="{BB962C8B-B14F-4D97-AF65-F5344CB8AC3E}">
        <p14:creationId xmlns:p14="http://schemas.microsoft.com/office/powerpoint/2010/main" val="27279595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50EA2AC-0431-42F5-B2CA-08AF4922C643}"/>
              </a:ext>
            </a:extLst>
          </p:cNvPr>
          <p:cNvSpPr>
            <a:spLocks noGrp="1"/>
          </p:cNvSpPr>
          <p:nvPr>
            <p:ph type="sldNum" sz="quarter" idx="15"/>
          </p:nvPr>
        </p:nvSpPr>
        <p:spPr/>
        <p:txBody>
          <a:bodyPr/>
          <a:lstStyle/>
          <a:p>
            <a:fld id="{229EAAAC-928A-40C1-AC39-D34FD1799CA9}" type="slidenum">
              <a:rPr lang="en-GB" smtClean="0"/>
              <a:pPr/>
              <a:t>4</a:t>
            </a:fld>
            <a:endParaRPr lang="en-GB" dirty="0"/>
          </a:p>
        </p:txBody>
      </p:sp>
      <p:sp>
        <p:nvSpPr>
          <p:cNvPr id="3" name="TextBox 2">
            <a:extLst>
              <a:ext uri="{FF2B5EF4-FFF2-40B4-BE49-F238E27FC236}">
                <a16:creationId xmlns:a16="http://schemas.microsoft.com/office/drawing/2014/main" id="{B127F6CA-EC79-4D1C-BD9F-9594D2AFDF26}"/>
              </a:ext>
            </a:extLst>
          </p:cNvPr>
          <p:cNvSpPr txBox="1"/>
          <p:nvPr/>
        </p:nvSpPr>
        <p:spPr>
          <a:xfrm>
            <a:off x="893234" y="1080015"/>
            <a:ext cx="9315450" cy="461665"/>
          </a:xfrm>
          <a:prstGeom prst="rect">
            <a:avLst/>
          </a:prstGeom>
          <a:noFill/>
        </p:spPr>
        <p:txBody>
          <a:bodyPr wrap="square" rtlCol="0">
            <a:spAutoFit/>
          </a:bodyPr>
          <a:lstStyle/>
          <a:p>
            <a:r>
              <a:rPr lang="en-GB" sz="2400" b="1" dirty="0">
                <a:solidFill>
                  <a:srgbClr val="4D9643"/>
                </a:solidFill>
                <a:latin typeface="Network Rail Sans" panose="02000000040000020004" pitchFamily="2" charset="0"/>
              </a:rPr>
              <a:t>What is Network Rail doing to reduce fatigue across the business?</a:t>
            </a:r>
          </a:p>
        </p:txBody>
      </p:sp>
      <p:pic>
        <p:nvPicPr>
          <p:cNvPr id="8" name="Picture 7">
            <a:extLst>
              <a:ext uri="{FF2B5EF4-FFF2-40B4-BE49-F238E27FC236}">
                <a16:creationId xmlns:a16="http://schemas.microsoft.com/office/drawing/2014/main" id="{5951A141-84D3-419A-B066-5ACF5461FE0C}"/>
              </a:ext>
            </a:extLst>
          </p:cNvPr>
          <p:cNvPicPr>
            <a:picLocks noChangeAspect="1"/>
          </p:cNvPicPr>
          <p:nvPr/>
        </p:nvPicPr>
        <p:blipFill rotWithShape="1">
          <a:blip r:embed="rId3">
            <a:extLst>
              <a:ext uri="{28A0092B-C50C-407E-A947-70E740481C1C}">
                <a14:useLocalDpi xmlns:a14="http://schemas.microsoft.com/office/drawing/2010/main" val="0"/>
              </a:ext>
            </a:extLst>
          </a:blip>
          <a:srcRect l="22793" b="44890"/>
          <a:stretch/>
        </p:blipFill>
        <p:spPr>
          <a:xfrm>
            <a:off x="893234" y="173951"/>
            <a:ext cx="11143163" cy="671239"/>
          </a:xfrm>
          <a:prstGeom prst="rect">
            <a:avLst/>
          </a:prstGeom>
        </p:spPr>
      </p:pic>
      <p:sp>
        <p:nvSpPr>
          <p:cNvPr id="9" name="TextBox 8">
            <a:extLst>
              <a:ext uri="{FF2B5EF4-FFF2-40B4-BE49-F238E27FC236}">
                <a16:creationId xmlns:a16="http://schemas.microsoft.com/office/drawing/2014/main" id="{56F7F606-4535-4E07-BF47-A43E28790E17}"/>
              </a:ext>
            </a:extLst>
          </p:cNvPr>
          <p:cNvSpPr txBox="1"/>
          <p:nvPr/>
        </p:nvSpPr>
        <p:spPr>
          <a:xfrm>
            <a:off x="893234" y="423638"/>
            <a:ext cx="7648575" cy="369332"/>
          </a:xfrm>
          <a:prstGeom prst="rect">
            <a:avLst/>
          </a:prstGeom>
          <a:noFill/>
        </p:spPr>
        <p:txBody>
          <a:bodyPr wrap="square" rtlCol="0">
            <a:spAutoFit/>
          </a:bodyPr>
          <a:lstStyle/>
          <a:p>
            <a:r>
              <a:rPr lang="en-GB" dirty="0">
                <a:solidFill>
                  <a:schemeClr val="bg1"/>
                </a:solidFill>
                <a:latin typeface="Network Rail Sans" panose="02000000040000020004" pitchFamily="2" charset="0"/>
              </a:rPr>
              <a:t>         Fatigue Reduction</a:t>
            </a:r>
          </a:p>
        </p:txBody>
      </p:sp>
      <p:cxnSp>
        <p:nvCxnSpPr>
          <p:cNvPr id="7" name="Straight Connector 6">
            <a:extLst>
              <a:ext uri="{FF2B5EF4-FFF2-40B4-BE49-F238E27FC236}">
                <a16:creationId xmlns:a16="http://schemas.microsoft.com/office/drawing/2014/main" id="{E99514BE-C7AE-4D8B-BC75-2AF7CE2D7C09}"/>
              </a:ext>
            </a:extLst>
          </p:cNvPr>
          <p:cNvCxnSpPr>
            <a:cxnSpLocks/>
          </p:cNvCxnSpPr>
          <p:nvPr/>
        </p:nvCxnSpPr>
        <p:spPr>
          <a:xfrm flipH="1">
            <a:off x="6355207" y="1491212"/>
            <a:ext cx="6918" cy="491822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B89409D6-B1AA-49BA-A70E-9983222CC40D}"/>
              </a:ext>
            </a:extLst>
          </p:cNvPr>
          <p:cNvSpPr txBox="1"/>
          <p:nvPr/>
        </p:nvSpPr>
        <p:spPr>
          <a:xfrm>
            <a:off x="893234" y="1605684"/>
            <a:ext cx="10869599" cy="5262979"/>
          </a:xfrm>
          <a:prstGeom prst="rect">
            <a:avLst/>
          </a:prstGeom>
          <a:noFill/>
        </p:spPr>
        <p:txBody>
          <a:bodyPr wrap="square" rtlCol="0">
            <a:spAutoFit/>
          </a:bodyPr>
          <a:lstStyle/>
          <a:p>
            <a:r>
              <a:rPr lang="en-GB" sz="1600" dirty="0">
                <a:latin typeface="Network Rail Sans" panose="02000000040000020004" pitchFamily="2" charset="0"/>
              </a:rPr>
              <a:t>As a business, we need to manage fatigue to reduce accidents and incidents. Reduced fatigue can also improve staff health, morale and performance. This is why the fatigue standard has been updated.</a:t>
            </a:r>
          </a:p>
          <a:p>
            <a:pPr marL="285750" indent="-285750">
              <a:buFont typeface="Arial" panose="020B0604020202020204" pitchFamily="34" charset="0"/>
              <a:buChar char="•"/>
            </a:pPr>
            <a:endParaRPr lang="en-GB" sz="1600" dirty="0">
              <a:latin typeface="Network Rail Sans" panose="02000000040000020004" pitchFamily="2" charset="0"/>
            </a:endParaRPr>
          </a:p>
          <a:p>
            <a:r>
              <a:rPr lang="en-GB" sz="1600" dirty="0">
                <a:latin typeface="Network Rail Sans" panose="02000000040000020004" pitchFamily="2" charset="0"/>
              </a:rPr>
              <a:t>The new standard uses fatigue triggers to help us manage fatigue more effectively. When these triggers are exceeded (or it looks like they might be), fatigue should be actively managed. </a:t>
            </a:r>
          </a:p>
          <a:p>
            <a:endParaRPr lang="en-GB" sz="1600" dirty="0">
              <a:latin typeface="Network Rail Sans" panose="02000000040000020004" pitchFamily="2" charset="0"/>
            </a:endParaRPr>
          </a:p>
          <a:p>
            <a:endParaRPr lang="en-GB" sz="1600" dirty="0">
              <a:latin typeface="Network Rail Sans" panose="02000000040000020004" pitchFamily="2" charset="0"/>
            </a:endParaRPr>
          </a:p>
          <a:p>
            <a:endParaRPr lang="en-GB" sz="1600" dirty="0">
              <a:latin typeface="Network Rail Sans" panose="02000000040000020004" pitchFamily="2" charset="0"/>
            </a:endParaRPr>
          </a:p>
          <a:p>
            <a:endParaRPr lang="en-GB" sz="1600" dirty="0">
              <a:latin typeface="Network Rail Sans" panose="02000000040000020004" pitchFamily="2" charset="0"/>
            </a:endParaRPr>
          </a:p>
          <a:p>
            <a:endParaRPr lang="en-GB" sz="1600" dirty="0">
              <a:latin typeface="Network Rail Sans" panose="02000000040000020004" pitchFamily="2" charset="0"/>
            </a:endParaRPr>
          </a:p>
          <a:p>
            <a:endParaRPr lang="en-GB" sz="1600" dirty="0">
              <a:latin typeface="Network Rail Sans" panose="02000000040000020004" pitchFamily="2" charset="0"/>
            </a:endParaRPr>
          </a:p>
          <a:p>
            <a:endParaRPr lang="en-GB" sz="1600" dirty="0">
              <a:latin typeface="Network Rail Sans" panose="02000000040000020004" pitchFamily="2" charset="0"/>
            </a:endParaRPr>
          </a:p>
          <a:p>
            <a:r>
              <a:rPr lang="en-GB" sz="1600" dirty="0">
                <a:latin typeface="Network Rail Sans" panose="02000000040000020004" pitchFamily="2" charset="0"/>
              </a:rPr>
              <a:t>The new standard was published in December 2019, and we all need to be compliant by October 2022. There’s a long gap between the standard publication date and compliance date, because lots of processes and systems may need updating to help each business area manage fatigue. Each business area has a local fatigue reduction lead, who is responsible for helping their business area make the journey towards compliance. </a:t>
            </a:r>
          </a:p>
          <a:p>
            <a:pPr marL="285750" indent="-285750">
              <a:buFont typeface="Arial" panose="020B0604020202020204" pitchFamily="34" charset="0"/>
              <a:buChar char="•"/>
            </a:pPr>
            <a:endParaRPr lang="en-GB" sz="1600" dirty="0">
              <a:latin typeface="Network Rail Sans" panose="02000000040000020004" pitchFamily="2" charset="0"/>
            </a:endParaRPr>
          </a:p>
          <a:p>
            <a:pPr marL="742950" lvl="1" indent="-285750">
              <a:buFont typeface="Arial" panose="020B0604020202020204" pitchFamily="34" charset="0"/>
              <a:buChar char="•"/>
            </a:pPr>
            <a:r>
              <a:rPr lang="en-GB" sz="1600" dirty="0">
                <a:latin typeface="Network Rail Sans" panose="02000000040000020004" pitchFamily="2" charset="0"/>
              </a:rPr>
              <a:t>The fatigue standard (NR/L2/OHS/003) can be found on the </a:t>
            </a:r>
            <a:r>
              <a:rPr lang="en-GB" sz="1600" dirty="0">
                <a:latin typeface="Network Rail Sans" panose="02000000040000020004" pitchFamily="2" charset="0"/>
                <a:hlinkClick r:id="rId4">
                  <a:extLst>
                    <a:ext uri="{A12FA001-AC4F-418D-AE19-62706E023703}">
                      <ahyp:hlinkClr xmlns:ahyp="http://schemas.microsoft.com/office/drawing/2018/hyperlinkcolor" val="tx"/>
                    </a:ext>
                  </a:extLst>
                </a:hlinkClick>
              </a:rPr>
              <a:t>Network Rail Standards site</a:t>
            </a:r>
            <a:endParaRPr lang="en-GB" sz="1600" dirty="0">
              <a:latin typeface="Network Rail Sans" panose="02000000040000020004" pitchFamily="2" charset="0"/>
            </a:endParaRPr>
          </a:p>
          <a:p>
            <a:pPr marL="742950" lvl="1" indent="-285750">
              <a:buFont typeface="Arial" panose="020B0604020202020204" pitchFamily="34" charset="0"/>
              <a:buChar char="•"/>
            </a:pPr>
            <a:r>
              <a:rPr lang="en-GB" sz="1600" dirty="0">
                <a:latin typeface="Network Rail Sans" panose="02000000040000020004" pitchFamily="2" charset="0"/>
              </a:rPr>
              <a:t>Contact details for your local fatigue reduction lead can be found on the </a:t>
            </a:r>
            <a:r>
              <a:rPr lang="en-GB" sz="1600" dirty="0">
                <a:latin typeface="Network Rail Sans" panose="02000000040000020004" pitchFamily="2" charset="0"/>
                <a:hlinkClick r:id="rId5">
                  <a:extLst>
                    <a:ext uri="{A12FA001-AC4F-418D-AE19-62706E023703}">
                      <ahyp:hlinkClr xmlns:ahyp="http://schemas.microsoft.com/office/drawing/2018/hyperlinkcolor" val="tx"/>
                    </a:ext>
                  </a:extLst>
                </a:hlinkClick>
              </a:rPr>
              <a:t>Fatigue Reduction site</a:t>
            </a:r>
            <a:r>
              <a:rPr lang="en-GB" sz="1600" dirty="0">
                <a:latin typeface="Network Rail Sans" panose="02000000040000020004" pitchFamily="2" charset="0"/>
              </a:rPr>
              <a:t>, along with lots of helpful educational material</a:t>
            </a:r>
          </a:p>
          <a:p>
            <a:endParaRPr lang="en-GB" sz="1600" dirty="0">
              <a:latin typeface="Network Rail Sans" panose="02000000040000020004" pitchFamily="2" charset="0"/>
            </a:endParaRPr>
          </a:p>
        </p:txBody>
      </p:sp>
      <p:sp>
        <p:nvSpPr>
          <p:cNvPr id="4" name="Rectangle: Rounded Corners 3">
            <a:extLst>
              <a:ext uri="{FF2B5EF4-FFF2-40B4-BE49-F238E27FC236}">
                <a16:creationId xmlns:a16="http://schemas.microsoft.com/office/drawing/2014/main" id="{D5DDE85E-0A32-4DE1-8F45-55ED39736746}"/>
              </a:ext>
            </a:extLst>
          </p:cNvPr>
          <p:cNvSpPr/>
          <p:nvPr/>
        </p:nvSpPr>
        <p:spPr>
          <a:xfrm>
            <a:off x="893235" y="3406388"/>
            <a:ext cx="11049476" cy="904351"/>
          </a:xfrm>
          <a:prstGeom prst="roundRect">
            <a:avLst/>
          </a:prstGeom>
          <a:solidFill>
            <a:srgbClr val="4D9643"/>
          </a:solidFill>
          <a:ln>
            <a:solidFill>
              <a:srgbClr val="4D96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Network Rail Sans" panose="02000000040000020004" pitchFamily="2" charset="0"/>
              </a:rPr>
              <a:t>The new standard applies to anyone working on Network Rail infrastructure </a:t>
            </a:r>
          </a:p>
          <a:p>
            <a:pPr algn="ctr"/>
            <a:r>
              <a:rPr lang="en-GB" b="1" dirty="0">
                <a:latin typeface="Network Rail Sans" panose="02000000040000020004" pitchFamily="2" charset="0"/>
              </a:rPr>
              <a:t>That covers all Network Rail employees and many suppliers</a:t>
            </a:r>
          </a:p>
        </p:txBody>
      </p:sp>
      <p:pic>
        <p:nvPicPr>
          <p:cNvPr id="10" name="Picture 9">
            <a:extLst>
              <a:ext uri="{FF2B5EF4-FFF2-40B4-BE49-F238E27FC236}">
                <a16:creationId xmlns:a16="http://schemas.microsoft.com/office/drawing/2014/main" id="{B58F637A-1EB6-4B5F-86EF-A67246A87A9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46496" y="370751"/>
            <a:ext cx="487213" cy="487213"/>
          </a:xfrm>
          <a:prstGeom prst="rect">
            <a:avLst/>
          </a:prstGeom>
        </p:spPr>
      </p:pic>
    </p:spTree>
    <p:extLst>
      <p:ext uri="{BB962C8B-B14F-4D97-AF65-F5344CB8AC3E}">
        <p14:creationId xmlns:p14="http://schemas.microsoft.com/office/powerpoint/2010/main" val="22320174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50EA2AC-0431-42F5-B2CA-08AF4922C643}"/>
              </a:ext>
            </a:extLst>
          </p:cNvPr>
          <p:cNvSpPr>
            <a:spLocks noGrp="1"/>
          </p:cNvSpPr>
          <p:nvPr>
            <p:ph type="sldNum" sz="quarter" idx="15"/>
          </p:nvPr>
        </p:nvSpPr>
        <p:spPr/>
        <p:txBody>
          <a:bodyPr/>
          <a:lstStyle/>
          <a:p>
            <a:fld id="{229EAAAC-928A-40C1-AC39-D34FD1799CA9}" type="slidenum">
              <a:rPr lang="en-GB" smtClean="0"/>
              <a:pPr/>
              <a:t>5</a:t>
            </a:fld>
            <a:endParaRPr lang="en-GB" dirty="0"/>
          </a:p>
        </p:txBody>
      </p:sp>
      <p:sp>
        <p:nvSpPr>
          <p:cNvPr id="3" name="TextBox 2">
            <a:extLst>
              <a:ext uri="{FF2B5EF4-FFF2-40B4-BE49-F238E27FC236}">
                <a16:creationId xmlns:a16="http://schemas.microsoft.com/office/drawing/2014/main" id="{B127F6CA-EC79-4D1C-BD9F-9594D2AFDF26}"/>
              </a:ext>
            </a:extLst>
          </p:cNvPr>
          <p:cNvSpPr txBox="1"/>
          <p:nvPr/>
        </p:nvSpPr>
        <p:spPr>
          <a:xfrm>
            <a:off x="893234" y="1080015"/>
            <a:ext cx="9315450" cy="461665"/>
          </a:xfrm>
          <a:prstGeom prst="rect">
            <a:avLst/>
          </a:prstGeom>
          <a:noFill/>
        </p:spPr>
        <p:txBody>
          <a:bodyPr wrap="square" rtlCol="0">
            <a:spAutoFit/>
          </a:bodyPr>
          <a:lstStyle/>
          <a:p>
            <a:r>
              <a:rPr lang="en-GB" sz="2400" b="1" dirty="0">
                <a:solidFill>
                  <a:srgbClr val="4D9643"/>
                </a:solidFill>
                <a:latin typeface="Network Rail Sans" panose="02000000040000020004" pitchFamily="2" charset="0"/>
              </a:rPr>
              <a:t>Fatigue and our team</a:t>
            </a:r>
          </a:p>
        </p:txBody>
      </p:sp>
      <p:sp>
        <p:nvSpPr>
          <p:cNvPr id="4" name="TextBox 3">
            <a:extLst>
              <a:ext uri="{FF2B5EF4-FFF2-40B4-BE49-F238E27FC236}">
                <a16:creationId xmlns:a16="http://schemas.microsoft.com/office/drawing/2014/main" id="{31FD5370-2F58-4C5F-A931-6BB64B9BEA2C}"/>
              </a:ext>
            </a:extLst>
          </p:cNvPr>
          <p:cNvSpPr txBox="1"/>
          <p:nvPr/>
        </p:nvSpPr>
        <p:spPr>
          <a:xfrm>
            <a:off x="878946" y="2143948"/>
            <a:ext cx="9344025" cy="3939540"/>
          </a:xfrm>
          <a:prstGeom prst="rect">
            <a:avLst/>
          </a:prstGeom>
          <a:noFill/>
        </p:spPr>
        <p:txBody>
          <a:bodyPr wrap="square" rtlCol="0">
            <a:spAutoFit/>
          </a:bodyPr>
          <a:lstStyle/>
          <a:p>
            <a:pPr marL="285750" indent="-285750">
              <a:buFont typeface="Arial" panose="020B0604020202020204" pitchFamily="34" charset="0"/>
              <a:buChar char="•"/>
            </a:pPr>
            <a:r>
              <a:rPr lang="en-GB" dirty="0">
                <a:latin typeface="Network Rail Sans" panose="02000000040000020004" pitchFamily="2" charset="0"/>
              </a:rPr>
              <a:t>How do you think these changes might affect us? </a:t>
            </a:r>
          </a:p>
          <a:p>
            <a:pPr marL="285750" indent="-285750">
              <a:buFont typeface="Arial" panose="020B0604020202020204" pitchFamily="34" charset="0"/>
              <a:buChar char="•"/>
            </a:pPr>
            <a:endParaRPr lang="en-GB" dirty="0">
              <a:latin typeface="Network Rail Sans" panose="02000000040000020004" pitchFamily="2" charset="0"/>
            </a:endParaRPr>
          </a:p>
          <a:p>
            <a:pPr marL="285750" indent="-285750">
              <a:buFont typeface="Arial" panose="020B0604020202020204" pitchFamily="34" charset="0"/>
              <a:buChar char="•"/>
            </a:pPr>
            <a:endParaRPr lang="en-GB" dirty="0">
              <a:latin typeface="Network Rail Sans" panose="02000000040000020004" pitchFamily="2" charset="0"/>
            </a:endParaRPr>
          </a:p>
          <a:p>
            <a:pPr marL="285750" indent="-285750">
              <a:buFont typeface="Arial" panose="020B0604020202020204" pitchFamily="34" charset="0"/>
              <a:buChar char="•"/>
            </a:pPr>
            <a:r>
              <a:rPr lang="en-GB" dirty="0">
                <a:latin typeface="Network Rail Sans" panose="02000000040000020004" pitchFamily="2" charset="0"/>
              </a:rPr>
              <a:t>What do you think we need to change to manage fatigue better?</a:t>
            </a:r>
          </a:p>
          <a:p>
            <a:pPr marL="285750" indent="-285750">
              <a:buFont typeface="Arial" panose="020B0604020202020204" pitchFamily="34" charset="0"/>
              <a:buChar char="•"/>
            </a:pPr>
            <a:endParaRPr lang="en-GB" dirty="0">
              <a:latin typeface="Network Rail Sans" panose="02000000040000020004" pitchFamily="2" charset="0"/>
            </a:endParaRPr>
          </a:p>
          <a:p>
            <a:endParaRPr lang="en-GB" dirty="0">
              <a:latin typeface="Network Rail Sans" panose="02000000040000020004" pitchFamily="2" charset="0"/>
            </a:endParaRPr>
          </a:p>
          <a:p>
            <a:pPr marL="285750" indent="-285750">
              <a:buFont typeface="Arial" panose="020B0604020202020204" pitchFamily="34" charset="0"/>
              <a:buChar char="•"/>
            </a:pPr>
            <a:r>
              <a:rPr lang="en-GB" dirty="0">
                <a:latin typeface="Network Rail Sans" panose="02000000040000020004" pitchFamily="2" charset="0"/>
              </a:rPr>
              <a:t>Do you think it’s a positive change? Are there elements of the new standard that worry you?</a:t>
            </a:r>
          </a:p>
          <a:p>
            <a:endParaRPr lang="en-GB" dirty="0">
              <a:latin typeface="Network Rail Sans" panose="02000000040000020004" pitchFamily="2" charset="0"/>
            </a:endParaRPr>
          </a:p>
          <a:p>
            <a:endParaRPr lang="en-GB" dirty="0">
              <a:latin typeface="Network Rail Sans" panose="02000000040000020004" pitchFamily="2" charset="0"/>
            </a:endParaRPr>
          </a:p>
          <a:p>
            <a:pPr marL="285750" indent="-285750">
              <a:buFont typeface="Arial" panose="020B0604020202020204" pitchFamily="34" charset="0"/>
              <a:buChar char="•"/>
            </a:pPr>
            <a:r>
              <a:rPr lang="en-GB" dirty="0">
                <a:latin typeface="Network Rail Sans" panose="02000000040000020004" pitchFamily="2" charset="0"/>
              </a:rPr>
              <a:t>Is there anything you’d like to feedback to our local fatigue reduction lead? </a:t>
            </a:r>
          </a:p>
          <a:p>
            <a:pPr marL="285750" indent="-285750">
              <a:buFont typeface="Arial" panose="020B0604020202020204" pitchFamily="34" charset="0"/>
              <a:buChar char="•"/>
            </a:pPr>
            <a:endParaRPr lang="en-GB" sz="1400" dirty="0">
              <a:latin typeface="Network Rail Sans" panose="02000000040000020004" pitchFamily="2" charset="0"/>
            </a:endParaRPr>
          </a:p>
          <a:p>
            <a:pPr marL="285750" indent="-285750">
              <a:buFont typeface="Arial" panose="020B0604020202020204" pitchFamily="34" charset="0"/>
              <a:buChar char="•"/>
            </a:pPr>
            <a:endParaRPr lang="en-GB" sz="1400" dirty="0">
              <a:latin typeface="Network Rail Sans" panose="02000000040000020004" pitchFamily="2" charset="0"/>
            </a:endParaRPr>
          </a:p>
          <a:p>
            <a:pPr marL="285750" indent="-285750">
              <a:buFont typeface="Arial" panose="020B0604020202020204" pitchFamily="34" charset="0"/>
              <a:buChar char="•"/>
            </a:pPr>
            <a:endParaRPr lang="en-GB" sz="1400" dirty="0">
              <a:latin typeface="Network Rail Sans" panose="02000000040000020004" pitchFamily="2" charset="0"/>
            </a:endParaRPr>
          </a:p>
          <a:p>
            <a:endParaRPr lang="en-GB" sz="1400" dirty="0">
              <a:latin typeface="Network Rail Sans" panose="02000000040000020004" pitchFamily="2" charset="0"/>
            </a:endParaRPr>
          </a:p>
          <a:p>
            <a:endParaRPr lang="en-GB" sz="1400" dirty="0">
              <a:latin typeface="Network Rail Sans" panose="02000000040000020004" pitchFamily="2" charset="0"/>
            </a:endParaRPr>
          </a:p>
        </p:txBody>
      </p:sp>
      <p:pic>
        <p:nvPicPr>
          <p:cNvPr id="8" name="Picture 7">
            <a:extLst>
              <a:ext uri="{FF2B5EF4-FFF2-40B4-BE49-F238E27FC236}">
                <a16:creationId xmlns:a16="http://schemas.microsoft.com/office/drawing/2014/main" id="{5951A141-84D3-419A-B066-5ACF5461FE0C}"/>
              </a:ext>
            </a:extLst>
          </p:cNvPr>
          <p:cNvPicPr>
            <a:picLocks noChangeAspect="1"/>
          </p:cNvPicPr>
          <p:nvPr/>
        </p:nvPicPr>
        <p:blipFill rotWithShape="1">
          <a:blip r:embed="rId3">
            <a:extLst>
              <a:ext uri="{28A0092B-C50C-407E-A947-70E740481C1C}">
                <a14:useLocalDpi xmlns:a14="http://schemas.microsoft.com/office/drawing/2010/main" val="0"/>
              </a:ext>
            </a:extLst>
          </a:blip>
          <a:srcRect l="22793" b="44890"/>
          <a:stretch/>
        </p:blipFill>
        <p:spPr>
          <a:xfrm>
            <a:off x="893234" y="173951"/>
            <a:ext cx="11143163" cy="671239"/>
          </a:xfrm>
          <a:prstGeom prst="rect">
            <a:avLst/>
          </a:prstGeom>
        </p:spPr>
      </p:pic>
      <p:sp>
        <p:nvSpPr>
          <p:cNvPr id="9" name="TextBox 8">
            <a:extLst>
              <a:ext uri="{FF2B5EF4-FFF2-40B4-BE49-F238E27FC236}">
                <a16:creationId xmlns:a16="http://schemas.microsoft.com/office/drawing/2014/main" id="{56F7F606-4535-4E07-BF47-A43E28790E17}"/>
              </a:ext>
            </a:extLst>
          </p:cNvPr>
          <p:cNvSpPr txBox="1"/>
          <p:nvPr/>
        </p:nvSpPr>
        <p:spPr>
          <a:xfrm>
            <a:off x="893234" y="423638"/>
            <a:ext cx="7648575" cy="369332"/>
          </a:xfrm>
          <a:prstGeom prst="rect">
            <a:avLst/>
          </a:prstGeom>
          <a:noFill/>
        </p:spPr>
        <p:txBody>
          <a:bodyPr wrap="square" rtlCol="0">
            <a:spAutoFit/>
          </a:bodyPr>
          <a:lstStyle/>
          <a:p>
            <a:r>
              <a:rPr lang="en-GB" dirty="0">
                <a:solidFill>
                  <a:schemeClr val="bg1"/>
                </a:solidFill>
                <a:latin typeface="Network Rail Sans" panose="02000000040000020004" pitchFamily="2" charset="0"/>
              </a:rPr>
              <a:t>        Fatigue Reduction</a:t>
            </a:r>
          </a:p>
        </p:txBody>
      </p:sp>
      <p:cxnSp>
        <p:nvCxnSpPr>
          <p:cNvPr id="7" name="Straight Connector 6">
            <a:extLst>
              <a:ext uri="{FF2B5EF4-FFF2-40B4-BE49-F238E27FC236}">
                <a16:creationId xmlns:a16="http://schemas.microsoft.com/office/drawing/2014/main" id="{E99514BE-C7AE-4D8B-BC75-2AF7CE2D7C09}"/>
              </a:ext>
            </a:extLst>
          </p:cNvPr>
          <p:cNvCxnSpPr>
            <a:cxnSpLocks/>
          </p:cNvCxnSpPr>
          <p:nvPr/>
        </p:nvCxnSpPr>
        <p:spPr>
          <a:xfrm flipH="1">
            <a:off x="6260717" y="1376039"/>
            <a:ext cx="6918" cy="491822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EE876450-B82A-4AC8-BF0C-03EE07D502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6496" y="370751"/>
            <a:ext cx="487213" cy="487213"/>
          </a:xfrm>
          <a:prstGeom prst="rect">
            <a:avLst/>
          </a:prstGeom>
        </p:spPr>
      </p:pic>
    </p:spTree>
    <p:extLst>
      <p:ext uri="{BB962C8B-B14F-4D97-AF65-F5344CB8AC3E}">
        <p14:creationId xmlns:p14="http://schemas.microsoft.com/office/powerpoint/2010/main" val="1029564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688</TotalTime>
  <Words>1125</Words>
  <Application>Microsoft Office PowerPoint</Application>
  <PresentationFormat>Widescreen</PresentationFormat>
  <Paragraphs>134</Paragraphs>
  <Slides>5</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Network Rail Sans</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Holmes Charlotte</dc:creator>
  <cp:lastModifiedBy>Holmes Charlotte</cp:lastModifiedBy>
  <cp:revision>44</cp:revision>
  <cp:lastPrinted>2019-12-11T15:57:45Z</cp:lastPrinted>
  <dcterms:created xsi:type="dcterms:W3CDTF">2019-10-16T10:36:40Z</dcterms:created>
  <dcterms:modified xsi:type="dcterms:W3CDTF">2019-12-12T15:41:09Z</dcterms:modified>
</cp:coreProperties>
</file>