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17"/>
  </p:notesMasterIdLst>
  <p:sldIdLst>
    <p:sldId id="3804" r:id="rId6"/>
    <p:sldId id="324" r:id="rId7"/>
    <p:sldId id="3806" r:id="rId8"/>
    <p:sldId id="3805" r:id="rId9"/>
    <p:sldId id="3796" r:id="rId10"/>
    <p:sldId id="3798" r:id="rId11"/>
    <p:sldId id="3801" r:id="rId12"/>
    <p:sldId id="3802" r:id="rId13"/>
    <p:sldId id="3800" r:id="rId14"/>
    <p:sldId id="3807" r:id="rId15"/>
    <p:sldId id="38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933"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72"/>
    <a:srgbClr val="8B60A0"/>
    <a:srgbClr val="70B397"/>
    <a:srgbClr val="F38374"/>
    <a:srgbClr val="6CC6AC"/>
    <a:srgbClr val="D3D965"/>
    <a:srgbClr val="A27DB8"/>
    <a:srgbClr val="CECE27"/>
    <a:srgbClr val="51AC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7F06D-7862-4A68-A24E-93E7FCBFBE04}" v="2541" dt="2022-09-06T23:44:02.769"/>
    <p1510:client id="{48572D87-6699-40D4-9526-5EF0C441A00B}" v="158" dt="2022-09-07T12:05:21.880"/>
    <p1510:client id="{6629E53B-E967-4C8A-87AE-B7774098CC3E}" v="13" dt="2022-09-07T12:31:04.347"/>
    <p1510:client id="{69F7773E-ECD1-3BE9-1DB9-C3A670C94826}" v="17" dt="2022-09-07T07:33:32.0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933"/>
        <p:guide orient="horz" pos="216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1.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4F657-8456-4A74-A983-80FE85359794}" type="datetimeFigureOut">
              <a:rPr lang="en-GB" smtClean="0"/>
              <a:t>08/09/2022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BA512-C837-4E34-BBCA-C7FC82F6EEE8}" type="slidenum">
              <a:rPr lang="en-GB" smtClean="0"/>
              <a:t>‹#›</a:t>
            </a:fld>
            <a:endParaRPr lang="en-GB"/>
          </a:p>
        </p:txBody>
      </p:sp>
    </p:spTree>
    <p:extLst>
      <p:ext uri="{BB962C8B-B14F-4D97-AF65-F5344CB8AC3E}">
        <p14:creationId xmlns:p14="http://schemas.microsoft.com/office/powerpoint/2010/main" val="400172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8BA512-C837-4E34-BBCA-C7FC82F6EEE8}" type="slidenum">
              <a:rPr lang="en-GB" smtClean="0"/>
              <a:t>1</a:t>
            </a:fld>
            <a:endParaRPr lang="en-GB"/>
          </a:p>
        </p:txBody>
      </p:sp>
    </p:spTree>
    <p:extLst>
      <p:ext uri="{BB962C8B-B14F-4D97-AF65-F5344CB8AC3E}">
        <p14:creationId xmlns:p14="http://schemas.microsoft.com/office/powerpoint/2010/main" val="269284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8BA512-C837-4E34-BBCA-C7FC82F6EEE8}" type="slidenum">
              <a:rPr lang="en-GB" smtClean="0"/>
              <a:t>3</a:t>
            </a:fld>
            <a:endParaRPr lang="en-GB"/>
          </a:p>
        </p:txBody>
      </p:sp>
    </p:spTree>
    <p:extLst>
      <p:ext uri="{BB962C8B-B14F-4D97-AF65-F5344CB8AC3E}">
        <p14:creationId xmlns:p14="http://schemas.microsoft.com/office/powerpoint/2010/main" val="309557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8BA512-C837-4E34-BBCA-C7FC82F6EEE8}" type="slidenum">
              <a:rPr lang="en-GB" smtClean="0"/>
              <a:t>4</a:t>
            </a:fld>
            <a:endParaRPr lang="en-GB"/>
          </a:p>
        </p:txBody>
      </p:sp>
    </p:spTree>
    <p:extLst>
      <p:ext uri="{BB962C8B-B14F-4D97-AF65-F5344CB8AC3E}">
        <p14:creationId xmlns:p14="http://schemas.microsoft.com/office/powerpoint/2010/main" val="349199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8BA512-C837-4E34-BBCA-C7FC82F6EEE8}" type="slidenum">
              <a:rPr lang="en-GB" smtClean="0"/>
              <a:t>5</a:t>
            </a:fld>
            <a:endParaRPr lang="en-GB"/>
          </a:p>
        </p:txBody>
      </p:sp>
    </p:spTree>
    <p:extLst>
      <p:ext uri="{BB962C8B-B14F-4D97-AF65-F5344CB8AC3E}">
        <p14:creationId xmlns:p14="http://schemas.microsoft.com/office/powerpoint/2010/main" val="988275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8BA512-C837-4E34-BBCA-C7FC82F6EEE8}" type="slidenum">
              <a:rPr lang="en-GB" smtClean="0"/>
              <a:t>10</a:t>
            </a:fld>
            <a:endParaRPr lang="en-GB"/>
          </a:p>
        </p:txBody>
      </p:sp>
    </p:spTree>
    <p:extLst>
      <p:ext uri="{BB962C8B-B14F-4D97-AF65-F5344CB8AC3E}">
        <p14:creationId xmlns:p14="http://schemas.microsoft.com/office/powerpoint/2010/main" val="1380466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mj-lt"/>
              <a:buNone/>
              <a:tabLst>
                <a:tab pos="457200" algn="l"/>
              </a:tabLst>
            </a:pPr>
            <a:r>
              <a:rPr lang="en-GB" sz="1800">
                <a:effectLst/>
                <a:latin typeface="Calibri" panose="020F0502020204030204" pitchFamily="34" charset="0"/>
                <a:ea typeface="Times New Roman" panose="02020603050405020304" pitchFamily="18" charset="0"/>
              </a:rPr>
              <a:t>	1. Why do we think some colleagues take the risk of coming into work, even though they could have alcohol or drugs in their system?</a:t>
            </a:r>
            <a:endParaRPr lang="en-GB" sz="1800">
              <a:effectLst/>
              <a:latin typeface="Calibri" panose="020F0502020204030204" pitchFamily="34" charset="0"/>
              <a:ea typeface="Calibri" panose="020F0502020204030204" pitchFamily="34" charset="0"/>
            </a:endParaRPr>
          </a:p>
          <a:p>
            <a:pPr marL="457200" algn="l"/>
            <a:r>
              <a:rPr lang="en-GB" sz="1800">
                <a:effectLst/>
                <a:latin typeface="Calibri" panose="020F0502020204030204" pitchFamily="34" charset="0"/>
                <a:ea typeface="Calibri" panose="020F0502020204030204" pitchFamily="34" charset="0"/>
              </a:rPr>
              <a:t>(Prompts: can you always tell you have substances in your system, what impact could this have on you? Your colleagues? Our passengers?)</a:t>
            </a:r>
          </a:p>
          <a:p>
            <a:pPr marL="457200" algn="l"/>
            <a:endParaRPr lang="en-GB" sz="1800">
              <a:effectLst/>
              <a:latin typeface="Calibri" panose="020F0502020204030204" pitchFamily="34" charset="0"/>
              <a:ea typeface="Calibri" panose="020F0502020204030204" pitchFamily="34" charset="0"/>
            </a:endParaRPr>
          </a:p>
          <a:p>
            <a:pPr marL="457200" algn="l"/>
            <a:r>
              <a:rPr lang="en-GB" sz="1800">
                <a:effectLst/>
                <a:latin typeface="Calibri" panose="020F0502020204030204" pitchFamily="34" charset="0"/>
                <a:ea typeface="Times New Roman" panose="02020603050405020304" pitchFamily="18" charset="0"/>
              </a:rPr>
              <a:t>2. How would you feel if you were tested and the result was positive for drugs and/or alcohol? What impact would it have on you? (Prompts: Types of impact to talk through: physical, financial, mental health, personal reputation and pride etc. What words would you use to tell your family or team if you had lost your job? What, if anything, would you wish you had done differently?</a:t>
            </a:r>
            <a:endParaRPr lang="en-GB" sz="1800">
              <a:effectLst/>
              <a:latin typeface="Calibri" panose="020F0502020204030204" pitchFamily="34" charset="0"/>
              <a:ea typeface="Calibri" panose="020F0502020204030204" pitchFamily="34" charset="0"/>
            </a:endParaRPr>
          </a:p>
          <a:p>
            <a:pPr marL="0" lvl="0" indent="0" algn="l">
              <a:buFont typeface="+mj-lt"/>
              <a:buNone/>
              <a:tabLst>
                <a:tab pos="457200" algn="l"/>
              </a:tabLst>
            </a:pPr>
            <a:endParaRPr lang="en-GB" sz="1800">
              <a:effectLst/>
              <a:latin typeface="Calibri" panose="020F0502020204030204" pitchFamily="34" charset="0"/>
              <a:ea typeface="Times New Roman" panose="02020603050405020304" pitchFamily="18" charset="0"/>
            </a:endParaRPr>
          </a:p>
          <a:p>
            <a:pPr marL="0" lvl="0" indent="0" algn="l">
              <a:buFont typeface="+mj-lt"/>
              <a:buNone/>
              <a:tabLst>
                <a:tab pos="457200" algn="l"/>
              </a:tabLst>
            </a:pPr>
            <a:r>
              <a:rPr lang="en-GB" sz="1800">
                <a:effectLst/>
                <a:latin typeface="Calibri" panose="020F0502020204030204" pitchFamily="34" charset="0"/>
                <a:ea typeface="Times New Roman" panose="02020603050405020304" pitchFamily="18" charset="0"/>
              </a:rPr>
              <a:t>	3. Introduction to this question: ‘If you suspect you are under the influence of drugs or alcohol and are due to attend work, you should call in sick and not come to site.) Would you feel confident to tell your manager if there was a chance you were under the influence and won’t be attending work? If no, why not? Would you be confident to tell me or make the call to PAM Assist, and if not, why not? Prompts: What could make you feel more confident? What can be done to break down any barriers that exist?</a:t>
            </a:r>
          </a:p>
          <a:p>
            <a:pPr marL="0" lvl="0" indent="0" algn="l">
              <a:buFont typeface="+mj-lt"/>
              <a:buNone/>
              <a:tabLst>
                <a:tab pos="457200" algn="l"/>
              </a:tabLst>
            </a:pPr>
            <a:endParaRPr lang="en-GB" sz="1800">
              <a:effectLst/>
              <a:latin typeface="Calibri" panose="020F0502020204030204" pitchFamily="34" charset="0"/>
              <a:ea typeface="Times New Roman" panose="02020603050405020304" pitchFamily="18" charset="0"/>
            </a:endParaRPr>
          </a:p>
          <a:p>
            <a:pPr marL="0" lvl="0" indent="0" algn="l">
              <a:buFont typeface="+mj-lt"/>
              <a:buNone/>
              <a:tabLst>
                <a:tab pos="457200" algn="l"/>
              </a:tabLst>
            </a:pPr>
            <a:r>
              <a:rPr lang="en-GB" sz="1800">
                <a:effectLst/>
                <a:latin typeface="Calibri"/>
                <a:ea typeface="Times New Roman" panose="02020603050405020304" pitchFamily="18" charset="0"/>
                <a:cs typeface="Calibri"/>
              </a:rPr>
              <a:t>	4. Introduction to Speak Out – Remember Speak Out is our confidential whistleblowing </a:t>
            </a:r>
            <a:r>
              <a:rPr lang="en-GB" sz="2800" b="0" i="0">
                <a:solidFill>
                  <a:srgbClr val="000000"/>
                </a:solidFill>
                <a:effectLst/>
                <a:latin typeface="Segoe UI"/>
                <a:cs typeface="Segoe UI"/>
              </a:rPr>
              <a:t>system/hotline, allowing all staff to raise concerns if they see or suspect any wrongdoing. It’s confidential and available 24/7. Question: </a:t>
            </a:r>
            <a:r>
              <a:rPr lang="en-GB" sz="1800">
                <a:effectLst/>
                <a:latin typeface="Calibri"/>
                <a:ea typeface="Times New Roman" panose="02020603050405020304" pitchFamily="18" charset="0"/>
                <a:cs typeface="Calibri"/>
              </a:rPr>
              <a:t>How would you feel about using speak out to raise concerns about a colleague you suspect is under the influence? </a:t>
            </a:r>
            <a:r>
              <a:rPr lang="en-GB" sz="1800">
                <a:latin typeface="Calibri"/>
                <a:ea typeface="Times New Roman" panose="02020603050405020304" pitchFamily="18" charset="0"/>
                <a:cs typeface="Calibri"/>
              </a:rPr>
              <a:t>Prompts</a:t>
            </a:r>
            <a:r>
              <a:rPr lang="en-GB" sz="1800">
                <a:effectLst/>
                <a:latin typeface="Calibri"/>
                <a:ea typeface="Times New Roman" panose="02020603050405020304" pitchFamily="18" charset="0"/>
                <a:cs typeface="Calibri"/>
              </a:rPr>
              <a:t>: we have a duty of care for one another to look out for our safety. What could make us more comfortable? What could be the impact of not speaking up? How would you feel if you didn’t make the call and an incident occurred?</a:t>
            </a:r>
            <a:endParaRPr lang="en-GB" sz="1800">
              <a:effectLst/>
              <a:latin typeface="Times New Roman"/>
              <a:ea typeface="Calibri" panose="020F0502020204030204" pitchFamily="34" charset="0"/>
              <a:cs typeface="Calibri"/>
            </a:endParaRPr>
          </a:p>
          <a:p>
            <a:endParaRPr lang="en-GB"/>
          </a:p>
        </p:txBody>
      </p:sp>
      <p:sp>
        <p:nvSpPr>
          <p:cNvPr id="4" name="Slide Number Placeholder 3"/>
          <p:cNvSpPr>
            <a:spLocks noGrp="1"/>
          </p:cNvSpPr>
          <p:nvPr>
            <p:ph type="sldNum" sz="quarter" idx="5"/>
          </p:nvPr>
        </p:nvSpPr>
        <p:spPr/>
        <p:txBody>
          <a:bodyPr/>
          <a:lstStyle/>
          <a:p>
            <a:fld id="{BF8BA512-C837-4E34-BBCA-C7FC82F6EEE8}" type="slidenum">
              <a:rPr lang="en-GB" smtClean="0"/>
              <a:t>11</a:t>
            </a:fld>
            <a:endParaRPr lang="en-GB"/>
          </a:p>
        </p:txBody>
      </p:sp>
    </p:spTree>
    <p:extLst>
      <p:ext uri="{BB962C8B-B14F-4D97-AF65-F5344CB8AC3E}">
        <p14:creationId xmlns:p14="http://schemas.microsoft.com/office/powerpoint/2010/main" val="2940842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Cover_Op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F1D61-69DC-4338-85E7-4178B42A6591}"/>
              </a:ext>
            </a:extLst>
          </p:cNvPr>
          <p:cNvSpPr/>
          <p:nvPr userDrawn="1"/>
        </p:nvSpPr>
        <p:spPr>
          <a:xfrm>
            <a:off x="11184" y="0"/>
            <a:ext cx="12169631" cy="6857998"/>
          </a:xfrm>
          <a:prstGeom prst="rect">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383D0DCA-EF60-4D80-A47F-B55850AF37DE}"/>
              </a:ext>
            </a:extLst>
          </p:cNvPr>
          <p:cNvSpPr>
            <a:spLocks noGrp="1"/>
          </p:cNvSpPr>
          <p:nvPr>
            <p:ph type="title" hasCustomPrompt="1"/>
          </p:nvPr>
        </p:nvSpPr>
        <p:spPr>
          <a:xfrm>
            <a:off x="650304" y="721159"/>
            <a:ext cx="6431325" cy="957169"/>
          </a:xfrm>
          <a:prstGeom prst="rect">
            <a:avLst/>
          </a:prstGeom>
        </p:spPr>
        <p:txBody>
          <a:bodyPr lIns="0" rIns="0" anchor="t">
            <a:normAutofit/>
          </a:bodyPr>
          <a:lstStyle>
            <a:lvl1pPr algn="l">
              <a:defRPr sz="3200" b="1">
                <a:solidFill>
                  <a:schemeClr val="bg1"/>
                </a:solidFill>
                <a:latin typeface="Network Rail Sans" charset="0"/>
                <a:ea typeface="Network Rail Sans" charset="0"/>
                <a:cs typeface="Network Rail Sans" charset="0"/>
              </a:defRPr>
            </a:lvl1pPr>
          </a:lstStyle>
          <a:p>
            <a:r>
              <a:rPr lang="en-GB"/>
              <a:t>Click to edit main heading text</a:t>
            </a:r>
            <a:endParaRPr lang="en-US"/>
          </a:p>
        </p:txBody>
      </p:sp>
      <p:sp>
        <p:nvSpPr>
          <p:cNvPr id="23" name="Text Placeholder 3">
            <a:extLst>
              <a:ext uri="{FF2B5EF4-FFF2-40B4-BE49-F238E27FC236}">
                <a16:creationId xmlns:a16="http://schemas.microsoft.com/office/drawing/2014/main" id="{373C0ACD-5435-48A7-861C-04B712156B89}"/>
              </a:ext>
            </a:extLst>
          </p:cNvPr>
          <p:cNvSpPr>
            <a:spLocks noGrp="1"/>
          </p:cNvSpPr>
          <p:nvPr>
            <p:ph type="body" sz="quarter" idx="10" hasCustomPrompt="1"/>
          </p:nvPr>
        </p:nvSpPr>
        <p:spPr>
          <a:xfrm>
            <a:off x="651720" y="1783453"/>
            <a:ext cx="5685016" cy="473612"/>
          </a:xfrm>
          <a:prstGeom prst="rect">
            <a:avLst/>
          </a:prstGeom>
        </p:spPr>
        <p:txBody>
          <a:bodyPr lIns="0" rIns="0">
            <a:normAutofit/>
          </a:bodyPr>
          <a:lstStyle>
            <a:lvl1pPr marL="0" indent="0">
              <a:buNone/>
              <a:defRPr sz="1800" b="0">
                <a:solidFill>
                  <a:schemeClr val="bg1"/>
                </a:solidFill>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a:t>Click to edit sub heading text</a:t>
            </a:r>
          </a:p>
        </p:txBody>
      </p:sp>
      <p:pic>
        <p:nvPicPr>
          <p:cNvPr id="20" name="Picture 19">
            <a:extLst>
              <a:ext uri="{FF2B5EF4-FFF2-40B4-BE49-F238E27FC236}">
                <a16:creationId xmlns:a16="http://schemas.microsoft.com/office/drawing/2014/main" id="{B2B5B605-95D3-435D-B0D2-2CE98A7A0F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45701" y="522603"/>
            <a:ext cx="1795144" cy="677140"/>
          </a:xfrm>
          <a:prstGeom prst="rect">
            <a:avLst/>
          </a:prstGeom>
        </p:spPr>
      </p:pic>
    </p:spTree>
    <p:extLst>
      <p:ext uri="{BB962C8B-B14F-4D97-AF65-F5344CB8AC3E}">
        <p14:creationId xmlns:p14="http://schemas.microsoft.com/office/powerpoint/2010/main" val="3695799941"/>
      </p:ext>
    </p:extLst>
  </p:cSld>
  <p:clrMapOvr>
    <a:masterClrMapping/>
  </p:clrMapOvr>
  <p:extLst>
    <p:ext uri="{DCECCB84-F9BA-43D5-87BE-67443E8EF086}">
      <p15:sldGuideLst xmlns:p15="http://schemas.microsoft.com/office/powerpoint/2012/main">
        <p15:guide id="1" orient="horz" pos="323" userDrawn="1">
          <p15:clr>
            <a:srgbClr val="FBAE40"/>
          </p15:clr>
        </p15:guide>
        <p15:guide id="2" pos="325" userDrawn="1">
          <p15:clr>
            <a:srgbClr val="FBAE40"/>
          </p15:clr>
        </p15:guide>
        <p15:guide id="3" orient="horz" pos="3974" userDrawn="1">
          <p15:clr>
            <a:srgbClr val="FBAE40"/>
          </p15:clr>
        </p15:guide>
        <p15:guide id="4" pos="733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Cover_Op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EC1E2E-C797-A1E8-DD33-FE168847D835}"/>
              </a:ext>
            </a:extLst>
          </p:cNvPr>
          <p:cNvSpPr/>
          <p:nvPr userDrawn="1"/>
        </p:nvSpPr>
        <p:spPr>
          <a:xfrm>
            <a:off x="11184" y="0"/>
            <a:ext cx="12169631" cy="6857999"/>
          </a:xfrm>
          <a:prstGeom prst="rect">
            <a:avLst/>
          </a:prstGeom>
          <a:solidFill>
            <a:srgbClr val="A27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2D8B830-E382-99C7-19F2-F8259C166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70085" y="549275"/>
            <a:ext cx="1471053" cy="554891"/>
          </a:xfrm>
          <a:prstGeom prst="rect">
            <a:avLst/>
          </a:prstGeom>
        </p:spPr>
      </p:pic>
    </p:spTree>
    <p:extLst>
      <p:ext uri="{BB962C8B-B14F-4D97-AF65-F5344CB8AC3E}">
        <p14:creationId xmlns:p14="http://schemas.microsoft.com/office/powerpoint/2010/main" val="4140094970"/>
      </p:ext>
    </p:extLst>
  </p:cSld>
  <p:clrMapOvr>
    <a:masterClrMapping/>
  </p:clrMapOvr>
  <p:extLst>
    <p:ext uri="{DCECCB84-F9BA-43D5-87BE-67443E8EF086}">
      <p15:sldGuideLst xmlns:p15="http://schemas.microsoft.com/office/powerpoint/2012/main">
        <p15:guide id="1" orient="horz" pos="346" userDrawn="1">
          <p15:clr>
            <a:srgbClr val="FBAE40"/>
          </p15:clr>
        </p15:guide>
        <p15:guide id="2" orient="horz" pos="3974" userDrawn="1">
          <p15:clr>
            <a:srgbClr val="FBAE40"/>
          </p15:clr>
        </p15:guide>
        <p15:guide id="3" pos="325" userDrawn="1">
          <p15:clr>
            <a:srgbClr val="FBAE40"/>
          </p15:clr>
        </p15:guide>
        <p15:guide id="4" pos="733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Front Cover_Op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EC1E2E-C797-A1E8-DD33-FE168847D835}"/>
              </a:ext>
            </a:extLst>
          </p:cNvPr>
          <p:cNvSpPr/>
          <p:nvPr userDrawn="1"/>
        </p:nvSpPr>
        <p:spPr>
          <a:xfrm>
            <a:off x="11184" y="0"/>
            <a:ext cx="12169631" cy="6857999"/>
          </a:xfrm>
          <a:prstGeom prst="rect">
            <a:avLst/>
          </a:prstGeom>
          <a:solidFill>
            <a:srgbClr val="D3D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2D8B830-E382-99C7-19F2-F8259C166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70085" y="549275"/>
            <a:ext cx="1471053" cy="554891"/>
          </a:xfrm>
          <a:prstGeom prst="rect">
            <a:avLst/>
          </a:prstGeom>
        </p:spPr>
      </p:pic>
    </p:spTree>
    <p:extLst>
      <p:ext uri="{BB962C8B-B14F-4D97-AF65-F5344CB8AC3E}">
        <p14:creationId xmlns:p14="http://schemas.microsoft.com/office/powerpoint/2010/main" val="1276648389"/>
      </p:ext>
    </p:extLst>
  </p:cSld>
  <p:clrMapOvr>
    <a:masterClrMapping/>
  </p:clrMapOvr>
  <p:extLst>
    <p:ext uri="{DCECCB84-F9BA-43D5-87BE-67443E8EF086}">
      <p15:sldGuideLst xmlns:p15="http://schemas.microsoft.com/office/powerpoint/2012/main">
        <p15:guide id="1" orient="horz" pos="346" userDrawn="1">
          <p15:clr>
            <a:srgbClr val="FBAE40"/>
          </p15:clr>
        </p15:guide>
        <p15:guide id="2" orient="horz" pos="3974" userDrawn="1">
          <p15:clr>
            <a:srgbClr val="FBAE40"/>
          </p15:clr>
        </p15:guide>
        <p15:guide id="3" pos="325" userDrawn="1">
          <p15:clr>
            <a:srgbClr val="FBAE40"/>
          </p15:clr>
        </p15:guide>
        <p15:guide id="4" pos="733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Front Cover_Op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EC1E2E-C797-A1E8-DD33-FE168847D835}"/>
              </a:ext>
            </a:extLst>
          </p:cNvPr>
          <p:cNvSpPr/>
          <p:nvPr userDrawn="1"/>
        </p:nvSpPr>
        <p:spPr>
          <a:xfrm>
            <a:off x="11184" y="0"/>
            <a:ext cx="12169631" cy="6857999"/>
          </a:xfrm>
          <a:prstGeom prst="rect">
            <a:avLst/>
          </a:prstGeom>
          <a:solidFill>
            <a:srgbClr val="F38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2D8B830-E382-99C7-19F2-F8259C166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70085" y="549275"/>
            <a:ext cx="1471053" cy="554891"/>
          </a:xfrm>
          <a:prstGeom prst="rect">
            <a:avLst/>
          </a:prstGeom>
        </p:spPr>
      </p:pic>
    </p:spTree>
    <p:extLst>
      <p:ext uri="{BB962C8B-B14F-4D97-AF65-F5344CB8AC3E}">
        <p14:creationId xmlns:p14="http://schemas.microsoft.com/office/powerpoint/2010/main" val="114836956"/>
      </p:ext>
    </p:extLst>
  </p:cSld>
  <p:clrMapOvr>
    <a:masterClrMapping/>
  </p:clrMapOvr>
  <p:extLst>
    <p:ext uri="{DCECCB84-F9BA-43D5-87BE-67443E8EF086}">
      <p15:sldGuideLst xmlns:p15="http://schemas.microsoft.com/office/powerpoint/2012/main">
        <p15:guide id="1" orient="horz" pos="346" userDrawn="1">
          <p15:clr>
            <a:srgbClr val="FBAE40"/>
          </p15:clr>
        </p15:guide>
        <p15:guide id="2" orient="horz" pos="3974" userDrawn="1">
          <p15:clr>
            <a:srgbClr val="FBAE40"/>
          </p15:clr>
        </p15:guide>
        <p15:guide id="3" pos="325" userDrawn="1">
          <p15:clr>
            <a:srgbClr val="FBAE40"/>
          </p15:clr>
        </p15:guide>
        <p15:guide id="4" pos="733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Front Cover_Op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EC1E2E-C797-A1E8-DD33-FE168847D835}"/>
              </a:ext>
            </a:extLst>
          </p:cNvPr>
          <p:cNvSpPr/>
          <p:nvPr userDrawn="1"/>
        </p:nvSpPr>
        <p:spPr>
          <a:xfrm>
            <a:off x="11184" y="0"/>
            <a:ext cx="12169631" cy="6857999"/>
          </a:xfrm>
          <a:prstGeom prst="rect">
            <a:avLst/>
          </a:prstGeom>
          <a:solidFill>
            <a:srgbClr val="6CC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2D8B830-E382-99C7-19F2-F8259C166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70085" y="549275"/>
            <a:ext cx="1471053" cy="554891"/>
          </a:xfrm>
          <a:prstGeom prst="rect">
            <a:avLst/>
          </a:prstGeom>
        </p:spPr>
      </p:pic>
    </p:spTree>
    <p:extLst>
      <p:ext uri="{BB962C8B-B14F-4D97-AF65-F5344CB8AC3E}">
        <p14:creationId xmlns:p14="http://schemas.microsoft.com/office/powerpoint/2010/main" val="2623570935"/>
      </p:ext>
    </p:extLst>
  </p:cSld>
  <p:clrMapOvr>
    <a:masterClrMapping/>
  </p:clrMapOvr>
  <p:extLst>
    <p:ext uri="{DCECCB84-F9BA-43D5-87BE-67443E8EF086}">
      <p15:sldGuideLst xmlns:p15="http://schemas.microsoft.com/office/powerpoint/2012/main">
        <p15:guide id="1" orient="horz" pos="346" userDrawn="1">
          <p15:clr>
            <a:srgbClr val="FBAE40"/>
          </p15:clr>
        </p15:guide>
        <p15:guide id="2" orient="horz" pos="3974" userDrawn="1">
          <p15:clr>
            <a:srgbClr val="FBAE40"/>
          </p15:clr>
        </p15:guide>
        <p15:guide id="3" pos="325" userDrawn="1">
          <p15:clr>
            <a:srgbClr val="FBAE40"/>
          </p15:clr>
        </p15:guide>
        <p15:guide id="4" pos="7333"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57383-BE68-4C02-8103-8372BA9F42C7}" type="datetimeFigureOut">
              <a:rPr lang="en-GB" smtClean="0"/>
              <a:t>08/09/2022</a:t>
            </a:fld>
            <a:endParaRPr lang="en-GB"/>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824C9-454D-4A49-A52B-E5E99E3FC8DF}" type="slidenum">
              <a:rPr lang="en-GB" smtClean="0"/>
              <a:t>‹#›</a:t>
            </a:fld>
            <a:endParaRPr lang="en-GB"/>
          </a:p>
        </p:txBody>
      </p:sp>
      <p:sp>
        <p:nvSpPr>
          <p:cNvPr id="7" name="TextBox 6">
            <a:extLst>
              <a:ext uri="{FF2B5EF4-FFF2-40B4-BE49-F238E27FC236}">
                <a16:creationId xmlns:a16="http://schemas.microsoft.com/office/drawing/2014/main" id="{AE633765-08D9-416D-A4CA-B828AC7EEE75}"/>
              </a:ext>
            </a:extLst>
          </p:cNvPr>
          <p:cNvSpPr txBox="1"/>
          <p:nvPr userDrawn="1">
            <p:extLst>
              <p:ext uri="{1162E1C5-73C7-4A58-AE30-91384D911F3F}">
                <p184:classification xmlns:p184="http://schemas.microsoft.com/office/powerpoint/2018/4/main" val="hdr"/>
              </p:ext>
            </p:extLst>
          </p:nvPr>
        </p:nvSpPr>
        <p:spPr>
          <a:xfrm>
            <a:off x="5773742" y="1"/>
            <a:ext cx="488951" cy="115544"/>
          </a:xfrm>
          <a:prstGeom prst="rect">
            <a:avLst/>
          </a:prstGeom>
        </p:spPr>
        <p:txBody>
          <a:bodyPr horzOverflow="overflow" lIns="0" tIns="0" rIns="0" bIns="0">
            <a:spAutoFit/>
          </a:bodyPr>
          <a:lstStyle/>
          <a:p>
            <a:pPr algn="ctr"/>
            <a:r>
              <a:rPr lang="en-GB" sz="751">
                <a:solidFill>
                  <a:srgbClr val="000000"/>
                </a:solidFill>
                <a:latin typeface="Calibri" panose="020F0502020204030204" pitchFamily="34" charset="0"/>
                <a:cs typeface="Calibri" panose="020F0502020204030204" pitchFamily="34" charset="0"/>
              </a:rPr>
              <a:t>OFFICIAL</a:t>
            </a:r>
          </a:p>
        </p:txBody>
      </p:sp>
      <p:sp>
        <p:nvSpPr>
          <p:cNvPr id="8"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FC410A5B-7460-4F3E-948D-9E29427B0D6F}"/>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4118122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76" r:id="rId4"/>
    <p:sldLayoutId id="2147483675"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healthandwellness@networkrail.co.uk" TargetMode="External"/><Relationship Id="rId3" Type="http://schemas.openxmlformats.org/officeDocument/2006/relationships/hyperlink" Target="https://networkrail.sharepoint.com/sites/nrmyconnect-technicalauthority/Shared%20Documents/Forms/AllItems.aspx?id=%2Fsites%2Fnrmyconnect%2Dtechnicalauthority%2FShared%20Documents%2FOH%20%26%20Wellbeing%2FDrugs%20and%20Alcohol%2FD%26A%20Standard%20NR%2DL2%2DOHS%2D00120%20%2D%20National%20Briefing%20Schedule%2Epdf&amp;parent=%2Fsites%2Fnrmyconnect%2Dtechnicalauthority%2FShared%20Documents%2FOH%20%26%20Wellbeing%2FDrugs%20and%20Alcohol" TargetMode="External"/><Relationship Id="rId7" Type="http://schemas.openxmlformats.org/officeDocument/2006/relationships/hyperlink" Target="https://secure.ethicspoint.eu/domain/media/en/gui/107282/index.html"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networkrail.sharepoint.com/sites/nrmyconnect-technicalauthority/SitePages/Employee-Assistance-Programme.aspx?web=1" TargetMode="External"/><Relationship Id="rId5" Type="http://schemas.openxmlformats.org/officeDocument/2006/relationships/hyperlink" Target="http://networkrailstandards/StandardHeaderView.aspx?id=35295" TargetMode="External"/><Relationship Id="rId4" Type="http://schemas.openxmlformats.org/officeDocument/2006/relationships/hyperlink" Target="https://networkrail.sharepoint.com/sites/nrmyconnect-technicalauthority/SitePages/Drugs-and-Alcohol.aspx" TargetMode="Externa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hyperlink" Target="mailto:healthandwellness@networkrail.co.uk" TargetMode="External"/><Relationship Id="rId3" Type="http://schemas.openxmlformats.org/officeDocument/2006/relationships/hyperlink" Target="https://networkrail.sharepoint.com/sites/nrmyconnect-technicalauthority/SitePages/Drugs-and-Alcohol.aspx" TargetMode="External"/><Relationship Id="rId7" Type="http://schemas.openxmlformats.org/officeDocument/2006/relationships/hyperlink" Target="https://secure.ethicspoint.eu/domain/media/en/gui/107282/index.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networkrail.sharepoint.com/sites/nrmyconnect-technicalauthority/SitePages/Employee-Assistance-Programme.aspx?web=1" TargetMode="External"/><Relationship Id="rId5" Type="http://schemas.openxmlformats.org/officeDocument/2006/relationships/hyperlink" Target="http://networkrailstandards/StandardHeaderView.aspx?id=35295" TargetMode="External"/><Relationship Id="rId4" Type="http://schemas.openxmlformats.org/officeDocument/2006/relationships/hyperlink" Target="https://networkrail.sharepoint.com/sites/nrmyconnect-technicalauthority/Shared%20Documents/Forms/AllItems.aspx?id=%2Fsites%2Fnrmyconnect%2Dtechnicalauthority%2FShared%20Documents%2FOH%20%26%20Wellbeing%2FDrugs%20and%20Alcohol%2FD%26A%20Standard%20NR%2DL2%2DOHS%2D00120%20%2D%20National%20Briefing%20Schedule%2Epdf&amp;parent=%2Fsites%2Fnrmyconnect%2Dtechnicalauthority%2FShared%20Documents%2FOH%20%26%20Wellbeing%2FDrugs%20and%20Alcohol" TargetMode="Externa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E723CA1-5DB1-A9D0-2CE4-D2E7667F5663}"/>
              </a:ext>
            </a:extLst>
          </p:cNvPr>
          <p:cNvSpPr txBox="1">
            <a:spLocks/>
          </p:cNvSpPr>
          <p:nvPr/>
        </p:nvSpPr>
        <p:spPr>
          <a:xfrm>
            <a:off x="526038" y="433320"/>
            <a:ext cx="6260643" cy="479887"/>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Let’s all be clear – guidance notes</a:t>
            </a:r>
          </a:p>
        </p:txBody>
      </p:sp>
      <p:sp>
        <p:nvSpPr>
          <p:cNvPr id="7" name="Text Placeholder 1">
            <a:extLst>
              <a:ext uri="{FF2B5EF4-FFF2-40B4-BE49-F238E27FC236}">
                <a16:creationId xmlns:a16="http://schemas.microsoft.com/office/drawing/2014/main" id="{2B559B50-9B2E-35AA-D554-1BCC9F9A4A66}"/>
              </a:ext>
            </a:extLst>
          </p:cNvPr>
          <p:cNvSpPr txBox="1">
            <a:spLocks/>
          </p:cNvSpPr>
          <p:nvPr/>
        </p:nvSpPr>
        <p:spPr>
          <a:xfrm>
            <a:off x="526038" y="754104"/>
            <a:ext cx="7275251" cy="4627302"/>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endParaRPr lang="en-GB" sz="2000">
              <a:solidFill>
                <a:srgbClr val="005172"/>
              </a:solidFill>
              <a:latin typeface="Network Rail Sans" panose="02000000040000020004" pitchFamily="2" charset="77"/>
            </a:endParaRPr>
          </a:p>
          <a:p>
            <a:pPr marL="342900" indent="-342900">
              <a:lnSpc>
                <a:spcPct val="100000"/>
              </a:lnSpc>
              <a:buClr>
                <a:schemeClr val="bg1"/>
              </a:buClr>
              <a:buSzPct val="100000"/>
              <a:buFont typeface="Arial" panose="020B0604020202020204" pitchFamily="34" charset="0"/>
              <a:buChar char="•"/>
            </a:pPr>
            <a:r>
              <a:rPr lang="en-GB" sz="1800">
                <a:latin typeface="Network Rail Sans" panose="02000000040000020004" pitchFamily="2" charset="77"/>
              </a:rPr>
              <a:t>Familiarise yourself with this team-talk toolkit to understand the changes to the Drugs &amp; Alcohol standard.</a:t>
            </a:r>
          </a:p>
          <a:p>
            <a:pPr marL="342900" indent="-342900">
              <a:lnSpc>
                <a:spcPct val="100000"/>
              </a:lnSpc>
              <a:buClr>
                <a:schemeClr val="bg1"/>
              </a:buClr>
              <a:buSzPct val="100000"/>
              <a:buFont typeface="Arial" panose="020B0604020202020204" pitchFamily="34" charset="0"/>
              <a:buChar char="•"/>
            </a:pPr>
            <a:r>
              <a:rPr lang="en-GB" sz="1800">
                <a:latin typeface="Network Rail Sans" panose="02000000040000020004" pitchFamily="2" charset="77"/>
              </a:rPr>
              <a:t>Go through the slides with your team at your next team meeting or safety briefing. The last slide has suggested questions for a group discussion, and prompts (if needed) in the ‘Notes’ section. Please leave time for this important safety conversation.</a:t>
            </a:r>
          </a:p>
          <a:p>
            <a:pPr marL="342900" indent="-342900">
              <a:lnSpc>
                <a:spcPct val="100000"/>
              </a:lnSpc>
              <a:buClr>
                <a:schemeClr val="bg1"/>
              </a:buClr>
              <a:buSzPct val="100000"/>
              <a:buFont typeface="Arial" panose="020B0604020202020204" pitchFamily="34" charset="0"/>
              <a:buChar char="•"/>
            </a:pPr>
            <a:r>
              <a:rPr lang="en-GB" sz="1800">
                <a:latin typeface="Network Rail Sans"/>
              </a:rPr>
              <a:t>Share the online </a:t>
            </a:r>
            <a:r>
              <a:rPr lang="en-GB" sz="1800">
                <a:latin typeface="Network Rail Sans"/>
                <a:hlinkClick r:id="rId3"/>
              </a:rPr>
              <a:t>briefing</a:t>
            </a:r>
            <a:r>
              <a:rPr lang="en-GB" sz="1800">
                <a:latin typeface="Network Rail Sans"/>
              </a:rPr>
              <a:t> schedule with your team – ask colleagues absent from the briefing to attend.</a:t>
            </a:r>
          </a:p>
          <a:p>
            <a:pPr marL="342900" indent="-342900">
              <a:lnSpc>
                <a:spcPct val="100000"/>
              </a:lnSpc>
              <a:buClr>
                <a:schemeClr val="bg1"/>
              </a:buClr>
              <a:buSzPct val="100000"/>
              <a:buFont typeface="Arial" panose="020B0604020202020204" pitchFamily="34" charset="0"/>
              <a:buChar char="•"/>
            </a:pPr>
            <a:r>
              <a:rPr lang="en-GB" sz="1800">
                <a:latin typeface="Network Rail Sans"/>
              </a:rPr>
              <a:t>Need further information or guidance? Go to </a:t>
            </a:r>
            <a:r>
              <a:rPr lang="en-GB" sz="1800" u="sng">
                <a:latin typeface="Network Rail Sans"/>
                <a:hlinkClick r:id="rId4">
                  <a:extLst>
                    <a:ext uri="{A12FA001-AC4F-418D-AE19-62706E023703}">
                      <ahyp:hlinkClr xmlns:ahyp="http://schemas.microsoft.com/office/drawing/2018/hyperlinkcolor" val="tx"/>
                    </a:ext>
                  </a:extLst>
                </a:hlinkClick>
              </a:rPr>
              <a:t>this </a:t>
            </a:r>
            <a:r>
              <a:rPr lang="en-GB" sz="1800">
                <a:latin typeface="Network Rail Sans"/>
                <a:hlinkClick r:id="rId4">
                  <a:extLst>
                    <a:ext uri="{A12FA001-AC4F-418D-AE19-62706E023703}">
                      <ahyp:hlinkClr xmlns:ahyp="http://schemas.microsoft.com/office/drawing/2018/hyperlinkcolor" val="tx"/>
                    </a:ext>
                  </a:extLst>
                </a:hlinkClick>
              </a:rPr>
              <a:t>page</a:t>
            </a:r>
            <a:r>
              <a:rPr lang="en-GB" sz="1800">
                <a:latin typeface="Network Rail Sans"/>
              </a:rPr>
              <a:t> - more materials will be added over the next few weeks. You can also view </a:t>
            </a:r>
            <a:r>
              <a:rPr lang="en-GB" sz="1800">
                <a:latin typeface="Network Rail Sans" panose="02000000040000020004" pitchFamily="2" charset="77"/>
              </a:rPr>
              <a:t>the </a:t>
            </a:r>
            <a:r>
              <a:rPr lang="en-GB" sz="1800">
                <a:latin typeface="Network Rail Sans" panose="02000000040000020004" pitchFamily="2" charset="77"/>
                <a:hlinkClick r:id="rId5"/>
              </a:rPr>
              <a:t>updated D&amp;A standard.</a:t>
            </a:r>
            <a:endParaRPr lang="en-GB" sz="1800">
              <a:latin typeface="Network Rail Sans" panose="02000000040000020004" pitchFamily="2" charset="77"/>
            </a:endParaRPr>
          </a:p>
          <a:p>
            <a:pPr marL="342900" indent="-342900">
              <a:lnSpc>
                <a:spcPct val="100000"/>
              </a:lnSpc>
              <a:buClr>
                <a:schemeClr val="bg1"/>
              </a:buClr>
              <a:buSzPct val="100000"/>
              <a:buFont typeface="Arial" panose="020B0604020202020204" pitchFamily="34" charset="0"/>
              <a:buChar char="•"/>
            </a:pPr>
            <a:r>
              <a:rPr lang="en-GB" sz="1800">
                <a:latin typeface="Network Rail Sans" panose="02000000040000020004" pitchFamily="2" charset="77"/>
              </a:rPr>
              <a:t>If you or any of your team are concerned about D&amp;A misuse, please seek support – managers or </a:t>
            </a:r>
            <a:r>
              <a:rPr lang="en-GB" sz="1800">
                <a:latin typeface="Network Rail Sans" panose="02000000040000020004" pitchFamily="2" charset="77"/>
                <a:hlinkClick r:id="rId6"/>
              </a:rPr>
              <a:t>PAM Assist </a:t>
            </a:r>
            <a:r>
              <a:rPr lang="en-GB" sz="1800">
                <a:latin typeface="Network Rail Sans" panose="02000000040000020004" pitchFamily="2" charset="77"/>
              </a:rPr>
              <a:t>can help. </a:t>
            </a:r>
            <a:r>
              <a:rPr lang="en-GB" sz="1800">
                <a:latin typeface="Network Rail Sans" panose="02000000040000020004" pitchFamily="2" charset="77"/>
                <a:hlinkClick r:id="rId7"/>
              </a:rPr>
              <a:t>Speak Out </a:t>
            </a:r>
            <a:r>
              <a:rPr lang="en-GB" sz="1800">
                <a:latin typeface="Network Rail Sans" panose="02000000040000020004" pitchFamily="2" charset="77"/>
              </a:rPr>
              <a:t>is also available.</a:t>
            </a:r>
            <a:endParaRPr lang="en-GB" sz="1800">
              <a:latin typeface="Network Rail Sans"/>
            </a:endParaRPr>
          </a:p>
          <a:p>
            <a:pPr marL="342900" indent="-342900">
              <a:lnSpc>
                <a:spcPct val="100000"/>
              </a:lnSpc>
              <a:buClr>
                <a:schemeClr val="bg1"/>
              </a:buClr>
              <a:buSzPct val="100000"/>
              <a:buFont typeface="Arial" panose="020B0604020202020204" pitchFamily="34" charset="0"/>
              <a:buChar char="•"/>
            </a:pPr>
            <a:r>
              <a:rPr lang="en-GB" sz="1800">
                <a:latin typeface="Network Rail Sans"/>
              </a:rPr>
              <a:t>Contact </a:t>
            </a:r>
            <a:r>
              <a:rPr lang="en-GB" sz="1800" b="1" u="sng">
                <a:latin typeface="Network Rail Sans"/>
                <a:hlinkClick r:id="rId8">
                  <a:extLst>
                    <a:ext uri="{A12FA001-AC4F-418D-AE19-62706E023703}">
                      <ahyp:hlinkClr xmlns:ahyp="http://schemas.microsoft.com/office/drawing/2018/hyperlinkcolor" val="tx"/>
                    </a:ext>
                  </a:extLst>
                </a:hlinkClick>
              </a:rPr>
              <a:t>healthandwellness@networkrail.co.uk</a:t>
            </a:r>
            <a:r>
              <a:rPr lang="en-GB" sz="1800" u="sng">
                <a:latin typeface="Network Rail Sans"/>
              </a:rPr>
              <a:t> </a:t>
            </a:r>
            <a:r>
              <a:rPr lang="en-GB" sz="1800">
                <a:latin typeface="Network Rail Sans"/>
              </a:rPr>
              <a:t>if you have any concerns or questions – or to tell us how your session went!</a:t>
            </a:r>
            <a:endParaRPr lang="en-GB" sz="1800" b="1">
              <a:latin typeface="Network Rail Sans"/>
            </a:endParaRPr>
          </a:p>
          <a:p>
            <a:pPr algn="ctr">
              <a:lnSpc>
                <a:spcPct val="100000"/>
              </a:lnSpc>
              <a:buClr>
                <a:schemeClr val="bg1"/>
              </a:buClr>
              <a:buSzPct val="100000"/>
            </a:pPr>
            <a:r>
              <a:rPr lang="en-GB" sz="1800" b="1">
                <a:latin typeface="Network Rail Sans"/>
              </a:rPr>
              <a:t>Present from the next slide</a:t>
            </a:r>
          </a:p>
          <a:p>
            <a:pPr marL="342900" indent="-342900">
              <a:lnSpc>
                <a:spcPct val="100000"/>
              </a:lnSpc>
              <a:buClr>
                <a:schemeClr val="bg1"/>
              </a:buClr>
              <a:buSzPct val="100000"/>
              <a:buFont typeface="Arial" panose="020B0604020202020204" pitchFamily="34" charset="0"/>
              <a:buChar char="•"/>
            </a:pPr>
            <a:endParaRPr lang="en-GB" sz="2000">
              <a:solidFill>
                <a:srgbClr val="005172"/>
              </a:solidFill>
              <a:latin typeface="Network Rail Sans" panose="02000000040000020004" pitchFamily="2" charset="77"/>
            </a:endParaRPr>
          </a:p>
        </p:txBody>
      </p:sp>
      <p:pic>
        <p:nvPicPr>
          <p:cNvPr id="9" name="Picture 8">
            <a:extLst>
              <a:ext uri="{FF2B5EF4-FFF2-40B4-BE49-F238E27FC236}">
                <a16:creationId xmlns:a16="http://schemas.microsoft.com/office/drawing/2014/main" id="{00D1850E-332E-F78B-A056-8CEA1485A34C}"/>
              </a:ext>
            </a:extLst>
          </p:cNvPr>
          <p:cNvPicPr>
            <a:picLocks noChangeAspect="1"/>
          </p:cNvPicPr>
          <p:nvPr/>
        </p:nvPicPr>
        <p:blipFill rotWithShape="1">
          <a:blip r:embed="rId9">
            <a:extLst>
              <a:ext uri="{28A0092B-C50C-407E-A947-70E740481C1C}">
                <a14:useLocalDpi xmlns:a14="http://schemas.microsoft.com/office/drawing/2010/main" val="0"/>
              </a:ext>
            </a:extLst>
          </a:blip>
          <a:srcRect l="60113" t="42277" r="19621" b="35580"/>
          <a:stretch/>
        </p:blipFill>
        <p:spPr>
          <a:xfrm>
            <a:off x="7571996" y="913207"/>
            <a:ext cx="4620003" cy="6057527"/>
          </a:xfrm>
          <a:prstGeom prst="rect">
            <a:avLst/>
          </a:prstGeom>
        </p:spPr>
      </p:pic>
    </p:spTree>
    <p:extLst>
      <p:ext uri="{BB962C8B-B14F-4D97-AF65-F5344CB8AC3E}">
        <p14:creationId xmlns:p14="http://schemas.microsoft.com/office/powerpoint/2010/main" val="380042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E723CA1-5DB1-A9D0-2CE4-D2E7667F5663}"/>
              </a:ext>
            </a:extLst>
          </p:cNvPr>
          <p:cNvSpPr txBox="1">
            <a:spLocks/>
          </p:cNvSpPr>
          <p:nvPr/>
        </p:nvSpPr>
        <p:spPr>
          <a:xfrm>
            <a:off x="605680" y="673263"/>
            <a:ext cx="6260643" cy="479887"/>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Next steps</a:t>
            </a:r>
          </a:p>
        </p:txBody>
      </p:sp>
      <p:sp>
        <p:nvSpPr>
          <p:cNvPr id="7" name="Text Placeholder 1">
            <a:extLst>
              <a:ext uri="{FF2B5EF4-FFF2-40B4-BE49-F238E27FC236}">
                <a16:creationId xmlns:a16="http://schemas.microsoft.com/office/drawing/2014/main" id="{2B559B50-9B2E-35AA-D554-1BCC9F9A4A66}"/>
              </a:ext>
            </a:extLst>
          </p:cNvPr>
          <p:cNvSpPr txBox="1">
            <a:spLocks/>
          </p:cNvSpPr>
          <p:nvPr/>
        </p:nvSpPr>
        <p:spPr>
          <a:xfrm>
            <a:off x="526038" y="1115349"/>
            <a:ext cx="7275251" cy="4627302"/>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endParaRPr lang="en-GB" sz="2000">
              <a:solidFill>
                <a:srgbClr val="005172"/>
              </a:solidFill>
              <a:latin typeface="Network Rail Sans" panose="02000000040000020004" pitchFamily="2" charset="77"/>
            </a:endParaRPr>
          </a:p>
          <a:p>
            <a:pPr marL="342900" indent="-342900">
              <a:lnSpc>
                <a:spcPct val="100000"/>
              </a:lnSpc>
              <a:buClr>
                <a:schemeClr val="bg1"/>
              </a:buClr>
              <a:buSzPct val="100000"/>
              <a:buFont typeface="Arial" panose="020B0604020202020204" pitchFamily="34" charset="0"/>
              <a:buChar char="•"/>
            </a:pPr>
            <a:r>
              <a:rPr lang="en-GB" sz="2000">
                <a:latin typeface="Network Rail Sans" panose="02000000040000020004" pitchFamily="2" charset="77"/>
              </a:rPr>
              <a:t>Familiarise yourself with the information you’ve seen today.</a:t>
            </a:r>
          </a:p>
          <a:p>
            <a:pPr marL="342900" indent="-342900">
              <a:lnSpc>
                <a:spcPct val="100000"/>
              </a:lnSpc>
              <a:buClr>
                <a:schemeClr val="bg1"/>
              </a:buClr>
              <a:buSzPct val="100000"/>
              <a:buFont typeface="Arial" panose="020B0604020202020204" pitchFamily="34" charset="0"/>
              <a:buChar char="•"/>
            </a:pPr>
            <a:r>
              <a:rPr lang="en-GB" sz="2000">
                <a:latin typeface="Network Rail Sans"/>
              </a:rPr>
              <a:t>Need further information or guidance? Go to </a:t>
            </a:r>
            <a:r>
              <a:rPr lang="en-GB" sz="2000" u="sng">
                <a:latin typeface="Network Rail Sans"/>
                <a:hlinkClick r:id="rId3">
                  <a:extLst>
                    <a:ext uri="{A12FA001-AC4F-418D-AE19-62706E023703}">
                      <ahyp:hlinkClr xmlns:ahyp="http://schemas.microsoft.com/office/drawing/2018/hyperlinkcolor" val="tx"/>
                    </a:ext>
                  </a:extLst>
                </a:hlinkClick>
              </a:rPr>
              <a:t>this </a:t>
            </a:r>
            <a:r>
              <a:rPr lang="en-GB" sz="2000">
                <a:latin typeface="Network Rail Sans"/>
                <a:hlinkClick r:id="rId3">
                  <a:extLst>
                    <a:ext uri="{A12FA001-AC4F-418D-AE19-62706E023703}">
                      <ahyp:hlinkClr xmlns:ahyp="http://schemas.microsoft.com/office/drawing/2018/hyperlinkcolor" val="tx"/>
                    </a:ext>
                  </a:extLst>
                </a:hlinkClick>
              </a:rPr>
              <a:t>page</a:t>
            </a:r>
            <a:r>
              <a:rPr lang="en-GB" sz="2000">
                <a:latin typeface="Network Rail Sans"/>
              </a:rPr>
              <a:t> - more materials will be added over the next few weeks.</a:t>
            </a:r>
          </a:p>
          <a:p>
            <a:pPr marL="342900" indent="-342900">
              <a:lnSpc>
                <a:spcPct val="100000"/>
              </a:lnSpc>
              <a:buClr>
                <a:schemeClr val="bg1"/>
              </a:buClr>
              <a:buSzPct val="100000"/>
              <a:buFont typeface="Arial" panose="020B0604020202020204" pitchFamily="34" charset="0"/>
              <a:buChar char="•"/>
            </a:pPr>
            <a:r>
              <a:rPr lang="en-GB" sz="2000">
                <a:latin typeface="Network Rail Sans"/>
              </a:rPr>
              <a:t>You can also </a:t>
            </a:r>
            <a:r>
              <a:rPr lang="en-GB" sz="2000">
                <a:latin typeface="Network Rail Sans" panose="02000000040000020004" pitchFamily="2" charset="77"/>
              </a:rPr>
              <a:t>attend </a:t>
            </a:r>
            <a:r>
              <a:rPr lang="en-GB" sz="2000">
                <a:latin typeface="Network Rail Sans"/>
              </a:rPr>
              <a:t>an online </a:t>
            </a:r>
            <a:r>
              <a:rPr lang="en-GB" sz="2000">
                <a:latin typeface="Network Rail Sans"/>
                <a:hlinkClick r:id="rId4">
                  <a:extLst>
                    <a:ext uri="{A12FA001-AC4F-418D-AE19-62706E023703}">
                      <ahyp:hlinkClr xmlns:ahyp="http://schemas.microsoft.com/office/drawing/2018/hyperlinkcolor" val="tx"/>
                    </a:ext>
                  </a:extLst>
                </a:hlinkClick>
              </a:rPr>
              <a:t>briefing</a:t>
            </a:r>
            <a:r>
              <a:rPr lang="en-GB" sz="2000">
                <a:latin typeface="Network Rail Sans"/>
              </a:rPr>
              <a:t> or view </a:t>
            </a:r>
            <a:r>
              <a:rPr lang="en-GB" sz="2000">
                <a:latin typeface="Network Rail Sans" panose="02000000040000020004" pitchFamily="2" charset="77"/>
              </a:rPr>
              <a:t>the </a:t>
            </a:r>
            <a:r>
              <a:rPr lang="en-GB" sz="2000">
                <a:latin typeface="Network Rail Sans" panose="02000000040000020004" pitchFamily="2" charset="77"/>
                <a:hlinkClick r:id="rId5">
                  <a:extLst>
                    <a:ext uri="{A12FA001-AC4F-418D-AE19-62706E023703}">
                      <ahyp:hlinkClr xmlns:ahyp="http://schemas.microsoft.com/office/drawing/2018/hyperlinkcolor" val="tx"/>
                    </a:ext>
                  </a:extLst>
                </a:hlinkClick>
              </a:rPr>
              <a:t>updated D&amp;A standard</a:t>
            </a:r>
            <a:r>
              <a:rPr lang="en-GB" sz="2000">
                <a:latin typeface="Network Rail Sans" panose="02000000040000020004" pitchFamily="2" charset="77"/>
              </a:rPr>
              <a:t>.</a:t>
            </a:r>
          </a:p>
          <a:p>
            <a:pPr marL="342900" indent="-342900">
              <a:lnSpc>
                <a:spcPct val="100000"/>
              </a:lnSpc>
              <a:buClr>
                <a:schemeClr val="bg1"/>
              </a:buClr>
              <a:buSzPct val="100000"/>
              <a:buFont typeface="Arial" panose="020B0604020202020204" pitchFamily="34" charset="0"/>
              <a:buChar char="•"/>
            </a:pPr>
            <a:r>
              <a:rPr lang="en-GB" sz="2000">
                <a:latin typeface="Network Rail Sans" panose="02000000040000020004" pitchFamily="2" charset="77"/>
              </a:rPr>
              <a:t>If you or any of your team (if you’re a line manager yourself) are concerned about D&amp;A misuse, please seek support – managers or </a:t>
            </a:r>
            <a:r>
              <a:rPr lang="en-GB" sz="2000">
                <a:latin typeface="Network Rail Sans" panose="02000000040000020004" pitchFamily="2" charset="77"/>
                <a:hlinkClick r:id="rId6">
                  <a:extLst>
                    <a:ext uri="{A12FA001-AC4F-418D-AE19-62706E023703}">
                      <ahyp:hlinkClr xmlns:ahyp="http://schemas.microsoft.com/office/drawing/2018/hyperlinkcolor" val="tx"/>
                    </a:ext>
                  </a:extLst>
                </a:hlinkClick>
              </a:rPr>
              <a:t>PAM Assist</a:t>
            </a:r>
            <a:r>
              <a:rPr lang="en-GB" sz="2000">
                <a:latin typeface="Network Rail Sans" panose="02000000040000020004" pitchFamily="2" charset="77"/>
              </a:rPr>
              <a:t> can help. The time to ask is now.</a:t>
            </a:r>
          </a:p>
          <a:p>
            <a:pPr marL="342900" indent="-342900">
              <a:lnSpc>
                <a:spcPct val="100000"/>
              </a:lnSpc>
              <a:buClr>
                <a:schemeClr val="bg1"/>
              </a:buClr>
              <a:buSzPct val="100000"/>
              <a:buFont typeface="Arial" panose="020B0604020202020204" pitchFamily="34" charset="0"/>
              <a:buChar char="•"/>
            </a:pPr>
            <a:r>
              <a:rPr lang="en-GB" sz="2000">
                <a:latin typeface="Network Rail Sans"/>
                <a:hlinkClick r:id="rId7">
                  <a:extLst>
                    <a:ext uri="{A12FA001-AC4F-418D-AE19-62706E023703}">
                      <ahyp:hlinkClr xmlns:ahyp="http://schemas.microsoft.com/office/drawing/2018/hyperlinkcolor" val="tx"/>
                    </a:ext>
                  </a:extLst>
                </a:hlinkClick>
              </a:rPr>
              <a:t>Speak Out </a:t>
            </a:r>
            <a:r>
              <a:rPr lang="en-GB" sz="2000">
                <a:latin typeface="Network Rail Sans"/>
              </a:rPr>
              <a:t>is our confidential whistleblowing line – please use this if you need to make a report.</a:t>
            </a:r>
          </a:p>
          <a:p>
            <a:pPr marL="342900" indent="-342900">
              <a:lnSpc>
                <a:spcPct val="100000"/>
              </a:lnSpc>
              <a:buClr>
                <a:schemeClr val="bg1"/>
              </a:buClr>
              <a:buSzPct val="100000"/>
              <a:buFont typeface="Arial" panose="020B0604020202020204" pitchFamily="34" charset="0"/>
              <a:buChar char="•"/>
            </a:pPr>
            <a:r>
              <a:rPr lang="en-GB" sz="2000">
                <a:latin typeface="Network Rail Sans"/>
              </a:rPr>
              <a:t>Contact </a:t>
            </a:r>
            <a:r>
              <a:rPr lang="en-GB" sz="2000" b="1" u="sng">
                <a:latin typeface="Network Rail Sans"/>
                <a:hlinkClick r:id="rId8">
                  <a:extLst>
                    <a:ext uri="{A12FA001-AC4F-418D-AE19-62706E023703}">
                      <ahyp:hlinkClr xmlns:ahyp="http://schemas.microsoft.com/office/drawing/2018/hyperlinkcolor" val="tx"/>
                    </a:ext>
                  </a:extLst>
                </a:hlinkClick>
              </a:rPr>
              <a:t>healthandwellness@networkrail.co.uk</a:t>
            </a:r>
            <a:r>
              <a:rPr lang="en-GB" sz="2000" u="sng">
                <a:latin typeface="Network Rail Sans"/>
              </a:rPr>
              <a:t> </a:t>
            </a:r>
            <a:r>
              <a:rPr lang="en-GB" sz="2000">
                <a:latin typeface="Network Rail Sans"/>
              </a:rPr>
              <a:t>if you have any questions or feedback.</a:t>
            </a:r>
          </a:p>
          <a:p>
            <a:pPr>
              <a:lnSpc>
                <a:spcPct val="100000"/>
              </a:lnSpc>
              <a:buClr>
                <a:schemeClr val="bg1"/>
              </a:buClr>
              <a:buSzPct val="100000"/>
            </a:pPr>
            <a:r>
              <a:rPr lang="en-GB" sz="2000" b="1">
                <a:latin typeface="Network Rail Sans"/>
              </a:rPr>
              <a:t>                                        </a:t>
            </a:r>
            <a:r>
              <a:rPr lang="en-GB" sz="2400" b="1">
                <a:latin typeface="Network Rail Sans"/>
              </a:rPr>
              <a:t>Any questions? </a:t>
            </a:r>
          </a:p>
          <a:p>
            <a:pPr marL="342900" indent="-342900">
              <a:lnSpc>
                <a:spcPct val="100000"/>
              </a:lnSpc>
              <a:buClr>
                <a:schemeClr val="bg1"/>
              </a:buClr>
              <a:buSzPct val="100000"/>
              <a:buFont typeface="Arial" panose="020B0604020202020204" pitchFamily="34" charset="0"/>
              <a:buChar char="•"/>
            </a:pPr>
            <a:endParaRPr lang="en-GB" sz="2000">
              <a:solidFill>
                <a:srgbClr val="005172"/>
              </a:solidFill>
              <a:latin typeface="Network Rail Sans" panose="02000000040000020004" pitchFamily="2" charset="77"/>
            </a:endParaRPr>
          </a:p>
        </p:txBody>
      </p:sp>
      <p:pic>
        <p:nvPicPr>
          <p:cNvPr id="9" name="Picture 8">
            <a:extLst>
              <a:ext uri="{FF2B5EF4-FFF2-40B4-BE49-F238E27FC236}">
                <a16:creationId xmlns:a16="http://schemas.microsoft.com/office/drawing/2014/main" id="{00D1850E-332E-F78B-A056-8CEA1485A34C}"/>
              </a:ext>
            </a:extLst>
          </p:cNvPr>
          <p:cNvPicPr>
            <a:picLocks noChangeAspect="1"/>
          </p:cNvPicPr>
          <p:nvPr/>
        </p:nvPicPr>
        <p:blipFill rotWithShape="1">
          <a:blip r:embed="rId9">
            <a:extLst>
              <a:ext uri="{28A0092B-C50C-407E-A947-70E740481C1C}">
                <a14:useLocalDpi xmlns:a14="http://schemas.microsoft.com/office/drawing/2010/main" val="0"/>
              </a:ext>
            </a:extLst>
          </a:blip>
          <a:srcRect l="60113" t="42277" r="19621" b="35580"/>
          <a:stretch/>
        </p:blipFill>
        <p:spPr>
          <a:xfrm>
            <a:off x="7571996" y="913207"/>
            <a:ext cx="4620003" cy="6057527"/>
          </a:xfrm>
          <a:prstGeom prst="rect">
            <a:avLst/>
          </a:prstGeom>
        </p:spPr>
      </p:pic>
    </p:spTree>
    <p:extLst>
      <p:ext uri="{BB962C8B-B14F-4D97-AF65-F5344CB8AC3E}">
        <p14:creationId xmlns:p14="http://schemas.microsoft.com/office/powerpoint/2010/main" val="391846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759E3D2-0FD9-5E08-963D-C7AC1E9E8D14}"/>
              </a:ext>
            </a:extLst>
          </p:cNvPr>
          <p:cNvSpPr txBox="1">
            <a:spLocks/>
          </p:cNvSpPr>
          <p:nvPr/>
        </p:nvSpPr>
        <p:spPr>
          <a:xfrm>
            <a:off x="4656138" y="1052184"/>
            <a:ext cx="5312032" cy="510398"/>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Let’s talk about being clear </a:t>
            </a:r>
            <a:r>
              <a:rPr lang="en-GB" sz="1400" b="1">
                <a:solidFill>
                  <a:srgbClr val="005172"/>
                </a:solidFill>
                <a:latin typeface="Network Rail Sans" panose="02000000040000020004" pitchFamily="2" charset="77"/>
              </a:rPr>
              <a:t>(Discussion)</a:t>
            </a:r>
          </a:p>
        </p:txBody>
      </p:sp>
      <p:pic>
        <p:nvPicPr>
          <p:cNvPr id="6" name="Picture 5">
            <a:extLst>
              <a:ext uri="{FF2B5EF4-FFF2-40B4-BE49-F238E27FC236}">
                <a16:creationId xmlns:a16="http://schemas.microsoft.com/office/drawing/2014/main" id="{FB10542E-E953-5DC1-4EBA-60A68F194420}"/>
              </a:ext>
            </a:extLst>
          </p:cNvPr>
          <p:cNvPicPr>
            <a:picLocks noChangeAspect="1"/>
          </p:cNvPicPr>
          <p:nvPr/>
        </p:nvPicPr>
        <p:blipFill rotWithShape="1">
          <a:blip r:embed="rId3">
            <a:extLst>
              <a:ext uri="{28A0092B-C50C-407E-A947-70E740481C1C}">
                <a14:useLocalDpi xmlns:a14="http://schemas.microsoft.com/office/drawing/2010/main" val="0"/>
              </a:ext>
            </a:extLst>
          </a:blip>
          <a:srcRect t="51126" r="64896" b="5632"/>
          <a:stretch/>
        </p:blipFill>
        <p:spPr>
          <a:xfrm>
            <a:off x="16746" y="1"/>
            <a:ext cx="4639392" cy="6858000"/>
          </a:xfrm>
          <a:prstGeom prst="rect">
            <a:avLst/>
          </a:prstGeom>
        </p:spPr>
      </p:pic>
      <p:sp>
        <p:nvSpPr>
          <p:cNvPr id="10" name="Text Placeholder 1">
            <a:extLst>
              <a:ext uri="{FF2B5EF4-FFF2-40B4-BE49-F238E27FC236}">
                <a16:creationId xmlns:a16="http://schemas.microsoft.com/office/drawing/2014/main" id="{F13F66C2-FF74-81C5-8F93-B0EE6BFE891F}"/>
              </a:ext>
            </a:extLst>
          </p:cNvPr>
          <p:cNvSpPr txBox="1">
            <a:spLocks/>
          </p:cNvSpPr>
          <p:nvPr/>
        </p:nvSpPr>
        <p:spPr>
          <a:xfrm>
            <a:off x="4656138" y="1918497"/>
            <a:ext cx="6984999" cy="4595623"/>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1150" indent="-311150">
              <a:lnSpc>
                <a:spcPct val="100000"/>
              </a:lnSpc>
              <a:buClr>
                <a:schemeClr val="bg1"/>
              </a:buClr>
              <a:buSzPct val="100000"/>
              <a:buFont typeface="+mj-lt"/>
              <a:buAutoNum type="arabicPeriod"/>
            </a:pPr>
            <a:r>
              <a:rPr lang="en-GB" sz="2000">
                <a:latin typeface="Network Rail Sans" panose="02000000040000020004" pitchFamily="2" charset="77"/>
              </a:rPr>
              <a:t>Why do colleagues take the risk?</a:t>
            </a:r>
          </a:p>
          <a:p>
            <a:pPr marL="311150" indent="-311150">
              <a:lnSpc>
                <a:spcPct val="100000"/>
              </a:lnSpc>
              <a:buClr>
                <a:schemeClr val="bg1"/>
              </a:buClr>
              <a:buSzPct val="100000"/>
              <a:buFont typeface="+mj-lt"/>
              <a:buAutoNum type="arabicPeriod"/>
            </a:pPr>
            <a:r>
              <a:rPr lang="en-GB" sz="2000">
                <a:latin typeface="Network Rail Sans" panose="02000000040000020004" pitchFamily="2" charset="77"/>
              </a:rPr>
              <a:t>How would you feel if you were tested and the result </a:t>
            </a:r>
            <a:br>
              <a:rPr lang="en-GB" sz="2000">
                <a:latin typeface="Network Rail Sans" panose="02000000040000020004" pitchFamily="2" charset="77"/>
              </a:rPr>
            </a:br>
            <a:r>
              <a:rPr lang="en-GB" sz="2000">
                <a:latin typeface="Network Rail Sans" panose="02000000040000020004" pitchFamily="2" charset="77"/>
              </a:rPr>
              <a:t>was positive for drugs and/or alcohol? What impact would </a:t>
            </a:r>
            <a:br>
              <a:rPr lang="en-GB" sz="2000">
                <a:latin typeface="Network Rail Sans" panose="02000000040000020004" pitchFamily="2" charset="77"/>
              </a:rPr>
            </a:br>
            <a:r>
              <a:rPr lang="en-GB" sz="2000">
                <a:latin typeface="Network Rail Sans" panose="02000000040000020004" pitchFamily="2" charset="77"/>
              </a:rPr>
              <a:t>it have on you?</a:t>
            </a:r>
          </a:p>
          <a:p>
            <a:pPr marL="311150" indent="-311150">
              <a:lnSpc>
                <a:spcPct val="100000"/>
              </a:lnSpc>
              <a:buClr>
                <a:schemeClr val="bg1"/>
              </a:buClr>
              <a:buSzPct val="100000"/>
              <a:buFont typeface="+mj-lt"/>
              <a:buAutoNum type="arabicPeriod"/>
            </a:pPr>
            <a:r>
              <a:rPr lang="en-GB" sz="2000">
                <a:latin typeface="Network Rail Sans"/>
              </a:rPr>
              <a:t>Would you feel confident to declare a drugs or alcohol misuse issue, or if you were unsafe to attend work due to drugs or alcohol? If not, what would stop you? What would you do instead? </a:t>
            </a:r>
          </a:p>
          <a:p>
            <a:pPr marL="311150" indent="-311150">
              <a:lnSpc>
                <a:spcPct val="100000"/>
              </a:lnSpc>
              <a:buClr>
                <a:schemeClr val="bg1"/>
              </a:buClr>
              <a:buSzPct val="100000"/>
              <a:buFont typeface="+mj-lt"/>
              <a:buAutoNum type="arabicPeriod"/>
            </a:pPr>
            <a:r>
              <a:rPr lang="en-GB" sz="2000">
                <a:latin typeface="Network Rail Sans"/>
              </a:rPr>
              <a:t>How would you feel about using 'speak out' to raise concerns about a colleague you suspect is under the influence? </a:t>
            </a:r>
          </a:p>
        </p:txBody>
      </p:sp>
    </p:spTree>
    <p:extLst>
      <p:ext uri="{BB962C8B-B14F-4D97-AF65-F5344CB8AC3E}">
        <p14:creationId xmlns:p14="http://schemas.microsoft.com/office/powerpoint/2010/main" val="38492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C21113-FB30-4DA0-A3F5-77E5AE8EF146}"/>
              </a:ext>
            </a:extLst>
          </p:cNvPr>
          <p:cNvSpPr>
            <a:spLocks noGrp="1"/>
          </p:cNvSpPr>
          <p:nvPr>
            <p:ph type="title"/>
          </p:nvPr>
        </p:nvSpPr>
        <p:spPr>
          <a:xfrm>
            <a:off x="515938" y="740781"/>
            <a:ext cx="7866062" cy="1562582"/>
          </a:xfrm>
        </p:spPr>
        <p:txBody>
          <a:bodyPr>
            <a:normAutofit/>
          </a:bodyPr>
          <a:lstStyle/>
          <a:p>
            <a:r>
              <a:rPr lang="en-GB">
                <a:solidFill>
                  <a:srgbClr val="CECE27"/>
                </a:solidFill>
                <a:latin typeface="Network Rail Sans"/>
              </a:rPr>
              <a:t>Drugs, Alcohol and Substance </a:t>
            </a:r>
            <a:br>
              <a:rPr lang="en-GB"/>
            </a:br>
            <a:r>
              <a:rPr lang="en-GB">
                <a:solidFill>
                  <a:srgbClr val="CECE27"/>
                </a:solidFill>
                <a:latin typeface="Network Rail Sans"/>
              </a:rPr>
              <a:t>Misuse in the Workplace</a:t>
            </a:r>
            <a:br>
              <a:rPr lang="en-GB" sz="2800"/>
            </a:br>
            <a:br>
              <a:rPr lang="en-GB" sz="1800"/>
            </a:br>
            <a:r>
              <a:rPr lang="en-GB" sz="1800">
                <a:latin typeface="Network Rail Sans"/>
              </a:rPr>
              <a:t>Our updated Drugs and Alcohol (D&amp;A) Standard - what you need to know</a:t>
            </a:r>
            <a:endParaRPr lang="en-GB" sz="1800" b="0">
              <a:latin typeface="Network Rail Sans"/>
            </a:endParaRPr>
          </a:p>
        </p:txBody>
      </p:sp>
      <p:sp>
        <p:nvSpPr>
          <p:cNvPr id="10" name="TextBox 9">
            <a:extLst>
              <a:ext uri="{FF2B5EF4-FFF2-40B4-BE49-F238E27FC236}">
                <a16:creationId xmlns:a16="http://schemas.microsoft.com/office/drawing/2014/main" id="{CE655E2C-382E-7B63-A7C6-6718B4E9C760}"/>
              </a:ext>
            </a:extLst>
          </p:cNvPr>
          <p:cNvSpPr txBox="1"/>
          <p:nvPr/>
        </p:nvSpPr>
        <p:spPr>
          <a:xfrm>
            <a:off x="5550603" y="6084579"/>
            <a:ext cx="6135949" cy="738664"/>
          </a:xfrm>
          <a:prstGeom prst="rect">
            <a:avLst/>
          </a:prstGeom>
          <a:noFill/>
        </p:spPr>
        <p:txBody>
          <a:bodyPr wrap="square" lIns="91440" tIns="45720" rIns="91440" bIns="45720" rtlCol="0" anchor="t">
            <a:spAutoFit/>
          </a:bodyPr>
          <a:lstStyle/>
          <a:p>
            <a:pPr algn="r"/>
            <a:r>
              <a:rPr lang="en-GB" sz="1400">
                <a:solidFill>
                  <a:schemeClr val="bg1"/>
                </a:solidFill>
                <a:latin typeface="Network Rail Sans" panose="02000000040000020004" pitchFamily="50" charset="0"/>
              </a:rPr>
              <a:t>Let’s all be clear on our Drugs &amp; Alcohol standard</a:t>
            </a:r>
          </a:p>
          <a:p>
            <a:pPr algn="r"/>
            <a:r>
              <a:rPr lang="en-GB" sz="1400">
                <a:solidFill>
                  <a:schemeClr val="bg1"/>
                </a:solidFill>
                <a:latin typeface="Network Rail Sans"/>
              </a:rPr>
              <a:t>Version 1.0</a:t>
            </a:r>
            <a:endParaRPr lang="en-GB" sz="1400">
              <a:solidFill>
                <a:schemeClr val="bg1"/>
              </a:solidFill>
              <a:latin typeface="Network Rail Sans" panose="02000000040000020004" pitchFamily="50" charset="0"/>
            </a:endParaRPr>
          </a:p>
          <a:p>
            <a:pPr algn="r"/>
            <a:endParaRPr lang="en-GB" sz="1400">
              <a:solidFill>
                <a:schemeClr val="bg1"/>
              </a:solidFill>
              <a:latin typeface="Network Rail Sans" panose="02000000040000020004" pitchFamily="50" charset="0"/>
            </a:endParaRPr>
          </a:p>
        </p:txBody>
      </p:sp>
      <p:pic>
        <p:nvPicPr>
          <p:cNvPr id="18" name="Picture 17" descr="A picture containing indoor&#10;&#10;Description automatically generated">
            <a:extLst>
              <a:ext uri="{FF2B5EF4-FFF2-40B4-BE49-F238E27FC236}">
                <a16:creationId xmlns:a16="http://schemas.microsoft.com/office/drawing/2014/main" id="{55ABD43E-C60A-7072-344D-9175D751B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39" y="2314247"/>
            <a:ext cx="2808834" cy="337060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3F3B7C04-521D-C8AC-AB10-66A76F13E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2314246"/>
            <a:ext cx="2808834" cy="3370600"/>
          </a:xfrm>
          <a:prstGeom prst="rect">
            <a:avLst/>
          </a:prstGeom>
        </p:spPr>
      </p:pic>
      <p:pic>
        <p:nvPicPr>
          <p:cNvPr id="14" name="Picture 13" descr="A picture containing can, container&#10;&#10;Description automatically generated">
            <a:extLst>
              <a:ext uri="{FF2B5EF4-FFF2-40B4-BE49-F238E27FC236}">
                <a16:creationId xmlns:a16="http://schemas.microsoft.com/office/drawing/2014/main" id="{514293A1-A7C0-7952-6043-4C3E3C360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305" y="2314246"/>
            <a:ext cx="2808834" cy="3370600"/>
          </a:xfrm>
          <a:prstGeom prst="rect">
            <a:avLst/>
          </a:prstGeom>
        </p:spPr>
      </p:pic>
      <p:pic>
        <p:nvPicPr>
          <p:cNvPr id="16" name="Picture 15" descr="A picture containing indoor, container, glass&#10;&#10;Description automatically generated">
            <a:extLst>
              <a:ext uri="{FF2B5EF4-FFF2-40B4-BE49-F238E27FC236}">
                <a16:creationId xmlns:a16="http://schemas.microsoft.com/office/drawing/2014/main" id="{4A3EBBA8-F972-2C0F-D164-10E424FFF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166" y="2314246"/>
            <a:ext cx="2808834" cy="3370600"/>
          </a:xfrm>
          <a:prstGeom prst="rect">
            <a:avLst/>
          </a:prstGeom>
        </p:spPr>
      </p:pic>
    </p:spTree>
    <p:extLst>
      <p:ext uri="{BB962C8B-B14F-4D97-AF65-F5344CB8AC3E}">
        <p14:creationId xmlns:p14="http://schemas.microsoft.com/office/powerpoint/2010/main" val="171421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759E3D2-0FD9-5E08-963D-C7AC1E9E8D14}"/>
              </a:ext>
            </a:extLst>
          </p:cNvPr>
          <p:cNvSpPr txBox="1">
            <a:spLocks/>
          </p:cNvSpPr>
          <p:nvPr/>
        </p:nvSpPr>
        <p:spPr>
          <a:xfrm>
            <a:off x="783638" y="570298"/>
            <a:ext cx="6444345" cy="1410358"/>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Contents</a:t>
            </a:r>
          </a:p>
        </p:txBody>
      </p:sp>
      <p:sp>
        <p:nvSpPr>
          <p:cNvPr id="6" name="TextBox 5">
            <a:extLst>
              <a:ext uri="{FF2B5EF4-FFF2-40B4-BE49-F238E27FC236}">
                <a16:creationId xmlns:a16="http://schemas.microsoft.com/office/drawing/2014/main" id="{8D32BD2E-0107-48A0-9455-88EA577E3FC0}"/>
              </a:ext>
            </a:extLst>
          </p:cNvPr>
          <p:cNvSpPr txBox="1"/>
          <p:nvPr/>
        </p:nvSpPr>
        <p:spPr>
          <a:xfrm>
            <a:off x="622570" y="1590303"/>
            <a:ext cx="4228017" cy="5632311"/>
          </a:xfrm>
          <a:prstGeom prst="rect">
            <a:avLst/>
          </a:prstGeom>
          <a:noFill/>
        </p:spPr>
        <p:txBody>
          <a:bodyPr wrap="none" lIns="91440" tIns="45720" rIns="91440" bIns="45720" rtlCol="0" anchor="t">
            <a:spAutoFit/>
          </a:bodyPr>
          <a:lstStyle/>
          <a:p>
            <a:pPr marL="285750" indent="-285750">
              <a:buClr>
                <a:schemeClr val="bg1"/>
              </a:buClr>
              <a:buFont typeface="Arial" panose="020B0604020202020204" pitchFamily="34" charset="0"/>
              <a:buChar char="•"/>
            </a:pPr>
            <a:r>
              <a:rPr lang="en-GB">
                <a:latin typeface="Network Rail Sans" panose="02000000040000020004" pitchFamily="2" charset="0"/>
              </a:rPr>
              <a:t>Our lifesaving rules – a reminder</a:t>
            </a:r>
          </a:p>
          <a:p>
            <a:pPr marL="285750" indent="-285750">
              <a:buClr>
                <a:schemeClr val="bg1"/>
              </a:buClr>
              <a:buFont typeface="Arial" panose="020B0604020202020204" pitchFamily="34" charset="0"/>
              <a:buChar char="•"/>
            </a:pPr>
            <a:endParaRPr lang="en-GB">
              <a:latin typeface="Network Rail Sans" panose="02000000040000020004" pitchFamily="2" charset="0"/>
            </a:endParaRPr>
          </a:p>
          <a:p>
            <a:pPr marL="285750" indent="-285750">
              <a:buClr>
                <a:schemeClr val="bg1"/>
              </a:buClr>
              <a:buFont typeface="Arial" panose="020B0604020202020204" pitchFamily="34" charset="0"/>
              <a:buChar char="•"/>
            </a:pPr>
            <a:r>
              <a:rPr lang="en-GB">
                <a:latin typeface="Network Rail Sans"/>
              </a:rPr>
              <a:t>Role of D&amp;A testing</a:t>
            </a:r>
          </a:p>
          <a:p>
            <a:pPr marL="285750" indent="-285750">
              <a:buClr>
                <a:schemeClr val="bg1"/>
              </a:buClr>
              <a:buFont typeface="Arial" panose="020B0604020202020204" pitchFamily="34" charset="0"/>
              <a:buChar char="•"/>
            </a:pPr>
            <a:endParaRPr lang="en-GB">
              <a:latin typeface="Network Rail Sans" panose="02000000040000020004" pitchFamily="2" charset="0"/>
            </a:endParaRPr>
          </a:p>
          <a:p>
            <a:pPr marL="285750" indent="-285750">
              <a:buClr>
                <a:schemeClr val="bg1"/>
              </a:buClr>
              <a:buFont typeface="Arial" panose="020B0604020202020204" pitchFamily="34" charset="0"/>
              <a:buChar char="•"/>
            </a:pPr>
            <a:r>
              <a:rPr lang="en-GB">
                <a:latin typeface="Network Rail Sans" panose="02000000040000020004" pitchFamily="2" charset="0"/>
              </a:rPr>
              <a:t>Effects of D&amp;A in our workplace</a:t>
            </a:r>
          </a:p>
          <a:p>
            <a:pPr marL="285750" indent="-285750">
              <a:buClr>
                <a:schemeClr val="bg1"/>
              </a:buClr>
              <a:buFont typeface="Arial" panose="020B0604020202020204" pitchFamily="34" charset="0"/>
              <a:buChar char="•"/>
            </a:pPr>
            <a:endParaRPr lang="en-GB">
              <a:latin typeface="Network Rail Sans" panose="02000000040000020004" pitchFamily="2" charset="0"/>
            </a:endParaRPr>
          </a:p>
          <a:p>
            <a:pPr marL="285750" indent="-285750">
              <a:buClr>
                <a:schemeClr val="bg1"/>
              </a:buClr>
              <a:buFont typeface="Arial" panose="020B0604020202020204" pitchFamily="34" charset="0"/>
              <a:buChar char="•"/>
            </a:pPr>
            <a:r>
              <a:rPr lang="en-GB">
                <a:latin typeface="Network Rail Sans"/>
              </a:rPr>
              <a:t>What’s changing and why?</a:t>
            </a:r>
            <a:endParaRPr lang="en-GB">
              <a:latin typeface="Network Rail Sans" panose="02000000040000020004" pitchFamily="2" charset="0"/>
            </a:endParaRPr>
          </a:p>
          <a:p>
            <a:pPr marL="285750" indent="-285750">
              <a:buClr>
                <a:schemeClr val="bg1"/>
              </a:buClr>
              <a:buFont typeface="Arial" panose="020B0604020202020204" pitchFamily="34" charset="0"/>
              <a:buChar char="•"/>
            </a:pPr>
            <a:endParaRPr lang="en-GB">
              <a:latin typeface="Network Rail Sans" panose="02000000040000020004" pitchFamily="2" charset="0"/>
            </a:endParaRPr>
          </a:p>
          <a:p>
            <a:pPr marL="285750" indent="-285750">
              <a:buClr>
                <a:schemeClr val="bg1"/>
              </a:buClr>
              <a:buFont typeface="Arial" panose="020B0604020202020204" pitchFamily="34" charset="0"/>
              <a:buChar char="•"/>
            </a:pPr>
            <a:r>
              <a:rPr lang="en-GB">
                <a:latin typeface="Network Rail Sans" panose="02000000040000020004" pitchFamily="2" charset="0"/>
              </a:rPr>
              <a:t>Consequences of a positive test result</a:t>
            </a:r>
          </a:p>
          <a:p>
            <a:pPr marL="285750" indent="-285750">
              <a:buClr>
                <a:schemeClr val="bg1"/>
              </a:buClr>
              <a:buFont typeface="Arial" panose="020B0604020202020204" pitchFamily="34" charset="0"/>
              <a:buChar char="•"/>
            </a:pPr>
            <a:endParaRPr lang="en-GB">
              <a:latin typeface="Network Rail Sans" panose="02000000040000020004" pitchFamily="2" charset="0"/>
            </a:endParaRPr>
          </a:p>
          <a:p>
            <a:pPr marL="285750" indent="-285750">
              <a:buClr>
                <a:schemeClr val="bg1"/>
              </a:buClr>
              <a:buFont typeface="Arial" panose="020B0604020202020204" pitchFamily="34" charset="0"/>
              <a:buChar char="•"/>
            </a:pPr>
            <a:r>
              <a:rPr lang="en-GB">
                <a:latin typeface="Network Rail Sans" panose="02000000040000020004" pitchFamily="2" charset="0"/>
              </a:rPr>
              <a:t>Our D&amp;A Support Programme (DASP)</a:t>
            </a:r>
          </a:p>
          <a:p>
            <a:pPr marL="285750" indent="-285750">
              <a:buClr>
                <a:schemeClr val="bg1"/>
              </a:buClr>
              <a:buFont typeface="Arial" panose="020B0604020202020204" pitchFamily="34" charset="0"/>
              <a:buChar char="•"/>
            </a:pPr>
            <a:endParaRPr lang="en-GB">
              <a:latin typeface="Network Rail Sans" panose="02000000040000020004" pitchFamily="2" charset="0"/>
            </a:endParaRPr>
          </a:p>
          <a:p>
            <a:pPr marL="285750" indent="-285750">
              <a:buClr>
                <a:schemeClr val="bg1"/>
              </a:buClr>
              <a:buFont typeface="Arial" panose="020B0604020202020204" pitchFamily="34" charset="0"/>
              <a:buChar char="•"/>
            </a:pPr>
            <a:r>
              <a:rPr lang="en-GB">
                <a:latin typeface="Network Rail Sans" panose="02000000040000020004" pitchFamily="2" charset="0"/>
              </a:rPr>
              <a:t>Next steps</a:t>
            </a:r>
          </a:p>
          <a:p>
            <a:pPr marL="285750" indent="-285750">
              <a:buClr>
                <a:schemeClr val="bg1"/>
              </a:buClr>
              <a:buFont typeface="Arial" panose="020B0604020202020204" pitchFamily="34" charset="0"/>
              <a:buChar char="•"/>
            </a:pPr>
            <a:endParaRPr lang="en-GB">
              <a:latin typeface="Network Rail Sans" panose="02000000040000020004" pitchFamily="2" charset="0"/>
            </a:endParaRPr>
          </a:p>
          <a:p>
            <a:pPr marL="285750" indent="-285750">
              <a:buClr>
                <a:schemeClr val="bg1"/>
              </a:buClr>
              <a:buFont typeface="Arial" panose="020B0604020202020204" pitchFamily="34" charset="0"/>
              <a:buChar char="•"/>
            </a:pPr>
            <a:r>
              <a:rPr lang="en-GB">
                <a:latin typeface="Network Rail Sans" panose="02000000040000020004" pitchFamily="2" charset="0"/>
              </a:rPr>
              <a:t>Let’s talk about being clear (discussion)</a:t>
            </a:r>
          </a:p>
          <a:p>
            <a:pPr marL="285750" indent="-285750">
              <a:buClr>
                <a:schemeClr val="bg1"/>
              </a:buClr>
              <a:buFont typeface="Arial" panose="020B0604020202020204" pitchFamily="34" charset="0"/>
              <a:buChar char="•"/>
            </a:pPr>
            <a:endParaRPr lang="en-GB"/>
          </a:p>
          <a:p>
            <a:pPr marL="285750" indent="-285750">
              <a:buFont typeface="Wingdings" panose="05000000000000000000" pitchFamily="2" charset="2"/>
              <a:buChar char="§"/>
            </a:pPr>
            <a:endParaRPr lang="en-GB"/>
          </a:p>
          <a:p>
            <a:pPr marL="285750" indent="-285750">
              <a:buFont typeface="Wingdings" panose="05000000000000000000" pitchFamily="2" charset="2"/>
              <a:buChar char="§"/>
            </a:pPr>
            <a:endParaRPr lang="en-GB"/>
          </a:p>
          <a:p>
            <a:pPr marL="285750" indent="-285750">
              <a:buFont typeface="Wingdings" panose="05000000000000000000" pitchFamily="2" charset="2"/>
              <a:buChar char="§"/>
            </a:pPr>
            <a:endParaRPr lang="en-GB"/>
          </a:p>
          <a:p>
            <a:pPr marL="285750" indent="-285750">
              <a:buFont typeface="Wingdings" panose="05000000000000000000" pitchFamily="2" charset="2"/>
              <a:buChar char="§"/>
            </a:pPr>
            <a:endParaRPr lang="en-GB"/>
          </a:p>
        </p:txBody>
      </p:sp>
      <p:grpSp>
        <p:nvGrpSpPr>
          <p:cNvPr id="7" name="Group 6">
            <a:extLst>
              <a:ext uri="{FF2B5EF4-FFF2-40B4-BE49-F238E27FC236}">
                <a16:creationId xmlns:a16="http://schemas.microsoft.com/office/drawing/2014/main" id="{B623D2C8-53B4-430F-AA64-A52A7411B5FA}"/>
              </a:ext>
            </a:extLst>
          </p:cNvPr>
          <p:cNvGrpSpPr>
            <a:grpSpLocks noChangeAspect="1"/>
          </p:cNvGrpSpPr>
          <p:nvPr/>
        </p:nvGrpSpPr>
        <p:grpSpPr>
          <a:xfrm>
            <a:off x="6235805" y="2329459"/>
            <a:ext cx="6024301" cy="1800000"/>
            <a:chOff x="360297" y="3428999"/>
            <a:chExt cx="11280842" cy="3370601"/>
          </a:xfrm>
        </p:grpSpPr>
        <p:sp>
          <p:nvSpPr>
            <p:cNvPr id="3" name="Text Placeholder 1">
              <a:extLst>
                <a:ext uri="{FF2B5EF4-FFF2-40B4-BE49-F238E27FC236}">
                  <a16:creationId xmlns:a16="http://schemas.microsoft.com/office/drawing/2014/main" id="{9AF28108-9280-6DE6-5478-DAD68479C89D}"/>
                </a:ext>
              </a:extLst>
            </p:cNvPr>
            <p:cNvSpPr txBox="1">
              <a:spLocks/>
            </p:cNvSpPr>
            <p:nvPr/>
          </p:nvSpPr>
          <p:spPr>
            <a:xfrm>
              <a:off x="8040217" y="5589240"/>
              <a:ext cx="3600922" cy="818114"/>
            </a:xfrm>
            <a:prstGeom prst="rect">
              <a:avLst/>
            </a:prstGeom>
          </p:spPr>
          <p:txBody>
            <a:bodyPr vert="horz" wrap="square" lIns="0" tIns="45720" rIns="0" bIns="45720" rtlCol="0" anchor="b">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1600">
                  <a:solidFill>
                    <a:srgbClr val="005172"/>
                  </a:solidFill>
                  <a:latin typeface="Network Rail Sans"/>
                </a:rPr>
                <a:t>All drugs and alcohol testing records </a:t>
              </a:r>
              <a:br>
                <a:rPr lang="en-GB" sz="1600">
                  <a:solidFill>
                    <a:srgbClr val="005172"/>
                  </a:solidFill>
                  <a:latin typeface="Network Rail Sans" panose="02000000040000020004" pitchFamily="2" charset="77"/>
                </a:rPr>
              </a:br>
              <a:r>
                <a:rPr lang="en-GB" sz="1600">
                  <a:solidFill>
                    <a:srgbClr val="005172"/>
                  </a:solidFill>
                  <a:latin typeface="Network Rail Sans"/>
                </a:rPr>
                <a:t>will be securely stored on the Sentinel database and in line with GDPR.</a:t>
              </a:r>
            </a:p>
          </p:txBody>
        </p:sp>
        <p:pic>
          <p:nvPicPr>
            <p:cNvPr id="8" name="Picture 7" descr="A picture containing indoor&#10;&#10;Description automatically generated">
              <a:extLst>
                <a:ext uri="{FF2B5EF4-FFF2-40B4-BE49-F238E27FC236}">
                  <a16:creationId xmlns:a16="http://schemas.microsoft.com/office/drawing/2014/main" id="{81C56BB3-FCC7-4AC9-B543-50F2918CF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97" y="3429000"/>
              <a:ext cx="2808834" cy="337060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BC14812B-BBD9-4300-B161-76D8EDD2A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350" y="3428999"/>
              <a:ext cx="2808834" cy="3370600"/>
            </a:xfrm>
            <a:prstGeom prst="rect">
              <a:avLst/>
            </a:prstGeom>
          </p:spPr>
        </p:pic>
        <p:pic>
          <p:nvPicPr>
            <p:cNvPr id="10" name="Picture 9" descr="A picture containing can, container&#10;&#10;Description automatically generated">
              <a:extLst>
                <a:ext uri="{FF2B5EF4-FFF2-40B4-BE49-F238E27FC236}">
                  <a16:creationId xmlns:a16="http://schemas.microsoft.com/office/drawing/2014/main" id="{D151B207-27A2-4D6C-8D9A-23B5D86A0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6663" y="3428999"/>
              <a:ext cx="2808834" cy="3370600"/>
            </a:xfrm>
            <a:prstGeom prst="rect">
              <a:avLst/>
            </a:prstGeom>
          </p:spPr>
        </p:pic>
        <p:pic>
          <p:nvPicPr>
            <p:cNvPr id="12" name="Picture 11" descr="A picture containing indoor, container, glass&#10;&#10;Description automatically generated">
              <a:extLst>
                <a:ext uri="{FF2B5EF4-FFF2-40B4-BE49-F238E27FC236}">
                  <a16:creationId xmlns:a16="http://schemas.microsoft.com/office/drawing/2014/main" id="{635B4685-9605-4D86-B01A-312604170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524" y="3428999"/>
              <a:ext cx="2808834" cy="3370600"/>
            </a:xfrm>
            <a:prstGeom prst="rect">
              <a:avLst/>
            </a:prstGeom>
          </p:spPr>
        </p:pic>
      </p:grpSp>
    </p:spTree>
    <p:extLst>
      <p:ext uri="{BB962C8B-B14F-4D97-AF65-F5344CB8AC3E}">
        <p14:creationId xmlns:p14="http://schemas.microsoft.com/office/powerpoint/2010/main" val="376948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4516B-0448-F46A-EC26-D51E2D145966}"/>
              </a:ext>
            </a:extLst>
          </p:cNvPr>
          <p:cNvPicPr>
            <a:picLocks noChangeAspect="1"/>
          </p:cNvPicPr>
          <p:nvPr/>
        </p:nvPicPr>
        <p:blipFill rotWithShape="1">
          <a:blip r:embed="rId3">
            <a:extLst>
              <a:ext uri="{28A0092B-C50C-407E-A947-70E740481C1C}">
                <a14:useLocalDpi xmlns:a14="http://schemas.microsoft.com/office/drawing/2010/main" val="0"/>
              </a:ext>
            </a:extLst>
          </a:blip>
          <a:srcRect t="11433" r="43969" b="45667"/>
          <a:stretch/>
        </p:blipFill>
        <p:spPr>
          <a:xfrm>
            <a:off x="4727848" y="0"/>
            <a:ext cx="7464152" cy="6858000"/>
          </a:xfrm>
          <a:prstGeom prst="rect">
            <a:avLst/>
          </a:prstGeom>
        </p:spPr>
      </p:pic>
      <p:sp>
        <p:nvSpPr>
          <p:cNvPr id="3" name="Title 3">
            <a:extLst>
              <a:ext uri="{FF2B5EF4-FFF2-40B4-BE49-F238E27FC236}">
                <a16:creationId xmlns:a16="http://schemas.microsoft.com/office/drawing/2014/main" id="{2DD5A399-6352-18FB-E3E0-0F57A7D121FF}"/>
              </a:ext>
            </a:extLst>
          </p:cNvPr>
          <p:cNvSpPr txBox="1">
            <a:spLocks/>
          </p:cNvSpPr>
          <p:nvPr/>
        </p:nvSpPr>
        <p:spPr>
          <a:xfrm>
            <a:off x="515938" y="1735868"/>
            <a:ext cx="5312032" cy="479887"/>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latin typeface="Network Rail Sans" panose="02000000040000020004" pitchFamily="2" charset="77"/>
              </a:rPr>
              <a:t>Our lifesaving rules</a:t>
            </a:r>
          </a:p>
        </p:txBody>
      </p:sp>
      <p:sp>
        <p:nvSpPr>
          <p:cNvPr id="4" name="Text Placeholder 1">
            <a:extLst>
              <a:ext uri="{FF2B5EF4-FFF2-40B4-BE49-F238E27FC236}">
                <a16:creationId xmlns:a16="http://schemas.microsoft.com/office/drawing/2014/main" id="{E611FF77-32BF-C944-8CF7-82FB3D8858E0}"/>
              </a:ext>
            </a:extLst>
          </p:cNvPr>
          <p:cNvSpPr txBox="1">
            <a:spLocks/>
          </p:cNvSpPr>
          <p:nvPr/>
        </p:nvSpPr>
        <p:spPr>
          <a:xfrm>
            <a:off x="515938" y="2367039"/>
            <a:ext cx="6656758" cy="3839364"/>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bg1"/>
              </a:buClr>
              <a:buSzPct val="100000"/>
              <a:buFont typeface="Arial" panose="020B0604020202020204" pitchFamily="34" charset="0"/>
              <a:buChar char="•"/>
            </a:pPr>
            <a:r>
              <a:rPr lang="en-GB" sz="2000">
                <a:latin typeface="Network Rail Sans" panose="02000000040000020004" pitchFamily="2" charset="77"/>
              </a:rPr>
              <a:t>Safe behaviour is a requirement of working for Network Rail</a:t>
            </a:r>
          </a:p>
          <a:p>
            <a:pPr marL="342900" indent="-342900">
              <a:lnSpc>
                <a:spcPct val="100000"/>
              </a:lnSpc>
              <a:buClr>
                <a:schemeClr val="bg1"/>
              </a:buClr>
              <a:buSzPct val="100000"/>
              <a:buFont typeface="Arial" panose="020B0604020202020204" pitchFamily="34" charset="0"/>
              <a:buChar char="•"/>
            </a:pPr>
            <a:r>
              <a:rPr lang="en-GB" sz="2000">
                <a:latin typeface="Network Rail Sans" panose="02000000040000020004" pitchFamily="2" charset="77"/>
              </a:rPr>
              <a:t>Our lifesaving rules are in place to keep us safe and must never be broken</a:t>
            </a:r>
          </a:p>
          <a:p>
            <a:pPr marL="342900" indent="-342900">
              <a:lnSpc>
                <a:spcPct val="100000"/>
              </a:lnSpc>
              <a:buClr>
                <a:schemeClr val="bg1"/>
              </a:buClr>
              <a:buSzPct val="100000"/>
              <a:buFont typeface="Arial" panose="020B0604020202020204" pitchFamily="34" charset="0"/>
              <a:buChar char="•"/>
            </a:pPr>
            <a:endParaRPr lang="en-GB" sz="2000">
              <a:solidFill>
                <a:srgbClr val="005172"/>
              </a:solidFill>
              <a:latin typeface="Network Rail Sans" panose="02000000040000020004" pitchFamily="2" charset="77"/>
            </a:endParaRPr>
          </a:p>
          <a:p>
            <a:pPr>
              <a:lnSpc>
                <a:spcPct val="100000"/>
              </a:lnSpc>
              <a:buClr>
                <a:schemeClr val="bg1"/>
              </a:buClr>
              <a:buSzPct val="100000"/>
            </a:pPr>
            <a:endParaRPr lang="en-GB" sz="2000">
              <a:solidFill>
                <a:srgbClr val="005172"/>
              </a:solidFill>
              <a:latin typeface="Network Rail Sans" panose="02000000040000020004" pitchFamily="2" charset="77"/>
            </a:endParaRPr>
          </a:p>
          <a:p>
            <a:pPr>
              <a:lnSpc>
                <a:spcPct val="100000"/>
              </a:lnSpc>
              <a:buClr>
                <a:schemeClr val="bg1"/>
              </a:buClr>
              <a:buSzPct val="100000"/>
            </a:pPr>
            <a:endParaRPr lang="en-GB" sz="2000">
              <a:solidFill>
                <a:srgbClr val="005172"/>
              </a:solidFill>
              <a:latin typeface="Network Rail Sans" panose="02000000040000020004" pitchFamily="2" charset="77"/>
            </a:endParaRPr>
          </a:p>
          <a:p>
            <a:pPr marL="342900" indent="-342900">
              <a:lnSpc>
                <a:spcPct val="100000"/>
              </a:lnSpc>
              <a:buClr>
                <a:schemeClr val="bg1"/>
              </a:buClr>
              <a:buSzPct val="100000"/>
              <a:buFont typeface="Arial" panose="020B0604020202020204" pitchFamily="34" charset="0"/>
              <a:buChar char="•"/>
            </a:pPr>
            <a:endParaRPr lang="en-GB" sz="2000">
              <a:solidFill>
                <a:srgbClr val="005172"/>
              </a:solidFill>
              <a:latin typeface="Network Rail Sans"/>
            </a:endParaRPr>
          </a:p>
          <a:p>
            <a:pPr marL="342900" indent="-342900">
              <a:lnSpc>
                <a:spcPct val="100000"/>
              </a:lnSpc>
              <a:buClr>
                <a:srgbClr val="FFFFFF"/>
              </a:buClr>
              <a:buSzPct val="100000"/>
              <a:buFont typeface="Arial" panose="020B0604020202020204" pitchFamily="34" charset="0"/>
              <a:buChar char="•"/>
            </a:pPr>
            <a:r>
              <a:rPr lang="en-GB" sz="2000">
                <a:latin typeface="Network Rail Sans"/>
              </a:rPr>
              <a:t>Our lifesaving rules apply to everyone - including suppliers or contractors who work for and on behalf of Network Rail</a:t>
            </a:r>
            <a:endParaRPr lang="en-GB">
              <a:latin typeface="Network Rail Sans"/>
            </a:endParaRPr>
          </a:p>
        </p:txBody>
      </p:sp>
      <p:pic>
        <p:nvPicPr>
          <p:cNvPr id="7" name="Picture 6" descr="A picture containing text, clipart&#10;&#10;Description automatically generated">
            <a:extLst>
              <a:ext uri="{FF2B5EF4-FFF2-40B4-BE49-F238E27FC236}">
                <a16:creationId xmlns:a16="http://schemas.microsoft.com/office/drawing/2014/main" id="{70AA0A32-0199-8CA4-3B6E-58D675FB3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8" y="549275"/>
            <a:ext cx="1662215" cy="591553"/>
          </a:xfrm>
          <a:prstGeom prst="rect">
            <a:avLst/>
          </a:prstGeom>
        </p:spPr>
      </p:pic>
      <p:pic>
        <p:nvPicPr>
          <p:cNvPr id="8" name="Picture 7">
            <a:extLst>
              <a:ext uri="{FF2B5EF4-FFF2-40B4-BE49-F238E27FC236}">
                <a16:creationId xmlns:a16="http://schemas.microsoft.com/office/drawing/2014/main" id="{877906E2-1088-2755-44CE-2550509A7F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0700" y="4102977"/>
            <a:ext cx="672689" cy="672689"/>
          </a:xfrm>
          <a:prstGeom prst="rect">
            <a:avLst/>
          </a:prstGeom>
        </p:spPr>
      </p:pic>
      <p:sp>
        <p:nvSpPr>
          <p:cNvPr id="9" name="Title 1">
            <a:extLst>
              <a:ext uri="{FF2B5EF4-FFF2-40B4-BE49-F238E27FC236}">
                <a16:creationId xmlns:a16="http://schemas.microsoft.com/office/drawing/2014/main" id="{5A01AEB3-677D-2008-6EF9-103AA1C85F88}"/>
              </a:ext>
            </a:extLst>
          </p:cNvPr>
          <p:cNvSpPr txBox="1">
            <a:spLocks/>
          </p:cNvSpPr>
          <p:nvPr/>
        </p:nvSpPr>
        <p:spPr>
          <a:xfrm>
            <a:off x="1909620" y="4161396"/>
            <a:ext cx="4508788" cy="672689"/>
          </a:xfrm>
          <a:prstGeom prst="rect">
            <a:avLst/>
          </a:prstGeom>
        </p:spPr>
        <p:txBody>
          <a:bodyPr vert="horz" wrap="none" lIns="0" tIns="0" rIns="0" bIns="0" rtlCol="0" anchor="ctr">
            <a:normAutofit/>
          </a:bodyPr>
          <a:lstStyle>
            <a:lvl1pPr algn="l" defTabSz="914377" rtl="0" eaLnBrk="1" latinLnBrk="0" hangingPunct="1">
              <a:lnSpc>
                <a:spcPct val="90000"/>
              </a:lnSpc>
              <a:spcBef>
                <a:spcPct val="0"/>
              </a:spcBef>
              <a:buNone/>
              <a:defRPr sz="3200" b="1" kern="1200">
                <a:solidFill>
                  <a:schemeClr val="bg1"/>
                </a:solidFill>
                <a:latin typeface="Network Rail Sans" charset="0"/>
                <a:ea typeface="Network Rail Sans" charset="0"/>
                <a:cs typeface="Network Rail Sans" charset="0"/>
              </a:defRPr>
            </a:lvl1pPr>
          </a:lstStyle>
          <a:p>
            <a:r>
              <a:rPr lang="en-GB" sz="1800" b="0"/>
              <a:t>Never work or drive while under </a:t>
            </a:r>
            <a:br>
              <a:rPr lang="en-GB" sz="1800" b="0"/>
            </a:br>
            <a:r>
              <a:rPr lang="en-GB" sz="1800" b="0"/>
              <a:t>the influence of drugs or alcohol</a:t>
            </a:r>
            <a:endParaRPr lang="en-GB" sz="1600" b="0"/>
          </a:p>
        </p:txBody>
      </p:sp>
    </p:spTree>
    <p:extLst>
      <p:ext uri="{BB962C8B-B14F-4D97-AF65-F5344CB8AC3E}">
        <p14:creationId xmlns:p14="http://schemas.microsoft.com/office/powerpoint/2010/main" val="146313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3153DB-F576-1FE7-A4A7-E34624686446}"/>
              </a:ext>
            </a:extLst>
          </p:cNvPr>
          <p:cNvSpPr txBox="1">
            <a:spLocks/>
          </p:cNvSpPr>
          <p:nvPr/>
        </p:nvSpPr>
        <p:spPr>
          <a:xfrm>
            <a:off x="4823829" y="1139798"/>
            <a:ext cx="6270951" cy="1080120"/>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latin typeface="Network Rail Sans" panose="02000000040000020004" pitchFamily="2" charset="77"/>
              </a:rPr>
              <a:t>How does D&amp;A testing help this? </a:t>
            </a:r>
          </a:p>
        </p:txBody>
      </p:sp>
      <p:pic>
        <p:nvPicPr>
          <p:cNvPr id="15" name="Picture 14" descr="A picture containing text, clipart&#10;&#10;Description automatically generated">
            <a:extLst>
              <a:ext uri="{FF2B5EF4-FFF2-40B4-BE49-F238E27FC236}">
                <a16:creationId xmlns:a16="http://schemas.microsoft.com/office/drawing/2014/main" id="{7840F1E9-6D42-A5EC-F2E4-CB37AB8FD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938" y="549275"/>
            <a:ext cx="1662215" cy="591553"/>
          </a:xfrm>
          <a:prstGeom prst="rect">
            <a:avLst/>
          </a:prstGeom>
        </p:spPr>
      </p:pic>
      <p:pic>
        <p:nvPicPr>
          <p:cNvPr id="5" name="Picture 4">
            <a:extLst>
              <a:ext uri="{FF2B5EF4-FFF2-40B4-BE49-F238E27FC236}">
                <a16:creationId xmlns:a16="http://schemas.microsoft.com/office/drawing/2014/main" id="{95C03ECF-84A5-F766-EF87-DA594EC26777}"/>
              </a:ext>
            </a:extLst>
          </p:cNvPr>
          <p:cNvPicPr>
            <a:picLocks noChangeAspect="1"/>
          </p:cNvPicPr>
          <p:nvPr/>
        </p:nvPicPr>
        <p:blipFill rotWithShape="1">
          <a:blip r:embed="rId4">
            <a:extLst>
              <a:ext uri="{28A0092B-C50C-407E-A947-70E740481C1C}">
                <a14:useLocalDpi xmlns:a14="http://schemas.microsoft.com/office/drawing/2010/main" val="0"/>
              </a:ext>
            </a:extLst>
          </a:blip>
          <a:srcRect l="38765" t="6075" r="16596" b="50441"/>
          <a:stretch/>
        </p:blipFill>
        <p:spPr>
          <a:xfrm>
            <a:off x="8792" y="1686661"/>
            <a:ext cx="5807968" cy="5171339"/>
          </a:xfrm>
          <a:prstGeom prst="rect">
            <a:avLst/>
          </a:prstGeom>
        </p:spPr>
      </p:pic>
      <p:sp>
        <p:nvSpPr>
          <p:cNvPr id="2" name="TextBox 1">
            <a:extLst>
              <a:ext uri="{FF2B5EF4-FFF2-40B4-BE49-F238E27FC236}">
                <a16:creationId xmlns:a16="http://schemas.microsoft.com/office/drawing/2014/main" id="{9DF276E2-65AE-A721-7D4B-4E3285A91C5C}"/>
              </a:ext>
            </a:extLst>
          </p:cNvPr>
          <p:cNvSpPr txBox="1"/>
          <p:nvPr/>
        </p:nvSpPr>
        <p:spPr>
          <a:xfrm>
            <a:off x="4737994" y="1686012"/>
            <a:ext cx="7029044" cy="3785652"/>
          </a:xfrm>
          <a:prstGeom prst="rect">
            <a:avLst/>
          </a:prstGeom>
          <a:noFill/>
        </p:spPr>
        <p:txBody>
          <a:bodyPr wrap="square" lIns="91440" tIns="45720" rIns="91440" bIns="45720" rtlCol="0" anchor="t">
            <a:spAutoFit/>
          </a:bodyPr>
          <a:lstStyle/>
          <a:p>
            <a:pPr marL="342900" indent="-342900">
              <a:buClr>
                <a:schemeClr val="bg1"/>
              </a:buClr>
              <a:buFont typeface="Arial" panose="020B0604020202020204" pitchFamily="34" charset="0"/>
              <a:buChar char="•"/>
            </a:pPr>
            <a:r>
              <a:rPr lang="en-GB" sz="2000">
                <a:latin typeface="Network Rail Sans"/>
              </a:rPr>
              <a:t>Testing protects the safety of our colleagues, contractors and passengers who work or travel on the railway – in line with our lifesaving rules</a:t>
            </a:r>
          </a:p>
          <a:p>
            <a:pPr marL="342900" indent="-342900">
              <a:buClr>
                <a:schemeClr val="bg1"/>
              </a:buClr>
              <a:buFont typeface="Arial" panose="020B0604020202020204" pitchFamily="34" charset="0"/>
              <a:buChar char="•"/>
            </a:pPr>
            <a:endParaRPr lang="en-GB" sz="2000">
              <a:latin typeface="Network Rail Sans" panose="02000000040000020004" pitchFamily="50" charset="0"/>
            </a:endParaRPr>
          </a:p>
          <a:p>
            <a:pPr marL="342900" indent="-342900">
              <a:buClr>
                <a:schemeClr val="bg1"/>
              </a:buClr>
              <a:buFont typeface="Arial" panose="020B0604020202020204" pitchFamily="34" charset="0"/>
              <a:buChar char="•"/>
            </a:pPr>
            <a:r>
              <a:rPr lang="en-GB" sz="2000">
                <a:latin typeface="Network Rail Sans"/>
              </a:rPr>
              <a:t>Helps to ensure our employees are safe and fit to work</a:t>
            </a:r>
          </a:p>
          <a:p>
            <a:pPr marL="342900" indent="-342900">
              <a:buClr>
                <a:schemeClr val="bg1"/>
              </a:buClr>
              <a:buFont typeface="Arial" panose="020B0604020202020204" pitchFamily="34" charset="0"/>
              <a:buChar char="•"/>
            </a:pPr>
            <a:endParaRPr lang="en-GB" sz="2000">
              <a:latin typeface="Network Rail Sans" panose="02000000040000020004" pitchFamily="50" charset="0"/>
            </a:endParaRPr>
          </a:p>
          <a:p>
            <a:pPr marL="342900" indent="-342900">
              <a:buClr>
                <a:schemeClr val="bg1"/>
              </a:buClr>
              <a:buFont typeface="Arial" panose="020B0604020202020204" pitchFamily="34" charset="0"/>
              <a:buChar char="•"/>
            </a:pPr>
            <a:r>
              <a:rPr lang="en-GB" sz="2000">
                <a:latin typeface="Network Rail Sans"/>
              </a:rPr>
              <a:t>Enables Network Rail to legally comply with Transport and Works Act 1992</a:t>
            </a:r>
          </a:p>
          <a:p>
            <a:pPr marL="285750" indent="-285750">
              <a:buFont typeface="Arial" panose="020B0604020202020204" pitchFamily="34" charset="0"/>
              <a:buChar char="•"/>
            </a:pPr>
            <a:endParaRPr lang="en-GB" sz="2000">
              <a:latin typeface="Network Rail Sans" panose="02000000040000020004" pitchFamily="50" charset="0"/>
            </a:endParaRPr>
          </a:p>
          <a:p>
            <a:r>
              <a:rPr lang="en-GB" sz="2000" b="1">
                <a:latin typeface="Network Rail Sans"/>
              </a:rPr>
              <a:t>However, since 2018 D&amp;A failures have bene increasing annually and it’s clear we needed to change our testing processes to keep everyone safe.</a:t>
            </a:r>
          </a:p>
        </p:txBody>
      </p:sp>
      <p:graphicFrame>
        <p:nvGraphicFramePr>
          <p:cNvPr id="3" name="Table 13">
            <a:extLst>
              <a:ext uri="{FF2B5EF4-FFF2-40B4-BE49-F238E27FC236}">
                <a16:creationId xmlns:a16="http://schemas.microsoft.com/office/drawing/2014/main" id="{7FCA4F78-51BE-EF2D-C5CA-6269B2718231}"/>
              </a:ext>
            </a:extLst>
          </p:cNvPr>
          <p:cNvGraphicFramePr>
            <a:graphicFrameLocks noGrp="1"/>
          </p:cNvGraphicFramePr>
          <p:nvPr>
            <p:extLst>
              <p:ext uri="{D42A27DB-BD31-4B8C-83A1-F6EECF244321}">
                <p14:modId xmlns:p14="http://schemas.microsoft.com/office/powerpoint/2010/main" val="309613852"/>
              </p:ext>
            </p:extLst>
          </p:nvPr>
        </p:nvGraphicFramePr>
        <p:xfrm>
          <a:off x="6444775" y="5445232"/>
          <a:ext cx="3365388" cy="1280572"/>
        </p:xfrm>
        <a:graphic>
          <a:graphicData uri="http://schemas.openxmlformats.org/drawingml/2006/table">
            <a:tbl>
              <a:tblPr firstRow="1" bandRow="1">
                <a:tableStyleId>{9D7B26C5-4107-4FEC-AEDC-1716B250A1EF}</a:tableStyleId>
              </a:tblPr>
              <a:tblGrid>
                <a:gridCol w="1682694">
                  <a:extLst>
                    <a:ext uri="{9D8B030D-6E8A-4147-A177-3AD203B41FA5}">
                      <a16:colId xmlns:a16="http://schemas.microsoft.com/office/drawing/2014/main" val="1694555714"/>
                    </a:ext>
                  </a:extLst>
                </a:gridCol>
                <a:gridCol w="1682694">
                  <a:extLst>
                    <a:ext uri="{9D8B030D-6E8A-4147-A177-3AD203B41FA5}">
                      <a16:colId xmlns:a16="http://schemas.microsoft.com/office/drawing/2014/main" val="2167995566"/>
                    </a:ext>
                  </a:extLst>
                </a:gridCol>
              </a:tblGrid>
              <a:tr h="320143">
                <a:tc>
                  <a:txBody>
                    <a:bodyPr/>
                    <a:lstStyle/>
                    <a:p>
                      <a:pPr algn="l"/>
                      <a:r>
                        <a:rPr lang="en-US" sz="1400" b="1">
                          <a:solidFill>
                            <a:srgbClr val="005172"/>
                          </a:solidFill>
                          <a:latin typeface="Network Rail Sans"/>
                        </a:rPr>
                        <a:t>Year</a:t>
                      </a:r>
                    </a:p>
                  </a:txBody>
                  <a:tcPr anchor="ctr"/>
                </a:tc>
                <a:tc>
                  <a:txBody>
                    <a:bodyPr/>
                    <a:lstStyle/>
                    <a:p>
                      <a:pPr algn="l"/>
                      <a:r>
                        <a:rPr lang="en-US" sz="1400" b="1">
                          <a:solidFill>
                            <a:srgbClr val="005172"/>
                          </a:solidFill>
                          <a:latin typeface="Network Rail Sans"/>
                        </a:rPr>
                        <a:t>Failure Rate</a:t>
                      </a:r>
                    </a:p>
                  </a:txBody>
                  <a:tcPr anchor="ctr"/>
                </a:tc>
                <a:extLst>
                  <a:ext uri="{0D108BD9-81ED-4DB2-BD59-A6C34878D82A}">
                    <a16:rowId xmlns:a16="http://schemas.microsoft.com/office/drawing/2014/main" val="2326535482"/>
                  </a:ext>
                </a:extLst>
              </a:tr>
              <a:tr h="320143">
                <a:tc>
                  <a:txBody>
                    <a:bodyPr/>
                    <a:lstStyle/>
                    <a:p>
                      <a:pPr algn="l"/>
                      <a:r>
                        <a:rPr lang="en-US" sz="1400" b="0">
                          <a:solidFill>
                            <a:srgbClr val="005172"/>
                          </a:solidFill>
                          <a:latin typeface="Network Rail Sans"/>
                        </a:rPr>
                        <a:t>2018/2019</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a:solidFill>
                            <a:srgbClr val="005172"/>
                          </a:solidFill>
                          <a:latin typeface="Network Rail Sans"/>
                        </a:rPr>
                        <a:t>0.5%</a:t>
                      </a:r>
                    </a:p>
                  </a:txBody>
                  <a:tcPr anchor="ctr"/>
                </a:tc>
                <a:extLst>
                  <a:ext uri="{0D108BD9-81ED-4DB2-BD59-A6C34878D82A}">
                    <a16:rowId xmlns:a16="http://schemas.microsoft.com/office/drawing/2014/main" val="3759009305"/>
                  </a:ext>
                </a:extLst>
              </a:tr>
              <a:tr h="3201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5172"/>
                          </a:solidFill>
                          <a:effectLst/>
                          <a:uLnTx/>
                          <a:uFillTx/>
                          <a:latin typeface="Network Rail Sans"/>
                        </a:rPr>
                        <a:t>2019/2020</a:t>
                      </a:r>
                      <a:endParaRPr kumimoji="0" lang="en-US" sz="1400" b="0" i="0" u="none" strike="noStrike" kern="1200" cap="none" spc="0" normalizeH="0" baseline="0" noProof="0">
                        <a:ln>
                          <a:noFill/>
                        </a:ln>
                        <a:solidFill>
                          <a:srgbClr val="005172"/>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5172"/>
                          </a:solidFill>
                          <a:effectLst/>
                          <a:uLnTx/>
                          <a:uFillTx/>
                          <a:latin typeface="Network Rail Sans"/>
                        </a:rPr>
                        <a:t>0.8%</a:t>
                      </a:r>
                      <a:endParaRPr kumimoji="0" lang="en-US" sz="1400" b="0" i="0" u="none" strike="noStrike" kern="1200" cap="none" spc="0" normalizeH="0" baseline="0" noProof="0">
                        <a:ln>
                          <a:noFill/>
                        </a:ln>
                        <a:solidFill>
                          <a:srgbClr val="005172"/>
                        </a:solidFill>
                        <a:effectLst/>
                        <a:uLnTx/>
                        <a:uFillTx/>
                        <a:latin typeface="Network Rail Sans"/>
                        <a:ea typeface="+mn-ea"/>
                        <a:cs typeface="+mn-cs"/>
                      </a:endParaRPr>
                    </a:p>
                  </a:txBody>
                  <a:tcPr anchor="ctr"/>
                </a:tc>
                <a:extLst>
                  <a:ext uri="{0D108BD9-81ED-4DB2-BD59-A6C34878D82A}">
                    <a16:rowId xmlns:a16="http://schemas.microsoft.com/office/drawing/2014/main" val="1141759769"/>
                  </a:ext>
                </a:extLst>
              </a:tr>
              <a:tr h="320143">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5172"/>
                          </a:solidFill>
                          <a:effectLst/>
                          <a:uLnTx/>
                          <a:uFillTx/>
                          <a:latin typeface="Network Rail Sans"/>
                        </a:rPr>
                        <a:t>2020/2021</a:t>
                      </a:r>
                      <a:endParaRPr kumimoji="0" lang="en-US" sz="1400" b="0" i="0" u="none" strike="noStrike" kern="1200" cap="none" spc="0" normalizeH="0" baseline="0" noProof="0">
                        <a:ln>
                          <a:noFill/>
                        </a:ln>
                        <a:solidFill>
                          <a:srgbClr val="005172"/>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rgbClr val="005172"/>
                          </a:solidFill>
                          <a:effectLst/>
                          <a:uLnTx/>
                          <a:uFillTx/>
                          <a:latin typeface="Network Rail Sans"/>
                        </a:rPr>
                        <a:t>0.9%</a:t>
                      </a:r>
                      <a:endParaRPr kumimoji="0" lang="en-US" sz="1400" b="0" i="0" u="none" strike="noStrike" kern="1200" cap="none" spc="0" normalizeH="0" baseline="0" noProof="0">
                        <a:ln>
                          <a:noFill/>
                        </a:ln>
                        <a:solidFill>
                          <a:srgbClr val="005172"/>
                        </a:solidFill>
                        <a:effectLst/>
                        <a:uLnTx/>
                        <a:uFillTx/>
                        <a:latin typeface="Network Rail Sans"/>
                        <a:ea typeface="+mn-ea"/>
                        <a:cs typeface="+mn-cs"/>
                      </a:endParaRPr>
                    </a:p>
                  </a:txBody>
                  <a:tcPr anchor="ctr"/>
                </a:tc>
                <a:extLst>
                  <a:ext uri="{0D108BD9-81ED-4DB2-BD59-A6C34878D82A}">
                    <a16:rowId xmlns:a16="http://schemas.microsoft.com/office/drawing/2014/main" val="1623506465"/>
                  </a:ext>
                </a:extLst>
              </a:tr>
            </a:tbl>
          </a:graphicData>
        </a:graphic>
      </p:graphicFrame>
    </p:spTree>
    <p:extLst>
      <p:ext uri="{BB962C8B-B14F-4D97-AF65-F5344CB8AC3E}">
        <p14:creationId xmlns:p14="http://schemas.microsoft.com/office/powerpoint/2010/main" val="2923972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E723CA1-5DB1-A9D0-2CE4-D2E7667F5663}"/>
              </a:ext>
            </a:extLst>
          </p:cNvPr>
          <p:cNvSpPr txBox="1">
            <a:spLocks/>
          </p:cNvSpPr>
          <p:nvPr/>
        </p:nvSpPr>
        <p:spPr>
          <a:xfrm>
            <a:off x="515937" y="600768"/>
            <a:ext cx="8082939" cy="551024"/>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What are the effects of drugs and alcohol?</a:t>
            </a:r>
          </a:p>
        </p:txBody>
      </p:sp>
      <p:sp>
        <p:nvSpPr>
          <p:cNvPr id="5" name="Text Placeholder 1">
            <a:extLst>
              <a:ext uri="{FF2B5EF4-FFF2-40B4-BE49-F238E27FC236}">
                <a16:creationId xmlns:a16="http://schemas.microsoft.com/office/drawing/2014/main" id="{6FAEAA14-919C-F016-F838-1F176DFF76ED}"/>
              </a:ext>
            </a:extLst>
          </p:cNvPr>
          <p:cNvSpPr txBox="1">
            <a:spLocks/>
          </p:cNvSpPr>
          <p:nvPr/>
        </p:nvSpPr>
        <p:spPr>
          <a:xfrm>
            <a:off x="515937" y="6209640"/>
            <a:ext cx="5208363" cy="845668"/>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1200">
                <a:solidFill>
                  <a:srgbClr val="005172"/>
                </a:solidFill>
                <a:latin typeface="Network Rail Sans"/>
              </a:rPr>
              <a:t>*</a:t>
            </a:r>
            <a:r>
              <a:rPr lang="en-GB" sz="1200">
                <a:latin typeface="Network Rail Sans"/>
              </a:rPr>
              <a:t>Effects on the individual will vary depending on their response to the type or quantity of D&amp;A used. The observable changes may not always be linked to D&amp;A use and could be linked to other factors affecting their health and wellbeing.</a:t>
            </a:r>
          </a:p>
        </p:txBody>
      </p:sp>
      <p:pic>
        <p:nvPicPr>
          <p:cNvPr id="10" name="Picture 9">
            <a:extLst>
              <a:ext uri="{FF2B5EF4-FFF2-40B4-BE49-F238E27FC236}">
                <a16:creationId xmlns:a16="http://schemas.microsoft.com/office/drawing/2014/main" id="{AAF0E978-E31E-682D-422B-686D4A271B98}"/>
              </a:ext>
            </a:extLst>
          </p:cNvPr>
          <p:cNvPicPr>
            <a:picLocks noChangeAspect="1"/>
          </p:cNvPicPr>
          <p:nvPr/>
        </p:nvPicPr>
        <p:blipFill rotWithShape="1">
          <a:blip r:embed="rId2">
            <a:extLst>
              <a:ext uri="{28A0092B-C50C-407E-A947-70E740481C1C}">
                <a14:useLocalDpi xmlns:a14="http://schemas.microsoft.com/office/drawing/2010/main" val="0"/>
              </a:ext>
            </a:extLst>
          </a:blip>
          <a:srcRect l="2704" t="19888" r="42449" b="39039"/>
          <a:stretch/>
        </p:blipFill>
        <p:spPr>
          <a:xfrm>
            <a:off x="6222020" y="1486560"/>
            <a:ext cx="5969982" cy="5368292"/>
          </a:xfrm>
          <a:prstGeom prst="rect">
            <a:avLst/>
          </a:prstGeom>
        </p:spPr>
      </p:pic>
      <p:graphicFrame>
        <p:nvGraphicFramePr>
          <p:cNvPr id="6" name="Table 13">
            <a:extLst>
              <a:ext uri="{FF2B5EF4-FFF2-40B4-BE49-F238E27FC236}">
                <a16:creationId xmlns:a16="http://schemas.microsoft.com/office/drawing/2014/main" id="{039E44DC-F73E-D586-A053-47643192CDF7}"/>
              </a:ext>
            </a:extLst>
          </p:cNvPr>
          <p:cNvGraphicFramePr>
            <a:graphicFrameLocks noGrp="1"/>
          </p:cNvGraphicFramePr>
          <p:nvPr>
            <p:extLst>
              <p:ext uri="{D42A27DB-BD31-4B8C-83A1-F6EECF244321}">
                <p14:modId xmlns:p14="http://schemas.microsoft.com/office/powerpoint/2010/main" val="3492736945"/>
              </p:ext>
            </p:extLst>
          </p:nvPr>
        </p:nvGraphicFramePr>
        <p:xfrm>
          <a:off x="527597" y="1181760"/>
          <a:ext cx="5688632" cy="4955336"/>
        </p:xfrm>
        <a:graphic>
          <a:graphicData uri="http://schemas.openxmlformats.org/drawingml/2006/table">
            <a:tbl>
              <a:tblPr firstRow="1" bandRow="1">
                <a:tableStyleId>{9D7B26C5-4107-4FEC-AEDC-1716B250A1EF}</a:tableStyleId>
              </a:tblPr>
              <a:tblGrid>
                <a:gridCol w="2844316">
                  <a:extLst>
                    <a:ext uri="{9D8B030D-6E8A-4147-A177-3AD203B41FA5}">
                      <a16:colId xmlns:a16="http://schemas.microsoft.com/office/drawing/2014/main" val="1694555714"/>
                    </a:ext>
                  </a:extLst>
                </a:gridCol>
                <a:gridCol w="2844316">
                  <a:extLst>
                    <a:ext uri="{9D8B030D-6E8A-4147-A177-3AD203B41FA5}">
                      <a16:colId xmlns:a16="http://schemas.microsoft.com/office/drawing/2014/main" val="2167995566"/>
                    </a:ext>
                  </a:extLst>
                </a:gridCol>
              </a:tblGrid>
              <a:tr h="449874">
                <a:tc>
                  <a:txBody>
                    <a:bodyPr/>
                    <a:lstStyle/>
                    <a:p>
                      <a:pPr algn="l"/>
                      <a:r>
                        <a:rPr lang="en-US" sz="1600" b="1">
                          <a:solidFill>
                            <a:schemeClr val="bg1"/>
                          </a:solidFill>
                        </a:rPr>
                        <a:t>At work</a:t>
                      </a:r>
                      <a:endParaRPr lang="en-US" sz="1600" b="1">
                        <a:solidFill>
                          <a:schemeClr val="bg1"/>
                        </a:solidFill>
                        <a:latin typeface="Network Rail Sans"/>
                      </a:endParaRPr>
                    </a:p>
                  </a:txBody>
                  <a:tcPr anchor="ctr">
                    <a:solidFill>
                      <a:srgbClr val="005172"/>
                    </a:solidFill>
                  </a:tcPr>
                </a:tc>
                <a:tc>
                  <a:txBody>
                    <a:bodyPr/>
                    <a:lstStyle/>
                    <a:p>
                      <a:pPr algn="l"/>
                      <a:r>
                        <a:rPr lang="en-US" sz="1600" b="1">
                          <a:solidFill>
                            <a:schemeClr val="bg1"/>
                          </a:solidFill>
                        </a:rPr>
                        <a:t>To the individual*</a:t>
                      </a:r>
                      <a:endParaRPr lang="en-US" sz="1600" b="1">
                        <a:solidFill>
                          <a:schemeClr val="bg1"/>
                        </a:solidFill>
                        <a:latin typeface="Network Rail Sans"/>
                      </a:endParaRPr>
                    </a:p>
                  </a:txBody>
                  <a:tcPr anchor="ctr">
                    <a:solidFill>
                      <a:srgbClr val="005172"/>
                    </a:solidFill>
                  </a:tcPr>
                </a:tc>
                <a:extLst>
                  <a:ext uri="{0D108BD9-81ED-4DB2-BD59-A6C34878D82A}">
                    <a16:rowId xmlns:a16="http://schemas.microsoft.com/office/drawing/2014/main" val="2326535482"/>
                  </a:ext>
                </a:extLst>
              </a:tr>
              <a:tr h="561091">
                <a:tc>
                  <a:txBody>
                    <a:bodyPr/>
                    <a:lstStyle/>
                    <a:p>
                      <a:pPr algn="l"/>
                      <a:r>
                        <a:rPr lang="en-US" sz="1600" b="0">
                          <a:solidFill>
                            <a:schemeClr val="tx1"/>
                          </a:solidFill>
                          <a:latin typeface="Network Rail Sans"/>
                        </a:rPr>
                        <a:t>Increased accident risk</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Network Rail Sans"/>
                        </a:rPr>
                        <a:t>Poor concentration</a:t>
                      </a:r>
                    </a:p>
                  </a:txBody>
                  <a:tcPr anchor="ctr"/>
                </a:tc>
                <a:extLst>
                  <a:ext uri="{0D108BD9-81ED-4DB2-BD59-A6C34878D82A}">
                    <a16:rowId xmlns:a16="http://schemas.microsoft.com/office/drawing/2014/main" val="3759009305"/>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Unsafe to drive or operate machinery</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Irritable/aggressive</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141759769"/>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Unable to carry out work safely</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Anxious or stressed</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623506465"/>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Put themselves, colleagues and passengers at risk</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Confusion</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2063051088"/>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Poor attendance and time-keeping</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Poor decision making</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073423532"/>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Poor quality of work</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u="none" strike="noStrike" kern="1200" cap="none" spc="0" normalizeH="0" baseline="0" noProof="0">
                          <a:ln>
                            <a:noFill/>
                          </a:ln>
                          <a:solidFill>
                            <a:schemeClr val="tx1"/>
                          </a:solidFill>
                          <a:effectLst/>
                          <a:uLnTx/>
                          <a:uFillTx/>
                          <a:latin typeface="Network Rail Sans"/>
                        </a:rPr>
                        <a:t>Physical health issues (e.g. cancer,</a:t>
                      </a:r>
                      <a:r>
                        <a:rPr lang="en-US" sz="1600" b="0" u="none" strike="noStrike" kern="1200" cap="none" spc="0" normalizeH="0" baseline="0" noProof="0">
                          <a:ln>
                            <a:noFill/>
                          </a:ln>
                          <a:solidFill>
                            <a:schemeClr val="tx1"/>
                          </a:solidFill>
                          <a:effectLst/>
                          <a:uLnTx/>
                          <a:uFillTx/>
                          <a:latin typeface="Network Rail Sans"/>
                        </a:rPr>
                        <a:t> </a:t>
                      </a:r>
                      <a:r>
                        <a:rPr kumimoji="0" lang="en-US" sz="1600" b="0" u="none" strike="noStrike" kern="1200" cap="none" spc="0" normalizeH="0" baseline="0" noProof="0">
                          <a:ln>
                            <a:noFill/>
                          </a:ln>
                          <a:solidFill>
                            <a:schemeClr val="tx1"/>
                          </a:solidFill>
                          <a:effectLst/>
                          <a:uLnTx/>
                          <a:uFillTx/>
                          <a:latin typeface="Network Rail Sans"/>
                        </a:rPr>
                        <a:t> depression, anxiety, addiction)</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3569406398"/>
                  </a:ext>
                </a:extLst>
              </a:tr>
              <a:tr h="561091">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u="none" strike="noStrike" kern="1200" cap="none" spc="0" normalizeH="0" baseline="0" noProof="0">
                          <a:ln>
                            <a:noFill/>
                          </a:ln>
                          <a:solidFill>
                            <a:schemeClr val="tx1"/>
                          </a:solidFill>
                          <a:effectLst/>
                          <a:uLnTx/>
                          <a:uFillTx/>
                          <a:latin typeface="Network Rail Sans"/>
                        </a:rPr>
                        <a:t>Inability to follow instructions</a:t>
                      </a:r>
                      <a:r>
                        <a:rPr lang="en-US" sz="1600" b="0" u="none" strike="noStrike" kern="1200" cap="none" spc="0" normalizeH="0" baseline="0" noProof="0">
                          <a:ln>
                            <a:noFill/>
                          </a:ln>
                          <a:solidFill>
                            <a:schemeClr val="tx1"/>
                          </a:solidFill>
                          <a:effectLst/>
                          <a:uLnTx/>
                          <a:uFillTx/>
                          <a:latin typeface="Network Rail Sans"/>
                        </a:rPr>
                        <a:t> </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u="none" strike="noStrike" kern="1200" cap="none" spc="0" normalizeH="0" baseline="0" noProof="0">
                          <a:ln>
                            <a:noFill/>
                          </a:ln>
                          <a:solidFill>
                            <a:schemeClr val="tx1"/>
                          </a:solidFill>
                          <a:effectLst/>
                          <a:uLnTx/>
                          <a:uFillTx/>
                          <a:latin typeface="Network Rail Sans"/>
                        </a:rPr>
                        <a:t>Long term mental health conditions (e.g. depression, anxiety, addition)</a:t>
                      </a:r>
                      <a:r>
                        <a:rPr lang="en-US" sz="1600" b="0" u="none" strike="noStrike" kern="1200" cap="none" spc="0" normalizeH="0" baseline="0" noProof="0">
                          <a:ln>
                            <a:noFill/>
                          </a:ln>
                          <a:solidFill>
                            <a:schemeClr val="tx1"/>
                          </a:solidFill>
                          <a:effectLst/>
                          <a:uLnTx/>
                          <a:uFillTx/>
                          <a:latin typeface="Network Rail Sans"/>
                        </a:rPr>
                        <a:t> </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3835758481"/>
                  </a:ext>
                </a:extLst>
              </a:tr>
            </a:tbl>
          </a:graphicData>
        </a:graphic>
      </p:graphicFrame>
    </p:spTree>
    <p:extLst>
      <p:ext uri="{BB962C8B-B14F-4D97-AF65-F5344CB8AC3E}">
        <p14:creationId xmlns:p14="http://schemas.microsoft.com/office/powerpoint/2010/main" val="15032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759E3D2-0FD9-5E08-963D-C7AC1E9E8D14}"/>
              </a:ext>
            </a:extLst>
          </p:cNvPr>
          <p:cNvSpPr txBox="1">
            <a:spLocks/>
          </p:cNvSpPr>
          <p:nvPr/>
        </p:nvSpPr>
        <p:spPr>
          <a:xfrm>
            <a:off x="510369" y="549277"/>
            <a:ext cx="6444345" cy="1410358"/>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What is changing between 3 September 2022 and 3 March 2023? </a:t>
            </a:r>
          </a:p>
        </p:txBody>
      </p:sp>
      <p:pic>
        <p:nvPicPr>
          <p:cNvPr id="11" name="Picture 10">
            <a:extLst>
              <a:ext uri="{FF2B5EF4-FFF2-40B4-BE49-F238E27FC236}">
                <a16:creationId xmlns:a16="http://schemas.microsoft.com/office/drawing/2014/main" id="{57DE389F-FD70-2E7E-709E-0D40CDF182DC}"/>
              </a:ext>
            </a:extLst>
          </p:cNvPr>
          <p:cNvPicPr>
            <a:picLocks noChangeAspect="1"/>
          </p:cNvPicPr>
          <p:nvPr/>
        </p:nvPicPr>
        <p:blipFill rotWithShape="1">
          <a:blip r:embed="rId2">
            <a:extLst>
              <a:ext uri="{28A0092B-C50C-407E-A947-70E740481C1C}">
                <a14:useLocalDpi xmlns:a14="http://schemas.microsoft.com/office/drawing/2010/main" val="0"/>
              </a:ext>
            </a:extLst>
          </a:blip>
          <a:srcRect t="11433" r="43969" b="45667"/>
          <a:stretch/>
        </p:blipFill>
        <p:spPr>
          <a:xfrm>
            <a:off x="5110624" y="0"/>
            <a:ext cx="7081375" cy="6506308"/>
          </a:xfrm>
          <a:prstGeom prst="rect">
            <a:avLst/>
          </a:prstGeom>
        </p:spPr>
      </p:pic>
      <p:graphicFrame>
        <p:nvGraphicFramePr>
          <p:cNvPr id="5" name="Table 13">
            <a:extLst>
              <a:ext uri="{FF2B5EF4-FFF2-40B4-BE49-F238E27FC236}">
                <a16:creationId xmlns:a16="http://schemas.microsoft.com/office/drawing/2014/main" id="{753CCB35-30CD-AB94-298E-FDFA8AC2CA56}"/>
              </a:ext>
            </a:extLst>
          </p:cNvPr>
          <p:cNvGraphicFramePr>
            <a:graphicFrameLocks noGrp="1"/>
          </p:cNvGraphicFramePr>
          <p:nvPr>
            <p:extLst>
              <p:ext uri="{D42A27DB-BD31-4B8C-83A1-F6EECF244321}">
                <p14:modId xmlns:p14="http://schemas.microsoft.com/office/powerpoint/2010/main" val="1146655122"/>
              </p:ext>
            </p:extLst>
          </p:nvPr>
        </p:nvGraphicFramePr>
        <p:xfrm>
          <a:off x="370670" y="1728266"/>
          <a:ext cx="6978986" cy="4521037"/>
        </p:xfrm>
        <a:graphic>
          <a:graphicData uri="http://schemas.openxmlformats.org/drawingml/2006/table">
            <a:tbl>
              <a:tblPr firstRow="1" bandRow="1">
                <a:tableStyleId>{9D7B26C5-4107-4FEC-AEDC-1716B250A1EF}</a:tableStyleId>
              </a:tblPr>
              <a:tblGrid>
                <a:gridCol w="3489493">
                  <a:extLst>
                    <a:ext uri="{9D8B030D-6E8A-4147-A177-3AD203B41FA5}">
                      <a16:colId xmlns:a16="http://schemas.microsoft.com/office/drawing/2014/main" val="1694555714"/>
                    </a:ext>
                  </a:extLst>
                </a:gridCol>
                <a:gridCol w="3489493">
                  <a:extLst>
                    <a:ext uri="{9D8B030D-6E8A-4147-A177-3AD203B41FA5}">
                      <a16:colId xmlns:a16="http://schemas.microsoft.com/office/drawing/2014/main" val="2167995566"/>
                    </a:ext>
                  </a:extLst>
                </a:gridCol>
              </a:tblGrid>
              <a:tr h="492456">
                <a:tc>
                  <a:txBody>
                    <a:bodyPr/>
                    <a:lstStyle/>
                    <a:p>
                      <a:pPr algn="l"/>
                      <a:r>
                        <a:rPr lang="en-US" sz="1400" b="1">
                          <a:solidFill>
                            <a:schemeClr val="tx1"/>
                          </a:solidFill>
                          <a:latin typeface="Network Rail Sans"/>
                        </a:rPr>
                        <a:t>What’s changing?</a:t>
                      </a:r>
                    </a:p>
                  </a:txBody>
                  <a:tcPr anchor="ctr">
                    <a:solidFill>
                      <a:srgbClr val="8B60A0"/>
                    </a:solidFill>
                  </a:tcPr>
                </a:tc>
                <a:tc>
                  <a:txBody>
                    <a:bodyPr/>
                    <a:lstStyle/>
                    <a:p>
                      <a:pPr algn="l"/>
                      <a:r>
                        <a:rPr lang="en-US" sz="1400" b="1">
                          <a:solidFill>
                            <a:schemeClr val="tx1"/>
                          </a:solidFill>
                          <a:latin typeface="Network Rail Sans"/>
                        </a:rPr>
                        <a:t>Reason</a:t>
                      </a:r>
                    </a:p>
                  </a:txBody>
                  <a:tcPr anchor="ctr">
                    <a:solidFill>
                      <a:srgbClr val="8B60A0"/>
                    </a:solidFill>
                  </a:tcPr>
                </a:tc>
                <a:extLst>
                  <a:ext uri="{0D108BD9-81ED-4DB2-BD59-A6C34878D82A}">
                    <a16:rowId xmlns:a16="http://schemas.microsoft.com/office/drawing/2014/main" val="2326535482"/>
                  </a:ext>
                </a:extLst>
              </a:tr>
              <a:tr h="675781">
                <a:tc>
                  <a:txBody>
                    <a:bodyPr/>
                    <a:lstStyle/>
                    <a:p>
                      <a:pPr algn="l"/>
                      <a:r>
                        <a:rPr lang="en-US" sz="1400" b="0">
                          <a:solidFill>
                            <a:schemeClr val="tx1"/>
                          </a:solidFill>
                          <a:latin typeface="Network Rail Sans"/>
                        </a:rPr>
                        <a:t>All colleagues can be randomly selected for </a:t>
                      </a:r>
                      <a:br>
                        <a:rPr lang="en-US" sz="1400" b="0">
                          <a:solidFill>
                            <a:schemeClr val="tx1"/>
                          </a:solidFill>
                          <a:latin typeface="Network Rail Sans"/>
                        </a:rPr>
                      </a:br>
                      <a:r>
                        <a:rPr lang="en-US" sz="1400" b="0">
                          <a:solidFill>
                            <a:schemeClr val="tx1"/>
                          </a:solidFill>
                          <a:latin typeface="Network Rail Sans"/>
                        </a:rPr>
                        <a:t>a D&amp;A test whilst at a Network Rail workplace</a:t>
                      </a:r>
                      <a:endParaRPr lang="en-US" sz="1400">
                        <a:solidFill>
                          <a:schemeClr val="tx1"/>
                        </a:solidFill>
                        <a:latin typeface="Network Rail San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a:solidFill>
                            <a:schemeClr val="tx1"/>
                          </a:solidFill>
                          <a:latin typeface="Network Rail Sans"/>
                        </a:rPr>
                        <a:t>To apply an equal and fair testing </a:t>
                      </a:r>
                      <a:r>
                        <a:rPr lang="en-US" sz="1400" b="0" err="1">
                          <a:solidFill>
                            <a:schemeClr val="tx1"/>
                          </a:solidFill>
                          <a:latin typeface="Network Rail Sans"/>
                        </a:rPr>
                        <a:t>programme</a:t>
                      </a:r>
                      <a:endParaRPr lang="en-US" sz="1400">
                        <a:solidFill>
                          <a:schemeClr val="tx1"/>
                        </a:solidFill>
                        <a:latin typeface="Network Rail Sans"/>
                      </a:endParaRPr>
                    </a:p>
                  </a:txBody>
                  <a:tcPr anchor="ctr"/>
                </a:tc>
                <a:extLst>
                  <a:ext uri="{0D108BD9-81ED-4DB2-BD59-A6C34878D82A}">
                    <a16:rowId xmlns:a16="http://schemas.microsoft.com/office/drawing/2014/main" val="3759009305"/>
                  </a:ext>
                </a:extLst>
              </a:tr>
              <a:tr h="67578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latin typeface="Network Rail Sans"/>
                        </a:rPr>
                        <a:t>20% of all colleagues will be randomly selected for a D&amp;A test each year (before 5% of safety critical colleagues only)</a:t>
                      </a:r>
                      <a:endParaRPr kumimoji="0" lang="en-US" sz="14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latin typeface="Network Rail Sans"/>
                        </a:rPr>
                        <a:t>To increase the likelihood of any colleague being randomly tested</a:t>
                      </a:r>
                      <a:endParaRPr kumimoji="0" lang="en-US" sz="14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141759769"/>
                  </a:ext>
                </a:extLst>
              </a:tr>
              <a:tr h="67578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latin typeface="Network Rail Sans"/>
                        </a:rPr>
                        <a:t>All prospective candidates will undergo and pass a D&amp;A test prior to joining Network Rail</a:t>
                      </a:r>
                      <a:endParaRPr kumimoji="0" lang="en-US" sz="14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latin typeface="Network Rail Sans"/>
                        </a:rPr>
                        <a:t>To reduce the risk of Network Rail employing</a:t>
                      </a:r>
                      <a:br>
                        <a:rPr kumimoji="0" lang="en-US" sz="1400" b="0" u="none" strike="noStrike" kern="1200" cap="none" spc="0" normalizeH="0" baseline="0" noProof="0">
                          <a:ln>
                            <a:noFill/>
                          </a:ln>
                          <a:solidFill>
                            <a:schemeClr val="tx1"/>
                          </a:solidFill>
                          <a:effectLst/>
                          <a:uLnTx/>
                          <a:uFillTx/>
                          <a:latin typeface="Network Rail Sans"/>
                        </a:rPr>
                      </a:br>
                      <a:r>
                        <a:rPr kumimoji="0" lang="en-US" sz="1400" b="0" u="none" strike="noStrike" kern="1200" cap="none" spc="0" normalizeH="0" baseline="0" noProof="0">
                          <a:ln>
                            <a:noFill/>
                          </a:ln>
                          <a:solidFill>
                            <a:schemeClr val="tx1"/>
                          </a:solidFill>
                          <a:effectLst/>
                          <a:uLnTx/>
                          <a:uFillTx/>
                          <a:latin typeface="Network Rail Sans"/>
                        </a:rPr>
                        <a:t>a candidate with a misuse issue</a:t>
                      </a:r>
                      <a:endParaRPr kumimoji="0" lang="en-US" sz="14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623506465"/>
                  </a:ext>
                </a:extLst>
              </a:tr>
              <a:tr h="99117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latin typeface="Network Rail Sans"/>
                        </a:rPr>
                        <a:t>All drugs tests will be conducted using Point </a:t>
                      </a:r>
                      <a:br>
                        <a:rPr kumimoji="0" lang="en-US" sz="1400" b="0" u="none" strike="noStrike" kern="1200" cap="none" spc="0" normalizeH="0" baseline="0" noProof="0">
                          <a:ln>
                            <a:noFill/>
                          </a:ln>
                          <a:solidFill>
                            <a:schemeClr val="tx1"/>
                          </a:solidFill>
                          <a:effectLst/>
                          <a:uLnTx/>
                          <a:uFillTx/>
                          <a:latin typeface="Network Rail Sans"/>
                        </a:rPr>
                      </a:br>
                      <a:r>
                        <a:rPr kumimoji="0" lang="en-US" sz="1400" b="0" u="none" strike="noStrike" kern="1200" cap="none" spc="0" normalizeH="0" baseline="0" noProof="0">
                          <a:ln>
                            <a:noFill/>
                          </a:ln>
                          <a:solidFill>
                            <a:schemeClr val="tx1"/>
                          </a:solidFill>
                          <a:effectLst/>
                          <a:uLnTx/>
                          <a:uFillTx/>
                          <a:latin typeface="Network Rail Sans"/>
                        </a:rPr>
                        <a:t>of Contact Testing (</a:t>
                      </a:r>
                      <a:r>
                        <a:rPr lang="en-US" sz="1400" b="0" u="none" strike="noStrike" kern="1200" cap="none" spc="0" normalizeH="0" baseline="0" noProof="0">
                          <a:ln>
                            <a:noFill/>
                          </a:ln>
                          <a:solidFill>
                            <a:schemeClr val="tx1"/>
                          </a:solidFill>
                          <a:effectLst/>
                          <a:uLnTx/>
                          <a:uFillTx/>
                          <a:latin typeface="Network Rail Sans"/>
                        </a:rPr>
                        <a:t>POCT</a:t>
                      </a:r>
                      <a:r>
                        <a:rPr kumimoji="0" lang="en-US" sz="1400" b="0" u="none" strike="noStrike" kern="1200" cap="none" spc="0" normalizeH="0" baseline="0" noProof="0">
                          <a:ln>
                            <a:noFill/>
                          </a:ln>
                          <a:solidFill>
                            <a:schemeClr val="tx1"/>
                          </a:solidFill>
                          <a:effectLst/>
                          <a:uLnTx/>
                          <a:uFillTx/>
                          <a:latin typeface="Network Rail Sans"/>
                        </a:rPr>
                        <a:t>)</a:t>
                      </a:r>
                      <a:endParaRPr kumimoji="0" lang="en-US" sz="14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400" b="0" u="none" strike="noStrike" kern="1200" cap="none" spc="0" normalizeH="0" baseline="0" noProof="0">
                          <a:ln>
                            <a:noFill/>
                          </a:ln>
                          <a:solidFill>
                            <a:schemeClr val="tx1"/>
                          </a:solidFill>
                          <a:effectLst/>
                          <a:uLnTx/>
                          <a:uFillTx/>
                          <a:latin typeface="Network Rail Sans"/>
                        </a:rPr>
                        <a:t>To ensure </a:t>
                      </a:r>
                      <a:r>
                        <a:rPr lang="en-US" sz="1400" b="0" u="none" strike="noStrike" kern="1200" cap="none" spc="0" normalizeH="0" baseline="0" noProof="0">
                          <a:ln>
                            <a:noFill/>
                          </a:ln>
                          <a:solidFill>
                            <a:schemeClr val="tx1"/>
                          </a:solidFill>
                          <a:effectLst/>
                          <a:uLnTx/>
                          <a:uFillTx/>
                          <a:latin typeface="Network Rail Sans"/>
                        </a:rPr>
                        <a:t>colleagues </a:t>
                      </a:r>
                      <a:r>
                        <a:rPr kumimoji="0" lang="en-US" sz="1400" b="0" u="none" strike="noStrike" kern="1200" cap="none" spc="0" normalizeH="0" baseline="0" noProof="0">
                          <a:ln>
                            <a:noFill/>
                          </a:ln>
                          <a:solidFill>
                            <a:schemeClr val="tx1"/>
                          </a:solidFill>
                          <a:effectLst/>
                          <a:uLnTx/>
                          <a:uFillTx/>
                          <a:latin typeface="Network Rail Sans"/>
                        </a:rPr>
                        <a:t>who are safe and fit to continue working can do </a:t>
                      </a:r>
                      <a:r>
                        <a:rPr lang="en-US" sz="1400" b="0" u="none" strike="noStrike" kern="1200" cap="none" spc="0" normalizeH="0" baseline="0" noProof="0">
                          <a:ln>
                            <a:noFill/>
                          </a:ln>
                          <a:solidFill>
                            <a:schemeClr val="tx1"/>
                          </a:solidFill>
                          <a:effectLst/>
                          <a:uLnTx/>
                          <a:uFillTx/>
                          <a:latin typeface="Network Rail Sans"/>
                        </a:rPr>
                        <a:t>so. To</a:t>
                      </a:r>
                      <a:r>
                        <a:rPr kumimoji="0" lang="en-US" sz="1400" b="0" u="none" strike="noStrike" kern="1200" cap="none" spc="0" normalizeH="0" baseline="0" noProof="0">
                          <a:ln>
                            <a:noFill/>
                          </a:ln>
                          <a:solidFill>
                            <a:schemeClr val="tx1"/>
                          </a:solidFill>
                          <a:effectLst/>
                          <a:uLnTx/>
                          <a:uFillTx/>
                          <a:latin typeface="Network Rail Sans"/>
                        </a:rPr>
                        <a:t> identify colleagues who could have a substance in their body</a:t>
                      </a:r>
                      <a:r>
                        <a:rPr lang="en-US" sz="1400" b="0" u="none" strike="noStrike" kern="1200" cap="none" spc="0" normalizeH="0" baseline="0" noProof="0">
                          <a:ln>
                            <a:noFill/>
                          </a:ln>
                          <a:solidFill>
                            <a:schemeClr val="tx1"/>
                          </a:solidFill>
                          <a:effectLst/>
                          <a:uLnTx/>
                          <a:uFillTx/>
                          <a:latin typeface="Network Rail Sans"/>
                        </a:rPr>
                        <a:t> at a level which can be a safety risk</a:t>
                      </a:r>
                      <a:endParaRPr kumimoji="0" lang="en-US" sz="14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2063051088"/>
                  </a:ext>
                </a:extLst>
              </a:tr>
              <a:tr h="67578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400" b="0" u="none" strike="noStrike" kern="1200" cap="none" spc="0" normalizeH="0" baseline="0" noProof="0">
                          <a:ln>
                            <a:noFill/>
                          </a:ln>
                          <a:solidFill>
                            <a:schemeClr val="tx1"/>
                          </a:solidFill>
                          <a:effectLst/>
                          <a:uLnTx/>
                          <a:uFillTx/>
                          <a:latin typeface="Network Rail Sans"/>
                        </a:rPr>
                        <a:t>Improved</a:t>
                      </a:r>
                      <a:r>
                        <a:rPr kumimoji="0" lang="en-US" sz="1400" b="0" u="none" strike="noStrike" kern="1200" cap="none" spc="0" normalizeH="0" baseline="0" noProof="0">
                          <a:ln>
                            <a:noFill/>
                          </a:ln>
                          <a:solidFill>
                            <a:schemeClr val="tx1"/>
                          </a:solidFill>
                          <a:effectLst/>
                          <a:uLnTx/>
                          <a:uFillTx/>
                          <a:latin typeface="Network Rail Sans"/>
                        </a:rPr>
                        <a:t> the support </a:t>
                      </a:r>
                      <a:r>
                        <a:rPr kumimoji="0" lang="en-US" sz="1400" b="0" u="none" strike="noStrike" kern="1200" cap="none" spc="0" normalizeH="0" baseline="0" noProof="0" err="1">
                          <a:ln>
                            <a:noFill/>
                          </a:ln>
                          <a:solidFill>
                            <a:schemeClr val="tx1"/>
                          </a:solidFill>
                          <a:effectLst/>
                          <a:uLnTx/>
                          <a:uFillTx/>
                          <a:latin typeface="Network Rail Sans"/>
                        </a:rPr>
                        <a:t>programme</a:t>
                      </a:r>
                      <a:r>
                        <a:rPr kumimoji="0" lang="en-US" sz="1400" b="0" u="none" strike="noStrike" kern="1200" cap="none" spc="0" normalizeH="0" baseline="0" noProof="0">
                          <a:ln>
                            <a:noFill/>
                          </a:ln>
                          <a:solidFill>
                            <a:schemeClr val="tx1"/>
                          </a:solidFill>
                          <a:effectLst/>
                          <a:uLnTx/>
                          <a:uFillTx/>
                          <a:latin typeface="Network Rail Sans"/>
                        </a:rPr>
                        <a:t> for any colleague who has a D&amp;A misuse concern</a:t>
                      </a:r>
                      <a:endParaRPr kumimoji="0" lang="en-US" sz="1400" b="0" i="0" u="none" strike="noStrike" kern="1200" cap="none" spc="0" normalizeH="0" baseline="0" noProof="0">
                        <a:ln>
                          <a:noFill/>
                        </a:ln>
                        <a:solidFill>
                          <a:schemeClr val="tx1"/>
                        </a:solidFill>
                        <a:effectLst/>
                        <a:uLnTx/>
                        <a:uFillTx/>
                        <a:latin typeface="Network Rail Sans"/>
                        <a:ea typeface="+mn-ea"/>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a:ln>
                            <a:noFill/>
                          </a:ln>
                          <a:solidFill>
                            <a:schemeClr val="tx1"/>
                          </a:solidFill>
                          <a:effectLst/>
                          <a:uLnTx/>
                          <a:uFillTx/>
                          <a:latin typeface="Network Rail Sans"/>
                        </a:rPr>
                        <a:t>We care for our colleagues and want to provide support for D&amp;A misuse where possible</a:t>
                      </a:r>
                      <a:endParaRPr kumimoji="0" lang="en-US" sz="14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073423532"/>
                  </a:ext>
                </a:extLst>
              </a:tr>
            </a:tbl>
          </a:graphicData>
        </a:graphic>
      </p:graphicFrame>
      <p:sp>
        <p:nvSpPr>
          <p:cNvPr id="3" name="Text Placeholder 1">
            <a:extLst>
              <a:ext uri="{FF2B5EF4-FFF2-40B4-BE49-F238E27FC236}">
                <a16:creationId xmlns:a16="http://schemas.microsoft.com/office/drawing/2014/main" id="{9AF28108-9280-6DE6-5478-DAD68479C89D}"/>
              </a:ext>
            </a:extLst>
          </p:cNvPr>
          <p:cNvSpPr txBox="1">
            <a:spLocks/>
          </p:cNvSpPr>
          <p:nvPr/>
        </p:nvSpPr>
        <p:spPr>
          <a:xfrm>
            <a:off x="8040217" y="5589240"/>
            <a:ext cx="3600922" cy="818114"/>
          </a:xfrm>
          <a:prstGeom prst="rect">
            <a:avLst/>
          </a:prstGeom>
        </p:spPr>
        <p:txBody>
          <a:bodyPr vert="horz" wrap="square" lIns="0" tIns="45720" rIns="0" bIns="45720" rtlCol="0" anchor="b">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1600">
                <a:solidFill>
                  <a:srgbClr val="005172"/>
                </a:solidFill>
                <a:latin typeface="Network Rail Sans"/>
              </a:rPr>
              <a:t>All drugs and alcohol testing records </a:t>
            </a:r>
            <a:br>
              <a:rPr lang="en-GB" sz="1600">
                <a:solidFill>
                  <a:srgbClr val="005172"/>
                </a:solidFill>
                <a:latin typeface="Network Rail Sans" panose="02000000040000020004" pitchFamily="2" charset="77"/>
              </a:rPr>
            </a:br>
            <a:r>
              <a:rPr lang="en-GB" sz="1600">
                <a:solidFill>
                  <a:srgbClr val="005172"/>
                </a:solidFill>
                <a:latin typeface="Network Rail Sans"/>
              </a:rPr>
              <a:t>will be securely stored on the Sentinel database and in line with GDPR.</a:t>
            </a:r>
          </a:p>
        </p:txBody>
      </p:sp>
    </p:spTree>
    <p:extLst>
      <p:ext uri="{BB962C8B-B14F-4D97-AF65-F5344CB8AC3E}">
        <p14:creationId xmlns:p14="http://schemas.microsoft.com/office/powerpoint/2010/main" val="15386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3153DB-F576-1FE7-A4A7-E34624686446}"/>
              </a:ext>
            </a:extLst>
          </p:cNvPr>
          <p:cNvSpPr txBox="1">
            <a:spLocks/>
          </p:cNvSpPr>
          <p:nvPr/>
        </p:nvSpPr>
        <p:spPr>
          <a:xfrm>
            <a:off x="3035300" y="1196752"/>
            <a:ext cx="8388604" cy="522320"/>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Consequences of breaching the D&amp;A standard</a:t>
            </a:r>
          </a:p>
        </p:txBody>
      </p:sp>
      <p:pic>
        <p:nvPicPr>
          <p:cNvPr id="3" name="Picture 2">
            <a:extLst>
              <a:ext uri="{FF2B5EF4-FFF2-40B4-BE49-F238E27FC236}">
                <a16:creationId xmlns:a16="http://schemas.microsoft.com/office/drawing/2014/main" id="{28FDE8FA-4B8C-EA95-A3FC-059102A98EE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0367" t="35468" b="23396"/>
          <a:stretch/>
        </p:blipFill>
        <p:spPr>
          <a:xfrm>
            <a:off x="0" y="0"/>
            <a:ext cx="5529332" cy="6886576"/>
          </a:xfrm>
          <a:prstGeom prst="rect">
            <a:avLst/>
          </a:prstGeom>
        </p:spPr>
      </p:pic>
      <p:sp>
        <p:nvSpPr>
          <p:cNvPr id="11" name="Text Placeholder 1">
            <a:extLst>
              <a:ext uri="{FF2B5EF4-FFF2-40B4-BE49-F238E27FC236}">
                <a16:creationId xmlns:a16="http://schemas.microsoft.com/office/drawing/2014/main" id="{9B4BD377-70E8-CCDC-065E-7F18FB43CE7E}"/>
              </a:ext>
            </a:extLst>
          </p:cNvPr>
          <p:cNvSpPr txBox="1">
            <a:spLocks/>
          </p:cNvSpPr>
          <p:nvPr/>
        </p:nvSpPr>
        <p:spPr>
          <a:xfrm>
            <a:off x="5494081" y="3128558"/>
            <a:ext cx="6147057" cy="2961157"/>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buClr>
                <a:schemeClr val="bg1"/>
              </a:buClr>
              <a:buSzPct val="100000"/>
              <a:buFont typeface="Arial" panose="020B0604020202020204" pitchFamily="34" charset="0"/>
              <a:buChar char="•"/>
            </a:pPr>
            <a:r>
              <a:rPr lang="en-GB" sz="2000">
                <a:latin typeface="Network Rail Sans"/>
              </a:rPr>
              <a:t>Subject to disciplinary processes and procedures </a:t>
            </a:r>
            <a:br>
              <a:rPr lang="en-GB" sz="2000">
                <a:latin typeface="Network Rail Sans" panose="02000000040000020004" pitchFamily="2" charset="77"/>
              </a:rPr>
            </a:br>
            <a:r>
              <a:rPr lang="en-GB" sz="2000">
                <a:latin typeface="Network Rail Sans"/>
              </a:rPr>
              <a:t>(all colleagues)</a:t>
            </a:r>
          </a:p>
          <a:p>
            <a:pPr marL="228600" indent="-228600">
              <a:lnSpc>
                <a:spcPct val="100000"/>
              </a:lnSpc>
              <a:buClr>
                <a:schemeClr val="bg1"/>
              </a:buClr>
              <a:buSzPct val="100000"/>
              <a:buFont typeface="Arial" panose="020B0604020202020204" pitchFamily="34" charset="0"/>
              <a:buChar char="•"/>
            </a:pPr>
            <a:r>
              <a:rPr lang="en-GB" sz="2000">
                <a:latin typeface="Network Rail Sans"/>
              </a:rPr>
              <a:t>Personal Track Safety (PTS) certificate and permission to work in a safety critical capacity on NR managed infrastructure revoked for five years (all employees)</a:t>
            </a:r>
          </a:p>
          <a:p>
            <a:pPr marL="228600" indent="-228600">
              <a:lnSpc>
                <a:spcPct val="100000"/>
              </a:lnSpc>
              <a:buClr>
                <a:schemeClr val="bg1"/>
              </a:buClr>
              <a:buSzPct val="100000"/>
              <a:buFont typeface="Arial" panose="020B0604020202020204" pitchFamily="34" charset="0"/>
              <a:buChar char="•"/>
            </a:pPr>
            <a:r>
              <a:rPr lang="en-GB" sz="2000">
                <a:latin typeface="Network Rail Sans"/>
              </a:rPr>
              <a:t>Sentinel card (passport to work on the railway) cancelled for five years (all Sentinel card holders)</a:t>
            </a:r>
          </a:p>
          <a:p>
            <a:pPr marL="228600" indent="-228600">
              <a:lnSpc>
                <a:spcPct val="100000"/>
              </a:lnSpc>
              <a:buClr>
                <a:schemeClr val="bg1"/>
              </a:buClr>
              <a:buSzPct val="100000"/>
              <a:buFont typeface="Arial" panose="020B0604020202020204" pitchFamily="34" charset="0"/>
              <a:buChar char="•"/>
            </a:pPr>
            <a:r>
              <a:rPr lang="en-GB" sz="2000">
                <a:latin typeface="Network Rail Sans"/>
              </a:rPr>
              <a:t>Job offer rescinded (prospective candidates only)</a:t>
            </a:r>
          </a:p>
        </p:txBody>
      </p:sp>
      <p:sp>
        <p:nvSpPr>
          <p:cNvPr id="10" name="Text Placeholder 1">
            <a:extLst>
              <a:ext uri="{FF2B5EF4-FFF2-40B4-BE49-F238E27FC236}">
                <a16:creationId xmlns:a16="http://schemas.microsoft.com/office/drawing/2014/main" id="{28B316DB-D0D4-B3BD-0F7F-C9578F62F3D0}"/>
              </a:ext>
            </a:extLst>
          </p:cNvPr>
          <p:cNvSpPr txBox="1">
            <a:spLocks/>
          </p:cNvSpPr>
          <p:nvPr/>
        </p:nvSpPr>
        <p:spPr>
          <a:xfrm>
            <a:off x="3035300" y="1910008"/>
            <a:ext cx="8388603" cy="1081232"/>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2000">
                <a:latin typeface="Network Rail Sans"/>
              </a:rPr>
              <a:t>The consequences for any colleague or prospective candidate who records </a:t>
            </a:r>
            <a:br>
              <a:rPr lang="en-GB" sz="2000">
                <a:latin typeface="Network Rail Sans" panose="02000000040000020004" pitchFamily="2" charset="77"/>
              </a:rPr>
            </a:br>
            <a:r>
              <a:rPr lang="en-GB" sz="2000">
                <a:latin typeface="Network Rail Sans"/>
              </a:rPr>
              <a:t>a positive D&amp;A test result, including an employee who refuses to undergo </a:t>
            </a:r>
            <a:br>
              <a:rPr lang="en-GB" sz="2000">
                <a:latin typeface="Network Rail Sans" panose="02000000040000020004" pitchFamily="2" charset="77"/>
              </a:rPr>
            </a:br>
            <a:r>
              <a:rPr lang="en-GB" sz="2000">
                <a:latin typeface="Network Rail Sans"/>
              </a:rPr>
              <a:t>a test when required to do so, are:</a:t>
            </a:r>
          </a:p>
        </p:txBody>
      </p:sp>
    </p:spTree>
    <p:extLst>
      <p:ext uri="{BB962C8B-B14F-4D97-AF65-F5344CB8AC3E}">
        <p14:creationId xmlns:p14="http://schemas.microsoft.com/office/powerpoint/2010/main" val="88484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6EADDEC-1CF3-5166-9828-1EF1574281D5}"/>
              </a:ext>
            </a:extLst>
          </p:cNvPr>
          <p:cNvSpPr txBox="1">
            <a:spLocks/>
          </p:cNvSpPr>
          <p:nvPr/>
        </p:nvSpPr>
        <p:spPr>
          <a:xfrm>
            <a:off x="4656138" y="983392"/>
            <a:ext cx="7464742" cy="1038448"/>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Our Drugs and Alcohol Support </a:t>
            </a:r>
            <a:br>
              <a:rPr lang="en-GB" sz="3100" b="1">
                <a:solidFill>
                  <a:srgbClr val="005172"/>
                </a:solidFill>
                <a:latin typeface="Network Rail Sans" panose="02000000040000020004" pitchFamily="2" charset="77"/>
              </a:rPr>
            </a:br>
            <a:r>
              <a:rPr lang="en-GB" sz="3100" b="1">
                <a:solidFill>
                  <a:srgbClr val="005172"/>
                </a:solidFill>
                <a:latin typeface="Network Rail Sans" panose="02000000040000020004" pitchFamily="2" charset="77"/>
              </a:rPr>
              <a:t>Programme (DASP)</a:t>
            </a:r>
          </a:p>
        </p:txBody>
      </p:sp>
      <p:pic>
        <p:nvPicPr>
          <p:cNvPr id="9" name="Picture 8">
            <a:extLst>
              <a:ext uri="{FF2B5EF4-FFF2-40B4-BE49-F238E27FC236}">
                <a16:creationId xmlns:a16="http://schemas.microsoft.com/office/drawing/2014/main" id="{5E108E25-C229-46E8-D9AD-0BE7E8CB0B11}"/>
              </a:ext>
            </a:extLst>
          </p:cNvPr>
          <p:cNvPicPr>
            <a:picLocks noChangeAspect="1"/>
          </p:cNvPicPr>
          <p:nvPr/>
        </p:nvPicPr>
        <p:blipFill rotWithShape="1">
          <a:blip r:embed="rId2">
            <a:extLst>
              <a:ext uri="{28A0092B-C50C-407E-A947-70E740481C1C}">
                <a14:useLocalDpi xmlns:a14="http://schemas.microsoft.com/office/drawing/2010/main" val="0"/>
              </a:ext>
            </a:extLst>
          </a:blip>
          <a:srcRect l="17854" t="36068" b="1574"/>
          <a:stretch/>
        </p:blipFill>
        <p:spPr>
          <a:xfrm>
            <a:off x="0" y="0"/>
            <a:ext cx="7528578" cy="6858000"/>
          </a:xfrm>
          <a:prstGeom prst="rect">
            <a:avLst/>
          </a:prstGeom>
        </p:spPr>
      </p:pic>
      <p:sp>
        <p:nvSpPr>
          <p:cNvPr id="5" name="Text Placeholder 1">
            <a:extLst>
              <a:ext uri="{FF2B5EF4-FFF2-40B4-BE49-F238E27FC236}">
                <a16:creationId xmlns:a16="http://schemas.microsoft.com/office/drawing/2014/main" id="{7036628F-B6CA-047D-7BA5-C75CC93BC51F}"/>
              </a:ext>
            </a:extLst>
          </p:cNvPr>
          <p:cNvSpPr txBox="1">
            <a:spLocks/>
          </p:cNvSpPr>
          <p:nvPr/>
        </p:nvSpPr>
        <p:spPr>
          <a:xfrm>
            <a:off x="4656138" y="2143505"/>
            <a:ext cx="6984999" cy="4384619"/>
          </a:xfrm>
          <a:prstGeom prst="rect">
            <a:avLst/>
          </a:prstGeom>
        </p:spPr>
        <p:txBody>
          <a:bodyPr vert="horz" wrap="square" lIns="0" tIns="45720" rIns="0" bIns="45720" rtlCol="0">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2000">
                <a:latin typeface="Network Rail Sans" panose="02000000040000020004" pitchFamily="2" charset="77"/>
              </a:rPr>
              <a:t>Support is available to all colleagues with a drugs and/or alcohol misuse concern. It is important you disclose your concerns to your manager </a:t>
            </a:r>
            <a:r>
              <a:rPr lang="en-GB" sz="2000" u="sng">
                <a:latin typeface="Network Rail Sans" panose="02000000040000020004" pitchFamily="2" charset="77"/>
              </a:rPr>
              <a:t>before</a:t>
            </a:r>
            <a:r>
              <a:rPr lang="en-GB" sz="2000">
                <a:latin typeface="Network Rail Sans" panose="02000000040000020004" pitchFamily="2" charset="77"/>
              </a:rPr>
              <a:t> you:</a:t>
            </a:r>
          </a:p>
          <a:p>
            <a:pPr marL="228600" indent="-228600">
              <a:lnSpc>
                <a:spcPct val="100000"/>
              </a:lnSpc>
              <a:buClr>
                <a:schemeClr val="bg1"/>
              </a:buClr>
              <a:buSzPct val="100000"/>
              <a:buFont typeface="Arial" panose="020B0604020202020204" pitchFamily="34" charset="0"/>
              <a:buChar char="•"/>
            </a:pPr>
            <a:r>
              <a:rPr lang="en-GB" sz="2000">
                <a:latin typeface="Network Rail Sans" panose="02000000040000020004" pitchFamily="2" charset="77"/>
              </a:rPr>
              <a:t>attend or start work on a normal working day</a:t>
            </a:r>
          </a:p>
          <a:p>
            <a:pPr marL="228600" indent="-228600">
              <a:lnSpc>
                <a:spcPct val="100000"/>
              </a:lnSpc>
              <a:buClr>
                <a:schemeClr val="bg1"/>
              </a:buClr>
              <a:buSzPct val="100000"/>
              <a:buFont typeface="Arial" panose="020B0604020202020204" pitchFamily="34" charset="0"/>
              <a:buChar char="•"/>
            </a:pPr>
            <a:r>
              <a:rPr lang="en-GB" sz="2000">
                <a:latin typeface="Network Rail Sans" panose="02000000040000020004" pitchFamily="2" charset="77"/>
              </a:rPr>
              <a:t>are contacted to undergo any type of D&amp;A test</a:t>
            </a:r>
          </a:p>
          <a:p>
            <a:pPr>
              <a:lnSpc>
                <a:spcPct val="100000"/>
              </a:lnSpc>
              <a:buClr>
                <a:schemeClr val="bg1"/>
              </a:buClr>
              <a:buSzPct val="100000"/>
            </a:pPr>
            <a:r>
              <a:rPr lang="en-GB" sz="2000">
                <a:latin typeface="Network Rail Sans" panose="02000000040000020004" pitchFamily="2" charset="77"/>
              </a:rPr>
              <a:t>To be entitled to support, you must read and sign the ‘declaration of commitment’ form which outlines your responsibilities and the parameters of support available.</a:t>
            </a:r>
          </a:p>
          <a:p>
            <a:pPr>
              <a:lnSpc>
                <a:spcPct val="100000"/>
              </a:lnSpc>
              <a:buClr>
                <a:schemeClr val="bg1"/>
              </a:buClr>
              <a:buSzPct val="100000"/>
            </a:pPr>
            <a:r>
              <a:rPr lang="en-GB" sz="2000">
                <a:latin typeface="Network Rail Sans" panose="02000000040000020004" pitchFamily="2" charset="77"/>
              </a:rPr>
              <a:t>The support programme is determined and led by clinicians from Occupational Health and the Employee Assistance Programme.</a:t>
            </a:r>
          </a:p>
          <a:p>
            <a:pPr>
              <a:lnSpc>
                <a:spcPct val="100000"/>
              </a:lnSpc>
              <a:buClr>
                <a:schemeClr val="bg1"/>
              </a:buClr>
              <a:buSzPct val="100000"/>
            </a:pPr>
            <a:r>
              <a:rPr lang="en-GB" sz="1600">
                <a:latin typeface="Network Rail Sans" panose="02000000040000020004" pitchFamily="2" charset="77"/>
              </a:rPr>
              <a:t>Further details can be found with the ‘Drugs and Alcohol Support Programme’ guidance document.</a:t>
            </a:r>
          </a:p>
        </p:txBody>
      </p:sp>
    </p:spTree>
    <p:extLst>
      <p:ext uri="{BB962C8B-B14F-4D97-AF65-F5344CB8AC3E}">
        <p14:creationId xmlns:p14="http://schemas.microsoft.com/office/powerpoint/2010/main" val="175000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_Source xmlns="http://schemas.microsoft.com/sharepoint/v3/fields" xsi:nil="true"/>
    <h283379e795c4d2b9b990e6a479ae2e3 xmlns="af32717b-85d4-46b0-82d8-410bc3119485">
      <Terms xmlns="http://schemas.microsoft.com/office/infopath/2007/PartnerControls">
        <TermInfo xmlns="http://schemas.microsoft.com/office/infopath/2007/PartnerControls">
          <TermName xmlns="http://schemas.microsoft.com/office/infopath/2007/PartnerControls">Document</TermName>
          <TermId xmlns="http://schemas.microsoft.com/office/infopath/2007/PartnerControls">e4541d84-2b9b-49da-ab5c-011974223032</TermId>
        </TermInfo>
      </Terms>
    </h283379e795c4d2b9b990e6a479ae2e3>
    <NRContentOwner xmlns="af32717b-85d4-46b0-82d8-410bc3119485">Site Collection Administrator</NRContentOwner>
    <NRHubKeywords xmlns="af32717b-85d4-46b0-82d8-410bc3119485" xsi:nil="true"/>
    <_Publisher xmlns="http://schemas.microsoft.com/sharepoint/v3/fields" xsi:nil="true"/>
    <NRNRUserID xmlns="af32717b-85d4-46b0-82d8-410bc3119485">Deliberately Blank</NRNRUserID>
    <h5eb5d5c6c9547b087c0ee025c246e3a xmlns="af32717b-85d4-46b0-82d8-410bc3119485">
      <Terms xmlns="http://schemas.microsoft.com/office/infopath/2007/PartnerControls"/>
    </h5eb5d5c6c9547b087c0ee025c246e3a>
    <p81f17b4469a4ddaa52a89ed62fe819f xmlns="af32717b-85d4-46b0-82d8-410bc3119485">
      <Terms xmlns="http://schemas.microsoft.com/office/infopath/2007/PartnerControls"/>
    </p81f17b4469a4ddaa52a89ed62fe819f>
    <mycContentScope xmlns="af32717b-85d4-46b0-82d8-410bc3119485">Business Area</mycContentScope>
    <NRNRRightsManagement xmlns="af32717b-85d4-46b0-82d8-410bc3119485">Not Applicable</NRNRRightsManagement>
    <f422167ae7264243974f8920078abe1d xmlns="af32717b-85d4-46b0-82d8-410bc3119485">
      <Terms xmlns="http://schemas.microsoft.com/office/infopath/2007/PartnerControls"/>
    </f422167ae7264243974f8920078abe1d>
    <_Relation xmlns="http://schemas.microsoft.com/sharepoint/v3/fields" xsi:nil="true"/>
    <NRCountry xmlns="af32717b-85d4-46b0-82d8-410bc3119485">Deliberately Blank</NRCountry>
    <o6edc15fa1884fecbe3cdfb21b8ca5fb xmlns="af32717b-85d4-46b0-82d8-410bc3119485">
      <Terms xmlns="http://schemas.microsoft.com/office/infopath/2007/PartnerControls">
        <TermInfo xmlns="http://schemas.microsoft.com/office/infopath/2007/PartnerControls">
          <TermName xmlns="http://schemas.microsoft.com/office/infopath/2007/PartnerControls">Text</TermName>
          <TermId xmlns="http://schemas.microsoft.com/office/infopath/2007/PartnerControls">a71b464c-901d-4adc-89fe-e5cc9520888c</TermId>
        </TermInfo>
      </Terms>
    </o6edc15fa1884fecbe3cdfb21b8ca5fb>
    <p2d6c33523f3449fb1984d7b42444c9c xmlns="af32717b-85d4-46b0-82d8-410bc3119485">
      <Terms xmlns="http://schemas.microsoft.com/office/infopath/2007/PartnerControls"/>
    </p2d6c33523f3449fb1984d7b42444c9c>
    <NRSecurityClassification xmlns="af32717b-85d4-46b0-82d8-410bc3119485">Internal</NRSecurityClassification>
    <NRInformationCategory xmlns="af32717b-85d4-46b0-82d8-410bc3119485" xsi:nil="true"/>
    <NRBusinessCriticalRecord xmlns="af32717b-85d4-46b0-82d8-410bc3119485">No</NRBusinessCriticalRecord>
    <Office xmlns="http://schemas.microsoft.com/sharepoint/v3" xsi:nil="true"/>
    <TaxCatchAll xmlns="af32717b-85d4-46b0-82d8-410bc3119485">
      <Value>6</Value>
      <Value>65</Value>
      <Value>1</Value>
    </TaxCatchAll>
    <d43c6e69a7ac4d268bd50180155d4dbd xmlns="af32717b-85d4-46b0-82d8-410bc3119485">
      <Terms xmlns="http://schemas.microsoft.com/office/infopath/2007/PartnerControls"/>
    </d43c6e69a7ac4d268bd50180155d4dbd>
    <o5d8c4252a1e4ec19911930124ec8ceb xmlns="af32717b-85d4-46b0-82d8-410bc3119485">
      <Terms xmlns="http://schemas.microsoft.com/office/infopath/2007/PartnerControls"/>
    </o5d8c4252a1e4ec19911930124ec8ceb>
    <_Coverage xmlns="http://schemas.microsoft.com/sharepoint/v3/fields" xsi:nil="true"/>
    <NRRetentionDispositionCode xmlns="af32717b-85d4-46b0-82d8-410bc3119485">07-Y-C</NRRetentionDispositionCode>
    <cf47219a20fe435aba50ecfd04fe3b7e xmlns="af32717b-85d4-46b0-82d8-410bc3119485">
      <Terms xmlns="http://schemas.microsoft.com/office/infopath/2007/PartnerControls">
        <TermInfo xmlns="http://schemas.microsoft.com/office/infopath/2007/PartnerControls">
          <TermName xmlns="http://schemas.microsoft.com/office/infopath/2007/PartnerControls">Technical Authority</TermName>
          <TermId xmlns="http://schemas.microsoft.com/office/infopath/2007/PartnerControls">ad8807e8-1262-406c-8939-9fe22724820d</TermId>
        </TermInfo>
      </Terms>
    </cf47219a20fe435aba50ecfd04fe3b7e>
    <NRDocumentType xmlns="af32717b-85d4-46b0-82d8-410bc3119485" xsi:nil="true"/>
    <NRDocumentStatus xmlns="af32717b-85d4-46b0-82d8-410bc3119485">Draft</NRDocumentStatus>
    <NRUseremail xmlns="af32717b-85d4-46b0-82d8-410bc3119485">Deliberately Blank</NRUseremail>
    <NRBusiness xmlns="af32717b-85d4-46b0-82d8-410bc3119485">Deliberately Blank</NRBusiness>
  </documentManagement>
</p:properties>
</file>

<file path=customXml/item2.xml><?xml version="1.0" encoding="utf-8"?>
<ct:contentTypeSchema xmlns:ct="http://schemas.microsoft.com/office/2006/metadata/contentType" xmlns:ma="http://schemas.microsoft.com/office/2006/metadata/properties/metaAttributes" ct:_="" ma:_="" ma:contentTypeName="NR_Document" ma:contentTypeID="0x010100C80DC1AFC6B415499BCAD480965C21F70087F3E672A6E91F458054583306F99583" ma:contentTypeVersion="8" ma:contentTypeDescription="" ma:contentTypeScope="" ma:versionID="fce530ec8ae3b041e7ec68134ee4b3b1">
  <xsd:schema xmlns:xsd="http://www.w3.org/2001/XMLSchema" xmlns:xs="http://www.w3.org/2001/XMLSchema" xmlns:p="http://schemas.microsoft.com/office/2006/metadata/properties" xmlns:ns1="http://schemas.microsoft.com/sharepoint/v3" xmlns:ns2="af32717b-85d4-46b0-82d8-410bc3119485" xmlns:ns3="http://schemas.microsoft.com/sharepoint/v3/fields" targetNamespace="http://schemas.microsoft.com/office/2006/metadata/properties" ma:root="true" ma:fieldsID="64693e58cedf9325fc87a16a9d914d04" ns1:_="" ns2:_="" ns3:_="">
    <xsd:import namespace="http://schemas.microsoft.com/sharepoint/v3"/>
    <xsd:import namespace="af32717b-85d4-46b0-82d8-410bc3119485"/>
    <xsd:import namespace="http://schemas.microsoft.com/sharepoint/v3/fields"/>
    <xsd:element name="properties">
      <xsd:complexType>
        <xsd:sequence>
          <xsd:element name="documentManagement">
            <xsd:complexType>
              <xsd:all>
                <xsd:element ref="ns2:NRHubKeywords" minOccurs="0"/>
                <xsd:element ref="ns2:NRDocumentStatus"/>
                <xsd:element ref="ns2:NRSecurityClassification"/>
                <xsd:element ref="ns2:NRContentOwner" minOccurs="0"/>
                <xsd:element ref="ns2:NRInformationCategory" minOccurs="0"/>
                <xsd:element ref="ns2:NRRetentionDispositionCode" minOccurs="0"/>
                <xsd:element ref="ns2:NRBusinessCriticalRecord" minOccurs="0"/>
                <xsd:element ref="ns2:NRDocumentType" minOccurs="0"/>
                <xsd:element ref="ns1:Language" minOccurs="0"/>
                <xsd:element ref="ns2:mycContentScope" minOccurs="0"/>
                <xsd:element ref="ns2:p2d6c33523f3449fb1984d7b42444c9c" minOccurs="0"/>
                <xsd:element ref="ns2:cf47219a20fe435aba50ecfd04fe3b7e" minOccurs="0"/>
                <xsd:element ref="ns2:f422167ae7264243974f8920078abe1d" minOccurs="0"/>
                <xsd:element ref="ns3:_Publisher" minOccurs="0"/>
                <xsd:element ref="ns3:_Relation" minOccurs="0"/>
                <xsd:element ref="ns1:Office" minOccurs="0"/>
                <xsd:element ref="ns2:TaxCatchAllLabel" minOccurs="0"/>
                <xsd:element ref="ns3:_Source" minOccurs="0"/>
                <xsd:element ref="ns2:TaxCatchAll" minOccurs="0"/>
                <xsd:element ref="ns2:NRUseremail" minOccurs="0"/>
                <xsd:element ref="ns3:_Coverage" minOccurs="0"/>
                <xsd:element ref="ns2:NRNRUserID" minOccurs="0"/>
                <xsd:element ref="ns2:NRBusiness" minOccurs="0"/>
                <xsd:element ref="ns2:NRNRRightsManagement" minOccurs="0"/>
                <xsd:element ref="ns2:NRCountry" minOccurs="0"/>
                <xsd:element ref="ns2:h5eb5d5c6c9547b087c0ee025c246e3a" minOccurs="0"/>
                <xsd:element ref="ns2:o6edc15fa1884fecbe3cdfb21b8ca5fb" minOccurs="0"/>
                <xsd:element ref="ns2:p81f17b4469a4ddaa52a89ed62fe819f" minOccurs="0"/>
                <xsd:element ref="ns2:o5d8c4252a1e4ec19911930124ec8ceb" minOccurs="0"/>
                <xsd:element ref="ns2:h283379e795c4d2b9b990e6a479ae2e3" minOccurs="0"/>
                <xsd:element ref="ns2:d43c6e69a7ac4d268bd50180155d4db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2" nillable="true" ma:displayName="Language" ma:default="English" ma:internalName="Language" ma:readOnly="false">
      <xsd:simpleType>
        <xsd:union memberTypes="dms:Text">
          <xsd:simpleType>
            <xsd:restriction base="dms:Choice">
              <xsd:enumeration value="Arabic (Saudi Arabia)"/>
              <xsd:enumeration value="Bulgarian (Bulgaria)"/>
              <xsd:enumeration value="Chinese (Hong Kong S.A.R.)"/>
              <xsd:enumeration value="Chinese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element name="Office" ma:index="28" nillable="true" ma:displayName="Office" ma:hidden="true" ma:internalName="Office"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32717b-85d4-46b0-82d8-410bc3119485" elementFormDefault="qualified">
    <xsd:import namespace="http://schemas.microsoft.com/office/2006/documentManagement/types"/>
    <xsd:import namespace="http://schemas.microsoft.com/office/infopath/2007/PartnerControls"/>
    <xsd:element name="NRHubKeywords" ma:index="1" nillable="true" ma:displayName="Hub Keywords" ma:internalName="NRHubKeywords">
      <xsd:simpleType>
        <xsd:restriction base="dms:Note">
          <xsd:maxLength value="255"/>
        </xsd:restriction>
      </xsd:simpleType>
    </xsd:element>
    <xsd:element name="NRDocumentStatus" ma:index="2" ma:displayName="Document Status" ma:default="Draft" ma:description="Please confirm the NR life cycle status of the document (NR/L3/INF/02221 Document Creation and Approval)." ma:format="Dropdown" ma:internalName="NRDocumentStatus" ma:readOnly="false">
      <xsd:simpleType>
        <xsd:restriction base="dms:Choice">
          <xsd:enumeration value="Draft"/>
          <xsd:enumeration value="For Review"/>
          <xsd:enumeration value="Reviewed"/>
          <xsd:enumeration value="Accepted"/>
          <xsd:enumeration value="Approved"/>
          <xsd:enumeration value="Assured"/>
          <xsd:enumeration value="Rejected"/>
          <xsd:enumeration value="authorized"/>
          <xsd:enumeration value="Superseded"/>
          <xsd:enumeration value="Archive"/>
        </xsd:restriction>
      </xsd:simpleType>
    </xsd:element>
    <xsd:element name="NRSecurityClassification" ma:index="3" ma:displayName="Security Classification" ma:default="Internal" ma:description="Please confirm the Security Classification of the content (NR/L2/INF/02223 Information Security Classification)." ma:format="Dropdown" ma:internalName="NRSecurityClassification" ma:readOnly="false">
      <xsd:simpleType>
        <xsd:restriction base="dms:Choice">
          <xsd:enumeration value="Public"/>
          <xsd:enumeration value="Internal"/>
          <xsd:enumeration value="Confidential"/>
          <xsd:enumeration value="Secret"/>
        </xsd:restriction>
      </xsd:simpleType>
    </xsd:element>
    <xsd:element name="NRContentOwner" ma:index="4" nillable="true" ma:displayName="Content Owner" ma:default="Site Collection Administrator" ma:description="The person responsible for the quality and maintenance of site content and compliance with information policies within the site." ma:internalName="NRContentOwner" ma:readOnly="false">
      <xsd:simpleType>
        <xsd:restriction base="dms:Text"/>
      </xsd:simpleType>
    </xsd:element>
    <xsd:element name="NRInformationCategory" ma:index="5" nillable="true" ma:displayName="Information Category" ma:description="Please confirm the Information category(s) of the content  (NR Information Model)" ma:format="Dropdown" ma:internalName="NRInformationCategory" ma:readOnly="false">
      <xsd:simpleType>
        <xsd:restriction base="dms:Choice">
          <xsd:enumeration value="Asset"/>
          <xsd:enumeration value="Corporate"/>
          <xsd:enumeration value="Finance"/>
          <xsd:enumeration value="Event"/>
          <xsd:enumeration value="Safety and sustainability"/>
          <xsd:enumeration value="Location"/>
          <xsd:enumeration value="Network"/>
          <xsd:enumeration value="Party"/>
          <xsd:enumeration value="Supply"/>
          <xsd:enumeration value="Train"/>
        </xsd:restriction>
      </xsd:simpleType>
    </xsd:element>
    <xsd:element name="NRRetentionDispositionCode" ma:index="8" nillable="true" ma:displayName="Retention Disposition Code" ma:default="07-Y-C" ma:description="Please confirm the retention rules that apply to the document.  (NR/L3/INF/02226 Corporate Records Retention Schedule)" ma:internalName="NRRetentionDispositionCode" ma:readOnly="false">
      <xsd:simpleType>
        <xsd:restriction base="dms:Text"/>
      </xsd:simpleType>
    </xsd:element>
    <xsd:element name="NRBusinessCriticalRecord" ma:index="9" nillable="true" ma:displayName="Business Critical Record" ma:default="No" ma:description="Please identify if a document is a business critical record (records without which an organisation could not continue to operate)." ma:format="Dropdown" ma:internalName="NRBusinessCriticalRecord" ma:readOnly="false">
      <xsd:simpleType>
        <xsd:restriction base="dms:Choice">
          <xsd:enumeration value="Yes"/>
          <xsd:enumeration value="No"/>
        </xsd:restriction>
      </xsd:simpleType>
    </xsd:element>
    <xsd:element name="NRDocumentType" ma:index="11" nillable="true" ma:displayName="Document Type" ma:description="The type of the document based on the related business activity." ma:format="Dropdown" ma:internalName="NRDocumentType" ma:readOnly="false">
      <xsd:simpleType>
        <xsd:restriction base="dms:Choice">
          <xsd:enumeration value="None"/>
          <xsd:enumeration value="Communication"/>
          <xsd:enumeration value="Consents"/>
          <xsd:enumeration value="Contract"/>
          <xsd:enumeration value="Data Sheet"/>
          <xsd:enumeration value="Guideline"/>
          <xsd:enumeration value="Instructions"/>
          <xsd:enumeration value="Plan"/>
          <xsd:enumeration value="Policy"/>
          <xsd:enumeration value="Presentation"/>
          <xsd:enumeration value="Report"/>
          <xsd:enumeration value="Request"/>
          <xsd:enumeration value="Specification"/>
          <xsd:enumeration value="Standard"/>
          <xsd:enumeration value="Template"/>
          <xsd:enumeration value="Terms of Reference"/>
          <xsd:enumeration value="Transmittal"/>
          <xsd:enumeration value="Work order"/>
        </xsd:restriction>
      </xsd:simpleType>
    </xsd:element>
    <xsd:element name="mycContentScope" ma:index="16" nillable="true" ma:displayName="Content Scope" ma:default="Business Area" ma:format="Dropdown" ma:internalName="mycContentScope">
      <xsd:simpleType>
        <xsd:restriction base="dms:Choice">
          <xsd:enumeration value="National"/>
          <xsd:enumeration value="Region"/>
          <xsd:enumeration value="Route"/>
          <xsd:enumeration value="Business Area"/>
          <xsd:enumeration value="Function Group"/>
        </xsd:restriction>
      </xsd:simpleType>
    </xsd:element>
    <xsd:element name="p2d6c33523f3449fb1984d7b42444c9c" ma:index="21" nillable="true" ma:taxonomy="true" ma:internalName="p2d6c33523f3449fb1984d7b42444c9c" ma:taxonomyFieldName="mycRoute" ma:displayName="Route" ma:default="" ma:fieldId="{92d6c335-23f3-449f-b198-4d7b42444c9c}" ma:taxonomyMulti="true" ma:sspId="8e89bcca-d77b-429e-a31c-3f7c234e7016" ma:termSetId="3bfec0de-9141-40d1-8d88-91a49a2ebb4f" ma:anchorId="00000000-0000-0000-0000-000000000000" ma:open="false" ma:isKeyword="false">
      <xsd:complexType>
        <xsd:sequence>
          <xsd:element ref="pc:Terms" minOccurs="0" maxOccurs="1"/>
        </xsd:sequence>
      </xsd:complexType>
    </xsd:element>
    <xsd:element name="cf47219a20fe435aba50ecfd04fe3b7e" ma:index="22" nillable="true" ma:taxonomy="true" ma:internalName="cf47219a20fe435aba50ecfd04fe3b7e" ma:taxonomyFieldName="mycBusinessArea" ma:displayName="Business Area" ma:default="6;#Technical Authority|ad8807e8-1262-406c-8939-9fe22724820d" ma:fieldId="{cf47219a-20fe-435a-ba50-ecfd04fe3b7e}" ma:taxonomyMulti="true" ma:sspId="8e89bcca-d77b-429e-a31c-3f7c234e7016" ma:termSetId="ba22afab-b49f-416c-8b9b-925f22bf499c" ma:anchorId="00000000-0000-0000-0000-000000000000" ma:open="false" ma:isKeyword="false">
      <xsd:complexType>
        <xsd:sequence>
          <xsd:element ref="pc:Terms" minOccurs="0" maxOccurs="1"/>
        </xsd:sequence>
      </xsd:complexType>
    </xsd:element>
    <xsd:element name="f422167ae7264243974f8920078abe1d" ma:index="23" nillable="true" ma:taxonomy="true" ma:internalName="f422167ae7264243974f8920078abe1d" ma:taxonomyFieldName="mycFunctionGroup" ma:displayName="Function Group" ma:default="" ma:fieldId="{f422167a-e726-4243-974f-8920078abe1d}" ma:sspId="8e89bcca-d77b-429e-a31c-3f7c234e7016" ma:termSetId="ba22afab-b49f-416c-8b9b-925f22bf499c" ma:anchorId="00000000-0000-0000-0000-000000000000" ma:open="false" ma:isKeyword="false">
      <xsd:complexType>
        <xsd:sequence>
          <xsd:element ref="pc:Terms" minOccurs="0" maxOccurs="1"/>
        </xsd:sequence>
      </xsd:complexType>
    </xsd:element>
    <xsd:element name="TaxCatchAllLabel" ma:index="29" nillable="true" ma:displayName="Taxonomy Catch All Column1" ma:hidden="true" ma:list="{dff5bb79-d017-482a-82e9-2236d25a92d1}" ma:internalName="TaxCatchAllLabel" ma:readOnly="true" ma:showField="CatchAllDataLabel" ma:web="3c0cfa95-ece7-4ace-a68f-3103a3804949">
      <xsd:complexType>
        <xsd:complexContent>
          <xsd:extension base="dms:MultiChoiceLookup">
            <xsd:sequence>
              <xsd:element name="Value" type="dms:Lookup" maxOccurs="unbounded" minOccurs="0" nillable="true"/>
            </xsd:sequence>
          </xsd:extension>
        </xsd:complexContent>
      </xsd:complexType>
    </xsd:element>
    <xsd:element name="TaxCatchAll" ma:index="31" nillable="true" ma:displayName="Taxonomy Catch All Column" ma:hidden="true" ma:list="{dff5bb79-d017-482a-82e9-2236d25a92d1}" ma:internalName="TaxCatchAll" ma:showField="CatchAllData" ma:web="3c0cfa95-ece7-4ace-a68f-3103a3804949">
      <xsd:complexType>
        <xsd:complexContent>
          <xsd:extension base="dms:MultiChoiceLookup">
            <xsd:sequence>
              <xsd:element name="Value" type="dms:Lookup" maxOccurs="unbounded" minOccurs="0" nillable="true"/>
            </xsd:sequence>
          </xsd:extension>
        </xsd:complexContent>
      </xsd:complexType>
    </xsd:element>
    <xsd:element name="NRUseremail" ma:index="32" nillable="true" ma:displayName="User email" ma:default="Deliberately Blank" ma:description="Refers to content creator.  System generated." ma:hidden="true" ma:internalName="NRUseremail" ma:readOnly="false">
      <xsd:simpleType>
        <xsd:restriction base="dms:Text">
          <xsd:maxLength value="255"/>
        </xsd:restriction>
      </xsd:simpleType>
    </xsd:element>
    <xsd:element name="NRNRUserID" ma:index="36" nillable="true" ma:displayName="NR User ID" ma:default="Deliberately Blank" ma:description="Refers to content creator.  System generated." ma:hidden="true" ma:internalName="NRNRUserID" ma:readOnly="false">
      <xsd:simpleType>
        <xsd:restriction base="dms:Text"/>
      </xsd:simpleType>
    </xsd:element>
    <xsd:element name="NRBusiness" ma:index="37" nillable="true" ma:displayName="Business" ma:default="Deliberately Blank" ma:description="Refers to content creator.  System generated." ma:hidden="true" ma:internalName="NRBusiness" ma:readOnly="false">
      <xsd:simpleType>
        <xsd:restriction base="dms:Text"/>
      </xsd:simpleType>
    </xsd:element>
    <xsd:element name="NRNRRightsManagement" ma:index="38" nillable="true" ma:displayName="NR Rights Management" ma:default="Not Applicable" ma:description="Select URL if this content is to be published externally outside NR (References the Open Government Resource licence (OGL) for licencing re-use of information and data.)" ma:format="Dropdown" ma:hidden="true" ma:internalName="NRNRRightsManagement" ma:readOnly="false">
      <xsd:simpleType>
        <xsd:restriction base="dms:Choice">
          <xsd:enumeration value="Not Applicable"/>
          <xsd:enumeration value="http://www.nationalarchives.gov.uk/doc/open-government-licence/version/3/"/>
        </xsd:restriction>
      </xsd:simpleType>
    </xsd:element>
    <xsd:element name="NRCountry" ma:index="39" nillable="true" ma:displayName="Country" ma:default="Deliberately Blank" ma:description="Refers to content creator.  System generated." ma:hidden="true" ma:internalName="NRCountry" ma:readOnly="false">
      <xsd:simpleType>
        <xsd:restriction base="dms:Text"/>
      </xsd:simpleType>
    </xsd:element>
    <xsd:element name="h5eb5d5c6c9547b087c0ee025c246e3a" ma:index="40" nillable="true" ma:taxonomy="true" ma:internalName="h5eb5d5c6c9547b087c0ee025c246e3a" ma:taxonomyFieldName="NRBusinessActivity" ma:displayName="Business Activity" ma:readOnly="false" ma:fieldId="{15eb5d5c-6c95-47b0-87c0-ee025c246e3a}" ma:sspId="8e89bcca-d77b-429e-a31c-3f7c234e7016" ma:termSetId="05607595-cb69-4688-9df0-6d2c0431f936" ma:anchorId="00000000-0000-0000-0000-000000000000" ma:open="false" ma:isKeyword="false">
      <xsd:complexType>
        <xsd:sequence>
          <xsd:element ref="pc:Terms" minOccurs="0" maxOccurs="1"/>
        </xsd:sequence>
      </xsd:complexType>
    </xsd:element>
    <xsd:element name="o6edc15fa1884fecbe3cdfb21b8ca5fb" ma:index="41" nillable="true" ma:taxonomy="true" ma:internalName="o6edc15fa1884fecbe3cdfb21b8ca5fb" ma:taxonomyFieldName="NRNRResourceType" ma:displayName="NR Resource Type" ma:readOnly="false" ma:default="65;#Text|a71b464c-901d-4adc-89fe-e5cc9520888c" ma:fieldId="{86edc15f-a188-4fec-be3c-dfb21b8ca5fb}" ma:sspId="8e89bcca-d77b-429e-a31c-3f7c234e7016" ma:termSetId="f7d91d10-40c8-4f03-8852-0c36c2921004" ma:anchorId="00000000-0000-0000-0000-000000000000" ma:open="false" ma:isKeyword="false">
      <xsd:complexType>
        <xsd:sequence>
          <xsd:element ref="pc:Terms" minOccurs="0" maxOccurs="1"/>
        </xsd:sequence>
      </xsd:complexType>
    </xsd:element>
    <xsd:element name="p81f17b4469a4ddaa52a89ed62fe819f" ma:index="43" nillable="true" ma:taxonomy="true" ma:internalName="p81f17b4469a4ddaa52a89ed62fe819f" ma:taxonomyFieldName="NRBusinessFunction" ma:displayName="Business Function" ma:readOnly="false" ma:fieldId="{981f17b4-469a-4dda-a52a-89ed62fe819f}" ma:sspId="8e89bcca-d77b-429e-a31c-3f7c234e7016" ma:termSetId="cf769fe0-62af-4f82-a4a1-6b14ca839d6d" ma:anchorId="00000000-0000-0000-0000-000000000000" ma:open="false" ma:isKeyword="false">
      <xsd:complexType>
        <xsd:sequence>
          <xsd:element ref="pc:Terms" minOccurs="0" maxOccurs="1"/>
        </xsd:sequence>
      </xsd:complexType>
    </xsd:element>
    <xsd:element name="o5d8c4252a1e4ec19911930124ec8ceb" ma:index="44" nillable="true" ma:taxonomy="true" ma:internalName="o5d8c4252a1e4ec19911930124ec8ceb" ma:taxonomyFieldName="Government_x0020_Security_x0020_Classification" ma:displayName="Government Security Classification" ma:readOnly="false" ma:fieldId="{85d8c425-2a1e-4ec1-9911-930124ec8ceb}" ma:sspId="8e89bcca-d77b-429e-a31c-3f7c234e7016" ma:termSetId="dcccafc6-84a5-434a-8048-749ee8eeb982" ma:anchorId="00000000-0000-0000-0000-000000000000" ma:open="false" ma:isKeyword="false">
      <xsd:complexType>
        <xsd:sequence>
          <xsd:element ref="pc:Terms" minOccurs="0" maxOccurs="1"/>
        </xsd:sequence>
      </xsd:complexType>
    </xsd:element>
    <xsd:element name="h283379e795c4d2b9b990e6a479ae2e3" ma:index="47" nillable="true" ma:taxonomy="true" ma:internalName="h283379e795c4d2b9b990e6a479ae2e3" ma:taxonomyFieldName="NRDocumentCategory" ma:displayName="Document Category" ma:default="1;#Document|e4541d84-2b9b-49da-ab5c-011974223032" ma:fieldId="{1283379e-795c-4d2b-9b99-0e6a479ae2e3}" ma:sspId="8e89bcca-d77b-429e-a31c-3f7c234e7016" ma:termSetId="d863082f-d6ae-4cdd-8c2e-02879ccdab1a" ma:anchorId="00000000-0000-0000-0000-000000000000" ma:open="false" ma:isKeyword="false">
      <xsd:complexType>
        <xsd:sequence>
          <xsd:element ref="pc:Terms" minOccurs="0" maxOccurs="1"/>
        </xsd:sequence>
      </xsd:complexType>
    </xsd:element>
    <xsd:element name="d43c6e69a7ac4d268bd50180155d4dbd" ma:index="48" nillable="true" ma:taxonomy="true" ma:internalName="d43c6e69a7ac4d268bd50180155d4dbd" ma:taxonomyFieldName="mycRegion" ma:displayName="Region" ma:default="" ma:fieldId="{d43c6e69-a7ac-4d26-8bd5-0180155d4dbd}" ma:sspId="8e89bcca-d77b-429e-a31c-3f7c234e7016" ma:termSetId="3bfec0de-9141-40d1-8d88-91a49a2ebb4f"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Publisher" ma:index="25" nillable="true" ma:displayName="Publisher" ma:description="The person, organization or service that published this resource" ma:hidden="true" ma:internalName="_Publisher" ma:readOnly="false">
      <xsd:simpleType>
        <xsd:restriction base="dms:Text"/>
      </xsd:simpleType>
    </xsd:element>
    <xsd:element name="_Relation" ma:index="26" nillable="true" ma:displayName="Relation" ma:description="References to related resources" ma:hidden="true" ma:internalName="_Relation" ma:readOnly="false">
      <xsd:simpleType>
        <xsd:restriction base="dms:Note"/>
      </xsd:simpleType>
    </xsd:element>
    <xsd:element name="_Source" ma:index="30" nillable="true" ma:displayName="Source" ma:description="References to resources from which this resource was derived" ma:hidden="true" ma:internalName="_Source" ma:readOnly="false">
      <xsd:simpleType>
        <xsd:restriction base="dms:Note"/>
      </xsd:simpleType>
    </xsd:element>
    <xsd:element name="_Coverage" ma:index="34" nillable="true" ma:displayName="Coverage" ma:description="The extent or scope" ma:hidden="true" ma:internalName="_Coverage"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3" ma:displayName="Content Type"/>
        <xsd:element ref="dc:title" minOccurs="0" maxOccurs="1" ma:index="14" ma:displayName="Title"/>
        <xsd:element ref="dc:subject" minOccurs="0" maxOccurs="1"/>
        <xsd:element ref="dc:description" minOccurs="0" maxOccurs="1"/>
        <xsd:element name="keywords" minOccurs="0" maxOccurs="1" type="xsd:string"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8e89bcca-d77b-429e-a31c-3f7c234e7016" ContentTypeId="0x010100C80DC1AFC6B415499BCAD480965C21F7"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D3F995-E3EF-4BA0-AD47-142E85CF3ECA}">
  <ds:schemaRefs>
    <ds:schemaRef ds:uri="4ea37ead-1f72-4e12-9b0d-bb3c2ede7ff7"/>
    <ds:schemaRef ds:uri="f01b6dab-3b40-4535-a00c-5c4f33b2d6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http://schemas.microsoft.com/sharepoint/v3"/>
    <ds:schemaRef ds:uri="http://schemas.microsoft.com/sharepoint/v3/fields"/>
    <ds:schemaRef ds:uri="af32717b-85d4-46b0-82d8-410bc3119485"/>
  </ds:schemaRefs>
</ds:datastoreItem>
</file>

<file path=customXml/itemProps2.xml><?xml version="1.0" encoding="utf-8"?>
<ds:datastoreItem xmlns:ds="http://schemas.openxmlformats.org/officeDocument/2006/customXml" ds:itemID="{5790DE83-B647-418B-B88F-81A84F4CD0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f32717b-85d4-46b0-82d8-410bc3119485"/>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97D562-C4C5-4439-B574-4219C2AD200D}">
  <ds:schemaRefs>
    <ds:schemaRef ds:uri="Microsoft.SharePoint.Taxonomy.ContentTypeSync"/>
  </ds:schemaRefs>
</ds:datastoreItem>
</file>

<file path=customXml/itemProps4.xml><?xml version="1.0" encoding="utf-8"?>
<ds:datastoreItem xmlns:ds="http://schemas.openxmlformats.org/officeDocument/2006/customXml" ds:itemID="{0E3E3A56-4898-4B04-9CFB-EBDA5A5F04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11</Slides>
  <Notes>6</Notes>
  <HiddenSlides>2</HiddenSlide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1_Office Theme</vt:lpstr>
      <vt:lpstr>PowerPoint Presentation</vt:lpstr>
      <vt:lpstr>Drugs, Alcohol and Substance  Misuse in the Workplace  Our updated Drugs and Alcohol (D&amp;A) Standard - what you need to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2 Assurance Overview GRAI Assurance Report – Health, Safety and Sustainability</dc:title>
  <dc:creator>Mikyle Harrison</dc:creator>
  <cp:revision>5</cp:revision>
  <dcterms:created xsi:type="dcterms:W3CDTF">2021-06-28T10:54:18Z</dcterms:created>
  <dcterms:modified xsi:type="dcterms:W3CDTF">2022-09-08T11:44:40Z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0x010100C80DC1AFC6B415499BCAD480965C21F70087F3E672A6E91F458054583306F99583</vt:lpwstr>
  </property>
  <property fmtid="{D5CDD505-2E9C-101B-9397-08002B2CF9AE}" pid="3" name="MSIP_Label_8577031b-11bc-4db9-b655-7d79027ad570_Enabled">
    <vt:lpwstr>true</vt:lpwstr>
  </property>
  <property fmtid="{D5CDD505-2E9C-101B-9397-08002B2CF9AE}" pid="4" name="MSIP_Label_8577031b-11bc-4db9-b655-7d79027ad570_SetDate">
    <vt:lpwstr>2022-09-06T17:14:59Z</vt:lpwstr>
  </property>
  <property fmtid="{D5CDD505-2E9C-101B-9397-08002B2CF9AE}" pid="5" name="MSIP_Label_8577031b-11bc-4db9-b655-7d79027ad570_Method">
    <vt:lpwstr>Standard</vt:lpwstr>
  </property>
  <property fmtid="{D5CDD505-2E9C-101B-9397-08002B2CF9AE}" pid="6" name="MSIP_Label_8577031b-11bc-4db9-b655-7d79027ad570_Name">
    <vt:lpwstr>8577031b-11bc-4db9-b655-7d79027ad570</vt:lpwstr>
  </property>
  <property fmtid="{D5CDD505-2E9C-101B-9397-08002B2CF9AE}" pid="7" name="MSIP_Label_8577031b-11bc-4db9-b655-7d79027ad570_SiteId">
    <vt:lpwstr>c22cc3e1-5d7f-4f4d-be03-d5a158cc9409</vt:lpwstr>
  </property>
  <property fmtid="{D5CDD505-2E9C-101B-9397-08002B2CF9AE}" pid="8" name="MSIP_Label_8577031b-11bc-4db9-b655-7d79027ad570_ActionId">
    <vt:lpwstr>51cbfabb-b8e9-4954-a2b3-91dbf3867b3e</vt:lpwstr>
  </property>
  <property fmtid="{D5CDD505-2E9C-101B-9397-08002B2CF9AE}" pid="9" name="MSIP_Label_8577031b-11bc-4db9-b655-7d79027ad570_ContentBits">
    <vt:lpwstr>1</vt:lpwstr>
  </property>
  <property fmtid="{D5CDD505-2E9C-101B-9397-08002B2CF9AE}" pid="10" name="NRDocumentCategory">
    <vt:lpwstr>1;#Document|e4541d84-2b9b-49da-ab5c-011974223032</vt:lpwstr>
  </property>
  <property fmtid="{D5CDD505-2E9C-101B-9397-08002B2CF9AE}" pid="11" name="MediaServiceImageTags">
    <vt:lpwstr/>
  </property>
  <property fmtid="{D5CDD505-2E9C-101B-9397-08002B2CF9AE}" pid="12" name="mycRegion">
    <vt:lpwstr/>
  </property>
  <property fmtid="{D5CDD505-2E9C-101B-9397-08002B2CF9AE}" pid="13" name="NRBusinessFunction">
    <vt:lpwstr/>
  </property>
  <property fmtid="{D5CDD505-2E9C-101B-9397-08002B2CF9AE}" pid="14" name="mycRoute">
    <vt:lpwstr/>
  </property>
  <property fmtid="{D5CDD505-2E9C-101B-9397-08002B2CF9AE}" pid="15" name="NRGovernmentSecurityClassification">
    <vt:lpwstr/>
  </property>
  <property fmtid="{D5CDD505-2E9C-101B-9397-08002B2CF9AE}" pid="16" name="NRNRResourceType">
    <vt:lpwstr>65;#Text|a71b464c-901d-4adc-89fe-e5cc9520888c</vt:lpwstr>
  </property>
  <property fmtid="{D5CDD505-2E9C-101B-9397-08002B2CF9AE}" pid="17" name="m6fa26aab6fa4358b9f2b903a8c34289">
    <vt:lpwstr/>
  </property>
  <property fmtid="{D5CDD505-2E9C-101B-9397-08002B2CF9AE}" pid="18" name="mycBusinessArea">
    <vt:lpwstr>6;#Technical Authority|ad8807e8-1262-406c-8939-9fe22724820d</vt:lpwstr>
  </property>
  <property fmtid="{D5CDD505-2E9C-101B-9397-08002B2CF9AE}" pid="19" name="NRBusinessActivity">
    <vt:lpwstr/>
  </property>
  <property fmtid="{D5CDD505-2E9C-101B-9397-08002B2CF9AE}" pid="20" name="lcf76f155ced4ddcb4097134ff3c332f">
    <vt:lpwstr/>
  </property>
  <property fmtid="{D5CDD505-2E9C-101B-9397-08002B2CF9AE}" pid="21" name="Government Security Classification">
    <vt:lpwstr/>
  </property>
  <property fmtid="{D5CDD505-2E9C-101B-9397-08002B2CF9AE}" pid="22" name="mycFunctionGroup">
    <vt:lpwstr/>
  </property>
</Properties>
</file>