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Lst>
  <p:notesMasterIdLst>
    <p:notesMasterId r:id="rId15"/>
  </p:notesMasterIdLst>
  <p:sldIdLst>
    <p:sldId id="270" r:id="rId5"/>
    <p:sldId id="265" r:id="rId6"/>
    <p:sldId id="263" r:id="rId7"/>
    <p:sldId id="257" r:id="rId8"/>
    <p:sldId id="266" r:id="rId9"/>
    <p:sldId id="261" r:id="rId10"/>
    <p:sldId id="267" r:id="rId11"/>
    <p:sldId id="264" r:id="rId12"/>
    <p:sldId id="268" r:id="rId13"/>
    <p:sldId id="271" r:id="rId14"/>
  </p:sldIdLst>
  <p:sldSz cx="5334000" cy="7569200"/>
  <p:notesSz cx="5334000" cy="7569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mith Melissa" initials="SM" lastIdx="7" clrIdx="0">
    <p:extLst>
      <p:ext uri="{19B8F6BF-5375-455C-9EA6-DF929625EA0E}">
        <p15:presenceInfo xmlns:p15="http://schemas.microsoft.com/office/powerpoint/2012/main" userId="S::MSmith34@networkrail.co.uk::b970ca5a-795e-4dc9-8280-f4217cc88779" providerId="AD"/>
      </p:ext>
    </p:extLst>
  </p:cmAuthor>
  <p:cmAuthor id="2" name="Manders Jane" initials="MJ" lastIdx="11" clrIdx="1">
    <p:extLst>
      <p:ext uri="{19B8F6BF-5375-455C-9EA6-DF929625EA0E}">
        <p15:presenceInfo xmlns:p15="http://schemas.microsoft.com/office/powerpoint/2012/main" userId="S::JManders@networkrail.co.uk::7b2b264c-818a-41c4-9679-6651848303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C055"/>
    <a:srgbClr val="E35100"/>
    <a:srgbClr val="005172"/>
    <a:srgbClr val="009FBD"/>
    <a:srgbClr val="0051B8"/>
    <a:srgbClr val="E4B720"/>
    <a:srgbClr val="CAA018"/>
    <a:srgbClr val="106A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362" autoAdjust="0"/>
  </p:normalViewPr>
  <p:slideViewPr>
    <p:cSldViewPr snapToGrid="0">
      <p:cViewPr varScale="1">
        <p:scale>
          <a:sx n="97" d="100"/>
          <a:sy n="97" d="100"/>
        </p:scale>
        <p:origin x="3216" y="78"/>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574290-63F8-4FFB-9BA4-B26E1D54391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4ACB8D2B-3924-414F-AE22-BEF42C4D9144}">
      <dgm:prSet phldrT="[Text]" custT="1"/>
      <dgm:spPr>
        <a:solidFill>
          <a:srgbClr val="8DC055"/>
        </a:solidFill>
      </dgm:spPr>
      <dgm:t>
        <a:bodyPr/>
        <a:lstStyle/>
        <a:p>
          <a:pPr>
            <a:buClr>
              <a:srgbClr val="009FBD"/>
            </a:buClr>
            <a:buFont typeface="Wingdings" panose="05000000000000000000" pitchFamily="2" charset="2"/>
            <a:buChar char="§"/>
          </a:pPr>
          <a:r>
            <a:rPr lang="en-GB" sz="1200" b="0" spc="11" dirty="0">
              <a:latin typeface="Network Rail Sans"/>
            </a:rPr>
            <a:t>Headaches, nausea and vomiting </a:t>
          </a:r>
          <a:endParaRPr lang="en-GB" sz="1200" b="0" dirty="0"/>
        </a:p>
      </dgm:t>
    </dgm:pt>
    <dgm:pt modelId="{86465275-C880-4A7A-82EA-C6283BC79C36}" type="parTrans" cxnId="{162E1F62-7DB3-4E42-98FB-4F78EA8BD6B0}">
      <dgm:prSet/>
      <dgm:spPr/>
      <dgm:t>
        <a:bodyPr/>
        <a:lstStyle/>
        <a:p>
          <a:endParaRPr lang="en-GB"/>
        </a:p>
      </dgm:t>
    </dgm:pt>
    <dgm:pt modelId="{3A9BFA60-ACD1-4FEA-BE18-6B6F2FC1ADB0}" type="sibTrans" cxnId="{162E1F62-7DB3-4E42-98FB-4F78EA8BD6B0}">
      <dgm:prSet/>
      <dgm:spPr/>
      <dgm:t>
        <a:bodyPr/>
        <a:lstStyle/>
        <a:p>
          <a:endParaRPr lang="en-GB"/>
        </a:p>
      </dgm:t>
    </dgm:pt>
    <dgm:pt modelId="{975AFE90-57DD-493A-88FA-C1057912B1AB}">
      <dgm:prSet phldrT="[Text]" custT="1"/>
      <dgm:spPr>
        <a:solidFill>
          <a:srgbClr val="8DC055"/>
        </a:solidFill>
      </dgm:spPr>
      <dgm:t>
        <a:bodyPr/>
        <a:lstStyle/>
        <a:p>
          <a:pPr>
            <a:buClr>
              <a:srgbClr val="009FBD"/>
            </a:buClr>
            <a:buFont typeface="Wingdings" panose="05000000000000000000" pitchFamily="2" charset="2"/>
            <a:buChar char="§"/>
          </a:pPr>
          <a:r>
            <a:rPr lang="en-GB" sz="1200" b="0" spc="11" dirty="0">
              <a:latin typeface="Network Rail Sans"/>
            </a:rPr>
            <a:t>Poor coordination and slurred speech </a:t>
          </a:r>
          <a:endParaRPr lang="en-GB" sz="1200" b="0" dirty="0"/>
        </a:p>
      </dgm:t>
    </dgm:pt>
    <dgm:pt modelId="{D1557792-66A3-4D0C-9B32-2054A8F53C59}" type="parTrans" cxnId="{904E3837-5696-4567-A210-1B32177826A5}">
      <dgm:prSet/>
      <dgm:spPr/>
      <dgm:t>
        <a:bodyPr/>
        <a:lstStyle/>
        <a:p>
          <a:endParaRPr lang="en-GB"/>
        </a:p>
      </dgm:t>
    </dgm:pt>
    <dgm:pt modelId="{A5733217-24A9-4BC3-887A-B9B6600085A5}" type="sibTrans" cxnId="{904E3837-5696-4567-A210-1B32177826A5}">
      <dgm:prSet/>
      <dgm:spPr/>
      <dgm:t>
        <a:bodyPr/>
        <a:lstStyle/>
        <a:p>
          <a:endParaRPr lang="en-GB"/>
        </a:p>
      </dgm:t>
    </dgm:pt>
    <dgm:pt modelId="{6230D818-1A6B-4CE7-83BE-473F5129C231}">
      <dgm:prSet phldrT="[Text]" custT="1"/>
      <dgm:spPr>
        <a:solidFill>
          <a:srgbClr val="8DC055"/>
        </a:solidFill>
      </dgm:spPr>
      <dgm:t>
        <a:bodyPr/>
        <a:lstStyle/>
        <a:p>
          <a:pPr>
            <a:buClr>
              <a:srgbClr val="009FBD"/>
            </a:buClr>
            <a:buFont typeface="Wingdings" panose="05000000000000000000" pitchFamily="2" charset="2"/>
            <a:buChar char="§"/>
          </a:pPr>
          <a:r>
            <a:rPr lang="en-GB" sz="1200" b="0" spc="11" dirty="0">
              <a:latin typeface="Network Rail Sans"/>
            </a:rPr>
            <a:t>Watery and/or bloodshot eyes</a:t>
          </a:r>
          <a:endParaRPr lang="en-GB" sz="1200" b="0" dirty="0"/>
        </a:p>
      </dgm:t>
    </dgm:pt>
    <dgm:pt modelId="{3861B7F9-EE4D-4F24-A7D4-932EFED24099}" type="parTrans" cxnId="{D182E42D-074A-45B2-A016-60E0E9332BA7}">
      <dgm:prSet/>
      <dgm:spPr/>
      <dgm:t>
        <a:bodyPr/>
        <a:lstStyle/>
        <a:p>
          <a:endParaRPr lang="en-GB"/>
        </a:p>
      </dgm:t>
    </dgm:pt>
    <dgm:pt modelId="{DF070AF1-73DD-4160-B44B-3CDFA12F3EFB}" type="sibTrans" cxnId="{D182E42D-074A-45B2-A016-60E0E9332BA7}">
      <dgm:prSet/>
      <dgm:spPr/>
      <dgm:t>
        <a:bodyPr/>
        <a:lstStyle/>
        <a:p>
          <a:endParaRPr lang="en-GB"/>
        </a:p>
      </dgm:t>
    </dgm:pt>
    <dgm:pt modelId="{E53D50CB-67E7-4310-BFAE-9D1A307BEBC2}">
      <dgm:prSet phldrT="[Text]" custT="1"/>
      <dgm:spPr>
        <a:solidFill>
          <a:srgbClr val="8DC055"/>
        </a:solidFill>
      </dgm:spPr>
      <dgm:t>
        <a:bodyPr/>
        <a:lstStyle/>
        <a:p>
          <a:pPr>
            <a:buClr>
              <a:srgbClr val="009FBD"/>
            </a:buClr>
            <a:buFont typeface="Wingdings" panose="05000000000000000000" pitchFamily="2" charset="2"/>
            <a:buChar char="§"/>
          </a:pPr>
          <a:r>
            <a:rPr lang="en-GB" sz="1200" b="0" spc="11" dirty="0">
              <a:latin typeface="Network Rail Sans"/>
            </a:rPr>
            <a:t>Hypervigilance and paranoia </a:t>
          </a:r>
          <a:endParaRPr lang="en-GB" sz="1200" b="0" dirty="0"/>
        </a:p>
      </dgm:t>
    </dgm:pt>
    <dgm:pt modelId="{D7828147-EC42-492A-8E37-4B3997C94155}" type="parTrans" cxnId="{CE9B5EDA-72B6-407B-8483-176E7BB2F3B6}">
      <dgm:prSet/>
      <dgm:spPr/>
      <dgm:t>
        <a:bodyPr/>
        <a:lstStyle/>
        <a:p>
          <a:endParaRPr lang="en-GB"/>
        </a:p>
      </dgm:t>
    </dgm:pt>
    <dgm:pt modelId="{294C9934-6D84-4486-ABED-284C677626DC}" type="sibTrans" cxnId="{CE9B5EDA-72B6-407B-8483-176E7BB2F3B6}">
      <dgm:prSet/>
      <dgm:spPr/>
      <dgm:t>
        <a:bodyPr/>
        <a:lstStyle/>
        <a:p>
          <a:endParaRPr lang="en-GB"/>
        </a:p>
      </dgm:t>
    </dgm:pt>
    <dgm:pt modelId="{60C7912C-F24A-4815-87C8-061204BCC6D0}">
      <dgm:prSet custT="1"/>
      <dgm:spPr>
        <a:solidFill>
          <a:srgbClr val="8DC055"/>
        </a:solidFill>
      </dgm:spPr>
      <dgm:t>
        <a:bodyPr/>
        <a:lstStyle/>
        <a:p>
          <a:r>
            <a:rPr lang="en-GB" sz="1200" b="0" spc="11" dirty="0">
              <a:latin typeface="Network Rail Sans"/>
            </a:rPr>
            <a:t>Drastic changes in weight</a:t>
          </a:r>
        </a:p>
      </dgm:t>
    </dgm:pt>
    <dgm:pt modelId="{DF4BE000-E3E6-495F-98EB-B1AD5992C2B8}" type="parTrans" cxnId="{BDD63B19-85BE-413D-9E23-DD2E59A59D57}">
      <dgm:prSet/>
      <dgm:spPr/>
      <dgm:t>
        <a:bodyPr/>
        <a:lstStyle/>
        <a:p>
          <a:endParaRPr lang="en-GB"/>
        </a:p>
      </dgm:t>
    </dgm:pt>
    <dgm:pt modelId="{158DFF14-FD3F-4F8E-A119-EBDC4A651757}" type="sibTrans" cxnId="{BDD63B19-85BE-413D-9E23-DD2E59A59D57}">
      <dgm:prSet/>
      <dgm:spPr/>
      <dgm:t>
        <a:bodyPr/>
        <a:lstStyle/>
        <a:p>
          <a:endParaRPr lang="en-GB"/>
        </a:p>
      </dgm:t>
    </dgm:pt>
    <dgm:pt modelId="{B0E60F56-644A-4D4C-8795-8E33512938B3}">
      <dgm:prSet custT="1"/>
      <dgm:spPr>
        <a:solidFill>
          <a:srgbClr val="8DC055"/>
        </a:solidFill>
        <a:ln>
          <a:noFill/>
        </a:ln>
      </dgm:spPr>
      <dgm:t>
        <a:bodyPr/>
        <a:lstStyle/>
        <a:p>
          <a:r>
            <a:rPr lang="en-GB" sz="1200" b="0" spc="11" dirty="0">
              <a:latin typeface="Network Rail Sans"/>
            </a:rPr>
            <a:t>Lack of inhibition</a:t>
          </a:r>
        </a:p>
      </dgm:t>
    </dgm:pt>
    <dgm:pt modelId="{E7390780-15A9-45A6-B02F-79D1B710A482}" type="parTrans" cxnId="{D81AB001-E7DE-4892-85D9-26D611863DA1}">
      <dgm:prSet/>
      <dgm:spPr/>
      <dgm:t>
        <a:bodyPr/>
        <a:lstStyle/>
        <a:p>
          <a:endParaRPr lang="en-GB"/>
        </a:p>
      </dgm:t>
    </dgm:pt>
    <dgm:pt modelId="{FF818382-97E4-4A34-AA36-4A8466041CC3}" type="sibTrans" cxnId="{D81AB001-E7DE-4892-85D9-26D611863DA1}">
      <dgm:prSet/>
      <dgm:spPr/>
      <dgm:t>
        <a:bodyPr/>
        <a:lstStyle/>
        <a:p>
          <a:endParaRPr lang="en-GB"/>
        </a:p>
      </dgm:t>
    </dgm:pt>
    <dgm:pt modelId="{A37D79F6-25E5-4F1E-BEF7-B11D46162C58}">
      <dgm:prSet phldrT="[Text]" custT="1"/>
      <dgm:spPr>
        <a:solidFill>
          <a:srgbClr val="8DC055"/>
        </a:solidFill>
      </dgm:spPr>
      <dgm:t>
        <a:bodyPr/>
        <a:lstStyle/>
        <a:p>
          <a:pPr>
            <a:buClr>
              <a:srgbClr val="009FBD"/>
            </a:buClr>
            <a:buFont typeface="Wingdings" panose="05000000000000000000" pitchFamily="2" charset="2"/>
            <a:buChar char="§"/>
          </a:pPr>
          <a:r>
            <a:rPr lang="en-GB" sz="1200" b="0" spc="11" dirty="0">
              <a:latin typeface="Network Rail Sans"/>
            </a:rPr>
            <a:t>Dilated or constricted pupils</a:t>
          </a:r>
          <a:endParaRPr lang="en-GB" sz="1200" b="0" dirty="0"/>
        </a:p>
      </dgm:t>
    </dgm:pt>
    <dgm:pt modelId="{2D2E7B90-05D3-448B-B3C4-835F6C74253E}" type="parTrans" cxnId="{2FA6FF8E-DC85-4E0D-820E-947C0108A35F}">
      <dgm:prSet/>
      <dgm:spPr/>
      <dgm:t>
        <a:bodyPr/>
        <a:lstStyle/>
        <a:p>
          <a:endParaRPr lang="en-GB"/>
        </a:p>
      </dgm:t>
    </dgm:pt>
    <dgm:pt modelId="{2E0B90FC-F88C-49D2-A8C9-34B868310559}" type="sibTrans" cxnId="{2FA6FF8E-DC85-4E0D-820E-947C0108A35F}">
      <dgm:prSet/>
      <dgm:spPr/>
      <dgm:t>
        <a:bodyPr/>
        <a:lstStyle/>
        <a:p>
          <a:endParaRPr lang="en-GB"/>
        </a:p>
      </dgm:t>
    </dgm:pt>
    <dgm:pt modelId="{FA9FA432-7BCB-4BB7-92CF-858C6FDE337C}">
      <dgm:prSet phldrT="[Text]" custT="1"/>
      <dgm:spPr>
        <a:solidFill>
          <a:srgbClr val="8DC055"/>
        </a:solidFill>
      </dgm:spPr>
      <dgm:t>
        <a:bodyPr/>
        <a:lstStyle/>
        <a:p>
          <a:pPr>
            <a:buClr>
              <a:srgbClr val="009FBD"/>
            </a:buClr>
            <a:buFont typeface="Wingdings" panose="05000000000000000000" pitchFamily="2" charset="2"/>
            <a:buChar char="§"/>
          </a:pPr>
          <a:r>
            <a:rPr lang="en-GB" sz="1200" b="0" spc="11" dirty="0">
              <a:latin typeface="Network Rail Sans"/>
            </a:rPr>
            <a:t>Frequent absence or being late to work</a:t>
          </a:r>
          <a:endParaRPr lang="en-GB" sz="1200" b="0" dirty="0"/>
        </a:p>
      </dgm:t>
    </dgm:pt>
    <dgm:pt modelId="{D6F54099-5293-4970-9FFB-3CD2B29B6909}" type="parTrans" cxnId="{33D976C5-89A8-4416-811A-26541C019EEE}">
      <dgm:prSet/>
      <dgm:spPr/>
      <dgm:t>
        <a:bodyPr/>
        <a:lstStyle/>
        <a:p>
          <a:endParaRPr lang="en-GB"/>
        </a:p>
      </dgm:t>
    </dgm:pt>
    <dgm:pt modelId="{AE6CB799-05D4-4CC6-B94F-D4D4BD5AD3A6}" type="sibTrans" cxnId="{33D976C5-89A8-4416-811A-26541C019EEE}">
      <dgm:prSet/>
      <dgm:spPr/>
      <dgm:t>
        <a:bodyPr/>
        <a:lstStyle/>
        <a:p>
          <a:endParaRPr lang="en-GB"/>
        </a:p>
      </dgm:t>
    </dgm:pt>
    <dgm:pt modelId="{91893979-01E7-4A8D-BF11-9ACEED9D868F}">
      <dgm:prSet phldrT="[Text]" custT="1"/>
      <dgm:spPr>
        <a:solidFill>
          <a:srgbClr val="8DC055"/>
        </a:solidFill>
      </dgm:spPr>
      <dgm:t>
        <a:bodyPr/>
        <a:lstStyle/>
        <a:p>
          <a:pPr>
            <a:buClr>
              <a:srgbClr val="009FBD"/>
            </a:buClr>
            <a:buFont typeface="Wingdings" panose="05000000000000000000" pitchFamily="2" charset="2"/>
            <a:buChar char="§"/>
          </a:pPr>
          <a:r>
            <a:rPr lang="en-GB" sz="1200" b="0" spc="11" dirty="0">
              <a:latin typeface="Network Rail Sans"/>
            </a:rPr>
            <a:t>Loss of interest  in socialising</a:t>
          </a:r>
          <a:endParaRPr lang="en-GB" sz="1200" b="0" dirty="0"/>
        </a:p>
      </dgm:t>
    </dgm:pt>
    <dgm:pt modelId="{8AA18A37-730C-4CF8-8EBF-7822189D9C54}" type="parTrans" cxnId="{C471CFD4-7F4B-42AD-8EE2-E4C8BF3A5281}">
      <dgm:prSet/>
      <dgm:spPr/>
      <dgm:t>
        <a:bodyPr/>
        <a:lstStyle/>
        <a:p>
          <a:endParaRPr lang="en-GB"/>
        </a:p>
      </dgm:t>
    </dgm:pt>
    <dgm:pt modelId="{289F45DE-DEFA-491B-AC28-C09D19FA8AE8}" type="sibTrans" cxnId="{C471CFD4-7F4B-42AD-8EE2-E4C8BF3A5281}">
      <dgm:prSet/>
      <dgm:spPr/>
      <dgm:t>
        <a:bodyPr/>
        <a:lstStyle/>
        <a:p>
          <a:endParaRPr lang="en-GB"/>
        </a:p>
      </dgm:t>
    </dgm:pt>
    <dgm:pt modelId="{293FA4EE-C73F-46A5-9FB0-F55E3495C9F9}">
      <dgm:prSet phldrT="[Text]" custT="1"/>
      <dgm:spPr>
        <a:solidFill>
          <a:srgbClr val="8DC055"/>
        </a:solidFill>
      </dgm:spPr>
      <dgm:t>
        <a:bodyPr/>
        <a:lstStyle/>
        <a:p>
          <a:r>
            <a:rPr lang="en-GB" sz="1200" b="0" spc="11" dirty="0">
              <a:latin typeface="Network Rail Sans"/>
            </a:rPr>
            <a:t>Moodiness and irritability</a:t>
          </a:r>
          <a:endParaRPr lang="en-GB" sz="1200" b="0" dirty="0"/>
        </a:p>
      </dgm:t>
    </dgm:pt>
    <dgm:pt modelId="{CA4BCB1F-3FA6-46DD-9D8A-B30552568D22}" type="parTrans" cxnId="{CF6BBC65-D7E4-434B-83A5-0A373DCE692D}">
      <dgm:prSet/>
      <dgm:spPr/>
      <dgm:t>
        <a:bodyPr/>
        <a:lstStyle/>
        <a:p>
          <a:endParaRPr lang="en-GB"/>
        </a:p>
      </dgm:t>
    </dgm:pt>
    <dgm:pt modelId="{708B7E43-7DF9-4107-B24B-DCB255EBA542}" type="sibTrans" cxnId="{CF6BBC65-D7E4-434B-83A5-0A373DCE692D}">
      <dgm:prSet/>
      <dgm:spPr/>
      <dgm:t>
        <a:bodyPr/>
        <a:lstStyle/>
        <a:p>
          <a:endParaRPr lang="en-GB"/>
        </a:p>
      </dgm:t>
    </dgm:pt>
    <dgm:pt modelId="{57E2775C-5D6B-484B-8E63-1AE687A7E588}">
      <dgm:prSet phldrT="[Text]" custT="1"/>
      <dgm:spPr>
        <a:solidFill>
          <a:srgbClr val="8DC055"/>
        </a:solidFill>
      </dgm:spPr>
      <dgm:t>
        <a:bodyPr/>
        <a:lstStyle/>
        <a:p>
          <a:r>
            <a:rPr lang="en-GB" sz="1200" b="0" spc="11" dirty="0">
              <a:latin typeface="Network Rail Sans"/>
            </a:rPr>
            <a:t>Difficulty in maintaining attention</a:t>
          </a:r>
          <a:endParaRPr lang="en-GB" sz="1200" b="0" dirty="0"/>
        </a:p>
      </dgm:t>
    </dgm:pt>
    <dgm:pt modelId="{0D69029E-31E7-4B47-AE84-C893863C82A2}" type="parTrans" cxnId="{8B44C862-EA56-4A97-81DA-266DB13396B7}">
      <dgm:prSet/>
      <dgm:spPr/>
      <dgm:t>
        <a:bodyPr/>
        <a:lstStyle/>
        <a:p>
          <a:endParaRPr lang="en-GB"/>
        </a:p>
      </dgm:t>
    </dgm:pt>
    <dgm:pt modelId="{D037D95A-C64F-4F84-B514-6A4DD473B3C5}" type="sibTrans" cxnId="{8B44C862-EA56-4A97-81DA-266DB13396B7}">
      <dgm:prSet/>
      <dgm:spPr/>
      <dgm:t>
        <a:bodyPr/>
        <a:lstStyle/>
        <a:p>
          <a:endParaRPr lang="en-GB"/>
        </a:p>
      </dgm:t>
    </dgm:pt>
    <dgm:pt modelId="{761B4F09-8180-4F22-94D6-BAA14B630CC0}">
      <dgm:prSet phldrT="[Text]" custT="1"/>
      <dgm:spPr>
        <a:solidFill>
          <a:srgbClr val="8DC055"/>
        </a:solidFill>
      </dgm:spPr>
      <dgm:t>
        <a:bodyPr/>
        <a:lstStyle/>
        <a:p>
          <a:r>
            <a:rPr lang="en-GB" sz="1200" b="0" spc="11" dirty="0">
              <a:latin typeface="Network Rail Sans"/>
            </a:rPr>
            <a:t>Loss of motivation or energy</a:t>
          </a:r>
          <a:endParaRPr lang="en-GB" sz="1200" b="0" dirty="0"/>
        </a:p>
      </dgm:t>
    </dgm:pt>
    <dgm:pt modelId="{5FB4A525-E31F-46D8-B17F-E2EA514194E4}" type="parTrans" cxnId="{11C246AB-5C4F-4E73-825A-CCB830E02F01}">
      <dgm:prSet/>
      <dgm:spPr/>
      <dgm:t>
        <a:bodyPr/>
        <a:lstStyle/>
        <a:p>
          <a:endParaRPr lang="en-GB"/>
        </a:p>
      </dgm:t>
    </dgm:pt>
    <dgm:pt modelId="{C1D5B957-F656-4537-9A5B-D9963EEA98B7}" type="sibTrans" cxnId="{11C246AB-5C4F-4E73-825A-CCB830E02F01}">
      <dgm:prSet/>
      <dgm:spPr/>
      <dgm:t>
        <a:bodyPr/>
        <a:lstStyle/>
        <a:p>
          <a:endParaRPr lang="en-GB"/>
        </a:p>
      </dgm:t>
    </dgm:pt>
    <dgm:pt modelId="{C2F89BE6-37C5-4D23-ADAC-847D8E21E110}">
      <dgm:prSet phldrT="[Text]" custT="1"/>
      <dgm:spPr>
        <a:solidFill>
          <a:srgbClr val="8DC055"/>
        </a:solidFill>
      </dgm:spPr>
      <dgm:t>
        <a:bodyPr/>
        <a:lstStyle/>
        <a:p>
          <a:pPr>
            <a:buClr>
              <a:srgbClr val="009FBD"/>
            </a:buClr>
            <a:buFont typeface="Wingdings" panose="05000000000000000000" pitchFamily="2" charset="2"/>
            <a:buChar char="§"/>
          </a:pPr>
          <a:r>
            <a:rPr lang="en-GB" sz="1200" b="0" spc="11" dirty="0">
              <a:latin typeface="Network Rail Sans"/>
            </a:rPr>
            <a:t>A loss of care in personal hygiene</a:t>
          </a:r>
          <a:endParaRPr lang="en-GB" sz="1200" b="0" dirty="0"/>
        </a:p>
      </dgm:t>
    </dgm:pt>
    <dgm:pt modelId="{1EEE9324-1D94-4523-AEFE-8BC251B1F1F5}" type="parTrans" cxnId="{FF578AAC-7156-4EA2-8354-F90382681D96}">
      <dgm:prSet/>
      <dgm:spPr/>
      <dgm:t>
        <a:bodyPr/>
        <a:lstStyle/>
        <a:p>
          <a:endParaRPr lang="en-GB"/>
        </a:p>
      </dgm:t>
    </dgm:pt>
    <dgm:pt modelId="{AC98973F-766A-424F-9D6A-10F77650010F}" type="sibTrans" cxnId="{FF578AAC-7156-4EA2-8354-F90382681D96}">
      <dgm:prSet/>
      <dgm:spPr/>
      <dgm:t>
        <a:bodyPr/>
        <a:lstStyle/>
        <a:p>
          <a:endParaRPr lang="en-GB"/>
        </a:p>
      </dgm:t>
    </dgm:pt>
    <dgm:pt modelId="{5B3116E6-6ECC-4AA1-8B93-864915FE5F57}">
      <dgm:prSet phldrT="[Text]" custT="1"/>
      <dgm:spPr>
        <a:solidFill>
          <a:srgbClr val="8DC055"/>
        </a:solidFill>
      </dgm:spPr>
      <dgm:t>
        <a:bodyPr/>
        <a:lstStyle/>
        <a:p>
          <a:pPr>
            <a:buClr>
              <a:srgbClr val="009FBD"/>
            </a:buClr>
            <a:buFont typeface="Wingdings" panose="05000000000000000000" pitchFamily="2" charset="2"/>
            <a:buChar char="§"/>
          </a:pPr>
          <a:r>
            <a:rPr lang="en-GB" sz="1200" b="0" spc="11" dirty="0">
              <a:latin typeface="Network Rail Sans"/>
            </a:rPr>
            <a:t>A change in work performance</a:t>
          </a:r>
          <a:endParaRPr lang="en-GB" sz="1200" b="0" dirty="0"/>
        </a:p>
      </dgm:t>
    </dgm:pt>
    <dgm:pt modelId="{FBBDC14F-195D-4820-A7CC-B7BDAEF2A792}" type="sibTrans" cxnId="{72A3FC1B-0BAC-45ED-B2C3-4C9AC4F18A83}">
      <dgm:prSet/>
      <dgm:spPr/>
      <dgm:t>
        <a:bodyPr/>
        <a:lstStyle/>
        <a:p>
          <a:endParaRPr lang="en-GB"/>
        </a:p>
      </dgm:t>
    </dgm:pt>
    <dgm:pt modelId="{94B75E39-FBD3-4B5A-93F0-1D8396375C9D}" type="parTrans" cxnId="{72A3FC1B-0BAC-45ED-B2C3-4C9AC4F18A83}">
      <dgm:prSet/>
      <dgm:spPr/>
      <dgm:t>
        <a:bodyPr/>
        <a:lstStyle/>
        <a:p>
          <a:endParaRPr lang="en-GB"/>
        </a:p>
      </dgm:t>
    </dgm:pt>
    <dgm:pt modelId="{0B63B613-F587-4645-9650-52F551F8A4D7}" type="pres">
      <dgm:prSet presAssocID="{C6574290-63F8-4FFB-9BA4-B26E1D543910}" presName="diagram" presStyleCnt="0">
        <dgm:presLayoutVars>
          <dgm:dir/>
          <dgm:resizeHandles val="exact"/>
        </dgm:presLayoutVars>
      </dgm:prSet>
      <dgm:spPr/>
    </dgm:pt>
    <dgm:pt modelId="{D934302C-790E-478E-B3BF-6521B522E612}" type="pres">
      <dgm:prSet presAssocID="{4ACB8D2B-3924-414F-AE22-BEF42C4D9144}" presName="node" presStyleLbl="node1" presStyleIdx="0" presStyleCnt="14">
        <dgm:presLayoutVars>
          <dgm:bulletEnabled val="1"/>
        </dgm:presLayoutVars>
      </dgm:prSet>
      <dgm:spPr/>
    </dgm:pt>
    <dgm:pt modelId="{5278FD76-2B2C-4966-96AC-1F2BC47860A1}" type="pres">
      <dgm:prSet presAssocID="{3A9BFA60-ACD1-4FEA-BE18-6B6F2FC1ADB0}" presName="sibTrans" presStyleCnt="0"/>
      <dgm:spPr/>
    </dgm:pt>
    <dgm:pt modelId="{BA8187A2-71EE-4ED1-A8E4-412EEDFCDFDA}" type="pres">
      <dgm:prSet presAssocID="{5B3116E6-6ECC-4AA1-8B93-864915FE5F57}" presName="node" presStyleLbl="node1" presStyleIdx="1" presStyleCnt="14">
        <dgm:presLayoutVars>
          <dgm:bulletEnabled val="1"/>
        </dgm:presLayoutVars>
      </dgm:prSet>
      <dgm:spPr/>
    </dgm:pt>
    <dgm:pt modelId="{E3F82BCA-C4C3-4EA4-AEA2-51D4F8CBFA9C}" type="pres">
      <dgm:prSet presAssocID="{FBBDC14F-195D-4820-A7CC-B7BDAEF2A792}" presName="sibTrans" presStyleCnt="0"/>
      <dgm:spPr/>
    </dgm:pt>
    <dgm:pt modelId="{160C668A-EF65-432A-8034-D8D0EEAE6B84}" type="pres">
      <dgm:prSet presAssocID="{975AFE90-57DD-493A-88FA-C1057912B1AB}" presName="node" presStyleLbl="node1" presStyleIdx="2" presStyleCnt="14">
        <dgm:presLayoutVars>
          <dgm:bulletEnabled val="1"/>
        </dgm:presLayoutVars>
      </dgm:prSet>
      <dgm:spPr/>
    </dgm:pt>
    <dgm:pt modelId="{86337E2E-C633-4C6C-8E88-D487903C7F18}" type="pres">
      <dgm:prSet presAssocID="{A5733217-24A9-4BC3-887A-B9B6600085A5}" presName="sibTrans" presStyleCnt="0"/>
      <dgm:spPr/>
    </dgm:pt>
    <dgm:pt modelId="{6460DF41-881A-4A93-802F-92735D3E308C}" type="pres">
      <dgm:prSet presAssocID="{B0E60F56-644A-4D4C-8795-8E33512938B3}" presName="node" presStyleLbl="node1" presStyleIdx="3" presStyleCnt="14" custLinFactNeighborX="-2642" custLinFactNeighborY="-1158">
        <dgm:presLayoutVars>
          <dgm:bulletEnabled val="1"/>
        </dgm:presLayoutVars>
      </dgm:prSet>
      <dgm:spPr/>
    </dgm:pt>
    <dgm:pt modelId="{11D9BE8D-D718-4ADB-8F87-E56469F0893D}" type="pres">
      <dgm:prSet presAssocID="{FF818382-97E4-4A34-AA36-4A8466041CC3}" presName="sibTrans" presStyleCnt="0"/>
      <dgm:spPr/>
    </dgm:pt>
    <dgm:pt modelId="{57E9860B-847A-4728-9113-380ADA0D7F5A}" type="pres">
      <dgm:prSet presAssocID="{60C7912C-F24A-4815-87C8-061204BCC6D0}" presName="node" presStyleLbl="node1" presStyleIdx="4" presStyleCnt="14">
        <dgm:presLayoutVars>
          <dgm:bulletEnabled val="1"/>
        </dgm:presLayoutVars>
      </dgm:prSet>
      <dgm:spPr/>
    </dgm:pt>
    <dgm:pt modelId="{F458089C-B163-489A-ABE9-343FD1758B48}" type="pres">
      <dgm:prSet presAssocID="{158DFF14-FD3F-4F8E-A119-EBDC4A651757}" presName="sibTrans" presStyleCnt="0"/>
      <dgm:spPr/>
    </dgm:pt>
    <dgm:pt modelId="{4CA6D07E-4539-4181-8F06-BF38DEA2EC12}" type="pres">
      <dgm:prSet presAssocID="{6230D818-1A6B-4CE7-83BE-473F5129C231}" presName="node" presStyleLbl="node1" presStyleIdx="5" presStyleCnt="14">
        <dgm:presLayoutVars>
          <dgm:bulletEnabled val="1"/>
        </dgm:presLayoutVars>
      </dgm:prSet>
      <dgm:spPr/>
    </dgm:pt>
    <dgm:pt modelId="{D1AEB703-0DFB-47A5-B11A-C185E015444A}" type="pres">
      <dgm:prSet presAssocID="{DF070AF1-73DD-4160-B44B-3CDFA12F3EFB}" presName="sibTrans" presStyleCnt="0"/>
      <dgm:spPr/>
    </dgm:pt>
    <dgm:pt modelId="{89DA508A-6666-479A-BFF5-454E4210FB35}" type="pres">
      <dgm:prSet presAssocID="{E53D50CB-67E7-4310-BFAE-9D1A307BEBC2}" presName="node" presStyleLbl="node1" presStyleIdx="6" presStyleCnt="14">
        <dgm:presLayoutVars>
          <dgm:bulletEnabled val="1"/>
        </dgm:presLayoutVars>
      </dgm:prSet>
      <dgm:spPr/>
    </dgm:pt>
    <dgm:pt modelId="{C14294E3-91B2-48AF-855A-37821C5DFDD2}" type="pres">
      <dgm:prSet presAssocID="{294C9934-6D84-4486-ABED-284C677626DC}" presName="sibTrans" presStyleCnt="0"/>
      <dgm:spPr/>
    </dgm:pt>
    <dgm:pt modelId="{54137B74-7A7D-427A-9F92-F50AE260C5E0}" type="pres">
      <dgm:prSet presAssocID="{A37D79F6-25E5-4F1E-BEF7-B11D46162C58}" presName="node" presStyleLbl="node1" presStyleIdx="7" presStyleCnt="14">
        <dgm:presLayoutVars>
          <dgm:bulletEnabled val="1"/>
        </dgm:presLayoutVars>
      </dgm:prSet>
      <dgm:spPr/>
    </dgm:pt>
    <dgm:pt modelId="{60E3202C-7AF0-4328-A823-577BE959B344}" type="pres">
      <dgm:prSet presAssocID="{2E0B90FC-F88C-49D2-A8C9-34B868310559}" presName="sibTrans" presStyleCnt="0"/>
      <dgm:spPr/>
    </dgm:pt>
    <dgm:pt modelId="{A5593729-93A2-48A3-B782-21BE35738239}" type="pres">
      <dgm:prSet presAssocID="{FA9FA432-7BCB-4BB7-92CF-858C6FDE337C}" presName="node" presStyleLbl="node1" presStyleIdx="8" presStyleCnt="14" custLinFactNeighborX="-189" custLinFactNeighborY="0">
        <dgm:presLayoutVars>
          <dgm:bulletEnabled val="1"/>
        </dgm:presLayoutVars>
      </dgm:prSet>
      <dgm:spPr/>
    </dgm:pt>
    <dgm:pt modelId="{DBF22D26-275A-4356-9950-E06F2E3F6BF2}" type="pres">
      <dgm:prSet presAssocID="{AE6CB799-05D4-4CC6-B94F-D4D4BD5AD3A6}" presName="sibTrans" presStyleCnt="0"/>
      <dgm:spPr/>
    </dgm:pt>
    <dgm:pt modelId="{FCEA271E-6DDE-4773-A439-D8BFA9F72303}" type="pres">
      <dgm:prSet presAssocID="{91893979-01E7-4A8D-BF11-9ACEED9D868F}" presName="node" presStyleLbl="node1" presStyleIdx="9" presStyleCnt="14" custLinFactNeighborX="-894" custLinFactNeighborY="6270">
        <dgm:presLayoutVars>
          <dgm:bulletEnabled val="1"/>
        </dgm:presLayoutVars>
      </dgm:prSet>
      <dgm:spPr/>
    </dgm:pt>
    <dgm:pt modelId="{AD7DD6D2-90BB-4BD4-846F-8D3E20C15D96}" type="pres">
      <dgm:prSet presAssocID="{289F45DE-DEFA-491B-AC28-C09D19FA8AE8}" presName="sibTrans" presStyleCnt="0"/>
      <dgm:spPr/>
    </dgm:pt>
    <dgm:pt modelId="{E6B3FD1E-8FF2-4D54-A725-CC58CAE65A91}" type="pres">
      <dgm:prSet presAssocID="{293FA4EE-C73F-46A5-9FB0-F55E3495C9F9}" presName="node" presStyleLbl="node1" presStyleIdx="10" presStyleCnt="14">
        <dgm:presLayoutVars>
          <dgm:bulletEnabled val="1"/>
        </dgm:presLayoutVars>
      </dgm:prSet>
      <dgm:spPr/>
    </dgm:pt>
    <dgm:pt modelId="{647F6FC9-53E4-4938-9A2F-9660CC005D1A}" type="pres">
      <dgm:prSet presAssocID="{708B7E43-7DF9-4107-B24B-DCB255EBA542}" presName="sibTrans" presStyleCnt="0"/>
      <dgm:spPr/>
    </dgm:pt>
    <dgm:pt modelId="{4960B79C-10B9-4B00-B0BA-4FB6EACE0285}" type="pres">
      <dgm:prSet presAssocID="{57E2775C-5D6B-484B-8E63-1AE687A7E588}" presName="node" presStyleLbl="node1" presStyleIdx="11" presStyleCnt="14">
        <dgm:presLayoutVars>
          <dgm:bulletEnabled val="1"/>
        </dgm:presLayoutVars>
      </dgm:prSet>
      <dgm:spPr/>
    </dgm:pt>
    <dgm:pt modelId="{74DD4FD0-BB10-44CD-8C82-04778D3651AC}" type="pres">
      <dgm:prSet presAssocID="{D037D95A-C64F-4F84-B514-6A4DD473B3C5}" presName="sibTrans" presStyleCnt="0"/>
      <dgm:spPr/>
    </dgm:pt>
    <dgm:pt modelId="{D790028F-1CCE-44EE-9185-36ACBEC6F43B}" type="pres">
      <dgm:prSet presAssocID="{761B4F09-8180-4F22-94D6-BAA14B630CC0}" presName="node" presStyleLbl="node1" presStyleIdx="12" presStyleCnt="14">
        <dgm:presLayoutVars>
          <dgm:bulletEnabled val="1"/>
        </dgm:presLayoutVars>
      </dgm:prSet>
      <dgm:spPr/>
    </dgm:pt>
    <dgm:pt modelId="{88467BC3-2292-41E2-87E6-BF8692EFFCE1}" type="pres">
      <dgm:prSet presAssocID="{C1D5B957-F656-4537-9A5B-D9963EEA98B7}" presName="sibTrans" presStyleCnt="0"/>
      <dgm:spPr/>
    </dgm:pt>
    <dgm:pt modelId="{0E5DEFF4-2980-4463-B004-0BD962ADE041}" type="pres">
      <dgm:prSet presAssocID="{C2F89BE6-37C5-4D23-ADAC-847D8E21E110}" presName="node" presStyleLbl="node1" presStyleIdx="13" presStyleCnt="14" custLinFactNeighborX="-3602" custLinFactNeighborY="392">
        <dgm:presLayoutVars>
          <dgm:bulletEnabled val="1"/>
        </dgm:presLayoutVars>
      </dgm:prSet>
      <dgm:spPr/>
    </dgm:pt>
  </dgm:ptLst>
  <dgm:cxnLst>
    <dgm:cxn modelId="{D81AB001-E7DE-4892-85D9-26D611863DA1}" srcId="{C6574290-63F8-4FFB-9BA4-B26E1D543910}" destId="{B0E60F56-644A-4D4C-8795-8E33512938B3}" srcOrd="3" destOrd="0" parTransId="{E7390780-15A9-45A6-B02F-79D1B710A482}" sibTransId="{FF818382-97E4-4A34-AA36-4A8466041CC3}"/>
    <dgm:cxn modelId="{67F85A02-0008-4392-81FC-8178527160A0}" type="presOf" srcId="{E53D50CB-67E7-4310-BFAE-9D1A307BEBC2}" destId="{89DA508A-6666-479A-BFF5-454E4210FB35}" srcOrd="0" destOrd="0" presId="urn:microsoft.com/office/officeart/2005/8/layout/default"/>
    <dgm:cxn modelId="{EDDCD310-41C5-4C17-85D6-7ECED193E3DE}" type="presOf" srcId="{57E2775C-5D6B-484B-8E63-1AE687A7E588}" destId="{4960B79C-10B9-4B00-B0BA-4FB6EACE0285}" srcOrd="0" destOrd="0" presId="urn:microsoft.com/office/officeart/2005/8/layout/default"/>
    <dgm:cxn modelId="{8742E013-DBD7-486C-BD47-B99C6D999878}" type="presOf" srcId="{91893979-01E7-4A8D-BF11-9ACEED9D868F}" destId="{FCEA271E-6DDE-4773-A439-D8BFA9F72303}" srcOrd="0" destOrd="0" presId="urn:microsoft.com/office/officeart/2005/8/layout/default"/>
    <dgm:cxn modelId="{BDD63B19-85BE-413D-9E23-DD2E59A59D57}" srcId="{C6574290-63F8-4FFB-9BA4-B26E1D543910}" destId="{60C7912C-F24A-4815-87C8-061204BCC6D0}" srcOrd="4" destOrd="0" parTransId="{DF4BE000-E3E6-495F-98EB-B1AD5992C2B8}" sibTransId="{158DFF14-FD3F-4F8E-A119-EBDC4A651757}"/>
    <dgm:cxn modelId="{8D5B691B-BA84-4801-826F-D927FF04C30A}" type="presOf" srcId="{975AFE90-57DD-493A-88FA-C1057912B1AB}" destId="{160C668A-EF65-432A-8034-D8D0EEAE6B84}" srcOrd="0" destOrd="0" presId="urn:microsoft.com/office/officeart/2005/8/layout/default"/>
    <dgm:cxn modelId="{72A3FC1B-0BAC-45ED-B2C3-4C9AC4F18A83}" srcId="{C6574290-63F8-4FFB-9BA4-B26E1D543910}" destId="{5B3116E6-6ECC-4AA1-8B93-864915FE5F57}" srcOrd="1" destOrd="0" parTransId="{94B75E39-FBD3-4B5A-93F0-1D8396375C9D}" sibTransId="{FBBDC14F-195D-4820-A7CC-B7BDAEF2A792}"/>
    <dgm:cxn modelId="{D182E42D-074A-45B2-A016-60E0E9332BA7}" srcId="{C6574290-63F8-4FFB-9BA4-B26E1D543910}" destId="{6230D818-1A6B-4CE7-83BE-473F5129C231}" srcOrd="5" destOrd="0" parTransId="{3861B7F9-EE4D-4F24-A7D4-932EFED24099}" sibTransId="{DF070AF1-73DD-4160-B44B-3CDFA12F3EFB}"/>
    <dgm:cxn modelId="{6CE17332-52F5-4CEE-B776-93E1470947D6}" type="presOf" srcId="{A37D79F6-25E5-4F1E-BEF7-B11D46162C58}" destId="{54137B74-7A7D-427A-9F92-F50AE260C5E0}" srcOrd="0" destOrd="0" presId="urn:microsoft.com/office/officeart/2005/8/layout/default"/>
    <dgm:cxn modelId="{BE9CD032-DF92-447E-A866-A704DC2E4D7D}" type="presOf" srcId="{6230D818-1A6B-4CE7-83BE-473F5129C231}" destId="{4CA6D07E-4539-4181-8F06-BF38DEA2EC12}" srcOrd="0" destOrd="0" presId="urn:microsoft.com/office/officeart/2005/8/layout/default"/>
    <dgm:cxn modelId="{904E3837-5696-4567-A210-1B32177826A5}" srcId="{C6574290-63F8-4FFB-9BA4-B26E1D543910}" destId="{975AFE90-57DD-493A-88FA-C1057912B1AB}" srcOrd="2" destOrd="0" parTransId="{D1557792-66A3-4D0C-9B32-2054A8F53C59}" sibTransId="{A5733217-24A9-4BC3-887A-B9B6600085A5}"/>
    <dgm:cxn modelId="{B96D6F5D-65FC-439E-8D30-971C33F29295}" type="presOf" srcId="{FA9FA432-7BCB-4BB7-92CF-858C6FDE337C}" destId="{A5593729-93A2-48A3-B782-21BE35738239}" srcOrd="0" destOrd="0" presId="urn:microsoft.com/office/officeart/2005/8/layout/default"/>
    <dgm:cxn modelId="{162E1F62-7DB3-4E42-98FB-4F78EA8BD6B0}" srcId="{C6574290-63F8-4FFB-9BA4-B26E1D543910}" destId="{4ACB8D2B-3924-414F-AE22-BEF42C4D9144}" srcOrd="0" destOrd="0" parTransId="{86465275-C880-4A7A-82EA-C6283BC79C36}" sibTransId="{3A9BFA60-ACD1-4FEA-BE18-6B6F2FC1ADB0}"/>
    <dgm:cxn modelId="{8B44C862-EA56-4A97-81DA-266DB13396B7}" srcId="{C6574290-63F8-4FFB-9BA4-B26E1D543910}" destId="{57E2775C-5D6B-484B-8E63-1AE687A7E588}" srcOrd="11" destOrd="0" parTransId="{0D69029E-31E7-4B47-AE84-C893863C82A2}" sibTransId="{D037D95A-C64F-4F84-B514-6A4DD473B3C5}"/>
    <dgm:cxn modelId="{CF6BBC65-D7E4-434B-83A5-0A373DCE692D}" srcId="{C6574290-63F8-4FFB-9BA4-B26E1D543910}" destId="{293FA4EE-C73F-46A5-9FB0-F55E3495C9F9}" srcOrd="10" destOrd="0" parTransId="{CA4BCB1F-3FA6-46DD-9D8A-B30552568D22}" sibTransId="{708B7E43-7DF9-4107-B24B-DCB255EBA542}"/>
    <dgm:cxn modelId="{87218371-C982-4443-B64E-88514C1C66FC}" type="presOf" srcId="{4ACB8D2B-3924-414F-AE22-BEF42C4D9144}" destId="{D934302C-790E-478E-B3BF-6521B522E612}" srcOrd="0" destOrd="0" presId="urn:microsoft.com/office/officeart/2005/8/layout/default"/>
    <dgm:cxn modelId="{E2DA5373-8EBF-46F4-AB49-9611841246C2}" type="presOf" srcId="{B0E60F56-644A-4D4C-8795-8E33512938B3}" destId="{6460DF41-881A-4A93-802F-92735D3E308C}" srcOrd="0" destOrd="0" presId="urn:microsoft.com/office/officeart/2005/8/layout/default"/>
    <dgm:cxn modelId="{0D7D9356-6E7C-40EC-A37A-F3A7E9FD90A6}" type="presOf" srcId="{761B4F09-8180-4F22-94D6-BAA14B630CC0}" destId="{D790028F-1CCE-44EE-9185-36ACBEC6F43B}" srcOrd="0" destOrd="0" presId="urn:microsoft.com/office/officeart/2005/8/layout/default"/>
    <dgm:cxn modelId="{9B94967E-47AE-4631-96EA-FAD71081717D}" type="presOf" srcId="{293FA4EE-C73F-46A5-9FB0-F55E3495C9F9}" destId="{E6B3FD1E-8FF2-4D54-A725-CC58CAE65A91}" srcOrd="0" destOrd="0" presId="urn:microsoft.com/office/officeart/2005/8/layout/default"/>
    <dgm:cxn modelId="{2FA6FF8E-DC85-4E0D-820E-947C0108A35F}" srcId="{C6574290-63F8-4FFB-9BA4-B26E1D543910}" destId="{A37D79F6-25E5-4F1E-BEF7-B11D46162C58}" srcOrd="7" destOrd="0" parTransId="{2D2E7B90-05D3-448B-B3C4-835F6C74253E}" sibTransId="{2E0B90FC-F88C-49D2-A8C9-34B868310559}"/>
    <dgm:cxn modelId="{23618199-7DAB-4283-B809-496F557E5526}" type="presOf" srcId="{5B3116E6-6ECC-4AA1-8B93-864915FE5F57}" destId="{BA8187A2-71EE-4ED1-A8E4-412EEDFCDFDA}" srcOrd="0" destOrd="0" presId="urn:microsoft.com/office/officeart/2005/8/layout/default"/>
    <dgm:cxn modelId="{E6B395A9-BDED-47FC-9A1D-F63E238F6855}" type="presOf" srcId="{C2F89BE6-37C5-4D23-ADAC-847D8E21E110}" destId="{0E5DEFF4-2980-4463-B004-0BD962ADE041}" srcOrd="0" destOrd="0" presId="urn:microsoft.com/office/officeart/2005/8/layout/default"/>
    <dgm:cxn modelId="{11C246AB-5C4F-4E73-825A-CCB830E02F01}" srcId="{C6574290-63F8-4FFB-9BA4-B26E1D543910}" destId="{761B4F09-8180-4F22-94D6-BAA14B630CC0}" srcOrd="12" destOrd="0" parTransId="{5FB4A525-E31F-46D8-B17F-E2EA514194E4}" sibTransId="{C1D5B957-F656-4537-9A5B-D9963EEA98B7}"/>
    <dgm:cxn modelId="{FF578AAC-7156-4EA2-8354-F90382681D96}" srcId="{C6574290-63F8-4FFB-9BA4-B26E1D543910}" destId="{C2F89BE6-37C5-4D23-ADAC-847D8E21E110}" srcOrd="13" destOrd="0" parTransId="{1EEE9324-1D94-4523-AEFE-8BC251B1F1F5}" sibTransId="{AC98973F-766A-424F-9D6A-10F77650010F}"/>
    <dgm:cxn modelId="{33D976C5-89A8-4416-811A-26541C019EEE}" srcId="{C6574290-63F8-4FFB-9BA4-B26E1D543910}" destId="{FA9FA432-7BCB-4BB7-92CF-858C6FDE337C}" srcOrd="8" destOrd="0" parTransId="{D6F54099-5293-4970-9FFB-3CD2B29B6909}" sibTransId="{AE6CB799-05D4-4CC6-B94F-D4D4BD5AD3A6}"/>
    <dgm:cxn modelId="{B94FFEC9-8C0F-4A37-B8DF-9E9F2B8325D6}" type="presOf" srcId="{60C7912C-F24A-4815-87C8-061204BCC6D0}" destId="{57E9860B-847A-4728-9113-380ADA0D7F5A}" srcOrd="0" destOrd="0" presId="urn:microsoft.com/office/officeart/2005/8/layout/default"/>
    <dgm:cxn modelId="{C471CFD4-7F4B-42AD-8EE2-E4C8BF3A5281}" srcId="{C6574290-63F8-4FFB-9BA4-B26E1D543910}" destId="{91893979-01E7-4A8D-BF11-9ACEED9D868F}" srcOrd="9" destOrd="0" parTransId="{8AA18A37-730C-4CF8-8EBF-7822189D9C54}" sibTransId="{289F45DE-DEFA-491B-AC28-C09D19FA8AE8}"/>
    <dgm:cxn modelId="{CE9B5EDA-72B6-407B-8483-176E7BB2F3B6}" srcId="{C6574290-63F8-4FFB-9BA4-B26E1D543910}" destId="{E53D50CB-67E7-4310-BFAE-9D1A307BEBC2}" srcOrd="6" destOrd="0" parTransId="{D7828147-EC42-492A-8E37-4B3997C94155}" sibTransId="{294C9934-6D84-4486-ABED-284C677626DC}"/>
    <dgm:cxn modelId="{53EB41E0-D1E6-4BC6-8D49-A174465EF8E7}" type="presOf" srcId="{C6574290-63F8-4FFB-9BA4-B26E1D543910}" destId="{0B63B613-F587-4645-9650-52F551F8A4D7}" srcOrd="0" destOrd="0" presId="urn:microsoft.com/office/officeart/2005/8/layout/default"/>
    <dgm:cxn modelId="{0FBFE3AE-9F38-4F03-8925-251986236BC4}" type="presParOf" srcId="{0B63B613-F587-4645-9650-52F551F8A4D7}" destId="{D934302C-790E-478E-B3BF-6521B522E612}" srcOrd="0" destOrd="0" presId="urn:microsoft.com/office/officeart/2005/8/layout/default"/>
    <dgm:cxn modelId="{EC76EFB3-7A22-4497-885B-30C8E4D5FAD9}" type="presParOf" srcId="{0B63B613-F587-4645-9650-52F551F8A4D7}" destId="{5278FD76-2B2C-4966-96AC-1F2BC47860A1}" srcOrd="1" destOrd="0" presId="urn:microsoft.com/office/officeart/2005/8/layout/default"/>
    <dgm:cxn modelId="{F910377E-0D91-498A-9A2D-F0A55F65B428}" type="presParOf" srcId="{0B63B613-F587-4645-9650-52F551F8A4D7}" destId="{BA8187A2-71EE-4ED1-A8E4-412EEDFCDFDA}" srcOrd="2" destOrd="0" presId="urn:microsoft.com/office/officeart/2005/8/layout/default"/>
    <dgm:cxn modelId="{2D251877-FAA9-480B-B244-075357CBD504}" type="presParOf" srcId="{0B63B613-F587-4645-9650-52F551F8A4D7}" destId="{E3F82BCA-C4C3-4EA4-AEA2-51D4F8CBFA9C}" srcOrd="3" destOrd="0" presId="urn:microsoft.com/office/officeart/2005/8/layout/default"/>
    <dgm:cxn modelId="{38CC0E47-C35B-4007-AF59-9F6A726045D9}" type="presParOf" srcId="{0B63B613-F587-4645-9650-52F551F8A4D7}" destId="{160C668A-EF65-432A-8034-D8D0EEAE6B84}" srcOrd="4" destOrd="0" presId="urn:microsoft.com/office/officeart/2005/8/layout/default"/>
    <dgm:cxn modelId="{546EFAA9-3CD8-426C-94C4-45EE9193EF7A}" type="presParOf" srcId="{0B63B613-F587-4645-9650-52F551F8A4D7}" destId="{86337E2E-C633-4C6C-8E88-D487903C7F18}" srcOrd="5" destOrd="0" presId="urn:microsoft.com/office/officeart/2005/8/layout/default"/>
    <dgm:cxn modelId="{5463D90C-25B6-47A9-88F6-BE28EDEEC221}" type="presParOf" srcId="{0B63B613-F587-4645-9650-52F551F8A4D7}" destId="{6460DF41-881A-4A93-802F-92735D3E308C}" srcOrd="6" destOrd="0" presId="urn:microsoft.com/office/officeart/2005/8/layout/default"/>
    <dgm:cxn modelId="{7B616064-4123-4D82-8DF0-5ACC468F3166}" type="presParOf" srcId="{0B63B613-F587-4645-9650-52F551F8A4D7}" destId="{11D9BE8D-D718-4ADB-8F87-E56469F0893D}" srcOrd="7" destOrd="0" presId="urn:microsoft.com/office/officeart/2005/8/layout/default"/>
    <dgm:cxn modelId="{AE7A2DB0-9CAF-4653-B013-CB14AADAE43F}" type="presParOf" srcId="{0B63B613-F587-4645-9650-52F551F8A4D7}" destId="{57E9860B-847A-4728-9113-380ADA0D7F5A}" srcOrd="8" destOrd="0" presId="urn:microsoft.com/office/officeart/2005/8/layout/default"/>
    <dgm:cxn modelId="{43015315-CC2A-4309-B1EB-A736C425EFD8}" type="presParOf" srcId="{0B63B613-F587-4645-9650-52F551F8A4D7}" destId="{F458089C-B163-489A-ABE9-343FD1758B48}" srcOrd="9" destOrd="0" presId="urn:microsoft.com/office/officeart/2005/8/layout/default"/>
    <dgm:cxn modelId="{33B16D0E-8D31-4526-BBEF-B0C77E44EBD4}" type="presParOf" srcId="{0B63B613-F587-4645-9650-52F551F8A4D7}" destId="{4CA6D07E-4539-4181-8F06-BF38DEA2EC12}" srcOrd="10" destOrd="0" presId="urn:microsoft.com/office/officeart/2005/8/layout/default"/>
    <dgm:cxn modelId="{F3F56669-B97B-4643-BFE2-A35E2FDB0E7C}" type="presParOf" srcId="{0B63B613-F587-4645-9650-52F551F8A4D7}" destId="{D1AEB703-0DFB-47A5-B11A-C185E015444A}" srcOrd="11" destOrd="0" presId="urn:microsoft.com/office/officeart/2005/8/layout/default"/>
    <dgm:cxn modelId="{A1DAF490-1629-420B-A3AC-DDE0892AAF4C}" type="presParOf" srcId="{0B63B613-F587-4645-9650-52F551F8A4D7}" destId="{89DA508A-6666-479A-BFF5-454E4210FB35}" srcOrd="12" destOrd="0" presId="urn:microsoft.com/office/officeart/2005/8/layout/default"/>
    <dgm:cxn modelId="{1BC577F5-20C1-412C-9A6B-869049FD3D17}" type="presParOf" srcId="{0B63B613-F587-4645-9650-52F551F8A4D7}" destId="{C14294E3-91B2-48AF-855A-37821C5DFDD2}" srcOrd="13" destOrd="0" presId="urn:microsoft.com/office/officeart/2005/8/layout/default"/>
    <dgm:cxn modelId="{9FDCD7E0-5F07-41CC-AAFF-D49568CD25B4}" type="presParOf" srcId="{0B63B613-F587-4645-9650-52F551F8A4D7}" destId="{54137B74-7A7D-427A-9F92-F50AE260C5E0}" srcOrd="14" destOrd="0" presId="urn:microsoft.com/office/officeart/2005/8/layout/default"/>
    <dgm:cxn modelId="{5ED1EC09-7417-4045-85B5-D7BC2B9663C1}" type="presParOf" srcId="{0B63B613-F587-4645-9650-52F551F8A4D7}" destId="{60E3202C-7AF0-4328-A823-577BE959B344}" srcOrd="15" destOrd="0" presId="urn:microsoft.com/office/officeart/2005/8/layout/default"/>
    <dgm:cxn modelId="{5492F0B0-4B67-4607-8D7F-D817E7370B48}" type="presParOf" srcId="{0B63B613-F587-4645-9650-52F551F8A4D7}" destId="{A5593729-93A2-48A3-B782-21BE35738239}" srcOrd="16" destOrd="0" presId="urn:microsoft.com/office/officeart/2005/8/layout/default"/>
    <dgm:cxn modelId="{B7DB74D3-0E39-4C8B-BD8A-80952935DBFD}" type="presParOf" srcId="{0B63B613-F587-4645-9650-52F551F8A4D7}" destId="{DBF22D26-275A-4356-9950-E06F2E3F6BF2}" srcOrd="17" destOrd="0" presId="urn:microsoft.com/office/officeart/2005/8/layout/default"/>
    <dgm:cxn modelId="{ADAA50E2-3DB5-4C1A-8F41-77C6696BA560}" type="presParOf" srcId="{0B63B613-F587-4645-9650-52F551F8A4D7}" destId="{FCEA271E-6DDE-4773-A439-D8BFA9F72303}" srcOrd="18" destOrd="0" presId="urn:microsoft.com/office/officeart/2005/8/layout/default"/>
    <dgm:cxn modelId="{CC04DD02-9B5A-4962-B988-4401E5EAFC8F}" type="presParOf" srcId="{0B63B613-F587-4645-9650-52F551F8A4D7}" destId="{AD7DD6D2-90BB-4BD4-846F-8D3E20C15D96}" srcOrd="19" destOrd="0" presId="urn:microsoft.com/office/officeart/2005/8/layout/default"/>
    <dgm:cxn modelId="{4A7493F6-9E01-4DC1-8761-C8F265C3935A}" type="presParOf" srcId="{0B63B613-F587-4645-9650-52F551F8A4D7}" destId="{E6B3FD1E-8FF2-4D54-A725-CC58CAE65A91}" srcOrd="20" destOrd="0" presId="urn:microsoft.com/office/officeart/2005/8/layout/default"/>
    <dgm:cxn modelId="{ABC1B292-084C-47C0-8665-1DC32546873B}" type="presParOf" srcId="{0B63B613-F587-4645-9650-52F551F8A4D7}" destId="{647F6FC9-53E4-4938-9A2F-9660CC005D1A}" srcOrd="21" destOrd="0" presId="urn:microsoft.com/office/officeart/2005/8/layout/default"/>
    <dgm:cxn modelId="{2EBD237B-AA94-4146-8776-E1090763CD7E}" type="presParOf" srcId="{0B63B613-F587-4645-9650-52F551F8A4D7}" destId="{4960B79C-10B9-4B00-B0BA-4FB6EACE0285}" srcOrd="22" destOrd="0" presId="urn:microsoft.com/office/officeart/2005/8/layout/default"/>
    <dgm:cxn modelId="{18830F46-B772-4781-BA0D-B5CD64EE5178}" type="presParOf" srcId="{0B63B613-F587-4645-9650-52F551F8A4D7}" destId="{74DD4FD0-BB10-44CD-8C82-04778D3651AC}" srcOrd="23" destOrd="0" presId="urn:microsoft.com/office/officeart/2005/8/layout/default"/>
    <dgm:cxn modelId="{A15E6912-62D8-481D-8AE0-96448293D858}" type="presParOf" srcId="{0B63B613-F587-4645-9650-52F551F8A4D7}" destId="{D790028F-1CCE-44EE-9185-36ACBEC6F43B}" srcOrd="24" destOrd="0" presId="urn:microsoft.com/office/officeart/2005/8/layout/default"/>
    <dgm:cxn modelId="{91CE15E5-B630-4B6F-906F-4DD06E7AD00C}" type="presParOf" srcId="{0B63B613-F587-4645-9650-52F551F8A4D7}" destId="{88467BC3-2292-41E2-87E6-BF8692EFFCE1}" srcOrd="25" destOrd="0" presId="urn:microsoft.com/office/officeart/2005/8/layout/default"/>
    <dgm:cxn modelId="{09325DD4-B0B7-44BD-A788-1BF85C107697}" type="presParOf" srcId="{0B63B613-F587-4645-9650-52F551F8A4D7}" destId="{0E5DEFF4-2980-4463-B004-0BD962ADE041}" srcOrd="2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5C4176-9160-4CA8-B552-2F91B216323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02A987C4-39D7-4C92-A6FE-97E38A579749}">
      <dgm:prSet custT="1"/>
      <dgm:spPr>
        <a:solidFill>
          <a:srgbClr val="8DC055"/>
        </a:solidFill>
      </dgm:spPr>
      <dgm:t>
        <a:bodyPr/>
        <a:lstStyle/>
        <a:p>
          <a:r>
            <a:rPr lang="en-GB" sz="1200" b="0" dirty="0">
              <a:latin typeface="Network Rail Sans" panose="02000000040000020004" pitchFamily="2" charset="0"/>
            </a:rPr>
            <a:t>Strain on working relationships</a:t>
          </a:r>
        </a:p>
      </dgm:t>
    </dgm:pt>
    <dgm:pt modelId="{D7788BEC-1CDC-4090-85AF-6E8F33696706}" type="parTrans" cxnId="{CD6D3620-10B6-4D23-B593-82EE35623432}">
      <dgm:prSet/>
      <dgm:spPr/>
      <dgm:t>
        <a:bodyPr/>
        <a:lstStyle/>
        <a:p>
          <a:endParaRPr lang="en-GB"/>
        </a:p>
      </dgm:t>
    </dgm:pt>
    <dgm:pt modelId="{F72D991A-A9B7-428E-960E-CB8EEFA2EA5C}" type="sibTrans" cxnId="{CD6D3620-10B6-4D23-B593-82EE35623432}">
      <dgm:prSet/>
      <dgm:spPr/>
      <dgm:t>
        <a:bodyPr/>
        <a:lstStyle/>
        <a:p>
          <a:endParaRPr lang="en-GB"/>
        </a:p>
      </dgm:t>
    </dgm:pt>
    <dgm:pt modelId="{5650EB5E-BF8D-462D-B9A5-32C495FF6B49}">
      <dgm:prSet custT="1"/>
      <dgm:spPr>
        <a:solidFill>
          <a:srgbClr val="8DC055"/>
        </a:solidFill>
      </dgm:spPr>
      <dgm:t>
        <a:bodyPr/>
        <a:lstStyle/>
        <a:p>
          <a:r>
            <a:rPr lang="en-GB" sz="1200" b="0" dirty="0">
              <a:latin typeface="Network Rail Sans" panose="02000000040000020004" pitchFamily="2" charset="0"/>
            </a:rPr>
            <a:t>Decrease in productivity</a:t>
          </a:r>
        </a:p>
      </dgm:t>
    </dgm:pt>
    <dgm:pt modelId="{73543780-1528-46AF-9D8C-C3B30AE5781C}" type="parTrans" cxnId="{C19A00CB-E316-45BF-BDC4-94BA55E88F93}">
      <dgm:prSet/>
      <dgm:spPr/>
      <dgm:t>
        <a:bodyPr/>
        <a:lstStyle/>
        <a:p>
          <a:endParaRPr lang="en-GB"/>
        </a:p>
      </dgm:t>
    </dgm:pt>
    <dgm:pt modelId="{E0BF49EF-7B6B-49AA-9181-AB673F973765}" type="sibTrans" cxnId="{C19A00CB-E316-45BF-BDC4-94BA55E88F93}">
      <dgm:prSet/>
      <dgm:spPr/>
      <dgm:t>
        <a:bodyPr/>
        <a:lstStyle/>
        <a:p>
          <a:endParaRPr lang="en-GB"/>
        </a:p>
      </dgm:t>
    </dgm:pt>
    <dgm:pt modelId="{83FBD44F-46DE-4A53-9944-0BE44E6C910B}">
      <dgm:prSet custT="1"/>
      <dgm:spPr>
        <a:solidFill>
          <a:srgbClr val="8DC055"/>
        </a:solidFill>
      </dgm:spPr>
      <dgm:t>
        <a:bodyPr/>
        <a:lstStyle/>
        <a:p>
          <a:r>
            <a:rPr lang="en-GB" sz="1200" b="0" dirty="0">
              <a:latin typeface="Network Rail Sans" panose="02000000040000020004" pitchFamily="2" charset="0"/>
            </a:rPr>
            <a:t>Increased risk of accidental injury</a:t>
          </a:r>
        </a:p>
      </dgm:t>
    </dgm:pt>
    <dgm:pt modelId="{5946B0D0-C7FE-4E37-9512-B39CD5BA258D}" type="parTrans" cxnId="{C3B24612-D62A-45FE-B0C4-AD25BB786F11}">
      <dgm:prSet/>
      <dgm:spPr/>
      <dgm:t>
        <a:bodyPr/>
        <a:lstStyle/>
        <a:p>
          <a:endParaRPr lang="en-GB"/>
        </a:p>
      </dgm:t>
    </dgm:pt>
    <dgm:pt modelId="{F2A52A14-58B5-4A69-83CC-4F0BA224DA03}" type="sibTrans" cxnId="{C3B24612-D62A-45FE-B0C4-AD25BB786F11}">
      <dgm:prSet/>
      <dgm:spPr/>
      <dgm:t>
        <a:bodyPr/>
        <a:lstStyle/>
        <a:p>
          <a:endParaRPr lang="en-GB"/>
        </a:p>
      </dgm:t>
    </dgm:pt>
    <dgm:pt modelId="{01EB2B5C-5E5A-4F77-BC69-CD6BF38B098D}">
      <dgm:prSet custT="1"/>
      <dgm:spPr>
        <a:solidFill>
          <a:srgbClr val="8DC055"/>
        </a:solidFill>
      </dgm:spPr>
      <dgm:t>
        <a:bodyPr/>
        <a:lstStyle/>
        <a:p>
          <a:r>
            <a:rPr lang="en-GB" sz="1200" b="0" dirty="0">
              <a:latin typeface="Network Rail Sans" panose="02000000040000020004" pitchFamily="2" charset="0"/>
            </a:rPr>
            <a:t>Tarnished professional reputation</a:t>
          </a:r>
        </a:p>
      </dgm:t>
    </dgm:pt>
    <dgm:pt modelId="{4236223A-B53B-4F6E-BA02-DACE622BAE48}" type="parTrans" cxnId="{5FD34892-23BB-430A-948A-3A4016E8B350}">
      <dgm:prSet/>
      <dgm:spPr/>
      <dgm:t>
        <a:bodyPr/>
        <a:lstStyle/>
        <a:p>
          <a:endParaRPr lang="en-GB"/>
        </a:p>
      </dgm:t>
    </dgm:pt>
    <dgm:pt modelId="{DC1CC274-F147-4131-99E8-E204A33AD290}" type="sibTrans" cxnId="{5FD34892-23BB-430A-948A-3A4016E8B350}">
      <dgm:prSet/>
      <dgm:spPr/>
      <dgm:t>
        <a:bodyPr/>
        <a:lstStyle/>
        <a:p>
          <a:endParaRPr lang="en-GB"/>
        </a:p>
      </dgm:t>
    </dgm:pt>
    <dgm:pt modelId="{C451AA93-7187-418E-BA5B-6A5C23D03781}">
      <dgm:prSet custT="1"/>
      <dgm:spPr>
        <a:solidFill>
          <a:srgbClr val="8DC055"/>
        </a:solidFill>
      </dgm:spPr>
      <dgm:t>
        <a:bodyPr/>
        <a:lstStyle/>
        <a:p>
          <a:r>
            <a:rPr lang="en-GB" sz="1200" b="0" dirty="0">
              <a:latin typeface="Network Rail Sans" panose="02000000040000020004" pitchFamily="2" charset="0"/>
            </a:rPr>
            <a:t>Dismissal from role</a:t>
          </a:r>
        </a:p>
      </dgm:t>
    </dgm:pt>
    <dgm:pt modelId="{C7580DF5-1D94-4157-8F59-1CF416069250}" type="parTrans" cxnId="{7217E646-A04A-4B55-99B4-1A3CC9AB4758}">
      <dgm:prSet/>
      <dgm:spPr/>
      <dgm:t>
        <a:bodyPr/>
        <a:lstStyle/>
        <a:p>
          <a:endParaRPr lang="en-GB"/>
        </a:p>
      </dgm:t>
    </dgm:pt>
    <dgm:pt modelId="{6C9E95F7-D0FB-464A-B21C-5E7F5CC95EA2}" type="sibTrans" cxnId="{7217E646-A04A-4B55-99B4-1A3CC9AB4758}">
      <dgm:prSet/>
      <dgm:spPr/>
      <dgm:t>
        <a:bodyPr/>
        <a:lstStyle/>
        <a:p>
          <a:endParaRPr lang="en-GB"/>
        </a:p>
      </dgm:t>
    </dgm:pt>
    <dgm:pt modelId="{EC058069-1CE0-4BCA-9769-FA87D4D635C2}">
      <dgm:prSet custT="1"/>
      <dgm:spPr>
        <a:solidFill>
          <a:srgbClr val="8DC055"/>
        </a:solidFill>
      </dgm:spPr>
      <dgm:t>
        <a:bodyPr/>
        <a:lstStyle/>
        <a:p>
          <a:r>
            <a:rPr lang="en-GB" sz="1200" b="0" dirty="0">
              <a:latin typeface="Network Rail Sans" panose="02000000040000020004" pitchFamily="2" charset="0"/>
            </a:rPr>
            <a:t>5 year suspension for those involved in safety critical work</a:t>
          </a:r>
        </a:p>
      </dgm:t>
    </dgm:pt>
    <dgm:pt modelId="{F3EDAB36-D95F-473D-9794-91FFAF32DAE2}" type="parTrans" cxnId="{1CE46B27-587D-4C3B-9738-79DECB03507A}">
      <dgm:prSet/>
      <dgm:spPr/>
      <dgm:t>
        <a:bodyPr/>
        <a:lstStyle/>
        <a:p>
          <a:endParaRPr lang="en-GB"/>
        </a:p>
      </dgm:t>
    </dgm:pt>
    <dgm:pt modelId="{1204B1B8-CBB0-44C7-A2B9-3649A23753D3}" type="sibTrans" cxnId="{1CE46B27-587D-4C3B-9738-79DECB03507A}">
      <dgm:prSet/>
      <dgm:spPr/>
      <dgm:t>
        <a:bodyPr/>
        <a:lstStyle/>
        <a:p>
          <a:endParaRPr lang="en-GB"/>
        </a:p>
      </dgm:t>
    </dgm:pt>
    <dgm:pt modelId="{4B7A85E4-20DD-4067-AF0A-C23040DC1C7C}" type="pres">
      <dgm:prSet presAssocID="{5D5C4176-9160-4CA8-B552-2F91B216323F}" presName="diagram" presStyleCnt="0">
        <dgm:presLayoutVars>
          <dgm:dir/>
          <dgm:resizeHandles val="exact"/>
        </dgm:presLayoutVars>
      </dgm:prSet>
      <dgm:spPr/>
    </dgm:pt>
    <dgm:pt modelId="{561C24FB-8B1A-458A-8964-9A5613DA687F}" type="pres">
      <dgm:prSet presAssocID="{02A987C4-39D7-4C92-A6FE-97E38A579749}" presName="node" presStyleLbl="node1" presStyleIdx="0" presStyleCnt="6">
        <dgm:presLayoutVars>
          <dgm:bulletEnabled val="1"/>
        </dgm:presLayoutVars>
      </dgm:prSet>
      <dgm:spPr/>
    </dgm:pt>
    <dgm:pt modelId="{745409CD-FEAF-406F-BF80-028833DC98FD}" type="pres">
      <dgm:prSet presAssocID="{F72D991A-A9B7-428E-960E-CB8EEFA2EA5C}" presName="sibTrans" presStyleCnt="0"/>
      <dgm:spPr/>
    </dgm:pt>
    <dgm:pt modelId="{322BE03D-7591-4512-89DD-360C67F01148}" type="pres">
      <dgm:prSet presAssocID="{5650EB5E-BF8D-462D-B9A5-32C495FF6B49}" presName="node" presStyleLbl="node1" presStyleIdx="1" presStyleCnt="6">
        <dgm:presLayoutVars>
          <dgm:bulletEnabled val="1"/>
        </dgm:presLayoutVars>
      </dgm:prSet>
      <dgm:spPr/>
    </dgm:pt>
    <dgm:pt modelId="{7E6E1023-7209-4949-899B-A6E0BAF3998D}" type="pres">
      <dgm:prSet presAssocID="{E0BF49EF-7B6B-49AA-9181-AB673F973765}" presName="sibTrans" presStyleCnt="0"/>
      <dgm:spPr/>
    </dgm:pt>
    <dgm:pt modelId="{648B77E6-BA5A-43DD-B5F5-5343A6D84B04}" type="pres">
      <dgm:prSet presAssocID="{83FBD44F-46DE-4A53-9944-0BE44E6C910B}" presName="node" presStyleLbl="node1" presStyleIdx="2" presStyleCnt="6">
        <dgm:presLayoutVars>
          <dgm:bulletEnabled val="1"/>
        </dgm:presLayoutVars>
      </dgm:prSet>
      <dgm:spPr/>
    </dgm:pt>
    <dgm:pt modelId="{652CB5F3-60AE-4C66-BA26-B5384221CE43}" type="pres">
      <dgm:prSet presAssocID="{F2A52A14-58B5-4A69-83CC-4F0BA224DA03}" presName="sibTrans" presStyleCnt="0"/>
      <dgm:spPr/>
    </dgm:pt>
    <dgm:pt modelId="{9A49B3C8-3D23-40D7-B22F-0CC942C13F1C}" type="pres">
      <dgm:prSet presAssocID="{01EB2B5C-5E5A-4F77-BC69-CD6BF38B098D}" presName="node" presStyleLbl="node1" presStyleIdx="3" presStyleCnt="6">
        <dgm:presLayoutVars>
          <dgm:bulletEnabled val="1"/>
        </dgm:presLayoutVars>
      </dgm:prSet>
      <dgm:spPr/>
    </dgm:pt>
    <dgm:pt modelId="{833751B0-0E73-44A8-AFA2-8A8E0BB769B6}" type="pres">
      <dgm:prSet presAssocID="{DC1CC274-F147-4131-99E8-E204A33AD290}" presName="sibTrans" presStyleCnt="0"/>
      <dgm:spPr/>
    </dgm:pt>
    <dgm:pt modelId="{10F8E6F2-BF0E-4639-8342-9708FE20F163}" type="pres">
      <dgm:prSet presAssocID="{C451AA93-7187-418E-BA5B-6A5C23D03781}" presName="node" presStyleLbl="node1" presStyleIdx="4" presStyleCnt="6">
        <dgm:presLayoutVars>
          <dgm:bulletEnabled val="1"/>
        </dgm:presLayoutVars>
      </dgm:prSet>
      <dgm:spPr/>
    </dgm:pt>
    <dgm:pt modelId="{51CED5CA-0E58-41BF-80A1-8E64BC55B29C}" type="pres">
      <dgm:prSet presAssocID="{6C9E95F7-D0FB-464A-B21C-5E7F5CC95EA2}" presName="sibTrans" presStyleCnt="0"/>
      <dgm:spPr/>
    </dgm:pt>
    <dgm:pt modelId="{7DE3A13D-FA10-4415-B9EF-B8E6803D2765}" type="pres">
      <dgm:prSet presAssocID="{EC058069-1CE0-4BCA-9769-FA87D4D635C2}" presName="node" presStyleLbl="node1" presStyleIdx="5" presStyleCnt="6">
        <dgm:presLayoutVars>
          <dgm:bulletEnabled val="1"/>
        </dgm:presLayoutVars>
      </dgm:prSet>
      <dgm:spPr/>
    </dgm:pt>
  </dgm:ptLst>
  <dgm:cxnLst>
    <dgm:cxn modelId="{10434E09-C8E3-4CF1-A275-1F6816010BC5}" type="presOf" srcId="{5650EB5E-BF8D-462D-B9A5-32C495FF6B49}" destId="{322BE03D-7591-4512-89DD-360C67F01148}" srcOrd="0" destOrd="0" presId="urn:microsoft.com/office/officeart/2005/8/layout/default"/>
    <dgm:cxn modelId="{307CC60C-08EA-472A-987C-E0C097B01497}" type="presOf" srcId="{5D5C4176-9160-4CA8-B552-2F91B216323F}" destId="{4B7A85E4-20DD-4067-AF0A-C23040DC1C7C}" srcOrd="0" destOrd="0" presId="urn:microsoft.com/office/officeart/2005/8/layout/default"/>
    <dgm:cxn modelId="{C3B24612-D62A-45FE-B0C4-AD25BB786F11}" srcId="{5D5C4176-9160-4CA8-B552-2F91B216323F}" destId="{83FBD44F-46DE-4A53-9944-0BE44E6C910B}" srcOrd="2" destOrd="0" parTransId="{5946B0D0-C7FE-4E37-9512-B39CD5BA258D}" sibTransId="{F2A52A14-58B5-4A69-83CC-4F0BA224DA03}"/>
    <dgm:cxn modelId="{56F6481A-8B50-4DA1-B309-F75DB05F3E6B}" type="presOf" srcId="{83FBD44F-46DE-4A53-9944-0BE44E6C910B}" destId="{648B77E6-BA5A-43DD-B5F5-5343A6D84B04}" srcOrd="0" destOrd="0" presId="urn:microsoft.com/office/officeart/2005/8/layout/default"/>
    <dgm:cxn modelId="{CD6D3620-10B6-4D23-B593-82EE35623432}" srcId="{5D5C4176-9160-4CA8-B552-2F91B216323F}" destId="{02A987C4-39D7-4C92-A6FE-97E38A579749}" srcOrd="0" destOrd="0" parTransId="{D7788BEC-1CDC-4090-85AF-6E8F33696706}" sibTransId="{F72D991A-A9B7-428E-960E-CB8EEFA2EA5C}"/>
    <dgm:cxn modelId="{1CE46B27-587D-4C3B-9738-79DECB03507A}" srcId="{5D5C4176-9160-4CA8-B552-2F91B216323F}" destId="{EC058069-1CE0-4BCA-9769-FA87D4D635C2}" srcOrd="5" destOrd="0" parTransId="{F3EDAB36-D95F-473D-9794-91FFAF32DAE2}" sibTransId="{1204B1B8-CBB0-44C7-A2B9-3649A23753D3}"/>
    <dgm:cxn modelId="{7217E646-A04A-4B55-99B4-1A3CC9AB4758}" srcId="{5D5C4176-9160-4CA8-B552-2F91B216323F}" destId="{C451AA93-7187-418E-BA5B-6A5C23D03781}" srcOrd="4" destOrd="0" parTransId="{C7580DF5-1D94-4157-8F59-1CF416069250}" sibTransId="{6C9E95F7-D0FB-464A-B21C-5E7F5CC95EA2}"/>
    <dgm:cxn modelId="{5FD34892-23BB-430A-948A-3A4016E8B350}" srcId="{5D5C4176-9160-4CA8-B552-2F91B216323F}" destId="{01EB2B5C-5E5A-4F77-BC69-CD6BF38B098D}" srcOrd="3" destOrd="0" parTransId="{4236223A-B53B-4F6E-BA02-DACE622BAE48}" sibTransId="{DC1CC274-F147-4131-99E8-E204A33AD290}"/>
    <dgm:cxn modelId="{E9EEB0A4-EC93-480E-9473-B08FB1487BC5}" type="presOf" srcId="{EC058069-1CE0-4BCA-9769-FA87D4D635C2}" destId="{7DE3A13D-FA10-4415-B9EF-B8E6803D2765}" srcOrd="0" destOrd="0" presId="urn:microsoft.com/office/officeart/2005/8/layout/default"/>
    <dgm:cxn modelId="{A7DB9DAB-A5CF-4D59-99FC-E26E81178C92}" type="presOf" srcId="{01EB2B5C-5E5A-4F77-BC69-CD6BF38B098D}" destId="{9A49B3C8-3D23-40D7-B22F-0CC942C13F1C}" srcOrd="0" destOrd="0" presId="urn:microsoft.com/office/officeart/2005/8/layout/default"/>
    <dgm:cxn modelId="{D62125AE-3B22-4379-A5C6-B2DA7BB5FC81}" type="presOf" srcId="{02A987C4-39D7-4C92-A6FE-97E38A579749}" destId="{561C24FB-8B1A-458A-8964-9A5613DA687F}" srcOrd="0" destOrd="0" presId="urn:microsoft.com/office/officeart/2005/8/layout/default"/>
    <dgm:cxn modelId="{C19A00CB-E316-45BF-BDC4-94BA55E88F93}" srcId="{5D5C4176-9160-4CA8-B552-2F91B216323F}" destId="{5650EB5E-BF8D-462D-B9A5-32C495FF6B49}" srcOrd="1" destOrd="0" parTransId="{73543780-1528-46AF-9D8C-C3B30AE5781C}" sibTransId="{E0BF49EF-7B6B-49AA-9181-AB673F973765}"/>
    <dgm:cxn modelId="{192856D5-ADBD-494E-97A7-FA2D92D1FDA4}" type="presOf" srcId="{C451AA93-7187-418E-BA5B-6A5C23D03781}" destId="{10F8E6F2-BF0E-4639-8342-9708FE20F163}" srcOrd="0" destOrd="0" presId="urn:microsoft.com/office/officeart/2005/8/layout/default"/>
    <dgm:cxn modelId="{4653FBBC-F8D8-4D86-9A15-F43DAAF7AD97}" type="presParOf" srcId="{4B7A85E4-20DD-4067-AF0A-C23040DC1C7C}" destId="{561C24FB-8B1A-458A-8964-9A5613DA687F}" srcOrd="0" destOrd="0" presId="urn:microsoft.com/office/officeart/2005/8/layout/default"/>
    <dgm:cxn modelId="{80721510-1312-4D75-9380-D73CB4DD5475}" type="presParOf" srcId="{4B7A85E4-20DD-4067-AF0A-C23040DC1C7C}" destId="{745409CD-FEAF-406F-BF80-028833DC98FD}" srcOrd="1" destOrd="0" presId="urn:microsoft.com/office/officeart/2005/8/layout/default"/>
    <dgm:cxn modelId="{A604D556-BEF0-45B9-8D95-CE02CD8D1B5A}" type="presParOf" srcId="{4B7A85E4-20DD-4067-AF0A-C23040DC1C7C}" destId="{322BE03D-7591-4512-89DD-360C67F01148}" srcOrd="2" destOrd="0" presId="urn:microsoft.com/office/officeart/2005/8/layout/default"/>
    <dgm:cxn modelId="{D2C8ACFE-F900-47D9-B5EF-21D50DBBC4CF}" type="presParOf" srcId="{4B7A85E4-20DD-4067-AF0A-C23040DC1C7C}" destId="{7E6E1023-7209-4949-899B-A6E0BAF3998D}" srcOrd="3" destOrd="0" presId="urn:microsoft.com/office/officeart/2005/8/layout/default"/>
    <dgm:cxn modelId="{8B09C588-9960-4718-9CB1-773A8861079F}" type="presParOf" srcId="{4B7A85E4-20DD-4067-AF0A-C23040DC1C7C}" destId="{648B77E6-BA5A-43DD-B5F5-5343A6D84B04}" srcOrd="4" destOrd="0" presId="urn:microsoft.com/office/officeart/2005/8/layout/default"/>
    <dgm:cxn modelId="{7038C363-03EE-47B3-AEBF-2B68E36A4C84}" type="presParOf" srcId="{4B7A85E4-20DD-4067-AF0A-C23040DC1C7C}" destId="{652CB5F3-60AE-4C66-BA26-B5384221CE43}" srcOrd="5" destOrd="0" presId="urn:microsoft.com/office/officeart/2005/8/layout/default"/>
    <dgm:cxn modelId="{109B2797-EC1D-44CC-8002-233C03F215B0}" type="presParOf" srcId="{4B7A85E4-20DD-4067-AF0A-C23040DC1C7C}" destId="{9A49B3C8-3D23-40D7-B22F-0CC942C13F1C}" srcOrd="6" destOrd="0" presId="urn:microsoft.com/office/officeart/2005/8/layout/default"/>
    <dgm:cxn modelId="{4948F595-11A3-472B-8DBF-3DD8AED06456}" type="presParOf" srcId="{4B7A85E4-20DD-4067-AF0A-C23040DC1C7C}" destId="{833751B0-0E73-44A8-AFA2-8A8E0BB769B6}" srcOrd="7" destOrd="0" presId="urn:microsoft.com/office/officeart/2005/8/layout/default"/>
    <dgm:cxn modelId="{4643DDCD-8689-4585-BB00-6742185B9C60}" type="presParOf" srcId="{4B7A85E4-20DD-4067-AF0A-C23040DC1C7C}" destId="{10F8E6F2-BF0E-4639-8342-9708FE20F163}" srcOrd="8" destOrd="0" presId="urn:microsoft.com/office/officeart/2005/8/layout/default"/>
    <dgm:cxn modelId="{944E6A3E-217B-4E71-BF4F-98534DCA3919}" type="presParOf" srcId="{4B7A85E4-20DD-4067-AF0A-C23040DC1C7C}" destId="{51CED5CA-0E58-41BF-80A1-8E64BC55B29C}" srcOrd="9" destOrd="0" presId="urn:microsoft.com/office/officeart/2005/8/layout/default"/>
    <dgm:cxn modelId="{6EC35782-CBB1-43B5-9494-0764291E573B}" type="presParOf" srcId="{4B7A85E4-20DD-4067-AF0A-C23040DC1C7C}" destId="{7DE3A13D-FA10-4415-B9EF-B8E6803D2765}"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5C4176-9160-4CA8-B552-2F91B216323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3A271EB0-1839-41F7-BC42-8D3E6312577C}">
      <dgm:prSet phldrT="[Text]" custT="1"/>
      <dgm:spPr>
        <a:solidFill>
          <a:srgbClr val="8DC055"/>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pPr>
            <a:buClr>
              <a:srgbClr val="009FBD"/>
            </a:buClr>
            <a:buFont typeface="Wingdings" panose="05000000000000000000" pitchFamily="2" charset="2"/>
            <a:buChar char="Ø"/>
          </a:pPr>
          <a:r>
            <a:rPr lang="en-GB" sz="1200" b="0" kern="1200" dirty="0">
              <a:latin typeface="Network Rail Sans" panose="02000000040000020004" pitchFamily="2" charset="0"/>
            </a:rPr>
            <a:t>Increased risk of mental health issues such as anxiety, </a:t>
          </a:r>
          <a:r>
            <a:rPr lang="en-GB" sz="1200" b="0" kern="1200" dirty="0">
              <a:solidFill>
                <a:prstClr val="white"/>
              </a:solidFill>
              <a:latin typeface="Network Rail Sans" panose="02000000040000020004" pitchFamily="2" charset="0"/>
              <a:ea typeface="+mn-ea"/>
              <a:cs typeface="+mn-cs"/>
            </a:rPr>
            <a:t>depression</a:t>
          </a:r>
          <a:r>
            <a:rPr lang="en-GB" sz="1200" b="0" kern="1200" dirty="0">
              <a:latin typeface="Network Rail Sans" panose="02000000040000020004" pitchFamily="2" charset="0"/>
            </a:rPr>
            <a:t> and psychosis</a:t>
          </a:r>
          <a:endParaRPr lang="en-GB" sz="1200" b="0" kern="1200" dirty="0"/>
        </a:p>
      </dgm:t>
    </dgm:pt>
    <dgm:pt modelId="{97507E3E-D250-46B6-9206-F2F90CEB0A57}" type="parTrans" cxnId="{9BEBD772-9142-4940-8273-038920561C80}">
      <dgm:prSet/>
      <dgm:spPr/>
      <dgm:t>
        <a:bodyPr/>
        <a:lstStyle/>
        <a:p>
          <a:endParaRPr lang="en-GB" sz="2000" b="1"/>
        </a:p>
      </dgm:t>
    </dgm:pt>
    <dgm:pt modelId="{65EDDEF9-7BA7-4F9F-8B39-6174F477B936}" type="sibTrans" cxnId="{9BEBD772-9142-4940-8273-038920561C80}">
      <dgm:prSet/>
      <dgm:spPr/>
      <dgm:t>
        <a:bodyPr/>
        <a:lstStyle/>
        <a:p>
          <a:endParaRPr lang="en-GB" sz="2000" b="1"/>
        </a:p>
      </dgm:t>
    </dgm:pt>
    <dgm:pt modelId="{B7C55F5B-00DC-4D32-B17A-43449901E3A5}">
      <dgm:prSet phldrT="[Text]" custT="1"/>
      <dgm:spPr>
        <a:solidFill>
          <a:srgbClr val="8DC055"/>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dirty="0">
              <a:solidFill>
                <a:prstClr val="white"/>
              </a:solidFill>
              <a:latin typeface="Network Rail Sans" panose="02000000040000020004" pitchFamily="2" charset="0"/>
              <a:ea typeface="+mn-ea"/>
              <a:cs typeface="+mn-cs"/>
            </a:rPr>
            <a:t>Vitamin deficiency</a:t>
          </a:r>
        </a:p>
      </dgm:t>
    </dgm:pt>
    <dgm:pt modelId="{1ABA82E3-6219-4DE9-A01D-8EBE795D5DD3}" type="parTrans" cxnId="{4BB951ED-02C0-476D-BCCB-DC27326E296C}">
      <dgm:prSet/>
      <dgm:spPr/>
      <dgm:t>
        <a:bodyPr/>
        <a:lstStyle/>
        <a:p>
          <a:endParaRPr lang="en-GB" sz="2000" b="1"/>
        </a:p>
      </dgm:t>
    </dgm:pt>
    <dgm:pt modelId="{79E089E7-9DB2-4926-807F-419DE1848F15}" type="sibTrans" cxnId="{4BB951ED-02C0-476D-BCCB-DC27326E296C}">
      <dgm:prSet/>
      <dgm:spPr/>
      <dgm:t>
        <a:bodyPr/>
        <a:lstStyle/>
        <a:p>
          <a:endParaRPr lang="en-GB" sz="2000" b="1"/>
        </a:p>
      </dgm:t>
    </dgm:pt>
    <dgm:pt modelId="{02EBD663-36A7-43DC-B686-26E7263F8FA6}">
      <dgm:prSet phldrT="[Text]" custT="1"/>
      <dgm:spPr>
        <a:solidFill>
          <a:srgbClr val="8DC055"/>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dirty="0">
              <a:solidFill>
                <a:prstClr val="white"/>
              </a:solidFill>
              <a:latin typeface="Network Rail Sans" panose="02000000040000020004" pitchFamily="2" charset="0"/>
              <a:ea typeface="+mn-ea"/>
              <a:cs typeface="+mn-cs"/>
            </a:rPr>
            <a:t>Hypertension</a:t>
          </a:r>
        </a:p>
      </dgm:t>
    </dgm:pt>
    <dgm:pt modelId="{5BBCD27D-DB9B-4E62-B669-210B18988B18}" type="parTrans" cxnId="{2DBAD30B-18FA-4AC9-9FDE-FF12458E647E}">
      <dgm:prSet/>
      <dgm:spPr/>
      <dgm:t>
        <a:bodyPr/>
        <a:lstStyle/>
        <a:p>
          <a:endParaRPr lang="en-GB" sz="2000" b="1"/>
        </a:p>
      </dgm:t>
    </dgm:pt>
    <dgm:pt modelId="{391DD43F-C8B4-4186-86F4-641DB181026A}" type="sibTrans" cxnId="{2DBAD30B-18FA-4AC9-9FDE-FF12458E647E}">
      <dgm:prSet/>
      <dgm:spPr/>
      <dgm:t>
        <a:bodyPr/>
        <a:lstStyle/>
        <a:p>
          <a:endParaRPr lang="en-GB" sz="2000" b="1"/>
        </a:p>
      </dgm:t>
    </dgm:pt>
    <dgm:pt modelId="{9B9B0DBA-4E9E-4417-9931-046A9F61A3AF}">
      <dgm:prSet phldrT="[Text]" custT="1"/>
      <dgm:spPr>
        <a:solidFill>
          <a:srgbClr val="8DC055"/>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pPr>
            <a:buClr>
              <a:srgbClr val="009FBD"/>
            </a:buClr>
            <a:buFont typeface="Wingdings" panose="05000000000000000000" pitchFamily="2" charset="2"/>
            <a:buChar char="Ø"/>
          </a:pPr>
          <a:r>
            <a:rPr lang="en-GB" sz="1200" b="0" kern="1200" dirty="0">
              <a:solidFill>
                <a:prstClr val="white"/>
              </a:solidFill>
              <a:latin typeface="Network Rail Sans" panose="02000000040000020004" pitchFamily="2" charset="0"/>
              <a:ea typeface="+mn-ea"/>
              <a:cs typeface="+mn-cs"/>
            </a:rPr>
            <a:t>Gastrointestinal</a:t>
          </a:r>
          <a:r>
            <a:rPr lang="en-GB" sz="1200" b="0" kern="1200" dirty="0">
              <a:latin typeface="Network Rail Sans" panose="02000000040000020004" pitchFamily="2" charset="0"/>
            </a:rPr>
            <a:t> disorders</a:t>
          </a:r>
          <a:endParaRPr lang="en-GB" sz="1200" b="0" kern="1200" dirty="0"/>
        </a:p>
      </dgm:t>
    </dgm:pt>
    <dgm:pt modelId="{51A45C75-D1A7-4FBE-9E52-651C8865685B}" type="parTrans" cxnId="{630E07E9-1CF3-481A-9B86-FA30237602DC}">
      <dgm:prSet/>
      <dgm:spPr/>
      <dgm:t>
        <a:bodyPr/>
        <a:lstStyle/>
        <a:p>
          <a:endParaRPr lang="en-GB" sz="2000" b="1"/>
        </a:p>
      </dgm:t>
    </dgm:pt>
    <dgm:pt modelId="{F1B4E87D-55F8-4BD7-A392-190130547E61}" type="sibTrans" cxnId="{630E07E9-1CF3-481A-9B86-FA30237602DC}">
      <dgm:prSet/>
      <dgm:spPr/>
      <dgm:t>
        <a:bodyPr/>
        <a:lstStyle/>
        <a:p>
          <a:endParaRPr lang="en-GB" sz="2000" b="1"/>
        </a:p>
      </dgm:t>
    </dgm:pt>
    <dgm:pt modelId="{B3F20875-FC13-49C0-B3DE-65929B40AFF5}">
      <dgm:prSet phldrT="[Text]" custT="1"/>
      <dgm:spPr>
        <a:solidFill>
          <a:srgbClr val="8DC055"/>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dirty="0">
              <a:solidFill>
                <a:prstClr val="white"/>
              </a:solidFill>
              <a:latin typeface="Network Rail Sans" panose="02000000040000020004" pitchFamily="2" charset="0"/>
              <a:ea typeface="+mn-ea"/>
              <a:cs typeface="+mn-cs"/>
            </a:rPr>
            <a:t>Weakened immune system</a:t>
          </a:r>
        </a:p>
      </dgm:t>
    </dgm:pt>
    <dgm:pt modelId="{B0B68B36-B069-43A5-B83F-EB6DD484839B}" type="parTrans" cxnId="{3F40CA54-125F-4C82-9958-AD14B9B9C4D1}">
      <dgm:prSet/>
      <dgm:spPr/>
      <dgm:t>
        <a:bodyPr/>
        <a:lstStyle/>
        <a:p>
          <a:endParaRPr lang="en-GB" sz="2000" b="1"/>
        </a:p>
      </dgm:t>
    </dgm:pt>
    <dgm:pt modelId="{ADAE1150-A08C-47DB-B5AF-36134DD2848B}" type="sibTrans" cxnId="{3F40CA54-125F-4C82-9958-AD14B9B9C4D1}">
      <dgm:prSet/>
      <dgm:spPr/>
      <dgm:t>
        <a:bodyPr/>
        <a:lstStyle/>
        <a:p>
          <a:endParaRPr lang="en-GB" sz="2000" b="1"/>
        </a:p>
      </dgm:t>
    </dgm:pt>
    <dgm:pt modelId="{3123067E-9AE2-46C1-9B50-BFE1EE88BB6C}">
      <dgm:prSet custT="1"/>
      <dgm:spPr>
        <a:solidFill>
          <a:srgbClr val="8DC055"/>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r>
            <a:rPr lang="en-GB" sz="1200" b="0" kern="1200" dirty="0">
              <a:solidFill>
                <a:prstClr val="white"/>
              </a:solidFill>
              <a:latin typeface="Network Rail Sans" panose="02000000040000020004" pitchFamily="2" charset="0"/>
              <a:ea typeface="+mn-ea"/>
              <a:cs typeface="+mn-cs"/>
            </a:rPr>
            <a:t>Increased risk of stroke</a:t>
          </a:r>
        </a:p>
      </dgm:t>
    </dgm:pt>
    <dgm:pt modelId="{80E89741-6E95-4750-B306-ECF057DBE1FE}" type="parTrans" cxnId="{47E4DD80-4FD4-4FA9-8FE1-24D8F880A4FA}">
      <dgm:prSet/>
      <dgm:spPr/>
      <dgm:t>
        <a:bodyPr/>
        <a:lstStyle/>
        <a:p>
          <a:endParaRPr lang="en-GB" sz="2000" b="1"/>
        </a:p>
      </dgm:t>
    </dgm:pt>
    <dgm:pt modelId="{A347F662-D180-45C4-9E5B-3ED86F5DC763}" type="sibTrans" cxnId="{47E4DD80-4FD4-4FA9-8FE1-24D8F880A4FA}">
      <dgm:prSet/>
      <dgm:spPr/>
      <dgm:t>
        <a:bodyPr/>
        <a:lstStyle/>
        <a:p>
          <a:endParaRPr lang="en-GB" sz="2000" b="1"/>
        </a:p>
      </dgm:t>
    </dgm:pt>
    <dgm:pt modelId="{97CD1966-33DF-4035-832D-E29858E155F7}">
      <dgm:prSet custT="1"/>
      <dgm:spPr>
        <a:solidFill>
          <a:srgbClr val="8DC055"/>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r>
            <a:rPr lang="en-GB" sz="1200" b="0" dirty="0">
              <a:latin typeface="Network Rail Sans" panose="02000000040000020004" pitchFamily="2" charset="0"/>
            </a:rPr>
            <a:t>Increased risk of certain types of cancer</a:t>
          </a:r>
        </a:p>
      </dgm:t>
    </dgm:pt>
    <dgm:pt modelId="{156475F1-7985-4480-96CA-29A8936B79DB}" type="parTrans" cxnId="{C477855E-BF9B-46B8-8389-7EF5F141B6C5}">
      <dgm:prSet/>
      <dgm:spPr/>
      <dgm:t>
        <a:bodyPr/>
        <a:lstStyle/>
        <a:p>
          <a:endParaRPr lang="en-GB" sz="2000" b="1"/>
        </a:p>
      </dgm:t>
    </dgm:pt>
    <dgm:pt modelId="{4634CBFD-E1E4-44CC-AA2D-F7FC5912C6C4}" type="sibTrans" cxnId="{C477855E-BF9B-46B8-8389-7EF5F141B6C5}">
      <dgm:prSet/>
      <dgm:spPr/>
      <dgm:t>
        <a:bodyPr/>
        <a:lstStyle/>
        <a:p>
          <a:endParaRPr lang="en-GB" sz="2000" b="1"/>
        </a:p>
      </dgm:t>
    </dgm:pt>
    <dgm:pt modelId="{5C0B72D0-4F04-4200-9BBF-A8C3D28976DE}">
      <dgm:prSet custT="1"/>
      <dgm:spPr>
        <a:solidFill>
          <a:srgbClr val="8DC055"/>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r>
            <a:rPr lang="en-GB" sz="1200" b="0" kern="1200" dirty="0">
              <a:latin typeface="Network Rail Sans" panose="02000000040000020004" pitchFamily="2" charset="0"/>
            </a:rPr>
            <a:t>Increased risk of </a:t>
          </a:r>
          <a:r>
            <a:rPr lang="en-GB" sz="1200" b="0" kern="1200" dirty="0">
              <a:solidFill>
                <a:prstClr val="white"/>
              </a:solidFill>
              <a:latin typeface="Network Rail Sans" panose="02000000040000020004" pitchFamily="2" charset="0"/>
              <a:ea typeface="+mn-ea"/>
              <a:cs typeface="+mn-cs"/>
            </a:rPr>
            <a:t>cardiovascular</a:t>
          </a:r>
          <a:r>
            <a:rPr lang="en-GB" sz="1200" b="0" kern="1200" dirty="0">
              <a:latin typeface="Network Rail Sans" panose="02000000040000020004" pitchFamily="2" charset="0"/>
            </a:rPr>
            <a:t> disease</a:t>
          </a:r>
        </a:p>
      </dgm:t>
    </dgm:pt>
    <dgm:pt modelId="{6C7730EA-38E0-4FC1-9B7F-5492A7FB089F}" type="parTrans" cxnId="{C3FED54B-272B-4A33-90B8-DBF34EA6210A}">
      <dgm:prSet/>
      <dgm:spPr/>
      <dgm:t>
        <a:bodyPr/>
        <a:lstStyle/>
        <a:p>
          <a:endParaRPr lang="en-GB" sz="2000" b="1"/>
        </a:p>
      </dgm:t>
    </dgm:pt>
    <dgm:pt modelId="{FE80FF2D-2FB7-4668-9625-30A57A4B8C36}" type="sibTrans" cxnId="{C3FED54B-272B-4A33-90B8-DBF34EA6210A}">
      <dgm:prSet/>
      <dgm:spPr/>
      <dgm:t>
        <a:bodyPr/>
        <a:lstStyle/>
        <a:p>
          <a:endParaRPr lang="en-GB" sz="2000" b="1"/>
        </a:p>
      </dgm:t>
    </dgm:pt>
    <dgm:pt modelId="{83FBD44F-46DE-4A53-9944-0BE44E6C910B}">
      <dgm:prSet custT="1"/>
      <dgm:spPr>
        <a:solidFill>
          <a:srgbClr val="8DC055"/>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r>
            <a:rPr lang="en-GB" sz="1200" b="0" kern="1200" dirty="0">
              <a:solidFill>
                <a:prstClr val="white"/>
              </a:solidFill>
              <a:latin typeface="Network Rail Sans" panose="02000000040000020004" pitchFamily="2" charset="0"/>
              <a:ea typeface="+mn-ea"/>
              <a:cs typeface="+mn-cs"/>
            </a:rPr>
            <a:t>Increased risk of accidental injury</a:t>
          </a:r>
        </a:p>
      </dgm:t>
    </dgm:pt>
    <dgm:pt modelId="{5946B0D0-C7FE-4E37-9512-B39CD5BA258D}" type="parTrans" cxnId="{C3B24612-D62A-45FE-B0C4-AD25BB786F11}">
      <dgm:prSet/>
      <dgm:spPr/>
      <dgm:t>
        <a:bodyPr/>
        <a:lstStyle/>
        <a:p>
          <a:endParaRPr lang="en-GB" sz="2000" b="1"/>
        </a:p>
      </dgm:t>
    </dgm:pt>
    <dgm:pt modelId="{F2A52A14-58B5-4A69-83CC-4F0BA224DA03}" type="sibTrans" cxnId="{C3B24612-D62A-45FE-B0C4-AD25BB786F11}">
      <dgm:prSet/>
      <dgm:spPr/>
      <dgm:t>
        <a:bodyPr/>
        <a:lstStyle/>
        <a:p>
          <a:endParaRPr lang="en-GB" sz="2000" b="1"/>
        </a:p>
      </dgm:t>
    </dgm:pt>
    <dgm:pt modelId="{4B7A85E4-20DD-4067-AF0A-C23040DC1C7C}" type="pres">
      <dgm:prSet presAssocID="{5D5C4176-9160-4CA8-B552-2F91B216323F}" presName="diagram" presStyleCnt="0">
        <dgm:presLayoutVars>
          <dgm:dir/>
          <dgm:resizeHandles val="exact"/>
        </dgm:presLayoutVars>
      </dgm:prSet>
      <dgm:spPr/>
    </dgm:pt>
    <dgm:pt modelId="{5C6C53A2-5EEA-4AE5-8ACD-AF6DDE64E424}" type="pres">
      <dgm:prSet presAssocID="{3A271EB0-1839-41F7-BC42-8D3E6312577C}" presName="node" presStyleLbl="node1" presStyleIdx="0" presStyleCnt="9">
        <dgm:presLayoutVars>
          <dgm:bulletEnabled val="1"/>
        </dgm:presLayoutVars>
      </dgm:prSet>
      <dgm:spPr>
        <a:xfrm>
          <a:off x="0" y="409140"/>
          <a:ext cx="1404027" cy="842416"/>
        </a:xfrm>
        <a:prstGeom prst="rect">
          <a:avLst/>
        </a:prstGeom>
      </dgm:spPr>
    </dgm:pt>
    <dgm:pt modelId="{4C51113D-83CC-4D92-A37D-F2F56CEF9AFA}" type="pres">
      <dgm:prSet presAssocID="{65EDDEF9-7BA7-4F9F-8B39-6174F477B936}" presName="sibTrans" presStyleCnt="0"/>
      <dgm:spPr/>
    </dgm:pt>
    <dgm:pt modelId="{25BEA2AF-C056-44E6-9FD7-8DAABCD46E43}" type="pres">
      <dgm:prSet presAssocID="{B7C55F5B-00DC-4D32-B17A-43449901E3A5}" presName="node" presStyleLbl="node1" presStyleIdx="1" presStyleCnt="9">
        <dgm:presLayoutVars>
          <dgm:bulletEnabled val="1"/>
        </dgm:presLayoutVars>
      </dgm:prSet>
      <dgm:spPr>
        <a:xfrm>
          <a:off x="1544430" y="409140"/>
          <a:ext cx="1404027" cy="842416"/>
        </a:xfrm>
        <a:prstGeom prst="rect">
          <a:avLst/>
        </a:prstGeom>
      </dgm:spPr>
    </dgm:pt>
    <dgm:pt modelId="{B829E2E4-7C7E-4671-964B-7302E3706790}" type="pres">
      <dgm:prSet presAssocID="{79E089E7-9DB2-4926-807F-419DE1848F15}" presName="sibTrans" presStyleCnt="0"/>
      <dgm:spPr/>
    </dgm:pt>
    <dgm:pt modelId="{40AC82A3-E488-4602-9584-12D047378B1F}" type="pres">
      <dgm:prSet presAssocID="{02EBD663-36A7-43DC-B686-26E7263F8FA6}" presName="node" presStyleLbl="node1" presStyleIdx="2" presStyleCnt="9">
        <dgm:presLayoutVars>
          <dgm:bulletEnabled val="1"/>
        </dgm:presLayoutVars>
      </dgm:prSet>
      <dgm:spPr>
        <a:xfrm>
          <a:off x="3088861" y="409140"/>
          <a:ext cx="1404027" cy="842416"/>
        </a:xfrm>
        <a:prstGeom prst="rect">
          <a:avLst/>
        </a:prstGeom>
      </dgm:spPr>
    </dgm:pt>
    <dgm:pt modelId="{957691FB-F69F-494F-BBF9-9AB109A20867}" type="pres">
      <dgm:prSet presAssocID="{391DD43F-C8B4-4186-86F4-641DB181026A}" presName="sibTrans" presStyleCnt="0"/>
      <dgm:spPr/>
    </dgm:pt>
    <dgm:pt modelId="{6BFAF427-2178-4564-99D9-194EBB712778}" type="pres">
      <dgm:prSet presAssocID="{9B9B0DBA-4E9E-4417-9931-046A9F61A3AF}" presName="node" presStyleLbl="node1" presStyleIdx="3" presStyleCnt="9">
        <dgm:presLayoutVars>
          <dgm:bulletEnabled val="1"/>
        </dgm:presLayoutVars>
      </dgm:prSet>
      <dgm:spPr>
        <a:xfrm>
          <a:off x="0" y="1391959"/>
          <a:ext cx="1404027" cy="842416"/>
        </a:xfrm>
        <a:prstGeom prst="rect">
          <a:avLst/>
        </a:prstGeom>
      </dgm:spPr>
    </dgm:pt>
    <dgm:pt modelId="{96931020-CC12-4EA1-A355-D86B29FBAF20}" type="pres">
      <dgm:prSet presAssocID="{F1B4E87D-55F8-4BD7-A392-190130547E61}" presName="sibTrans" presStyleCnt="0"/>
      <dgm:spPr/>
    </dgm:pt>
    <dgm:pt modelId="{D073588F-6681-435E-A8BF-DE3A6AE2066A}" type="pres">
      <dgm:prSet presAssocID="{B3F20875-FC13-49C0-B3DE-65929B40AFF5}" presName="node" presStyleLbl="node1" presStyleIdx="4" presStyleCnt="9">
        <dgm:presLayoutVars>
          <dgm:bulletEnabled val="1"/>
        </dgm:presLayoutVars>
      </dgm:prSet>
      <dgm:spPr>
        <a:xfrm>
          <a:off x="1544430" y="1391959"/>
          <a:ext cx="1404027" cy="842416"/>
        </a:xfrm>
        <a:prstGeom prst="rect">
          <a:avLst/>
        </a:prstGeom>
      </dgm:spPr>
    </dgm:pt>
    <dgm:pt modelId="{1D21F359-2A0E-4227-AAF1-473697C99C41}" type="pres">
      <dgm:prSet presAssocID="{ADAE1150-A08C-47DB-B5AF-36134DD2848B}" presName="sibTrans" presStyleCnt="0"/>
      <dgm:spPr/>
    </dgm:pt>
    <dgm:pt modelId="{127B9B97-28D9-47C5-A0EB-D275BF59A391}" type="pres">
      <dgm:prSet presAssocID="{3123067E-9AE2-46C1-9B50-BFE1EE88BB6C}" presName="node" presStyleLbl="node1" presStyleIdx="5" presStyleCnt="9">
        <dgm:presLayoutVars>
          <dgm:bulletEnabled val="1"/>
        </dgm:presLayoutVars>
      </dgm:prSet>
      <dgm:spPr>
        <a:xfrm>
          <a:off x="3088861" y="1391959"/>
          <a:ext cx="1404027" cy="842416"/>
        </a:xfrm>
        <a:prstGeom prst="rect">
          <a:avLst/>
        </a:prstGeom>
      </dgm:spPr>
    </dgm:pt>
    <dgm:pt modelId="{C2771148-47CC-468B-8A6A-952ECF0316C9}" type="pres">
      <dgm:prSet presAssocID="{A347F662-D180-45C4-9E5B-3ED86F5DC763}" presName="sibTrans" presStyleCnt="0"/>
      <dgm:spPr/>
    </dgm:pt>
    <dgm:pt modelId="{66158FEF-A196-4E8A-8D1C-B41BF155996D}" type="pres">
      <dgm:prSet presAssocID="{97CD1966-33DF-4035-832D-E29858E155F7}" presName="node" presStyleLbl="node1" presStyleIdx="6" presStyleCnt="9">
        <dgm:presLayoutVars>
          <dgm:bulletEnabled val="1"/>
        </dgm:presLayoutVars>
      </dgm:prSet>
      <dgm:spPr>
        <a:xfrm>
          <a:off x="0" y="2374779"/>
          <a:ext cx="1404027" cy="842416"/>
        </a:xfrm>
        <a:prstGeom prst="rect">
          <a:avLst/>
        </a:prstGeom>
      </dgm:spPr>
    </dgm:pt>
    <dgm:pt modelId="{BFE77E99-F571-46CB-8B65-A5507ABB7474}" type="pres">
      <dgm:prSet presAssocID="{4634CBFD-E1E4-44CC-AA2D-F7FC5912C6C4}" presName="sibTrans" presStyleCnt="0"/>
      <dgm:spPr/>
    </dgm:pt>
    <dgm:pt modelId="{62BA48F5-FA99-4026-B84A-B548030279EA}" type="pres">
      <dgm:prSet presAssocID="{5C0B72D0-4F04-4200-9BBF-A8C3D28976DE}" presName="node" presStyleLbl="node1" presStyleIdx="7" presStyleCnt="9">
        <dgm:presLayoutVars>
          <dgm:bulletEnabled val="1"/>
        </dgm:presLayoutVars>
      </dgm:prSet>
      <dgm:spPr>
        <a:xfrm>
          <a:off x="1544430" y="2374779"/>
          <a:ext cx="1404027" cy="842416"/>
        </a:xfrm>
        <a:prstGeom prst="rect">
          <a:avLst/>
        </a:prstGeom>
      </dgm:spPr>
    </dgm:pt>
    <dgm:pt modelId="{78FC750A-627C-461E-9D6F-A4199A045FFC}" type="pres">
      <dgm:prSet presAssocID="{FE80FF2D-2FB7-4668-9625-30A57A4B8C36}" presName="sibTrans" presStyleCnt="0"/>
      <dgm:spPr/>
    </dgm:pt>
    <dgm:pt modelId="{648B77E6-BA5A-43DD-B5F5-5343A6D84B04}" type="pres">
      <dgm:prSet presAssocID="{83FBD44F-46DE-4A53-9944-0BE44E6C910B}" presName="node" presStyleLbl="node1" presStyleIdx="8" presStyleCnt="9">
        <dgm:presLayoutVars>
          <dgm:bulletEnabled val="1"/>
        </dgm:presLayoutVars>
      </dgm:prSet>
      <dgm:spPr>
        <a:xfrm>
          <a:off x="3088861" y="2374779"/>
          <a:ext cx="1404027" cy="842416"/>
        </a:xfrm>
        <a:prstGeom prst="rect">
          <a:avLst/>
        </a:prstGeom>
      </dgm:spPr>
    </dgm:pt>
  </dgm:ptLst>
  <dgm:cxnLst>
    <dgm:cxn modelId="{2DBAD30B-18FA-4AC9-9FDE-FF12458E647E}" srcId="{5D5C4176-9160-4CA8-B552-2F91B216323F}" destId="{02EBD663-36A7-43DC-B686-26E7263F8FA6}" srcOrd="2" destOrd="0" parTransId="{5BBCD27D-DB9B-4E62-B669-210B18988B18}" sibTransId="{391DD43F-C8B4-4186-86F4-641DB181026A}"/>
    <dgm:cxn modelId="{307CC60C-08EA-472A-987C-E0C097B01497}" type="presOf" srcId="{5D5C4176-9160-4CA8-B552-2F91B216323F}" destId="{4B7A85E4-20DD-4067-AF0A-C23040DC1C7C}" srcOrd="0" destOrd="0" presId="urn:microsoft.com/office/officeart/2005/8/layout/default"/>
    <dgm:cxn modelId="{C3B24612-D62A-45FE-B0C4-AD25BB786F11}" srcId="{5D5C4176-9160-4CA8-B552-2F91B216323F}" destId="{83FBD44F-46DE-4A53-9944-0BE44E6C910B}" srcOrd="8" destOrd="0" parTransId="{5946B0D0-C7FE-4E37-9512-B39CD5BA258D}" sibTransId="{F2A52A14-58B5-4A69-83CC-4F0BA224DA03}"/>
    <dgm:cxn modelId="{56F6481A-8B50-4DA1-B309-F75DB05F3E6B}" type="presOf" srcId="{83FBD44F-46DE-4A53-9944-0BE44E6C910B}" destId="{648B77E6-BA5A-43DD-B5F5-5343A6D84B04}" srcOrd="0" destOrd="0" presId="urn:microsoft.com/office/officeart/2005/8/layout/default"/>
    <dgm:cxn modelId="{CFC86E2B-FA6A-4F6A-81B9-31D1327B0032}" type="presOf" srcId="{3123067E-9AE2-46C1-9B50-BFE1EE88BB6C}" destId="{127B9B97-28D9-47C5-A0EB-D275BF59A391}" srcOrd="0" destOrd="0" presId="urn:microsoft.com/office/officeart/2005/8/layout/default"/>
    <dgm:cxn modelId="{7BE15834-CD88-4109-967F-669A77921047}" type="presOf" srcId="{02EBD663-36A7-43DC-B686-26E7263F8FA6}" destId="{40AC82A3-E488-4602-9584-12D047378B1F}" srcOrd="0" destOrd="0" presId="urn:microsoft.com/office/officeart/2005/8/layout/default"/>
    <dgm:cxn modelId="{26553C35-14F5-4DD0-BB00-7B00245DB958}" type="presOf" srcId="{B7C55F5B-00DC-4D32-B17A-43449901E3A5}" destId="{25BEA2AF-C056-44E6-9FD7-8DAABCD46E43}" srcOrd="0" destOrd="0" presId="urn:microsoft.com/office/officeart/2005/8/layout/default"/>
    <dgm:cxn modelId="{C477855E-BF9B-46B8-8389-7EF5F141B6C5}" srcId="{5D5C4176-9160-4CA8-B552-2F91B216323F}" destId="{97CD1966-33DF-4035-832D-E29858E155F7}" srcOrd="6" destOrd="0" parTransId="{156475F1-7985-4480-96CA-29A8936B79DB}" sibTransId="{4634CBFD-E1E4-44CC-AA2D-F7FC5912C6C4}"/>
    <dgm:cxn modelId="{C3FED54B-272B-4A33-90B8-DBF34EA6210A}" srcId="{5D5C4176-9160-4CA8-B552-2F91B216323F}" destId="{5C0B72D0-4F04-4200-9BBF-A8C3D28976DE}" srcOrd="7" destOrd="0" parTransId="{6C7730EA-38E0-4FC1-9B7F-5492A7FB089F}" sibTransId="{FE80FF2D-2FB7-4668-9625-30A57A4B8C36}"/>
    <dgm:cxn modelId="{9BEBD772-9142-4940-8273-038920561C80}" srcId="{5D5C4176-9160-4CA8-B552-2F91B216323F}" destId="{3A271EB0-1839-41F7-BC42-8D3E6312577C}" srcOrd="0" destOrd="0" parTransId="{97507E3E-D250-46B6-9206-F2F90CEB0A57}" sibTransId="{65EDDEF9-7BA7-4F9F-8B39-6174F477B936}"/>
    <dgm:cxn modelId="{3F40CA54-125F-4C82-9958-AD14B9B9C4D1}" srcId="{5D5C4176-9160-4CA8-B552-2F91B216323F}" destId="{B3F20875-FC13-49C0-B3DE-65929B40AFF5}" srcOrd="4" destOrd="0" parTransId="{B0B68B36-B069-43A5-B83F-EB6DD484839B}" sibTransId="{ADAE1150-A08C-47DB-B5AF-36134DD2848B}"/>
    <dgm:cxn modelId="{47E4DD80-4FD4-4FA9-8FE1-24D8F880A4FA}" srcId="{5D5C4176-9160-4CA8-B552-2F91B216323F}" destId="{3123067E-9AE2-46C1-9B50-BFE1EE88BB6C}" srcOrd="5" destOrd="0" parTransId="{80E89741-6E95-4750-B306-ECF057DBE1FE}" sibTransId="{A347F662-D180-45C4-9E5B-3ED86F5DC763}"/>
    <dgm:cxn modelId="{0C3185DA-0D85-4675-8061-2B67DE4A7313}" type="presOf" srcId="{B3F20875-FC13-49C0-B3DE-65929B40AFF5}" destId="{D073588F-6681-435E-A8BF-DE3A6AE2066A}" srcOrd="0" destOrd="0" presId="urn:microsoft.com/office/officeart/2005/8/layout/default"/>
    <dgm:cxn modelId="{7D5402DD-6861-477B-8B8D-30EF2C777A01}" type="presOf" srcId="{9B9B0DBA-4E9E-4417-9931-046A9F61A3AF}" destId="{6BFAF427-2178-4564-99D9-194EBB712778}" srcOrd="0" destOrd="0" presId="urn:microsoft.com/office/officeart/2005/8/layout/default"/>
    <dgm:cxn modelId="{630E07E9-1CF3-481A-9B86-FA30237602DC}" srcId="{5D5C4176-9160-4CA8-B552-2F91B216323F}" destId="{9B9B0DBA-4E9E-4417-9931-046A9F61A3AF}" srcOrd="3" destOrd="0" parTransId="{51A45C75-D1A7-4FBE-9E52-651C8865685B}" sibTransId="{F1B4E87D-55F8-4BD7-A392-190130547E61}"/>
    <dgm:cxn modelId="{4BB951ED-02C0-476D-BCCB-DC27326E296C}" srcId="{5D5C4176-9160-4CA8-B552-2F91B216323F}" destId="{B7C55F5B-00DC-4D32-B17A-43449901E3A5}" srcOrd="1" destOrd="0" parTransId="{1ABA82E3-6219-4DE9-A01D-8EBE795D5DD3}" sibTransId="{79E089E7-9DB2-4926-807F-419DE1848F15}"/>
    <dgm:cxn modelId="{65572BF0-26A4-4930-BA8E-2C65DA168EF4}" type="presOf" srcId="{97CD1966-33DF-4035-832D-E29858E155F7}" destId="{66158FEF-A196-4E8A-8D1C-B41BF155996D}" srcOrd="0" destOrd="0" presId="urn:microsoft.com/office/officeart/2005/8/layout/default"/>
    <dgm:cxn modelId="{C2776BF5-001B-46F7-A01E-FD8D7F9A2E03}" type="presOf" srcId="{3A271EB0-1839-41F7-BC42-8D3E6312577C}" destId="{5C6C53A2-5EEA-4AE5-8ACD-AF6DDE64E424}" srcOrd="0" destOrd="0" presId="urn:microsoft.com/office/officeart/2005/8/layout/default"/>
    <dgm:cxn modelId="{E4B41BFC-D44B-4802-9172-BE076FC616DE}" type="presOf" srcId="{5C0B72D0-4F04-4200-9BBF-A8C3D28976DE}" destId="{62BA48F5-FA99-4026-B84A-B548030279EA}" srcOrd="0" destOrd="0" presId="urn:microsoft.com/office/officeart/2005/8/layout/default"/>
    <dgm:cxn modelId="{611A39F9-1780-49F8-8EE0-1A85106F0CFF}" type="presParOf" srcId="{4B7A85E4-20DD-4067-AF0A-C23040DC1C7C}" destId="{5C6C53A2-5EEA-4AE5-8ACD-AF6DDE64E424}" srcOrd="0" destOrd="0" presId="urn:microsoft.com/office/officeart/2005/8/layout/default"/>
    <dgm:cxn modelId="{53E11FA0-A154-40EE-B8AB-912EDFA6FD56}" type="presParOf" srcId="{4B7A85E4-20DD-4067-AF0A-C23040DC1C7C}" destId="{4C51113D-83CC-4D92-A37D-F2F56CEF9AFA}" srcOrd="1" destOrd="0" presId="urn:microsoft.com/office/officeart/2005/8/layout/default"/>
    <dgm:cxn modelId="{9DD530A4-3756-4D44-B014-19C4544FB259}" type="presParOf" srcId="{4B7A85E4-20DD-4067-AF0A-C23040DC1C7C}" destId="{25BEA2AF-C056-44E6-9FD7-8DAABCD46E43}" srcOrd="2" destOrd="0" presId="urn:microsoft.com/office/officeart/2005/8/layout/default"/>
    <dgm:cxn modelId="{4CDF9092-1979-407F-BCEF-89E8385C5A9F}" type="presParOf" srcId="{4B7A85E4-20DD-4067-AF0A-C23040DC1C7C}" destId="{B829E2E4-7C7E-4671-964B-7302E3706790}" srcOrd="3" destOrd="0" presId="urn:microsoft.com/office/officeart/2005/8/layout/default"/>
    <dgm:cxn modelId="{008B6D70-E7E7-4011-9B47-617559C90F22}" type="presParOf" srcId="{4B7A85E4-20DD-4067-AF0A-C23040DC1C7C}" destId="{40AC82A3-E488-4602-9584-12D047378B1F}" srcOrd="4" destOrd="0" presId="urn:microsoft.com/office/officeart/2005/8/layout/default"/>
    <dgm:cxn modelId="{D4A68A8E-385F-4BFD-BBF3-3EFB4ACA8E42}" type="presParOf" srcId="{4B7A85E4-20DD-4067-AF0A-C23040DC1C7C}" destId="{957691FB-F69F-494F-BBF9-9AB109A20867}" srcOrd="5" destOrd="0" presId="urn:microsoft.com/office/officeart/2005/8/layout/default"/>
    <dgm:cxn modelId="{A104633D-C186-4DC6-945E-351109AAE131}" type="presParOf" srcId="{4B7A85E4-20DD-4067-AF0A-C23040DC1C7C}" destId="{6BFAF427-2178-4564-99D9-194EBB712778}" srcOrd="6" destOrd="0" presId="urn:microsoft.com/office/officeart/2005/8/layout/default"/>
    <dgm:cxn modelId="{A3124F9B-DD77-41CF-A96F-4AE641FD3CC1}" type="presParOf" srcId="{4B7A85E4-20DD-4067-AF0A-C23040DC1C7C}" destId="{96931020-CC12-4EA1-A355-D86B29FBAF20}" srcOrd="7" destOrd="0" presId="urn:microsoft.com/office/officeart/2005/8/layout/default"/>
    <dgm:cxn modelId="{A25DA3BB-3A7B-4A1E-8984-3B07F0FD38A2}" type="presParOf" srcId="{4B7A85E4-20DD-4067-AF0A-C23040DC1C7C}" destId="{D073588F-6681-435E-A8BF-DE3A6AE2066A}" srcOrd="8" destOrd="0" presId="urn:microsoft.com/office/officeart/2005/8/layout/default"/>
    <dgm:cxn modelId="{F177A94C-E712-48C4-B74D-2FBC94C726D6}" type="presParOf" srcId="{4B7A85E4-20DD-4067-AF0A-C23040DC1C7C}" destId="{1D21F359-2A0E-4227-AAF1-473697C99C41}" srcOrd="9" destOrd="0" presId="urn:microsoft.com/office/officeart/2005/8/layout/default"/>
    <dgm:cxn modelId="{E42ED313-E5F4-4F73-97EE-9BC326F8C1DE}" type="presParOf" srcId="{4B7A85E4-20DD-4067-AF0A-C23040DC1C7C}" destId="{127B9B97-28D9-47C5-A0EB-D275BF59A391}" srcOrd="10" destOrd="0" presId="urn:microsoft.com/office/officeart/2005/8/layout/default"/>
    <dgm:cxn modelId="{09A6F6BF-0A5E-4E38-88A0-F0F08071C7F3}" type="presParOf" srcId="{4B7A85E4-20DD-4067-AF0A-C23040DC1C7C}" destId="{C2771148-47CC-468B-8A6A-952ECF0316C9}" srcOrd="11" destOrd="0" presId="urn:microsoft.com/office/officeart/2005/8/layout/default"/>
    <dgm:cxn modelId="{CE819872-95C2-4EB7-A241-44B71BF88087}" type="presParOf" srcId="{4B7A85E4-20DD-4067-AF0A-C23040DC1C7C}" destId="{66158FEF-A196-4E8A-8D1C-B41BF155996D}" srcOrd="12" destOrd="0" presId="urn:microsoft.com/office/officeart/2005/8/layout/default"/>
    <dgm:cxn modelId="{1B503466-BC65-4E5F-9A6F-9616BA1B74C7}" type="presParOf" srcId="{4B7A85E4-20DD-4067-AF0A-C23040DC1C7C}" destId="{BFE77E99-F571-46CB-8B65-A5507ABB7474}" srcOrd="13" destOrd="0" presId="urn:microsoft.com/office/officeart/2005/8/layout/default"/>
    <dgm:cxn modelId="{2D14ADA7-144F-4027-86CD-0ED9A955151F}" type="presParOf" srcId="{4B7A85E4-20DD-4067-AF0A-C23040DC1C7C}" destId="{62BA48F5-FA99-4026-B84A-B548030279EA}" srcOrd="14" destOrd="0" presId="urn:microsoft.com/office/officeart/2005/8/layout/default"/>
    <dgm:cxn modelId="{BD3D5B77-0F98-43A9-AAF6-F32AEA4A504C}" type="presParOf" srcId="{4B7A85E4-20DD-4067-AF0A-C23040DC1C7C}" destId="{78FC750A-627C-461E-9D6F-A4199A045FFC}" srcOrd="15" destOrd="0" presId="urn:microsoft.com/office/officeart/2005/8/layout/default"/>
    <dgm:cxn modelId="{8B09C588-9960-4718-9CB1-773A8861079F}" type="presParOf" srcId="{4B7A85E4-20DD-4067-AF0A-C23040DC1C7C}" destId="{648B77E6-BA5A-43DD-B5F5-5343A6D84B04}"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34302C-790E-478E-B3BF-6521B522E612}">
      <dsp:nvSpPr>
        <dsp:cNvPr id="0" name=""/>
        <dsp:cNvSpPr/>
      </dsp:nvSpPr>
      <dsp:spPr>
        <a:xfrm>
          <a:off x="0" y="198205"/>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spc="11" dirty="0">
              <a:latin typeface="Network Rail Sans"/>
            </a:rPr>
            <a:t>Headaches, nausea and vomiting </a:t>
          </a:r>
          <a:endParaRPr lang="en-GB" sz="1200" b="0" kern="1200" dirty="0"/>
        </a:p>
      </dsp:txBody>
      <dsp:txXfrm>
        <a:off x="0" y="198205"/>
        <a:ext cx="1314449" cy="788670"/>
      </dsp:txXfrm>
    </dsp:sp>
    <dsp:sp modelId="{BA8187A2-71EE-4ED1-A8E4-412EEDFCDFDA}">
      <dsp:nvSpPr>
        <dsp:cNvPr id="0" name=""/>
        <dsp:cNvSpPr/>
      </dsp:nvSpPr>
      <dsp:spPr>
        <a:xfrm>
          <a:off x="1445895" y="198205"/>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spc="11" dirty="0">
              <a:latin typeface="Network Rail Sans"/>
            </a:rPr>
            <a:t>A change in work performance</a:t>
          </a:r>
          <a:endParaRPr lang="en-GB" sz="1200" b="0" kern="1200" dirty="0"/>
        </a:p>
      </dsp:txBody>
      <dsp:txXfrm>
        <a:off x="1445895" y="198205"/>
        <a:ext cx="1314449" cy="788670"/>
      </dsp:txXfrm>
    </dsp:sp>
    <dsp:sp modelId="{160C668A-EF65-432A-8034-D8D0EEAE6B84}">
      <dsp:nvSpPr>
        <dsp:cNvPr id="0" name=""/>
        <dsp:cNvSpPr/>
      </dsp:nvSpPr>
      <dsp:spPr>
        <a:xfrm>
          <a:off x="2891789" y="198205"/>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spc="11" dirty="0">
              <a:latin typeface="Network Rail Sans"/>
            </a:rPr>
            <a:t>Poor coordination and slurred speech </a:t>
          </a:r>
          <a:endParaRPr lang="en-GB" sz="1200" b="0" kern="1200" dirty="0"/>
        </a:p>
      </dsp:txBody>
      <dsp:txXfrm>
        <a:off x="2891789" y="198205"/>
        <a:ext cx="1314449" cy="788670"/>
      </dsp:txXfrm>
    </dsp:sp>
    <dsp:sp modelId="{6460DF41-881A-4A93-802F-92735D3E308C}">
      <dsp:nvSpPr>
        <dsp:cNvPr id="0" name=""/>
        <dsp:cNvSpPr/>
      </dsp:nvSpPr>
      <dsp:spPr>
        <a:xfrm>
          <a:off x="0" y="1109188"/>
          <a:ext cx="1314449" cy="788670"/>
        </a:xfrm>
        <a:prstGeom prst="rect">
          <a:avLst/>
        </a:prstGeom>
        <a:solidFill>
          <a:srgbClr val="8DC055"/>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spc="11" dirty="0">
              <a:latin typeface="Network Rail Sans"/>
            </a:rPr>
            <a:t>Lack of inhibition</a:t>
          </a:r>
        </a:p>
      </dsp:txBody>
      <dsp:txXfrm>
        <a:off x="0" y="1109188"/>
        <a:ext cx="1314449" cy="788670"/>
      </dsp:txXfrm>
    </dsp:sp>
    <dsp:sp modelId="{57E9860B-847A-4728-9113-380ADA0D7F5A}">
      <dsp:nvSpPr>
        <dsp:cNvPr id="0" name=""/>
        <dsp:cNvSpPr/>
      </dsp:nvSpPr>
      <dsp:spPr>
        <a:xfrm>
          <a:off x="1445895" y="1118320"/>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spc="11" dirty="0">
              <a:latin typeface="Network Rail Sans"/>
            </a:rPr>
            <a:t>Drastic changes in weight</a:t>
          </a:r>
        </a:p>
      </dsp:txBody>
      <dsp:txXfrm>
        <a:off x="1445895" y="1118320"/>
        <a:ext cx="1314449" cy="788670"/>
      </dsp:txXfrm>
    </dsp:sp>
    <dsp:sp modelId="{4CA6D07E-4539-4181-8F06-BF38DEA2EC12}">
      <dsp:nvSpPr>
        <dsp:cNvPr id="0" name=""/>
        <dsp:cNvSpPr/>
      </dsp:nvSpPr>
      <dsp:spPr>
        <a:xfrm>
          <a:off x="2891789" y="1118320"/>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spc="11" dirty="0">
              <a:latin typeface="Network Rail Sans"/>
            </a:rPr>
            <a:t>Watery and/or bloodshot eyes</a:t>
          </a:r>
          <a:endParaRPr lang="en-GB" sz="1200" b="0" kern="1200" dirty="0"/>
        </a:p>
      </dsp:txBody>
      <dsp:txXfrm>
        <a:off x="2891789" y="1118320"/>
        <a:ext cx="1314449" cy="788670"/>
      </dsp:txXfrm>
    </dsp:sp>
    <dsp:sp modelId="{89DA508A-6666-479A-BFF5-454E4210FB35}">
      <dsp:nvSpPr>
        <dsp:cNvPr id="0" name=""/>
        <dsp:cNvSpPr/>
      </dsp:nvSpPr>
      <dsp:spPr>
        <a:xfrm>
          <a:off x="0" y="2038435"/>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spc="11" dirty="0">
              <a:latin typeface="Network Rail Sans"/>
            </a:rPr>
            <a:t>Hypervigilance and paranoia </a:t>
          </a:r>
          <a:endParaRPr lang="en-GB" sz="1200" b="0" kern="1200" dirty="0"/>
        </a:p>
      </dsp:txBody>
      <dsp:txXfrm>
        <a:off x="0" y="2038435"/>
        <a:ext cx="1314449" cy="788670"/>
      </dsp:txXfrm>
    </dsp:sp>
    <dsp:sp modelId="{54137B74-7A7D-427A-9F92-F50AE260C5E0}">
      <dsp:nvSpPr>
        <dsp:cNvPr id="0" name=""/>
        <dsp:cNvSpPr/>
      </dsp:nvSpPr>
      <dsp:spPr>
        <a:xfrm>
          <a:off x="1445895" y="2038435"/>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spc="11" dirty="0">
              <a:latin typeface="Network Rail Sans"/>
            </a:rPr>
            <a:t>Dilated or constricted pupils</a:t>
          </a:r>
          <a:endParaRPr lang="en-GB" sz="1200" b="0" kern="1200" dirty="0"/>
        </a:p>
      </dsp:txBody>
      <dsp:txXfrm>
        <a:off x="1445895" y="2038435"/>
        <a:ext cx="1314449" cy="788670"/>
      </dsp:txXfrm>
    </dsp:sp>
    <dsp:sp modelId="{A5593729-93A2-48A3-B782-21BE35738239}">
      <dsp:nvSpPr>
        <dsp:cNvPr id="0" name=""/>
        <dsp:cNvSpPr/>
      </dsp:nvSpPr>
      <dsp:spPr>
        <a:xfrm>
          <a:off x="2889305" y="2038435"/>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spc="11" dirty="0">
              <a:latin typeface="Network Rail Sans"/>
            </a:rPr>
            <a:t>Frequent absence or being late to work</a:t>
          </a:r>
          <a:endParaRPr lang="en-GB" sz="1200" b="0" kern="1200" dirty="0"/>
        </a:p>
      </dsp:txBody>
      <dsp:txXfrm>
        <a:off x="2889305" y="2038435"/>
        <a:ext cx="1314449" cy="788670"/>
      </dsp:txXfrm>
    </dsp:sp>
    <dsp:sp modelId="{FCEA271E-6DDE-4773-A439-D8BFA9F72303}">
      <dsp:nvSpPr>
        <dsp:cNvPr id="0" name=""/>
        <dsp:cNvSpPr/>
      </dsp:nvSpPr>
      <dsp:spPr>
        <a:xfrm>
          <a:off x="0" y="3008000"/>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spc="11" dirty="0">
              <a:latin typeface="Network Rail Sans"/>
            </a:rPr>
            <a:t>Loss of interest  in socialising</a:t>
          </a:r>
          <a:endParaRPr lang="en-GB" sz="1200" b="0" kern="1200" dirty="0"/>
        </a:p>
      </dsp:txBody>
      <dsp:txXfrm>
        <a:off x="0" y="3008000"/>
        <a:ext cx="1314449" cy="788670"/>
      </dsp:txXfrm>
    </dsp:sp>
    <dsp:sp modelId="{E6B3FD1E-8FF2-4D54-A725-CC58CAE65A91}">
      <dsp:nvSpPr>
        <dsp:cNvPr id="0" name=""/>
        <dsp:cNvSpPr/>
      </dsp:nvSpPr>
      <dsp:spPr>
        <a:xfrm>
          <a:off x="1445895" y="2958551"/>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spc="11" dirty="0">
              <a:latin typeface="Network Rail Sans"/>
            </a:rPr>
            <a:t>Moodiness and irritability</a:t>
          </a:r>
          <a:endParaRPr lang="en-GB" sz="1200" b="0" kern="1200" dirty="0"/>
        </a:p>
      </dsp:txBody>
      <dsp:txXfrm>
        <a:off x="1445895" y="2958551"/>
        <a:ext cx="1314449" cy="788670"/>
      </dsp:txXfrm>
    </dsp:sp>
    <dsp:sp modelId="{4960B79C-10B9-4B00-B0BA-4FB6EACE0285}">
      <dsp:nvSpPr>
        <dsp:cNvPr id="0" name=""/>
        <dsp:cNvSpPr/>
      </dsp:nvSpPr>
      <dsp:spPr>
        <a:xfrm>
          <a:off x="2891789" y="2958551"/>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spc="11" dirty="0">
              <a:latin typeface="Network Rail Sans"/>
            </a:rPr>
            <a:t>Difficulty in maintaining attention</a:t>
          </a:r>
          <a:endParaRPr lang="en-GB" sz="1200" b="0" kern="1200" dirty="0"/>
        </a:p>
      </dsp:txBody>
      <dsp:txXfrm>
        <a:off x="2891789" y="2958551"/>
        <a:ext cx="1314449" cy="788670"/>
      </dsp:txXfrm>
    </dsp:sp>
    <dsp:sp modelId="{D790028F-1CCE-44EE-9185-36ACBEC6F43B}">
      <dsp:nvSpPr>
        <dsp:cNvPr id="0" name=""/>
        <dsp:cNvSpPr/>
      </dsp:nvSpPr>
      <dsp:spPr>
        <a:xfrm>
          <a:off x="722947" y="3878666"/>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spc="11" dirty="0">
              <a:latin typeface="Network Rail Sans"/>
            </a:rPr>
            <a:t>Loss of motivation or energy</a:t>
          </a:r>
          <a:endParaRPr lang="en-GB" sz="1200" b="0" kern="1200" dirty="0"/>
        </a:p>
      </dsp:txBody>
      <dsp:txXfrm>
        <a:off x="722947" y="3878666"/>
        <a:ext cx="1314449" cy="788670"/>
      </dsp:txXfrm>
    </dsp:sp>
    <dsp:sp modelId="{0E5DEFF4-2980-4463-B004-0BD962ADE041}">
      <dsp:nvSpPr>
        <dsp:cNvPr id="0" name=""/>
        <dsp:cNvSpPr/>
      </dsp:nvSpPr>
      <dsp:spPr>
        <a:xfrm>
          <a:off x="2121496" y="3881757"/>
          <a:ext cx="1314449" cy="788670"/>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spc="11" dirty="0">
              <a:latin typeface="Network Rail Sans"/>
            </a:rPr>
            <a:t>A loss of care in personal hygiene</a:t>
          </a:r>
          <a:endParaRPr lang="en-GB" sz="1200" b="0" kern="1200" dirty="0"/>
        </a:p>
      </dsp:txBody>
      <dsp:txXfrm>
        <a:off x="2121496" y="3881757"/>
        <a:ext cx="1314449" cy="7886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C24FB-8B1A-458A-8964-9A5613DA687F}">
      <dsp:nvSpPr>
        <dsp:cNvPr id="0" name=""/>
        <dsp:cNvSpPr/>
      </dsp:nvSpPr>
      <dsp:spPr>
        <a:xfrm>
          <a:off x="0" y="422826"/>
          <a:ext cx="1342039" cy="805223"/>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latin typeface="Network Rail Sans" panose="02000000040000020004" pitchFamily="2" charset="0"/>
            </a:rPr>
            <a:t>Strain on working relationships</a:t>
          </a:r>
        </a:p>
      </dsp:txBody>
      <dsp:txXfrm>
        <a:off x="0" y="422826"/>
        <a:ext cx="1342039" cy="805223"/>
      </dsp:txXfrm>
    </dsp:sp>
    <dsp:sp modelId="{322BE03D-7591-4512-89DD-360C67F01148}">
      <dsp:nvSpPr>
        <dsp:cNvPr id="0" name=""/>
        <dsp:cNvSpPr/>
      </dsp:nvSpPr>
      <dsp:spPr>
        <a:xfrm>
          <a:off x="1476243" y="422826"/>
          <a:ext cx="1342039" cy="805223"/>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latin typeface="Network Rail Sans" panose="02000000040000020004" pitchFamily="2" charset="0"/>
            </a:rPr>
            <a:t>Decrease in productivity</a:t>
          </a:r>
        </a:p>
      </dsp:txBody>
      <dsp:txXfrm>
        <a:off x="1476243" y="422826"/>
        <a:ext cx="1342039" cy="805223"/>
      </dsp:txXfrm>
    </dsp:sp>
    <dsp:sp modelId="{648B77E6-BA5A-43DD-B5F5-5343A6D84B04}">
      <dsp:nvSpPr>
        <dsp:cNvPr id="0" name=""/>
        <dsp:cNvSpPr/>
      </dsp:nvSpPr>
      <dsp:spPr>
        <a:xfrm>
          <a:off x="2952487" y="422826"/>
          <a:ext cx="1342039" cy="805223"/>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latin typeface="Network Rail Sans" panose="02000000040000020004" pitchFamily="2" charset="0"/>
            </a:rPr>
            <a:t>Increased risk of accidental injury</a:t>
          </a:r>
        </a:p>
      </dsp:txBody>
      <dsp:txXfrm>
        <a:off x="2952487" y="422826"/>
        <a:ext cx="1342039" cy="805223"/>
      </dsp:txXfrm>
    </dsp:sp>
    <dsp:sp modelId="{9A49B3C8-3D23-40D7-B22F-0CC942C13F1C}">
      <dsp:nvSpPr>
        <dsp:cNvPr id="0" name=""/>
        <dsp:cNvSpPr/>
      </dsp:nvSpPr>
      <dsp:spPr>
        <a:xfrm>
          <a:off x="0" y="1362254"/>
          <a:ext cx="1342039" cy="805223"/>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latin typeface="Network Rail Sans" panose="02000000040000020004" pitchFamily="2" charset="0"/>
            </a:rPr>
            <a:t>Tarnished professional reputation</a:t>
          </a:r>
        </a:p>
      </dsp:txBody>
      <dsp:txXfrm>
        <a:off x="0" y="1362254"/>
        <a:ext cx="1342039" cy="805223"/>
      </dsp:txXfrm>
    </dsp:sp>
    <dsp:sp modelId="{10F8E6F2-BF0E-4639-8342-9708FE20F163}">
      <dsp:nvSpPr>
        <dsp:cNvPr id="0" name=""/>
        <dsp:cNvSpPr/>
      </dsp:nvSpPr>
      <dsp:spPr>
        <a:xfrm>
          <a:off x="1476243" y="1362254"/>
          <a:ext cx="1342039" cy="805223"/>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latin typeface="Network Rail Sans" panose="02000000040000020004" pitchFamily="2" charset="0"/>
            </a:rPr>
            <a:t>Dismissal from role</a:t>
          </a:r>
        </a:p>
      </dsp:txBody>
      <dsp:txXfrm>
        <a:off x="1476243" y="1362254"/>
        <a:ext cx="1342039" cy="805223"/>
      </dsp:txXfrm>
    </dsp:sp>
    <dsp:sp modelId="{7DE3A13D-FA10-4415-B9EF-B8E6803D2765}">
      <dsp:nvSpPr>
        <dsp:cNvPr id="0" name=""/>
        <dsp:cNvSpPr/>
      </dsp:nvSpPr>
      <dsp:spPr>
        <a:xfrm>
          <a:off x="2952487" y="1362254"/>
          <a:ext cx="1342039" cy="805223"/>
        </a:xfrm>
        <a:prstGeom prst="rect">
          <a:avLst/>
        </a:prstGeom>
        <a:solidFill>
          <a:srgbClr val="8DC05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latin typeface="Network Rail Sans" panose="02000000040000020004" pitchFamily="2" charset="0"/>
            </a:rPr>
            <a:t>5 year suspension for those involved in safety critical work</a:t>
          </a:r>
        </a:p>
      </dsp:txBody>
      <dsp:txXfrm>
        <a:off x="2952487" y="1362254"/>
        <a:ext cx="1342039" cy="8052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6C53A2-5EEA-4AE5-8ACD-AF6DDE64E424}">
      <dsp:nvSpPr>
        <dsp:cNvPr id="0" name=""/>
        <dsp:cNvSpPr/>
      </dsp:nvSpPr>
      <dsp:spPr>
        <a:xfrm>
          <a:off x="0" y="409140"/>
          <a:ext cx="1404027" cy="842416"/>
        </a:xfrm>
        <a:prstGeom prst="rect">
          <a:avLst/>
        </a:prstGeom>
        <a:solidFill>
          <a:srgbClr val="8DC05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dirty="0">
              <a:latin typeface="Network Rail Sans" panose="02000000040000020004" pitchFamily="2" charset="0"/>
            </a:rPr>
            <a:t>Increased risk of mental health issues such as anxiety, </a:t>
          </a:r>
          <a:r>
            <a:rPr lang="en-GB" sz="1200" b="0" kern="1200" dirty="0">
              <a:solidFill>
                <a:prstClr val="white"/>
              </a:solidFill>
              <a:latin typeface="Network Rail Sans" panose="02000000040000020004" pitchFamily="2" charset="0"/>
              <a:ea typeface="+mn-ea"/>
              <a:cs typeface="+mn-cs"/>
            </a:rPr>
            <a:t>depression</a:t>
          </a:r>
          <a:r>
            <a:rPr lang="en-GB" sz="1200" b="0" kern="1200" dirty="0">
              <a:latin typeface="Network Rail Sans" panose="02000000040000020004" pitchFamily="2" charset="0"/>
            </a:rPr>
            <a:t> and psychosis</a:t>
          </a:r>
          <a:endParaRPr lang="en-GB" sz="1200" b="0" kern="1200" dirty="0"/>
        </a:p>
      </dsp:txBody>
      <dsp:txXfrm>
        <a:off x="0" y="409140"/>
        <a:ext cx="1404027" cy="842416"/>
      </dsp:txXfrm>
    </dsp:sp>
    <dsp:sp modelId="{25BEA2AF-C056-44E6-9FD7-8DAABCD46E43}">
      <dsp:nvSpPr>
        <dsp:cNvPr id="0" name=""/>
        <dsp:cNvSpPr/>
      </dsp:nvSpPr>
      <dsp:spPr>
        <a:xfrm>
          <a:off x="1544430" y="409140"/>
          <a:ext cx="1404027" cy="842416"/>
        </a:xfrm>
        <a:prstGeom prst="rect">
          <a:avLst/>
        </a:prstGeom>
        <a:solidFill>
          <a:srgbClr val="8DC05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dirty="0">
              <a:solidFill>
                <a:prstClr val="white"/>
              </a:solidFill>
              <a:latin typeface="Network Rail Sans" panose="02000000040000020004" pitchFamily="2" charset="0"/>
              <a:ea typeface="+mn-ea"/>
              <a:cs typeface="+mn-cs"/>
            </a:rPr>
            <a:t>Vitamin deficiency</a:t>
          </a:r>
        </a:p>
      </dsp:txBody>
      <dsp:txXfrm>
        <a:off x="1544430" y="409140"/>
        <a:ext cx="1404027" cy="842416"/>
      </dsp:txXfrm>
    </dsp:sp>
    <dsp:sp modelId="{40AC82A3-E488-4602-9584-12D047378B1F}">
      <dsp:nvSpPr>
        <dsp:cNvPr id="0" name=""/>
        <dsp:cNvSpPr/>
      </dsp:nvSpPr>
      <dsp:spPr>
        <a:xfrm>
          <a:off x="3088861" y="409140"/>
          <a:ext cx="1404027" cy="842416"/>
        </a:xfrm>
        <a:prstGeom prst="rect">
          <a:avLst/>
        </a:prstGeom>
        <a:solidFill>
          <a:srgbClr val="8DC05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dirty="0">
              <a:solidFill>
                <a:prstClr val="white"/>
              </a:solidFill>
              <a:latin typeface="Network Rail Sans" panose="02000000040000020004" pitchFamily="2" charset="0"/>
              <a:ea typeface="+mn-ea"/>
              <a:cs typeface="+mn-cs"/>
            </a:rPr>
            <a:t>Hypertension</a:t>
          </a:r>
        </a:p>
      </dsp:txBody>
      <dsp:txXfrm>
        <a:off x="3088861" y="409140"/>
        <a:ext cx="1404027" cy="842416"/>
      </dsp:txXfrm>
    </dsp:sp>
    <dsp:sp modelId="{6BFAF427-2178-4564-99D9-194EBB712778}">
      <dsp:nvSpPr>
        <dsp:cNvPr id="0" name=""/>
        <dsp:cNvSpPr/>
      </dsp:nvSpPr>
      <dsp:spPr>
        <a:xfrm>
          <a:off x="0" y="1391959"/>
          <a:ext cx="1404027" cy="842416"/>
        </a:xfrm>
        <a:prstGeom prst="rect">
          <a:avLst/>
        </a:prstGeom>
        <a:solidFill>
          <a:srgbClr val="8DC05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dirty="0">
              <a:solidFill>
                <a:prstClr val="white"/>
              </a:solidFill>
              <a:latin typeface="Network Rail Sans" panose="02000000040000020004" pitchFamily="2" charset="0"/>
              <a:ea typeface="+mn-ea"/>
              <a:cs typeface="+mn-cs"/>
            </a:rPr>
            <a:t>Gastrointestinal</a:t>
          </a:r>
          <a:r>
            <a:rPr lang="en-GB" sz="1200" b="0" kern="1200" dirty="0">
              <a:latin typeface="Network Rail Sans" panose="02000000040000020004" pitchFamily="2" charset="0"/>
            </a:rPr>
            <a:t> disorders</a:t>
          </a:r>
          <a:endParaRPr lang="en-GB" sz="1200" b="0" kern="1200" dirty="0"/>
        </a:p>
      </dsp:txBody>
      <dsp:txXfrm>
        <a:off x="0" y="1391959"/>
        <a:ext cx="1404027" cy="842416"/>
      </dsp:txXfrm>
    </dsp:sp>
    <dsp:sp modelId="{D073588F-6681-435E-A8BF-DE3A6AE2066A}">
      <dsp:nvSpPr>
        <dsp:cNvPr id="0" name=""/>
        <dsp:cNvSpPr/>
      </dsp:nvSpPr>
      <dsp:spPr>
        <a:xfrm>
          <a:off x="1544430" y="1391959"/>
          <a:ext cx="1404027" cy="842416"/>
        </a:xfrm>
        <a:prstGeom prst="rect">
          <a:avLst/>
        </a:prstGeom>
        <a:solidFill>
          <a:srgbClr val="8DC05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rgbClr val="009FBD"/>
            </a:buClr>
            <a:buFont typeface="Wingdings" panose="05000000000000000000" pitchFamily="2" charset="2"/>
            <a:buNone/>
          </a:pPr>
          <a:r>
            <a:rPr lang="en-GB" sz="1200" b="0" kern="1200" dirty="0">
              <a:solidFill>
                <a:prstClr val="white"/>
              </a:solidFill>
              <a:latin typeface="Network Rail Sans" panose="02000000040000020004" pitchFamily="2" charset="0"/>
              <a:ea typeface="+mn-ea"/>
              <a:cs typeface="+mn-cs"/>
            </a:rPr>
            <a:t>Weakened immune system</a:t>
          </a:r>
        </a:p>
      </dsp:txBody>
      <dsp:txXfrm>
        <a:off x="1544430" y="1391959"/>
        <a:ext cx="1404027" cy="842416"/>
      </dsp:txXfrm>
    </dsp:sp>
    <dsp:sp modelId="{127B9B97-28D9-47C5-A0EB-D275BF59A391}">
      <dsp:nvSpPr>
        <dsp:cNvPr id="0" name=""/>
        <dsp:cNvSpPr/>
      </dsp:nvSpPr>
      <dsp:spPr>
        <a:xfrm>
          <a:off x="3088861" y="1391959"/>
          <a:ext cx="1404027" cy="842416"/>
        </a:xfrm>
        <a:prstGeom prst="rect">
          <a:avLst/>
        </a:prstGeom>
        <a:solidFill>
          <a:srgbClr val="8DC05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solidFill>
                <a:prstClr val="white"/>
              </a:solidFill>
              <a:latin typeface="Network Rail Sans" panose="02000000040000020004" pitchFamily="2" charset="0"/>
              <a:ea typeface="+mn-ea"/>
              <a:cs typeface="+mn-cs"/>
            </a:rPr>
            <a:t>Increased risk of stroke</a:t>
          </a:r>
        </a:p>
      </dsp:txBody>
      <dsp:txXfrm>
        <a:off x="3088861" y="1391959"/>
        <a:ext cx="1404027" cy="842416"/>
      </dsp:txXfrm>
    </dsp:sp>
    <dsp:sp modelId="{66158FEF-A196-4E8A-8D1C-B41BF155996D}">
      <dsp:nvSpPr>
        <dsp:cNvPr id="0" name=""/>
        <dsp:cNvSpPr/>
      </dsp:nvSpPr>
      <dsp:spPr>
        <a:xfrm>
          <a:off x="0" y="2374779"/>
          <a:ext cx="1404027" cy="842416"/>
        </a:xfrm>
        <a:prstGeom prst="rect">
          <a:avLst/>
        </a:prstGeom>
        <a:solidFill>
          <a:srgbClr val="8DC05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latin typeface="Network Rail Sans" panose="02000000040000020004" pitchFamily="2" charset="0"/>
            </a:rPr>
            <a:t>Increased risk of certain types of cancer</a:t>
          </a:r>
        </a:p>
      </dsp:txBody>
      <dsp:txXfrm>
        <a:off x="0" y="2374779"/>
        <a:ext cx="1404027" cy="842416"/>
      </dsp:txXfrm>
    </dsp:sp>
    <dsp:sp modelId="{62BA48F5-FA99-4026-B84A-B548030279EA}">
      <dsp:nvSpPr>
        <dsp:cNvPr id="0" name=""/>
        <dsp:cNvSpPr/>
      </dsp:nvSpPr>
      <dsp:spPr>
        <a:xfrm>
          <a:off x="1544430" y="2374779"/>
          <a:ext cx="1404027" cy="842416"/>
        </a:xfrm>
        <a:prstGeom prst="rect">
          <a:avLst/>
        </a:prstGeom>
        <a:solidFill>
          <a:srgbClr val="8DC05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latin typeface="Network Rail Sans" panose="02000000040000020004" pitchFamily="2" charset="0"/>
            </a:rPr>
            <a:t>Increased risk of </a:t>
          </a:r>
          <a:r>
            <a:rPr lang="en-GB" sz="1200" b="0" kern="1200" dirty="0">
              <a:solidFill>
                <a:prstClr val="white"/>
              </a:solidFill>
              <a:latin typeface="Network Rail Sans" panose="02000000040000020004" pitchFamily="2" charset="0"/>
              <a:ea typeface="+mn-ea"/>
              <a:cs typeface="+mn-cs"/>
            </a:rPr>
            <a:t>cardiovascular</a:t>
          </a:r>
          <a:r>
            <a:rPr lang="en-GB" sz="1200" b="0" kern="1200" dirty="0">
              <a:latin typeface="Network Rail Sans" panose="02000000040000020004" pitchFamily="2" charset="0"/>
            </a:rPr>
            <a:t> disease</a:t>
          </a:r>
        </a:p>
      </dsp:txBody>
      <dsp:txXfrm>
        <a:off x="1544430" y="2374779"/>
        <a:ext cx="1404027" cy="842416"/>
      </dsp:txXfrm>
    </dsp:sp>
    <dsp:sp modelId="{648B77E6-BA5A-43DD-B5F5-5343A6D84B04}">
      <dsp:nvSpPr>
        <dsp:cNvPr id="0" name=""/>
        <dsp:cNvSpPr/>
      </dsp:nvSpPr>
      <dsp:spPr>
        <a:xfrm>
          <a:off x="3088861" y="2374779"/>
          <a:ext cx="1404027" cy="842416"/>
        </a:xfrm>
        <a:prstGeom prst="rect">
          <a:avLst/>
        </a:prstGeom>
        <a:solidFill>
          <a:srgbClr val="8DC055"/>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0" kern="1200" dirty="0">
              <a:solidFill>
                <a:prstClr val="white"/>
              </a:solidFill>
              <a:latin typeface="Network Rail Sans" panose="02000000040000020004" pitchFamily="2" charset="0"/>
              <a:ea typeface="+mn-ea"/>
              <a:cs typeface="+mn-cs"/>
            </a:rPr>
            <a:t>Increased risk of accidental injury</a:t>
          </a:r>
        </a:p>
      </dsp:txBody>
      <dsp:txXfrm>
        <a:off x="3088861" y="2374779"/>
        <a:ext cx="1404027" cy="84241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311400" cy="3794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021013" y="0"/>
            <a:ext cx="2311400" cy="379413"/>
          </a:xfrm>
          <a:prstGeom prst="rect">
            <a:avLst/>
          </a:prstGeom>
        </p:spPr>
        <p:txBody>
          <a:bodyPr vert="horz" lIns="91440" tIns="45720" rIns="91440" bIns="45720" rtlCol="0"/>
          <a:lstStyle>
            <a:lvl1pPr algn="r">
              <a:defRPr sz="1200"/>
            </a:lvl1pPr>
          </a:lstStyle>
          <a:p>
            <a:fld id="{4CB7D9D7-0AE3-426B-8B67-DD74426F2F43}" type="datetimeFigureOut">
              <a:rPr lang="en-GB" smtClean="0"/>
              <a:t>02/11/2021</a:t>
            </a:fld>
            <a:endParaRPr lang="en-GB"/>
          </a:p>
        </p:txBody>
      </p:sp>
      <p:sp>
        <p:nvSpPr>
          <p:cNvPr id="4" name="Slide Image Placeholder 3"/>
          <p:cNvSpPr>
            <a:spLocks noGrp="1" noRot="1" noChangeAspect="1"/>
          </p:cNvSpPr>
          <p:nvPr>
            <p:ph type="sldImg" idx="2"/>
          </p:nvPr>
        </p:nvSpPr>
        <p:spPr>
          <a:xfrm>
            <a:off x="1766888" y="946150"/>
            <a:ext cx="1800225" cy="25542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533400" y="3643313"/>
            <a:ext cx="4267200" cy="29797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7189788"/>
            <a:ext cx="2311400" cy="3794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021013" y="7189788"/>
            <a:ext cx="2311400" cy="379412"/>
          </a:xfrm>
          <a:prstGeom prst="rect">
            <a:avLst/>
          </a:prstGeom>
        </p:spPr>
        <p:txBody>
          <a:bodyPr vert="horz" lIns="91440" tIns="45720" rIns="91440" bIns="45720" rtlCol="0" anchor="b"/>
          <a:lstStyle>
            <a:lvl1pPr algn="r">
              <a:defRPr sz="1200"/>
            </a:lvl1pPr>
          </a:lstStyle>
          <a:p>
            <a:fld id="{596CAED8-36E4-4565-BD29-97059123235A}" type="slidenum">
              <a:rPr lang="en-GB" smtClean="0"/>
              <a:t>‹#›</a:t>
            </a:fld>
            <a:endParaRPr lang="en-GB"/>
          </a:p>
        </p:txBody>
      </p:sp>
    </p:spTree>
    <p:extLst>
      <p:ext uri="{BB962C8B-B14F-4D97-AF65-F5344CB8AC3E}">
        <p14:creationId xmlns:p14="http://schemas.microsoft.com/office/powerpoint/2010/main" val="3942444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96CAED8-36E4-4565-BD29-97059123235A}" type="slidenum">
              <a:rPr lang="en-GB" smtClean="0"/>
              <a:t>5</a:t>
            </a:fld>
            <a:endParaRPr lang="en-GB"/>
          </a:p>
        </p:txBody>
      </p:sp>
    </p:spTree>
    <p:extLst>
      <p:ext uri="{BB962C8B-B14F-4D97-AF65-F5344CB8AC3E}">
        <p14:creationId xmlns:p14="http://schemas.microsoft.com/office/powerpoint/2010/main" val="3396577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34F77-D9F9-4FD4-B8C0-2A2756F2F741}"/>
              </a:ext>
            </a:extLst>
          </p:cNvPr>
          <p:cNvSpPr>
            <a:spLocks noGrp="1"/>
          </p:cNvSpPr>
          <p:nvPr>
            <p:ph type="ctrTitle"/>
          </p:nvPr>
        </p:nvSpPr>
        <p:spPr>
          <a:xfrm>
            <a:off x="666750" y="1238250"/>
            <a:ext cx="4000500" cy="263525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7233E2E-A5BE-4AEE-A03C-359783395215}"/>
              </a:ext>
            </a:extLst>
          </p:cNvPr>
          <p:cNvSpPr>
            <a:spLocks noGrp="1"/>
          </p:cNvSpPr>
          <p:nvPr>
            <p:ph type="subTitle" idx="1"/>
          </p:nvPr>
        </p:nvSpPr>
        <p:spPr>
          <a:xfrm>
            <a:off x="666750" y="3975100"/>
            <a:ext cx="4000500" cy="182721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7179052-9EDD-4D77-A894-519EF753E9F4}"/>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DC98196B-555C-42B5-9D91-12A1B1E4E2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414368-58B8-4E34-AEF0-D9E99B6D9CC6}"/>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1340215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658FC-5792-46C7-8EDE-B66156A0DD4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FABF1F-C653-4AB9-9C2D-E9D11707AE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EB9283-5CEC-433F-B8B5-68879BC02F33}"/>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FD13826B-7C0E-4850-B812-D63E3F8E80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80DEFF-7657-4F3A-9E32-DAC7A4397A9A}"/>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2726497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B8575D-51C4-4109-81DD-C6974A6CF9EE}"/>
              </a:ext>
            </a:extLst>
          </p:cNvPr>
          <p:cNvSpPr>
            <a:spLocks noGrp="1"/>
          </p:cNvSpPr>
          <p:nvPr>
            <p:ph type="title" orient="vert"/>
          </p:nvPr>
        </p:nvSpPr>
        <p:spPr>
          <a:xfrm>
            <a:off x="3817938" y="403225"/>
            <a:ext cx="1149350" cy="641508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716BFC-23C4-456F-A640-380BA744012E}"/>
              </a:ext>
            </a:extLst>
          </p:cNvPr>
          <p:cNvSpPr>
            <a:spLocks noGrp="1"/>
          </p:cNvSpPr>
          <p:nvPr>
            <p:ph type="body" orient="vert" idx="1"/>
          </p:nvPr>
        </p:nvSpPr>
        <p:spPr>
          <a:xfrm>
            <a:off x="366713" y="403225"/>
            <a:ext cx="3298825" cy="6415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BD73D8-854D-4CAA-B82E-782C81BA062D}"/>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D547BBCD-F306-40CA-BAB2-33AE73F2A7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478E11-6B1D-4874-85E9-DF9642B05251}"/>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167460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A9D28-4ACC-48F3-A690-641900FCEF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6CE4A0-B697-49FA-BF57-A97C2D30EB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109E86-5ABB-4720-8410-7855FA2DE9A2}"/>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4F4D3F76-7F3E-445D-A807-DB0535A832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1B35A5-8553-45C2-A4CC-9D336BC3ACE5}"/>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3600144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06870-FBC0-4F44-8BE4-FD2286B470B1}"/>
              </a:ext>
            </a:extLst>
          </p:cNvPr>
          <p:cNvSpPr>
            <a:spLocks noGrp="1"/>
          </p:cNvSpPr>
          <p:nvPr>
            <p:ph type="title"/>
          </p:nvPr>
        </p:nvSpPr>
        <p:spPr>
          <a:xfrm>
            <a:off x="363538" y="1887538"/>
            <a:ext cx="4600575" cy="3148012"/>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5ED67AE-49EB-403F-927B-6325D36F56F8}"/>
              </a:ext>
            </a:extLst>
          </p:cNvPr>
          <p:cNvSpPr>
            <a:spLocks noGrp="1"/>
          </p:cNvSpPr>
          <p:nvPr>
            <p:ph type="body" idx="1"/>
          </p:nvPr>
        </p:nvSpPr>
        <p:spPr>
          <a:xfrm>
            <a:off x="363538" y="5065713"/>
            <a:ext cx="4600575" cy="165576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C45D64-4548-44B7-8AB5-57CC779ED60E}"/>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03ED1508-5E31-435C-8A80-57DBFFC8A9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4EF09F-FDB9-4C68-A37C-E6F1D88B520B}"/>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2245510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EBC6F-31A9-4CD1-BCE6-A2A026FCE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E6456D-9B45-4949-9824-C4C97482E52B}"/>
              </a:ext>
            </a:extLst>
          </p:cNvPr>
          <p:cNvSpPr>
            <a:spLocks noGrp="1"/>
          </p:cNvSpPr>
          <p:nvPr>
            <p:ph sz="half" idx="1"/>
          </p:nvPr>
        </p:nvSpPr>
        <p:spPr>
          <a:xfrm>
            <a:off x="366713" y="2014538"/>
            <a:ext cx="2224087" cy="4803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F25B639-53DC-4C70-BA6C-0B5EAC3A06D6}"/>
              </a:ext>
            </a:extLst>
          </p:cNvPr>
          <p:cNvSpPr>
            <a:spLocks noGrp="1"/>
          </p:cNvSpPr>
          <p:nvPr>
            <p:ph sz="half" idx="2"/>
          </p:nvPr>
        </p:nvSpPr>
        <p:spPr>
          <a:xfrm>
            <a:off x="2743200" y="2014538"/>
            <a:ext cx="2224088" cy="4803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77A26B-3982-4C19-AACB-A41E46F06358}"/>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BB33BB3B-357A-4B5B-83E7-72BC28C9AA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4DE32C-3C6F-4D38-B3E4-73C1F7557994}"/>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1748561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7C1E9-9683-464A-8466-C3BD07CD5CBA}"/>
              </a:ext>
            </a:extLst>
          </p:cNvPr>
          <p:cNvSpPr>
            <a:spLocks noGrp="1"/>
          </p:cNvSpPr>
          <p:nvPr>
            <p:ph type="title"/>
          </p:nvPr>
        </p:nvSpPr>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49BD43-D22F-4C33-8402-863E34FBD1F6}"/>
              </a:ext>
            </a:extLst>
          </p:cNvPr>
          <p:cNvSpPr>
            <a:spLocks noGrp="1"/>
          </p:cNvSpPr>
          <p:nvPr>
            <p:ph type="body" idx="1"/>
          </p:nvPr>
        </p:nvSpPr>
        <p:spPr>
          <a:xfrm>
            <a:off x="366713" y="1855788"/>
            <a:ext cx="2257425"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C2EF4D-E48D-4B14-AE9C-A6910FE0CF7A}"/>
              </a:ext>
            </a:extLst>
          </p:cNvPr>
          <p:cNvSpPr>
            <a:spLocks noGrp="1"/>
          </p:cNvSpPr>
          <p:nvPr>
            <p:ph sz="half" idx="2"/>
          </p:nvPr>
        </p:nvSpPr>
        <p:spPr>
          <a:xfrm>
            <a:off x="366713" y="2765425"/>
            <a:ext cx="2257425" cy="4065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F87DA00-51D2-43DB-A586-6E338E992E34}"/>
              </a:ext>
            </a:extLst>
          </p:cNvPr>
          <p:cNvSpPr>
            <a:spLocks noGrp="1"/>
          </p:cNvSpPr>
          <p:nvPr>
            <p:ph type="body" sz="quarter" idx="3"/>
          </p:nvPr>
        </p:nvSpPr>
        <p:spPr>
          <a:xfrm>
            <a:off x="2700338" y="1855788"/>
            <a:ext cx="22669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E11445-3CB8-45E5-8036-9C87E9A0A046}"/>
              </a:ext>
            </a:extLst>
          </p:cNvPr>
          <p:cNvSpPr>
            <a:spLocks noGrp="1"/>
          </p:cNvSpPr>
          <p:nvPr>
            <p:ph sz="quarter" idx="4"/>
          </p:nvPr>
        </p:nvSpPr>
        <p:spPr>
          <a:xfrm>
            <a:off x="2700338" y="2765425"/>
            <a:ext cx="2266950" cy="4065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878F93-3910-46D2-A3D0-EBDAE818D482}"/>
              </a:ext>
            </a:extLst>
          </p:cNvPr>
          <p:cNvSpPr>
            <a:spLocks noGrp="1"/>
          </p:cNvSpPr>
          <p:nvPr>
            <p:ph type="dt" sz="half" idx="10"/>
          </p:nvPr>
        </p:nvSpPr>
        <p:spPr/>
        <p:txBody>
          <a:bodyPr/>
          <a:lstStyle/>
          <a:p>
            <a:endParaRPr lang="en-GB"/>
          </a:p>
        </p:txBody>
      </p:sp>
      <p:sp>
        <p:nvSpPr>
          <p:cNvPr id="8" name="Footer Placeholder 7">
            <a:extLst>
              <a:ext uri="{FF2B5EF4-FFF2-40B4-BE49-F238E27FC236}">
                <a16:creationId xmlns:a16="http://schemas.microsoft.com/office/drawing/2014/main" id="{20A8029E-F7E3-4896-92AB-EB1904FFDC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04F9A9B-9150-48F6-8E6A-845DC3201C1B}"/>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18617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C27A9-882D-40A0-8ED0-0F66C35563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91C8997-AEA9-45E4-A4E5-6E5FAF658EDC}"/>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FA5530F2-44DA-4771-A3F1-E038252A975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33230D-7765-411B-84F7-B4ABA113045E}"/>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203152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3CDF6E-6F5F-46FE-89F8-0EE2F49E8019}"/>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0A30B17A-2E34-4162-B64E-8EF92375140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CF5E9BA-A14D-402F-BC8C-164FC4EA418E}"/>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89790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04DF-637A-496A-ADE9-24EB37337BE6}"/>
              </a:ext>
            </a:extLst>
          </p:cNvPr>
          <p:cNvSpPr>
            <a:spLocks noGrp="1"/>
          </p:cNvSpPr>
          <p:nvPr>
            <p:ph type="title"/>
          </p:nvPr>
        </p:nvSpPr>
        <p:spPr>
          <a:xfrm>
            <a:off x="366713" y="504825"/>
            <a:ext cx="1720850" cy="17653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77D5B48-C6A1-415D-90F6-6B82E0816B91}"/>
              </a:ext>
            </a:extLst>
          </p:cNvPr>
          <p:cNvSpPr>
            <a:spLocks noGrp="1"/>
          </p:cNvSpPr>
          <p:nvPr>
            <p:ph idx="1"/>
          </p:nvPr>
        </p:nvSpPr>
        <p:spPr>
          <a:xfrm>
            <a:off x="2266950" y="1090613"/>
            <a:ext cx="2700338" cy="53784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74D368-A0A7-4929-88AB-9894BF438CDC}"/>
              </a:ext>
            </a:extLst>
          </p:cNvPr>
          <p:cNvSpPr>
            <a:spLocks noGrp="1"/>
          </p:cNvSpPr>
          <p:nvPr>
            <p:ph type="body" sz="half" idx="2"/>
          </p:nvPr>
        </p:nvSpPr>
        <p:spPr>
          <a:xfrm>
            <a:off x="366713" y="2270125"/>
            <a:ext cx="1720850" cy="42068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5D1DE4-AEE8-4E85-A18A-C8A4AA9EDDB4}"/>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7246C3C1-C5D6-4AEA-BF83-64E3948A830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004FEA-1ED3-46B1-B796-E1E818D83D19}"/>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223301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D6EA-C29A-4D7E-974E-0CD5018F8B6A}"/>
              </a:ext>
            </a:extLst>
          </p:cNvPr>
          <p:cNvSpPr>
            <a:spLocks noGrp="1"/>
          </p:cNvSpPr>
          <p:nvPr>
            <p:ph type="title"/>
          </p:nvPr>
        </p:nvSpPr>
        <p:spPr>
          <a:xfrm>
            <a:off x="366713" y="504825"/>
            <a:ext cx="1720850" cy="17653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F827AD7-056F-4BAA-B30F-607C089B0F6E}"/>
              </a:ext>
            </a:extLst>
          </p:cNvPr>
          <p:cNvSpPr>
            <a:spLocks noGrp="1"/>
          </p:cNvSpPr>
          <p:nvPr>
            <p:ph type="pic" idx="1"/>
          </p:nvPr>
        </p:nvSpPr>
        <p:spPr>
          <a:xfrm>
            <a:off x="2266950" y="1090613"/>
            <a:ext cx="2700338" cy="5378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F9F6AF6-786B-4DF0-89CE-2B1A3BCE8C22}"/>
              </a:ext>
            </a:extLst>
          </p:cNvPr>
          <p:cNvSpPr>
            <a:spLocks noGrp="1"/>
          </p:cNvSpPr>
          <p:nvPr>
            <p:ph type="body" sz="half" idx="2"/>
          </p:nvPr>
        </p:nvSpPr>
        <p:spPr>
          <a:xfrm>
            <a:off x="366713" y="2270125"/>
            <a:ext cx="1720850" cy="42068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1A59C2-FD3D-4CBA-BE15-F1A5675A4831}"/>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092A2501-1B30-48FA-AAAA-5EBDC51E97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25333E-55AA-47C1-B815-6778554AA88A}"/>
              </a:ext>
            </a:extLst>
          </p:cNvPr>
          <p:cNvSpPr>
            <a:spLocks noGrp="1"/>
          </p:cNvSpPr>
          <p:nvPr>
            <p:ph type="sldNum" sz="quarter" idx="12"/>
          </p:nvPr>
        </p:nvSpPr>
        <p:spPr/>
        <p:txBody>
          <a:bodyPr/>
          <a:lstStyle/>
          <a:p>
            <a:fld id="{1016596A-6269-46E3-A00C-4AF238072946}" type="slidenum">
              <a:rPr lang="en-GB" smtClean="0"/>
              <a:t>‹#›</a:t>
            </a:fld>
            <a:endParaRPr lang="en-GB"/>
          </a:p>
        </p:txBody>
      </p:sp>
    </p:spTree>
    <p:extLst>
      <p:ext uri="{BB962C8B-B14F-4D97-AF65-F5344CB8AC3E}">
        <p14:creationId xmlns:p14="http://schemas.microsoft.com/office/powerpoint/2010/main" val="1021930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05508A-7065-45BF-8569-24BBF74EA197}"/>
              </a:ext>
            </a:extLst>
          </p:cNvPr>
          <p:cNvSpPr>
            <a:spLocks noGrp="1"/>
          </p:cNvSpPr>
          <p:nvPr>
            <p:ph type="title"/>
          </p:nvPr>
        </p:nvSpPr>
        <p:spPr>
          <a:xfrm>
            <a:off x="366713" y="403225"/>
            <a:ext cx="4600575" cy="146208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A0A8B00-F5F6-47D8-BF69-073E7F2A9D9C}"/>
              </a:ext>
            </a:extLst>
          </p:cNvPr>
          <p:cNvSpPr>
            <a:spLocks noGrp="1"/>
          </p:cNvSpPr>
          <p:nvPr>
            <p:ph type="body" idx="1"/>
          </p:nvPr>
        </p:nvSpPr>
        <p:spPr>
          <a:xfrm>
            <a:off x="366713" y="2014538"/>
            <a:ext cx="4600575" cy="48037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5BD181-B7C0-4E11-B882-5CF3FECBC853}"/>
              </a:ext>
            </a:extLst>
          </p:cNvPr>
          <p:cNvSpPr>
            <a:spLocks noGrp="1"/>
          </p:cNvSpPr>
          <p:nvPr>
            <p:ph type="dt" sz="half" idx="2"/>
          </p:nvPr>
        </p:nvSpPr>
        <p:spPr>
          <a:xfrm>
            <a:off x="366713" y="7015163"/>
            <a:ext cx="1200150" cy="4032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A89B9852-B2DB-43BC-8E5D-B92C9CE4D369}"/>
              </a:ext>
            </a:extLst>
          </p:cNvPr>
          <p:cNvSpPr>
            <a:spLocks noGrp="1"/>
          </p:cNvSpPr>
          <p:nvPr>
            <p:ph type="ftr" sz="quarter" idx="3"/>
          </p:nvPr>
        </p:nvSpPr>
        <p:spPr>
          <a:xfrm>
            <a:off x="1766888" y="7015163"/>
            <a:ext cx="1800225" cy="4032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2CE965D-0567-4D27-90F1-BF00122E6428}"/>
              </a:ext>
            </a:extLst>
          </p:cNvPr>
          <p:cNvSpPr>
            <a:spLocks noGrp="1"/>
          </p:cNvSpPr>
          <p:nvPr>
            <p:ph type="sldNum" sz="quarter" idx="4"/>
          </p:nvPr>
        </p:nvSpPr>
        <p:spPr>
          <a:xfrm>
            <a:off x="3767138" y="7015163"/>
            <a:ext cx="1200150" cy="4032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6596A-6269-46E3-A00C-4AF238072946}" type="slidenum">
              <a:rPr lang="en-GB" smtClean="0"/>
              <a:t>‹#›</a:t>
            </a:fld>
            <a:endParaRPr lang="en-GB"/>
          </a:p>
        </p:txBody>
      </p:sp>
      <p:sp>
        <p:nvSpPr>
          <p:cNvPr id="7" name="MSIPCMContentMarking" descr="{&quot;HashCode&quot;:-1288984879,&quot;Placement&quot;:&quot;Header&quot;,&quot;Top&quot;:0.0,&quot;Left&quot;:181.105438,&quot;SlideWidth&quot;:420,&quot;SlideHeight&quot;:596}">
            <a:extLst>
              <a:ext uri="{FF2B5EF4-FFF2-40B4-BE49-F238E27FC236}">
                <a16:creationId xmlns:a16="http://schemas.microsoft.com/office/drawing/2014/main" id="{CE3E483F-022F-4424-AAC9-96409A87DF74}"/>
              </a:ext>
            </a:extLst>
          </p:cNvPr>
          <p:cNvSpPr txBox="1"/>
          <p:nvPr userDrawn="1"/>
        </p:nvSpPr>
        <p:spPr>
          <a:xfrm>
            <a:off x="2300039" y="0"/>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970183171"/>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yohportal.co.uk/" TargetMode="External"/><Relationship Id="rId1" Type="http://schemas.openxmlformats.org/officeDocument/2006/relationships/slideLayout" Target="../slideLayouts/slideLayout7.xml"/><Relationship Id="rId5" Type="http://schemas.openxmlformats.org/officeDocument/2006/relationships/hyperlink" Target="https://ohw.hub.networkrail.co.uk/pages/mental-wellbeing.aspx" TargetMode="External"/><Relationship Id="rId4" Type="http://schemas.openxmlformats.org/officeDocument/2006/relationships/hyperlink" Target="https://networkrail.sharepoint.com/sites/myconnect/hr/Pages/HR-Direct.aspx"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drawing&#10;&#10;Description automatically generated">
            <a:extLst>
              <a:ext uri="{FF2B5EF4-FFF2-40B4-BE49-F238E27FC236}">
                <a16:creationId xmlns:a16="http://schemas.microsoft.com/office/drawing/2014/main" id="{245BA45F-AA11-4D95-A400-7706DA217E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2" name="Rectangle 1">
            <a:extLst>
              <a:ext uri="{FF2B5EF4-FFF2-40B4-BE49-F238E27FC236}">
                <a16:creationId xmlns:a16="http://schemas.microsoft.com/office/drawing/2014/main" id="{871E248C-E4F8-4FFF-8AE9-E92F8E111EAE}"/>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8897BD4C-449B-4A6B-B612-C5EE89383154}"/>
              </a:ext>
            </a:extLst>
          </p:cNvPr>
          <p:cNvSpPr/>
          <p:nvPr/>
        </p:nvSpPr>
        <p:spPr>
          <a:xfrm>
            <a:off x="540782" y="1450955"/>
            <a:ext cx="4445789" cy="786626"/>
          </a:xfrm>
          <a:prstGeom prst="rect">
            <a:avLst/>
          </a:prstGeom>
        </p:spPr>
        <p:txBody>
          <a:bodyPr wrap="square">
            <a:spAutoFit/>
          </a:bodyPr>
          <a:lstStyle/>
          <a:p>
            <a:pPr marL="800555" marR="770018">
              <a:lnSpc>
                <a:spcPct val="93916"/>
              </a:lnSpc>
              <a:spcBef>
                <a:spcPts val="3096"/>
              </a:spcBef>
            </a:pPr>
            <a:r>
              <a:rPr lang="en-GB" sz="2400" b="1" dirty="0">
                <a:latin typeface="Network Rail Sans"/>
                <a:cs typeface="Network Rail Sans"/>
              </a:rPr>
              <a:t>Drug &amp; Alcohol Guidance</a:t>
            </a:r>
            <a:endParaRPr lang="en-GB" sz="2400" dirty="0">
              <a:latin typeface="Network Rail Sans"/>
              <a:cs typeface="Network Rail Sans"/>
            </a:endParaRPr>
          </a:p>
        </p:txBody>
      </p:sp>
      <p:sp>
        <p:nvSpPr>
          <p:cNvPr id="3" name="Slide Number Placeholder 2">
            <a:extLst>
              <a:ext uri="{FF2B5EF4-FFF2-40B4-BE49-F238E27FC236}">
                <a16:creationId xmlns:a16="http://schemas.microsoft.com/office/drawing/2014/main" id="{D44389E7-9145-498F-B1AB-61B8C05D1E96}"/>
              </a:ext>
            </a:extLst>
          </p:cNvPr>
          <p:cNvSpPr>
            <a:spLocks noGrp="1"/>
          </p:cNvSpPr>
          <p:nvPr>
            <p:ph type="sldNum" sz="quarter" idx="12"/>
          </p:nvPr>
        </p:nvSpPr>
        <p:spPr>
          <a:xfrm>
            <a:off x="3786421" y="7041505"/>
            <a:ext cx="1200150" cy="403225"/>
          </a:xfrm>
        </p:spPr>
        <p:txBody>
          <a:bodyPr/>
          <a:lstStyle/>
          <a:p>
            <a:r>
              <a:rPr lang="en-GB" dirty="0">
                <a:solidFill>
                  <a:schemeClr val="bg1"/>
                </a:solidFill>
                <a:latin typeface="Network Rail Sans" panose="02000000040000020004" pitchFamily="2" charset="0"/>
              </a:rPr>
              <a:t>Page: 1</a:t>
            </a:r>
          </a:p>
        </p:txBody>
      </p:sp>
      <p:pic>
        <p:nvPicPr>
          <p:cNvPr id="6" name="Picture 5" descr="A close up of a logo&#10;&#10;Description automatically generated">
            <a:extLst>
              <a:ext uri="{FF2B5EF4-FFF2-40B4-BE49-F238E27FC236}">
                <a16:creationId xmlns:a16="http://schemas.microsoft.com/office/drawing/2014/main" id="{C1D06F56-0ACD-4B29-A5D1-4988796127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8474" y="1497086"/>
            <a:ext cx="694364" cy="694364"/>
          </a:xfrm>
          <a:prstGeom prst="rect">
            <a:avLst/>
          </a:prstGeom>
        </p:spPr>
      </p:pic>
      <p:sp>
        <p:nvSpPr>
          <p:cNvPr id="12" name="TextBox 11">
            <a:extLst>
              <a:ext uri="{FF2B5EF4-FFF2-40B4-BE49-F238E27FC236}">
                <a16:creationId xmlns:a16="http://schemas.microsoft.com/office/drawing/2014/main" id="{316E05BA-AC48-4156-9A86-A3476A13DA88}"/>
              </a:ext>
            </a:extLst>
          </p:cNvPr>
          <p:cNvSpPr txBox="1"/>
          <p:nvPr/>
        </p:nvSpPr>
        <p:spPr>
          <a:xfrm>
            <a:off x="412076" y="2833545"/>
            <a:ext cx="4445789" cy="954107"/>
          </a:xfrm>
          <a:prstGeom prst="rect">
            <a:avLst/>
          </a:prstGeom>
          <a:noFill/>
        </p:spPr>
        <p:txBody>
          <a:bodyPr wrap="square" rtlCol="0">
            <a:spAutoFit/>
          </a:bodyPr>
          <a:lstStyle/>
          <a:p>
            <a:r>
              <a:rPr lang="en-GB" sz="1400" dirty="0">
                <a:latin typeface="Network Rail Sans" panose="02000000040000020004" pitchFamily="2" charset="0"/>
              </a:rPr>
              <a:t>This guidance is intended to inform employees and line managers of the policy, procedures and support services Network Rail has in place to deal with alcohol and drug problems in the workplace.  </a:t>
            </a:r>
          </a:p>
        </p:txBody>
      </p:sp>
      <p:sp>
        <p:nvSpPr>
          <p:cNvPr id="13" name="TextBox 12">
            <a:extLst>
              <a:ext uri="{FF2B5EF4-FFF2-40B4-BE49-F238E27FC236}">
                <a16:creationId xmlns:a16="http://schemas.microsoft.com/office/drawing/2014/main" id="{A538EE80-36B1-45F8-B000-DC43FBF5A804}"/>
              </a:ext>
            </a:extLst>
          </p:cNvPr>
          <p:cNvSpPr txBox="1"/>
          <p:nvPr/>
        </p:nvSpPr>
        <p:spPr>
          <a:xfrm>
            <a:off x="110112" y="6779895"/>
            <a:ext cx="4445789" cy="261610"/>
          </a:xfrm>
          <a:prstGeom prst="rect">
            <a:avLst/>
          </a:prstGeom>
          <a:noFill/>
        </p:spPr>
        <p:txBody>
          <a:bodyPr wrap="square" rtlCol="0">
            <a:spAutoFit/>
          </a:bodyPr>
          <a:lstStyle/>
          <a:p>
            <a:r>
              <a:rPr lang="en-GB" sz="1100" dirty="0">
                <a:latin typeface="Network Rail Sans" panose="02000000040000020004" pitchFamily="2" charset="0"/>
              </a:rPr>
              <a:t>Version: July 2020</a:t>
            </a:r>
          </a:p>
        </p:txBody>
      </p:sp>
      <p:cxnSp>
        <p:nvCxnSpPr>
          <p:cNvPr id="17" name="Straight Connector 16">
            <a:extLst>
              <a:ext uri="{FF2B5EF4-FFF2-40B4-BE49-F238E27FC236}">
                <a16:creationId xmlns:a16="http://schemas.microsoft.com/office/drawing/2014/main" id="{1BBB0AE1-0043-4464-AB3B-58F0621C79A2}"/>
              </a:ext>
            </a:extLst>
          </p:cNvPr>
          <p:cNvCxnSpPr>
            <a:cxnSpLocks/>
          </p:cNvCxnSpPr>
          <p:nvPr/>
        </p:nvCxnSpPr>
        <p:spPr>
          <a:xfrm>
            <a:off x="508474" y="2537915"/>
            <a:ext cx="4252994"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161530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55ED8080-7314-4355-B274-9617D133201F}"/>
              </a:ext>
            </a:extLst>
          </p:cNvPr>
          <p:cNvSpPr/>
          <p:nvPr/>
        </p:nvSpPr>
        <p:spPr>
          <a:xfrm>
            <a:off x="381427" y="908985"/>
            <a:ext cx="4445789" cy="14021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22" name="TextBox 21">
            <a:extLst>
              <a:ext uri="{FF2B5EF4-FFF2-40B4-BE49-F238E27FC236}">
                <a16:creationId xmlns:a16="http://schemas.microsoft.com/office/drawing/2014/main" id="{E49BE705-F4B1-4A2E-81AA-DD144B8CD54B}"/>
              </a:ext>
            </a:extLst>
          </p:cNvPr>
          <p:cNvSpPr txBox="1"/>
          <p:nvPr/>
        </p:nvSpPr>
        <p:spPr>
          <a:xfrm>
            <a:off x="566510" y="947096"/>
            <a:ext cx="4200979" cy="121943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latin typeface="Network Rail Sans"/>
                <a:cs typeface="Calibri"/>
              </a:rPr>
              <a:t>Optima Health</a:t>
            </a:r>
          </a:p>
          <a:p>
            <a:pPr marL="171450" indent="-171450">
              <a:lnSpc>
                <a:spcPct val="115000"/>
              </a:lnSpc>
              <a:buFont typeface="Arial" panose="020B0604020202020204" pitchFamily="34" charset="0"/>
              <a:buChar char="•"/>
            </a:pPr>
            <a:r>
              <a:rPr lang="en-GB" sz="1100" dirty="0">
                <a:latin typeface="Network Rail Sans"/>
              </a:rPr>
              <a:t>Line managers are able to refer employees suffering with substance misuse to Optima Health. Optima Health are able to conduct a clinical assessment and advice an appropriate treatment pathway including a rehabilitation programme.</a:t>
            </a:r>
          </a:p>
          <a:p>
            <a:pPr marL="171450" indent="-171450">
              <a:lnSpc>
                <a:spcPct val="115000"/>
              </a:lnSpc>
              <a:buFont typeface="Arial" panose="020B0604020202020204" pitchFamily="34" charset="0"/>
              <a:buChar char="•"/>
            </a:pPr>
            <a:r>
              <a:rPr lang="en-GB" sz="1100" dirty="0">
                <a:latin typeface="Network Rail Sans"/>
              </a:rPr>
              <a:t>A referral can be made via </a:t>
            </a:r>
            <a:r>
              <a:rPr lang="en-GB" sz="1100" u="sng" dirty="0">
                <a:latin typeface="Network Rail Sans"/>
                <a:hlinkClick r:id="rId2"/>
              </a:rPr>
              <a:t>www.myohportal.co.uk</a:t>
            </a:r>
            <a:endParaRPr lang="en-GB" sz="1100" dirty="0">
              <a:latin typeface="Network Rail Sans"/>
              <a:cs typeface="Calibri"/>
            </a:endParaRPr>
          </a:p>
        </p:txBody>
      </p:sp>
      <p:pic>
        <p:nvPicPr>
          <p:cNvPr id="7" name="Picture 6" descr="A picture containing drawing&#10;&#10;Description automatically generated">
            <a:extLst>
              <a:ext uri="{FF2B5EF4-FFF2-40B4-BE49-F238E27FC236}">
                <a16:creationId xmlns:a16="http://schemas.microsoft.com/office/drawing/2014/main" id="{BADD02F4-4A23-4ACA-962A-8EF1024ADD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9" name="Rectangle 8">
            <a:extLst>
              <a:ext uri="{FF2B5EF4-FFF2-40B4-BE49-F238E27FC236}">
                <a16:creationId xmlns:a16="http://schemas.microsoft.com/office/drawing/2014/main" id="{EA9D6142-6365-46A3-A661-D2ACDC9B3DD6}"/>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Slide Number Placeholder 2">
            <a:extLst>
              <a:ext uri="{FF2B5EF4-FFF2-40B4-BE49-F238E27FC236}">
                <a16:creationId xmlns:a16="http://schemas.microsoft.com/office/drawing/2014/main" id="{C69B5355-1D46-4B2A-874B-61679DD9CDC5}"/>
              </a:ext>
            </a:extLst>
          </p:cNvPr>
          <p:cNvSpPr txBox="1">
            <a:spLocks/>
          </p:cNvSpPr>
          <p:nvPr/>
        </p:nvSpPr>
        <p:spPr>
          <a:xfrm>
            <a:off x="3779643" y="7059244"/>
            <a:ext cx="1200150" cy="4032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latin typeface="Network Rail Sans" panose="02000000040000020004" pitchFamily="2" charset="0"/>
              </a:rPr>
              <a:t>Page: 10</a:t>
            </a:r>
          </a:p>
        </p:txBody>
      </p:sp>
      <p:cxnSp>
        <p:nvCxnSpPr>
          <p:cNvPr id="24" name="Straight Connector 23">
            <a:extLst>
              <a:ext uri="{FF2B5EF4-FFF2-40B4-BE49-F238E27FC236}">
                <a16:creationId xmlns:a16="http://schemas.microsoft.com/office/drawing/2014/main" id="{5617E39A-F794-4F2B-B719-2BE66719E043}"/>
              </a:ext>
            </a:extLst>
          </p:cNvPr>
          <p:cNvCxnSpPr>
            <a:cxnSpLocks/>
          </p:cNvCxnSpPr>
          <p:nvPr/>
        </p:nvCxnSpPr>
        <p:spPr>
          <a:xfrm>
            <a:off x="477824" y="2311158"/>
            <a:ext cx="4349392"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
        <p:nvSpPr>
          <p:cNvPr id="25" name="Rectangle 24">
            <a:extLst>
              <a:ext uri="{FF2B5EF4-FFF2-40B4-BE49-F238E27FC236}">
                <a16:creationId xmlns:a16="http://schemas.microsoft.com/office/drawing/2014/main" id="{CBBBE623-3A7A-4F22-8BA4-53BBABE77D1B}"/>
              </a:ext>
            </a:extLst>
          </p:cNvPr>
          <p:cNvSpPr/>
          <p:nvPr/>
        </p:nvSpPr>
        <p:spPr>
          <a:xfrm>
            <a:off x="381427" y="2425166"/>
            <a:ext cx="4445789" cy="1937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26" name="TextBox 25">
            <a:extLst>
              <a:ext uri="{FF2B5EF4-FFF2-40B4-BE49-F238E27FC236}">
                <a16:creationId xmlns:a16="http://schemas.microsoft.com/office/drawing/2014/main" id="{3EC2245D-C5AE-4F08-96CC-435BE4A281B9}"/>
              </a:ext>
            </a:extLst>
          </p:cNvPr>
          <p:cNvSpPr txBox="1"/>
          <p:nvPr/>
        </p:nvSpPr>
        <p:spPr>
          <a:xfrm>
            <a:off x="566510" y="2463276"/>
            <a:ext cx="4200979" cy="19981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latin typeface="Network Rail Sans"/>
                <a:cs typeface="Calibri"/>
              </a:rPr>
              <a:t>Employee Assistance Programme</a:t>
            </a:r>
          </a:p>
          <a:p>
            <a:pPr marL="171450" indent="-171450">
              <a:lnSpc>
                <a:spcPct val="115000"/>
              </a:lnSpc>
              <a:buFont typeface="Arial" panose="020B0604020202020204" pitchFamily="34" charset="0"/>
              <a:buChar char="•"/>
            </a:pPr>
            <a:r>
              <a:rPr lang="en-GB" sz="1100" dirty="0">
                <a:latin typeface="Network Rail Sans" panose="02000000040000020004" pitchFamily="2" charset="0"/>
              </a:rPr>
              <a:t>Network Rail's Employee Assistance Programme service, offers a 24/7 helpline for colleagues to call about issues affecting them at home or in the workplace.  The service is confidential and can be used as many times as needed ad hoc counselling support.</a:t>
            </a:r>
          </a:p>
          <a:p>
            <a:pPr marL="171450" indent="-171450">
              <a:lnSpc>
                <a:spcPct val="115000"/>
              </a:lnSpc>
              <a:buFont typeface="Arial" panose="020B0604020202020204" pitchFamily="34" charset="0"/>
              <a:buChar char="•"/>
            </a:pPr>
            <a:r>
              <a:rPr lang="en-GB" sz="1100" dirty="0">
                <a:latin typeface="Network Rail Sans" panose="02000000040000020004" pitchFamily="2" charset="0"/>
              </a:rPr>
              <a:t>They are available 24 hours a day seven days a week via telephone on 08081 </a:t>
            </a:r>
            <a:r>
              <a:rPr lang="en-GB" sz="1100">
                <a:latin typeface="Network Rail Sans" panose="02000000040000020004" pitchFamily="2" charset="0"/>
              </a:rPr>
              <a:t>964 505 or </a:t>
            </a:r>
            <a:r>
              <a:rPr lang="en-GB" sz="1100" dirty="0">
                <a:latin typeface="Network Rail Sans" panose="02000000040000020004" pitchFamily="2" charset="0"/>
              </a:rPr>
              <a:t>login to </a:t>
            </a:r>
            <a:r>
              <a:rPr lang="en-GB" sz="1100">
                <a:latin typeface="Network Rail Sans" panose="02000000040000020004" pitchFamily="2" charset="0"/>
              </a:rPr>
              <a:t>our portal:</a:t>
            </a:r>
            <a:endParaRPr lang="en-GB" sz="1100" dirty="0">
              <a:latin typeface="Network Rail Sans" panose="02000000040000020004" pitchFamily="2" charset="0"/>
            </a:endParaRPr>
          </a:p>
          <a:p>
            <a:pPr marL="171450" indent="-171450">
              <a:lnSpc>
                <a:spcPct val="115000"/>
              </a:lnSpc>
              <a:buFont typeface="Arial" panose="020B0604020202020204" pitchFamily="34" charset="0"/>
              <a:buChar char="•"/>
            </a:pPr>
            <a:r>
              <a:rPr lang="en-GB" sz="1100" dirty="0">
                <a:latin typeface="Network Rail Sans" panose="02000000040000020004" pitchFamily="2" charset="0"/>
              </a:rPr>
              <a:t>PAM-Assist.co.uk</a:t>
            </a:r>
          </a:p>
          <a:p>
            <a:pPr marL="171450" indent="-171450">
              <a:lnSpc>
                <a:spcPct val="115000"/>
              </a:lnSpc>
              <a:buFont typeface="Arial" panose="020B0604020202020204" pitchFamily="34" charset="0"/>
              <a:buChar char="•"/>
            </a:pPr>
            <a:r>
              <a:rPr lang="en-GB" sz="1100" dirty="0">
                <a:latin typeface="Network Rail Sans" panose="02000000040000020004" pitchFamily="2" charset="0"/>
              </a:rPr>
              <a:t>with code NWR1</a:t>
            </a:r>
          </a:p>
          <a:p>
            <a:pPr marL="171450" indent="-171450">
              <a:lnSpc>
                <a:spcPct val="115000"/>
              </a:lnSpc>
              <a:buFont typeface="Arial" panose="020B0604020202020204" pitchFamily="34" charset="0"/>
              <a:buChar char="•"/>
            </a:pPr>
            <a:endParaRPr lang="en-GB" sz="1100" dirty="0">
              <a:latin typeface="Network Rail Sans" panose="02000000040000020004" pitchFamily="2" charset="0"/>
              <a:ea typeface="Times New Roman" panose="02020603050405020304" pitchFamily="18" charset="0"/>
              <a:cs typeface="Times New Roman" panose="02020603050405020304" pitchFamily="18" charset="0"/>
            </a:endParaRPr>
          </a:p>
        </p:txBody>
      </p:sp>
      <p:cxnSp>
        <p:nvCxnSpPr>
          <p:cNvPr id="27" name="Straight Connector 26">
            <a:extLst>
              <a:ext uri="{FF2B5EF4-FFF2-40B4-BE49-F238E27FC236}">
                <a16:creationId xmlns:a16="http://schemas.microsoft.com/office/drawing/2014/main" id="{8B11D744-4B5A-4A14-90B1-F96D30AA3157}"/>
              </a:ext>
            </a:extLst>
          </p:cNvPr>
          <p:cNvCxnSpPr>
            <a:cxnSpLocks/>
          </p:cNvCxnSpPr>
          <p:nvPr/>
        </p:nvCxnSpPr>
        <p:spPr>
          <a:xfrm>
            <a:off x="477824" y="4362766"/>
            <a:ext cx="4349392"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
        <p:nvSpPr>
          <p:cNvPr id="28" name="Rectangle 27">
            <a:extLst>
              <a:ext uri="{FF2B5EF4-FFF2-40B4-BE49-F238E27FC236}">
                <a16:creationId xmlns:a16="http://schemas.microsoft.com/office/drawing/2014/main" id="{2574E738-CAE2-421F-A992-959F04408BE3}"/>
              </a:ext>
            </a:extLst>
          </p:cNvPr>
          <p:cNvSpPr/>
          <p:nvPr/>
        </p:nvSpPr>
        <p:spPr>
          <a:xfrm>
            <a:off x="0" y="354083"/>
            <a:ext cx="2722481" cy="409753"/>
          </a:xfrm>
          <a:prstGeom prst="rect">
            <a:avLst/>
          </a:prstGeom>
          <a:solidFill>
            <a:srgbClr val="00517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1400">
              <a:latin typeface="Network Rail Sans" panose="02000000040000020004" pitchFamily="2" charset="0"/>
            </a:endParaRPr>
          </a:p>
        </p:txBody>
      </p:sp>
      <p:sp>
        <p:nvSpPr>
          <p:cNvPr id="29" name="Slide Number Placeholder 2">
            <a:extLst>
              <a:ext uri="{FF2B5EF4-FFF2-40B4-BE49-F238E27FC236}">
                <a16:creationId xmlns:a16="http://schemas.microsoft.com/office/drawing/2014/main" id="{6B8C9157-0CF2-44DD-863B-84C43F72C638}"/>
              </a:ext>
            </a:extLst>
          </p:cNvPr>
          <p:cNvSpPr txBox="1">
            <a:spLocks/>
          </p:cNvSpPr>
          <p:nvPr/>
        </p:nvSpPr>
        <p:spPr>
          <a:xfrm>
            <a:off x="149823" y="416991"/>
            <a:ext cx="4028985" cy="2666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b="1" dirty="0">
                <a:solidFill>
                  <a:schemeClr val="bg1"/>
                </a:solidFill>
                <a:latin typeface="Network Rail Sans" panose="02000000040000020004" pitchFamily="2" charset="0"/>
              </a:rPr>
              <a:t>Support available</a:t>
            </a:r>
            <a:endParaRPr lang="en-GB" sz="2000" b="1" dirty="0">
              <a:solidFill>
                <a:schemeClr val="bg1"/>
              </a:solidFill>
              <a:latin typeface="Network Rail Sans" panose="02000000040000020004" pitchFamily="2" charset="0"/>
            </a:endParaRPr>
          </a:p>
        </p:txBody>
      </p:sp>
      <p:sp>
        <p:nvSpPr>
          <p:cNvPr id="32" name="Rectangle 31">
            <a:extLst>
              <a:ext uri="{FF2B5EF4-FFF2-40B4-BE49-F238E27FC236}">
                <a16:creationId xmlns:a16="http://schemas.microsoft.com/office/drawing/2014/main" id="{2BC685DA-CA9C-42C4-9501-FC96F111A2D1}"/>
              </a:ext>
            </a:extLst>
          </p:cNvPr>
          <p:cNvSpPr/>
          <p:nvPr/>
        </p:nvSpPr>
        <p:spPr>
          <a:xfrm>
            <a:off x="381427" y="4476773"/>
            <a:ext cx="4445789" cy="14522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33" name="TextBox 32">
            <a:extLst>
              <a:ext uri="{FF2B5EF4-FFF2-40B4-BE49-F238E27FC236}">
                <a16:creationId xmlns:a16="http://schemas.microsoft.com/office/drawing/2014/main" id="{CAE4FD1A-F95F-4EFB-B991-7E04EEA6BD2C}"/>
              </a:ext>
            </a:extLst>
          </p:cNvPr>
          <p:cNvSpPr txBox="1"/>
          <p:nvPr/>
        </p:nvSpPr>
        <p:spPr>
          <a:xfrm>
            <a:off x="566510" y="4514884"/>
            <a:ext cx="4200979" cy="14141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latin typeface="Network Rail Sans"/>
                <a:cs typeface="Calibri"/>
              </a:rPr>
              <a:t>HR Direct</a:t>
            </a:r>
          </a:p>
          <a:p>
            <a:pPr marL="171450" indent="-171450">
              <a:lnSpc>
                <a:spcPct val="115000"/>
              </a:lnSpc>
              <a:buFont typeface="Arial" panose="020B0604020202020204" pitchFamily="34" charset="0"/>
              <a:buChar char="•"/>
            </a:pPr>
            <a:r>
              <a:rPr lang="en-GB" sz="1100" dirty="0">
                <a:latin typeface="Network Rail Sans" panose="02000000040000020004" pitchFamily="2" charset="0"/>
              </a:rPr>
              <a:t>HR Direct is a service for all people managers and Band 1 and 2 employees. It provides professional support and guidance, and has a dedicated and </a:t>
            </a:r>
            <a:r>
              <a:rPr lang="en-GB" sz="1100" dirty="0">
                <a:latin typeface="Network Rail Sans" panose="02000000040000020004" pitchFamily="2" charset="0"/>
                <a:hlinkClick r:id="rId4"/>
              </a:rPr>
              <a:t>secure website.</a:t>
            </a:r>
            <a:endParaRPr lang="en-GB" sz="1100" dirty="0">
              <a:latin typeface="Network Rail Sans" panose="02000000040000020004" pitchFamily="2" charset="0"/>
            </a:endParaRPr>
          </a:p>
          <a:p>
            <a:pPr marL="171450" indent="-171450">
              <a:lnSpc>
                <a:spcPct val="115000"/>
              </a:lnSpc>
              <a:buFont typeface="Arial" panose="020B0604020202020204" pitchFamily="34" charset="0"/>
              <a:buChar char="•"/>
            </a:pPr>
            <a:r>
              <a:rPr lang="en-GB" sz="1100" dirty="0">
                <a:latin typeface="Network Rail Sans" panose="02000000040000020004" pitchFamily="2" charset="0"/>
              </a:rPr>
              <a:t>Call the employee helpline for information on policies, procedures and general people related information. 0844 371 0115 - Mon to Fri 09:00-17:00 - call back out of hours service.</a:t>
            </a:r>
            <a:endParaRPr lang="en-GB" sz="1100" dirty="0">
              <a:latin typeface="Network Rail Sans" panose="02000000040000020004" pitchFamily="2" charset="0"/>
              <a:ea typeface="Times New Roman" panose="02020603050405020304" pitchFamily="18" charset="0"/>
              <a:cs typeface="Times New Roman" panose="02020603050405020304" pitchFamily="18" charset="0"/>
            </a:endParaRPr>
          </a:p>
        </p:txBody>
      </p:sp>
      <p:cxnSp>
        <p:nvCxnSpPr>
          <p:cNvPr id="34" name="Straight Connector 33">
            <a:extLst>
              <a:ext uri="{FF2B5EF4-FFF2-40B4-BE49-F238E27FC236}">
                <a16:creationId xmlns:a16="http://schemas.microsoft.com/office/drawing/2014/main" id="{D2C3951E-AF4A-4181-8851-D23D0E8E57FC}"/>
              </a:ext>
            </a:extLst>
          </p:cNvPr>
          <p:cNvCxnSpPr>
            <a:cxnSpLocks/>
          </p:cNvCxnSpPr>
          <p:nvPr/>
        </p:nvCxnSpPr>
        <p:spPr>
          <a:xfrm>
            <a:off x="477824" y="5928985"/>
            <a:ext cx="4349392"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
        <p:nvSpPr>
          <p:cNvPr id="41" name="Rectangle 40">
            <a:extLst>
              <a:ext uri="{FF2B5EF4-FFF2-40B4-BE49-F238E27FC236}">
                <a16:creationId xmlns:a16="http://schemas.microsoft.com/office/drawing/2014/main" id="{68433CEA-2F6C-4F00-88BE-162948BE6F1D}"/>
              </a:ext>
            </a:extLst>
          </p:cNvPr>
          <p:cNvSpPr/>
          <p:nvPr/>
        </p:nvSpPr>
        <p:spPr>
          <a:xfrm>
            <a:off x="381427" y="6046155"/>
            <a:ext cx="4445789" cy="9230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42" name="TextBox 41">
            <a:extLst>
              <a:ext uri="{FF2B5EF4-FFF2-40B4-BE49-F238E27FC236}">
                <a16:creationId xmlns:a16="http://schemas.microsoft.com/office/drawing/2014/main" id="{B2BD41FD-890E-42C3-B2D7-B07866262782}"/>
              </a:ext>
            </a:extLst>
          </p:cNvPr>
          <p:cNvSpPr txBox="1"/>
          <p:nvPr/>
        </p:nvSpPr>
        <p:spPr>
          <a:xfrm>
            <a:off x="566510" y="6084266"/>
            <a:ext cx="4200979" cy="83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latin typeface="Network Rail Sans"/>
                <a:cs typeface="Calibri"/>
              </a:rPr>
              <a:t>Mental Wellbeing Hub</a:t>
            </a:r>
          </a:p>
          <a:p>
            <a:pPr marL="171450" indent="-171450">
              <a:lnSpc>
                <a:spcPct val="115000"/>
              </a:lnSpc>
              <a:buFont typeface="Arial" panose="020B0604020202020204" pitchFamily="34" charset="0"/>
              <a:buChar char="•"/>
            </a:pPr>
            <a:r>
              <a:rPr lang="en-GB" sz="1100" dirty="0">
                <a:latin typeface="Network Rail Sans" panose="02000000040000020004" pitchFamily="2" charset="0"/>
              </a:rPr>
              <a:t>Visit the </a:t>
            </a:r>
            <a:r>
              <a:rPr lang="en-GB" sz="1100" dirty="0">
                <a:latin typeface="Network Rail Sans" panose="02000000040000020004" pitchFamily="2" charset="0"/>
                <a:hlinkClick r:id="rId5"/>
              </a:rPr>
              <a:t>Mental Wellbeing Hub </a:t>
            </a:r>
            <a:r>
              <a:rPr lang="en-GB" sz="1100" dirty="0">
                <a:latin typeface="Network Rail Sans" panose="02000000040000020004" pitchFamily="2" charset="0"/>
              </a:rPr>
              <a:t>for educational material and resources for employees. Videos, briefing packs, posters, leaflets and more.</a:t>
            </a:r>
          </a:p>
        </p:txBody>
      </p:sp>
      <p:cxnSp>
        <p:nvCxnSpPr>
          <p:cNvPr id="43" name="Straight Connector 42">
            <a:extLst>
              <a:ext uri="{FF2B5EF4-FFF2-40B4-BE49-F238E27FC236}">
                <a16:creationId xmlns:a16="http://schemas.microsoft.com/office/drawing/2014/main" id="{EF5603E6-2B07-450A-BA04-0DAD40079716}"/>
              </a:ext>
            </a:extLst>
          </p:cNvPr>
          <p:cNvCxnSpPr>
            <a:cxnSpLocks/>
          </p:cNvCxnSpPr>
          <p:nvPr/>
        </p:nvCxnSpPr>
        <p:spPr>
          <a:xfrm>
            <a:off x="477824" y="6969172"/>
            <a:ext cx="4349392"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195397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5D6AE20-571B-4ECF-9B30-A71B86B53017}"/>
              </a:ext>
            </a:extLst>
          </p:cNvPr>
          <p:cNvSpPr/>
          <p:nvPr/>
        </p:nvSpPr>
        <p:spPr>
          <a:xfrm>
            <a:off x="1" y="636363"/>
            <a:ext cx="2112263" cy="409753"/>
          </a:xfrm>
          <a:prstGeom prst="rect">
            <a:avLst/>
          </a:prstGeom>
          <a:solidFill>
            <a:srgbClr val="00517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1400">
              <a:latin typeface="Network Rail Sans" panose="02000000040000020004" pitchFamily="2" charset="0"/>
            </a:endParaRPr>
          </a:p>
        </p:txBody>
      </p:sp>
      <p:pic>
        <p:nvPicPr>
          <p:cNvPr id="7" name="Picture 6" descr="A picture containing drawing&#10;&#10;Description automatically generated">
            <a:extLst>
              <a:ext uri="{FF2B5EF4-FFF2-40B4-BE49-F238E27FC236}">
                <a16:creationId xmlns:a16="http://schemas.microsoft.com/office/drawing/2014/main" id="{245BA45F-AA11-4D95-A400-7706DA217E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2" name="Rectangle 1">
            <a:extLst>
              <a:ext uri="{FF2B5EF4-FFF2-40B4-BE49-F238E27FC236}">
                <a16:creationId xmlns:a16="http://schemas.microsoft.com/office/drawing/2014/main" id="{871E248C-E4F8-4FFF-8AE9-E92F8E111EAE}"/>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Slide Number Placeholder 2">
            <a:extLst>
              <a:ext uri="{FF2B5EF4-FFF2-40B4-BE49-F238E27FC236}">
                <a16:creationId xmlns:a16="http://schemas.microsoft.com/office/drawing/2014/main" id="{D44389E7-9145-498F-B1AB-61B8C05D1E96}"/>
              </a:ext>
            </a:extLst>
          </p:cNvPr>
          <p:cNvSpPr>
            <a:spLocks noGrp="1"/>
          </p:cNvSpPr>
          <p:nvPr>
            <p:ph type="sldNum" sz="quarter" idx="12"/>
          </p:nvPr>
        </p:nvSpPr>
        <p:spPr>
          <a:xfrm>
            <a:off x="3786421" y="7041505"/>
            <a:ext cx="1200150" cy="403225"/>
          </a:xfrm>
        </p:spPr>
        <p:txBody>
          <a:bodyPr/>
          <a:lstStyle/>
          <a:p>
            <a:r>
              <a:rPr lang="en-GB" dirty="0">
                <a:solidFill>
                  <a:schemeClr val="bg1"/>
                </a:solidFill>
                <a:latin typeface="Network Rail Sans" panose="02000000040000020004" pitchFamily="2" charset="0"/>
              </a:rPr>
              <a:t>Page: 2</a:t>
            </a:r>
          </a:p>
        </p:txBody>
      </p:sp>
      <p:sp>
        <p:nvSpPr>
          <p:cNvPr id="13" name="Slide Number Placeholder 2">
            <a:extLst>
              <a:ext uri="{FF2B5EF4-FFF2-40B4-BE49-F238E27FC236}">
                <a16:creationId xmlns:a16="http://schemas.microsoft.com/office/drawing/2014/main" id="{3C4731CB-4123-475A-BE92-FB7F4CBFD024}"/>
              </a:ext>
            </a:extLst>
          </p:cNvPr>
          <p:cNvSpPr txBox="1">
            <a:spLocks/>
          </p:cNvSpPr>
          <p:nvPr/>
        </p:nvSpPr>
        <p:spPr>
          <a:xfrm>
            <a:off x="149823" y="664232"/>
            <a:ext cx="1410767" cy="354013"/>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b="1" dirty="0">
                <a:solidFill>
                  <a:schemeClr val="bg1"/>
                </a:solidFill>
                <a:latin typeface="Network Rail Sans" panose="02000000040000020004" pitchFamily="2" charset="0"/>
              </a:rPr>
              <a:t>Contents</a:t>
            </a:r>
            <a:endParaRPr lang="en-GB" sz="2000" b="1" dirty="0">
              <a:solidFill>
                <a:schemeClr val="bg1"/>
              </a:solidFill>
              <a:latin typeface="Network Rail Sans" panose="02000000040000020004" pitchFamily="2" charset="0"/>
            </a:endParaRPr>
          </a:p>
        </p:txBody>
      </p:sp>
      <p:cxnSp>
        <p:nvCxnSpPr>
          <p:cNvPr id="15" name="Straight Connector 14">
            <a:extLst>
              <a:ext uri="{FF2B5EF4-FFF2-40B4-BE49-F238E27FC236}">
                <a16:creationId xmlns:a16="http://schemas.microsoft.com/office/drawing/2014/main" id="{6187A35E-FED5-474B-8E1A-6A02E15CEBE0}"/>
              </a:ext>
            </a:extLst>
          </p:cNvPr>
          <p:cNvCxnSpPr>
            <a:cxnSpLocks/>
          </p:cNvCxnSpPr>
          <p:nvPr/>
        </p:nvCxnSpPr>
        <p:spPr>
          <a:xfrm>
            <a:off x="540502" y="2330606"/>
            <a:ext cx="4252994"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
        <p:nvSpPr>
          <p:cNvPr id="16" name="TextBox 15">
            <a:extLst>
              <a:ext uri="{FF2B5EF4-FFF2-40B4-BE49-F238E27FC236}">
                <a16:creationId xmlns:a16="http://schemas.microsoft.com/office/drawing/2014/main" id="{7C3DB955-B6EE-4A6A-8370-E4EE412DDFCC}"/>
              </a:ext>
            </a:extLst>
          </p:cNvPr>
          <p:cNvSpPr txBox="1"/>
          <p:nvPr/>
        </p:nvSpPr>
        <p:spPr>
          <a:xfrm>
            <a:off x="444105" y="1853813"/>
            <a:ext cx="4445789" cy="292388"/>
          </a:xfrm>
          <a:prstGeom prst="rect">
            <a:avLst/>
          </a:prstGeom>
          <a:noFill/>
        </p:spPr>
        <p:txBody>
          <a:bodyPr wrap="square" rtlCol="0">
            <a:spAutoFit/>
          </a:bodyPr>
          <a:lstStyle/>
          <a:p>
            <a:r>
              <a:rPr lang="en-GB" sz="1300" dirty="0">
                <a:latin typeface="Network Rail Sans" panose="02000000040000020004" pitchFamily="2" charset="0"/>
              </a:rPr>
              <a:t>What is drug and alcohol misuse? </a:t>
            </a:r>
          </a:p>
        </p:txBody>
      </p:sp>
      <p:sp>
        <p:nvSpPr>
          <p:cNvPr id="18" name="TextBox 17">
            <a:extLst>
              <a:ext uri="{FF2B5EF4-FFF2-40B4-BE49-F238E27FC236}">
                <a16:creationId xmlns:a16="http://schemas.microsoft.com/office/drawing/2014/main" id="{4253ACD3-FA4A-470D-AF21-1E3A70FCA0F2}"/>
              </a:ext>
            </a:extLst>
          </p:cNvPr>
          <p:cNvSpPr txBox="1"/>
          <p:nvPr/>
        </p:nvSpPr>
        <p:spPr>
          <a:xfrm>
            <a:off x="444104" y="2467821"/>
            <a:ext cx="4445789" cy="292388"/>
          </a:xfrm>
          <a:prstGeom prst="rect">
            <a:avLst/>
          </a:prstGeom>
          <a:noFill/>
        </p:spPr>
        <p:txBody>
          <a:bodyPr wrap="square" rtlCol="0">
            <a:spAutoFit/>
          </a:bodyPr>
          <a:lstStyle/>
          <a:p>
            <a:r>
              <a:rPr lang="en-GB" sz="1300" dirty="0">
                <a:latin typeface="Network Rail Sans" panose="02000000040000020004" pitchFamily="2" charset="0"/>
              </a:rPr>
              <a:t>Signs someone may be misusing drugs and alcohol</a:t>
            </a:r>
          </a:p>
        </p:txBody>
      </p:sp>
      <p:cxnSp>
        <p:nvCxnSpPr>
          <p:cNvPr id="19" name="Straight Connector 18">
            <a:extLst>
              <a:ext uri="{FF2B5EF4-FFF2-40B4-BE49-F238E27FC236}">
                <a16:creationId xmlns:a16="http://schemas.microsoft.com/office/drawing/2014/main" id="{0E21B684-C85E-49A6-9DB4-E05CD82DC4AB}"/>
              </a:ext>
            </a:extLst>
          </p:cNvPr>
          <p:cNvCxnSpPr>
            <a:cxnSpLocks/>
          </p:cNvCxnSpPr>
          <p:nvPr/>
        </p:nvCxnSpPr>
        <p:spPr>
          <a:xfrm>
            <a:off x="540502" y="2969551"/>
            <a:ext cx="4252994"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
        <p:nvSpPr>
          <p:cNvPr id="21" name="TextBox 20">
            <a:extLst>
              <a:ext uri="{FF2B5EF4-FFF2-40B4-BE49-F238E27FC236}">
                <a16:creationId xmlns:a16="http://schemas.microsoft.com/office/drawing/2014/main" id="{1E8030B2-AE9F-4DDC-8A4D-8E107FC5DD23}"/>
              </a:ext>
            </a:extLst>
          </p:cNvPr>
          <p:cNvSpPr txBox="1"/>
          <p:nvPr/>
        </p:nvSpPr>
        <p:spPr>
          <a:xfrm>
            <a:off x="444104" y="3106766"/>
            <a:ext cx="4445789" cy="292388"/>
          </a:xfrm>
          <a:prstGeom prst="rect">
            <a:avLst/>
          </a:prstGeom>
          <a:noFill/>
        </p:spPr>
        <p:txBody>
          <a:bodyPr wrap="square" rtlCol="0">
            <a:spAutoFit/>
          </a:bodyPr>
          <a:lstStyle/>
          <a:p>
            <a:r>
              <a:rPr lang="en-GB" sz="1300" dirty="0">
                <a:latin typeface="Network Rail Sans" panose="02000000040000020004" pitchFamily="2" charset="0"/>
              </a:rPr>
              <a:t>Consequences of drug and alcohol misuse </a:t>
            </a:r>
          </a:p>
        </p:txBody>
      </p:sp>
      <p:cxnSp>
        <p:nvCxnSpPr>
          <p:cNvPr id="22" name="Straight Connector 21">
            <a:extLst>
              <a:ext uri="{FF2B5EF4-FFF2-40B4-BE49-F238E27FC236}">
                <a16:creationId xmlns:a16="http://schemas.microsoft.com/office/drawing/2014/main" id="{CA45EBC8-12DF-4FD9-92B3-565B6F61F3FF}"/>
              </a:ext>
            </a:extLst>
          </p:cNvPr>
          <p:cNvCxnSpPr>
            <a:cxnSpLocks/>
          </p:cNvCxnSpPr>
          <p:nvPr/>
        </p:nvCxnSpPr>
        <p:spPr>
          <a:xfrm>
            <a:off x="540503" y="3607763"/>
            <a:ext cx="4252994"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
        <p:nvSpPr>
          <p:cNvPr id="23" name="TextBox 22">
            <a:extLst>
              <a:ext uri="{FF2B5EF4-FFF2-40B4-BE49-F238E27FC236}">
                <a16:creationId xmlns:a16="http://schemas.microsoft.com/office/drawing/2014/main" id="{13F40771-921A-4F4B-88A3-5193F49C0E71}"/>
              </a:ext>
            </a:extLst>
          </p:cNvPr>
          <p:cNvSpPr txBox="1"/>
          <p:nvPr/>
        </p:nvSpPr>
        <p:spPr>
          <a:xfrm>
            <a:off x="444105" y="3744978"/>
            <a:ext cx="4445789" cy="292388"/>
          </a:xfrm>
          <a:prstGeom prst="rect">
            <a:avLst/>
          </a:prstGeom>
          <a:noFill/>
        </p:spPr>
        <p:txBody>
          <a:bodyPr wrap="square" rtlCol="0">
            <a:spAutoFit/>
          </a:bodyPr>
          <a:lstStyle/>
          <a:p>
            <a:pPr lvl="0"/>
            <a:r>
              <a:rPr lang="en-GB" sz="1300" dirty="0">
                <a:latin typeface="Network Rail Sans" panose="02000000040000020004" pitchFamily="2" charset="0"/>
              </a:rPr>
              <a:t>Drug &amp; Alcohol Policy – NR/L1/OHS/051                                                    </a:t>
            </a:r>
            <a:endParaRPr lang="en-GB" sz="1300" dirty="0"/>
          </a:p>
        </p:txBody>
      </p:sp>
      <p:cxnSp>
        <p:nvCxnSpPr>
          <p:cNvPr id="24" name="Straight Connector 23">
            <a:extLst>
              <a:ext uri="{FF2B5EF4-FFF2-40B4-BE49-F238E27FC236}">
                <a16:creationId xmlns:a16="http://schemas.microsoft.com/office/drawing/2014/main" id="{31F68EF8-680B-4DD7-9F3A-51F075306237}"/>
              </a:ext>
            </a:extLst>
          </p:cNvPr>
          <p:cNvCxnSpPr>
            <a:cxnSpLocks/>
          </p:cNvCxnSpPr>
          <p:nvPr/>
        </p:nvCxnSpPr>
        <p:spPr>
          <a:xfrm>
            <a:off x="540501" y="4241297"/>
            <a:ext cx="4252994"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
        <p:nvSpPr>
          <p:cNvPr id="25" name="TextBox 24">
            <a:extLst>
              <a:ext uri="{FF2B5EF4-FFF2-40B4-BE49-F238E27FC236}">
                <a16:creationId xmlns:a16="http://schemas.microsoft.com/office/drawing/2014/main" id="{C9948A6F-5456-4E68-865D-71D121AD78E4}"/>
              </a:ext>
            </a:extLst>
          </p:cNvPr>
          <p:cNvSpPr txBox="1"/>
          <p:nvPr/>
        </p:nvSpPr>
        <p:spPr>
          <a:xfrm>
            <a:off x="444103" y="4378512"/>
            <a:ext cx="4445789" cy="292388"/>
          </a:xfrm>
          <a:prstGeom prst="rect">
            <a:avLst/>
          </a:prstGeom>
          <a:noFill/>
        </p:spPr>
        <p:txBody>
          <a:bodyPr wrap="square" rtlCol="0">
            <a:spAutoFit/>
          </a:bodyPr>
          <a:lstStyle/>
          <a:p>
            <a:r>
              <a:rPr lang="en-GB" sz="1300" dirty="0">
                <a:latin typeface="Network Rail Sans" panose="02000000040000020004" pitchFamily="2" charset="0"/>
              </a:rPr>
              <a:t>Drug and alcohol testing</a:t>
            </a:r>
          </a:p>
        </p:txBody>
      </p:sp>
      <p:cxnSp>
        <p:nvCxnSpPr>
          <p:cNvPr id="26" name="Straight Connector 25">
            <a:extLst>
              <a:ext uri="{FF2B5EF4-FFF2-40B4-BE49-F238E27FC236}">
                <a16:creationId xmlns:a16="http://schemas.microsoft.com/office/drawing/2014/main" id="{1AE649F9-5889-416E-99AC-4A30A3DAF96C}"/>
              </a:ext>
            </a:extLst>
          </p:cNvPr>
          <p:cNvCxnSpPr>
            <a:cxnSpLocks/>
          </p:cNvCxnSpPr>
          <p:nvPr/>
        </p:nvCxnSpPr>
        <p:spPr>
          <a:xfrm>
            <a:off x="540502" y="4879509"/>
            <a:ext cx="4252994"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
        <p:nvSpPr>
          <p:cNvPr id="27" name="TextBox 26">
            <a:extLst>
              <a:ext uri="{FF2B5EF4-FFF2-40B4-BE49-F238E27FC236}">
                <a16:creationId xmlns:a16="http://schemas.microsoft.com/office/drawing/2014/main" id="{F432AA4B-F67C-4B0D-8E33-57E1AE360177}"/>
              </a:ext>
            </a:extLst>
          </p:cNvPr>
          <p:cNvSpPr txBox="1"/>
          <p:nvPr/>
        </p:nvSpPr>
        <p:spPr>
          <a:xfrm>
            <a:off x="444104" y="5016724"/>
            <a:ext cx="4445789" cy="292388"/>
          </a:xfrm>
          <a:prstGeom prst="rect">
            <a:avLst/>
          </a:prstGeom>
          <a:noFill/>
        </p:spPr>
        <p:txBody>
          <a:bodyPr wrap="square" rtlCol="0">
            <a:spAutoFit/>
          </a:bodyPr>
          <a:lstStyle/>
          <a:p>
            <a:pPr lvl="0"/>
            <a:r>
              <a:rPr lang="en-GB" sz="1300" dirty="0">
                <a:latin typeface="Network Rail Sans" panose="02000000040000020004" pitchFamily="2" charset="0"/>
              </a:rPr>
              <a:t>Employee support</a:t>
            </a:r>
            <a:endParaRPr lang="en-GB" sz="1300" dirty="0"/>
          </a:p>
        </p:txBody>
      </p:sp>
      <p:sp>
        <p:nvSpPr>
          <p:cNvPr id="28" name="TextBox 27">
            <a:extLst>
              <a:ext uri="{FF2B5EF4-FFF2-40B4-BE49-F238E27FC236}">
                <a16:creationId xmlns:a16="http://schemas.microsoft.com/office/drawing/2014/main" id="{11D2E45D-5ACF-47E3-8AD0-275109C6F55A}"/>
              </a:ext>
            </a:extLst>
          </p:cNvPr>
          <p:cNvSpPr txBox="1"/>
          <p:nvPr/>
        </p:nvSpPr>
        <p:spPr>
          <a:xfrm>
            <a:off x="4453048" y="1869924"/>
            <a:ext cx="436844" cy="292388"/>
          </a:xfrm>
          <a:prstGeom prst="rect">
            <a:avLst/>
          </a:prstGeom>
          <a:noFill/>
        </p:spPr>
        <p:txBody>
          <a:bodyPr wrap="square" rtlCol="0">
            <a:spAutoFit/>
          </a:bodyPr>
          <a:lstStyle/>
          <a:p>
            <a:r>
              <a:rPr lang="en-GB" sz="1300" dirty="0">
                <a:latin typeface="Network Rail Sans" panose="02000000040000020004" pitchFamily="2" charset="0"/>
              </a:rPr>
              <a:t>3</a:t>
            </a:r>
          </a:p>
        </p:txBody>
      </p:sp>
      <p:sp>
        <p:nvSpPr>
          <p:cNvPr id="29" name="TextBox 28">
            <a:extLst>
              <a:ext uri="{FF2B5EF4-FFF2-40B4-BE49-F238E27FC236}">
                <a16:creationId xmlns:a16="http://schemas.microsoft.com/office/drawing/2014/main" id="{0E32197E-DC98-48D1-B510-50A0DD9EECA6}"/>
              </a:ext>
            </a:extLst>
          </p:cNvPr>
          <p:cNvSpPr txBox="1"/>
          <p:nvPr/>
        </p:nvSpPr>
        <p:spPr>
          <a:xfrm>
            <a:off x="4453048" y="2503885"/>
            <a:ext cx="436844" cy="292388"/>
          </a:xfrm>
          <a:prstGeom prst="rect">
            <a:avLst/>
          </a:prstGeom>
          <a:noFill/>
        </p:spPr>
        <p:txBody>
          <a:bodyPr wrap="square" rtlCol="0">
            <a:spAutoFit/>
          </a:bodyPr>
          <a:lstStyle/>
          <a:p>
            <a:r>
              <a:rPr lang="en-GB" sz="1300" dirty="0">
                <a:latin typeface="Network Rail Sans" panose="02000000040000020004" pitchFamily="2" charset="0"/>
              </a:rPr>
              <a:t>4</a:t>
            </a:r>
          </a:p>
        </p:txBody>
      </p:sp>
      <p:sp>
        <p:nvSpPr>
          <p:cNvPr id="30" name="TextBox 29">
            <a:extLst>
              <a:ext uri="{FF2B5EF4-FFF2-40B4-BE49-F238E27FC236}">
                <a16:creationId xmlns:a16="http://schemas.microsoft.com/office/drawing/2014/main" id="{7F28F341-DDC4-4351-92EF-315732C4E739}"/>
              </a:ext>
            </a:extLst>
          </p:cNvPr>
          <p:cNvSpPr txBox="1"/>
          <p:nvPr/>
        </p:nvSpPr>
        <p:spPr>
          <a:xfrm>
            <a:off x="4453048" y="3103885"/>
            <a:ext cx="436844" cy="292388"/>
          </a:xfrm>
          <a:prstGeom prst="rect">
            <a:avLst/>
          </a:prstGeom>
          <a:noFill/>
        </p:spPr>
        <p:txBody>
          <a:bodyPr wrap="square" rtlCol="0">
            <a:spAutoFit/>
          </a:bodyPr>
          <a:lstStyle/>
          <a:p>
            <a:r>
              <a:rPr lang="en-GB" sz="1300" dirty="0">
                <a:latin typeface="Network Rail Sans" panose="02000000040000020004" pitchFamily="2" charset="0"/>
              </a:rPr>
              <a:t>5</a:t>
            </a:r>
          </a:p>
        </p:txBody>
      </p:sp>
      <p:sp>
        <p:nvSpPr>
          <p:cNvPr id="31" name="TextBox 30">
            <a:extLst>
              <a:ext uri="{FF2B5EF4-FFF2-40B4-BE49-F238E27FC236}">
                <a16:creationId xmlns:a16="http://schemas.microsoft.com/office/drawing/2014/main" id="{48BB6F58-D101-4F6A-BD39-1FAE67500BE4}"/>
              </a:ext>
            </a:extLst>
          </p:cNvPr>
          <p:cNvSpPr txBox="1"/>
          <p:nvPr/>
        </p:nvSpPr>
        <p:spPr>
          <a:xfrm>
            <a:off x="4453048" y="3744978"/>
            <a:ext cx="436844" cy="292388"/>
          </a:xfrm>
          <a:prstGeom prst="rect">
            <a:avLst/>
          </a:prstGeom>
          <a:noFill/>
        </p:spPr>
        <p:txBody>
          <a:bodyPr wrap="square" rtlCol="0">
            <a:spAutoFit/>
          </a:bodyPr>
          <a:lstStyle/>
          <a:p>
            <a:r>
              <a:rPr lang="en-GB" sz="1300" dirty="0">
                <a:latin typeface="Network Rail Sans" panose="02000000040000020004" pitchFamily="2" charset="0"/>
              </a:rPr>
              <a:t>7</a:t>
            </a:r>
          </a:p>
        </p:txBody>
      </p:sp>
      <p:sp>
        <p:nvSpPr>
          <p:cNvPr id="32" name="TextBox 31">
            <a:extLst>
              <a:ext uri="{FF2B5EF4-FFF2-40B4-BE49-F238E27FC236}">
                <a16:creationId xmlns:a16="http://schemas.microsoft.com/office/drawing/2014/main" id="{8B80F3BA-69D0-42FC-B9CC-7D019F68706A}"/>
              </a:ext>
            </a:extLst>
          </p:cNvPr>
          <p:cNvSpPr txBox="1"/>
          <p:nvPr/>
        </p:nvSpPr>
        <p:spPr>
          <a:xfrm>
            <a:off x="4455087" y="4370612"/>
            <a:ext cx="436844" cy="292388"/>
          </a:xfrm>
          <a:prstGeom prst="rect">
            <a:avLst/>
          </a:prstGeom>
          <a:noFill/>
        </p:spPr>
        <p:txBody>
          <a:bodyPr wrap="square" rtlCol="0">
            <a:spAutoFit/>
          </a:bodyPr>
          <a:lstStyle/>
          <a:p>
            <a:r>
              <a:rPr lang="en-GB" sz="1300" dirty="0">
                <a:latin typeface="Network Rail Sans" panose="02000000040000020004" pitchFamily="2" charset="0"/>
              </a:rPr>
              <a:t>8</a:t>
            </a:r>
          </a:p>
        </p:txBody>
      </p:sp>
      <p:sp>
        <p:nvSpPr>
          <p:cNvPr id="33" name="TextBox 32">
            <a:extLst>
              <a:ext uri="{FF2B5EF4-FFF2-40B4-BE49-F238E27FC236}">
                <a16:creationId xmlns:a16="http://schemas.microsoft.com/office/drawing/2014/main" id="{F41B2BB4-AD76-4096-B772-C8D1752A2299}"/>
              </a:ext>
            </a:extLst>
          </p:cNvPr>
          <p:cNvSpPr txBox="1"/>
          <p:nvPr/>
        </p:nvSpPr>
        <p:spPr>
          <a:xfrm>
            <a:off x="4453048" y="5016724"/>
            <a:ext cx="436844" cy="292388"/>
          </a:xfrm>
          <a:prstGeom prst="rect">
            <a:avLst/>
          </a:prstGeom>
          <a:noFill/>
        </p:spPr>
        <p:txBody>
          <a:bodyPr wrap="square" rtlCol="0">
            <a:spAutoFit/>
          </a:bodyPr>
          <a:lstStyle/>
          <a:p>
            <a:r>
              <a:rPr lang="en-GB" sz="1300" dirty="0">
                <a:latin typeface="Network Rail Sans" panose="02000000040000020004" pitchFamily="2" charset="0"/>
              </a:rPr>
              <a:t>10</a:t>
            </a:r>
          </a:p>
        </p:txBody>
      </p:sp>
    </p:spTree>
    <p:extLst>
      <p:ext uri="{BB962C8B-B14F-4D97-AF65-F5344CB8AC3E}">
        <p14:creationId xmlns:p14="http://schemas.microsoft.com/office/powerpoint/2010/main" val="49714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C816948C-8FA9-4564-AD30-4B04A6B8A167}"/>
              </a:ext>
            </a:extLst>
          </p:cNvPr>
          <p:cNvSpPr/>
          <p:nvPr/>
        </p:nvSpPr>
        <p:spPr>
          <a:xfrm>
            <a:off x="0" y="636363"/>
            <a:ext cx="3401525" cy="638112"/>
          </a:xfrm>
          <a:prstGeom prst="rect">
            <a:avLst/>
          </a:prstGeom>
          <a:solidFill>
            <a:srgbClr val="00517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1400">
              <a:latin typeface="Network Rail Sans" panose="02000000040000020004" pitchFamily="2" charset="0"/>
            </a:endParaRPr>
          </a:p>
        </p:txBody>
      </p:sp>
      <p:sp>
        <p:nvSpPr>
          <p:cNvPr id="20" name="Rectangle 19">
            <a:extLst>
              <a:ext uri="{FF2B5EF4-FFF2-40B4-BE49-F238E27FC236}">
                <a16:creationId xmlns:a16="http://schemas.microsoft.com/office/drawing/2014/main" id="{C73D8DAE-C448-4D2E-BF58-FF17D176CBDB}"/>
              </a:ext>
            </a:extLst>
          </p:cNvPr>
          <p:cNvSpPr/>
          <p:nvPr/>
        </p:nvSpPr>
        <p:spPr>
          <a:xfrm>
            <a:off x="444105" y="5164936"/>
            <a:ext cx="4445789" cy="146021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2" name="object 5">
            <a:extLst>
              <a:ext uri="{FF2B5EF4-FFF2-40B4-BE49-F238E27FC236}">
                <a16:creationId xmlns:a16="http://schemas.microsoft.com/office/drawing/2014/main" id="{2E3DC893-4C76-4134-9945-BFE7A74EAD67}"/>
              </a:ext>
            </a:extLst>
          </p:cNvPr>
          <p:cNvSpPr/>
          <p:nvPr/>
        </p:nvSpPr>
        <p:spPr>
          <a:xfrm>
            <a:off x="3581400" y="301067"/>
            <a:ext cx="1523034" cy="402793"/>
          </a:xfrm>
          <a:custGeom>
            <a:avLst/>
            <a:gdLst/>
            <a:ahLst/>
            <a:cxnLst/>
            <a:rect l="l" t="t" r="r" b="b"/>
            <a:pathLst>
              <a:path w="1523034" h="402793">
                <a:moveTo>
                  <a:pt x="0" y="0"/>
                </a:moveTo>
                <a:lnTo>
                  <a:pt x="1523034" y="402793"/>
                </a:lnTo>
                <a:lnTo>
                  <a:pt x="1523034" y="0"/>
                </a:lnTo>
                <a:lnTo>
                  <a:pt x="0" y="0"/>
                </a:lnTo>
                <a:close/>
              </a:path>
            </a:pathLst>
          </a:custGeom>
          <a:solidFill>
            <a:srgbClr val="FDFDFD"/>
          </a:solidFill>
        </p:spPr>
        <p:txBody>
          <a:bodyPr wrap="square" lIns="0" tIns="0" rIns="0" bIns="0" rtlCol="0">
            <a:noAutofit/>
          </a:bodyPr>
          <a:lstStyle/>
          <a:p>
            <a:endParaRPr/>
          </a:p>
        </p:txBody>
      </p:sp>
      <p:sp>
        <p:nvSpPr>
          <p:cNvPr id="3" name="Slide Number Placeholder 2">
            <a:extLst>
              <a:ext uri="{FF2B5EF4-FFF2-40B4-BE49-F238E27FC236}">
                <a16:creationId xmlns:a16="http://schemas.microsoft.com/office/drawing/2014/main" id="{88B7EE2E-4C66-4FDA-B9CC-A3EADAF15049}"/>
              </a:ext>
            </a:extLst>
          </p:cNvPr>
          <p:cNvSpPr>
            <a:spLocks noGrp="1"/>
          </p:cNvSpPr>
          <p:nvPr>
            <p:ph type="sldNum" sz="quarter" idx="12"/>
          </p:nvPr>
        </p:nvSpPr>
        <p:spPr/>
        <p:txBody>
          <a:bodyPr/>
          <a:lstStyle/>
          <a:p>
            <a:fld id="{1016596A-6269-46E3-A00C-4AF238072946}" type="slidenum">
              <a:rPr lang="en-GB" smtClean="0"/>
              <a:t>3</a:t>
            </a:fld>
            <a:endParaRPr lang="en-GB"/>
          </a:p>
        </p:txBody>
      </p:sp>
      <p:sp>
        <p:nvSpPr>
          <p:cNvPr id="5" name="TextBox 4">
            <a:extLst>
              <a:ext uri="{FF2B5EF4-FFF2-40B4-BE49-F238E27FC236}">
                <a16:creationId xmlns:a16="http://schemas.microsoft.com/office/drawing/2014/main" id="{09F2C982-B364-4E01-B186-72BBA8F9BD66}"/>
              </a:ext>
            </a:extLst>
          </p:cNvPr>
          <p:cNvSpPr txBox="1"/>
          <p:nvPr/>
        </p:nvSpPr>
        <p:spPr>
          <a:xfrm>
            <a:off x="444105" y="1560865"/>
            <a:ext cx="4445789" cy="2800767"/>
          </a:xfrm>
          <a:prstGeom prst="rect">
            <a:avLst/>
          </a:prstGeom>
          <a:noFill/>
        </p:spPr>
        <p:txBody>
          <a:bodyPr wrap="square" rtlCol="0" anchor="t">
            <a:spAutoFit/>
          </a:bodyPr>
          <a:lstStyle/>
          <a:p>
            <a:r>
              <a:rPr lang="en-GB" sz="1100" dirty="0">
                <a:latin typeface="Network Rail Sans"/>
              </a:rPr>
              <a:t>Drug and alcohol misuse is described as the problematic use of alcohol, drugs and other illicit substances. Drugs, alcohol or other illicit substances use can become problematic when an individual uses them so regularly or in such quantities that the person starts to depend on it in order to feel normal in everyday life. </a:t>
            </a:r>
          </a:p>
          <a:p>
            <a:endParaRPr lang="en-GB" sz="1100" dirty="0">
              <a:latin typeface="Network Rail Sans"/>
            </a:endParaRPr>
          </a:p>
          <a:p>
            <a:r>
              <a:rPr lang="en-GB" sz="1100" dirty="0">
                <a:latin typeface="Network Rail Sans"/>
              </a:rPr>
              <a:t>Dependence can develop into addiction, where day to day life focuses on obtaining and regularly drinking or taking a drugs to maintain either a physically stable state or a preferred mental state. In the case of alcohol, the term misuse can refer to binge drinking or regular heavy drinking.</a:t>
            </a:r>
            <a:endParaRPr lang="en-GB" dirty="0"/>
          </a:p>
          <a:p>
            <a:endParaRPr lang="en-GB" sz="1100" dirty="0">
              <a:latin typeface="Network Rail Sans"/>
            </a:endParaRPr>
          </a:p>
          <a:p>
            <a:r>
              <a:rPr lang="en-GB" sz="1100" dirty="0">
                <a:latin typeface="Network Rail Sans"/>
              </a:rPr>
              <a:t>Those with dependency problems may find that their performance is affected, that they develop mental health problems, or they are off work more often. At the same time, any person who either uses drugs or alcohol at work, or who comes to work while under the influence of drugs or alcohol could put themselves and their colleagues’ safety at risk.</a:t>
            </a:r>
            <a:endParaRPr lang="en-GB" dirty="0">
              <a:cs typeface="Calibri" panose="020F0502020204030204"/>
            </a:endParaRPr>
          </a:p>
        </p:txBody>
      </p:sp>
      <p:pic>
        <p:nvPicPr>
          <p:cNvPr id="9" name="Picture 8" descr="A picture containing drawing&#10;&#10;Description automatically generated">
            <a:extLst>
              <a:ext uri="{FF2B5EF4-FFF2-40B4-BE49-F238E27FC236}">
                <a16:creationId xmlns:a16="http://schemas.microsoft.com/office/drawing/2014/main" id="{CB3398DB-4D34-4CD2-A3E6-6B9E9FBA41B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13" name="Rectangle 12">
            <a:extLst>
              <a:ext uri="{FF2B5EF4-FFF2-40B4-BE49-F238E27FC236}">
                <a16:creationId xmlns:a16="http://schemas.microsoft.com/office/drawing/2014/main" id="{47C0AF54-3995-4188-A446-74CC79DEE921}"/>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Slide Number Placeholder 2">
            <a:extLst>
              <a:ext uri="{FF2B5EF4-FFF2-40B4-BE49-F238E27FC236}">
                <a16:creationId xmlns:a16="http://schemas.microsoft.com/office/drawing/2014/main" id="{2DAE6B5F-CBFE-40F7-B4C7-D92E22C57C6B}"/>
              </a:ext>
            </a:extLst>
          </p:cNvPr>
          <p:cNvSpPr txBox="1">
            <a:spLocks/>
          </p:cNvSpPr>
          <p:nvPr/>
        </p:nvSpPr>
        <p:spPr>
          <a:xfrm>
            <a:off x="3786421" y="7041505"/>
            <a:ext cx="1200150" cy="4032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latin typeface="Network Rail Sans" panose="02000000040000020004" pitchFamily="2" charset="0"/>
              </a:rPr>
              <a:t>Page: 3</a:t>
            </a:r>
          </a:p>
        </p:txBody>
      </p:sp>
      <p:sp>
        <p:nvSpPr>
          <p:cNvPr id="18" name="Slide Number Placeholder 2">
            <a:extLst>
              <a:ext uri="{FF2B5EF4-FFF2-40B4-BE49-F238E27FC236}">
                <a16:creationId xmlns:a16="http://schemas.microsoft.com/office/drawing/2014/main" id="{9496476D-AB10-49AE-B0AE-CC7BF20C4CCC}"/>
              </a:ext>
            </a:extLst>
          </p:cNvPr>
          <p:cNvSpPr txBox="1">
            <a:spLocks/>
          </p:cNvSpPr>
          <p:nvPr/>
        </p:nvSpPr>
        <p:spPr>
          <a:xfrm>
            <a:off x="149823" y="816041"/>
            <a:ext cx="4028985" cy="2666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b="1" dirty="0">
                <a:solidFill>
                  <a:schemeClr val="bg1"/>
                </a:solidFill>
                <a:latin typeface="Network Rail Sans" panose="02000000040000020004" pitchFamily="2" charset="0"/>
              </a:rPr>
              <a:t>What is drug and alcohol </a:t>
            </a:r>
          </a:p>
          <a:p>
            <a:pPr algn="l"/>
            <a:r>
              <a:rPr lang="en-GB" sz="1800" b="1" dirty="0">
                <a:solidFill>
                  <a:schemeClr val="bg1"/>
                </a:solidFill>
                <a:latin typeface="Network Rail Sans" panose="02000000040000020004" pitchFamily="2" charset="0"/>
              </a:rPr>
              <a:t>misuse?</a:t>
            </a:r>
            <a:endParaRPr lang="en-GB" sz="2000" b="1" dirty="0">
              <a:solidFill>
                <a:schemeClr val="bg1"/>
              </a:solidFill>
              <a:latin typeface="Network Rail Sans" panose="02000000040000020004" pitchFamily="2" charset="0"/>
            </a:endParaRPr>
          </a:p>
        </p:txBody>
      </p:sp>
      <p:pic>
        <p:nvPicPr>
          <p:cNvPr id="6" name="Picture 5" descr="A close up of a logo&#10;&#10;Description automatically generated">
            <a:extLst>
              <a:ext uri="{FF2B5EF4-FFF2-40B4-BE49-F238E27FC236}">
                <a16:creationId xmlns:a16="http://schemas.microsoft.com/office/drawing/2014/main" id="{71EF6C9E-055A-4E5C-8E5E-A9095B02EC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3561" y="5367103"/>
            <a:ext cx="935741" cy="977008"/>
          </a:xfrm>
          <a:prstGeom prst="rect">
            <a:avLst/>
          </a:prstGeom>
        </p:spPr>
      </p:pic>
      <p:sp>
        <p:nvSpPr>
          <p:cNvPr id="21" name="TextBox 20">
            <a:extLst>
              <a:ext uri="{FF2B5EF4-FFF2-40B4-BE49-F238E27FC236}">
                <a16:creationId xmlns:a16="http://schemas.microsoft.com/office/drawing/2014/main" id="{F037B811-6899-4431-8646-EC973FF3EC27}"/>
              </a:ext>
            </a:extLst>
          </p:cNvPr>
          <p:cNvSpPr txBox="1"/>
          <p:nvPr/>
        </p:nvSpPr>
        <p:spPr>
          <a:xfrm>
            <a:off x="1804418" y="5388021"/>
            <a:ext cx="2794735" cy="954107"/>
          </a:xfrm>
          <a:prstGeom prst="rect">
            <a:avLst/>
          </a:prstGeom>
          <a:noFill/>
        </p:spPr>
        <p:txBody>
          <a:bodyPr wrap="square" rtlCol="0" anchor="t">
            <a:spAutoFit/>
          </a:bodyPr>
          <a:lstStyle/>
          <a:p>
            <a:r>
              <a:rPr lang="en-GB" sz="1400" b="1" dirty="0">
                <a:latin typeface="Network Rail Sans"/>
              </a:rPr>
              <a:t>Network Rail has a zero tolerance approach to individuals attending work whilst under the influence of drugs and/or alcohol. </a:t>
            </a:r>
          </a:p>
        </p:txBody>
      </p:sp>
      <p:cxnSp>
        <p:nvCxnSpPr>
          <p:cNvPr id="22" name="Straight Connector 21">
            <a:extLst>
              <a:ext uri="{FF2B5EF4-FFF2-40B4-BE49-F238E27FC236}">
                <a16:creationId xmlns:a16="http://schemas.microsoft.com/office/drawing/2014/main" id="{FEF9D977-73D0-44C9-AAAA-A1D492D366E2}"/>
              </a:ext>
            </a:extLst>
          </p:cNvPr>
          <p:cNvCxnSpPr>
            <a:cxnSpLocks/>
          </p:cNvCxnSpPr>
          <p:nvPr/>
        </p:nvCxnSpPr>
        <p:spPr>
          <a:xfrm>
            <a:off x="540503" y="4686755"/>
            <a:ext cx="4252994"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2630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01491" y="553584"/>
            <a:ext cx="4562514" cy="7222550"/>
          </a:xfrm>
          <a:prstGeom prst="rect">
            <a:avLst/>
          </a:prstGeom>
        </p:spPr>
        <p:txBody>
          <a:bodyPr wrap="square" lIns="0" tIns="4846" rIns="0" bIns="0" rtlCol="0">
            <a:noAutofit/>
          </a:bodyPr>
          <a:lstStyle/>
          <a:p>
            <a:br>
              <a:rPr lang="en-GB" sz="1200" spc="11">
                <a:latin typeface="Network Rail Sans"/>
                <a:cs typeface="Network Rail Sans"/>
              </a:rPr>
            </a:br>
            <a:br>
              <a:rPr lang="en-GB" sz="1050" spc="11">
                <a:solidFill>
                  <a:srgbClr val="009FBD"/>
                </a:solidFill>
                <a:latin typeface="Network Rail Sans"/>
                <a:cs typeface="Network Rail Sans"/>
              </a:rPr>
            </a:br>
            <a:br>
              <a:rPr lang="en-GB" sz="1050" b="1" spc="11">
                <a:solidFill>
                  <a:srgbClr val="009FBD"/>
                </a:solidFill>
                <a:latin typeface="Network Rail Sans"/>
                <a:cs typeface="Network Rail Sans"/>
              </a:rPr>
            </a:br>
            <a:endParaRPr lang="en-GB" sz="1050" b="1" spc="11">
              <a:solidFill>
                <a:srgbClr val="009FBD"/>
              </a:solidFill>
              <a:latin typeface="Network Rail Sans"/>
              <a:cs typeface="Network Rail Sans"/>
            </a:endParaRPr>
          </a:p>
          <a:p>
            <a:pPr marL="213842" marR="319728" indent="10071">
              <a:lnSpc>
                <a:spcPts val="1348"/>
              </a:lnSpc>
              <a:spcBef>
                <a:spcPts val="1850"/>
              </a:spcBef>
            </a:pPr>
            <a:endParaRPr sz="1200">
              <a:latin typeface="Network Rail Sans"/>
              <a:cs typeface="Network Rail Sans"/>
            </a:endParaRPr>
          </a:p>
        </p:txBody>
      </p:sp>
      <p:graphicFrame>
        <p:nvGraphicFramePr>
          <p:cNvPr id="7" name="Diagram 6">
            <a:extLst>
              <a:ext uri="{FF2B5EF4-FFF2-40B4-BE49-F238E27FC236}">
                <a16:creationId xmlns:a16="http://schemas.microsoft.com/office/drawing/2014/main" id="{D2D17CF8-B472-41E4-AF99-728A7AA9DDCA}"/>
              </a:ext>
            </a:extLst>
          </p:cNvPr>
          <p:cNvGraphicFramePr/>
          <p:nvPr>
            <p:extLst>
              <p:ext uri="{D42A27DB-BD31-4B8C-83A1-F6EECF244321}">
                <p14:modId xmlns:p14="http://schemas.microsoft.com/office/powerpoint/2010/main" val="784357973"/>
              </p:ext>
            </p:extLst>
          </p:nvPr>
        </p:nvGraphicFramePr>
        <p:xfrm>
          <a:off x="579628" y="2007903"/>
          <a:ext cx="4206240" cy="48655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5621FCB5-7D60-42C5-B8AB-0345891FC49F}"/>
              </a:ext>
            </a:extLst>
          </p:cNvPr>
          <p:cNvSpPr txBox="1"/>
          <p:nvPr/>
        </p:nvSpPr>
        <p:spPr>
          <a:xfrm>
            <a:off x="444105" y="1541757"/>
            <a:ext cx="4445789" cy="600164"/>
          </a:xfrm>
          <a:prstGeom prst="rect">
            <a:avLst/>
          </a:prstGeom>
          <a:noFill/>
        </p:spPr>
        <p:txBody>
          <a:bodyPr wrap="square" rtlCol="0">
            <a:spAutoFit/>
          </a:bodyPr>
          <a:lstStyle/>
          <a:p>
            <a:r>
              <a:rPr lang="en-GB" sz="1100" dirty="0">
                <a:latin typeface="Network Rail Sans" panose="02000000040000020004" pitchFamily="2" charset="0"/>
              </a:rPr>
              <a:t>Some of the below may be signs of drugs and alcohol misuse. It’s important to remember that signs and symptoms vary greatly depending on the substance.</a:t>
            </a:r>
          </a:p>
        </p:txBody>
      </p:sp>
      <p:pic>
        <p:nvPicPr>
          <p:cNvPr id="10" name="Picture 9" descr="A picture containing drawing&#10;&#10;Description automatically generated">
            <a:extLst>
              <a:ext uri="{FF2B5EF4-FFF2-40B4-BE49-F238E27FC236}">
                <a16:creationId xmlns:a16="http://schemas.microsoft.com/office/drawing/2014/main" id="{326069B4-DCAC-4189-AA9E-425C4528AE4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12" name="Rectangle 11">
            <a:extLst>
              <a:ext uri="{FF2B5EF4-FFF2-40B4-BE49-F238E27FC236}">
                <a16:creationId xmlns:a16="http://schemas.microsoft.com/office/drawing/2014/main" id="{D39DEE86-513A-400F-85DF-2261F17176C9}"/>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Slide Number Placeholder 2">
            <a:extLst>
              <a:ext uri="{FF2B5EF4-FFF2-40B4-BE49-F238E27FC236}">
                <a16:creationId xmlns:a16="http://schemas.microsoft.com/office/drawing/2014/main" id="{F94676AF-A783-4349-9BCC-3B5B0EDEBD20}"/>
              </a:ext>
            </a:extLst>
          </p:cNvPr>
          <p:cNvSpPr>
            <a:spLocks noGrp="1"/>
          </p:cNvSpPr>
          <p:nvPr>
            <p:ph type="sldNum" sz="quarter" idx="12"/>
          </p:nvPr>
        </p:nvSpPr>
        <p:spPr>
          <a:xfrm>
            <a:off x="3786421" y="7041505"/>
            <a:ext cx="1200150" cy="403225"/>
          </a:xfrm>
        </p:spPr>
        <p:txBody>
          <a:bodyPr/>
          <a:lstStyle/>
          <a:p>
            <a:r>
              <a:rPr lang="en-GB" dirty="0">
                <a:solidFill>
                  <a:schemeClr val="bg1"/>
                </a:solidFill>
                <a:latin typeface="Network Rail Sans" panose="02000000040000020004" pitchFamily="2" charset="0"/>
              </a:rPr>
              <a:t>Page: 4</a:t>
            </a:r>
          </a:p>
        </p:txBody>
      </p:sp>
      <p:sp>
        <p:nvSpPr>
          <p:cNvPr id="20" name="Rectangle 19">
            <a:extLst>
              <a:ext uri="{FF2B5EF4-FFF2-40B4-BE49-F238E27FC236}">
                <a16:creationId xmlns:a16="http://schemas.microsoft.com/office/drawing/2014/main" id="{771AA22A-4382-4E8B-BDAF-5C76350DD36E}"/>
              </a:ext>
            </a:extLst>
          </p:cNvPr>
          <p:cNvSpPr/>
          <p:nvPr/>
        </p:nvSpPr>
        <p:spPr>
          <a:xfrm>
            <a:off x="0" y="636363"/>
            <a:ext cx="3401525" cy="638112"/>
          </a:xfrm>
          <a:prstGeom prst="rect">
            <a:avLst/>
          </a:prstGeom>
          <a:solidFill>
            <a:srgbClr val="00517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1400">
              <a:latin typeface="Network Rail Sans" panose="02000000040000020004" pitchFamily="2" charset="0"/>
            </a:endParaRPr>
          </a:p>
        </p:txBody>
      </p:sp>
      <p:sp>
        <p:nvSpPr>
          <p:cNvPr id="16" name="Slide Number Placeholder 2">
            <a:extLst>
              <a:ext uri="{FF2B5EF4-FFF2-40B4-BE49-F238E27FC236}">
                <a16:creationId xmlns:a16="http://schemas.microsoft.com/office/drawing/2014/main" id="{A1B9C108-7C30-4C7E-AA2F-A8C9BD567B5F}"/>
              </a:ext>
            </a:extLst>
          </p:cNvPr>
          <p:cNvSpPr txBox="1">
            <a:spLocks/>
          </p:cNvSpPr>
          <p:nvPr/>
        </p:nvSpPr>
        <p:spPr>
          <a:xfrm>
            <a:off x="149823" y="820866"/>
            <a:ext cx="4028985" cy="2666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b="1" dirty="0">
                <a:solidFill>
                  <a:schemeClr val="bg1"/>
                </a:solidFill>
                <a:latin typeface="Network Rail Sans" panose="02000000040000020004" pitchFamily="2" charset="0"/>
              </a:rPr>
              <a:t>Signs someone is misusing </a:t>
            </a:r>
          </a:p>
          <a:p>
            <a:pPr algn="l"/>
            <a:r>
              <a:rPr lang="en-GB" sz="1800" b="1" dirty="0">
                <a:solidFill>
                  <a:schemeClr val="bg1"/>
                </a:solidFill>
                <a:latin typeface="Network Rail Sans" panose="02000000040000020004" pitchFamily="2" charset="0"/>
              </a:rPr>
              <a:t>drugs and alcohol</a:t>
            </a:r>
            <a:endParaRPr lang="en-GB" sz="2000" b="1" dirty="0">
              <a:solidFill>
                <a:schemeClr val="bg1"/>
              </a:solidFill>
              <a:latin typeface="Network Rail Sans" panose="02000000040000020004"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drawing&#10;&#10;Description automatically generated">
            <a:extLst>
              <a:ext uri="{FF2B5EF4-FFF2-40B4-BE49-F238E27FC236}">
                <a16:creationId xmlns:a16="http://schemas.microsoft.com/office/drawing/2014/main" id="{2A994164-5B1F-473A-8B7B-A74DCE21EA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2" name="Slide Number Placeholder 1">
            <a:extLst>
              <a:ext uri="{FF2B5EF4-FFF2-40B4-BE49-F238E27FC236}">
                <a16:creationId xmlns:a16="http://schemas.microsoft.com/office/drawing/2014/main" id="{0D788958-9C3F-410A-A5F9-57B25253B22F}"/>
              </a:ext>
            </a:extLst>
          </p:cNvPr>
          <p:cNvSpPr>
            <a:spLocks noGrp="1"/>
          </p:cNvSpPr>
          <p:nvPr>
            <p:ph type="sldNum" sz="quarter" idx="12"/>
          </p:nvPr>
        </p:nvSpPr>
        <p:spPr/>
        <p:txBody>
          <a:bodyPr/>
          <a:lstStyle/>
          <a:p>
            <a:fld id="{1016596A-6269-46E3-A00C-4AF238072946}" type="slidenum">
              <a:rPr lang="en-GB" smtClean="0"/>
              <a:t>5</a:t>
            </a:fld>
            <a:endParaRPr lang="en-GB"/>
          </a:p>
        </p:txBody>
      </p:sp>
      <p:graphicFrame>
        <p:nvGraphicFramePr>
          <p:cNvPr id="7" name="Diagram 6">
            <a:extLst>
              <a:ext uri="{FF2B5EF4-FFF2-40B4-BE49-F238E27FC236}">
                <a16:creationId xmlns:a16="http://schemas.microsoft.com/office/drawing/2014/main" id="{7860CA0A-58F3-48B5-BEB1-6B1C34D29D89}"/>
              </a:ext>
            </a:extLst>
          </p:cNvPr>
          <p:cNvGraphicFramePr/>
          <p:nvPr>
            <p:extLst>
              <p:ext uri="{D42A27DB-BD31-4B8C-83A1-F6EECF244321}">
                <p14:modId xmlns:p14="http://schemas.microsoft.com/office/powerpoint/2010/main" val="4190139767"/>
              </p:ext>
            </p:extLst>
          </p:nvPr>
        </p:nvGraphicFramePr>
        <p:xfrm>
          <a:off x="519735" y="3206925"/>
          <a:ext cx="4294527" cy="25903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Rectangle 8">
            <a:extLst>
              <a:ext uri="{FF2B5EF4-FFF2-40B4-BE49-F238E27FC236}">
                <a16:creationId xmlns:a16="http://schemas.microsoft.com/office/drawing/2014/main" id="{29B5A4FF-9A60-438E-BFCF-9A49930EB554}"/>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lide Number Placeholder 2">
            <a:extLst>
              <a:ext uri="{FF2B5EF4-FFF2-40B4-BE49-F238E27FC236}">
                <a16:creationId xmlns:a16="http://schemas.microsoft.com/office/drawing/2014/main" id="{08584635-0F17-4710-82DC-388BF519F3C7}"/>
              </a:ext>
            </a:extLst>
          </p:cNvPr>
          <p:cNvSpPr txBox="1">
            <a:spLocks/>
          </p:cNvSpPr>
          <p:nvPr/>
        </p:nvSpPr>
        <p:spPr>
          <a:xfrm>
            <a:off x="3786421" y="7041505"/>
            <a:ext cx="1200150" cy="4032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latin typeface="Network Rail Sans" panose="02000000040000020004" pitchFamily="2" charset="0"/>
              </a:rPr>
              <a:t>Page: 5</a:t>
            </a:r>
          </a:p>
        </p:txBody>
      </p:sp>
      <p:sp>
        <p:nvSpPr>
          <p:cNvPr id="16" name="TextBox 15">
            <a:extLst>
              <a:ext uri="{FF2B5EF4-FFF2-40B4-BE49-F238E27FC236}">
                <a16:creationId xmlns:a16="http://schemas.microsoft.com/office/drawing/2014/main" id="{BC7B3A0A-C2CC-4DD0-9225-DDA673D864ED}"/>
              </a:ext>
            </a:extLst>
          </p:cNvPr>
          <p:cNvSpPr txBox="1"/>
          <p:nvPr/>
        </p:nvSpPr>
        <p:spPr>
          <a:xfrm>
            <a:off x="444105" y="1606264"/>
            <a:ext cx="4445789" cy="1685654"/>
          </a:xfrm>
          <a:prstGeom prst="rect">
            <a:avLst/>
          </a:prstGeom>
          <a:noFill/>
        </p:spPr>
        <p:txBody>
          <a:bodyPr wrap="square" rtlCol="0">
            <a:spAutoFit/>
          </a:bodyPr>
          <a:lstStyle/>
          <a:p>
            <a:pPr marR="369570">
              <a:lnSpc>
                <a:spcPct val="97226"/>
              </a:lnSpc>
              <a:spcBef>
                <a:spcPts val="923"/>
              </a:spcBef>
            </a:pPr>
            <a:r>
              <a:rPr lang="en-GB" sz="1100" dirty="0">
                <a:latin typeface="Network Rail Sans"/>
              </a:rPr>
              <a:t>At Network Rail we have a legal and moral duty to protect our employees’ health, safety and wellbeing. Understanding the signs of drug and alcohol misuse helps us all to manage potential health and safety risks in the workplace and support our employees.</a:t>
            </a:r>
          </a:p>
          <a:p>
            <a:pPr marR="369570">
              <a:lnSpc>
                <a:spcPct val="97226"/>
              </a:lnSpc>
              <a:spcBef>
                <a:spcPts val="923"/>
              </a:spcBef>
            </a:pPr>
            <a:r>
              <a:rPr lang="en-GB" sz="1100" dirty="0">
                <a:latin typeface="Network Rail Sans"/>
              </a:rPr>
              <a:t> If a person comes to work under the influence of either of these it may impair their performance and can lead to them taking risks or putting others at risk. Many drugs can also have psychological effects that can affect performance or mental wellbeing, especially after long-term use or if a dependency develops. </a:t>
            </a:r>
          </a:p>
        </p:txBody>
      </p:sp>
      <p:sp>
        <p:nvSpPr>
          <p:cNvPr id="17" name="Rectangle 16">
            <a:extLst>
              <a:ext uri="{FF2B5EF4-FFF2-40B4-BE49-F238E27FC236}">
                <a16:creationId xmlns:a16="http://schemas.microsoft.com/office/drawing/2014/main" id="{3650BDD1-51AC-46F1-8B49-291166178C1C}"/>
              </a:ext>
            </a:extLst>
          </p:cNvPr>
          <p:cNvSpPr/>
          <p:nvPr/>
        </p:nvSpPr>
        <p:spPr>
          <a:xfrm>
            <a:off x="0" y="636363"/>
            <a:ext cx="3401525" cy="638112"/>
          </a:xfrm>
          <a:prstGeom prst="rect">
            <a:avLst/>
          </a:prstGeom>
          <a:solidFill>
            <a:srgbClr val="00517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1400">
              <a:latin typeface="Network Rail Sans" panose="02000000040000020004" pitchFamily="2" charset="0"/>
            </a:endParaRPr>
          </a:p>
        </p:txBody>
      </p:sp>
      <p:sp>
        <p:nvSpPr>
          <p:cNvPr id="12" name="Slide Number Placeholder 2">
            <a:extLst>
              <a:ext uri="{FF2B5EF4-FFF2-40B4-BE49-F238E27FC236}">
                <a16:creationId xmlns:a16="http://schemas.microsoft.com/office/drawing/2014/main" id="{542CC6C4-58FE-4FDF-9DF0-21396ACA5854}"/>
              </a:ext>
            </a:extLst>
          </p:cNvPr>
          <p:cNvSpPr txBox="1">
            <a:spLocks/>
          </p:cNvSpPr>
          <p:nvPr/>
        </p:nvSpPr>
        <p:spPr>
          <a:xfrm>
            <a:off x="149823" y="822097"/>
            <a:ext cx="4028985" cy="2666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b="1" dirty="0">
                <a:solidFill>
                  <a:schemeClr val="bg1"/>
                </a:solidFill>
                <a:latin typeface="Network Rail Sans" panose="02000000040000020004" pitchFamily="2" charset="0"/>
              </a:rPr>
              <a:t>Consequences of using drugs </a:t>
            </a:r>
          </a:p>
          <a:p>
            <a:pPr algn="l"/>
            <a:r>
              <a:rPr lang="en-GB" sz="1800" b="1" dirty="0">
                <a:solidFill>
                  <a:schemeClr val="bg1"/>
                </a:solidFill>
                <a:latin typeface="Network Rail Sans" panose="02000000040000020004" pitchFamily="2" charset="0"/>
              </a:rPr>
              <a:t>and alcohol at work</a:t>
            </a:r>
          </a:p>
        </p:txBody>
      </p:sp>
    </p:spTree>
    <p:extLst>
      <p:ext uri="{BB962C8B-B14F-4D97-AF65-F5344CB8AC3E}">
        <p14:creationId xmlns:p14="http://schemas.microsoft.com/office/powerpoint/2010/main" val="3193068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7337" y="355600"/>
            <a:ext cx="4950929" cy="7222550"/>
          </a:xfrm>
          <a:prstGeom prst="rect">
            <a:avLst/>
          </a:prstGeom>
        </p:spPr>
        <p:txBody>
          <a:bodyPr wrap="square" lIns="0" tIns="4846" rIns="0" bIns="0" rtlCol="0">
            <a:noAutofit/>
          </a:bodyPr>
          <a:lstStyle/>
          <a:p>
            <a:pPr marL="213842" marR="319728" indent="10071">
              <a:lnSpc>
                <a:spcPts val="1348"/>
              </a:lnSpc>
              <a:spcBef>
                <a:spcPts val="1850"/>
              </a:spcBef>
            </a:pPr>
            <a:br>
              <a:rPr lang="en-GB" sz="1050" b="1" spc="11">
                <a:latin typeface="Network Rail Sans"/>
                <a:cs typeface="Network Rail Sans"/>
              </a:rPr>
            </a:br>
            <a:br>
              <a:rPr lang="en-GB" sz="1050" b="1" spc="11">
                <a:solidFill>
                  <a:srgbClr val="009FBD"/>
                </a:solidFill>
                <a:latin typeface="Network Rail Sans"/>
                <a:cs typeface="Network Rail Sans"/>
              </a:rPr>
            </a:br>
            <a:endParaRPr lang="en-GB" sz="1050" b="1" spc="11">
              <a:solidFill>
                <a:srgbClr val="009FBD"/>
              </a:solidFill>
              <a:latin typeface="Network Rail Sans"/>
              <a:cs typeface="Network Rail Sans"/>
            </a:endParaRPr>
          </a:p>
          <a:p>
            <a:pPr marL="213842" marR="319728" indent="10071">
              <a:lnSpc>
                <a:spcPts val="1348"/>
              </a:lnSpc>
              <a:spcBef>
                <a:spcPts val="1850"/>
              </a:spcBef>
            </a:pPr>
            <a:endParaRPr sz="1200">
              <a:latin typeface="Network Rail Sans"/>
              <a:cs typeface="Network Rail Sans"/>
            </a:endParaRPr>
          </a:p>
        </p:txBody>
      </p:sp>
      <p:graphicFrame>
        <p:nvGraphicFramePr>
          <p:cNvPr id="6" name="Diagram 5">
            <a:extLst>
              <a:ext uri="{FF2B5EF4-FFF2-40B4-BE49-F238E27FC236}">
                <a16:creationId xmlns:a16="http://schemas.microsoft.com/office/drawing/2014/main" id="{730C1609-478C-444C-B2A5-0E9C65A6DF77}"/>
              </a:ext>
            </a:extLst>
          </p:cNvPr>
          <p:cNvGraphicFramePr/>
          <p:nvPr>
            <p:extLst>
              <p:ext uri="{D42A27DB-BD31-4B8C-83A1-F6EECF244321}">
                <p14:modId xmlns:p14="http://schemas.microsoft.com/office/powerpoint/2010/main" val="4118052552"/>
              </p:ext>
            </p:extLst>
          </p:nvPr>
        </p:nvGraphicFramePr>
        <p:xfrm>
          <a:off x="403026" y="2306276"/>
          <a:ext cx="4492889" cy="362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B79CEEE3-36BC-4527-8167-DF38255E22CD}"/>
              </a:ext>
            </a:extLst>
          </p:cNvPr>
          <p:cNvSpPr>
            <a:spLocks noGrp="1"/>
          </p:cNvSpPr>
          <p:nvPr>
            <p:ph type="sldNum" sz="quarter" idx="12"/>
          </p:nvPr>
        </p:nvSpPr>
        <p:spPr/>
        <p:txBody>
          <a:bodyPr/>
          <a:lstStyle/>
          <a:p>
            <a:fld id="{1016596A-6269-46E3-A00C-4AF238072946}" type="slidenum">
              <a:rPr lang="en-GB" smtClean="0"/>
              <a:t>6</a:t>
            </a:fld>
            <a:endParaRPr lang="en-GB"/>
          </a:p>
        </p:txBody>
      </p:sp>
      <p:pic>
        <p:nvPicPr>
          <p:cNvPr id="8" name="Picture 7" descr="A picture containing drawing&#10;&#10;Description automatically generated">
            <a:extLst>
              <a:ext uri="{FF2B5EF4-FFF2-40B4-BE49-F238E27FC236}">
                <a16:creationId xmlns:a16="http://schemas.microsoft.com/office/drawing/2014/main" id="{E0928B46-9BC8-41D5-AC4D-126739D3F8F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9" name="Rectangle 8">
            <a:extLst>
              <a:ext uri="{FF2B5EF4-FFF2-40B4-BE49-F238E27FC236}">
                <a16:creationId xmlns:a16="http://schemas.microsoft.com/office/drawing/2014/main" id="{4A4FB489-F970-4D70-9F50-F79D96F19FB6}"/>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lide Number Placeholder 2">
            <a:extLst>
              <a:ext uri="{FF2B5EF4-FFF2-40B4-BE49-F238E27FC236}">
                <a16:creationId xmlns:a16="http://schemas.microsoft.com/office/drawing/2014/main" id="{9D9AB30E-E037-4CD0-968C-6F3E270A26D3}"/>
              </a:ext>
            </a:extLst>
          </p:cNvPr>
          <p:cNvSpPr txBox="1">
            <a:spLocks/>
          </p:cNvSpPr>
          <p:nvPr/>
        </p:nvSpPr>
        <p:spPr>
          <a:xfrm>
            <a:off x="3786421" y="7041505"/>
            <a:ext cx="1200150" cy="4032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latin typeface="Network Rail Sans" panose="02000000040000020004" pitchFamily="2" charset="0"/>
              </a:rPr>
              <a:t>Page: 6</a:t>
            </a:r>
          </a:p>
        </p:txBody>
      </p:sp>
      <p:sp>
        <p:nvSpPr>
          <p:cNvPr id="14" name="TextBox 13">
            <a:extLst>
              <a:ext uri="{FF2B5EF4-FFF2-40B4-BE49-F238E27FC236}">
                <a16:creationId xmlns:a16="http://schemas.microsoft.com/office/drawing/2014/main" id="{890DF65A-0BC9-4B5F-8D78-D95B4531A9E8}"/>
              </a:ext>
            </a:extLst>
          </p:cNvPr>
          <p:cNvSpPr txBox="1"/>
          <p:nvPr/>
        </p:nvSpPr>
        <p:spPr>
          <a:xfrm>
            <a:off x="426575" y="1555350"/>
            <a:ext cx="4445789" cy="769441"/>
          </a:xfrm>
          <a:prstGeom prst="rect">
            <a:avLst/>
          </a:prstGeom>
          <a:noFill/>
        </p:spPr>
        <p:txBody>
          <a:bodyPr wrap="square" rtlCol="0" anchor="t">
            <a:spAutoFit/>
          </a:bodyPr>
          <a:lstStyle/>
          <a:p>
            <a:r>
              <a:rPr lang="en-GB" sz="1100" dirty="0">
                <a:latin typeface="Network Rail Sans" panose="02000000040000020004" pitchFamily="2" charset="0"/>
              </a:rPr>
              <a:t>Drug and alcohol misuse can have a wide range of short and long-term health effects. These effects often depend on the specific drug/alcohol or drugs used, how they are taken, how much is taken, the person's health, and other factors.  Consequences include:</a:t>
            </a:r>
          </a:p>
        </p:txBody>
      </p:sp>
      <p:sp>
        <p:nvSpPr>
          <p:cNvPr id="15" name="Rectangle 14">
            <a:extLst>
              <a:ext uri="{FF2B5EF4-FFF2-40B4-BE49-F238E27FC236}">
                <a16:creationId xmlns:a16="http://schemas.microsoft.com/office/drawing/2014/main" id="{B656F30B-5F09-44F5-829F-81B4870593B0}"/>
              </a:ext>
            </a:extLst>
          </p:cNvPr>
          <p:cNvSpPr/>
          <p:nvPr/>
        </p:nvSpPr>
        <p:spPr>
          <a:xfrm>
            <a:off x="0" y="636363"/>
            <a:ext cx="3401525" cy="638112"/>
          </a:xfrm>
          <a:prstGeom prst="rect">
            <a:avLst/>
          </a:prstGeom>
          <a:solidFill>
            <a:srgbClr val="00517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1400">
              <a:latin typeface="Network Rail Sans" panose="02000000040000020004" pitchFamily="2" charset="0"/>
            </a:endParaRPr>
          </a:p>
        </p:txBody>
      </p:sp>
      <p:sp>
        <p:nvSpPr>
          <p:cNvPr id="13" name="Slide Number Placeholder 2">
            <a:extLst>
              <a:ext uri="{FF2B5EF4-FFF2-40B4-BE49-F238E27FC236}">
                <a16:creationId xmlns:a16="http://schemas.microsoft.com/office/drawing/2014/main" id="{456F264F-D9B9-45D7-902A-A674EC717A68}"/>
              </a:ext>
            </a:extLst>
          </p:cNvPr>
          <p:cNvSpPr txBox="1">
            <a:spLocks/>
          </p:cNvSpPr>
          <p:nvPr/>
        </p:nvSpPr>
        <p:spPr>
          <a:xfrm>
            <a:off x="149823" y="820473"/>
            <a:ext cx="4028985" cy="2666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b="1" dirty="0">
                <a:solidFill>
                  <a:schemeClr val="bg1"/>
                </a:solidFill>
                <a:latin typeface="Network Rail Sans" panose="02000000040000020004" pitchFamily="2" charset="0"/>
              </a:rPr>
              <a:t>Health effects of using drugs </a:t>
            </a:r>
          </a:p>
          <a:p>
            <a:pPr algn="l"/>
            <a:r>
              <a:rPr lang="en-GB" sz="1800" b="1" dirty="0">
                <a:solidFill>
                  <a:schemeClr val="bg1"/>
                </a:solidFill>
                <a:latin typeface="Network Rail Sans" panose="02000000040000020004" pitchFamily="2" charset="0"/>
              </a:rPr>
              <a:t>and alcohol</a:t>
            </a:r>
          </a:p>
        </p:txBody>
      </p:sp>
    </p:spTree>
    <p:extLst>
      <p:ext uri="{BB962C8B-B14F-4D97-AF65-F5344CB8AC3E}">
        <p14:creationId xmlns:p14="http://schemas.microsoft.com/office/powerpoint/2010/main" val="2388421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E4ECA50-4F54-4A66-BAF8-7E12F19CB17D}"/>
              </a:ext>
            </a:extLst>
          </p:cNvPr>
          <p:cNvSpPr/>
          <p:nvPr/>
        </p:nvSpPr>
        <p:spPr>
          <a:xfrm>
            <a:off x="0" y="636363"/>
            <a:ext cx="3401525" cy="638112"/>
          </a:xfrm>
          <a:prstGeom prst="rect">
            <a:avLst/>
          </a:prstGeom>
          <a:solidFill>
            <a:srgbClr val="00517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1400">
              <a:latin typeface="Network Rail Sans" panose="02000000040000020004" pitchFamily="2" charset="0"/>
            </a:endParaRPr>
          </a:p>
        </p:txBody>
      </p:sp>
      <p:sp>
        <p:nvSpPr>
          <p:cNvPr id="2" name="Slide Number Placeholder 1">
            <a:extLst>
              <a:ext uri="{FF2B5EF4-FFF2-40B4-BE49-F238E27FC236}">
                <a16:creationId xmlns:a16="http://schemas.microsoft.com/office/drawing/2014/main" id="{A3E4CA92-C789-45AA-97CB-1BDC9090BADF}"/>
              </a:ext>
            </a:extLst>
          </p:cNvPr>
          <p:cNvSpPr>
            <a:spLocks noGrp="1"/>
          </p:cNvSpPr>
          <p:nvPr>
            <p:ph type="sldNum" sz="quarter" idx="12"/>
          </p:nvPr>
        </p:nvSpPr>
        <p:spPr/>
        <p:txBody>
          <a:bodyPr/>
          <a:lstStyle/>
          <a:p>
            <a:fld id="{1016596A-6269-46E3-A00C-4AF238072946}" type="slidenum">
              <a:rPr lang="en-GB" smtClean="0"/>
              <a:t>7</a:t>
            </a:fld>
            <a:endParaRPr lang="en-GB"/>
          </a:p>
        </p:txBody>
      </p:sp>
      <p:sp>
        <p:nvSpPr>
          <p:cNvPr id="4" name="TextBox 3">
            <a:extLst>
              <a:ext uri="{FF2B5EF4-FFF2-40B4-BE49-F238E27FC236}">
                <a16:creationId xmlns:a16="http://schemas.microsoft.com/office/drawing/2014/main" id="{BFD66050-056E-4146-BDB0-604AD820C88E}"/>
              </a:ext>
            </a:extLst>
          </p:cNvPr>
          <p:cNvSpPr txBox="1"/>
          <p:nvPr/>
        </p:nvSpPr>
        <p:spPr>
          <a:xfrm>
            <a:off x="444105" y="1606264"/>
            <a:ext cx="4445789" cy="4154984"/>
          </a:xfrm>
          <a:prstGeom prst="rect">
            <a:avLst/>
          </a:prstGeom>
          <a:noFill/>
        </p:spPr>
        <p:txBody>
          <a:bodyPr wrap="square" rtlCol="0" anchor="t">
            <a:spAutoFit/>
          </a:bodyPr>
          <a:lstStyle/>
          <a:p>
            <a:r>
              <a:rPr lang="en-GB" sz="1100" dirty="0">
                <a:latin typeface="Network Rail Sans"/>
              </a:rPr>
              <a:t>At Network Rail, our Drug and Alcohol Policy sets out the principles all colleagues must adhere to, information regarding drug and alcohol testing and the responsibilities of employees and line managers. </a:t>
            </a:r>
          </a:p>
          <a:p>
            <a:endParaRPr lang="en-GB" sz="1100" dirty="0">
              <a:latin typeface="Network Rail Sans"/>
            </a:endParaRPr>
          </a:p>
          <a:p>
            <a:r>
              <a:rPr lang="en-GB" sz="1100" dirty="0">
                <a:latin typeface="Network Rail Sans"/>
              </a:rPr>
              <a:t>It highlights:</a:t>
            </a:r>
          </a:p>
          <a:p>
            <a:endParaRPr lang="en-GB" sz="1100" dirty="0">
              <a:latin typeface="Network Rail Sans" panose="02000000040000020004" pitchFamily="2" charset="0"/>
            </a:endParaRPr>
          </a:p>
          <a:p>
            <a:pPr marL="171450" indent="-171450">
              <a:buClr>
                <a:srgbClr val="8DC055"/>
              </a:buClr>
              <a:buFont typeface="Arial" panose="020B0604020202020204" pitchFamily="34" charset="0"/>
              <a:buChar char="•"/>
            </a:pPr>
            <a:r>
              <a:rPr lang="en-GB" sz="1100" dirty="0">
                <a:latin typeface="Network Rail Sans"/>
              </a:rPr>
              <a:t>Network Rail has a zero tolerance approach to individuals attending work whilst under the influence of drugs and/or alcohol</a:t>
            </a:r>
          </a:p>
          <a:p>
            <a:pPr>
              <a:buClr>
                <a:srgbClr val="8DC055"/>
              </a:buCl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Random testing - this is unannounced with no prior notification and is confined to employees requiring Personal Track Safety (PTS)  certification, key safety and safety critical employees </a:t>
            </a:r>
          </a:p>
          <a:p>
            <a:pPr>
              <a:buClr>
                <a:srgbClr val="8DC055"/>
              </a:buCl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Pre-placement testing, new sponsor testing</a:t>
            </a:r>
          </a:p>
          <a:p>
            <a:pPr>
              <a:buClr>
                <a:srgbClr val="8DC055"/>
              </a:buCl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For cause testing - if there are grounds to suspect that an employee or contractor is unfit through drugs or alcohol</a:t>
            </a:r>
          </a:p>
          <a:p>
            <a:pPr>
              <a:buClr>
                <a:srgbClr val="8DC055"/>
              </a:buCl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Post-incident testing - following accidents or serious incidents</a:t>
            </a:r>
          </a:p>
          <a:p>
            <a:pPr>
              <a:buClr>
                <a:srgbClr val="8DC055"/>
              </a:buCl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Collection and analysis of test samples</a:t>
            </a:r>
          </a:p>
          <a:p>
            <a:pPr>
              <a:buClr>
                <a:srgbClr val="8DC055"/>
              </a:buCl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Process following failure of drug and alcohol test including appeals process</a:t>
            </a:r>
          </a:p>
        </p:txBody>
      </p:sp>
      <p:pic>
        <p:nvPicPr>
          <p:cNvPr id="7" name="Picture 6" descr="A picture containing drawing&#10;&#10;Description automatically generated">
            <a:extLst>
              <a:ext uri="{FF2B5EF4-FFF2-40B4-BE49-F238E27FC236}">
                <a16:creationId xmlns:a16="http://schemas.microsoft.com/office/drawing/2014/main" id="{CAFB8DEB-1778-4B65-B798-CAE5ECECF5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9" name="Rectangle 8">
            <a:extLst>
              <a:ext uri="{FF2B5EF4-FFF2-40B4-BE49-F238E27FC236}">
                <a16:creationId xmlns:a16="http://schemas.microsoft.com/office/drawing/2014/main" id="{E4E3121B-305C-477C-A2F8-169808CFCEA6}"/>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Slide Number Placeholder 2">
            <a:extLst>
              <a:ext uri="{FF2B5EF4-FFF2-40B4-BE49-F238E27FC236}">
                <a16:creationId xmlns:a16="http://schemas.microsoft.com/office/drawing/2014/main" id="{1EC2F1B7-A8D1-4DCB-9CDA-1395969A00C1}"/>
              </a:ext>
            </a:extLst>
          </p:cNvPr>
          <p:cNvSpPr txBox="1">
            <a:spLocks/>
          </p:cNvSpPr>
          <p:nvPr/>
        </p:nvSpPr>
        <p:spPr>
          <a:xfrm>
            <a:off x="3786421" y="7041505"/>
            <a:ext cx="1200150" cy="4032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latin typeface="Network Rail Sans" panose="02000000040000020004" pitchFamily="2" charset="0"/>
              </a:rPr>
              <a:t>Page: 7</a:t>
            </a:r>
          </a:p>
        </p:txBody>
      </p:sp>
      <p:sp>
        <p:nvSpPr>
          <p:cNvPr id="16" name="Slide Number Placeholder 2">
            <a:extLst>
              <a:ext uri="{FF2B5EF4-FFF2-40B4-BE49-F238E27FC236}">
                <a16:creationId xmlns:a16="http://schemas.microsoft.com/office/drawing/2014/main" id="{3506E047-ADF9-4C48-BB01-3E76FB6564FB}"/>
              </a:ext>
            </a:extLst>
          </p:cNvPr>
          <p:cNvSpPr txBox="1">
            <a:spLocks/>
          </p:cNvSpPr>
          <p:nvPr/>
        </p:nvSpPr>
        <p:spPr>
          <a:xfrm>
            <a:off x="149823" y="822097"/>
            <a:ext cx="4028985" cy="2666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b="1" dirty="0">
                <a:solidFill>
                  <a:schemeClr val="bg1"/>
                </a:solidFill>
                <a:latin typeface="Network Rail Sans" panose="02000000040000020004" pitchFamily="2" charset="0"/>
              </a:rPr>
              <a:t>Drug &amp; Alcohol Policy – NR/L1/OHS/051</a:t>
            </a:r>
            <a:endParaRPr lang="en-GB" sz="2000" b="1" dirty="0">
              <a:solidFill>
                <a:schemeClr val="bg1"/>
              </a:solidFill>
              <a:latin typeface="Network Rail Sans" panose="02000000040000020004" pitchFamily="2" charset="0"/>
            </a:endParaRPr>
          </a:p>
        </p:txBody>
      </p:sp>
    </p:spTree>
    <p:extLst>
      <p:ext uri="{BB962C8B-B14F-4D97-AF65-F5344CB8AC3E}">
        <p14:creationId xmlns:p14="http://schemas.microsoft.com/office/powerpoint/2010/main" val="3707742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5F5B69B-1038-4AE6-8C95-233CF49C49AA}"/>
              </a:ext>
            </a:extLst>
          </p:cNvPr>
          <p:cNvSpPr/>
          <p:nvPr/>
        </p:nvSpPr>
        <p:spPr>
          <a:xfrm>
            <a:off x="438526" y="5442928"/>
            <a:ext cx="4445789" cy="11761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2" name="object 2"/>
          <p:cNvSpPr txBox="1"/>
          <p:nvPr/>
        </p:nvSpPr>
        <p:spPr>
          <a:xfrm>
            <a:off x="227337" y="355600"/>
            <a:ext cx="4950929" cy="7222550"/>
          </a:xfrm>
          <a:prstGeom prst="rect">
            <a:avLst/>
          </a:prstGeom>
        </p:spPr>
        <p:txBody>
          <a:bodyPr wrap="square" lIns="0" tIns="4846" rIns="0" bIns="0" rtlCol="0">
            <a:noAutofit/>
          </a:bodyPr>
          <a:lstStyle/>
          <a:p>
            <a:pPr marL="213842" marR="319728" indent="10071">
              <a:lnSpc>
                <a:spcPts val="1348"/>
              </a:lnSpc>
              <a:spcBef>
                <a:spcPts val="1850"/>
              </a:spcBef>
            </a:pPr>
            <a:br>
              <a:rPr lang="en-GB" sz="1050" b="1" spc="11">
                <a:latin typeface="Network Rail Sans"/>
                <a:cs typeface="Network Rail Sans"/>
              </a:rPr>
            </a:br>
            <a:br>
              <a:rPr lang="en-GB" sz="1050" b="1" spc="11">
                <a:solidFill>
                  <a:srgbClr val="009FBD"/>
                </a:solidFill>
                <a:latin typeface="Network Rail Sans"/>
                <a:cs typeface="Network Rail Sans"/>
              </a:rPr>
            </a:br>
            <a:endParaRPr lang="en-GB" sz="1050" b="1" spc="11">
              <a:solidFill>
                <a:srgbClr val="009FBD"/>
              </a:solidFill>
              <a:latin typeface="Network Rail Sans"/>
              <a:cs typeface="Network Rail Sans"/>
            </a:endParaRPr>
          </a:p>
          <a:p>
            <a:pPr marL="213842" marR="319728" indent="10071">
              <a:lnSpc>
                <a:spcPts val="1348"/>
              </a:lnSpc>
              <a:spcBef>
                <a:spcPts val="1850"/>
              </a:spcBef>
            </a:pPr>
            <a:endParaRPr sz="1200">
              <a:latin typeface="Network Rail Sans"/>
              <a:cs typeface="Network Rail Sans"/>
            </a:endParaRPr>
          </a:p>
        </p:txBody>
      </p:sp>
      <p:sp>
        <p:nvSpPr>
          <p:cNvPr id="5" name="Slide Number Placeholder 4">
            <a:extLst>
              <a:ext uri="{FF2B5EF4-FFF2-40B4-BE49-F238E27FC236}">
                <a16:creationId xmlns:a16="http://schemas.microsoft.com/office/drawing/2014/main" id="{91C5507C-A96F-4AF3-9631-AFAF5051D571}"/>
              </a:ext>
            </a:extLst>
          </p:cNvPr>
          <p:cNvSpPr>
            <a:spLocks noGrp="1"/>
          </p:cNvSpPr>
          <p:nvPr>
            <p:ph type="sldNum" sz="quarter" idx="12"/>
          </p:nvPr>
        </p:nvSpPr>
        <p:spPr/>
        <p:txBody>
          <a:bodyPr/>
          <a:lstStyle/>
          <a:p>
            <a:fld id="{1016596A-6269-46E3-A00C-4AF238072946}" type="slidenum">
              <a:rPr lang="en-GB" smtClean="0"/>
              <a:t>8</a:t>
            </a:fld>
            <a:endParaRPr lang="en-GB"/>
          </a:p>
        </p:txBody>
      </p:sp>
      <p:pic>
        <p:nvPicPr>
          <p:cNvPr id="39" name="Picture 39" descr="A screenshot of a cell phone&#10;&#10;Description generated with very high confidence">
            <a:extLst>
              <a:ext uri="{FF2B5EF4-FFF2-40B4-BE49-F238E27FC236}">
                <a16:creationId xmlns:a16="http://schemas.microsoft.com/office/drawing/2014/main" id="{1CCE37D2-8317-4A7C-A044-71E7B9E96A2D}"/>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20833" b="41574" l="25938" r="39427">
                        <a14:foregroundMark x1="32760" y1="37963" x2="32760" y2="37963"/>
                        <a14:foregroundMark x1="32760" y1="32222" x2="32760" y2="32222"/>
                        <a14:foregroundMark x1="31771" y1="35185" x2="31771" y2="35185"/>
                        <a14:foregroundMark x1="32969" y1="31944" x2="32969" y2="31944"/>
                        <a14:foregroundMark x1="37708" y1="41574" x2="37708" y2="41574"/>
                        <a14:foregroundMark x1="38750" y1="36389" x2="38750" y2="36389"/>
                      </a14:backgroundRemoval>
                    </a14:imgEffect>
                  </a14:imgLayer>
                </a14:imgProps>
              </a:ext>
            </a:extLst>
          </a:blip>
          <a:srcRect l="24277" t="18293" r="58882" b="56098"/>
          <a:stretch/>
        </p:blipFill>
        <p:spPr>
          <a:xfrm>
            <a:off x="3640436" y="2071546"/>
            <a:ext cx="1371334" cy="1176134"/>
          </a:xfrm>
          <a:prstGeom prst="rect">
            <a:avLst/>
          </a:prstGeom>
        </p:spPr>
      </p:pic>
      <p:sp>
        <p:nvSpPr>
          <p:cNvPr id="70" name="TextBox 69">
            <a:extLst>
              <a:ext uri="{FF2B5EF4-FFF2-40B4-BE49-F238E27FC236}">
                <a16:creationId xmlns:a16="http://schemas.microsoft.com/office/drawing/2014/main" id="{600A2928-11CF-4AD4-97EC-A486F3982CBB}"/>
              </a:ext>
            </a:extLst>
          </p:cNvPr>
          <p:cNvSpPr txBox="1"/>
          <p:nvPr/>
        </p:nvSpPr>
        <p:spPr>
          <a:xfrm>
            <a:off x="468617" y="1309586"/>
            <a:ext cx="4403919" cy="41395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dirty="0">
                <a:latin typeface="Network Rail Sans" panose="02000000040000020004" pitchFamily="2" charset="0"/>
              </a:rPr>
              <a:t>The limits are set by the Rail Industry Standard: RIS-8070-TOM  and are not the same as the government limits for driving, they are substantially lower. You may be under the drink-driving limit outside </a:t>
            </a:r>
            <a:r>
              <a:rPr lang="en-GB" sz="1100" dirty="0">
                <a:latin typeface="Network Rail Sans"/>
              </a:rPr>
              <a:t>of work, but not when in the workplace.</a:t>
            </a:r>
          </a:p>
          <a:p>
            <a:endParaRPr lang="en-GB" sz="1100" dirty="0">
              <a:latin typeface="Network Rail Sans"/>
              <a:cs typeface="Calibri"/>
            </a:endParaRPr>
          </a:p>
          <a:p>
            <a:r>
              <a:rPr lang="en-GB" sz="1100" dirty="0">
                <a:latin typeface="Network Rail Sans"/>
                <a:cs typeface="Calibri"/>
              </a:rPr>
              <a:t>The Rail Industry Standard limits for alcohol are:</a:t>
            </a:r>
          </a:p>
          <a:p>
            <a:endParaRPr lang="en-GB" sz="1100" dirty="0">
              <a:latin typeface="Network Rail Sans"/>
              <a:cs typeface="Calibri"/>
            </a:endParaRPr>
          </a:p>
          <a:p>
            <a:pPr marL="171450" indent="-171450">
              <a:buClr>
                <a:srgbClr val="8DC055"/>
              </a:buClr>
              <a:buFont typeface="Arial" panose="020B0604020202020204" pitchFamily="34" charset="0"/>
              <a:buChar char="•"/>
            </a:pPr>
            <a:r>
              <a:rPr lang="en-GB" sz="1100" dirty="0">
                <a:latin typeface="Network Rail Sans"/>
              </a:rPr>
              <a:t>29 milligrams of alcohol per 100ml of blood</a:t>
            </a:r>
          </a:p>
          <a:p>
            <a:pPr marL="171450" indent="-171450">
              <a:buClr>
                <a:srgbClr val="8DC055"/>
              </a:buClr>
              <a:buFont typeface="Arial" panose="020B0604020202020204" pitchFamily="34" charset="0"/>
              <a:buChar cha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13 micrograms of alcohol per 100ml of breath</a:t>
            </a:r>
          </a:p>
          <a:p>
            <a:pPr marL="171450" indent="-171450">
              <a:buClr>
                <a:srgbClr val="8DC055"/>
              </a:buClr>
              <a:buFont typeface="Arial" panose="020B0604020202020204" pitchFamily="34" charset="0"/>
              <a:buChar cha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39 milligrams of alcohol per 100ml of urine</a:t>
            </a:r>
          </a:p>
          <a:p>
            <a:endParaRPr lang="en-GB" sz="1100" dirty="0">
              <a:latin typeface="Network Rail Sans"/>
              <a:cs typeface="Calibri"/>
            </a:endParaRPr>
          </a:p>
          <a:p>
            <a:endParaRPr lang="en-GB" sz="1100" dirty="0">
              <a:latin typeface="Network Rail Sans"/>
              <a:cs typeface="Calibri"/>
            </a:endParaRPr>
          </a:p>
          <a:p>
            <a:endParaRPr lang="en-GB" sz="1100" dirty="0">
              <a:latin typeface="Network Rail Sans"/>
              <a:cs typeface="Calibri"/>
            </a:endParaRPr>
          </a:p>
          <a:p>
            <a:r>
              <a:rPr lang="en-GB" sz="1100" dirty="0">
                <a:latin typeface="Network Rail Sans"/>
                <a:cs typeface="Calibri"/>
              </a:rPr>
              <a:t>Consequences of a positive test result could be:</a:t>
            </a:r>
          </a:p>
          <a:p>
            <a:endParaRPr lang="en-GB" sz="1100" dirty="0">
              <a:latin typeface="Network Rail Sans"/>
              <a:cs typeface="Calibri"/>
            </a:endParaRPr>
          </a:p>
          <a:p>
            <a:pPr marL="171450" indent="-171450">
              <a:buClr>
                <a:srgbClr val="8DC055"/>
              </a:buClr>
              <a:buFont typeface="Arial" panose="020B0604020202020204" pitchFamily="34" charset="0"/>
              <a:buChar char="•"/>
            </a:pPr>
            <a:r>
              <a:rPr lang="en-GB" sz="1100" dirty="0">
                <a:latin typeface="Network Rail Sans"/>
              </a:rPr>
              <a:t>PTS certificate revoked for five years</a:t>
            </a:r>
          </a:p>
          <a:p>
            <a:pPr marL="171450" indent="-171450">
              <a:buClr>
                <a:srgbClr val="8DC055"/>
              </a:buClr>
              <a:buFont typeface="Arial" panose="020B0604020202020204" pitchFamily="34" charset="0"/>
              <a:buChar cha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Subject to disciplinary procedure</a:t>
            </a:r>
          </a:p>
          <a:p>
            <a:pPr marL="171450" indent="-171450">
              <a:buClr>
                <a:srgbClr val="8DC055"/>
              </a:buClr>
              <a:buFont typeface="Arial" panose="020B0604020202020204" pitchFamily="34" charset="0"/>
              <a:buChar char="•"/>
            </a:pPr>
            <a:endParaRPr lang="en-GB" sz="1100" dirty="0">
              <a:latin typeface="Network Rail Sans"/>
            </a:endParaRPr>
          </a:p>
          <a:p>
            <a:pPr marL="171450" indent="-171450">
              <a:buClr>
                <a:srgbClr val="8DC055"/>
              </a:buClr>
              <a:buFont typeface="Arial" panose="020B0604020202020204" pitchFamily="34" charset="0"/>
              <a:buChar char="•"/>
            </a:pPr>
            <a:r>
              <a:rPr lang="en-GB" sz="1100" dirty="0">
                <a:latin typeface="Network Rail Sans"/>
              </a:rPr>
              <a:t>Sentinel card cancelled </a:t>
            </a:r>
          </a:p>
          <a:p>
            <a:endParaRPr lang="en-GB" sz="1050" dirty="0">
              <a:latin typeface="Network Rail Sans"/>
              <a:cs typeface="Calibri"/>
            </a:endParaRPr>
          </a:p>
          <a:p>
            <a:endParaRPr lang="en-GB" sz="1050" dirty="0">
              <a:latin typeface="Network Rail Sans"/>
              <a:cs typeface="Calibri"/>
            </a:endParaRPr>
          </a:p>
        </p:txBody>
      </p:sp>
      <p:sp>
        <p:nvSpPr>
          <p:cNvPr id="72" name="TextBox 71">
            <a:extLst>
              <a:ext uri="{FF2B5EF4-FFF2-40B4-BE49-F238E27FC236}">
                <a16:creationId xmlns:a16="http://schemas.microsoft.com/office/drawing/2014/main" id="{18901C9D-FF7A-4F07-BEDF-45D77614BD32}"/>
              </a:ext>
            </a:extLst>
          </p:cNvPr>
          <p:cNvSpPr txBox="1"/>
          <p:nvPr/>
        </p:nvSpPr>
        <p:spPr>
          <a:xfrm>
            <a:off x="619543" y="5578304"/>
            <a:ext cx="4101119" cy="9387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dirty="0">
                <a:latin typeface="Network Rail Sans"/>
                <a:cs typeface="Calibri"/>
              </a:rPr>
              <a:t>If you voluntarily report a drug or alcohol issue to your line manager, supervisor of HR Business Partner – and this is not reported as a consequenceof expecting a positive test result, you will recive support to begin a programme of rehabilitation through our occupational health provider.</a:t>
            </a:r>
          </a:p>
        </p:txBody>
      </p:sp>
      <p:pic>
        <p:nvPicPr>
          <p:cNvPr id="11" name="Picture 10" descr="A picture containing drawing&#10;&#10;Description automatically generated">
            <a:extLst>
              <a:ext uri="{FF2B5EF4-FFF2-40B4-BE49-F238E27FC236}">
                <a16:creationId xmlns:a16="http://schemas.microsoft.com/office/drawing/2014/main" id="{3F27A8CD-CE57-418A-9898-751256BFB5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12" name="Rectangle 11">
            <a:extLst>
              <a:ext uri="{FF2B5EF4-FFF2-40B4-BE49-F238E27FC236}">
                <a16:creationId xmlns:a16="http://schemas.microsoft.com/office/drawing/2014/main" id="{035F9BB2-B0A5-4FEE-9145-C67E6C5AF6CB}"/>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Slide Number Placeholder 2">
            <a:extLst>
              <a:ext uri="{FF2B5EF4-FFF2-40B4-BE49-F238E27FC236}">
                <a16:creationId xmlns:a16="http://schemas.microsoft.com/office/drawing/2014/main" id="{866D3B0D-E517-4D57-A932-F0F5407E5257}"/>
              </a:ext>
            </a:extLst>
          </p:cNvPr>
          <p:cNvSpPr txBox="1">
            <a:spLocks/>
          </p:cNvSpPr>
          <p:nvPr/>
        </p:nvSpPr>
        <p:spPr>
          <a:xfrm>
            <a:off x="3786421" y="7041505"/>
            <a:ext cx="1200150" cy="4032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latin typeface="Network Rail Sans" panose="02000000040000020004" pitchFamily="2" charset="0"/>
              </a:rPr>
              <a:t>Page: 8</a:t>
            </a:r>
          </a:p>
        </p:txBody>
      </p:sp>
      <p:cxnSp>
        <p:nvCxnSpPr>
          <p:cNvPr id="17" name="Straight Connector 16">
            <a:extLst>
              <a:ext uri="{FF2B5EF4-FFF2-40B4-BE49-F238E27FC236}">
                <a16:creationId xmlns:a16="http://schemas.microsoft.com/office/drawing/2014/main" id="{2A3DFBE2-4B49-46A6-8034-13C20690CE6C}"/>
              </a:ext>
            </a:extLst>
          </p:cNvPr>
          <p:cNvCxnSpPr>
            <a:cxnSpLocks/>
          </p:cNvCxnSpPr>
          <p:nvPr/>
        </p:nvCxnSpPr>
        <p:spPr>
          <a:xfrm>
            <a:off x="392205" y="3656801"/>
            <a:ext cx="4252994" cy="0"/>
          </a:xfrm>
          <a:prstGeom prst="line">
            <a:avLst/>
          </a:prstGeom>
          <a:ln w="28575">
            <a:solidFill>
              <a:srgbClr val="8DC055"/>
            </a:solidFill>
          </a:ln>
        </p:spPr>
        <p:style>
          <a:lnRef idx="3">
            <a:schemeClr val="accent2"/>
          </a:lnRef>
          <a:fillRef idx="0">
            <a:schemeClr val="accent2"/>
          </a:fillRef>
          <a:effectRef idx="2">
            <a:schemeClr val="accent2"/>
          </a:effectRef>
          <a:fontRef idx="minor">
            <a:schemeClr val="tx1"/>
          </a:fontRef>
        </p:style>
      </p:cxnSp>
      <p:sp>
        <p:nvSpPr>
          <p:cNvPr id="21" name="Rectangle 20">
            <a:extLst>
              <a:ext uri="{FF2B5EF4-FFF2-40B4-BE49-F238E27FC236}">
                <a16:creationId xmlns:a16="http://schemas.microsoft.com/office/drawing/2014/main" id="{2C9502C0-FBC8-4149-9C3A-23E0CF1888E0}"/>
              </a:ext>
            </a:extLst>
          </p:cNvPr>
          <p:cNvSpPr/>
          <p:nvPr/>
        </p:nvSpPr>
        <p:spPr>
          <a:xfrm>
            <a:off x="0" y="636363"/>
            <a:ext cx="3401525" cy="409753"/>
          </a:xfrm>
          <a:prstGeom prst="rect">
            <a:avLst/>
          </a:prstGeom>
          <a:solidFill>
            <a:srgbClr val="00517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1400">
              <a:latin typeface="Network Rail Sans" panose="02000000040000020004" pitchFamily="2" charset="0"/>
            </a:endParaRPr>
          </a:p>
        </p:txBody>
      </p:sp>
      <p:sp>
        <p:nvSpPr>
          <p:cNvPr id="22" name="Slide Number Placeholder 2">
            <a:extLst>
              <a:ext uri="{FF2B5EF4-FFF2-40B4-BE49-F238E27FC236}">
                <a16:creationId xmlns:a16="http://schemas.microsoft.com/office/drawing/2014/main" id="{F720D4C4-665F-4381-BC93-786F5D2660AD}"/>
              </a:ext>
            </a:extLst>
          </p:cNvPr>
          <p:cNvSpPr txBox="1">
            <a:spLocks/>
          </p:cNvSpPr>
          <p:nvPr/>
        </p:nvSpPr>
        <p:spPr>
          <a:xfrm>
            <a:off x="149823" y="699271"/>
            <a:ext cx="4028985" cy="2666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b="1" dirty="0">
                <a:solidFill>
                  <a:schemeClr val="bg1"/>
                </a:solidFill>
                <a:latin typeface="Network Rail Sans" panose="02000000040000020004" pitchFamily="2" charset="0"/>
              </a:rPr>
              <a:t>Drug and alcohol testing </a:t>
            </a:r>
            <a:endParaRPr lang="en-GB" sz="2000" b="1" dirty="0">
              <a:solidFill>
                <a:schemeClr val="bg1"/>
              </a:solidFill>
              <a:latin typeface="Network Rail Sans" panose="02000000040000020004" pitchFamily="2" charset="0"/>
            </a:endParaRPr>
          </a:p>
        </p:txBody>
      </p:sp>
    </p:spTree>
    <p:extLst>
      <p:ext uri="{BB962C8B-B14F-4D97-AF65-F5344CB8AC3E}">
        <p14:creationId xmlns:p14="http://schemas.microsoft.com/office/powerpoint/2010/main" val="1675531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4FBC783-B46A-4D07-9834-9C026D4B90DA}"/>
              </a:ext>
            </a:extLst>
          </p:cNvPr>
          <p:cNvSpPr/>
          <p:nvPr/>
        </p:nvSpPr>
        <p:spPr>
          <a:xfrm>
            <a:off x="0" y="636363"/>
            <a:ext cx="3401525" cy="409753"/>
          </a:xfrm>
          <a:prstGeom prst="rect">
            <a:avLst/>
          </a:prstGeom>
          <a:solidFill>
            <a:srgbClr val="00517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1400">
              <a:latin typeface="Network Rail Sans" panose="02000000040000020004" pitchFamily="2" charset="0"/>
            </a:endParaRPr>
          </a:p>
        </p:txBody>
      </p:sp>
      <p:sp>
        <p:nvSpPr>
          <p:cNvPr id="2" name="Slide Number Placeholder 1">
            <a:extLst>
              <a:ext uri="{FF2B5EF4-FFF2-40B4-BE49-F238E27FC236}">
                <a16:creationId xmlns:a16="http://schemas.microsoft.com/office/drawing/2014/main" id="{84DBE8FF-B838-4DD0-834E-145FD911E6CA}"/>
              </a:ext>
            </a:extLst>
          </p:cNvPr>
          <p:cNvSpPr>
            <a:spLocks noGrp="1"/>
          </p:cNvSpPr>
          <p:nvPr>
            <p:ph type="sldNum" sz="quarter" idx="12"/>
          </p:nvPr>
        </p:nvSpPr>
        <p:spPr/>
        <p:txBody>
          <a:bodyPr/>
          <a:lstStyle/>
          <a:p>
            <a:fld id="{1016596A-6269-46E3-A00C-4AF238072946}" type="slidenum">
              <a:rPr lang="en-GB" smtClean="0"/>
              <a:t>9</a:t>
            </a:fld>
            <a:endParaRPr lang="en-GB"/>
          </a:p>
        </p:txBody>
      </p:sp>
      <p:sp>
        <p:nvSpPr>
          <p:cNvPr id="13" name="TextBox 12">
            <a:extLst>
              <a:ext uri="{FF2B5EF4-FFF2-40B4-BE49-F238E27FC236}">
                <a16:creationId xmlns:a16="http://schemas.microsoft.com/office/drawing/2014/main" id="{344EFF55-0E9D-4345-A60A-9644B9F3C5AC}"/>
              </a:ext>
            </a:extLst>
          </p:cNvPr>
          <p:cNvSpPr txBox="1"/>
          <p:nvPr/>
        </p:nvSpPr>
        <p:spPr>
          <a:xfrm>
            <a:off x="536703" y="1226268"/>
            <a:ext cx="4252994" cy="3816429"/>
          </a:xfrm>
          <a:prstGeom prst="rect">
            <a:avLst/>
          </a:prstGeom>
          <a:noFill/>
        </p:spPr>
        <p:txBody>
          <a:bodyPr wrap="square" rtlCol="0" anchor="t">
            <a:spAutoFit/>
          </a:bodyPr>
          <a:lstStyle/>
          <a:p>
            <a:r>
              <a:rPr lang="en-GB" sz="1100" dirty="0">
                <a:latin typeface="Network Rail Sans"/>
              </a:rPr>
              <a:t>Drug and alcohol testing is carried out in a way that protects the dignity of the person being tested, and maintains confidentiality in respect of the testing process and any declared medication being taken, which might affect the results of the test. </a:t>
            </a:r>
            <a:endParaRPr lang="en-GB" sz="1100" dirty="0">
              <a:latin typeface="Network Rail Sans" panose="02000000040000020004" pitchFamily="2" charset="0"/>
            </a:endParaRPr>
          </a:p>
          <a:p>
            <a:endParaRPr lang="en-GB" sz="1100" dirty="0">
              <a:latin typeface="Network Rail Sans" panose="02000000040000020004" pitchFamily="2" charset="0"/>
            </a:endParaRPr>
          </a:p>
          <a:p>
            <a:r>
              <a:rPr lang="en-GB" sz="1100" dirty="0">
                <a:latin typeface="Network Rail Sans"/>
              </a:rPr>
              <a:t>Any employee, candidate or contractor who refuses to sign to confirm their understanding and acceptance of the Network Rail Drugs and Alcohol policy and testing arrangements, and their compliance with the policy, shall not undertake safety critical work, or work requiring PTS certification. </a:t>
            </a:r>
            <a:endParaRPr lang="en-GB" sz="1100" dirty="0">
              <a:latin typeface="Network Rail Sans" panose="02000000040000020004" pitchFamily="2" charset="0"/>
            </a:endParaRPr>
          </a:p>
          <a:p>
            <a:endParaRPr lang="en-GB" sz="1100" dirty="0">
              <a:latin typeface="Network Rail Sans" panose="02000000040000020004" pitchFamily="2" charset="0"/>
            </a:endParaRPr>
          </a:p>
          <a:p>
            <a:r>
              <a:rPr lang="en-GB" sz="1100" dirty="0">
                <a:latin typeface="Network Rail Sans"/>
              </a:rPr>
              <a:t>When any employee tests positive (fails) following drugs and alcohol testing, a disciplinary procedure shall be initiated by Network Rail (or the contractor for their employees).  This could lead to a five year suspension and dismissal for gross misconduct.</a:t>
            </a:r>
            <a:endParaRPr lang="en-GB" sz="1100" dirty="0">
              <a:latin typeface="Network Rail Sans" panose="02000000040000020004" pitchFamily="2" charset="0"/>
            </a:endParaRPr>
          </a:p>
          <a:p>
            <a:endParaRPr lang="en-GB" sz="1100" dirty="0">
              <a:latin typeface="Network Rail Sans" panose="02000000040000020004" pitchFamily="2" charset="0"/>
            </a:endParaRPr>
          </a:p>
          <a:p>
            <a:r>
              <a:rPr lang="en-GB" sz="1100" dirty="0">
                <a:latin typeface="Network Rail Sans"/>
              </a:rPr>
              <a:t>Employees and contractors may appeal against positive results of a drugs and alcohol test. The appeals process is separate from any disciplinary procedure which the employee or contractor is subject to. An appeal may be submitted to the Health and Wellness Team, if this is supported by the sponsor and is found to be necessary during the investigation. </a:t>
            </a:r>
          </a:p>
        </p:txBody>
      </p:sp>
      <p:pic>
        <p:nvPicPr>
          <p:cNvPr id="7" name="Picture 6" descr="A picture containing drawing&#10;&#10;Description automatically generated">
            <a:extLst>
              <a:ext uri="{FF2B5EF4-FFF2-40B4-BE49-F238E27FC236}">
                <a16:creationId xmlns:a16="http://schemas.microsoft.com/office/drawing/2014/main" id="{BADD02F4-4A23-4ACA-962A-8EF1024ADD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8029" y="124470"/>
            <a:ext cx="1716148" cy="784167"/>
          </a:xfrm>
          <a:prstGeom prst="rect">
            <a:avLst/>
          </a:prstGeom>
        </p:spPr>
      </p:pic>
      <p:sp>
        <p:nvSpPr>
          <p:cNvPr id="9" name="Rectangle 8">
            <a:extLst>
              <a:ext uri="{FF2B5EF4-FFF2-40B4-BE49-F238E27FC236}">
                <a16:creationId xmlns:a16="http://schemas.microsoft.com/office/drawing/2014/main" id="{EA9D6142-6365-46A3-A661-D2ACDC9B3DD6}"/>
              </a:ext>
            </a:extLst>
          </p:cNvPr>
          <p:cNvSpPr/>
          <p:nvPr/>
        </p:nvSpPr>
        <p:spPr>
          <a:xfrm>
            <a:off x="0" y="7103327"/>
            <a:ext cx="5334000" cy="315061"/>
          </a:xfrm>
          <a:prstGeom prst="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Slide Number Placeholder 2">
            <a:extLst>
              <a:ext uri="{FF2B5EF4-FFF2-40B4-BE49-F238E27FC236}">
                <a16:creationId xmlns:a16="http://schemas.microsoft.com/office/drawing/2014/main" id="{C69B5355-1D46-4B2A-874B-61679DD9CDC5}"/>
              </a:ext>
            </a:extLst>
          </p:cNvPr>
          <p:cNvSpPr txBox="1">
            <a:spLocks/>
          </p:cNvSpPr>
          <p:nvPr/>
        </p:nvSpPr>
        <p:spPr>
          <a:xfrm>
            <a:off x="3786421" y="7041505"/>
            <a:ext cx="1200150" cy="4032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chemeClr val="bg1"/>
                </a:solidFill>
                <a:latin typeface="Network Rail Sans" panose="02000000040000020004" pitchFamily="2" charset="0"/>
              </a:rPr>
              <a:t>Page: 9</a:t>
            </a:r>
          </a:p>
        </p:txBody>
      </p:sp>
      <p:sp>
        <p:nvSpPr>
          <p:cNvPr id="14" name="Slide Number Placeholder 2">
            <a:extLst>
              <a:ext uri="{FF2B5EF4-FFF2-40B4-BE49-F238E27FC236}">
                <a16:creationId xmlns:a16="http://schemas.microsoft.com/office/drawing/2014/main" id="{2A51604B-7FFD-4756-98E8-95966469A030}"/>
              </a:ext>
            </a:extLst>
          </p:cNvPr>
          <p:cNvSpPr txBox="1">
            <a:spLocks/>
          </p:cNvSpPr>
          <p:nvPr/>
        </p:nvSpPr>
        <p:spPr>
          <a:xfrm>
            <a:off x="149823" y="699271"/>
            <a:ext cx="4028985" cy="2666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b="1" dirty="0">
                <a:solidFill>
                  <a:schemeClr val="bg1"/>
                </a:solidFill>
                <a:latin typeface="Network Rail Sans" panose="02000000040000020004" pitchFamily="2" charset="0"/>
              </a:rPr>
              <a:t>Drug and alcohol testing </a:t>
            </a:r>
            <a:endParaRPr lang="en-GB" sz="2000" b="1" dirty="0">
              <a:solidFill>
                <a:schemeClr val="bg1"/>
              </a:solidFill>
              <a:latin typeface="Network Rail Sans" panose="02000000040000020004" pitchFamily="2" charset="0"/>
            </a:endParaRPr>
          </a:p>
        </p:txBody>
      </p:sp>
      <p:sp>
        <p:nvSpPr>
          <p:cNvPr id="3" name="Rectangle 2">
            <a:extLst>
              <a:ext uri="{FF2B5EF4-FFF2-40B4-BE49-F238E27FC236}">
                <a16:creationId xmlns:a16="http://schemas.microsoft.com/office/drawing/2014/main" id="{8FE2D086-9493-4972-8C56-E7CBB187D6E3}"/>
              </a:ext>
            </a:extLst>
          </p:cNvPr>
          <p:cNvSpPr/>
          <p:nvPr/>
        </p:nvSpPr>
        <p:spPr>
          <a:xfrm>
            <a:off x="363660" y="5160059"/>
            <a:ext cx="1131759" cy="1544642"/>
          </a:xfrm>
          <a:prstGeom prst="rect">
            <a:avLst/>
          </a:prstGeom>
          <a:solidFill>
            <a:srgbClr val="8DC0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782A24E-F2BF-4DD3-959D-F1CF5447078E}"/>
              </a:ext>
            </a:extLst>
          </p:cNvPr>
          <p:cNvSpPr/>
          <p:nvPr/>
        </p:nvSpPr>
        <p:spPr>
          <a:xfrm>
            <a:off x="363660" y="5183727"/>
            <a:ext cx="1131759" cy="1446550"/>
          </a:xfrm>
          <a:prstGeom prst="rect">
            <a:avLst/>
          </a:prstGeom>
        </p:spPr>
        <p:txBody>
          <a:bodyPr wrap="square">
            <a:spAutoFit/>
          </a:bodyPr>
          <a:lstStyle/>
          <a:p>
            <a:pPr lvl="0" algn="ctr"/>
            <a:r>
              <a:rPr lang="en-GB" sz="1100" dirty="0">
                <a:solidFill>
                  <a:schemeClr val="bg1"/>
                </a:solidFill>
                <a:latin typeface="Network Rail Sans" panose="02000000040000020004" pitchFamily="2" charset="0"/>
              </a:rPr>
              <a:t>Testing is carried out via evidential breath test for alcohol *</a:t>
            </a:r>
          </a:p>
          <a:p>
            <a:pPr lvl="0" algn="ctr"/>
            <a:r>
              <a:rPr lang="en-GB" sz="1100" dirty="0">
                <a:solidFill>
                  <a:schemeClr val="bg1"/>
                </a:solidFill>
                <a:latin typeface="Network Rail Sans" panose="02000000040000020004" pitchFamily="2" charset="0"/>
              </a:rPr>
              <a:t>Drugs testing is undertaken by urine sample</a:t>
            </a:r>
          </a:p>
        </p:txBody>
      </p:sp>
      <p:sp>
        <p:nvSpPr>
          <p:cNvPr id="20" name="Rectangle 19">
            <a:extLst>
              <a:ext uri="{FF2B5EF4-FFF2-40B4-BE49-F238E27FC236}">
                <a16:creationId xmlns:a16="http://schemas.microsoft.com/office/drawing/2014/main" id="{2BE76F16-B5B1-458F-843E-67D8FDA48AAA}"/>
              </a:ext>
            </a:extLst>
          </p:cNvPr>
          <p:cNvSpPr/>
          <p:nvPr/>
        </p:nvSpPr>
        <p:spPr>
          <a:xfrm>
            <a:off x="2101370" y="5160059"/>
            <a:ext cx="1131759" cy="1544642"/>
          </a:xfrm>
          <a:prstGeom prst="rect">
            <a:avLst/>
          </a:prstGeom>
          <a:solidFill>
            <a:srgbClr val="8DC0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2E967672-163E-45EB-9A30-A6655A6C8835}"/>
              </a:ext>
            </a:extLst>
          </p:cNvPr>
          <p:cNvSpPr/>
          <p:nvPr/>
        </p:nvSpPr>
        <p:spPr>
          <a:xfrm>
            <a:off x="2117393" y="5283749"/>
            <a:ext cx="1102745" cy="1277273"/>
          </a:xfrm>
          <a:prstGeom prst="rect">
            <a:avLst/>
          </a:prstGeom>
        </p:spPr>
        <p:txBody>
          <a:bodyPr wrap="square">
            <a:spAutoFit/>
          </a:bodyPr>
          <a:lstStyle/>
          <a:p>
            <a:pPr algn="ctr"/>
            <a:r>
              <a:rPr lang="en-GB" sz="1100" dirty="0">
                <a:solidFill>
                  <a:schemeClr val="bg1"/>
                </a:solidFill>
                <a:latin typeface="Network Rail Sans" panose="02000000040000020004" pitchFamily="2" charset="0"/>
              </a:rPr>
              <a:t>Alcohol results are immediate. Analysis of urine takes place at a laboratory.</a:t>
            </a:r>
          </a:p>
          <a:p>
            <a:pPr lvl="0"/>
            <a:endParaRPr lang="en-GB" sz="1100" dirty="0">
              <a:solidFill>
                <a:schemeClr val="bg1"/>
              </a:solidFill>
              <a:latin typeface="Network Rail Sans" panose="02000000040000020004" pitchFamily="2" charset="0"/>
            </a:endParaRPr>
          </a:p>
        </p:txBody>
      </p:sp>
      <p:sp>
        <p:nvSpPr>
          <p:cNvPr id="22" name="Rectangle 21">
            <a:extLst>
              <a:ext uri="{FF2B5EF4-FFF2-40B4-BE49-F238E27FC236}">
                <a16:creationId xmlns:a16="http://schemas.microsoft.com/office/drawing/2014/main" id="{6C7B0176-5F5D-4152-99C4-A775AD5F05C8}"/>
              </a:ext>
            </a:extLst>
          </p:cNvPr>
          <p:cNvSpPr/>
          <p:nvPr/>
        </p:nvSpPr>
        <p:spPr>
          <a:xfrm>
            <a:off x="3787971" y="5160059"/>
            <a:ext cx="1131759" cy="1544642"/>
          </a:xfrm>
          <a:prstGeom prst="rect">
            <a:avLst/>
          </a:prstGeom>
          <a:solidFill>
            <a:srgbClr val="8DC0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F14B1BA9-7AD7-47A6-BA7B-C80870030074}"/>
              </a:ext>
            </a:extLst>
          </p:cNvPr>
          <p:cNvSpPr/>
          <p:nvPr/>
        </p:nvSpPr>
        <p:spPr>
          <a:xfrm>
            <a:off x="3992894" y="5689788"/>
            <a:ext cx="721911" cy="430887"/>
          </a:xfrm>
          <a:prstGeom prst="rect">
            <a:avLst/>
          </a:prstGeom>
        </p:spPr>
        <p:txBody>
          <a:bodyPr wrap="square">
            <a:spAutoFit/>
          </a:bodyPr>
          <a:lstStyle/>
          <a:p>
            <a:pPr lvl="0" algn="ctr"/>
            <a:r>
              <a:rPr lang="en-GB" sz="1100" dirty="0">
                <a:solidFill>
                  <a:schemeClr val="bg1"/>
                </a:solidFill>
                <a:latin typeface="Network Rail Sans" panose="02000000040000020004" pitchFamily="2" charset="0"/>
              </a:rPr>
              <a:t>Pass/Fail recorded</a:t>
            </a:r>
          </a:p>
        </p:txBody>
      </p:sp>
      <p:sp>
        <p:nvSpPr>
          <p:cNvPr id="5" name="Rectangle 4">
            <a:extLst>
              <a:ext uri="{FF2B5EF4-FFF2-40B4-BE49-F238E27FC236}">
                <a16:creationId xmlns:a16="http://schemas.microsoft.com/office/drawing/2014/main" id="{A5CFA38D-89BE-48A3-B2F2-C15208B89DDF}"/>
              </a:ext>
            </a:extLst>
          </p:cNvPr>
          <p:cNvSpPr/>
          <p:nvPr/>
        </p:nvSpPr>
        <p:spPr>
          <a:xfrm>
            <a:off x="347429" y="6730336"/>
            <a:ext cx="4442268" cy="253916"/>
          </a:xfrm>
          <a:prstGeom prst="rect">
            <a:avLst/>
          </a:prstGeom>
        </p:spPr>
        <p:txBody>
          <a:bodyPr wrap="square">
            <a:spAutoFit/>
          </a:bodyPr>
          <a:lstStyle/>
          <a:p>
            <a:r>
              <a:rPr lang="en-GB" sz="1050" dirty="0">
                <a:latin typeface="Network Rail Sans"/>
              </a:rPr>
              <a:t>*During COVID-19 alcohol testing shall be undertaken by urine sample</a:t>
            </a:r>
            <a:endParaRPr lang="en-GB" sz="1050" dirty="0">
              <a:latin typeface="Network Rail Sans" panose="02000000040000020004" pitchFamily="2" charset="0"/>
            </a:endParaRPr>
          </a:p>
        </p:txBody>
      </p:sp>
      <p:sp>
        <p:nvSpPr>
          <p:cNvPr id="6" name="Arrow: Right 5">
            <a:extLst>
              <a:ext uri="{FF2B5EF4-FFF2-40B4-BE49-F238E27FC236}">
                <a16:creationId xmlns:a16="http://schemas.microsoft.com/office/drawing/2014/main" id="{8E68D7C0-0A33-4708-8E6D-6DEFB8446C64}"/>
              </a:ext>
            </a:extLst>
          </p:cNvPr>
          <p:cNvSpPr/>
          <p:nvPr/>
        </p:nvSpPr>
        <p:spPr>
          <a:xfrm>
            <a:off x="1617392" y="5774413"/>
            <a:ext cx="310896" cy="265176"/>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Arrow: Right 23">
            <a:extLst>
              <a:ext uri="{FF2B5EF4-FFF2-40B4-BE49-F238E27FC236}">
                <a16:creationId xmlns:a16="http://schemas.microsoft.com/office/drawing/2014/main" id="{EA24E856-9F3F-4C05-B6C4-8A9318DA083C}"/>
              </a:ext>
            </a:extLst>
          </p:cNvPr>
          <p:cNvSpPr/>
          <p:nvPr/>
        </p:nvSpPr>
        <p:spPr>
          <a:xfrm>
            <a:off x="3349107" y="5772644"/>
            <a:ext cx="310896" cy="265176"/>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7195251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DB6320C9D2574AB3AA5117D80DF58C" ma:contentTypeVersion="12" ma:contentTypeDescription="Create a new document." ma:contentTypeScope="" ma:versionID="30992e13e3972e542415767a3e8f8e31">
  <xsd:schema xmlns:xsd="http://www.w3.org/2001/XMLSchema" xmlns:xs="http://www.w3.org/2001/XMLSchema" xmlns:p="http://schemas.microsoft.com/office/2006/metadata/properties" xmlns:ns3="7872136c-19fc-4a7d-bdc0-b4384bce4cda" xmlns:ns4="f1d8122c-770b-4926-b8cd-4dc6ea039942" targetNamespace="http://schemas.microsoft.com/office/2006/metadata/properties" ma:root="true" ma:fieldsID="25a0f39e0faaefd1d0ac2613baf6cfc2" ns3:_="" ns4:_="">
    <xsd:import namespace="7872136c-19fc-4a7d-bdc0-b4384bce4cda"/>
    <xsd:import namespace="f1d8122c-770b-4926-b8cd-4dc6ea03994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72136c-19fc-4a7d-bdc0-b4384bce4c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d8122c-770b-4926-b8cd-4dc6ea03994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237FFC-5B9E-42D8-863F-DCCBB2463549}">
  <ds:schemaRefs>
    <ds:schemaRef ds:uri="http://purl.org/dc/terms/"/>
    <ds:schemaRef ds:uri="http://purl.org/dc/dcmitype/"/>
    <ds:schemaRef ds:uri="7872136c-19fc-4a7d-bdc0-b4384bce4cda"/>
    <ds:schemaRef ds:uri="http://purl.org/dc/elements/1.1/"/>
    <ds:schemaRef ds:uri="http://schemas.microsoft.com/office/2006/documentManagement/types"/>
    <ds:schemaRef ds:uri="f1d8122c-770b-4926-b8cd-4dc6ea039942"/>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4B3A5BE-1190-45C2-BA70-B2EEED6E9E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72136c-19fc-4a7d-bdc0-b4384bce4cda"/>
    <ds:schemaRef ds:uri="f1d8122c-770b-4926-b8cd-4dc6ea0399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44A192-C23C-4586-8A93-1F3335569E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389</TotalTime>
  <Words>1460</Words>
  <Application>Microsoft Office PowerPoint</Application>
  <PresentationFormat>Custom</PresentationFormat>
  <Paragraphs>149</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Network Rail Sans</vt:lpstr>
      <vt:lpstr>Wingdings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Miskelly Nicole</dc:creator>
  <cp:lastModifiedBy>Nick Baddeley</cp:lastModifiedBy>
  <cp:revision>342</cp:revision>
  <cp:lastPrinted>2020-01-21T15:17:13Z</cp:lastPrinted>
  <dcterms:modified xsi:type="dcterms:W3CDTF">2021-11-02T15:17:24Z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0x01010048DB6320C9D2574AB3AA5117D80DF58C</vt:lpwstr>
  </property>
  <property fmtid="{D5CDD505-2E9C-101B-9397-08002B2CF9AE}" pid="3" name="MSIP_Label_8577031b-11bc-4db9-b655-7d79027ad570_Enabled">
    <vt:lpwstr>true</vt:lpwstr>
  </property>
  <property fmtid="{D5CDD505-2E9C-101B-9397-08002B2CF9AE}" pid="4" name="MSIP_Label_8577031b-11bc-4db9-b655-7d79027ad570_SetDate">
    <vt:lpwstr>2021-11-02T15:17:24Z</vt:lpwstr>
  </property>
  <property fmtid="{D5CDD505-2E9C-101B-9397-08002B2CF9AE}" pid="5" name="MSIP_Label_8577031b-11bc-4db9-b655-7d79027ad570_Method">
    <vt:lpwstr>Standard</vt:lpwstr>
  </property>
  <property fmtid="{D5CDD505-2E9C-101B-9397-08002B2CF9AE}" pid="6" name="MSIP_Label_8577031b-11bc-4db9-b655-7d79027ad570_Name">
    <vt:lpwstr>8577031b-11bc-4db9-b655-7d79027ad570</vt:lpwstr>
  </property>
  <property fmtid="{D5CDD505-2E9C-101B-9397-08002B2CF9AE}" pid="7" name="MSIP_Label_8577031b-11bc-4db9-b655-7d79027ad570_SiteId">
    <vt:lpwstr>c22cc3e1-5d7f-4f4d-be03-d5a158cc9409</vt:lpwstr>
  </property>
  <property fmtid="{D5CDD505-2E9C-101B-9397-08002B2CF9AE}" pid="8" name="MSIP_Label_8577031b-11bc-4db9-b655-7d79027ad570_ActionId">
    <vt:lpwstr>8d4b8718-fff3-4343-af8a-febfa47e0047</vt:lpwstr>
  </property>
  <property fmtid="{D5CDD505-2E9C-101B-9397-08002B2CF9AE}" pid="9" name="MSIP_Label_8577031b-11bc-4db9-b655-7d79027ad570_ContentBits">
    <vt:lpwstr>1</vt:lpwstr>
  </property>
</Properties>
</file>