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74" r:id="rId2"/>
    <p:sldId id="260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261" r:id="rId16"/>
    <p:sldId id="29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Text Boxes" id="{C5BB9270-E2E1-474E-8C4E-470F069B7877}">
          <p14:sldIdLst>
            <p14:sldId id="274"/>
            <p14:sldId id="260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261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951B81"/>
    <a:srgbClr val="482683"/>
    <a:srgbClr val="007981"/>
    <a:srgbClr val="51ACB8"/>
    <a:srgbClr val="004D6F"/>
    <a:srgbClr val="70B397"/>
    <a:srgbClr val="8B60A0"/>
    <a:srgbClr val="8DC055"/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7817" autoAdjust="0"/>
    <p:restoredTop sz="73091" autoAdjust="0"/>
  </p:normalViewPr>
  <p:slideViewPr>
    <p:cSldViewPr snapToGrid="0">
      <p:cViewPr varScale="1">
        <p:scale>
          <a:sx n="74" d="100"/>
          <a:sy n="74" d="100"/>
        </p:scale>
        <p:origin x="1158" y="5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47234-F741-423B-B336-1B8A9B2BAFB1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3AEB3-B81B-4ED9-B214-8605DB9A6A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88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424F-E449-4824-921F-55F0BB15E53D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05F73-A141-4BC2-903A-E12D05ECF9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0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just an introductory slide</a:t>
            </a:r>
          </a:p>
        </p:txBody>
      </p:sp>
    </p:spTree>
    <p:extLst>
      <p:ext uri="{BB962C8B-B14F-4D97-AF65-F5344CB8AC3E}">
        <p14:creationId xmlns:p14="http://schemas.microsoft.com/office/powerpoint/2010/main" val="1082081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Emergency arrangements usually apply to the site as a whole and don’t change. If a particular package of work requires something different detail that here - but don’t reproduce the whole section, just describe what’s being done differently</a:t>
            </a:r>
          </a:p>
        </p:txBody>
      </p:sp>
    </p:spTree>
    <p:extLst>
      <p:ext uri="{BB962C8B-B14F-4D97-AF65-F5344CB8AC3E}">
        <p14:creationId xmlns:p14="http://schemas.microsoft.com/office/powerpoint/2010/main" val="810600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Things that don’t change on site do not need to be reproduced in each WPP - highlight only differences</a:t>
            </a:r>
          </a:p>
          <a:p>
            <a:endParaRPr lang="en-GB" dirty="0"/>
          </a:p>
          <a:p>
            <a:r>
              <a:rPr lang="en-GB" dirty="0"/>
              <a:t>If an ALO Work Plan is needed this must be made clear in the WPP and it must be adequately cross referenced</a:t>
            </a:r>
          </a:p>
        </p:txBody>
      </p:sp>
    </p:spTree>
    <p:extLst>
      <p:ext uri="{BB962C8B-B14F-4D97-AF65-F5344CB8AC3E}">
        <p14:creationId xmlns:p14="http://schemas.microsoft.com/office/powerpoint/2010/main" val="1417038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‘TBA’ doesn’t really help anyone so avoid it - work should be properly planned so there should be no need to use TBA</a:t>
            </a:r>
          </a:p>
        </p:txBody>
      </p:sp>
    </p:spTree>
    <p:extLst>
      <p:ext uri="{BB962C8B-B14F-4D97-AF65-F5344CB8AC3E}">
        <p14:creationId xmlns:p14="http://schemas.microsoft.com/office/powerpoint/2010/main" val="3038478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self explanatory</a:t>
            </a:r>
          </a:p>
        </p:txBody>
      </p:sp>
    </p:spTree>
    <p:extLst>
      <p:ext uri="{BB962C8B-B14F-4D97-AF65-F5344CB8AC3E}">
        <p14:creationId xmlns:p14="http://schemas.microsoft.com/office/powerpoint/2010/main" val="71998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WPP contains the detail of what will happen on the work package. In essence it should contain enough information to allow a competent supervisor deliver the work.</a:t>
            </a:r>
          </a:p>
          <a:p>
            <a:endParaRPr lang="en-GB" dirty="0"/>
          </a:p>
          <a:p>
            <a:r>
              <a:rPr lang="en-GB" dirty="0"/>
              <a:t>How the site will be managed is set out in the CPP - don’t cover this ground again. Only things that are additional or different to what the CPP describes need to be mentioned in the WPP</a:t>
            </a:r>
          </a:p>
        </p:txBody>
      </p:sp>
    </p:spTree>
    <p:extLst>
      <p:ext uri="{BB962C8B-B14F-4D97-AF65-F5344CB8AC3E}">
        <p14:creationId xmlns:p14="http://schemas.microsoft.com/office/powerpoint/2010/main" val="768822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lack of clarity and understanding on the part of NR staff has contributed significantly to the amount of extraneous information in WPPs</a:t>
            </a:r>
          </a:p>
          <a:p>
            <a:endParaRPr lang="en-GB" dirty="0"/>
          </a:p>
          <a:p>
            <a:r>
              <a:rPr lang="en-GB" dirty="0"/>
              <a:t>The key point is NR’s preferences don’t matter - the documents belong to the PCs and should be written to suit their approach</a:t>
            </a:r>
          </a:p>
          <a:p>
            <a:endParaRPr lang="en-GB" dirty="0"/>
          </a:p>
          <a:p>
            <a:r>
              <a:rPr lang="en-GB" dirty="0"/>
              <a:t>If it’s full of errors we should start to question the suitability of the CEM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80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probably the most important part of the plan and needs to contain quite a bit of detail - it should be the largest section of a WPP</a:t>
            </a:r>
          </a:p>
        </p:txBody>
      </p:sp>
    </p:spTree>
    <p:extLst>
      <p:ext uri="{BB962C8B-B14F-4D97-AF65-F5344CB8AC3E}">
        <p14:creationId xmlns:p14="http://schemas.microsoft.com/office/powerpoint/2010/main" val="210929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key theme with a WPP is that it should cover the work in the package only and not have broader information that should be in the CPP</a:t>
            </a:r>
          </a:p>
          <a:p>
            <a:endParaRPr lang="en-GB" dirty="0"/>
          </a:p>
          <a:p>
            <a:r>
              <a:rPr lang="en-GB" dirty="0"/>
              <a:t>This theme will be carried through subsequent slides</a:t>
            </a:r>
          </a:p>
        </p:txBody>
      </p:sp>
    </p:spTree>
    <p:extLst>
      <p:ext uri="{BB962C8B-B14F-4D97-AF65-F5344CB8AC3E}">
        <p14:creationId xmlns:p14="http://schemas.microsoft.com/office/powerpoint/2010/main" val="1138784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needs to be enough detail on temporary works to allow it to be built</a:t>
            </a:r>
          </a:p>
          <a:p>
            <a:endParaRPr lang="en-GB" dirty="0"/>
          </a:p>
          <a:p>
            <a:r>
              <a:rPr lang="en-GB" dirty="0"/>
              <a:t>Organisations will usually be in the CPP - detail any differences on this work package here</a:t>
            </a:r>
          </a:p>
        </p:txBody>
      </p:sp>
    </p:spTree>
    <p:extLst>
      <p:ext uri="{BB962C8B-B14F-4D97-AF65-F5344CB8AC3E}">
        <p14:creationId xmlns:p14="http://schemas.microsoft.com/office/powerpoint/2010/main" val="311178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continues the theme of having only information different to the CPP in WPPs</a:t>
            </a:r>
          </a:p>
        </p:txBody>
      </p:sp>
    </p:spTree>
    <p:extLst>
      <p:ext uri="{BB962C8B-B14F-4D97-AF65-F5344CB8AC3E}">
        <p14:creationId xmlns:p14="http://schemas.microsoft.com/office/powerpoint/2010/main" val="2409684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risks from certain hazards may be dealt with in the CPP - if that’s the case don’t replicate those elements here, they’ve already been addressed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key point is that the WPP should not have everyday or routine risk controls that everyone is familiar with - people need information on the difficult things, without the unnecessary clutter of ‘teaching granny to suck eggs’ type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894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issues are usually covered in the Environmental Management Plan with some information in the CPP</a:t>
            </a:r>
          </a:p>
          <a:p>
            <a:endParaRPr lang="en-GB" dirty="0"/>
          </a:p>
          <a:p>
            <a:r>
              <a:rPr lang="en-GB" dirty="0"/>
              <a:t>The same message about not replicating sections of the CPP would apply equally to the EMP - only provide info in the WPP if what your going to do is different to what the EMP describes</a:t>
            </a:r>
          </a:p>
        </p:txBody>
      </p:sp>
    </p:spTree>
    <p:extLst>
      <p:ext uri="{BB962C8B-B14F-4D97-AF65-F5344CB8AC3E}">
        <p14:creationId xmlns:p14="http://schemas.microsoft.com/office/powerpoint/2010/main" val="349211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an example of a headline.</a:t>
            </a:r>
          </a:p>
        </p:txBody>
      </p:sp>
    </p:spTree>
    <p:extLst>
      <p:ext uri="{BB962C8B-B14F-4D97-AF65-F5344CB8AC3E}">
        <p14:creationId xmlns:p14="http://schemas.microsoft.com/office/powerpoint/2010/main" val="24566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0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5882866" y="0"/>
            <a:ext cx="413030" cy="6862274"/>
            <a:chOff x="346345" y="0"/>
            <a:chExt cx="413030" cy="6862274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23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4279047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2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64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712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997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20E629-38C3-49E6-8411-165FE28F0FB3}"/>
              </a:ext>
            </a:extLst>
          </p:cNvPr>
          <p:cNvSpPr/>
          <p:nvPr userDrawn="1"/>
        </p:nvSpPr>
        <p:spPr>
          <a:xfrm>
            <a:off x="1960" y="-2006571"/>
            <a:ext cx="12188080" cy="1895095"/>
          </a:xfrm>
          <a:prstGeom prst="rect">
            <a:avLst/>
          </a:prstGeom>
          <a:solidFill>
            <a:srgbClr val="00517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USER NOTE: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want to copy content in from another deck you will need to change the background layout.  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do this: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cut and paste your content into the slide deck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right-click and hover over the ‘layout’ option on the drop-down menu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select one of the track-based backgrounds available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  <p:sldLayoutId id="2147483708" r:id="rId3"/>
    <p:sldLayoutId id="2147483709" r:id="rId4"/>
    <p:sldLayoutId id="2147483714" r:id="rId5"/>
    <p:sldLayoutId id="2147483716" r:id="rId6"/>
    <p:sldLayoutId id="2147483718" r:id="rId7"/>
    <p:sldLayoutId id="214748371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.uk/url?sa=i&amp;rct=j&amp;q=&amp;esrc=s&amp;frm=1&amp;source=images&amp;cd=&amp;cad=rja&amp;uact=8&amp;ved=0CAcQjRw&amp;url=http://suddenlyseptember.com/questions/&amp;ei=cLtQVdPBKu6U7Qb98oDwCA&amp;bvm=bv.92885102,d.ZGU&amp;psig=AFQjCNFT6LK7nCIKbyedP3KhhFpCgApodA&amp;ust=143144062065215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2ahUKEwiexJmJpsDhAhUdA2MBHUUaDngQjRx6BAgBEAU&amp;url=http://www.google.co.uk/url?sa%3Di%26rct%3Dj%26q%3D%26esrc%3Ds%26source%3Dimages%26cd%3D%26ved%3D%26url%3Dhttp://worldartsme.com/team-of-working-together-clipart.html%26psig%3DAOvVaw2Ljd2gcKa16UfaxifnDOWx%26ust%3D1554806056581949&amp;psig=AOvVaw2Ljd2gcKa16UfaxifnDOWx&amp;ust=155480605658194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gif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140F2B-CF17-494F-BA14-0FCC6E9E0F7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4C2BE-9C68-41C1-A5DE-5A69F52921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altLang="en-US" sz="3600" b="1" dirty="0"/>
              <a:t>Work Package Plan - Briefing</a:t>
            </a:r>
            <a:endParaRPr lang="en-GB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27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204864"/>
            <a:ext cx="8532440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Environmental management arrangements</a:t>
            </a:r>
            <a:endParaRPr lang="en-GB" sz="2000" dirty="0">
              <a:solidFill>
                <a:schemeClr val="tx2"/>
              </a:solidFill>
            </a:endParaRP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This is usually covered in the CPP or the EMP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Detail any differences or additions for this package of work</a:t>
            </a:r>
          </a:p>
          <a:p>
            <a:pPr lvl="1"/>
            <a:endParaRPr lang="en-GB" sz="16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Waste management arrangements </a:t>
            </a:r>
            <a:r>
              <a:rPr lang="en-GB" sz="2000" dirty="0">
                <a:solidFill>
                  <a:schemeClr val="tx2"/>
                </a:solidFill>
              </a:rPr>
              <a:t>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Usually covered in the CPP or the EMP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Detail any differences or additions for this package of work</a:t>
            </a:r>
          </a:p>
          <a:p>
            <a:pPr lvl="1"/>
            <a:endParaRPr lang="en-GB" sz="2000" b="1" i="1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4	Environmental and waste management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28208B9-74EE-4F45-80B8-1C125B6A1CB1}"/>
              </a:ext>
            </a:extLst>
          </p:cNvPr>
          <p:cNvSpPr/>
          <p:nvPr/>
        </p:nvSpPr>
        <p:spPr bwMode="auto">
          <a:xfrm>
            <a:off x="8362682" y="2303153"/>
            <a:ext cx="666750" cy="21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960245-A2B4-4386-B2EA-95FE84DD6B0C}"/>
              </a:ext>
            </a:extLst>
          </p:cNvPr>
          <p:cNvSpPr/>
          <p:nvPr/>
        </p:nvSpPr>
        <p:spPr bwMode="auto">
          <a:xfrm>
            <a:off x="8362682" y="2301369"/>
            <a:ext cx="1306942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A8A422-31B9-46F4-94C6-D0D7A84E46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75" y="4654081"/>
            <a:ext cx="4600752" cy="16187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D395B4D-957A-40B3-8131-CC1445C37351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57B59F-D6C0-49EE-A16D-A615B868EF3A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14511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532440" cy="1079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Emergency Arrangements</a:t>
            </a:r>
            <a:r>
              <a:rPr lang="en-GB" sz="2000" dirty="0">
                <a:solidFill>
                  <a:schemeClr val="tx2"/>
                </a:solidFill>
              </a:rPr>
              <a:t> - generally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Only different or additional arrangements should be covered in a WPP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Do not replicate the information in the CPP in a WPP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5	Emergency arrangements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28208B9-74EE-4F45-80B8-1C125B6A1CB1}"/>
              </a:ext>
            </a:extLst>
          </p:cNvPr>
          <p:cNvSpPr/>
          <p:nvPr/>
        </p:nvSpPr>
        <p:spPr bwMode="auto">
          <a:xfrm>
            <a:off x="8362682" y="2303153"/>
            <a:ext cx="666750" cy="21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80DDC4-2935-42F8-ACFB-236463914B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62" y="4520247"/>
            <a:ext cx="3438965" cy="13755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A7AB2B7-2393-46B2-BFA2-692B505644B3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B715D4-4540-4EA7-940D-0FC187DC84EB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15379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5A7F901-16AB-4781-BAEF-65A7499CE1B8}"/>
              </a:ext>
            </a:extLst>
          </p:cNvPr>
          <p:cNvGrpSpPr>
            <a:grpSpLocks noChangeAspect="1"/>
          </p:cNvGrpSpPr>
          <p:nvPr/>
        </p:nvGrpSpPr>
        <p:grpSpPr>
          <a:xfrm>
            <a:off x="3823826" y="5204243"/>
            <a:ext cx="3559107" cy="1537870"/>
            <a:chOff x="3707904" y="1308640"/>
            <a:chExt cx="5256584" cy="250928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0E99EDC-0778-48C5-AAC9-2DF696633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520" y="1308640"/>
              <a:ext cx="5112960" cy="2509285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3228A57-D37E-4930-9FEC-CA593E346768}"/>
                </a:ext>
              </a:extLst>
            </p:cNvPr>
            <p:cNvSpPr/>
            <p:nvPr/>
          </p:nvSpPr>
          <p:spPr bwMode="auto">
            <a:xfrm>
              <a:off x="3707904" y="3429000"/>
              <a:ext cx="5256584" cy="3222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GB" sz="1100" dirty="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Things like layout plans, access arrangements and welfare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don’t change on many sites - so don’t mention them in a WPP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Maps, layout plans etc. should be on the site notice board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The WPP should only have this sort of info if it’s different to the norm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Rail traffic management </a:t>
            </a:r>
            <a:r>
              <a:rPr lang="en-GB" sz="2000" dirty="0">
                <a:solidFill>
                  <a:schemeClr val="tx2"/>
                </a:solidFill>
              </a:rPr>
              <a:t>- detail the arrangements in the WPP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Delete the section if there are none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Management of ALO should be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Detail on ALO operations relating to the work should be in the ALO Work Plan which should be referenced in the WPP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pPr lvl="1"/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6	Work package arrangements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28208B9-74EE-4F45-80B8-1C125B6A1CB1}"/>
              </a:ext>
            </a:extLst>
          </p:cNvPr>
          <p:cNvSpPr/>
          <p:nvPr/>
        </p:nvSpPr>
        <p:spPr bwMode="auto">
          <a:xfrm>
            <a:off x="8362682" y="2303153"/>
            <a:ext cx="666750" cy="21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AD2FF-D9B7-4C09-A477-E3F0CB7520C3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8C6F27-06CE-4388-9D86-B52CDDDD3DD0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257776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160001"/>
            <a:ext cx="8440076" cy="22865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Road traffic management</a:t>
            </a:r>
            <a:r>
              <a:rPr lang="en-GB" sz="2000" dirty="0">
                <a:solidFill>
                  <a:schemeClr val="tx2"/>
                </a:solidFill>
              </a:rPr>
              <a:t> - detail any arrangements in the WPP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Delete the section if none are required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or the details are no different to what’s covered in the CPP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Schedule of task briefing sheets </a:t>
            </a:r>
            <a:r>
              <a:rPr lang="en-GB" sz="2000" dirty="0">
                <a:solidFill>
                  <a:schemeClr val="tx2"/>
                </a:solidFill>
              </a:rPr>
              <a:t>- provide details in a table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Avoid unhelpful notes such as ‘TBA’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If the work is planned properly these details will be known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pPr lvl="1"/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6	Work package arrangements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28208B9-74EE-4F45-80B8-1C125B6A1CB1}"/>
              </a:ext>
            </a:extLst>
          </p:cNvPr>
          <p:cNvSpPr/>
          <p:nvPr/>
        </p:nvSpPr>
        <p:spPr bwMode="auto">
          <a:xfrm>
            <a:off x="8362682" y="2303153"/>
            <a:ext cx="666750" cy="21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F86149-D05A-4094-87BF-446A67A573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696" y="4481182"/>
            <a:ext cx="2338316" cy="23383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7027FA-F0ED-4E7E-A700-9E8D8BF0BAE6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E3912D-71BD-4DFD-9B63-9768AF621B2B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398696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Detail any hand over or hand back arrangements for this work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If there are none delete this section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7	Hand over and handback arrangements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28208B9-74EE-4F45-80B8-1C125B6A1CB1}"/>
              </a:ext>
            </a:extLst>
          </p:cNvPr>
          <p:cNvSpPr/>
          <p:nvPr/>
        </p:nvSpPr>
        <p:spPr bwMode="auto">
          <a:xfrm>
            <a:off x="8362682" y="2303153"/>
            <a:ext cx="666750" cy="21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11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791A5F-7326-48EF-9FD7-B0E04E5DC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859" y="2900652"/>
            <a:ext cx="3572141" cy="23737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451F73-94B8-4D11-9C92-0A8F7687B96D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09BCFC-229F-403C-9DE5-694796E9D0D0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311679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540000"/>
            <a:ext cx="0" cy="0"/>
          </a:xfrm>
        </p:spPr>
        <p:txBody>
          <a:bodyPr/>
          <a:lstStyle/>
          <a:p>
            <a:pPr eaLnBrk="1" hangingPunct="1"/>
            <a:r>
              <a:rPr lang="en-GB" altLang="en-US" sz="3600" b="1" i="0" dirty="0">
                <a:solidFill>
                  <a:schemeClr val="tx2"/>
                </a:solidFill>
              </a:rPr>
              <a:t>Questions?</a:t>
            </a:r>
          </a:p>
        </p:txBody>
      </p:sp>
      <p:pic>
        <p:nvPicPr>
          <p:cNvPr id="7" name="Picture 6" descr="http://suddenlyseptember.com/wp-content/uploads/2015/02/Ask-The-Right-Questions-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1" y="1557338"/>
            <a:ext cx="4684713" cy="468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8885882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65765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This is guidance - different formats or contents may be used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WPPs cover discrete packages of work - most projects will have several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WPPs should describe how the work will be done in detail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They’re usually used by supervisors on site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If you write the same thing in most WPPs - that info should be in the CPP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When thinking about content ask yourself :</a:t>
            </a:r>
          </a:p>
          <a:p>
            <a:pPr marL="1257300" lvl="2" indent="-342900">
              <a:buBlip>
                <a:blip r:embed="rId3"/>
              </a:buBlip>
            </a:pPr>
            <a:r>
              <a:rPr lang="en-GB" sz="2000" dirty="0">
                <a:solidFill>
                  <a:schemeClr val="tx2"/>
                </a:solidFill>
              </a:rPr>
              <a:t>will the info. help the people on site?</a:t>
            </a:r>
          </a:p>
          <a:p>
            <a:pPr marL="1257300" lvl="2" indent="-342900">
              <a:buBlip>
                <a:blip r:embed="rId3"/>
              </a:buBlip>
            </a:pPr>
            <a:r>
              <a:rPr lang="en-GB" sz="2000" dirty="0">
                <a:solidFill>
                  <a:schemeClr val="tx2"/>
                </a:solidFill>
              </a:rPr>
              <a:t>is the WPP the best place for it?                                             </a:t>
            </a: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88539E-DB21-4D23-B309-352F411863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100" y="4900984"/>
            <a:ext cx="1666640" cy="1766638"/>
          </a:xfrm>
          <a:prstGeom prst="rect">
            <a:avLst/>
          </a:prstGeom>
        </p:spPr>
      </p:pic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solidFill>
                  <a:schemeClr val="tx2"/>
                </a:solidFill>
              </a:rPr>
              <a:t>Overview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D6C6CD-853C-4DD3-84DB-DF72C022D820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FA4988-7A9D-4082-9C28-246621E8EAFF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F7DD18-C89D-4B81-893E-05E3CBD9C2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162" y="4606080"/>
            <a:ext cx="2165347" cy="1621920"/>
          </a:xfrm>
          <a:prstGeom prst="rect">
            <a:avLst/>
          </a:prstGeom>
        </p:spPr>
      </p:pic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solidFill>
                  <a:schemeClr val="tx2"/>
                </a:solidFill>
              </a:rPr>
              <a:t>Overview</a:t>
            </a: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65765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The PC’s processes, nor the content of the CPP, should be replicated in a WPP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If you do something differently to what was outlined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You should highlight this in the WPP e.g. additional welfare facilities</a:t>
            </a:r>
          </a:p>
          <a:p>
            <a:pPr lvl="1"/>
            <a:r>
              <a:rPr lang="en-GB" sz="2000" b="1" i="1" dirty="0">
                <a:solidFill>
                  <a:schemeClr val="tx2"/>
                </a:solidFill>
              </a:rPr>
              <a:t>But </a:t>
            </a:r>
            <a:r>
              <a:rPr lang="en-GB" sz="2000" dirty="0">
                <a:solidFill>
                  <a:schemeClr val="tx2"/>
                </a:solidFill>
              </a:rPr>
              <a:t>- just outline the change, don’t copy all welfare details in the CPP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What should be in a WPP is :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b="1" i="1" dirty="0">
                <a:solidFill>
                  <a:schemeClr val="tx2"/>
                </a:solidFill>
              </a:rPr>
              <a:t>how</a:t>
            </a:r>
            <a:r>
              <a:rPr lang="en-GB" sz="2000" dirty="0">
                <a:solidFill>
                  <a:schemeClr val="tx2"/>
                </a:solidFill>
              </a:rPr>
              <a:t> the work will be done and in what order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b="1" i="1" dirty="0">
                <a:solidFill>
                  <a:schemeClr val="tx2"/>
                </a:solidFill>
              </a:rPr>
              <a:t>who</a:t>
            </a:r>
            <a:r>
              <a:rPr lang="en-GB" sz="2000" dirty="0">
                <a:solidFill>
                  <a:schemeClr val="tx2"/>
                </a:solidFill>
              </a:rPr>
              <a:t> will be responsible for what                                                 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Names of responsible people must be provided throughout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‘TBA’ is useless - and </a:t>
            </a:r>
            <a:r>
              <a:rPr lang="en-GB" sz="2000" b="1" i="1" dirty="0">
                <a:solidFill>
                  <a:schemeClr val="tx2"/>
                </a:solidFill>
              </a:rPr>
              <a:t>must not </a:t>
            </a:r>
            <a:r>
              <a:rPr lang="en-GB" sz="2000" dirty="0">
                <a:solidFill>
                  <a:schemeClr val="tx2"/>
                </a:solidFill>
              </a:rPr>
              <a:t>be used                                                 </a:t>
            </a: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67A6562-DA13-4AE4-A269-F8D7E4839987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C746E5-9CFF-488A-ABB2-C9C9749901BF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16031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7E423D-B3B2-4F0E-BE19-9D8206AA9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006" y="2279415"/>
            <a:ext cx="1775704" cy="1658625"/>
          </a:xfrm>
          <a:prstGeom prst="rect">
            <a:avLst/>
          </a:prstGeom>
        </p:spPr>
      </p:pic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solidFill>
                  <a:schemeClr val="tx2"/>
                </a:solidFill>
              </a:rPr>
              <a:t>Overview</a:t>
            </a: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When considering if something is ‘adequate’, or not, it does not matter …</a:t>
            </a:r>
          </a:p>
          <a:p>
            <a:r>
              <a:rPr lang="en-GB" sz="2000" dirty="0">
                <a:solidFill>
                  <a:schemeClr val="tx2"/>
                </a:solidFill>
              </a:rPr>
              <a:t>… if it’s structured or phrased the way you would have said it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All that matters is - does it address the main principals of the issue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Semantics or typographical errors are irrelevant and don’t make anything inadequate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You may however point these out in an e-mail or similar but …</a:t>
            </a:r>
          </a:p>
          <a:p>
            <a:r>
              <a:rPr lang="en-GB" sz="2000" dirty="0">
                <a:solidFill>
                  <a:schemeClr val="tx2"/>
                </a:solidFill>
              </a:rPr>
              <a:t>… the CEM should have dealt with these before submission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6B45A5-E5F8-4A02-B0E3-41882057D3B0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25E874-26FA-40E0-BBCB-591CF1998371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85093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7AD10D-CB76-4F70-ABAA-80F96A71B5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930" y="958911"/>
            <a:ext cx="2172271" cy="1313181"/>
          </a:xfrm>
          <a:prstGeom prst="rect">
            <a:avLst/>
          </a:prstGeom>
        </p:spPr>
      </p:pic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1	Introduction</a:t>
            </a: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1471426" y="2201400"/>
            <a:ext cx="8532440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This is the key part of the document - it is a method statement for the work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There should be enough detail for a competent supervisor to do the job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It should be about </a:t>
            </a: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¼ to a ⅓ of the document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GB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as much space as you need to get the message across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C56FA8E-967E-48E0-89CA-A76F82E180C7}"/>
              </a:ext>
            </a:extLst>
          </p:cNvPr>
          <p:cNvSpPr txBox="1">
            <a:spLocks/>
          </p:cNvSpPr>
          <p:nvPr/>
        </p:nvSpPr>
        <p:spPr>
          <a:xfrm>
            <a:off x="1512000" y="3969750"/>
            <a:ext cx="5751140" cy="15562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/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be illustrated with diagrams or sketches where these would help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D08E8F-9FE8-4F34-BF33-4B460E637F4B}"/>
              </a:ext>
            </a:extLst>
          </p:cNvPr>
          <p:cNvGrpSpPr>
            <a:grpSpLocks noChangeAspect="1"/>
          </p:cNvGrpSpPr>
          <p:nvPr/>
        </p:nvGrpSpPr>
        <p:grpSpPr>
          <a:xfrm>
            <a:off x="8344382" y="4123305"/>
            <a:ext cx="1772058" cy="2628021"/>
            <a:chOff x="6820382" y="4123304"/>
            <a:chExt cx="1423506" cy="211110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9157978-7E2B-4ED2-8912-592649945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7186" y="4123304"/>
              <a:ext cx="1309552" cy="2014696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5234E70-8116-4262-BB8E-134CCDD3B50A}"/>
                </a:ext>
              </a:extLst>
            </p:cNvPr>
            <p:cNvSpPr/>
            <p:nvPr/>
          </p:nvSpPr>
          <p:spPr bwMode="auto">
            <a:xfrm>
              <a:off x="6820382" y="6065134"/>
              <a:ext cx="1423506" cy="1692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GB" sz="1100" dirty="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43EF026-0B74-4B97-8026-0BDD5DC781AE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623CAA-B625-49CC-957B-E8199A8171AD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93213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  <p:bldP spid="13" grpId="0" uiExpand="1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Services and isolation points</a:t>
            </a:r>
            <a:endParaRPr lang="en-GB" sz="2000" dirty="0">
              <a:solidFill>
                <a:schemeClr val="tx2"/>
              </a:solidFill>
            </a:endParaRP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Include only those relevant to this package of work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Access restrictions </a:t>
            </a:r>
            <a:r>
              <a:rPr lang="en-GB" sz="2000" dirty="0">
                <a:solidFill>
                  <a:schemeClr val="tx2"/>
                </a:solidFill>
              </a:rPr>
              <a:t>- generally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Only provide detail that’s different to the usual access arrangements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Asbestos </a:t>
            </a:r>
            <a:r>
              <a:rPr lang="en-GB" sz="2000" dirty="0">
                <a:solidFill>
                  <a:schemeClr val="tx2"/>
                </a:solidFill>
              </a:rPr>
              <a:t>- generally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Include any interaction with known asbestos in this work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ALO </a:t>
            </a:r>
            <a:r>
              <a:rPr lang="en-GB" sz="2000" dirty="0">
                <a:solidFill>
                  <a:schemeClr val="tx2"/>
                </a:solidFill>
              </a:rPr>
              <a:t>- management of ALO operations will be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Provide any supporting detail associated with this work</a:t>
            </a: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1	Introduction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2D3C10-1FE3-4D91-8650-B03BD6C2DC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083" y="2900080"/>
            <a:ext cx="1924667" cy="17232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27B4373-D2F1-4F0D-91C7-0620BD7EF1D7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2FAB86-4E85-4CDD-A618-85AFB011793E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307985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1	Introduction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440000" y="207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Temporary works </a:t>
            </a:r>
            <a:r>
              <a:rPr lang="en-GB" sz="2000" dirty="0">
                <a:solidFill>
                  <a:schemeClr val="tx2"/>
                </a:solidFill>
              </a:rPr>
              <a:t>- management of temp. works will be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Include details of temp. works required for this work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NR Organisation </a:t>
            </a:r>
            <a:r>
              <a:rPr lang="en-GB" sz="2000" dirty="0">
                <a:solidFill>
                  <a:schemeClr val="tx2"/>
                </a:solidFill>
              </a:rPr>
              <a:t>- generally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Outline any differences for this package of work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PC Organisation </a:t>
            </a:r>
            <a:r>
              <a:rPr lang="en-GB" sz="2000" dirty="0">
                <a:solidFill>
                  <a:schemeClr val="tx2"/>
                </a:solidFill>
              </a:rPr>
              <a:t>- generally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Outline any differences for this package of work</a:t>
            </a:r>
          </a:p>
          <a:p>
            <a:endParaRPr lang="en-GB" sz="2000" b="1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Resources </a:t>
            </a:r>
            <a:r>
              <a:rPr lang="en-GB" sz="2000" dirty="0">
                <a:solidFill>
                  <a:schemeClr val="tx2"/>
                </a:solidFill>
              </a:rPr>
              <a:t>- detail the resources that will be used in this work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3B6AB6-4194-404C-8A1B-B9017CF0E0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001" y="2857811"/>
            <a:ext cx="2141095" cy="23731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B3E2AEC-9F7F-467F-A57E-FEA31AD1704B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DF841E-2315-4B97-A49F-D5EF78EF2F35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66230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orking together">
            <a:hlinkClick r:id="rId3"/>
            <a:extLst>
              <a:ext uri="{FF2B5EF4-FFF2-40B4-BE49-F238E27FC236}">
                <a16:creationId xmlns:a16="http://schemas.microsoft.com/office/drawing/2014/main" id="{159AB707-6125-4768-B5A3-716DF2DE8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589" y="4581129"/>
            <a:ext cx="3096208" cy="20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Site Communication</a:t>
            </a:r>
            <a:r>
              <a:rPr lang="en-GB" sz="2000" dirty="0">
                <a:solidFill>
                  <a:schemeClr val="tx2"/>
                </a:solidFill>
              </a:rPr>
              <a:t> - detail any differences from the CPP for this work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Do not replicate details in the CPP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Contact details </a:t>
            </a:r>
            <a:r>
              <a:rPr lang="en-GB" sz="2000" dirty="0">
                <a:solidFill>
                  <a:schemeClr val="tx2"/>
                </a:solidFill>
              </a:rPr>
              <a:t>- detail key contacts not mentioned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It can be more use to put these in the TBSs instead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Other parties </a:t>
            </a:r>
            <a:r>
              <a:rPr lang="en-GB" sz="2000" dirty="0">
                <a:solidFill>
                  <a:schemeClr val="tx2"/>
                </a:solidFill>
              </a:rPr>
              <a:t>- detail key people who will help deliver this work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Do not duplicate long lists from the CPP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2	Working together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69841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FDD691-E7B8-40DA-BF3B-C970472FA11A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C200A-9E26-41D8-9831-93ADC5E25EC4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342276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03B48C-1800-47B4-B388-062333A4E5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337" y="980571"/>
            <a:ext cx="2264876" cy="1308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9D57FC-55C3-4BA6-B0EF-2B13CD7F1F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93" y="5526087"/>
            <a:ext cx="2264875" cy="1265064"/>
          </a:xfrm>
          <a:prstGeom prst="rect">
            <a:avLst/>
          </a:prstGeom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1"/>
            <a:ext cx="8640960" cy="42551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Work with particular risks</a:t>
            </a:r>
            <a:r>
              <a:rPr lang="en-GB" sz="2000" dirty="0">
                <a:solidFill>
                  <a:schemeClr val="tx2"/>
                </a:solidFill>
              </a:rPr>
              <a:t> - management of these will be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Outline the specific arrangements for this package of work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Include any differences from the detail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If the CPP already has all the info needed don’t replicate if here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Focus on genuine risks - don’t address routine or everyday issues</a:t>
            </a:r>
          </a:p>
          <a:p>
            <a:pPr lvl="1"/>
            <a:endParaRPr lang="en-GB" sz="16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Significant railway and construction H&amp;S risks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Detail how these risks will be addressed if not covered in the CPP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Note it’s </a:t>
            </a:r>
            <a:r>
              <a:rPr lang="en-GB" sz="2000" b="1" i="1" dirty="0">
                <a:solidFill>
                  <a:schemeClr val="tx2"/>
                </a:solidFill>
              </a:rPr>
              <a:t>significant </a:t>
            </a:r>
            <a:r>
              <a:rPr lang="en-GB" sz="2000" dirty="0">
                <a:solidFill>
                  <a:schemeClr val="tx2"/>
                </a:solidFill>
              </a:rPr>
              <a:t>risks - don’t cover everyday, well understood risks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This is about risks that are :</a:t>
            </a:r>
          </a:p>
          <a:p>
            <a:pPr marL="1257300" lvl="2" indent="-342900">
              <a:buBlip>
                <a:blip r:embed="rId5"/>
              </a:buBlip>
            </a:pPr>
            <a:r>
              <a:rPr lang="en-GB" sz="2000" dirty="0">
                <a:solidFill>
                  <a:schemeClr val="tx2"/>
                </a:solidFill>
              </a:rPr>
              <a:t>odd, unusual, unexpected or difficult to manage</a:t>
            </a:r>
          </a:p>
          <a:p>
            <a:endParaRPr lang="en-GB" sz="16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Lifesaving Rules </a:t>
            </a:r>
            <a:r>
              <a:rPr lang="en-GB" sz="2000" dirty="0">
                <a:solidFill>
                  <a:schemeClr val="tx2"/>
                </a:solidFill>
              </a:rPr>
              <a:t>- only if particularly relevant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Don’t pad out the WPP with all the LSRs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1079500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altLang="en-US" sz="2400" b="1" dirty="0">
                <a:solidFill>
                  <a:schemeClr val="tx2"/>
                </a:solidFill>
              </a:rPr>
              <a:t>3	Hazard management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031726-9E9C-405D-B337-7F6724578EB4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E4659E-9291-42ED-9E64-164CC1611A22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Work Package Plan - Briefing</a:t>
            </a:r>
          </a:p>
        </p:txBody>
      </p:sp>
    </p:spTree>
    <p:extLst>
      <p:ext uri="{BB962C8B-B14F-4D97-AF65-F5344CB8AC3E}">
        <p14:creationId xmlns:p14="http://schemas.microsoft.com/office/powerpoint/2010/main" val="138710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theme/theme1.xml><?xml version="1.0" encoding="utf-8"?>
<a:theme xmlns:a="http://schemas.openxmlformats.org/drawingml/2006/main" name="1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9AB99B49-7C51-4641-A658-12EAB32B26BF}" vid="{743D7A7F-C375-4659-AAD2-46A87105F4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376</TotalTime>
  <Words>1656</Words>
  <Application>Microsoft Office PowerPoint</Application>
  <PresentationFormat>Widescreen</PresentationFormat>
  <Paragraphs>184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1_Office Theme</vt:lpstr>
      <vt:lpstr>PowerPoint Presentation</vt:lpstr>
      <vt:lpstr>Overview</vt:lpstr>
      <vt:lpstr>Overview</vt:lpstr>
      <vt:lpstr>Overview</vt:lpstr>
      <vt:lpstr>1 Introduction</vt:lpstr>
      <vt:lpstr>1 Introduction</vt:lpstr>
      <vt:lpstr>1 Introduction</vt:lpstr>
      <vt:lpstr>2 Working together</vt:lpstr>
      <vt:lpstr>3 Hazard management</vt:lpstr>
      <vt:lpstr>4 Environmental and waste management</vt:lpstr>
      <vt:lpstr>5 Emergency arrangements</vt:lpstr>
      <vt:lpstr>6 Work package arrangements</vt:lpstr>
      <vt:lpstr>6 Work package arrangements</vt:lpstr>
      <vt:lpstr>7 Hand over and handback arrangements</vt:lpstr>
      <vt:lpstr>Questions?</vt:lpstr>
      <vt:lpstr>PowerPoint Presentation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Steve</dc:creator>
  <cp:lastModifiedBy>Jones Steve</cp:lastModifiedBy>
  <cp:revision>23</cp:revision>
  <dcterms:created xsi:type="dcterms:W3CDTF">2019-04-26T07:00:00Z</dcterms:created>
  <dcterms:modified xsi:type="dcterms:W3CDTF">2019-06-12T08:20:28Z</dcterms:modified>
</cp:coreProperties>
</file>