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handoutMasterIdLst>
    <p:handoutMasterId r:id="rId10"/>
  </p:handoutMasterIdLst>
  <p:sldIdLst>
    <p:sldId id="274" r:id="rId2"/>
    <p:sldId id="336" r:id="rId3"/>
    <p:sldId id="315" r:id="rId4"/>
    <p:sldId id="337" r:id="rId5"/>
    <p:sldId id="338" r:id="rId6"/>
    <p:sldId id="261" r:id="rId7"/>
    <p:sldId id="29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 Text Boxes" id="{C5BB9270-E2E1-474E-8C4E-470F069B7877}">
          <p14:sldIdLst>
            <p14:sldId id="274"/>
            <p14:sldId id="336"/>
            <p14:sldId id="315"/>
            <p14:sldId id="337"/>
            <p14:sldId id="338"/>
            <p14:sldId id="261"/>
            <p14:sldId id="29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951B81"/>
    <a:srgbClr val="482683"/>
    <a:srgbClr val="007981"/>
    <a:srgbClr val="51ACB8"/>
    <a:srgbClr val="004D6F"/>
    <a:srgbClr val="70B397"/>
    <a:srgbClr val="8B60A0"/>
    <a:srgbClr val="8DC055"/>
    <a:srgbClr val="0051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17817" autoAdjust="0"/>
    <p:restoredTop sz="78348" autoAdjust="0"/>
  </p:normalViewPr>
  <p:slideViewPr>
    <p:cSldViewPr snapToGrid="0">
      <p:cViewPr>
        <p:scale>
          <a:sx n="70" d="100"/>
          <a:sy n="70" d="100"/>
        </p:scale>
        <p:origin x="1320" y="9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47234-F741-423B-B336-1B8A9B2BAFB1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3AEB3-B81B-4ED9-B214-8605DB9A6A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88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5424F-E449-4824-921F-55F0BB15E53D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05F73-A141-4BC2-903A-E12D05ECF9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07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TBSs need to contain information for the guys on site that they wouldn’t necessarily know - don’t spend a lot of time on information they are likely to already understand</a:t>
            </a:r>
          </a:p>
        </p:txBody>
      </p:sp>
    </p:spTree>
    <p:extLst>
      <p:ext uri="{BB962C8B-B14F-4D97-AF65-F5344CB8AC3E}">
        <p14:creationId xmlns:p14="http://schemas.microsoft.com/office/powerpoint/2010/main" val="1082081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 self explanatory</a:t>
            </a:r>
          </a:p>
        </p:txBody>
      </p:sp>
    </p:spTree>
    <p:extLst>
      <p:ext uri="{BB962C8B-B14F-4D97-AF65-F5344CB8AC3E}">
        <p14:creationId xmlns:p14="http://schemas.microsoft.com/office/powerpoint/2010/main" val="1138784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Focus on what’s different or unusual about the work - don’t dwell on the sort of issues the guys will already be aware of</a:t>
            </a:r>
          </a:p>
        </p:txBody>
      </p:sp>
    </p:spTree>
    <p:extLst>
      <p:ext uri="{BB962C8B-B14F-4D97-AF65-F5344CB8AC3E}">
        <p14:creationId xmlns:p14="http://schemas.microsoft.com/office/powerpoint/2010/main" val="1985788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Ideally the work will be well planned and changes to the TBS won’t be needed - if they are make sure you stop and take 5 to consider what you’re going to do</a:t>
            </a:r>
          </a:p>
        </p:txBody>
      </p:sp>
    </p:spTree>
    <p:extLst>
      <p:ext uri="{BB962C8B-B14F-4D97-AF65-F5344CB8AC3E}">
        <p14:creationId xmlns:p14="http://schemas.microsoft.com/office/powerpoint/2010/main" val="319666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Centre -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sp>
        <p:nvSpPr>
          <p:cNvPr id="8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2" name="Group 1"/>
          <p:cNvGrpSpPr>
            <a:grpSpLocks noChangeAspect="1"/>
          </p:cNvGrpSpPr>
          <p:nvPr userDrawn="1"/>
        </p:nvGrpSpPr>
        <p:grpSpPr>
          <a:xfrm>
            <a:off x="0" y="3085472"/>
            <a:ext cx="12188080" cy="1273356"/>
            <a:chOff x="1" y="2707477"/>
            <a:chExt cx="11904616" cy="1243741"/>
          </a:xfrm>
        </p:grpSpPr>
        <p:pic>
          <p:nvPicPr>
            <p:cNvPr id="35" name="Picture 34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46282" y="1561197"/>
              <a:ext cx="1243739" cy="353630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360"/>
            <a:stretch/>
          </p:blipFill>
          <p:spPr>
            <a:xfrm rot="5400000">
              <a:off x="10634893" y="2681494"/>
              <a:ext cx="1243739" cy="1295709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682585" y="1561196"/>
              <a:ext cx="1243739" cy="353630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218887" y="1561196"/>
              <a:ext cx="1243739" cy="3536302"/>
            </a:xfrm>
            <a:prstGeom prst="rect">
              <a:avLst/>
            </a:prstGeom>
          </p:spPr>
        </p:pic>
      </p:grp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73914A46-E48C-4791-BB70-79C401EB7A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4171" y="1501151"/>
            <a:ext cx="4963658" cy="4320073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00" baseline="0">
                <a:solidFill>
                  <a:srgbClr val="0051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This is an example of a headline.</a:t>
            </a:r>
          </a:p>
        </p:txBody>
      </p:sp>
    </p:spTree>
    <p:extLst>
      <p:ext uri="{BB962C8B-B14F-4D97-AF65-F5344CB8AC3E}">
        <p14:creationId xmlns:p14="http://schemas.microsoft.com/office/powerpoint/2010/main" val="245669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1" name="Group 20"/>
          <p:cNvGrpSpPr/>
          <p:nvPr userDrawn="1"/>
        </p:nvGrpSpPr>
        <p:grpSpPr>
          <a:xfrm>
            <a:off x="346345" y="0"/>
            <a:ext cx="413030" cy="6862274"/>
            <a:chOff x="346345" y="0"/>
            <a:chExt cx="413030" cy="6862274"/>
          </a:xfrm>
        </p:grpSpPr>
        <p:pic>
          <p:nvPicPr>
            <p:cNvPr id="22" name="Picture 21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10800000">
              <a:off x="346345" y="0"/>
              <a:ext cx="413030" cy="3527576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23429" r="-2857" b="3236"/>
            <a:stretch/>
          </p:blipFill>
          <p:spPr>
            <a:xfrm rot="10800000">
              <a:off x="346345" y="3493393"/>
              <a:ext cx="413030" cy="3368881"/>
            </a:xfrm>
            <a:prstGeom prst="rect">
              <a:avLst/>
            </a:prstGeom>
          </p:spPr>
        </p:pic>
      </p:grpSp>
      <p:sp>
        <p:nvSpPr>
          <p:cNvPr id="17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9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1" name="Group 20"/>
          <p:cNvGrpSpPr/>
          <p:nvPr userDrawn="1"/>
        </p:nvGrpSpPr>
        <p:grpSpPr>
          <a:xfrm>
            <a:off x="11431437" y="928688"/>
            <a:ext cx="413030" cy="5181555"/>
            <a:chOff x="11431437" y="928688"/>
            <a:chExt cx="413030" cy="5181555"/>
          </a:xfrm>
        </p:grpSpPr>
        <p:pic>
          <p:nvPicPr>
            <p:cNvPr id="22" name="Picture 21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23453"/>
            <a:stretch/>
          </p:blipFill>
          <p:spPr>
            <a:xfrm rot="10800000">
              <a:off x="11431437" y="928688"/>
              <a:ext cx="413030" cy="2598888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39800" r="-2857" b="3236"/>
            <a:stretch/>
          </p:blipFill>
          <p:spPr>
            <a:xfrm rot="10800000">
              <a:off x="11431437" y="3493392"/>
              <a:ext cx="413030" cy="2616851"/>
            </a:xfrm>
            <a:prstGeom prst="rect">
              <a:avLst/>
            </a:prstGeom>
          </p:spPr>
        </p:pic>
      </p:grpSp>
      <p:sp>
        <p:nvSpPr>
          <p:cNvPr id="31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10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5" name="Group 24"/>
          <p:cNvGrpSpPr/>
          <p:nvPr userDrawn="1"/>
        </p:nvGrpSpPr>
        <p:grpSpPr>
          <a:xfrm>
            <a:off x="5882866" y="0"/>
            <a:ext cx="413030" cy="6862274"/>
            <a:chOff x="346345" y="0"/>
            <a:chExt cx="413030" cy="6862274"/>
          </a:xfrm>
        </p:grpSpPr>
        <p:pic>
          <p:nvPicPr>
            <p:cNvPr id="26" name="Picture 2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10800000">
              <a:off x="346345" y="0"/>
              <a:ext cx="413030" cy="3527576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23429" r="-2857" b="3236"/>
            <a:stretch/>
          </p:blipFill>
          <p:spPr>
            <a:xfrm rot="10800000">
              <a:off x="346345" y="3493393"/>
              <a:ext cx="413030" cy="3368881"/>
            </a:xfrm>
            <a:prstGeom prst="rect">
              <a:avLst/>
            </a:prstGeom>
          </p:spPr>
        </p:pic>
      </p:grpSp>
      <p:sp>
        <p:nvSpPr>
          <p:cNvPr id="23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08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9408" y="5731445"/>
            <a:ext cx="12182592" cy="415480"/>
            <a:chOff x="9408" y="5628893"/>
            <a:chExt cx="12182592" cy="41548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1566681" y="4071620"/>
              <a:ext cx="413030" cy="352757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5060073" y="4071620"/>
              <a:ext cx="413030" cy="3527576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8549745" y="4074070"/>
              <a:ext cx="413030" cy="352757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7" t="59610" r="-3336" b="3236"/>
            <a:stretch/>
          </p:blipFill>
          <p:spPr>
            <a:xfrm rot="5400000">
              <a:off x="11131178" y="4982927"/>
              <a:ext cx="414856" cy="1706788"/>
            </a:xfrm>
            <a:prstGeom prst="rect">
              <a:avLst/>
            </a:prstGeom>
          </p:spPr>
        </p:pic>
      </p:grpSp>
      <p:sp>
        <p:nvSpPr>
          <p:cNvPr id="15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69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Be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9408" y="4279047"/>
            <a:ext cx="12182592" cy="415480"/>
            <a:chOff x="9408" y="5628893"/>
            <a:chExt cx="12182592" cy="41548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1566681" y="4071620"/>
              <a:ext cx="413030" cy="352757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5060073" y="4071620"/>
              <a:ext cx="413030" cy="3527576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8549745" y="4074070"/>
              <a:ext cx="413030" cy="352757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7" t="59610" r="-3336" b="3236"/>
            <a:stretch/>
          </p:blipFill>
          <p:spPr>
            <a:xfrm rot="5400000">
              <a:off x="11131178" y="4982927"/>
              <a:ext cx="414856" cy="1706788"/>
            </a:xfrm>
            <a:prstGeom prst="rect">
              <a:avLst/>
            </a:prstGeom>
          </p:spPr>
        </p:pic>
      </p:grpSp>
      <p:sp>
        <p:nvSpPr>
          <p:cNvPr id="12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646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712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997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028B7B-11F0-4B21-9921-6AC4570BEF2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87B6480D-97D3-4468-A736-594677F85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20E629-38C3-49E6-8411-165FE28F0FB3}"/>
              </a:ext>
            </a:extLst>
          </p:cNvPr>
          <p:cNvSpPr/>
          <p:nvPr userDrawn="1"/>
        </p:nvSpPr>
        <p:spPr>
          <a:xfrm>
            <a:off x="1960" y="-2006571"/>
            <a:ext cx="12188080" cy="1895095"/>
          </a:xfrm>
          <a:prstGeom prst="rect">
            <a:avLst/>
          </a:prstGeom>
          <a:solidFill>
            <a:srgbClr val="00517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00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USER NOTE: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want to copy content in from another deck you will need to change the background layout.  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do this: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cut and paste your content into the slide deck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right-click and hover over the ‘layout’ option on the drop-down menu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select one of the track-based backgrounds available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9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5" r:id="rId2"/>
    <p:sldLayoutId id="2147483708" r:id="rId3"/>
    <p:sldLayoutId id="2147483709" r:id="rId4"/>
    <p:sldLayoutId id="2147483714" r:id="rId5"/>
    <p:sldLayoutId id="2147483716" r:id="rId6"/>
    <p:sldLayoutId id="2147483718" r:id="rId7"/>
    <p:sldLayoutId id="214748371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65">
          <p15:clr>
            <a:srgbClr val="F26B43"/>
          </p15:clr>
        </p15:guide>
        <p15:guide id="2" pos="746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.uk/url?sa=i&amp;rct=j&amp;q=&amp;esrc=s&amp;frm=1&amp;source=images&amp;cd=&amp;cad=rja&amp;uact=8&amp;ved=0CAcQjRw&amp;url=http://suddenlyseptember.com/questions/&amp;ei=cLtQVdPBKu6U7Qb98oDwCA&amp;bvm=bv.92885102,d.ZGU&amp;psig=AFQjCNFT6LK7nCIKbyedP3KhhFpCgApodA&amp;ust=143144062065215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140F2B-CF17-494F-BA14-0FCC6E9E0F7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9EAAAC-928A-40C1-AC39-D34FD1799CA9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4C2BE-9C68-41C1-A5DE-5A69F52921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altLang="en-US" sz="3600" b="1" dirty="0"/>
              <a:t>Task Briefing Sheet - Briefing</a:t>
            </a:r>
            <a:endParaRPr lang="en-GB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427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88539E-DB21-4D23-B309-352F411863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497" y="4341425"/>
            <a:ext cx="1939596" cy="2055972"/>
          </a:xfrm>
          <a:prstGeom prst="rect">
            <a:avLst/>
          </a:prstGeom>
        </p:spPr>
      </p:pic>
      <p:sp>
        <p:nvSpPr>
          <p:cNvPr id="2" name="TextBox 1"/>
          <p:cNvSpPr txBox="1">
            <a:spLocks/>
          </p:cNvSpPr>
          <p:nvPr/>
        </p:nvSpPr>
        <p:spPr>
          <a:xfrm>
            <a:off x="1512000" y="2160000"/>
            <a:ext cx="8465765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This is concise info the guys on site need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TBSs should be short, sharp and punchy - no long paragraphs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Don’t reproduce large sections of the CPP or WPP in TBSs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TBSs have the essence of what’s needed …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… in clear, precise and brief terms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When thinking about content ask yourself :</a:t>
            </a:r>
          </a:p>
          <a:p>
            <a:pPr marL="1257300" lvl="2" indent="-342900">
              <a:buBlip>
                <a:blip r:embed="rId4"/>
              </a:buBlip>
            </a:pPr>
            <a:r>
              <a:rPr lang="en-GB" sz="2000" dirty="0">
                <a:solidFill>
                  <a:schemeClr val="tx2"/>
                </a:solidFill>
              </a:rPr>
              <a:t>will the info. help the people on site?</a:t>
            </a:r>
          </a:p>
          <a:p>
            <a:pPr marL="1257300" lvl="2" indent="-342900">
              <a:buBlip>
                <a:blip r:embed="rId4"/>
              </a:buBlip>
            </a:pPr>
            <a:r>
              <a:rPr lang="en-GB" sz="2000" dirty="0">
                <a:solidFill>
                  <a:schemeClr val="tx2"/>
                </a:solidFill>
              </a:rPr>
              <a:t>is the TBS the best place for it?                                             </a:t>
            </a:r>
          </a:p>
          <a:p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7269163" cy="512762"/>
          </a:xfrm>
        </p:spPr>
        <p:txBody>
          <a:bodyPr/>
          <a:lstStyle/>
          <a:p>
            <a:pPr eaLnBrk="1" hangingPunct="1"/>
            <a:r>
              <a:rPr lang="en-GB" altLang="en-US" sz="2400" b="1" dirty="0">
                <a:solidFill>
                  <a:schemeClr val="tx2"/>
                </a:solidFill>
              </a:rPr>
              <a:t>Overview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480576C-C585-48C6-8651-30D014BD2461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9BF4DD-3AC2-46D5-84AC-4176F9A0B3AF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Task Briefing Sheet - Briefing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3379FAB-F857-442B-92CB-F61781137D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949" y="4913661"/>
            <a:ext cx="2443306" cy="1623617"/>
          </a:xfrm>
          <a:prstGeom prst="rect">
            <a:avLst/>
          </a:prstGeom>
        </p:spPr>
      </p:pic>
      <p:sp>
        <p:nvSpPr>
          <p:cNvPr id="2" name="TextBox 1"/>
          <p:cNvSpPr txBox="1">
            <a:spLocks/>
          </p:cNvSpPr>
          <p:nvPr/>
        </p:nvSpPr>
        <p:spPr>
          <a:xfrm>
            <a:off x="1512000" y="2160000"/>
            <a:ext cx="8440076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Cover page </a:t>
            </a:r>
            <a:r>
              <a:rPr lang="en-GB" sz="2000" dirty="0">
                <a:solidFill>
                  <a:schemeClr val="tx2"/>
                </a:solidFill>
              </a:rPr>
              <a:t>- just ensure the details are correct</a:t>
            </a:r>
          </a:p>
          <a:p>
            <a:pPr lvl="1"/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Introduction </a:t>
            </a:r>
            <a:r>
              <a:rPr lang="en-GB" sz="2000" dirty="0">
                <a:solidFill>
                  <a:schemeClr val="tx2"/>
                </a:solidFill>
              </a:rPr>
              <a:t>- this is factual info. - just make sure it’s correct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Brief description and management of task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Info for this task only - don’t include the wider project</a:t>
            </a:r>
          </a:p>
          <a:p>
            <a:pPr lvl="1"/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Handback arrangements </a:t>
            </a:r>
            <a:r>
              <a:rPr lang="en-GB" sz="2000" dirty="0">
                <a:solidFill>
                  <a:schemeClr val="tx2"/>
                </a:solidFill>
              </a:rPr>
              <a:t>- outline how the work will come to an end …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… if there are no specific requirements, just say that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73C5CC2-F3AB-4633-BCD3-7DB6ED0FADA0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F9EE9E-2C48-446F-96AF-5C588C4BEF0E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Task Briefing Sheet - Briefing</a:t>
            </a:r>
          </a:p>
        </p:txBody>
      </p:sp>
    </p:spTree>
    <p:extLst>
      <p:ext uri="{BB962C8B-B14F-4D97-AF65-F5344CB8AC3E}">
        <p14:creationId xmlns:p14="http://schemas.microsoft.com/office/powerpoint/2010/main" val="158754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9F3CEE-B572-473E-80EE-AEF9CF5A8C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386" y="2866584"/>
            <a:ext cx="2965731" cy="1910132"/>
          </a:xfrm>
          <a:prstGeom prst="rect">
            <a:avLst/>
          </a:prstGeom>
        </p:spPr>
      </p:pic>
      <p:sp>
        <p:nvSpPr>
          <p:cNvPr id="2" name="TextBox 1"/>
          <p:cNvSpPr txBox="1">
            <a:spLocks/>
          </p:cNvSpPr>
          <p:nvPr/>
        </p:nvSpPr>
        <p:spPr>
          <a:xfrm>
            <a:off x="1512000" y="2160000"/>
            <a:ext cx="8440076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Note it’s </a:t>
            </a:r>
            <a:r>
              <a:rPr lang="en-GB" sz="2000" b="1" i="1" dirty="0">
                <a:solidFill>
                  <a:schemeClr val="tx2"/>
                </a:solidFill>
              </a:rPr>
              <a:t>significant </a:t>
            </a:r>
            <a:r>
              <a:rPr lang="en-GB" sz="2000" dirty="0">
                <a:solidFill>
                  <a:schemeClr val="tx2"/>
                </a:solidFill>
              </a:rPr>
              <a:t>risks - don’t cover everyday, well understood risks 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This is about risks that are :</a:t>
            </a:r>
          </a:p>
          <a:p>
            <a:pPr marL="1257300" lvl="2" indent="-342900">
              <a:buBlip>
                <a:blip r:embed="rId4"/>
              </a:buBlip>
            </a:pPr>
            <a:r>
              <a:rPr lang="en-GB" sz="2000" dirty="0">
                <a:solidFill>
                  <a:schemeClr val="tx2"/>
                </a:solidFill>
              </a:rPr>
              <a:t>odd</a:t>
            </a:r>
          </a:p>
          <a:p>
            <a:pPr marL="1257300" lvl="2" indent="-342900">
              <a:buBlip>
                <a:blip r:embed="rId4"/>
              </a:buBlip>
            </a:pPr>
            <a:r>
              <a:rPr lang="en-GB" sz="2000" dirty="0">
                <a:solidFill>
                  <a:schemeClr val="tx2"/>
                </a:solidFill>
              </a:rPr>
              <a:t>unusual</a:t>
            </a:r>
          </a:p>
          <a:p>
            <a:pPr marL="1257300" lvl="2" indent="-342900">
              <a:buBlip>
                <a:blip r:embed="rId4"/>
              </a:buBlip>
            </a:pPr>
            <a:r>
              <a:rPr lang="en-GB" sz="2000" dirty="0">
                <a:solidFill>
                  <a:schemeClr val="tx2"/>
                </a:solidFill>
              </a:rPr>
              <a:t>unexpected</a:t>
            </a:r>
          </a:p>
          <a:p>
            <a:pPr marL="1257300" lvl="2" indent="-342900">
              <a:buBlip>
                <a:blip r:embed="rId4"/>
              </a:buBlip>
            </a:pPr>
            <a:r>
              <a:rPr lang="en-GB" sz="2000" dirty="0">
                <a:solidFill>
                  <a:schemeClr val="tx2"/>
                </a:solidFill>
              </a:rPr>
              <a:t>or difficult to manage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>
                <a:solidFill>
                  <a:schemeClr val="tx2"/>
                </a:solidFill>
              </a:rPr>
              <a:t>Don’t refer to the life saving rules …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… unless they’re particularly or unusually relevant</a:t>
            </a:r>
          </a:p>
          <a:p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1331913"/>
            <a:ext cx="8440076" cy="512762"/>
          </a:xfrm>
        </p:spPr>
        <p:txBody>
          <a:bodyPr/>
          <a:lstStyle/>
          <a:p>
            <a:pPr>
              <a:tabLst>
                <a:tab pos="354013" algn="l"/>
              </a:tabLst>
            </a:pPr>
            <a:r>
              <a:rPr lang="en-GB" sz="2400" b="1" dirty="0">
                <a:solidFill>
                  <a:schemeClr val="tx2"/>
                </a:solidFill>
              </a:rPr>
              <a:t>Control of unusual or significant site and activity risks</a:t>
            </a:r>
            <a:br>
              <a:rPr lang="en-GB" sz="2400" b="1" dirty="0">
                <a:solidFill>
                  <a:schemeClr val="tx2"/>
                </a:solidFill>
              </a:rPr>
            </a:br>
            <a:endParaRPr lang="en-GB" altLang="en-US" sz="2400" b="1" dirty="0">
              <a:solidFill>
                <a:schemeClr val="tx2"/>
              </a:solidFill>
            </a:endParaRP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4A2B8DB-6E2A-418B-B51C-25B76D14A11F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971A7-639A-4B16-B3E9-E20A7CA009F9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Task Briefing Sheet - Briefing</a:t>
            </a:r>
          </a:p>
        </p:txBody>
      </p:sp>
    </p:spTree>
    <p:extLst>
      <p:ext uri="{BB962C8B-B14F-4D97-AF65-F5344CB8AC3E}">
        <p14:creationId xmlns:p14="http://schemas.microsoft.com/office/powerpoint/2010/main" val="148391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resources">
            <a:extLst>
              <a:ext uri="{FF2B5EF4-FFF2-40B4-BE49-F238E27FC236}">
                <a16:creationId xmlns:a16="http://schemas.microsoft.com/office/drawing/2014/main" id="{AF85B092-FEA9-4B2D-8E55-C87073898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1339" y="1443392"/>
            <a:ext cx="2723723" cy="220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>
            <a:spLocks/>
          </p:cNvSpPr>
          <p:nvPr/>
        </p:nvSpPr>
        <p:spPr>
          <a:xfrm>
            <a:off x="1512000" y="2160000"/>
            <a:ext cx="8440076" cy="406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Resources </a:t>
            </a:r>
            <a:r>
              <a:rPr lang="en-GB" sz="2000" dirty="0">
                <a:solidFill>
                  <a:schemeClr val="tx2"/>
                </a:solidFill>
              </a:rPr>
              <a:t>- just the big things …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… minor tools and materials can be omitted</a:t>
            </a:r>
          </a:p>
          <a:p>
            <a:pPr lvl="1"/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Site details relevant to task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Focus on what is different or unusual about this task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If details are the same as usual they don’t need highlighting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Changes to the task briefing sheet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If the job is well planned you’ll not need this - use it carefully!</a:t>
            </a:r>
          </a:p>
          <a:p>
            <a:pPr lvl="1"/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b="1" dirty="0">
                <a:solidFill>
                  <a:schemeClr val="tx2"/>
                </a:solidFill>
              </a:rPr>
              <a:t>Task briefing record </a:t>
            </a:r>
            <a:r>
              <a:rPr lang="en-GB" sz="2000" dirty="0">
                <a:solidFill>
                  <a:schemeClr val="tx2"/>
                </a:solidFill>
              </a:rPr>
              <a:t>- check the form has the correct headings etc.</a:t>
            </a:r>
          </a:p>
          <a:p>
            <a:pPr lvl="1"/>
            <a:r>
              <a:rPr lang="en-GB" sz="2000" dirty="0">
                <a:solidFill>
                  <a:schemeClr val="tx2"/>
                </a:solidFill>
              </a:rPr>
              <a:t>Make sure </a:t>
            </a:r>
            <a:r>
              <a:rPr lang="en-GB" sz="2000" b="1" i="1" dirty="0">
                <a:solidFill>
                  <a:schemeClr val="tx2"/>
                </a:solidFill>
              </a:rPr>
              <a:t>everyone</a:t>
            </a:r>
            <a:r>
              <a:rPr lang="en-GB" sz="2000" dirty="0">
                <a:solidFill>
                  <a:schemeClr val="tx2"/>
                </a:solidFill>
              </a:rPr>
              <a:t> on site is briefed and signs it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3009" y="5271400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D900F7A-4462-4131-A710-0A51FE1AAF55}"/>
              </a:ext>
            </a:extLst>
          </p:cNvPr>
          <p:cNvSpPr txBox="1"/>
          <p:nvPr/>
        </p:nvSpPr>
        <p:spPr>
          <a:xfrm>
            <a:off x="1440000" y="720000"/>
            <a:ext cx="7704337" cy="33855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All information must be site specific, clear and useful for the people on site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ED9FB9-BAEF-4FBC-9A6C-3CBF171054A7}"/>
              </a:ext>
            </a:extLst>
          </p:cNvPr>
          <p:cNvSpPr txBox="1"/>
          <p:nvPr/>
        </p:nvSpPr>
        <p:spPr>
          <a:xfrm>
            <a:off x="1440000" y="188641"/>
            <a:ext cx="391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Task Briefing Sheet - Briefing</a:t>
            </a:r>
          </a:p>
        </p:txBody>
      </p:sp>
      <p:pic>
        <p:nvPicPr>
          <p:cNvPr id="12" name="Picture 1">
            <a:extLst>
              <a:ext uri="{FF2B5EF4-FFF2-40B4-BE49-F238E27FC236}">
                <a16:creationId xmlns:a16="http://schemas.microsoft.com/office/drawing/2014/main" id="{36C4674A-E5B5-4335-88B2-193821A80F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000" y="6035675"/>
            <a:ext cx="5715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72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0000" y="540000"/>
            <a:ext cx="0" cy="0"/>
          </a:xfrm>
        </p:spPr>
        <p:txBody>
          <a:bodyPr/>
          <a:lstStyle/>
          <a:p>
            <a:pPr eaLnBrk="1" hangingPunct="1"/>
            <a:r>
              <a:rPr lang="en-GB" altLang="en-US" sz="3600" b="1" i="0" dirty="0">
                <a:solidFill>
                  <a:schemeClr val="tx2"/>
                </a:solidFill>
              </a:rPr>
              <a:t>Questions?</a:t>
            </a:r>
          </a:p>
        </p:txBody>
      </p:sp>
      <p:pic>
        <p:nvPicPr>
          <p:cNvPr id="7" name="Picture 6" descr="http://suddenlyseptember.com/wp-content/uploads/2015/02/Ask-The-Right-Questions-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1" y="1557338"/>
            <a:ext cx="4684713" cy="468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98885882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1_Office Theme">
  <a:themeElements>
    <a:clrScheme name="Network Rail">
      <a:dk1>
        <a:sysClr val="windowText" lastClr="000000"/>
      </a:dk1>
      <a:lt1>
        <a:sysClr val="window" lastClr="FFFFFF"/>
      </a:lt1>
      <a:dk2>
        <a:srgbClr val="005172"/>
      </a:dk2>
      <a:lt2>
        <a:srgbClr val="E7E6E6"/>
      </a:lt2>
      <a:accent1>
        <a:srgbClr val="005172"/>
      </a:accent1>
      <a:accent2>
        <a:srgbClr val="F07E23"/>
      </a:accent2>
      <a:accent3>
        <a:srgbClr val="C3D3E1"/>
      </a:accent3>
      <a:accent4>
        <a:srgbClr val="003C55"/>
      </a:accent4>
      <a:accent5>
        <a:srgbClr val="11BAFF"/>
      </a:accent5>
      <a:accent6>
        <a:srgbClr val="456B8C"/>
      </a:accent6>
      <a:hlink>
        <a:srgbClr val="F07E23"/>
      </a:hlink>
      <a:folHlink>
        <a:srgbClr val="00283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9AB99B49-7C51-4641-A658-12EAB32B26BF}" vid="{743D7A7F-C375-4659-AAD2-46A87105F4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324</TotalTime>
  <Words>452</Words>
  <Application>Microsoft Office PowerPoint</Application>
  <PresentationFormat>Widescreen</PresentationFormat>
  <Paragraphs>59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PowerPoint Presentation</vt:lpstr>
      <vt:lpstr>Overview</vt:lpstr>
      <vt:lpstr>PowerPoint Presentation</vt:lpstr>
      <vt:lpstr>Control of unusual or significant site and activity risks </vt:lpstr>
      <vt:lpstr>PowerPoint Presentation</vt:lpstr>
      <vt:lpstr>Questions?</vt:lpstr>
      <vt:lpstr>PowerPoint Presentation</vt:lpstr>
    </vt:vector>
  </TitlesOfParts>
  <Company>Interpublic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Steve</dc:creator>
  <cp:lastModifiedBy>Jones Steve</cp:lastModifiedBy>
  <cp:revision>22</cp:revision>
  <dcterms:created xsi:type="dcterms:W3CDTF">2019-04-26T07:00:00Z</dcterms:created>
  <dcterms:modified xsi:type="dcterms:W3CDTF">2019-06-12T08:20:58Z</dcterms:modified>
</cp:coreProperties>
</file>