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7"/>
  </p:notesMasterIdLst>
  <p:handoutMasterIdLst>
    <p:handoutMasterId r:id="rId18"/>
  </p:handoutMasterIdLst>
  <p:sldIdLst>
    <p:sldId id="274" r:id="rId2"/>
    <p:sldId id="312" r:id="rId3"/>
    <p:sldId id="313" r:id="rId4"/>
    <p:sldId id="314" r:id="rId5"/>
    <p:sldId id="315" r:id="rId6"/>
    <p:sldId id="316" r:id="rId7"/>
    <p:sldId id="317" r:id="rId8"/>
    <p:sldId id="318" r:id="rId9"/>
    <p:sldId id="319" r:id="rId10"/>
    <p:sldId id="320" r:id="rId11"/>
    <p:sldId id="321" r:id="rId12"/>
    <p:sldId id="322" r:id="rId13"/>
    <p:sldId id="323" r:id="rId14"/>
    <p:sldId id="261"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o Text Boxes" id="{C5BB9270-E2E1-474E-8C4E-470F069B7877}">
          <p14:sldIdLst>
            <p14:sldId id="274"/>
            <p14:sldId id="312"/>
            <p14:sldId id="313"/>
            <p14:sldId id="314"/>
            <p14:sldId id="315"/>
            <p14:sldId id="316"/>
            <p14:sldId id="317"/>
            <p14:sldId id="318"/>
            <p14:sldId id="319"/>
            <p14:sldId id="320"/>
            <p14:sldId id="321"/>
            <p14:sldId id="322"/>
            <p14:sldId id="323"/>
            <p14:sldId id="261"/>
            <p14:sldId id="29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951B81"/>
    <a:srgbClr val="482683"/>
    <a:srgbClr val="007981"/>
    <a:srgbClr val="51ACB8"/>
    <a:srgbClr val="004D6F"/>
    <a:srgbClr val="70B397"/>
    <a:srgbClr val="8B60A0"/>
    <a:srgbClr val="8DC055"/>
    <a:srgbClr val="0051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ferSingleView="1">
    <p:restoredLeft sz="17817" autoAdjust="0"/>
    <p:restoredTop sz="71965" autoAdjust="0"/>
  </p:normalViewPr>
  <p:slideViewPr>
    <p:cSldViewPr snapToGrid="0">
      <p:cViewPr varScale="1">
        <p:scale>
          <a:sx n="73" d="100"/>
          <a:sy n="73" d="100"/>
        </p:scale>
        <p:origin x="1200" y="84"/>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747234-F741-423B-B336-1B8A9B2BAFB1}" type="datetimeFigureOut">
              <a:rPr lang="en-GB" smtClean="0"/>
              <a:t>12/06/2019</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03AEB3-B81B-4ED9-B214-8605DB9A6A2D}" type="slidenum">
              <a:rPr lang="en-GB" smtClean="0"/>
              <a:t>‹#›</a:t>
            </a:fld>
            <a:endParaRPr lang="en-GB" dirty="0"/>
          </a:p>
        </p:txBody>
      </p:sp>
    </p:spTree>
    <p:extLst>
      <p:ext uri="{BB962C8B-B14F-4D97-AF65-F5344CB8AC3E}">
        <p14:creationId xmlns:p14="http://schemas.microsoft.com/office/powerpoint/2010/main" val="3597883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5424F-E449-4824-921F-55F0BB15E53D}" type="datetimeFigureOut">
              <a:rPr lang="en-GB" smtClean="0"/>
              <a:t>12/06/2019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05F73-A141-4BC2-903A-E12D05ECF9E0}" type="slidenum">
              <a:rPr lang="en-GB" smtClean="0"/>
              <a:t>‹#›</a:t>
            </a:fld>
            <a:endParaRPr lang="en-GB" dirty="0"/>
          </a:p>
        </p:txBody>
      </p:sp>
    </p:spTree>
    <p:extLst>
      <p:ext uri="{BB962C8B-B14F-4D97-AF65-F5344CB8AC3E}">
        <p14:creationId xmlns:p14="http://schemas.microsoft.com/office/powerpoint/2010/main" val="375207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largely background but whilst it says slavish adherence isn’t required, it’s important to emphasis that it can’t be casually ignored, people must seek the guidance of their H&amp;S Manager if they want to deviate from it</a:t>
            </a:r>
          </a:p>
        </p:txBody>
      </p:sp>
    </p:spTree>
    <p:extLst>
      <p:ext uri="{BB962C8B-B14F-4D97-AF65-F5344CB8AC3E}">
        <p14:creationId xmlns:p14="http://schemas.microsoft.com/office/powerpoint/2010/main" val="1082081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810600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17038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719985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point here is that once we accept a CPP the next thing that happens is that they start work - so anything like TBA and so on is just not acceptable, people on site will need to know whatever bit of info is flagged as ‘TBA’</a:t>
            </a:r>
          </a:p>
        </p:txBody>
      </p:sp>
    </p:spTree>
    <p:extLst>
      <p:ext uri="{BB962C8B-B14F-4D97-AF65-F5344CB8AC3E}">
        <p14:creationId xmlns:p14="http://schemas.microsoft.com/office/powerpoint/2010/main" val="76882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lack of clarity and understanding on the part of NR staff has contributed significantly to the amount of extraneous information in CPPs</a:t>
            </a:r>
          </a:p>
          <a:p>
            <a:endParaRPr lang="en-GB" dirty="0"/>
          </a:p>
          <a:p>
            <a:r>
              <a:rPr lang="en-GB" dirty="0"/>
              <a:t>The key point is NR’s preferences don’t matter - the documents belong to the PCs and should be written to suit their approach</a:t>
            </a:r>
          </a:p>
          <a:p>
            <a:endParaRPr lang="en-GB" dirty="0"/>
          </a:p>
          <a:p>
            <a:r>
              <a:rPr lang="en-GB" dirty="0"/>
              <a:t>If it’s full of errors we should start to question the suitability of the CEM</a:t>
            </a:r>
          </a:p>
          <a:p>
            <a:endParaRPr lang="en-GB" dirty="0"/>
          </a:p>
        </p:txBody>
      </p:sp>
    </p:spTree>
    <p:extLst>
      <p:ext uri="{BB962C8B-B14F-4D97-AF65-F5344CB8AC3E}">
        <p14:creationId xmlns:p14="http://schemas.microsoft.com/office/powerpoint/2010/main" val="869806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09296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CPP generally sets out how things will be managed - detail on specific work is usually in lower documents i.e. WPPs and TBSs</a:t>
            </a:r>
          </a:p>
        </p:txBody>
      </p:sp>
    </p:spTree>
    <p:extLst>
      <p:ext uri="{BB962C8B-B14F-4D97-AF65-F5344CB8AC3E}">
        <p14:creationId xmlns:p14="http://schemas.microsoft.com/office/powerpoint/2010/main" val="1138784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Largely self explanatory - ‘outline </a:t>
            </a:r>
            <a:r>
              <a:rPr lang="en-GB" b="1" i="1" dirty="0"/>
              <a:t>how</a:t>
            </a:r>
            <a:r>
              <a:rPr lang="en-GB" dirty="0"/>
              <a:t> and </a:t>
            </a:r>
            <a:r>
              <a:rPr lang="en-GB" b="1" i="1" dirty="0"/>
              <a:t>who</a:t>
            </a:r>
            <a:r>
              <a:rPr lang="en-GB" dirty="0"/>
              <a:t>’ will become a recurring theme</a:t>
            </a:r>
          </a:p>
        </p:txBody>
      </p:sp>
    </p:spTree>
    <p:extLst>
      <p:ext uri="{BB962C8B-B14F-4D97-AF65-F5344CB8AC3E}">
        <p14:creationId xmlns:p14="http://schemas.microsoft.com/office/powerpoint/2010/main" val="2409684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2918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point is that the CPP should not have everyday or routine risk controls that everyone is familiar with - people need information on the difficult things, without the unnecessary clutter of ‘teaching granny to suck eggs’ type information</a:t>
            </a:r>
          </a:p>
        </p:txBody>
      </p:sp>
    </p:spTree>
    <p:extLst>
      <p:ext uri="{BB962C8B-B14F-4D97-AF65-F5344CB8AC3E}">
        <p14:creationId xmlns:p14="http://schemas.microsoft.com/office/powerpoint/2010/main" val="1127894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Approval of WPPs is only for those NR will need to review - some won’t need this</a:t>
            </a:r>
          </a:p>
          <a:p>
            <a:endParaRPr lang="en-GB" dirty="0"/>
          </a:p>
          <a:p>
            <a:r>
              <a:rPr lang="en-GB" dirty="0"/>
              <a:t>Emergency arrangements different to the norm can be included in WPPs or TBSs but the vast majority of info should be in the CPP as it usually doesn’t change on any particular site</a:t>
            </a:r>
          </a:p>
        </p:txBody>
      </p:sp>
    </p:spTree>
    <p:extLst>
      <p:ext uri="{BB962C8B-B14F-4D97-AF65-F5344CB8AC3E}">
        <p14:creationId xmlns:p14="http://schemas.microsoft.com/office/powerpoint/2010/main" val="34921195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ail Centre - With 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sp>
        <p:nvSpPr>
          <p:cNvPr id="8"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grpSp>
        <p:nvGrpSpPr>
          <p:cNvPr id="2" name="Group 1"/>
          <p:cNvGrpSpPr>
            <a:grpSpLocks noChangeAspect="1"/>
          </p:cNvGrpSpPr>
          <p:nvPr userDrawn="1"/>
        </p:nvGrpSpPr>
        <p:grpSpPr>
          <a:xfrm>
            <a:off x="0" y="3085472"/>
            <a:ext cx="12188080" cy="1273356"/>
            <a:chOff x="1" y="2707477"/>
            <a:chExt cx="11904616" cy="1243741"/>
          </a:xfrm>
        </p:grpSpPr>
        <p:pic>
          <p:nvPicPr>
            <p:cNvPr id="35" name="Picture 3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146282" y="1561197"/>
              <a:ext cx="1243739" cy="3536302"/>
            </a:xfrm>
            <a:prstGeom prst="rect">
              <a:avLst/>
            </a:prstGeom>
          </p:spPr>
        </p:pic>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t="63360"/>
            <a:stretch/>
          </p:blipFill>
          <p:spPr>
            <a:xfrm rot="5400000">
              <a:off x="10634893" y="2681494"/>
              <a:ext cx="1243739" cy="1295709"/>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4682585" y="1561196"/>
              <a:ext cx="1243739" cy="3536302"/>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8218887" y="1561196"/>
              <a:ext cx="1243739" cy="3536302"/>
            </a:xfrm>
            <a:prstGeom prst="rect">
              <a:avLst/>
            </a:prstGeom>
          </p:spPr>
        </p:pic>
      </p:grpSp>
      <p:sp>
        <p:nvSpPr>
          <p:cNvPr id="10" name="Text Placeholder 19">
            <a:extLst>
              <a:ext uri="{FF2B5EF4-FFF2-40B4-BE49-F238E27FC236}">
                <a16:creationId xmlns:a16="http://schemas.microsoft.com/office/drawing/2014/main" id="{73914A46-E48C-4791-BB70-79C401EB7A80}"/>
              </a:ext>
            </a:extLst>
          </p:cNvPr>
          <p:cNvSpPr>
            <a:spLocks noGrp="1"/>
          </p:cNvSpPr>
          <p:nvPr>
            <p:ph type="body" sz="quarter" idx="10" hasCustomPrompt="1"/>
          </p:nvPr>
        </p:nvSpPr>
        <p:spPr>
          <a:xfrm>
            <a:off x="3614171" y="1501151"/>
            <a:ext cx="4963658" cy="4320073"/>
          </a:xfrm>
          <a:prstGeom prst="rect">
            <a:avLst/>
          </a:prstGeom>
          <a:solidFill>
            <a:schemeClr val="bg1"/>
          </a:solidFill>
        </p:spPr>
        <p:txBody>
          <a:bodyPr anchor="ctr">
            <a:normAutofit/>
          </a:bodyPr>
          <a:lstStyle>
            <a:lvl1pPr marL="0" indent="0" algn="ctr">
              <a:buNone/>
              <a:defRPr sz="6600" baseline="0">
                <a:solidFill>
                  <a:srgbClr val="005172"/>
                </a:solidFill>
                <a:latin typeface="Arial" panose="020B0604020202020204" pitchFamily="34" charset="0"/>
                <a:cs typeface="Arial" panose="020B0604020202020204" pitchFamily="34" charset="0"/>
              </a:defRPr>
            </a:lvl1pPr>
          </a:lstStyle>
          <a:p>
            <a:pPr lvl="0"/>
            <a:r>
              <a:rPr lang="en-GB" dirty="0"/>
              <a:t>This is an example of a headline.</a:t>
            </a:r>
          </a:p>
        </p:txBody>
      </p:sp>
    </p:spTree>
    <p:extLst>
      <p:ext uri="{BB962C8B-B14F-4D97-AF65-F5344CB8AC3E}">
        <p14:creationId xmlns:p14="http://schemas.microsoft.com/office/powerpoint/2010/main" val="2456694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ail Lef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1" name="Group 20"/>
          <p:cNvGrpSpPr/>
          <p:nvPr userDrawn="1"/>
        </p:nvGrpSpPr>
        <p:grpSpPr>
          <a:xfrm>
            <a:off x="346345" y="0"/>
            <a:ext cx="413030" cy="6862274"/>
            <a:chOff x="346345" y="0"/>
            <a:chExt cx="413030" cy="6862274"/>
          </a:xfrm>
        </p:grpSpPr>
        <p:pic>
          <p:nvPicPr>
            <p:cNvPr id="22" name="Picture 21"/>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10800000">
              <a:off x="346345" y="0"/>
              <a:ext cx="413030" cy="3527576"/>
            </a:xfrm>
            <a:prstGeom prst="rect">
              <a:avLst/>
            </a:prstGeom>
          </p:spPr>
        </p:pic>
        <p:pic>
          <p:nvPicPr>
            <p:cNvPr id="23" name="Picture 22"/>
            <p:cNvPicPr>
              <a:picLocks noChangeAspect="1"/>
            </p:cNvPicPr>
            <p:nvPr userDrawn="1"/>
          </p:nvPicPr>
          <p:blipFill rotWithShape="1">
            <a:blip r:embed="rId3">
              <a:extLst>
                <a:ext uri="{28A0092B-C50C-407E-A947-70E740481C1C}">
                  <a14:useLocalDpi xmlns:a14="http://schemas.microsoft.com/office/drawing/2010/main" val="0"/>
                </a:ext>
              </a:extLst>
            </a:blip>
            <a:srcRect l="-5546" t="23429" r="-2857" b="3236"/>
            <a:stretch/>
          </p:blipFill>
          <p:spPr>
            <a:xfrm rot="10800000">
              <a:off x="346345" y="3493393"/>
              <a:ext cx="413030" cy="3368881"/>
            </a:xfrm>
            <a:prstGeom prst="rect">
              <a:avLst/>
            </a:prstGeom>
          </p:spPr>
        </p:pic>
      </p:grpSp>
      <p:sp>
        <p:nvSpPr>
          <p:cNvPr id="17"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39399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ail Righ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1" name="Group 20"/>
          <p:cNvGrpSpPr/>
          <p:nvPr userDrawn="1"/>
        </p:nvGrpSpPr>
        <p:grpSpPr>
          <a:xfrm>
            <a:off x="11431437" y="928688"/>
            <a:ext cx="413030" cy="5181555"/>
            <a:chOff x="11431437" y="928688"/>
            <a:chExt cx="413030" cy="5181555"/>
          </a:xfrm>
        </p:grpSpPr>
        <p:pic>
          <p:nvPicPr>
            <p:cNvPr id="22" name="Picture 21"/>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23453"/>
            <a:stretch/>
          </p:blipFill>
          <p:spPr>
            <a:xfrm rot="10800000">
              <a:off x="11431437" y="928688"/>
              <a:ext cx="413030" cy="2598888"/>
            </a:xfrm>
            <a:prstGeom prst="rect">
              <a:avLst/>
            </a:prstGeom>
          </p:spPr>
        </p:pic>
        <p:pic>
          <p:nvPicPr>
            <p:cNvPr id="23" name="Picture 22"/>
            <p:cNvPicPr>
              <a:picLocks noChangeAspect="1"/>
            </p:cNvPicPr>
            <p:nvPr userDrawn="1"/>
          </p:nvPicPr>
          <p:blipFill rotWithShape="1">
            <a:blip r:embed="rId3">
              <a:extLst>
                <a:ext uri="{28A0092B-C50C-407E-A947-70E740481C1C}">
                  <a14:useLocalDpi xmlns:a14="http://schemas.microsoft.com/office/drawing/2010/main" val="0"/>
                </a:ext>
              </a:extLst>
            </a:blip>
            <a:srcRect l="-5546" t="39800" r="-2857" b="3236"/>
            <a:stretch/>
          </p:blipFill>
          <p:spPr>
            <a:xfrm rot="10800000">
              <a:off x="11431437" y="3493392"/>
              <a:ext cx="413030" cy="2616851"/>
            </a:xfrm>
            <a:prstGeom prst="rect">
              <a:avLst/>
            </a:prstGeom>
          </p:spPr>
        </p:pic>
      </p:grpSp>
      <p:sp>
        <p:nvSpPr>
          <p:cNvPr id="31"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408410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ail Centr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5" name="Group 24"/>
          <p:cNvGrpSpPr/>
          <p:nvPr userDrawn="1"/>
        </p:nvGrpSpPr>
        <p:grpSpPr>
          <a:xfrm>
            <a:off x="5882866" y="0"/>
            <a:ext cx="413030" cy="6862274"/>
            <a:chOff x="346345" y="0"/>
            <a:chExt cx="413030" cy="6862274"/>
          </a:xfrm>
        </p:grpSpPr>
        <p:pic>
          <p:nvPicPr>
            <p:cNvPr id="26" name="Picture 2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10800000">
              <a:off x="346345" y="0"/>
              <a:ext cx="413030" cy="3527576"/>
            </a:xfrm>
            <a:prstGeom prst="rect">
              <a:avLst/>
            </a:prstGeom>
          </p:spPr>
        </p:pic>
        <p:pic>
          <p:nvPicPr>
            <p:cNvPr id="27" name="Picture 26"/>
            <p:cNvPicPr>
              <a:picLocks noChangeAspect="1"/>
            </p:cNvPicPr>
            <p:nvPr userDrawn="1"/>
          </p:nvPicPr>
          <p:blipFill rotWithShape="1">
            <a:blip r:embed="rId3">
              <a:extLst>
                <a:ext uri="{28A0092B-C50C-407E-A947-70E740481C1C}">
                  <a14:useLocalDpi xmlns:a14="http://schemas.microsoft.com/office/drawing/2010/main" val="0"/>
                </a:ext>
              </a:extLst>
            </a:blip>
            <a:srcRect l="-5546" t="23429" r="-2857" b="3236"/>
            <a:stretch/>
          </p:blipFill>
          <p:spPr>
            <a:xfrm rot="10800000">
              <a:off x="346345" y="3493393"/>
              <a:ext cx="413030" cy="3368881"/>
            </a:xfrm>
            <a:prstGeom prst="rect">
              <a:avLst/>
            </a:prstGeom>
          </p:spPr>
        </p:pic>
      </p:grpSp>
      <p:sp>
        <p:nvSpPr>
          <p:cNvPr id="23"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313608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ail Below">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 name="Group 1"/>
          <p:cNvGrpSpPr/>
          <p:nvPr userDrawn="1"/>
        </p:nvGrpSpPr>
        <p:grpSpPr>
          <a:xfrm>
            <a:off x="9408" y="5731445"/>
            <a:ext cx="12182592" cy="415480"/>
            <a:chOff x="9408" y="5628893"/>
            <a:chExt cx="12182592" cy="415480"/>
          </a:xfrm>
        </p:grpSpPr>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1566681" y="4071620"/>
              <a:ext cx="413030" cy="3527576"/>
            </a:xfrm>
            <a:prstGeom prst="rect">
              <a:avLst/>
            </a:prstGeom>
          </p:spPr>
        </p:pic>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5060073" y="4071620"/>
              <a:ext cx="413030" cy="3527576"/>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8549745" y="4074070"/>
              <a:ext cx="413030" cy="3527576"/>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5547" t="59610" r="-3336" b="3236"/>
            <a:stretch/>
          </p:blipFill>
          <p:spPr>
            <a:xfrm rot="5400000">
              <a:off x="11131178" y="4982927"/>
              <a:ext cx="414856" cy="1706788"/>
            </a:xfrm>
            <a:prstGeom prst="rect">
              <a:avLst/>
            </a:prstGeom>
          </p:spPr>
        </p:pic>
      </p:grpSp>
      <p:sp>
        <p:nvSpPr>
          <p:cNvPr id="15"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66269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ail Below 2">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 name="Group 1"/>
          <p:cNvGrpSpPr/>
          <p:nvPr userDrawn="1"/>
        </p:nvGrpSpPr>
        <p:grpSpPr>
          <a:xfrm>
            <a:off x="9408" y="4279047"/>
            <a:ext cx="12182592" cy="415480"/>
            <a:chOff x="9408" y="5628893"/>
            <a:chExt cx="12182592" cy="415480"/>
          </a:xfrm>
        </p:grpSpPr>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1566681" y="4071620"/>
              <a:ext cx="413030" cy="3527576"/>
            </a:xfrm>
            <a:prstGeom prst="rect">
              <a:avLst/>
            </a:prstGeom>
          </p:spPr>
        </p:pic>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5060073" y="4071620"/>
              <a:ext cx="413030" cy="3527576"/>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8549745" y="4074070"/>
              <a:ext cx="413030" cy="3527576"/>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5547" t="59610" r="-3336" b="3236"/>
            <a:stretch/>
          </p:blipFill>
          <p:spPr>
            <a:xfrm rot="5400000">
              <a:off x="11131178" y="4982927"/>
              <a:ext cx="414856" cy="1706788"/>
            </a:xfrm>
            <a:prstGeom prst="rect">
              <a:avLst/>
            </a:prstGeom>
          </p:spPr>
        </p:pic>
      </p:grpSp>
      <p:sp>
        <p:nvSpPr>
          <p:cNvPr id="12"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170964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dirty="0"/>
          </a:p>
        </p:txBody>
      </p:sp>
    </p:spTree>
    <p:extLst>
      <p:ext uri="{BB962C8B-B14F-4D97-AF65-F5344CB8AC3E}">
        <p14:creationId xmlns:p14="http://schemas.microsoft.com/office/powerpoint/2010/main" val="252712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997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028B7B-11F0-4B21-9921-6AC4570BEF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sp>
        <p:nvSpPr>
          <p:cNvPr id="9" name="Slide Number Placeholder 9">
            <a:extLst>
              <a:ext uri="{FF2B5EF4-FFF2-40B4-BE49-F238E27FC236}">
                <a16:creationId xmlns:a16="http://schemas.microsoft.com/office/drawing/2014/main" id="{87B6480D-97D3-4468-A736-594677F85D89}"/>
              </a:ext>
            </a:extLst>
          </p:cNvPr>
          <p:cNvSpPr>
            <a:spLocks noGrp="1"/>
          </p:cNvSpPr>
          <p:nvPr>
            <p:ph type="sldNum" sz="quarter" idx="4"/>
          </p:nvPr>
        </p:nvSpPr>
        <p:spPr>
          <a:xfrm>
            <a:off x="11092443" y="6532802"/>
            <a:ext cx="850268" cy="184192"/>
          </a:xfrm>
          <a:prstGeom prst="rect">
            <a:avLst/>
          </a:prstGeom>
        </p:spPr>
        <p:txBody>
          <a:bodyPr anchor="ctr" anchorCtr="0"/>
          <a:lstStyle>
            <a:lvl1pPr algn="r">
              <a:defRPr sz="1200">
                <a:solidFill>
                  <a:srgbClr val="898989"/>
                </a:solidFill>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
        <p:nvSpPr>
          <p:cNvPr id="6" name="Rectangle 5">
            <a:extLst>
              <a:ext uri="{FF2B5EF4-FFF2-40B4-BE49-F238E27FC236}">
                <a16:creationId xmlns:a16="http://schemas.microsoft.com/office/drawing/2014/main" id="{7F20E629-38C3-49E6-8411-165FE28F0FB3}"/>
              </a:ext>
            </a:extLst>
          </p:cNvPr>
          <p:cNvSpPr/>
          <p:nvPr userDrawn="1"/>
        </p:nvSpPr>
        <p:spPr>
          <a:xfrm>
            <a:off x="1960" y="-2006571"/>
            <a:ext cx="12188080" cy="1895095"/>
          </a:xfrm>
          <a:prstGeom prst="rect">
            <a:avLst/>
          </a:prstGeom>
          <a:solidFill>
            <a:srgbClr val="005172"/>
          </a:solidFill>
          <a:ln w="12700" cap="flat" cmpd="sng" algn="ctr">
            <a:noFill/>
            <a:prstDash val="solid"/>
            <a:miter lim="800000"/>
          </a:ln>
          <a:effectLst/>
        </p:spPr>
        <p:txBody>
          <a:bodyPr lIns="10800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Arial" panose="020B0604020202020204"/>
                <a:ea typeface="+mn-ea"/>
                <a:cs typeface="+mn-cs"/>
              </a:rPr>
              <a:t>USER NOTE:</a:t>
            </a:r>
            <a:r>
              <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rPr>
              <a:t> </a:t>
            </a:r>
            <a:r>
              <a:rPr kumimoji="0" lang="en-GB" sz="1800" b="0" i="0" u="none" strike="noStrike" kern="0" cap="none" spc="0" normalizeH="0" baseline="0" noProof="0" dirty="0">
                <a:ln>
                  <a:noFill/>
                </a:ln>
                <a:solidFill>
                  <a:prstClr val="white"/>
                </a:solidFill>
                <a:effectLst/>
                <a:uLnTx/>
                <a:uFillTx/>
                <a:latin typeface="+mn-lt"/>
                <a:ea typeface="+mn-ea"/>
                <a:cs typeface="+mn-cs"/>
              </a:rPr>
              <a:t>If you want to copy content in from another deck you will need to change the background layout.  </a:t>
            </a:r>
          </a:p>
          <a:p>
            <a:pPr marL="7200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n-lt"/>
              <a:ea typeface="+mn-ea"/>
              <a:cs typeface="+mn-cs"/>
            </a:endParaRP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To do this:</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cut and paste your content into the slide deck</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right-click and hover over the ‘layout’ option on the drop-down menu</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select one of the track-based backgrounds available</a:t>
            </a:r>
            <a:endParaRPr kumimoji="0" lang="en-GB"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197669"/>
      </p:ext>
    </p:extLst>
  </p:cSld>
  <p:clrMap bg1="lt1" tx1="dk1" bg2="lt2" tx2="dk2" accent1="accent1" accent2="accent2" accent3="accent3" accent4="accent4" accent5="accent5" accent6="accent6" hlink="hlink" folHlink="folHlink"/>
  <p:sldLayoutIdLst>
    <p:sldLayoutId id="2147483702" r:id="rId1"/>
    <p:sldLayoutId id="2147483705" r:id="rId2"/>
    <p:sldLayoutId id="2147483708" r:id="rId3"/>
    <p:sldLayoutId id="2147483709" r:id="rId4"/>
    <p:sldLayoutId id="2147483714" r:id="rId5"/>
    <p:sldLayoutId id="2147483716" r:id="rId6"/>
    <p:sldLayoutId id="2147483718" r:id="rId7"/>
    <p:sldLayoutId id="2147483719"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65">
          <p15:clr>
            <a:srgbClr val="F26B43"/>
          </p15:clr>
        </p15:guide>
        <p15:guide id="2" pos="746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1.jp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google.co.uk/url?sa=i&amp;rct=j&amp;q=&amp;esrc=s&amp;frm=1&amp;source=images&amp;cd=&amp;cad=rja&amp;uact=8&amp;ved=0CAcQjRw&amp;url=http://suddenlyseptember.com/questions/&amp;ei=cLtQVdPBKu6U7Qb98oDwCA&amp;bvm=bv.92885102,d.ZGU&amp;psig=AFQjCNFT6LK7nCIKbyedP3KhhFpCgApodA&amp;ust=143144062065215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6.jpeg"/><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140F2B-CF17-494F-BA14-0FCC6E9E0F73}"/>
              </a:ext>
            </a:extLst>
          </p:cNvPr>
          <p:cNvSpPr>
            <a:spLocks noGrp="1"/>
          </p:cNvSpPr>
          <p:nvPr>
            <p:ph type="sldNum" sz="quarter" idx="15"/>
          </p:nvPr>
        </p:nvSpPr>
        <p:spPr/>
        <p:txBody>
          <a:bodyPr/>
          <a:lstStyle/>
          <a:p>
            <a:fld id="{229EAAAC-928A-40C1-AC39-D34FD1799CA9}" type="slidenum">
              <a:rPr lang="en-GB" smtClean="0"/>
              <a:pPr/>
              <a:t>1</a:t>
            </a:fld>
            <a:endParaRPr lang="en-GB" dirty="0"/>
          </a:p>
        </p:txBody>
      </p:sp>
      <p:sp>
        <p:nvSpPr>
          <p:cNvPr id="3" name="Text Placeholder 2">
            <a:extLst>
              <a:ext uri="{FF2B5EF4-FFF2-40B4-BE49-F238E27FC236}">
                <a16:creationId xmlns:a16="http://schemas.microsoft.com/office/drawing/2014/main" id="{A5C4C2BE-9C68-41C1-A5DE-5A69F529213E}"/>
              </a:ext>
            </a:extLst>
          </p:cNvPr>
          <p:cNvSpPr>
            <a:spLocks noGrp="1"/>
          </p:cNvSpPr>
          <p:nvPr>
            <p:ph type="body" sz="quarter" idx="10"/>
          </p:nvPr>
        </p:nvSpPr>
        <p:spPr/>
        <p:txBody>
          <a:bodyPr>
            <a:normAutofit/>
          </a:bodyPr>
          <a:lstStyle/>
          <a:p>
            <a:r>
              <a:rPr lang="en-GB" altLang="en-US" sz="3600" b="1" dirty="0"/>
              <a:t>Construction Phase Plan - Briefing</a:t>
            </a:r>
            <a:endParaRPr lang="en-GB" sz="3600" b="1" dirty="0">
              <a:solidFill>
                <a:schemeClr val="tx2"/>
              </a:solidFill>
            </a:endParaRPr>
          </a:p>
        </p:txBody>
      </p:sp>
    </p:spTree>
    <p:extLst>
      <p:ext uri="{BB962C8B-B14F-4D97-AF65-F5344CB8AC3E}">
        <p14:creationId xmlns:p14="http://schemas.microsoft.com/office/powerpoint/2010/main" val="1480427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4CCFEC5B-D817-4081-8B4F-60BD07127C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3569" y="5824605"/>
            <a:ext cx="2293769" cy="917508"/>
          </a:xfrm>
          <a:prstGeom prst="rect">
            <a:avLst/>
          </a:prstGeom>
        </p:spPr>
      </p:pic>
      <p:grpSp>
        <p:nvGrpSpPr>
          <p:cNvPr id="16" name="Group 15">
            <a:extLst>
              <a:ext uri="{FF2B5EF4-FFF2-40B4-BE49-F238E27FC236}">
                <a16:creationId xmlns:a16="http://schemas.microsoft.com/office/drawing/2014/main" id="{54B83F1E-3137-4A78-8F9B-B9EA41835A00}"/>
              </a:ext>
            </a:extLst>
          </p:cNvPr>
          <p:cNvGrpSpPr>
            <a:grpSpLocks noChangeAspect="1"/>
          </p:cNvGrpSpPr>
          <p:nvPr/>
        </p:nvGrpSpPr>
        <p:grpSpPr>
          <a:xfrm>
            <a:off x="9734633" y="1282759"/>
            <a:ext cx="2115781" cy="2206495"/>
            <a:chOff x="5069681" y="388463"/>
            <a:chExt cx="1385888" cy="1445308"/>
          </a:xfrm>
        </p:grpSpPr>
        <p:pic>
          <p:nvPicPr>
            <p:cNvPr id="6" name="Picture 5">
              <a:extLst>
                <a:ext uri="{FF2B5EF4-FFF2-40B4-BE49-F238E27FC236}">
                  <a16:creationId xmlns:a16="http://schemas.microsoft.com/office/drawing/2014/main" id="{953822A8-7254-4EDC-8EF1-128B7801A1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5652" y="388463"/>
              <a:ext cx="1306943" cy="1411498"/>
            </a:xfrm>
            <a:prstGeom prst="rect">
              <a:avLst/>
            </a:prstGeom>
          </p:spPr>
        </p:pic>
        <p:sp>
          <p:nvSpPr>
            <p:cNvPr id="15" name="Rectangle 14">
              <a:extLst>
                <a:ext uri="{FF2B5EF4-FFF2-40B4-BE49-F238E27FC236}">
                  <a16:creationId xmlns:a16="http://schemas.microsoft.com/office/drawing/2014/main" id="{EDE78206-AF58-4479-8AE3-56D3A5139375}"/>
                </a:ext>
              </a:extLst>
            </p:cNvPr>
            <p:cNvSpPr/>
            <p:nvPr/>
          </p:nvSpPr>
          <p:spPr bwMode="auto">
            <a:xfrm>
              <a:off x="5069681" y="1664494"/>
              <a:ext cx="1385888" cy="169277"/>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sp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grpSp>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Outline of work method</a:t>
            </a:r>
            <a:r>
              <a:rPr lang="en-GB" sz="2000" dirty="0">
                <a:solidFill>
                  <a:schemeClr val="tx2"/>
                </a:solidFill>
              </a:rPr>
              <a:t> - brief, high level outline of your approach</a:t>
            </a:r>
          </a:p>
          <a:p>
            <a:pPr lvl="1"/>
            <a:r>
              <a:rPr lang="en-GB" sz="2000" dirty="0">
                <a:solidFill>
                  <a:schemeClr val="tx2"/>
                </a:solidFill>
              </a:rPr>
              <a:t>Not a detailed method statement - these will be in the WPPs</a:t>
            </a:r>
          </a:p>
          <a:p>
            <a:endParaRPr lang="en-GB" sz="1600" dirty="0">
              <a:solidFill>
                <a:schemeClr val="tx2"/>
              </a:solidFill>
            </a:endParaRPr>
          </a:p>
          <a:p>
            <a:r>
              <a:rPr lang="en-GB" sz="2000" b="1" dirty="0">
                <a:solidFill>
                  <a:schemeClr val="tx2"/>
                </a:solidFill>
              </a:rPr>
              <a:t>Management of WPPs </a:t>
            </a:r>
            <a:r>
              <a:rPr lang="en-GB" sz="2000" dirty="0">
                <a:solidFill>
                  <a:schemeClr val="tx2"/>
                </a:solidFill>
              </a:rPr>
              <a:t>- how they’ll be prepared, submitted …</a:t>
            </a:r>
          </a:p>
          <a:p>
            <a:pPr lvl="1"/>
            <a:r>
              <a:rPr lang="en-GB" sz="2000" dirty="0">
                <a:solidFill>
                  <a:schemeClr val="tx2"/>
                </a:solidFill>
              </a:rPr>
              <a:t>… and approved, if appropriate</a:t>
            </a:r>
          </a:p>
          <a:p>
            <a:pPr lvl="1"/>
            <a:r>
              <a:rPr lang="en-GB" sz="2000" dirty="0">
                <a:solidFill>
                  <a:schemeClr val="tx2"/>
                </a:solidFill>
              </a:rPr>
              <a:t>Including </a:t>
            </a:r>
            <a:r>
              <a:rPr lang="en-GB" sz="2000" b="1" i="1" dirty="0">
                <a:solidFill>
                  <a:schemeClr val="tx2"/>
                </a:solidFill>
              </a:rPr>
              <a:t>who</a:t>
            </a:r>
            <a:r>
              <a:rPr lang="en-GB" sz="2000" dirty="0">
                <a:solidFill>
                  <a:schemeClr val="tx2"/>
                </a:solidFill>
              </a:rPr>
              <a:t> will be responsible for doing </a:t>
            </a:r>
            <a:r>
              <a:rPr lang="en-GB" sz="2000" b="1" i="1" dirty="0">
                <a:solidFill>
                  <a:schemeClr val="tx2"/>
                </a:solidFill>
              </a:rPr>
              <a:t>what</a:t>
            </a:r>
          </a:p>
          <a:p>
            <a:endParaRPr lang="en-GB" sz="1600" dirty="0">
              <a:solidFill>
                <a:schemeClr val="tx2"/>
              </a:solidFill>
            </a:endParaRPr>
          </a:p>
          <a:p>
            <a:r>
              <a:rPr lang="en-GB" sz="2000" b="1" dirty="0">
                <a:solidFill>
                  <a:schemeClr val="tx2"/>
                </a:solidFill>
              </a:rPr>
              <a:t>Schedule for the production of WPPs </a:t>
            </a:r>
            <a:r>
              <a:rPr lang="en-GB" sz="2000" dirty="0">
                <a:solidFill>
                  <a:schemeClr val="tx2"/>
                </a:solidFill>
              </a:rPr>
              <a:t>- in a table</a:t>
            </a:r>
          </a:p>
          <a:p>
            <a:pPr lvl="1"/>
            <a:r>
              <a:rPr lang="en-GB" sz="2000" dirty="0">
                <a:solidFill>
                  <a:schemeClr val="tx2"/>
                </a:solidFill>
              </a:rPr>
              <a:t>Key dates for preparation, submission and approval of all WPPs</a:t>
            </a:r>
          </a:p>
          <a:p>
            <a:pPr lvl="1"/>
            <a:endParaRPr lang="en-GB" sz="1600" dirty="0">
              <a:solidFill>
                <a:schemeClr val="tx2"/>
              </a:solidFill>
            </a:endParaRPr>
          </a:p>
          <a:p>
            <a:r>
              <a:rPr lang="en-GB" sz="2000" b="1" dirty="0">
                <a:solidFill>
                  <a:schemeClr val="tx2"/>
                </a:solidFill>
              </a:rPr>
              <a:t>Site emergency arrangements </a:t>
            </a:r>
            <a:r>
              <a:rPr lang="en-GB" sz="2000" dirty="0">
                <a:solidFill>
                  <a:schemeClr val="tx2"/>
                </a:solidFill>
              </a:rPr>
              <a:t>- for all foreseeable emergencies</a:t>
            </a:r>
          </a:p>
          <a:p>
            <a:pPr lvl="1"/>
            <a:r>
              <a:rPr lang="en-GB" sz="2000" dirty="0">
                <a:solidFill>
                  <a:schemeClr val="tx2"/>
                </a:solidFill>
              </a:rPr>
              <a:t>Detail </a:t>
            </a:r>
            <a:r>
              <a:rPr lang="en-GB" sz="2000" b="1" i="1" dirty="0">
                <a:solidFill>
                  <a:schemeClr val="tx2"/>
                </a:solidFill>
              </a:rPr>
              <a:t>what</a:t>
            </a:r>
            <a:r>
              <a:rPr lang="en-GB" sz="2000" dirty="0">
                <a:solidFill>
                  <a:schemeClr val="tx2"/>
                </a:solidFill>
              </a:rPr>
              <a:t> will happen and </a:t>
            </a:r>
            <a:r>
              <a:rPr lang="en-GB" sz="2000" b="1" i="1" dirty="0">
                <a:solidFill>
                  <a:schemeClr val="tx2"/>
                </a:solidFill>
              </a:rPr>
              <a:t>who</a:t>
            </a:r>
            <a:r>
              <a:rPr lang="en-GB" sz="2000" dirty="0">
                <a:solidFill>
                  <a:schemeClr val="tx2"/>
                </a:solidFill>
              </a:rPr>
              <a:t> will make sure it does</a:t>
            </a:r>
          </a:p>
          <a:p>
            <a:pPr lvl="1"/>
            <a:r>
              <a:rPr lang="en-GB" sz="2000" dirty="0">
                <a:solidFill>
                  <a:schemeClr val="tx2"/>
                </a:solidFill>
              </a:rPr>
              <a:t>All detail should be in the CPP</a:t>
            </a:r>
          </a:p>
          <a:p>
            <a:pPr lvl="1"/>
            <a:r>
              <a:rPr lang="en-GB" sz="2000" dirty="0">
                <a:solidFill>
                  <a:schemeClr val="tx2"/>
                </a:solidFill>
              </a:rPr>
              <a:t>Nothing should be left to WPPs or TBSs</a:t>
            </a:r>
          </a:p>
          <a:p>
            <a:endParaRPr lang="en-GB" sz="2000" dirty="0">
              <a:solidFill>
                <a:schemeClr val="tx2"/>
              </a:solidFill>
            </a:endParaRP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5	Organise</a:t>
            </a:r>
          </a:p>
        </p:txBody>
      </p:sp>
      <p:pic>
        <p:nvPicPr>
          <p:cNvPr id="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228208B9-74EE-4F45-80B8-1C125B6A1CB1}"/>
              </a:ext>
            </a:extLst>
          </p:cNvPr>
          <p:cNvSpPr/>
          <p:nvPr/>
        </p:nvSpPr>
        <p:spPr bwMode="auto">
          <a:xfrm>
            <a:off x="8362682" y="2303153"/>
            <a:ext cx="666750" cy="21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sp>
        <p:nvSpPr>
          <p:cNvPr id="14" name="Rectangle 13">
            <a:extLst>
              <a:ext uri="{FF2B5EF4-FFF2-40B4-BE49-F238E27FC236}">
                <a16:creationId xmlns:a16="http://schemas.microsoft.com/office/drawing/2014/main" id="{C1960245-A2B4-4386-B2EA-95FE84DD6B0C}"/>
              </a:ext>
            </a:extLst>
          </p:cNvPr>
          <p:cNvSpPr/>
          <p:nvPr/>
        </p:nvSpPr>
        <p:spPr bwMode="auto">
          <a:xfrm>
            <a:off x="8362682" y="2301369"/>
            <a:ext cx="1306942"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sp>
        <p:nvSpPr>
          <p:cNvPr id="13" name="TextBox 12">
            <a:extLst>
              <a:ext uri="{FF2B5EF4-FFF2-40B4-BE49-F238E27FC236}">
                <a16:creationId xmlns:a16="http://schemas.microsoft.com/office/drawing/2014/main" id="{01143131-34CB-47CC-A4B3-271022AE7311}"/>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7" name="TextBox 16">
            <a:extLst>
              <a:ext uri="{FF2B5EF4-FFF2-40B4-BE49-F238E27FC236}">
                <a16:creationId xmlns:a16="http://schemas.microsoft.com/office/drawing/2014/main" id="{79081F47-FA9B-4727-870A-5F858824067A}"/>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197073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
                                            <p:txEl>
                                              <p:pRg st="8" end="8"/>
                                            </p:txEl>
                                          </p:spTgt>
                                        </p:tgtEl>
                                        <p:attrNameLst>
                                          <p:attrName>style.visibility</p:attrName>
                                        </p:attrNameLst>
                                      </p:cBhvr>
                                      <p:to>
                                        <p:strVal val="visible"/>
                                      </p:to>
                                    </p:set>
                                    <p:anim calcmode="lin" valueType="num">
                                      <p:cBhvr additive="base">
                                        <p:cTn id="46"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 calcmode="lin" valueType="num">
                                      <p:cBhvr additive="base">
                                        <p:cTn id="52"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
                                            <p:txEl>
                                              <p:pRg st="11" end="11"/>
                                            </p:txEl>
                                          </p:spTgt>
                                        </p:tgtEl>
                                        <p:attrNameLst>
                                          <p:attrName>style.visibility</p:attrName>
                                        </p:attrNameLst>
                                      </p:cBhvr>
                                      <p:to>
                                        <p:strVal val="visible"/>
                                      </p:to>
                                    </p:set>
                                    <p:anim calcmode="lin" valueType="num">
                                      <p:cBhvr additive="base">
                                        <p:cTn id="58"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par>
                          <p:cTn id="60" fill="hold">
                            <p:stCondLst>
                              <p:cond delay="500"/>
                            </p:stCondLst>
                            <p:childTnLst>
                              <p:par>
                                <p:cTn id="61" presetID="1" presetClass="entr" presetSubtype="0" fill="hold" nodeType="afterEffect">
                                  <p:stCondLst>
                                    <p:cond delay="50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 calcmode="lin" valueType="num">
                                      <p:cBhvr additive="base">
                                        <p:cTn id="67" dur="500" fill="hold"/>
                                        <p:tgtEl>
                                          <p:spTgt spid="2">
                                            <p:txEl>
                                              <p:pRg st="12" end="12"/>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2">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
                                            <p:txEl>
                                              <p:pRg st="13" end="13"/>
                                            </p:txEl>
                                          </p:spTgt>
                                        </p:tgtEl>
                                        <p:attrNameLst>
                                          <p:attrName>style.visibility</p:attrName>
                                        </p:attrNameLst>
                                      </p:cBhvr>
                                      <p:to>
                                        <p:strVal val="visible"/>
                                      </p:to>
                                    </p:set>
                                    <p:anim calcmode="lin" valueType="num">
                                      <p:cBhvr additive="base">
                                        <p:cTn id="73" dur="500" fill="hold"/>
                                        <p:tgtEl>
                                          <p:spTgt spid="2">
                                            <p:txEl>
                                              <p:pRg st="13" end="13"/>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2">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7F2439F-9E09-4286-91AA-F48D711D3C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1757" y="5568996"/>
            <a:ext cx="1783863" cy="1152939"/>
          </a:xfrm>
          <a:prstGeom prst="rect">
            <a:avLst/>
          </a:prstGeom>
        </p:spPr>
      </p:pic>
      <p:pic>
        <p:nvPicPr>
          <p:cNvPr id="5" name="Picture 4">
            <a:extLst>
              <a:ext uri="{FF2B5EF4-FFF2-40B4-BE49-F238E27FC236}">
                <a16:creationId xmlns:a16="http://schemas.microsoft.com/office/drawing/2014/main" id="{A7D718A7-37FF-4A3E-B389-B6BFA3E6E0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60323" y="2633726"/>
            <a:ext cx="1743549" cy="1606970"/>
          </a:xfrm>
          <a:prstGeom prst="rect">
            <a:avLst/>
          </a:prstGeom>
        </p:spPr>
      </p:pic>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HS&amp;E event reporting and recording</a:t>
            </a:r>
            <a:r>
              <a:rPr lang="en-GB" sz="2000" dirty="0">
                <a:solidFill>
                  <a:schemeClr val="tx2"/>
                </a:solidFill>
              </a:rPr>
              <a:t> - outline of on-site mechanism</a:t>
            </a:r>
          </a:p>
          <a:p>
            <a:pPr lvl="1"/>
            <a:r>
              <a:rPr lang="en-GB" sz="2000" dirty="0">
                <a:solidFill>
                  <a:schemeClr val="tx2"/>
                </a:solidFill>
              </a:rPr>
              <a:t>Include </a:t>
            </a:r>
            <a:r>
              <a:rPr lang="en-GB" sz="2000" b="1" i="1" dirty="0">
                <a:solidFill>
                  <a:schemeClr val="tx2"/>
                </a:solidFill>
              </a:rPr>
              <a:t>who</a:t>
            </a:r>
            <a:r>
              <a:rPr lang="en-GB" sz="2000" dirty="0">
                <a:solidFill>
                  <a:schemeClr val="tx2"/>
                </a:solidFill>
              </a:rPr>
              <a:t> will be responsible for </a:t>
            </a:r>
            <a:r>
              <a:rPr lang="en-GB" sz="2000" b="1" i="1" dirty="0">
                <a:solidFill>
                  <a:schemeClr val="tx2"/>
                </a:solidFill>
              </a:rPr>
              <a:t>each</a:t>
            </a:r>
            <a:r>
              <a:rPr lang="en-GB" sz="2000" dirty="0">
                <a:solidFill>
                  <a:schemeClr val="tx2"/>
                </a:solidFill>
              </a:rPr>
              <a:t> aspect of the mechanism</a:t>
            </a:r>
          </a:p>
          <a:p>
            <a:pPr lvl="1"/>
            <a:endParaRPr lang="en-GB" sz="2000" dirty="0">
              <a:solidFill>
                <a:schemeClr val="tx2"/>
              </a:solidFill>
            </a:endParaRPr>
          </a:p>
          <a:p>
            <a:r>
              <a:rPr lang="en-GB" sz="2000" b="1" dirty="0">
                <a:solidFill>
                  <a:schemeClr val="tx2"/>
                </a:solidFill>
              </a:rPr>
              <a:t>Site rules </a:t>
            </a:r>
            <a:r>
              <a:rPr lang="en-GB" sz="2000" dirty="0">
                <a:solidFill>
                  <a:schemeClr val="tx2"/>
                </a:solidFill>
              </a:rPr>
              <a:t>- short, punchy and written as instructions</a:t>
            </a:r>
          </a:p>
          <a:p>
            <a:pPr lvl="1"/>
            <a:r>
              <a:rPr lang="en-GB" sz="2000" dirty="0">
                <a:solidFill>
                  <a:schemeClr val="tx2"/>
                </a:solidFill>
              </a:rPr>
              <a:t>Don’t include routine, generic or vague aims</a:t>
            </a:r>
          </a:p>
          <a:p>
            <a:endParaRPr lang="en-GB" sz="2000" dirty="0">
              <a:solidFill>
                <a:schemeClr val="tx2"/>
              </a:solidFill>
            </a:endParaRPr>
          </a:p>
          <a:p>
            <a:r>
              <a:rPr lang="en-GB" sz="2000" b="1" dirty="0">
                <a:solidFill>
                  <a:schemeClr val="tx2"/>
                </a:solidFill>
              </a:rPr>
              <a:t>Induction </a:t>
            </a:r>
            <a:r>
              <a:rPr lang="en-GB" sz="2000" dirty="0">
                <a:solidFill>
                  <a:schemeClr val="tx2"/>
                </a:solidFill>
              </a:rPr>
              <a:t>- </a:t>
            </a:r>
            <a:r>
              <a:rPr lang="en-GB" sz="2000" b="1" i="1" dirty="0">
                <a:solidFill>
                  <a:schemeClr val="tx2"/>
                </a:solidFill>
              </a:rPr>
              <a:t>how</a:t>
            </a:r>
            <a:r>
              <a:rPr lang="en-GB" sz="2000" dirty="0">
                <a:solidFill>
                  <a:schemeClr val="tx2"/>
                </a:solidFill>
              </a:rPr>
              <a:t> briefings will be managed and </a:t>
            </a:r>
            <a:r>
              <a:rPr lang="en-GB" sz="2000" b="1" i="1" dirty="0">
                <a:solidFill>
                  <a:schemeClr val="tx2"/>
                </a:solidFill>
              </a:rPr>
              <a:t>who</a:t>
            </a:r>
            <a:r>
              <a:rPr lang="en-GB" sz="2000" dirty="0">
                <a:solidFill>
                  <a:schemeClr val="tx2"/>
                </a:solidFill>
              </a:rPr>
              <a:t> will be responsible</a:t>
            </a:r>
          </a:p>
          <a:p>
            <a:pPr lvl="1"/>
            <a:r>
              <a:rPr lang="en-GB" sz="2000" dirty="0">
                <a:solidFill>
                  <a:schemeClr val="tx2"/>
                </a:solidFill>
              </a:rPr>
              <a:t>‘One size fits all’ is unlikely to work - don’t include content in the CPP</a:t>
            </a:r>
          </a:p>
          <a:p>
            <a:pPr lvl="1"/>
            <a:endParaRPr lang="en-GB" sz="2000" dirty="0">
              <a:solidFill>
                <a:schemeClr val="tx2"/>
              </a:solidFill>
            </a:endParaRPr>
          </a:p>
          <a:p>
            <a:r>
              <a:rPr lang="en-GB" sz="2000" b="1" dirty="0">
                <a:solidFill>
                  <a:schemeClr val="tx2"/>
                </a:solidFill>
              </a:rPr>
              <a:t>Welfare </a:t>
            </a:r>
            <a:r>
              <a:rPr lang="en-GB" sz="2000" dirty="0">
                <a:solidFill>
                  <a:schemeClr val="tx2"/>
                </a:solidFill>
              </a:rPr>
              <a:t>- detail </a:t>
            </a:r>
            <a:r>
              <a:rPr lang="en-GB" sz="2000" b="1" i="1" dirty="0">
                <a:solidFill>
                  <a:schemeClr val="tx2"/>
                </a:solidFill>
              </a:rPr>
              <a:t>what</a:t>
            </a:r>
            <a:r>
              <a:rPr lang="en-GB" sz="2000" dirty="0">
                <a:solidFill>
                  <a:schemeClr val="tx2"/>
                </a:solidFill>
              </a:rPr>
              <a:t> will be provided and </a:t>
            </a:r>
            <a:r>
              <a:rPr lang="en-GB" sz="2000" b="1" i="1" dirty="0">
                <a:solidFill>
                  <a:schemeClr val="tx2"/>
                </a:solidFill>
              </a:rPr>
              <a:t>where</a:t>
            </a:r>
            <a:r>
              <a:rPr lang="en-GB" sz="2000" dirty="0">
                <a:solidFill>
                  <a:schemeClr val="tx2"/>
                </a:solidFill>
              </a:rPr>
              <a:t> it will be</a:t>
            </a:r>
          </a:p>
          <a:p>
            <a:pPr lvl="1"/>
            <a:r>
              <a:rPr lang="en-GB" sz="2000" dirty="0">
                <a:solidFill>
                  <a:schemeClr val="tx2"/>
                </a:solidFill>
              </a:rPr>
              <a:t>Include how often they’ll be cleaned, replenished and inspected …</a:t>
            </a:r>
          </a:p>
          <a:p>
            <a:pPr lvl="1"/>
            <a:r>
              <a:rPr lang="en-GB" sz="2000" dirty="0">
                <a:solidFill>
                  <a:schemeClr val="tx2"/>
                </a:solidFill>
              </a:rPr>
              <a:t>… and </a:t>
            </a:r>
            <a:r>
              <a:rPr lang="en-GB" sz="2000" b="1" i="1" dirty="0">
                <a:solidFill>
                  <a:schemeClr val="tx2"/>
                </a:solidFill>
              </a:rPr>
              <a:t>who</a:t>
            </a:r>
            <a:r>
              <a:rPr lang="en-GB" sz="2000" dirty="0">
                <a:solidFill>
                  <a:schemeClr val="tx2"/>
                </a:solidFill>
              </a:rPr>
              <a:t> will be responsible for each task</a:t>
            </a: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5	Organise</a:t>
            </a:r>
          </a:p>
        </p:txBody>
      </p:sp>
      <p:pic>
        <p:nvPicPr>
          <p:cNvPr id="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228208B9-74EE-4F45-80B8-1C125B6A1CB1}"/>
              </a:ext>
            </a:extLst>
          </p:cNvPr>
          <p:cNvSpPr/>
          <p:nvPr/>
        </p:nvSpPr>
        <p:spPr bwMode="auto">
          <a:xfrm>
            <a:off x="8362682" y="2303153"/>
            <a:ext cx="666750" cy="21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sp>
        <p:nvSpPr>
          <p:cNvPr id="12" name="TextBox 11">
            <a:extLst>
              <a:ext uri="{FF2B5EF4-FFF2-40B4-BE49-F238E27FC236}">
                <a16:creationId xmlns:a16="http://schemas.microsoft.com/office/drawing/2014/main" id="{F1E3BCA9-281B-4604-B678-B61D7417FAF9}"/>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3" name="TextBox 12">
            <a:extLst>
              <a:ext uri="{FF2B5EF4-FFF2-40B4-BE49-F238E27FC236}">
                <a16:creationId xmlns:a16="http://schemas.microsoft.com/office/drawing/2014/main" id="{7ED60A63-FB70-48EB-BDF9-C56A156883B8}"/>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153538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 presetClass="entr" presetSubtype="0" fill="hold" nodeType="afterEffect">
                                  <p:stCondLst>
                                    <p:cond delay="50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 calcmode="lin" valueType="num">
                                      <p:cBhvr additive="base">
                                        <p:cTn id="46"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 calcmode="lin" valueType="num">
                                      <p:cBhvr additive="base">
                                        <p:cTn id="52"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1" presetClass="entr" presetSubtype="0" fill="hold" nodeType="afterEffect">
                                  <p:stCondLst>
                                    <p:cond delay="50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
                                            <p:txEl>
                                              <p:pRg st="11" end="11"/>
                                            </p:txEl>
                                          </p:spTgt>
                                        </p:tgtEl>
                                        <p:attrNameLst>
                                          <p:attrName>style.visibility</p:attrName>
                                        </p:attrNameLst>
                                      </p:cBhvr>
                                      <p:to>
                                        <p:strVal val="visible"/>
                                      </p:to>
                                    </p:set>
                                    <p:anim calcmode="lin" valueType="num">
                                      <p:cBhvr additive="base">
                                        <p:cTn id="61"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DB001-1171-4621-AD64-73253B271B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8907" y="5529855"/>
            <a:ext cx="1209089" cy="1212258"/>
          </a:xfrm>
          <a:prstGeom prst="rect">
            <a:avLst/>
          </a:prstGeom>
        </p:spPr>
      </p:pic>
      <p:pic>
        <p:nvPicPr>
          <p:cNvPr id="6" name="Picture 5">
            <a:extLst>
              <a:ext uri="{FF2B5EF4-FFF2-40B4-BE49-F238E27FC236}">
                <a16:creationId xmlns:a16="http://schemas.microsoft.com/office/drawing/2014/main" id="{4D673DD5-A92E-494F-81F2-C908B104FF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82604" y="1775103"/>
            <a:ext cx="2167273" cy="1733819"/>
          </a:xfrm>
          <a:prstGeom prst="rect">
            <a:avLst/>
          </a:prstGeom>
        </p:spPr>
      </p:pic>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Monitoring arrangements</a:t>
            </a:r>
            <a:r>
              <a:rPr lang="en-GB" sz="2000" dirty="0">
                <a:solidFill>
                  <a:schemeClr val="tx2"/>
                </a:solidFill>
              </a:rPr>
              <a:t> - site tours, inspections, audits etc.</a:t>
            </a:r>
          </a:p>
          <a:p>
            <a:pPr lvl="1"/>
            <a:r>
              <a:rPr lang="en-GB" sz="2000" dirty="0">
                <a:solidFill>
                  <a:schemeClr val="tx2"/>
                </a:solidFill>
              </a:rPr>
              <a:t>These could be done by :</a:t>
            </a:r>
          </a:p>
          <a:p>
            <a:pPr marL="1257300" lvl="2" indent="-342900">
              <a:buBlip>
                <a:blip r:embed="rId5"/>
              </a:buBlip>
            </a:pPr>
            <a:r>
              <a:rPr lang="en-GB" sz="2000" dirty="0">
                <a:solidFill>
                  <a:schemeClr val="tx2"/>
                </a:solidFill>
              </a:rPr>
              <a:t>site based staff</a:t>
            </a:r>
          </a:p>
          <a:p>
            <a:pPr marL="1257300" lvl="2" indent="-342900">
              <a:buBlip>
                <a:blip r:embed="rId5"/>
              </a:buBlip>
            </a:pPr>
            <a:r>
              <a:rPr lang="en-GB" sz="2000" dirty="0">
                <a:solidFill>
                  <a:schemeClr val="tx2"/>
                </a:solidFill>
              </a:rPr>
              <a:t>visiting head office staff                                               </a:t>
            </a:r>
          </a:p>
          <a:p>
            <a:pPr marL="1257300" lvl="2" indent="-342900">
              <a:buBlip>
                <a:blip r:embed="rId5"/>
              </a:buBlip>
            </a:pPr>
            <a:r>
              <a:rPr lang="en-GB" sz="2000" dirty="0">
                <a:solidFill>
                  <a:schemeClr val="tx2"/>
                </a:solidFill>
              </a:rPr>
              <a:t>3</a:t>
            </a:r>
            <a:r>
              <a:rPr lang="en-GB" sz="2000" baseline="30000" dirty="0">
                <a:solidFill>
                  <a:schemeClr val="tx2"/>
                </a:solidFill>
              </a:rPr>
              <a:t>rd</a:t>
            </a:r>
            <a:r>
              <a:rPr lang="en-GB" sz="2000" dirty="0">
                <a:solidFill>
                  <a:schemeClr val="tx2"/>
                </a:solidFill>
              </a:rPr>
              <a:t> parties</a:t>
            </a:r>
          </a:p>
          <a:p>
            <a:pPr lvl="1"/>
            <a:r>
              <a:rPr lang="en-GB" sz="2000" dirty="0">
                <a:solidFill>
                  <a:schemeClr val="tx2"/>
                </a:solidFill>
              </a:rPr>
              <a:t>Include </a:t>
            </a:r>
            <a:r>
              <a:rPr lang="en-GB" sz="2000" b="1" i="1" dirty="0">
                <a:solidFill>
                  <a:schemeClr val="tx2"/>
                </a:solidFill>
              </a:rPr>
              <a:t>how frequently </a:t>
            </a:r>
            <a:r>
              <a:rPr lang="en-GB" sz="2000" dirty="0">
                <a:solidFill>
                  <a:schemeClr val="tx2"/>
                </a:solidFill>
              </a:rPr>
              <a:t>each will be done and </a:t>
            </a:r>
            <a:r>
              <a:rPr lang="en-GB" sz="2000" b="1" i="1" dirty="0">
                <a:solidFill>
                  <a:schemeClr val="tx2"/>
                </a:solidFill>
              </a:rPr>
              <a:t>who</a:t>
            </a:r>
            <a:r>
              <a:rPr lang="en-GB" sz="2000" dirty="0">
                <a:solidFill>
                  <a:schemeClr val="tx2"/>
                </a:solidFill>
              </a:rPr>
              <a:t> will do them</a:t>
            </a:r>
          </a:p>
          <a:p>
            <a:pPr lvl="1"/>
            <a:r>
              <a:rPr lang="en-GB" sz="2000" dirty="0">
                <a:solidFill>
                  <a:schemeClr val="tx2"/>
                </a:solidFill>
              </a:rPr>
              <a:t>Also detail </a:t>
            </a:r>
            <a:r>
              <a:rPr lang="en-GB" sz="2000" b="1" i="1" dirty="0">
                <a:solidFill>
                  <a:schemeClr val="tx2"/>
                </a:solidFill>
              </a:rPr>
              <a:t>who</a:t>
            </a:r>
            <a:r>
              <a:rPr lang="en-GB" sz="2000" dirty="0">
                <a:solidFill>
                  <a:schemeClr val="tx2"/>
                </a:solidFill>
              </a:rPr>
              <a:t> will be responsible for addressing any findings</a:t>
            </a:r>
          </a:p>
          <a:p>
            <a:pPr lvl="1"/>
            <a:r>
              <a:rPr lang="en-GB" sz="2000" dirty="0">
                <a:solidFill>
                  <a:schemeClr val="tx2"/>
                </a:solidFill>
              </a:rPr>
              <a:t>Checklists or plans used as prompts are not required in the CPP</a:t>
            </a:r>
          </a:p>
          <a:p>
            <a:pPr lvl="1"/>
            <a:endParaRPr lang="en-GB" sz="2000" dirty="0">
              <a:solidFill>
                <a:schemeClr val="tx2"/>
              </a:solidFill>
            </a:endParaRPr>
          </a:p>
          <a:p>
            <a:r>
              <a:rPr lang="en-GB" sz="2000" b="1" dirty="0">
                <a:solidFill>
                  <a:schemeClr val="tx2"/>
                </a:solidFill>
              </a:rPr>
              <a:t>Management Reporting </a:t>
            </a:r>
            <a:r>
              <a:rPr lang="en-GB" sz="2000" dirty="0">
                <a:solidFill>
                  <a:schemeClr val="tx2"/>
                </a:solidFill>
              </a:rPr>
              <a:t>- detail routine reporting of the work</a:t>
            </a:r>
          </a:p>
          <a:p>
            <a:pPr lvl="1"/>
            <a:r>
              <a:rPr lang="en-GB" sz="2000" dirty="0">
                <a:solidFill>
                  <a:schemeClr val="tx2"/>
                </a:solidFill>
              </a:rPr>
              <a:t>Include the </a:t>
            </a:r>
            <a:r>
              <a:rPr lang="en-GB" sz="2000" b="1" i="1" dirty="0">
                <a:solidFill>
                  <a:schemeClr val="tx2"/>
                </a:solidFill>
              </a:rPr>
              <a:t>frequency</a:t>
            </a:r>
            <a:r>
              <a:rPr lang="en-GB" sz="2000" dirty="0">
                <a:solidFill>
                  <a:schemeClr val="tx2"/>
                </a:solidFill>
              </a:rPr>
              <a:t> of each and </a:t>
            </a:r>
            <a:r>
              <a:rPr lang="en-GB" sz="2000" b="1" i="1" dirty="0">
                <a:solidFill>
                  <a:schemeClr val="tx2"/>
                </a:solidFill>
              </a:rPr>
              <a:t>who</a:t>
            </a:r>
            <a:r>
              <a:rPr lang="en-GB" sz="2000" dirty="0">
                <a:solidFill>
                  <a:schemeClr val="tx2"/>
                </a:solidFill>
              </a:rPr>
              <a:t> will be involved in and responsible for meetings, preparing reports etc.</a:t>
            </a:r>
          </a:p>
          <a:p>
            <a:pPr lvl="1"/>
            <a:endParaRPr lang="en-GB" sz="2000" dirty="0">
              <a:solidFill>
                <a:schemeClr val="tx2"/>
              </a:solidFill>
            </a:endParaRP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5	Organise</a:t>
            </a:r>
          </a:p>
        </p:txBody>
      </p:sp>
      <p:pic>
        <p:nvPicPr>
          <p:cNvPr id="7" name="Pictur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228208B9-74EE-4F45-80B8-1C125B6A1CB1}"/>
              </a:ext>
            </a:extLst>
          </p:cNvPr>
          <p:cNvSpPr/>
          <p:nvPr/>
        </p:nvSpPr>
        <p:spPr bwMode="auto">
          <a:xfrm>
            <a:off x="8362682" y="2303153"/>
            <a:ext cx="666750" cy="21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sp>
        <p:nvSpPr>
          <p:cNvPr id="12" name="TextBox 11">
            <a:extLst>
              <a:ext uri="{FF2B5EF4-FFF2-40B4-BE49-F238E27FC236}">
                <a16:creationId xmlns:a16="http://schemas.microsoft.com/office/drawing/2014/main" id="{D76ECD31-4F18-41CA-A320-8CBA3098E599}"/>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3" name="TextBox 12">
            <a:extLst>
              <a:ext uri="{FF2B5EF4-FFF2-40B4-BE49-F238E27FC236}">
                <a16:creationId xmlns:a16="http://schemas.microsoft.com/office/drawing/2014/main" id="{E8FEEBEB-39BF-4E8B-BB3A-D7B48CE4F97C}"/>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280793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 calcmode="lin" valueType="num">
                                      <p:cBhvr additive="base">
                                        <p:cTn id="22"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additive="base">
                                        <p:cTn id="28"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 calcmode="lin" valueType="num">
                                      <p:cBhvr additive="base">
                                        <p:cTn id="34"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 calcmode="lin" valueType="num">
                                      <p:cBhvr additive="base">
                                        <p:cTn id="40"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 calcmode="lin" valueType="num">
                                      <p:cBhvr additive="base">
                                        <p:cTn id="46"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 calcmode="lin" valueType="num">
                                      <p:cBhvr additive="base">
                                        <p:cTn id="52"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
                                            <p:txEl>
                                              <p:pRg st="9" end="9"/>
                                            </p:txEl>
                                          </p:spTgt>
                                        </p:tgtEl>
                                        <p:attrNameLst>
                                          <p:attrName>style.visibility</p:attrName>
                                        </p:attrNameLst>
                                      </p:cBhvr>
                                      <p:to>
                                        <p:strVal val="visible"/>
                                      </p:to>
                                    </p:set>
                                    <p:anim calcmode="lin" valueType="num">
                                      <p:cBhvr additive="base">
                                        <p:cTn id="58"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par>
                          <p:cTn id="60" fill="hold">
                            <p:stCondLst>
                              <p:cond delay="500"/>
                            </p:stCondLst>
                            <p:childTnLst>
                              <p:par>
                                <p:cTn id="61" presetID="1" presetClass="entr" presetSubtype="0" fill="hold" nodeType="afterEffect">
                                  <p:stCondLst>
                                    <p:cond delay="500"/>
                                  </p:stCondLst>
                                  <p:childTnLst>
                                    <p:set>
                                      <p:cBhvr>
                                        <p:cTn id="62" dur="1" fill="hold">
                                          <p:stCondLst>
                                            <p:cond delay="0"/>
                                          </p:stCondLst>
                                        </p:cTn>
                                        <p:tgtEl>
                                          <p:spTgt spid="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dirty="0">
                <a:solidFill>
                  <a:schemeClr val="tx2"/>
                </a:solidFill>
              </a:rPr>
              <a:t>Describe the arrangements for identifying and gathering information</a:t>
            </a:r>
          </a:p>
          <a:p>
            <a:pPr lvl="1"/>
            <a:r>
              <a:rPr lang="en-GB" sz="2000" dirty="0">
                <a:solidFill>
                  <a:schemeClr val="tx2"/>
                </a:solidFill>
              </a:rPr>
              <a:t>Detail :</a:t>
            </a:r>
          </a:p>
          <a:p>
            <a:pPr marL="1257300" lvl="2" indent="-342900">
              <a:buBlip>
                <a:blip r:embed="rId3"/>
              </a:buBlip>
            </a:pPr>
            <a:r>
              <a:rPr lang="en-GB" sz="2000" dirty="0">
                <a:solidFill>
                  <a:schemeClr val="tx2"/>
                </a:solidFill>
              </a:rPr>
              <a:t>who will be responsible for the information</a:t>
            </a:r>
          </a:p>
          <a:p>
            <a:pPr marL="1257300" lvl="2" indent="-342900">
              <a:buBlip>
                <a:blip r:embed="rId3"/>
              </a:buBlip>
            </a:pPr>
            <a:r>
              <a:rPr lang="en-GB" sz="2000" dirty="0">
                <a:solidFill>
                  <a:schemeClr val="tx2"/>
                </a:solidFill>
              </a:rPr>
              <a:t>where it will be stored                                               </a:t>
            </a:r>
          </a:p>
          <a:p>
            <a:pPr marL="1257300" lvl="2" indent="-342900">
              <a:buBlip>
                <a:blip r:embed="rId3"/>
              </a:buBlip>
            </a:pPr>
            <a:r>
              <a:rPr lang="en-GB" sz="2000" dirty="0">
                <a:solidFill>
                  <a:schemeClr val="tx2"/>
                </a:solidFill>
              </a:rPr>
              <a:t>at what stages it will be handed over</a:t>
            </a:r>
          </a:p>
          <a:p>
            <a:pPr lvl="1"/>
            <a:endParaRPr lang="en-GB" sz="2000" dirty="0">
              <a:solidFill>
                <a:schemeClr val="tx2"/>
              </a:solidFill>
            </a:endParaRP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6	Health and Safety file</a:t>
            </a:r>
          </a:p>
        </p:txBody>
      </p:sp>
      <p:pic>
        <p:nvPicPr>
          <p:cNvPr id="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67888"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228208B9-74EE-4F45-80B8-1C125B6A1CB1}"/>
              </a:ext>
            </a:extLst>
          </p:cNvPr>
          <p:cNvSpPr/>
          <p:nvPr/>
        </p:nvSpPr>
        <p:spPr bwMode="auto">
          <a:xfrm>
            <a:off x="8362682" y="2303153"/>
            <a:ext cx="666750" cy="21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fontAlgn="base">
              <a:spcBef>
                <a:spcPct val="50000"/>
              </a:spcBef>
              <a:spcAft>
                <a:spcPct val="0"/>
              </a:spcAft>
            </a:pPr>
            <a:endParaRPr lang="en-GB" sz="1100" dirty="0">
              <a:solidFill>
                <a:schemeClr val="tx2"/>
              </a:solidFill>
              <a:latin typeface="Arial" panose="020B0604020202020204" pitchFamily="34" charset="0"/>
            </a:endParaRPr>
          </a:p>
        </p:txBody>
      </p:sp>
      <p:pic>
        <p:nvPicPr>
          <p:cNvPr id="5" name="Picture 4">
            <a:extLst>
              <a:ext uri="{FF2B5EF4-FFF2-40B4-BE49-F238E27FC236}">
                <a16:creationId xmlns:a16="http://schemas.microsoft.com/office/drawing/2014/main" id="{4C8439F0-4D05-4579-9596-3D9B996240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2801" y="4194001"/>
            <a:ext cx="2238375" cy="2238375"/>
          </a:xfrm>
          <a:prstGeom prst="rect">
            <a:avLst/>
          </a:prstGeom>
        </p:spPr>
      </p:pic>
      <p:sp>
        <p:nvSpPr>
          <p:cNvPr id="9" name="TextBox 8">
            <a:extLst>
              <a:ext uri="{FF2B5EF4-FFF2-40B4-BE49-F238E27FC236}">
                <a16:creationId xmlns:a16="http://schemas.microsoft.com/office/drawing/2014/main" id="{0ACF8E56-8617-46DA-931A-480557E9E2E1}"/>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1" name="TextBox 10">
            <a:extLst>
              <a:ext uri="{FF2B5EF4-FFF2-40B4-BE49-F238E27FC236}">
                <a16:creationId xmlns:a16="http://schemas.microsoft.com/office/drawing/2014/main" id="{BDF3A3C8-7865-4233-B882-937363A1A520}"/>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224271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idx="4294967295"/>
          </p:nvPr>
        </p:nvSpPr>
        <p:spPr>
          <a:xfrm>
            <a:off x="1440000" y="540000"/>
            <a:ext cx="0" cy="0"/>
          </a:xfrm>
        </p:spPr>
        <p:txBody>
          <a:bodyPr/>
          <a:lstStyle/>
          <a:p>
            <a:pPr eaLnBrk="1" hangingPunct="1"/>
            <a:r>
              <a:rPr lang="en-GB" altLang="en-US" sz="3600" b="1" i="0" dirty="0">
                <a:solidFill>
                  <a:schemeClr val="tx2"/>
                </a:solidFill>
              </a:rPr>
              <a:t>Questions?</a:t>
            </a:r>
          </a:p>
        </p:txBody>
      </p:sp>
      <p:pic>
        <p:nvPicPr>
          <p:cNvPr id="7" name="Picture 6" descr="http://suddenlyseptember.com/wp-content/uploads/2015/02/Ask-The-Right-Questions-.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001" y="1557338"/>
            <a:ext cx="4684713" cy="468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12192000" cy="6858000"/>
          </a:xfrm>
          <a:prstGeom prst="rect">
            <a:avLst/>
          </a:prstGeom>
          <a:solidFill>
            <a:srgbClr val="000000"/>
          </a:solidFill>
          <a:ln w="12700">
            <a:solidFill>
              <a:srgbClr val="000000"/>
            </a:solidFill>
            <a:miter lim="800000"/>
            <a:headEnd/>
            <a:tailEnd/>
          </a:ln>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GB" altLang="en-US" dirty="0"/>
          </a:p>
        </p:txBody>
      </p:sp>
    </p:spTree>
    <p:extLst>
      <p:ext uri="{BB962C8B-B14F-4D97-AF65-F5344CB8AC3E}">
        <p14:creationId xmlns:p14="http://schemas.microsoft.com/office/powerpoint/2010/main" val="2298885882"/>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288539E-DB21-4D23-B309-352F411863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9163" y="4595611"/>
            <a:ext cx="1755614" cy="1860951"/>
          </a:xfrm>
          <a:prstGeom prst="rect">
            <a:avLst/>
          </a:prstGeom>
        </p:spPr>
      </p:pic>
      <p:sp>
        <p:nvSpPr>
          <p:cNvPr id="10245" name="Rectangle 2"/>
          <p:cNvSpPr>
            <a:spLocks noGrp="1" noChangeArrowheads="1"/>
          </p:cNvSpPr>
          <p:nvPr>
            <p:ph type="title" idx="4294967295"/>
          </p:nvPr>
        </p:nvSpPr>
        <p:spPr>
          <a:xfrm>
            <a:off x="1440000" y="1331913"/>
            <a:ext cx="7269163" cy="1079500"/>
          </a:xfrm>
        </p:spPr>
        <p:txBody>
          <a:bodyPr/>
          <a:lstStyle/>
          <a:p>
            <a:pPr eaLnBrk="1" hangingPunct="1"/>
            <a:r>
              <a:rPr lang="en-GB" altLang="en-US" sz="2400" b="1" dirty="0">
                <a:solidFill>
                  <a:schemeClr val="tx2"/>
                </a:solidFill>
              </a:rPr>
              <a:t>Overview</a:t>
            </a:r>
          </a:p>
        </p:txBody>
      </p:sp>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dirty="0">
                <a:solidFill>
                  <a:schemeClr val="tx2"/>
                </a:solidFill>
              </a:rPr>
              <a:t>This is guidance - slavish adherence to it is not required!</a:t>
            </a:r>
          </a:p>
          <a:p>
            <a:endParaRPr lang="en-GB" sz="2000" dirty="0">
              <a:solidFill>
                <a:schemeClr val="tx2"/>
              </a:solidFill>
            </a:endParaRPr>
          </a:p>
          <a:p>
            <a:r>
              <a:rPr lang="en-GB" sz="2000" dirty="0">
                <a:solidFill>
                  <a:schemeClr val="tx2"/>
                </a:solidFill>
              </a:rPr>
              <a:t>CPPs may cover :</a:t>
            </a:r>
          </a:p>
          <a:p>
            <a:pPr marL="1257300" lvl="2" indent="-342900">
              <a:buBlip>
                <a:blip r:embed="rId4"/>
              </a:buBlip>
            </a:pPr>
            <a:r>
              <a:rPr lang="en-GB" sz="2000" dirty="0">
                <a:solidFill>
                  <a:schemeClr val="tx2"/>
                </a:solidFill>
              </a:rPr>
              <a:t>a single project</a:t>
            </a:r>
          </a:p>
          <a:p>
            <a:pPr marL="1257300" lvl="2" indent="-342900">
              <a:buBlip>
                <a:blip r:embed="rId4"/>
              </a:buBlip>
            </a:pPr>
            <a:r>
              <a:rPr lang="en-GB" sz="2000" dirty="0">
                <a:solidFill>
                  <a:schemeClr val="tx2"/>
                </a:solidFill>
              </a:rPr>
              <a:t>a group of projects                                                 </a:t>
            </a:r>
          </a:p>
          <a:p>
            <a:pPr marL="1257300" lvl="2" indent="-342900">
              <a:buBlip>
                <a:blip r:embed="rId4"/>
              </a:buBlip>
            </a:pPr>
            <a:r>
              <a:rPr lang="en-GB" sz="2000" dirty="0">
                <a:solidFill>
                  <a:schemeClr val="tx2"/>
                </a:solidFill>
              </a:rPr>
              <a:t>all the work in a programme delivered by a PC</a:t>
            </a:r>
          </a:p>
          <a:p>
            <a:endParaRPr lang="en-GB" sz="2000" dirty="0">
              <a:solidFill>
                <a:schemeClr val="tx2"/>
              </a:solidFill>
            </a:endParaRPr>
          </a:p>
          <a:p>
            <a:r>
              <a:rPr lang="en-GB" sz="2000" dirty="0">
                <a:solidFill>
                  <a:schemeClr val="tx2"/>
                </a:solidFill>
              </a:rPr>
              <a:t>CPPs are manuals outlining how the work can be safely done</a:t>
            </a:r>
          </a:p>
          <a:p>
            <a:endParaRPr lang="en-GB" sz="2000" dirty="0">
              <a:solidFill>
                <a:schemeClr val="tx2"/>
              </a:solidFill>
            </a:endParaRPr>
          </a:p>
          <a:p>
            <a:r>
              <a:rPr lang="en-GB" sz="2000" dirty="0">
                <a:solidFill>
                  <a:schemeClr val="tx2"/>
                </a:solidFill>
              </a:rPr>
              <a:t>When thinking about content ask yourself :</a:t>
            </a:r>
          </a:p>
          <a:p>
            <a:pPr marL="1257300" lvl="2" indent="-342900">
              <a:buBlip>
                <a:blip r:embed="rId4"/>
              </a:buBlip>
            </a:pPr>
            <a:r>
              <a:rPr lang="en-GB" sz="2000" dirty="0">
                <a:solidFill>
                  <a:schemeClr val="tx2"/>
                </a:solidFill>
              </a:rPr>
              <a:t>will the info. help the people on site?</a:t>
            </a:r>
          </a:p>
          <a:p>
            <a:pPr marL="1257300" lvl="2" indent="-342900">
              <a:buBlip>
                <a:blip r:embed="rId4"/>
              </a:buBlip>
            </a:pPr>
            <a:r>
              <a:rPr lang="en-GB" sz="2000" dirty="0">
                <a:solidFill>
                  <a:schemeClr val="tx2"/>
                </a:solidFill>
              </a:rPr>
              <a:t>is the CPP the best place for it?                                             </a:t>
            </a:r>
          </a:p>
          <a:p>
            <a:endParaRPr lang="en-GB" sz="2000" dirty="0">
              <a:solidFill>
                <a:schemeClr val="tx2"/>
              </a:solidFill>
            </a:endParaRPr>
          </a:p>
        </p:txBody>
      </p:sp>
      <p:pic>
        <p:nvPicPr>
          <p:cNvPr id="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E17ADE96-832A-4372-8ED4-103E96889B87}"/>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
        <p:nvSpPr>
          <p:cNvPr id="9" name="TextBox 8">
            <a:extLst>
              <a:ext uri="{FF2B5EF4-FFF2-40B4-BE49-F238E27FC236}">
                <a16:creationId xmlns:a16="http://schemas.microsoft.com/office/drawing/2014/main" id="{0C0EDBB9-3AB6-4E3D-A90A-194BEBB8FD7D}"/>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additive="base">
                                        <p:cTn id="49"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 presetClass="entr" presetSubtype="0" fill="hold" nodeType="afterEffect">
                                  <p:stCondLst>
                                    <p:cond delay="500"/>
                                  </p:stCondLst>
                                  <p:childTnLst>
                                    <p:set>
                                      <p:cBhvr>
                                        <p:cTn id="53" dur="1" fill="hold">
                                          <p:stCondLst>
                                            <p:cond delay="0"/>
                                          </p:stCondLst>
                                        </p:cTn>
                                        <p:tgtEl>
                                          <p:spTgt spid="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
                                            <p:txEl>
                                              <p:pRg st="11" end="11"/>
                                            </p:txEl>
                                          </p:spTgt>
                                        </p:tgtEl>
                                        <p:attrNameLst>
                                          <p:attrName>style.visibility</p:attrName>
                                        </p:attrNameLst>
                                      </p:cBhvr>
                                      <p:to>
                                        <p:strVal val="visible"/>
                                      </p:to>
                                    </p:set>
                                    <p:anim calcmode="lin" valueType="num">
                                      <p:cBhvr additive="base">
                                        <p:cTn id="58"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1440000" y="1331913"/>
            <a:ext cx="7269163" cy="1079500"/>
          </a:xfrm>
        </p:spPr>
        <p:txBody>
          <a:bodyPr/>
          <a:lstStyle/>
          <a:p>
            <a:pPr eaLnBrk="1" hangingPunct="1"/>
            <a:r>
              <a:rPr lang="en-GB" altLang="en-US" sz="2400" b="1" dirty="0">
                <a:solidFill>
                  <a:schemeClr val="tx2"/>
                </a:solidFill>
              </a:rPr>
              <a:t>Overview</a:t>
            </a:r>
          </a:p>
        </p:txBody>
      </p:sp>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dirty="0">
                <a:solidFill>
                  <a:schemeClr val="tx2"/>
                </a:solidFill>
              </a:rPr>
              <a:t>The PCs processes should not be replicated in a CPP</a:t>
            </a:r>
          </a:p>
          <a:p>
            <a:endParaRPr lang="en-GB" sz="1600" dirty="0">
              <a:solidFill>
                <a:schemeClr val="tx2"/>
              </a:solidFill>
            </a:endParaRPr>
          </a:p>
          <a:p>
            <a:r>
              <a:rPr lang="en-GB" sz="2000" dirty="0">
                <a:solidFill>
                  <a:schemeClr val="tx2"/>
                </a:solidFill>
              </a:rPr>
              <a:t>What should be in a CPP is :</a:t>
            </a:r>
          </a:p>
          <a:p>
            <a:pPr marL="1257300" lvl="2" indent="-342900">
              <a:buBlip>
                <a:blip r:embed="rId3"/>
              </a:buBlip>
            </a:pPr>
            <a:r>
              <a:rPr lang="en-GB" sz="2000" b="1" i="1" dirty="0">
                <a:solidFill>
                  <a:schemeClr val="tx2"/>
                </a:solidFill>
              </a:rPr>
              <a:t>how</a:t>
            </a:r>
            <a:r>
              <a:rPr lang="en-GB" sz="2000" dirty="0">
                <a:solidFill>
                  <a:schemeClr val="tx2"/>
                </a:solidFill>
              </a:rPr>
              <a:t> processes will be implemented</a:t>
            </a:r>
          </a:p>
          <a:p>
            <a:pPr marL="1257300" lvl="2" indent="-342900">
              <a:buBlip>
                <a:blip r:embed="rId3"/>
              </a:buBlip>
            </a:pPr>
            <a:r>
              <a:rPr lang="en-GB" sz="2000" b="1" i="1" dirty="0">
                <a:solidFill>
                  <a:schemeClr val="tx2"/>
                </a:solidFill>
              </a:rPr>
              <a:t>who</a:t>
            </a:r>
            <a:r>
              <a:rPr lang="en-GB" sz="2000" dirty="0">
                <a:solidFill>
                  <a:schemeClr val="tx2"/>
                </a:solidFill>
              </a:rPr>
              <a:t> will be responsible for what                                                 </a:t>
            </a:r>
          </a:p>
          <a:p>
            <a:endParaRPr lang="en-GB" sz="1600" dirty="0">
              <a:solidFill>
                <a:schemeClr val="tx2"/>
              </a:solidFill>
            </a:endParaRPr>
          </a:p>
          <a:p>
            <a:r>
              <a:rPr lang="en-GB" sz="2000" dirty="0">
                <a:solidFill>
                  <a:schemeClr val="tx2"/>
                </a:solidFill>
              </a:rPr>
              <a:t>CPPs must not include unhelpful or nebulous statements such as :</a:t>
            </a:r>
          </a:p>
          <a:p>
            <a:pPr marL="1257300" lvl="2" indent="-342900">
              <a:buBlip>
                <a:blip r:embed="rId3"/>
              </a:buBlip>
            </a:pPr>
            <a:r>
              <a:rPr lang="en-GB" sz="2000" dirty="0">
                <a:solidFill>
                  <a:schemeClr val="tx2"/>
                </a:solidFill>
              </a:rPr>
              <a:t>‘Welfare facilities will be provided as outlined in standard x/y/z’</a:t>
            </a:r>
          </a:p>
          <a:p>
            <a:pPr marL="1257300" lvl="2" indent="-342900">
              <a:buBlip>
                <a:blip r:embed="rId3"/>
              </a:buBlip>
            </a:pPr>
            <a:r>
              <a:rPr lang="en-GB" sz="2000" dirty="0">
                <a:solidFill>
                  <a:schemeClr val="tx2"/>
                </a:solidFill>
              </a:rPr>
              <a:t>‘Accidents shall be reported in accordance with process x/y/z’                                             </a:t>
            </a:r>
          </a:p>
          <a:p>
            <a:r>
              <a:rPr lang="en-GB" sz="2000" dirty="0">
                <a:solidFill>
                  <a:schemeClr val="tx2"/>
                </a:solidFill>
              </a:rPr>
              <a:t>These add nothing - and are no help to people on site</a:t>
            </a:r>
          </a:p>
          <a:p>
            <a:r>
              <a:rPr lang="en-GB" sz="2000" b="1" dirty="0">
                <a:solidFill>
                  <a:schemeClr val="tx2"/>
                </a:solidFill>
              </a:rPr>
              <a:t>Say what you will actually do!</a:t>
            </a:r>
          </a:p>
          <a:p>
            <a:endParaRPr lang="en-GB" sz="1600" dirty="0">
              <a:solidFill>
                <a:schemeClr val="tx2"/>
              </a:solidFill>
            </a:endParaRPr>
          </a:p>
          <a:p>
            <a:r>
              <a:rPr lang="en-GB" sz="2000" dirty="0">
                <a:solidFill>
                  <a:schemeClr val="tx2"/>
                </a:solidFill>
              </a:rPr>
              <a:t>Names of responsible people must be provided throughout</a:t>
            </a:r>
          </a:p>
          <a:p>
            <a:pPr marL="1257300" lvl="2" indent="-342900">
              <a:buBlip>
                <a:blip r:embed="rId3"/>
              </a:buBlip>
            </a:pPr>
            <a:r>
              <a:rPr lang="en-GB" sz="2000" dirty="0">
                <a:solidFill>
                  <a:schemeClr val="tx2"/>
                </a:solidFill>
              </a:rPr>
              <a:t>‘TBA’ is useless - and </a:t>
            </a:r>
            <a:r>
              <a:rPr lang="en-GB" sz="2000" b="1" i="1" dirty="0">
                <a:solidFill>
                  <a:schemeClr val="tx2"/>
                </a:solidFill>
              </a:rPr>
              <a:t>must not </a:t>
            </a:r>
            <a:r>
              <a:rPr lang="en-GB" sz="2000" dirty="0">
                <a:solidFill>
                  <a:schemeClr val="tx2"/>
                </a:solidFill>
              </a:rPr>
              <a:t>be used                                                 </a:t>
            </a:r>
          </a:p>
          <a:p>
            <a:endParaRPr lang="en-GB" sz="2000" dirty="0">
              <a:solidFill>
                <a:schemeClr val="tx2"/>
              </a:solidFill>
            </a:endParaRPr>
          </a:p>
        </p:txBody>
      </p:sp>
      <p:pic>
        <p:nvPicPr>
          <p:cNvPr id="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49F7DD18-C89D-4B81-893E-05E3CBD9C2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336" y="5099921"/>
            <a:ext cx="1535663" cy="1150265"/>
          </a:xfrm>
          <a:prstGeom prst="rect">
            <a:avLst/>
          </a:prstGeom>
        </p:spPr>
      </p:pic>
      <p:sp>
        <p:nvSpPr>
          <p:cNvPr id="9" name="TextBox 8">
            <a:extLst>
              <a:ext uri="{FF2B5EF4-FFF2-40B4-BE49-F238E27FC236}">
                <a16:creationId xmlns:a16="http://schemas.microsoft.com/office/drawing/2014/main" id="{15ED69F6-52AB-4D33-A927-0BE2381929C1}"/>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427D14A6-844A-4F80-B04E-EE9E0A71289D}"/>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80155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 presetClass="entr" presetSubtype="0" fill="hold" nodeType="afterEffect">
                                  <p:stCondLst>
                                    <p:cond delay="500"/>
                                  </p:stCondLst>
                                  <p:childTnLst>
                                    <p:set>
                                      <p:cBhvr>
                                        <p:cTn id="53" dur="1" fill="hold">
                                          <p:stCondLst>
                                            <p:cond delay="0"/>
                                          </p:stCondLst>
                                        </p:cTn>
                                        <p:tgtEl>
                                          <p:spTgt spid="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
                                            <p:txEl>
                                              <p:pRg st="10" end="10"/>
                                            </p:txEl>
                                          </p:spTgt>
                                        </p:tgtEl>
                                        <p:attrNameLst>
                                          <p:attrName>style.visibility</p:attrName>
                                        </p:attrNameLst>
                                      </p:cBhvr>
                                      <p:to>
                                        <p:strVal val="visible"/>
                                      </p:to>
                                    </p:set>
                                    <p:anim calcmode="lin" valueType="num">
                                      <p:cBhvr additive="base">
                                        <p:cTn id="58"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grpId="0" nodeType="clickEffect">
                                  <p:stCondLst>
                                    <p:cond delay="0"/>
                                  </p:stCondLst>
                                  <p:childTnLst>
                                    <p:set>
                                      <p:cBhvr>
                                        <p:cTn id="63" dur="1" fill="hold">
                                          <p:stCondLst>
                                            <p:cond delay="0"/>
                                          </p:stCondLst>
                                        </p:cTn>
                                        <p:tgtEl>
                                          <p:spTgt spid="2">
                                            <p:txEl>
                                              <p:pRg st="12" end="12"/>
                                            </p:txEl>
                                          </p:spTgt>
                                        </p:tgtEl>
                                        <p:attrNameLst>
                                          <p:attrName>style.visibility</p:attrName>
                                        </p:attrNameLst>
                                      </p:cBhvr>
                                      <p:to>
                                        <p:strVal val="visible"/>
                                      </p:to>
                                    </p:set>
                                    <p:anim calcmode="lin" valueType="num">
                                      <p:cBhvr additive="base">
                                        <p:cTn id="64" dur="500" fill="hold"/>
                                        <p:tgtEl>
                                          <p:spTgt spid="2">
                                            <p:txEl>
                                              <p:pRg st="12" end="12"/>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2">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2">
                                            <p:txEl>
                                              <p:pRg st="13" end="13"/>
                                            </p:txEl>
                                          </p:spTgt>
                                        </p:tgtEl>
                                        <p:attrNameLst>
                                          <p:attrName>style.visibility</p:attrName>
                                        </p:attrNameLst>
                                      </p:cBhvr>
                                      <p:to>
                                        <p:strVal val="visible"/>
                                      </p:to>
                                    </p:set>
                                    <p:anim calcmode="lin" valueType="num">
                                      <p:cBhvr additive="base">
                                        <p:cTn id="70" dur="500" fill="hold"/>
                                        <p:tgtEl>
                                          <p:spTgt spid="2">
                                            <p:txEl>
                                              <p:pRg st="13" end="13"/>
                                            </p:txEl>
                                          </p:spTgt>
                                        </p:tgtEl>
                                        <p:attrNameLst>
                                          <p:attrName>ppt_x</p:attrName>
                                        </p:attrNameLst>
                                      </p:cBhvr>
                                      <p:tavLst>
                                        <p:tav tm="0">
                                          <p:val>
                                            <p:strVal val="1+#ppt_w/2"/>
                                          </p:val>
                                        </p:tav>
                                        <p:tav tm="100000">
                                          <p:val>
                                            <p:strVal val="#ppt_x"/>
                                          </p:val>
                                        </p:tav>
                                      </p:tavLst>
                                    </p:anim>
                                    <p:anim calcmode="lin" valueType="num">
                                      <p:cBhvr additive="base">
                                        <p:cTn id="71" dur="500" fill="hold"/>
                                        <p:tgtEl>
                                          <p:spTgt spid="2">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07E423D-B3B2-4F0E-BE19-9D8206AA9A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4076" y="2411413"/>
            <a:ext cx="1428897" cy="1334684"/>
          </a:xfrm>
          <a:prstGeom prst="rect">
            <a:avLst/>
          </a:prstGeom>
        </p:spPr>
      </p:pic>
      <p:sp>
        <p:nvSpPr>
          <p:cNvPr id="10245" name="Rectangle 2"/>
          <p:cNvSpPr>
            <a:spLocks noGrp="1" noChangeArrowheads="1"/>
          </p:cNvSpPr>
          <p:nvPr>
            <p:ph type="title" idx="4294967295"/>
          </p:nvPr>
        </p:nvSpPr>
        <p:spPr>
          <a:xfrm>
            <a:off x="1440000" y="1331913"/>
            <a:ext cx="7269163" cy="1079500"/>
          </a:xfrm>
        </p:spPr>
        <p:txBody>
          <a:bodyPr/>
          <a:lstStyle/>
          <a:p>
            <a:pPr eaLnBrk="1" hangingPunct="1"/>
            <a:r>
              <a:rPr lang="en-GB" altLang="en-US" sz="2400" b="1" dirty="0">
                <a:solidFill>
                  <a:schemeClr val="tx2"/>
                </a:solidFill>
              </a:rPr>
              <a:t>Overview</a:t>
            </a:r>
          </a:p>
        </p:txBody>
      </p:sp>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dirty="0">
                <a:solidFill>
                  <a:schemeClr val="tx2"/>
                </a:solidFill>
              </a:rPr>
              <a:t>When considering if something is ‘adequate’, or not, it does not matter …</a:t>
            </a:r>
          </a:p>
          <a:p>
            <a:r>
              <a:rPr lang="en-GB" sz="2000" dirty="0">
                <a:solidFill>
                  <a:schemeClr val="tx2"/>
                </a:solidFill>
              </a:rPr>
              <a:t>… if it’s structured or phrased the way you would have said it</a:t>
            </a:r>
          </a:p>
          <a:p>
            <a:endParaRPr lang="en-GB" sz="2000" dirty="0">
              <a:solidFill>
                <a:schemeClr val="tx2"/>
              </a:solidFill>
            </a:endParaRPr>
          </a:p>
          <a:p>
            <a:r>
              <a:rPr lang="en-GB" sz="2000" dirty="0">
                <a:solidFill>
                  <a:schemeClr val="tx2"/>
                </a:solidFill>
              </a:rPr>
              <a:t>All that matters is - does it address the main principals of the issue</a:t>
            </a:r>
          </a:p>
          <a:p>
            <a:endParaRPr lang="en-GB" sz="2000" dirty="0">
              <a:solidFill>
                <a:schemeClr val="tx2"/>
              </a:solidFill>
            </a:endParaRPr>
          </a:p>
          <a:p>
            <a:r>
              <a:rPr lang="en-GB" sz="2000" dirty="0">
                <a:solidFill>
                  <a:schemeClr val="tx2"/>
                </a:solidFill>
              </a:rPr>
              <a:t>Semantics or typographical errors are irrelevant and don’t make anything inadequate</a:t>
            </a:r>
          </a:p>
          <a:p>
            <a:endParaRPr lang="en-GB" sz="2000" dirty="0">
              <a:solidFill>
                <a:schemeClr val="tx2"/>
              </a:solidFill>
            </a:endParaRPr>
          </a:p>
          <a:p>
            <a:r>
              <a:rPr lang="en-GB" sz="2000" dirty="0">
                <a:solidFill>
                  <a:schemeClr val="tx2"/>
                </a:solidFill>
              </a:rPr>
              <a:t>You may however point these out in an e-mail or similar but …</a:t>
            </a:r>
          </a:p>
          <a:p>
            <a:r>
              <a:rPr lang="en-GB" sz="2000" dirty="0">
                <a:solidFill>
                  <a:schemeClr val="tx2"/>
                </a:solidFill>
              </a:rPr>
              <a:t>… the CEM should have dealt with these before submission</a:t>
            </a:r>
          </a:p>
        </p:txBody>
      </p:sp>
      <p:pic>
        <p:nvPicPr>
          <p:cNvPr id="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AE18C0C-ECE5-4FA1-8E66-29DF8D51C6FF}"/>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145759DB-818F-4482-954B-7B798F04806E}"/>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154121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 presetClass="entr" presetSubtype="0" fill="hold" nodeType="afterEffect">
                                  <p:stCondLst>
                                    <p:cond delay="50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 calcmode="lin" valueType="num">
                                      <p:cBhvr additive="base">
                                        <p:cTn id="34"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 calcmode="lin" valueType="num">
                                      <p:cBhvr additive="base">
                                        <p:cTn id="40"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1	Introduction</a:t>
            </a:r>
          </a:p>
        </p:txBody>
      </p:sp>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dirty="0">
                <a:solidFill>
                  <a:schemeClr val="tx2"/>
                </a:solidFill>
              </a:rPr>
              <a:t>This is a very brief bit of standard text and won’t usually change</a:t>
            </a: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E5933230-219F-45B0-84BB-1983C80DEC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66180" y="3771943"/>
            <a:ext cx="3073209" cy="2043974"/>
          </a:xfrm>
          <a:prstGeom prst="rect">
            <a:avLst/>
          </a:prstGeom>
        </p:spPr>
      </p:pic>
      <p:sp>
        <p:nvSpPr>
          <p:cNvPr id="9" name="TextBox 8">
            <a:extLst>
              <a:ext uri="{FF2B5EF4-FFF2-40B4-BE49-F238E27FC236}">
                <a16:creationId xmlns:a16="http://schemas.microsoft.com/office/drawing/2014/main" id="{70C14F1F-C44D-43FE-948D-AE00C97A9E72}"/>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E4F6BAD7-FFD1-4680-A0B8-A43C5D0183A8}"/>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366144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C3CEF7-F356-4A1D-BA34-7F1A2007F4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8774" y="2002489"/>
            <a:ext cx="2951226" cy="1924713"/>
          </a:xfrm>
          <a:prstGeom prst="rect">
            <a:avLst/>
          </a:prstGeom>
        </p:spPr>
      </p:pic>
      <p:sp>
        <p:nvSpPr>
          <p:cNvPr id="2" name="TextBox 1"/>
          <p:cNvSpPr txBox="1">
            <a:spLocks/>
          </p:cNvSpPr>
          <p:nvPr/>
        </p:nvSpPr>
        <p:spPr>
          <a:xfrm>
            <a:off x="1511999" y="2160000"/>
            <a:ext cx="9712591" cy="4068000"/>
          </a:xfrm>
          <a:prstGeom prst="rect">
            <a:avLst/>
          </a:prstGeom>
          <a:noFill/>
        </p:spPr>
        <p:txBody>
          <a:bodyPr wrap="square" rtlCol="0">
            <a:noAutofit/>
          </a:bodyPr>
          <a:lstStyle/>
          <a:p>
            <a:r>
              <a:rPr lang="en-GB" sz="2000" b="1" dirty="0">
                <a:solidFill>
                  <a:schemeClr val="tx2"/>
                </a:solidFill>
              </a:rPr>
              <a:t>Goals</a:t>
            </a:r>
            <a:r>
              <a:rPr lang="en-GB" sz="2000" dirty="0">
                <a:solidFill>
                  <a:schemeClr val="tx2"/>
                </a:solidFill>
              </a:rPr>
              <a:t> - H&amp;S goals that the project can influence</a:t>
            </a:r>
          </a:p>
          <a:p>
            <a:pPr lvl="1"/>
            <a:r>
              <a:rPr lang="en-GB" sz="2000" dirty="0">
                <a:solidFill>
                  <a:schemeClr val="tx2"/>
                </a:solidFill>
              </a:rPr>
              <a:t>Long lists of vague aspirations are not required</a:t>
            </a:r>
          </a:p>
          <a:p>
            <a:pPr lvl="1"/>
            <a:endParaRPr lang="en-GB" sz="2000" dirty="0">
              <a:solidFill>
                <a:schemeClr val="tx2"/>
              </a:solidFill>
            </a:endParaRPr>
          </a:p>
          <a:p>
            <a:r>
              <a:rPr lang="en-GB" sz="2000" b="1" dirty="0">
                <a:solidFill>
                  <a:schemeClr val="tx2"/>
                </a:solidFill>
              </a:rPr>
              <a:t>Description of the work </a:t>
            </a:r>
            <a:r>
              <a:rPr lang="en-GB" sz="2000" dirty="0">
                <a:solidFill>
                  <a:schemeClr val="tx2"/>
                </a:solidFill>
              </a:rPr>
              <a:t>- only an outline</a:t>
            </a:r>
          </a:p>
          <a:p>
            <a:pPr lvl="1"/>
            <a:r>
              <a:rPr lang="en-GB" sz="2000" dirty="0">
                <a:solidFill>
                  <a:schemeClr val="tx2"/>
                </a:solidFill>
              </a:rPr>
              <a:t>Detail will be in the WPPs</a:t>
            </a:r>
          </a:p>
          <a:p>
            <a:endParaRPr lang="en-GB" sz="2000" dirty="0">
              <a:solidFill>
                <a:schemeClr val="tx2"/>
              </a:solidFill>
            </a:endParaRPr>
          </a:p>
          <a:p>
            <a:r>
              <a:rPr lang="en-GB" sz="2000" b="1" dirty="0">
                <a:solidFill>
                  <a:schemeClr val="tx2"/>
                </a:solidFill>
              </a:rPr>
              <a:t>ALO operations </a:t>
            </a:r>
            <a:r>
              <a:rPr lang="en-GB" sz="2000" dirty="0">
                <a:solidFill>
                  <a:schemeClr val="tx2"/>
                </a:solidFill>
              </a:rPr>
              <a:t>- how this issue will be managed</a:t>
            </a:r>
          </a:p>
          <a:p>
            <a:pPr lvl="1"/>
            <a:r>
              <a:rPr lang="en-GB" sz="2000" dirty="0">
                <a:solidFill>
                  <a:schemeClr val="tx2"/>
                </a:solidFill>
              </a:rPr>
              <a:t>Detailed plans will be in WPPs</a:t>
            </a:r>
          </a:p>
          <a:p>
            <a:pPr lvl="1"/>
            <a:endParaRPr lang="en-GB" sz="2000" dirty="0">
              <a:solidFill>
                <a:schemeClr val="tx2"/>
              </a:solidFill>
            </a:endParaRPr>
          </a:p>
          <a:p>
            <a:r>
              <a:rPr lang="en-GB" sz="2000" b="1" dirty="0">
                <a:solidFill>
                  <a:schemeClr val="tx2"/>
                </a:solidFill>
              </a:rPr>
              <a:t>Temporary works </a:t>
            </a:r>
            <a:r>
              <a:rPr lang="en-GB" sz="2000" dirty="0">
                <a:solidFill>
                  <a:schemeClr val="tx2"/>
                </a:solidFill>
              </a:rPr>
              <a:t>- how these will be managed and who will be responsible on site</a:t>
            </a:r>
          </a:p>
          <a:p>
            <a:endParaRPr lang="en-GB" sz="2000" dirty="0">
              <a:solidFill>
                <a:schemeClr val="tx2"/>
              </a:solidFill>
            </a:endParaRPr>
          </a:p>
          <a:p>
            <a:r>
              <a:rPr lang="en-GB" sz="2000" b="1" dirty="0">
                <a:solidFill>
                  <a:schemeClr val="tx2"/>
                </a:solidFill>
              </a:rPr>
              <a:t>CPP review </a:t>
            </a:r>
            <a:r>
              <a:rPr lang="en-GB" sz="2000" dirty="0">
                <a:solidFill>
                  <a:schemeClr val="tx2"/>
                </a:solidFill>
              </a:rPr>
              <a:t>- frequency should be appropriate for changes on site</a:t>
            </a: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2	Planning for the construction phase</a:t>
            </a:r>
          </a:p>
        </p:txBody>
      </p:sp>
      <p:pic>
        <p:nvPicPr>
          <p:cNvPr id="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E676D82-9493-4E68-84F4-93FB13AE3073}"/>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C64E119C-A384-4D5B-9BD4-766173B7DAF5}"/>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158754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 calcmode="lin" valueType="num">
                                      <p:cBhvr additive="base">
                                        <p:cTn id="46"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11" end="11"/>
                                            </p:txEl>
                                          </p:spTgt>
                                        </p:tgtEl>
                                        <p:attrNameLst>
                                          <p:attrName>style.visibility</p:attrName>
                                        </p:attrNameLst>
                                      </p:cBhvr>
                                      <p:to>
                                        <p:strVal val="visible"/>
                                      </p:to>
                                    </p:set>
                                    <p:anim calcmode="lin" valueType="num">
                                      <p:cBhvr additive="base">
                                        <p:cTn id="52"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208893D-58DE-4589-AC97-89C5EB46F6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66018" y="3219970"/>
            <a:ext cx="1952556" cy="2164163"/>
          </a:xfrm>
          <a:prstGeom prst="rect">
            <a:avLst/>
          </a:prstGeom>
        </p:spPr>
      </p:pic>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Changes to key personnel</a:t>
            </a:r>
            <a:r>
              <a:rPr lang="en-GB" sz="2000" dirty="0">
                <a:solidFill>
                  <a:schemeClr val="tx2"/>
                </a:solidFill>
              </a:rPr>
              <a:t> - description of the mechanism for doing this</a:t>
            </a:r>
          </a:p>
          <a:p>
            <a:endParaRPr lang="en-GB" sz="2000" dirty="0">
              <a:solidFill>
                <a:schemeClr val="tx2"/>
              </a:solidFill>
            </a:endParaRPr>
          </a:p>
          <a:p>
            <a:r>
              <a:rPr lang="en-GB" sz="2000" b="1" dirty="0">
                <a:solidFill>
                  <a:schemeClr val="tx2"/>
                </a:solidFill>
              </a:rPr>
              <a:t>CDM appointments </a:t>
            </a:r>
            <a:r>
              <a:rPr lang="en-GB" sz="2000" dirty="0">
                <a:solidFill>
                  <a:schemeClr val="tx2"/>
                </a:solidFill>
              </a:rPr>
              <a:t>- these must be known, ‘TBA’ isn’t allowed!</a:t>
            </a:r>
          </a:p>
          <a:p>
            <a:endParaRPr lang="en-GB" sz="2000" dirty="0">
              <a:solidFill>
                <a:schemeClr val="tx2"/>
              </a:solidFill>
            </a:endParaRPr>
          </a:p>
          <a:p>
            <a:r>
              <a:rPr lang="en-GB" sz="2000" b="1" dirty="0">
                <a:solidFill>
                  <a:schemeClr val="tx2"/>
                </a:solidFill>
              </a:rPr>
              <a:t>NR organisation </a:t>
            </a:r>
            <a:r>
              <a:rPr lang="en-GB" sz="2000" dirty="0">
                <a:solidFill>
                  <a:schemeClr val="tx2"/>
                </a:solidFill>
              </a:rPr>
              <a:t>- if multi-project include senior people here</a:t>
            </a:r>
          </a:p>
          <a:p>
            <a:pPr lvl="1"/>
            <a:r>
              <a:rPr lang="en-GB" sz="2000" dirty="0">
                <a:solidFill>
                  <a:schemeClr val="tx2"/>
                </a:solidFill>
              </a:rPr>
              <a:t>Junior staff for each piece of work can be in the WPPs</a:t>
            </a:r>
          </a:p>
          <a:p>
            <a:pPr lvl="1"/>
            <a:endParaRPr lang="en-GB" sz="2000" dirty="0">
              <a:solidFill>
                <a:schemeClr val="tx2"/>
              </a:solidFill>
            </a:endParaRPr>
          </a:p>
          <a:p>
            <a:r>
              <a:rPr lang="en-GB" sz="2000" b="1" dirty="0">
                <a:solidFill>
                  <a:schemeClr val="tx2"/>
                </a:solidFill>
              </a:rPr>
              <a:t>PC organisation </a:t>
            </a:r>
            <a:r>
              <a:rPr lang="en-GB" sz="2000" dirty="0">
                <a:solidFill>
                  <a:schemeClr val="tx2"/>
                </a:solidFill>
              </a:rPr>
              <a:t>- if multi-project include senior people here</a:t>
            </a:r>
          </a:p>
          <a:p>
            <a:pPr lvl="1"/>
            <a:r>
              <a:rPr lang="en-GB" sz="2000" dirty="0">
                <a:solidFill>
                  <a:schemeClr val="tx2"/>
                </a:solidFill>
              </a:rPr>
              <a:t>Junior staff for each piece of work can be in the WPPs</a:t>
            </a:r>
          </a:p>
          <a:p>
            <a:endParaRPr lang="en-GB" sz="2000" dirty="0">
              <a:solidFill>
                <a:schemeClr val="tx2"/>
              </a:solidFill>
            </a:endParaRPr>
          </a:p>
          <a:p>
            <a:r>
              <a:rPr lang="en-GB" sz="2000" b="1" dirty="0">
                <a:solidFill>
                  <a:schemeClr val="tx2"/>
                </a:solidFill>
              </a:rPr>
              <a:t>Communication during construction </a:t>
            </a:r>
            <a:r>
              <a:rPr lang="en-GB" sz="2000" dirty="0">
                <a:solidFill>
                  <a:schemeClr val="tx2"/>
                </a:solidFill>
              </a:rPr>
              <a:t>- outline </a:t>
            </a:r>
            <a:r>
              <a:rPr lang="en-GB" sz="2000" b="1" i="1" dirty="0">
                <a:solidFill>
                  <a:schemeClr val="tx2"/>
                </a:solidFill>
              </a:rPr>
              <a:t>how</a:t>
            </a:r>
            <a:r>
              <a:rPr lang="en-GB" sz="2000" dirty="0">
                <a:solidFill>
                  <a:schemeClr val="tx2"/>
                </a:solidFill>
              </a:rPr>
              <a:t> and </a:t>
            </a:r>
            <a:r>
              <a:rPr lang="en-GB" sz="2000" b="1" i="1" dirty="0">
                <a:solidFill>
                  <a:schemeClr val="tx2"/>
                </a:solidFill>
              </a:rPr>
              <a:t>who</a:t>
            </a:r>
          </a:p>
          <a:p>
            <a:pPr lvl="1"/>
            <a:r>
              <a:rPr lang="en-GB" sz="2000" dirty="0">
                <a:solidFill>
                  <a:schemeClr val="tx2"/>
                </a:solidFill>
              </a:rPr>
              <a:t>Details should be practicable and not overly elaborate</a:t>
            </a:r>
          </a:p>
          <a:p>
            <a:endParaRPr lang="en-GB" sz="2000" dirty="0">
              <a:solidFill>
                <a:schemeClr val="tx2"/>
              </a:solidFill>
            </a:endParaRPr>
          </a:p>
          <a:p>
            <a:endParaRPr lang="en-GB" sz="2000" dirty="0">
              <a:solidFill>
                <a:schemeClr val="tx2"/>
              </a:solidFill>
            </a:endParaRP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3	Working together</a:t>
            </a:r>
          </a:p>
        </p:txBody>
      </p:sp>
      <p:pic>
        <p:nvPicPr>
          <p:cNvPr id="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E7EC230E-A097-4279-937C-ACB17946BB89}"/>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0B84F5B6-EF04-423C-AF58-AE4BEEFD9C8E}"/>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41579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1" presetClass="entr" presetSubtype="0" fill="hold" nodeType="afterEffect">
                                  <p:stCondLst>
                                    <p:cond delay="50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 calcmode="lin" valueType="num">
                                      <p:cBhvr additive="base">
                                        <p:cTn id="34"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 calcmode="lin" valueType="num">
                                      <p:cBhvr additive="base">
                                        <p:cTn id="40"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
                                            <p:txEl>
                                              <p:pRg st="10" end="10"/>
                                            </p:txEl>
                                          </p:spTgt>
                                        </p:tgtEl>
                                        <p:attrNameLst>
                                          <p:attrName>style.visibility</p:attrName>
                                        </p:attrNameLst>
                                      </p:cBhvr>
                                      <p:to>
                                        <p:strVal val="visible"/>
                                      </p:to>
                                    </p:set>
                                    <p:anim calcmode="lin" valueType="num">
                                      <p:cBhvr additive="base">
                                        <p:cTn id="46"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11" end="11"/>
                                            </p:txEl>
                                          </p:spTgt>
                                        </p:tgtEl>
                                        <p:attrNameLst>
                                          <p:attrName>style.visibility</p:attrName>
                                        </p:attrNameLst>
                                      </p:cBhvr>
                                      <p:to>
                                        <p:strVal val="visible"/>
                                      </p:to>
                                    </p:set>
                                    <p:anim calcmode="lin" valueType="num">
                                      <p:cBhvr additive="base">
                                        <p:cTn id="52"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Exchange of design info. </a:t>
            </a:r>
            <a:r>
              <a:rPr lang="en-GB" sz="2000" dirty="0">
                <a:solidFill>
                  <a:schemeClr val="tx2"/>
                </a:solidFill>
              </a:rPr>
              <a:t>-</a:t>
            </a:r>
            <a:r>
              <a:rPr lang="en-GB" sz="2000" b="1" dirty="0">
                <a:solidFill>
                  <a:schemeClr val="tx2"/>
                </a:solidFill>
              </a:rPr>
              <a:t> </a:t>
            </a:r>
            <a:r>
              <a:rPr lang="en-GB" sz="2000" dirty="0">
                <a:solidFill>
                  <a:schemeClr val="tx2"/>
                </a:solidFill>
              </a:rPr>
              <a:t>outline </a:t>
            </a:r>
            <a:r>
              <a:rPr lang="en-GB" sz="2000" b="1" i="1" dirty="0">
                <a:solidFill>
                  <a:schemeClr val="tx2"/>
                </a:solidFill>
              </a:rPr>
              <a:t>how</a:t>
            </a:r>
            <a:r>
              <a:rPr lang="en-GB" sz="2000" dirty="0">
                <a:solidFill>
                  <a:schemeClr val="tx2"/>
                </a:solidFill>
              </a:rPr>
              <a:t> and </a:t>
            </a:r>
            <a:r>
              <a:rPr lang="en-GB" sz="2000" b="1" i="1" dirty="0">
                <a:solidFill>
                  <a:schemeClr val="tx2"/>
                </a:solidFill>
              </a:rPr>
              <a:t>who</a:t>
            </a:r>
          </a:p>
          <a:p>
            <a:pPr lvl="1"/>
            <a:r>
              <a:rPr lang="en-GB" sz="2000" dirty="0">
                <a:solidFill>
                  <a:schemeClr val="tx2"/>
                </a:solidFill>
              </a:rPr>
              <a:t>Details should be practicable and not overly elaborate</a:t>
            </a:r>
          </a:p>
          <a:p>
            <a:endParaRPr lang="en-GB" sz="2000" dirty="0">
              <a:solidFill>
                <a:schemeClr val="tx2"/>
              </a:solidFill>
            </a:endParaRPr>
          </a:p>
          <a:p>
            <a:r>
              <a:rPr lang="en-GB" sz="2000" b="1" dirty="0">
                <a:solidFill>
                  <a:schemeClr val="tx2"/>
                </a:solidFill>
              </a:rPr>
              <a:t>Changes to design </a:t>
            </a:r>
            <a:r>
              <a:rPr lang="en-GB" sz="2000" dirty="0">
                <a:solidFill>
                  <a:schemeClr val="tx2"/>
                </a:solidFill>
              </a:rPr>
              <a:t>- outline </a:t>
            </a:r>
            <a:r>
              <a:rPr lang="en-GB" sz="2000" b="1" i="1" dirty="0">
                <a:solidFill>
                  <a:schemeClr val="tx2"/>
                </a:solidFill>
              </a:rPr>
              <a:t>how</a:t>
            </a:r>
            <a:r>
              <a:rPr lang="en-GB" sz="2000" dirty="0">
                <a:solidFill>
                  <a:schemeClr val="tx2"/>
                </a:solidFill>
              </a:rPr>
              <a:t> and </a:t>
            </a:r>
            <a:r>
              <a:rPr lang="en-GB" sz="2000" b="1" i="1" dirty="0">
                <a:solidFill>
                  <a:schemeClr val="tx2"/>
                </a:solidFill>
              </a:rPr>
              <a:t>who</a:t>
            </a:r>
          </a:p>
          <a:p>
            <a:pPr lvl="1"/>
            <a:r>
              <a:rPr lang="en-GB" sz="2000" dirty="0">
                <a:solidFill>
                  <a:schemeClr val="tx2"/>
                </a:solidFill>
              </a:rPr>
              <a:t>Details should be practicable and not overly elaborate</a:t>
            </a:r>
          </a:p>
          <a:p>
            <a:endParaRPr lang="en-GB" sz="2000" dirty="0">
              <a:solidFill>
                <a:schemeClr val="tx2"/>
              </a:solidFill>
            </a:endParaRPr>
          </a:p>
          <a:p>
            <a:endParaRPr lang="en-GB" sz="2000" dirty="0">
              <a:solidFill>
                <a:schemeClr val="tx2"/>
              </a:solidFill>
            </a:endParaRPr>
          </a:p>
          <a:p>
            <a:endParaRPr lang="en-GB" sz="2000" dirty="0">
              <a:solidFill>
                <a:schemeClr val="tx2"/>
              </a:solidFill>
            </a:endParaRP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3	Working together</a:t>
            </a:r>
          </a:p>
        </p:txBody>
      </p:sp>
      <p:pic>
        <p:nvPicPr>
          <p:cNvPr id="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1702DB4F-7CF5-408F-A196-972F3A1A62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38597" y="4074205"/>
            <a:ext cx="2811270" cy="2108453"/>
          </a:xfrm>
          <a:prstGeom prst="rect">
            <a:avLst/>
          </a:prstGeom>
        </p:spPr>
      </p:pic>
      <p:sp>
        <p:nvSpPr>
          <p:cNvPr id="9" name="TextBox 8">
            <a:extLst>
              <a:ext uri="{FF2B5EF4-FFF2-40B4-BE49-F238E27FC236}">
                <a16:creationId xmlns:a16="http://schemas.microsoft.com/office/drawing/2014/main" id="{8348C60C-3423-416A-ACBD-2BA8BABBE5DD}"/>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0" name="TextBox 9">
            <a:extLst>
              <a:ext uri="{FF2B5EF4-FFF2-40B4-BE49-F238E27FC236}">
                <a16:creationId xmlns:a16="http://schemas.microsoft.com/office/drawing/2014/main" id="{5B9488A1-A770-42A5-A725-7F08796A923C}"/>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407809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1" presetClass="entr" presetSubtype="0" fill="hold" nodeType="afterEffect">
                                  <p:stCondLst>
                                    <p:cond delay="50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203B48C-1800-47B4-B388-062333A4E5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1778" y="1393039"/>
            <a:ext cx="2530546" cy="1461903"/>
          </a:xfrm>
          <a:prstGeom prst="rect">
            <a:avLst/>
          </a:prstGeom>
        </p:spPr>
      </p:pic>
      <p:sp>
        <p:nvSpPr>
          <p:cNvPr id="2" name="TextBox 1"/>
          <p:cNvSpPr txBox="1">
            <a:spLocks/>
          </p:cNvSpPr>
          <p:nvPr/>
        </p:nvSpPr>
        <p:spPr>
          <a:xfrm>
            <a:off x="1512000" y="2160000"/>
            <a:ext cx="8440076" cy="4068000"/>
          </a:xfrm>
          <a:prstGeom prst="rect">
            <a:avLst/>
          </a:prstGeom>
          <a:noFill/>
        </p:spPr>
        <p:txBody>
          <a:bodyPr wrap="square" rtlCol="0">
            <a:noAutofit/>
          </a:bodyPr>
          <a:lstStyle/>
          <a:p>
            <a:r>
              <a:rPr lang="en-GB" sz="2000" b="1" dirty="0">
                <a:solidFill>
                  <a:schemeClr val="tx2"/>
                </a:solidFill>
              </a:rPr>
              <a:t>Work with particular risks</a:t>
            </a:r>
            <a:r>
              <a:rPr lang="en-GB" sz="2000" dirty="0">
                <a:solidFill>
                  <a:schemeClr val="tx2"/>
                </a:solidFill>
              </a:rPr>
              <a:t> - defined in the CDM regs</a:t>
            </a:r>
          </a:p>
          <a:p>
            <a:pPr lvl="1"/>
            <a:r>
              <a:rPr lang="en-GB" sz="2000" dirty="0">
                <a:solidFill>
                  <a:schemeClr val="tx2"/>
                </a:solidFill>
              </a:rPr>
              <a:t>Only include risks that exist in the work - delete others</a:t>
            </a:r>
          </a:p>
          <a:p>
            <a:pPr lvl="1"/>
            <a:r>
              <a:rPr lang="en-GB" sz="2000" dirty="0">
                <a:solidFill>
                  <a:schemeClr val="tx2"/>
                </a:solidFill>
              </a:rPr>
              <a:t>Detail your approach and how the risks will be controlled</a:t>
            </a:r>
          </a:p>
          <a:p>
            <a:pPr lvl="1"/>
            <a:r>
              <a:rPr lang="en-GB" sz="2000" dirty="0">
                <a:solidFill>
                  <a:schemeClr val="tx2"/>
                </a:solidFill>
              </a:rPr>
              <a:t>Specific controls are not needed here</a:t>
            </a:r>
          </a:p>
          <a:p>
            <a:pPr lvl="1"/>
            <a:r>
              <a:rPr lang="en-GB" sz="2000" dirty="0">
                <a:solidFill>
                  <a:schemeClr val="tx2"/>
                </a:solidFill>
              </a:rPr>
              <a:t>They will be in the WPPs and TBSs</a:t>
            </a:r>
          </a:p>
          <a:p>
            <a:pPr lvl="1"/>
            <a:endParaRPr lang="en-GB" sz="2000" dirty="0">
              <a:solidFill>
                <a:schemeClr val="tx2"/>
              </a:solidFill>
            </a:endParaRPr>
          </a:p>
          <a:p>
            <a:r>
              <a:rPr lang="en-GB" sz="2000" b="1" dirty="0">
                <a:solidFill>
                  <a:schemeClr val="tx2"/>
                </a:solidFill>
              </a:rPr>
              <a:t>Significant construction H&amp;S risks </a:t>
            </a:r>
            <a:r>
              <a:rPr lang="en-GB" sz="2000" dirty="0">
                <a:solidFill>
                  <a:schemeClr val="tx2"/>
                </a:solidFill>
              </a:rPr>
              <a:t>- note it’s </a:t>
            </a:r>
            <a:r>
              <a:rPr lang="en-GB" sz="2000" b="1" i="1" dirty="0">
                <a:solidFill>
                  <a:schemeClr val="tx2"/>
                </a:solidFill>
              </a:rPr>
              <a:t>significant</a:t>
            </a:r>
            <a:r>
              <a:rPr lang="en-GB" sz="2000" dirty="0">
                <a:solidFill>
                  <a:schemeClr val="tx2"/>
                </a:solidFill>
              </a:rPr>
              <a:t> risks</a:t>
            </a:r>
          </a:p>
          <a:p>
            <a:pPr lvl="1"/>
            <a:r>
              <a:rPr lang="en-GB" sz="2000" dirty="0">
                <a:solidFill>
                  <a:schemeClr val="tx2"/>
                </a:solidFill>
              </a:rPr>
              <a:t>Don’t include everyday hazards competent people will know about</a:t>
            </a:r>
          </a:p>
          <a:p>
            <a:pPr lvl="1"/>
            <a:r>
              <a:rPr lang="en-GB" sz="2000" dirty="0">
                <a:solidFill>
                  <a:schemeClr val="tx2"/>
                </a:solidFill>
              </a:rPr>
              <a:t>This is about risks that are :</a:t>
            </a:r>
          </a:p>
          <a:p>
            <a:pPr marL="1257300" lvl="2" indent="-342900">
              <a:buBlip>
                <a:blip r:embed="rId4"/>
              </a:buBlip>
            </a:pPr>
            <a:r>
              <a:rPr lang="en-GB" sz="2000" dirty="0">
                <a:solidFill>
                  <a:schemeClr val="tx2"/>
                </a:solidFill>
              </a:rPr>
              <a:t>odd,</a:t>
            </a:r>
          </a:p>
          <a:p>
            <a:pPr marL="1257300" lvl="2" indent="-342900">
              <a:buBlip>
                <a:blip r:embed="rId4"/>
              </a:buBlip>
            </a:pPr>
            <a:r>
              <a:rPr lang="en-GB" sz="2000" dirty="0">
                <a:solidFill>
                  <a:schemeClr val="tx2"/>
                </a:solidFill>
              </a:rPr>
              <a:t>unusual,                                                 </a:t>
            </a:r>
          </a:p>
          <a:p>
            <a:pPr marL="1257300" lvl="2" indent="-342900">
              <a:buBlip>
                <a:blip r:embed="rId4"/>
              </a:buBlip>
            </a:pPr>
            <a:r>
              <a:rPr lang="en-GB" sz="2000" dirty="0">
                <a:solidFill>
                  <a:schemeClr val="tx2"/>
                </a:solidFill>
              </a:rPr>
              <a:t>unexpected or</a:t>
            </a:r>
          </a:p>
          <a:p>
            <a:pPr marL="1257300" lvl="2" indent="-342900">
              <a:buBlip>
                <a:blip r:embed="rId4"/>
              </a:buBlip>
            </a:pPr>
            <a:r>
              <a:rPr lang="en-GB" sz="2000" dirty="0">
                <a:solidFill>
                  <a:schemeClr val="tx2"/>
                </a:solidFill>
              </a:rPr>
              <a:t>difficult to manage</a:t>
            </a:r>
          </a:p>
        </p:txBody>
      </p:sp>
      <p:sp>
        <p:nvSpPr>
          <p:cNvPr id="10245" name="Rectangle 2"/>
          <p:cNvSpPr>
            <a:spLocks noGrp="1" noChangeArrowheads="1"/>
          </p:cNvSpPr>
          <p:nvPr>
            <p:ph type="title" idx="4294967295"/>
          </p:nvPr>
        </p:nvSpPr>
        <p:spPr>
          <a:xfrm>
            <a:off x="1440000" y="1331913"/>
            <a:ext cx="7269163" cy="1079500"/>
          </a:xfrm>
        </p:spPr>
        <p:txBody>
          <a:bodyPr/>
          <a:lstStyle/>
          <a:p>
            <a:pPr>
              <a:tabLst>
                <a:tab pos="354013" algn="l"/>
              </a:tabLst>
            </a:pPr>
            <a:r>
              <a:rPr lang="en-GB" altLang="en-US" sz="2400" b="1" dirty="0">
                <a:solidFill>
                  <a:schemeClr val="tx2"/>
                </a:solidFill>
              </a:rPr>
              <a:t>4	Hazard management</a:t>
            </a:r>
          </a:p>
        </p:txBody>
      </p:sp>
      <p:pic>
        <p:nvPicPr>
          <p:cNvPr id="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40000" y="6035675"/>
            <a:ext cx="5715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6F9D57FC-55C3-4BA6-B0EF-2B13CD7F1F2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99480" y="5011786"/>
            <a:ext cx="2824596" cy="1577702"/>
          </a:xfrm>
          <a:prstGeom prst="rect">
            <a:avLst/>
          </a:prstGeom>
        </p:spPr>
      </p:pic>
      <p:sp>
        <p:nvSpPr>
          <p:cNvPr id="9" name="TextBox 8">
            <a:extLst>
              <a:ext uri="{FF2B5EF4-FFF2-40B4-BE49-F238E27FC236}">
                <a16:creationId xmlns:a16="http://schemas.microsoft.com/office/drawing/2014/main" id="{60FA7943-2069-4F25-AD88-7C7245F91C36}"/>
              </a:ext>
            </a:extLst>
          </p:cNvPr>
          <p:cNvSpPr txBox="1"/>
          <p:nvPr/>
        </p:nvSpPr>
        <p:spPr>
          <a:xfrm>
            <a:off x="1440000" y="188641"/>
            <a:ext cx="3913878" cy="338554"/>
          </a:xfrm>
          <a:prstGeom prst="rect">
            <a:avLst/>
          </a:prstGeom>
          <a:noFill/>
        </p:spPr>
        <p:txBody>
          <a:bodyPr wrap="square" rtlCol="0">
            <a:spAutoFit/>
          </a:bodyPr>
          <a:lstStyle/>
          <a:p>
            <a:r>
              <a:rPr lang="en-GB" sz="1600" b="1" dirty="0">
                <a:solidFill>
                  <a:schemeClr val="tx2"/>
                </a:solidFill>
              </a:rPr>
              <a:t>Construction Phase Plan - Briefing</a:t>
            </a:r>
          </a:p>
        </p:txBody>
      </p:sp>
      <p:sp>
        <p:nvSpPr>
          <p:cNvPr id="11" name="TextBox 10">
            <a:extLst>
              <a:ext uri="{FF2B5EF4-FFF2-40B4-BE49-F238E27FC236}">
                <a16:creationId xmlns:a16="http://schemas.microsoft.com/office/drawing/2014/main" id="{236292A0-8DFF-4382-8DE4-600BD02B2EF7}"/>
              </a:ext>
            </a:extLst>
          </p:cNvPr>
          <p:cNvSpPr txBox="1"/>
          <p:nvPr/>
        </p:nvSpPr>
        <p:spPr>
          <a:xfrm>
            <a:off x="1440000" y="720000"/>
            <a:ext cx="7704337" cy="338554"/>
          </a:xfrm>
          <a:prstGeom prst="rect">
            <a:avLst/>
          </a:prstGeom>
          <a:noFill/>
        </p:spPr>
        <p:txBody>
          <a:bodyPr wrap="square" lIns="90000" rtlCol="0">
            <a:spAutoFit/>
          </a:bodyPr>
          <a:lstStyle/>
          <a:p>
            <a:r>
              <a:rPr lang="en-GB" sz="1600" b="1" dirty="0">
                <a:solidFill>
                  <a:schemeClr val="tx2"/>
                </a:solidFill>
              </a:rPr>
              <a:t>All information must be site specific, clear and useful for the people on site</a:t>
            </a:r>
          </a:p>
        </p:txBody>
      </p:sp>
    </p:spTree>
    <p:extLst>
      <p:ext uri="{BB962C8B-B14F-4D97-AF65-F5344CB8AC3E}">
        <p14:creationId xmlns:p14="http://schemas.microsoft.com/office/powerpoint/2010/main" val="276308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par>
                          <p:cTn id="45" fill="hold">
                            <p:stCondLst>
                              <p:cond delay="500"/>
                            </p:stCondLst>
                            <p:childTnLst>
                              <p:par>
                                <p:cTn id="46" presetID="1" presetClass="entr" presetSubtype="0" fill="hold" nodeType="afterEffect">
                                  <p:stCondLst>
                                    <p:cond delay="500"/>
                                  </p:stCondLst>
                                  <p:childTnLst>
                                    <p:set>
                                      <p:cBhvr>
                                        <p:cTn id="47" dur="1" fill="hold">
                                          <p:stCondLst>
                                            <p:cond delay="0"/>
                                          </p:stCondLst>
                                        </p:cTn>
                                        <p:tgtEl>
                                          <p:spTgt spid="1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 calcmode="lin" valueType="num">
                                      <p:cBhvr additive="base">
                                        <p:cTn id="52"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2">
                                            <p:txEl>
                                              <p:pRg st="9" end="9"/>
                                            </p:txEl>
                                          </p:spTgt>
                                        </p:tgtEl>
                                        <p:attrNameLst>
                                          <p:attrName>style.visibility</p:attrName>
                                        </p:attrNameLst>
                                      </p:cBhvr>
                                      <p:to>
                                        <p:strVal val="visible"/>
                                      </p:to>
                                    </p:set>
                                    <p:anim calcmode="lin" valueType="num">
                                      <p:cBhvr additive="base">
                                        <p:cTn id="58"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grpId="0" nodeType="clickEffect">
                                  <p:stCondLst>
                                    <p:cond delay="0"/>
                                  </p:stCondLst>
                                  <p:childTnLst>
                                    <p:set>
                                      <p:cBhvr>
                                        <p:cTn id="63" dur="1" fill="hold">
                                          <p:stCondLst>
                                            <p:cond delay="0"/>
                                          </p:stCondLst>
                                        </p:cTn>
                                        <p:tgtEl>
                                          <p:spTgt spid="2">
                                            <p:txEl>
                                              <p:pRg st="10" end="10"/>
                                            </p:txEl>
                                          </p:spTgt>
                                        </p:tgtEl>
                                        <p:attrNameLst>
                                          <p:attrName>style.visibility</p:attrName>
                                        </p:attrNameLst>
                                      </p:cBhvr>
                                      <p:to>
                                        <p:strVal val="visible"/>
                                      </p:to>
                                    </p:set>
                                    <p:anim calcmode="lin" valueType="num">
                                      <p:cBhvr additive="base">
                                        <p:cTn id="64"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2">
                                            <p:txEl>
                                              <p:pRg st="11" end="11"/>
                                            </p:txEl>
                                          </p:spTgt>
                                        </p:tgtEl>
                                        <p:attrNameLst>
                                          <p:attrName>style.visibility</p:attrName>
                                        </p:attrNameLst>
                                      </p:cBhvr>
                                      <p:to>
                                        <p:strVal val="visible"/>
                                      </p:to>
                                    </p:set>
                                    <p:anim calcmode="lin" valueType="num">
                                      <p:cBhvr additive="base">
                                        <p:cTn id="70"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71" dur="500" fill="hold"/>
                                        <p:tgtEl>
                                          <p:spTgt spid="2">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2">
                                            <p:txEl>
                                              <p:pRg st="12" end="12"/>
                                            </p:txEl>
                                          </p:spTgt>
                                        </p:tgtEl>
                                        <p:attrNameLst>
                                          <p:attrName>style.visibility</p:attrName>
                                        </p:attrNameLst>
                                      </p:cBhvr>
                                      <p:to>
                                        <p:strVal val="visible"/>
                                      </p:to>
                                    </p:set>
                                    <p:anim calcmode="lin" valueType="num">
                                      <p:cBhvr additive="base">
                                        <p:cTn id="76" dur="500" fill="hold"/>
                                        <p:tgtEl>
                                          <p:spTgt spid="2">
                                            <p:txEl>
                                              <p:pRg st="12" end="12"/>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2">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theme/theme1.xml><?xml version="1.0" encoding="utf-8"?>
<a:theme xmlns:a="http://schemas.openxmlformats.org/drawingml/2006/main" name="1_Office Theme">
  <a:themeElements>
    <a:clrScheme name="Network Rail">
      <a:dk1>
        <a:sysClr val="windowText" lastClr="000000"/>
      </a:dk1>
      <a:lt1>
        <a:sysClr val="window" lastClr="FFFFFF"/>
      </a:lt1>
      <a:dk2>
        <a:srgbClr val="005172"/>
      </a:dk2>
      <a:lt2>
        <a:srgbClr val="E7E6E6"/>
      </a:lt2>
      <a:accent1>
        <a:srgbClr val="005172"/>
      </a:accent1>
      <a:accent2>
        <a:srgbClr val="F07E23"/>
      </a:accent2>
      <a:accent3>
        <a:srgbClr val="C3D3E1"/>
      </a:accent3>
      <a:accent4>
        <a:srgbClr val="003C55"/>
      </a:accent4>
      <a:accent5>
        <a:srgbClr val="11BAFF"/>
      </a:accent5>
      <a:accent6>
        <a:srgbClr val="456B8C"/>
      </a:accent6>
      <a:hlink>
        <a:srgbClr val="F07E23"/>
      </a:hlink>
      <a:folHlink>
        <a:srgbClr val="00283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9AB99B49-7C51-4641-A658-12EAB32B26BF}" vid="{743D7A7F-C375-4659-AAD2-46A87105F4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463</TotalTime>
  <Words>1417</Words>
  <Application>Microsoft Office PowerPoint</Application>
  <PresentationFormat>Widescreen</PresentationFormat>
  <Paragraphs>173</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1_Office Theme</vt:lpstr>
      <vt:lpstr>PowerPoint Presentation</vt:lpstr>
      <vt:lpstr>Overview</vt:lpstr>
      <vt:lpstr>Overview</vt:lpstr>
      <vt:lpstr>Overview</vt:lpstr>
      <vt:lpstr>1 Introduction</vt:lpstr>
      <vt:lpstr>2 Planning for the construction phase</vt:lpstr>
      <vt:lpstr>3 Working together</vt:lpstr>
      <vt:lpstr>3 Working together</vt:lpstr>
      <vt:lpstr>4 Hazard management</vt:lpstr>
      <vt:lpstr>5 Organise</vt:lpstr>
      <vt:lpstr>5 Organise</vt:lpstr>
      <vt:lpstr>5 Organise</vt:lpstr>
      <vt:lpstr>6 Health and Safety file</vt:lpstr>
      <vt:lpstr>Questions?</vt:lpstr>
      <vt:lpstr>PowerPoint Presentation</vt:lpstr>
    </vt:vector>
  </TitlesOfParts>
  <Company>Interpublic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Steve</dc:creator>
  <cp:lastModifiedBy>Jones Steve</cp:lastModifiedBy>
  <cp:revision>18</cp:revision>
  <dcterms:created xsi:type="dcterms:W3CDTF">2019-04-26T07:00:00Z</dcterms:created>
  <dcterms:modified xsi:type="dcterms:W3CDTF">2019-06-12T08:20:00Z</dcterms:modified>
</cp:coreProperties>
</file>