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8"/>
  </p:notesMasterIdLst>
  <p:handoutMasterIdLst>
    <p:handoutMasterId r:id="rId19"/>
  </p:handoutMasterIdLst>
  <p:sldIdLst>
    <p:sldId id="274" r:id="rId2"/>
    <p:sldId id="260" r:id="rId3"/>
    <p:sldId id="298" r:id="rId4"/>
    <p:sldId id="297" r:id="rId5"/>
    <p:sldId id="307" r:id="rId6"/>
    <p:sldId id="302" r:id="rId7"/>
    <p:sldId id="308" r:id="rId8"/>
    <p:sldId id="305" r:id="rId9"/>
    <p:sldId id="309" r:id="rId10"/>
    <p:sldId id="310" r:id="rId11"/>
    <p:sldId id="301" r:id="rId12"/>
    <p:sldId id="300" r:id="rId13"/>
    <p:sldId id="311" r:id="rId14"/>
    <p:sldId id="262" r:id="rId15"/>
    <p:sldId id="261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 Text Boxes" id="{C5BB9270-E2E1-474E-8C4E-470F069B7877}">
          <p14:sldIdLst>
            <p14:sldId id="274"/>
            <p14:sldId id="260"/>
            <p14:sldId id="298"/>
            <p14:sldId id="297"/>
            <p14:sldId id="307"/>
            <p14:sldId id="302"/>
            <p14:sldId id="308"/>
            <p14:sldId id="305"/>
            <p14:sldId id="309"/>
            <p14:sldId id="310"/>
            <p14:sldId id="301"/>
            <p14:sldId id="300"/>
            <p14:sldId id="311"/>
            <p14:sldId id="262"/>
            <p14:sldId id="261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951B81"/>
    <a:srgbClr val="482683"/>
    <a:srgbClr val="007981"/>
    <a:srgbClr val="51ACB8"/>
    <a:srgbClr val="004D6F"/>
    <a:srgbClr val="70B397"/>
    <a:srgbClr val="8B60A0"/>
    <a:srgbClr val="8DC055"/>
    <a:srgbClr val="00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817" autoAdjust="0"/>
    <p:restoredTop sz="59938" autoAdjust="0"/>
  </p:normalViewPr>
  <p:slideViewPr>
    <p:cSldViewPr snapToGrid="0">
      <p:cViewPr>
        <p:scale>
          <a:sx n="80" d="100"/>
          <a:sy n="80" d="100"/>
        </p:scale>
        <p:origin x="60" y="9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2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47234-F741-423B-B336-1B8A9B2BAFB1}" type="datetimeFigureOut">
              <a:rPr lang="en-GB" smtClean="0"/>
              <a:t>07/09/2021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3AEB3-B81B-4ED9-B214-8605DB9A6A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88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5424F-E449-4824-921F-55F0BB15E53D}" type="datetimeFigureOut">
              <a:rPr lang="en-GB" smtClean="0"/>
              <a:t>07/09/2021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05F73-A141-4BC2-903A-E12D05ECF9E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0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5F73-A141-4BC2-903A-E12D05ECF9E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621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HSE’s key philosophy for information - prepared specifically for the particular project and proportionate to </a:t>
            </a:r>
            <a:r>
              <a:rPr lang="en-GB"/>
              <a:t>the risk</a:t>
            </a:r>
          </a:p>
          <a:p>
            <a:endParaRPr lang="en-GB"/>
          </a:p>
          <a:p>
            <a:r>
              <a:rPr lang="en-GB"/>
              <a:t>Don’t spend ages telling them concrete can cause dermatitis - they know this!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5F73-A141-4BC2-903A-E12D05ECF9E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395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more info there is in the CPP the more WPPs can focus on the actual work - similarly, the more we pick up package specific detail in a WPP the more TBSs can actually be </a:t>
            </a:r>
            <a:r>
              <a:rPr lang="en-GB" i="1" dirty="0"/>
              <a:t>Brief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This is a key element of reducing duplication - put common information in the highest document practicable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5F73-A141-4BC2-903A-E12D05ECF9E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42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lack of clarity and understanding on the part of NR staff has contributed significantly to the amount of extraneous information in the documentation</a:t>
            </a:r>
          </a:p>
          <a:p>
            <a:endParaRPr lang="en-GB" dirty="0"/>
          </a:p>
          <a:p>
            <a:r>
              <a:rPr lang="en-GB" dirty="0"/>
              <a:t>The key point is NR’s preferences don’t matter - the documents belong to the PCs and should be written to suit their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5F73-A141-4BC2-903A-E12D05ECF9E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92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is self explanatory - just something that may help</a:t>
            </a:r>
          </a:p>
          <a:p>
            <a:endParaRPr lang="en-GB" dirty="0"/>
          </a:p>
          <a:p>
            <a:r>
              <a:rPr lang="en-GB" dirty="0"/>
              <a:t>Don’t get hung up on who uses which document - anyone can use any of them but this is generally where the focus 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5F73-A141-4BC2-903A-E12D05ECF9E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927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just shows the documents that have been produced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5F73-A141-4BC2-903A-E12D05ECF9E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712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5F73-A141-4BC2-903A-E12D05ECF9E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36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just a bit of </a:t>
            </a:r>
            <a:r>
              <a:rPr lang="en-GB"/>
              <a:t>background information</a:t>
            </a:r>
          </a:p>
          <a:p>
            <a:endParaRPr lang="en-GB"/>
          </a:p>
          <a:p>
            <a:r>
              <a:rPr lang="en-GB"/>
              <a:t>This was trialled on a live job with excellent results - WPP 20 pages not 50 and 10 pages were about the job!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5F73-A141-4BC2-903A-E12D05ECF9E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17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bit more background - basically explaining just as risk assessments and method statements form part of the overall CPP so do WPPs and TBSs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5F73-A141-4BC2-903A-E12D05ECF9E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80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the start of the key message that not absolutely every aspect of every topic mentioned will be contained in all documents e.g. welfare :</a:t>
            </a:r>
          </a:p>
          <a:p>
            <a:pPr lvl="1"/>
            <a:r>
              <a:rPr lang="en-GB" dirty="0"/>
              <a:t>CPP - will describe the welfare facilities for the site</a:t>
            </a:r>
          </a:p>
          <a:p>
            <a:pPr lvl="1"/>
            <a:r>
              <a:rPr lang="en-GB" dirty="0"/>
              <a:t>WPP - will describe any additional or different arrangements for this work package e.g. additional facilities at a remote work site</a:t>
            </a:r>
          </a:p>
          <a:p>
            <a:pPr lvl="1"/>
            <a:r>
              <a:rPr lang="en-GB" dirty="0"/>
              <a:t>TBS - will describe anything that is additional or different to the provision outlined in the CPP or WPP for this task e.g. a welfare van nearer to the task site than the main facilities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5F73-A141-4BC2-903A-E12D05ECF9E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068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an established concept in management systems and is used to prevent contradictory information being provided for staff</a:t>
            </a:r>
          </a:p>
          <a:p>
            <a:endParaRPr lang="en-GB" dirty="0"/>
          </a:p>
          <a:p>
            <a:r>
              <a:rPr lang="en-GB" dirty="0"/>
              <a:t>It doesn’t mean that everything to do with a particular issue will be in one place e.g.</a:t>
            </a:r>
          </a:p>
          <a:p>
            <a:pPr lvl="1"/>
            <a:r>
              <a:rPr lang="en-GB" dirty="0"/>
              <a:t>CPPs may outline how PPE will be issued, stored, cleaned, maintained, repaired and replaced - although this is often in a PC’s SMS</a:t>
            </a:r>
          </a:p>
          <a:p>
            <a:pPr lvl="1"/>
            <a:r>
              <a:rPr lang="en-GB" dirty="0"/>
              <a:t>WPPs will outline any PPE over and above the site minimum that is needed for this work package</a:t>
            </a:r>
          </a:p>
          <a:p>
            <a:pPr lvl="1"/>
            <a:r>
              <a:rPr lang="en-GB" dirty="0"/>
              <a:t>TBSs will contain a list of PPE needed for the task with, perhaps, a few tips on how to use anything out of the ordinary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All documents will have info on PPE </a:t>
            </a:r>
            <a:r>
              <a:rPr lang="en-GB"/>
              <a:t>in them, </a:t>
            </a:r>
            <a:r>
              <a:rPr lang="en-GB" dirty="0"/>
              <a:t>but the type and level of information in each will be quite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5F73-A141-4BC2-903A-E12D05ECF9E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357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is just to show the matrix so people will know what it looks like - there’s no need to try and read or go through it in any detail</a:t>
            </a:r>
          </a:p>
          <a:p>
            <a:endParaRPr lang="en-GB" dirty="0"/>
          </a:p>
          <a:p>
            <a:r>
              <a:rPr lang="en-GB" dirty="0"/>
              <a:t>It would be worth describing the different classifications of information i.e. Detail, 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Outline</a:t>
            </a:r>
            <a:r>
              <a:rPr lang="en-GB" dirty="0"/>
              <a:t>, Bespoke and </a:t>
            </a:r>
            <a:r>
              <a:rPr lang="en-GB"/>
              <a:t>Not Required</a:t>
            </a:r>
          </a:p>
          <a:p>
            <a:endParaRPr lang="en-GB"/>
          </a:p>
          <a:p>
            <a:r>
              <a:rPr lang="en-GB"/>
              <a:t>This, like all other docs outlined, is on the IMS and Safety Central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5F73-A141-4BC2-903A-E12D05ECF9E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190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a key slide - the bullet points could well be reasons why documents get prepared - but the whole point, and the focus of what we do, is to 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make sure everyone gets home safe everyday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5F73-A141-4BC2-903A-E12D05ECF9E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083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Quickly click through the elements of this slide without much elaboration - the purpose of the slide it to show that there’s a vast amount of information on any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5F73-A141-4BC2-903A-E12D05ECF9E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63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need to distil information from all that on the previous slide and select the info the guys on the ground really need - they can only take in so much so let’s make sure what we give them is relevant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605F73-A141-4BC2-903A-E12D05ECF9E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410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l Centre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80" y="0"/>
            <a:ext cx="1985319" cy="911499"/>
          </a:xfrm>
          <a:prstGeom prst="rect">
            <a:avLst/>
          </a:prstGeom>
        </p:spPr>
      </p:pic>
      <p:sp>
        <p:nvSpPr>
          <p:cNvPr id="8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092443" y="6532802"/>
            <a:ext cx="850268" cy="18419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9EAAAC-928A-40C1-AC39-D34FD1799CA9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0" y="3085472"/>
            <a:ext cx="12188080" cy="1273356"/>
            <a:chOff x="1" y="2707477"/>
            <a:chExt cx="11904616" cy="1243741"/>
          </a:xfrm>
        </p:grpSpPr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46282" y="1561197"/>
              <a:ext cx="1243739" cy="35363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60"/>
            <a:stretch/>
          </p:blipFill>
          <p:spPr>
            <a:xfrm rot="5400000">
              <a:off x="10634893" y="2681494"/>
              <a:ext cx="1243739" cy="12957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82585" y="1561196"/>
              <a:ext cx="1243739" cy="35363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218887" y="1561196"/>
              <a:ext cx="1243739" cy="3536302"/>
            </a:xfrm>
            <a:prstGeom prst="rect">
              <a:avLst/>
            </a:prstGeom>
          </p:spPr>
        </p:pic>
      </p:grp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73914A46-E48C-4791-BB70-79C401EB7A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14171" y="1501151"/>
            <a:ext cx="4963658" cy="4320073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00" baseline="0">
                <a:solidFill>
                  <a:srgbClr val="0051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an example of a headline.</a:t>
            </a:r>
          </a:p>
        </p:txBody>
      </p:sp>
    </p:spTree>
    <p:extLst>
      <p:ext uri="{BB962C8B-B14F-4D97-AF65-F5344CB8AC3E}">
        <p14:creationId xmlns:p14="http://schemas.microsoft.com/office/powerpoint/2010/main" val="245669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80" y="0"/>
            <a:ext cx="1985319" cy="91149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346345" y="0"/>
            <a:ext cx="413030" cy="6862274"/>
            <a:chOff x="346345" y="0"/>
            <a:chExt cx="413030" cy="6862274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19975" r="-2857" b="3236"/>
            <a:stretch/>
          </p:blipFill>
          <p:spPr>
            <a:xfrm rot="10800000">
              <a:off x="346345" y="0"/>
              <a:ext cx="413030" cy="352757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23429" r="-2857" b="3236"/>
            <a:stretch/>
          </p:blipFill>
          <p:spPr>
            <a:xfrm rot="10800000">
              <a:off x="346345" y="3493393"/>
              <a:ext cx="413030" cy="3368881"/>
            </a:xfrm>
            <a:prstGeom prst="rect">
              <a:avLst/>
            </a:prstGeom>
          </p:spPr>
        </p:pic>
      </p:grpSp>
      <p:sp>
        <p:nvSpPr>
          <p:cNvPr id="17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092443" y="6532802"/>
            <a:ext cx="850268" cy="18419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9EAAAC-928A-40C1-AC39-D34FD1799C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9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80" y="0"/>
            <a:ext cx="1985319" cy="91149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11431437" y="928688"/>
            <a:ext cx="413030" cy="5181555"/>
            <a:chOff x="11431437" y="928688"/>
            <a:chExt cx="413030" cy="5181555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19975" r="-2857" b="23453"/>
            <a:stretch/>
          </p:blipFill>
          <p:spPr>
            <a:xfrm rot="10800000">
              <a:off x="11431437" y="928688"/>
              <a:ext cx="413030" cy="259888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39800" r="-2857" b="3236"/>
            <a:stretch/>
          </p:blipFill>
          <p:spPr>
            <a:xfrm rot="10800000">
              <a:off x="11431437" y="3493392"/>
              <a:ext cx="413030" cy="2616851"/>
            </a:xfrm>
            <a:prstGeom prst="rect">
              <a:avLst/>
            </a:prstGeom>
          </p:spPr>
        </p:pic>
      </p:grpSp>
      <p:sp>
        <p:nvSpPr>
          <p:cNvPr id="31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092443" y="6532802"/>
            <a:ext cx="850268" cy="18419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9EAAAC-928A-40C1-AC39-D34FD1799C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1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l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80" y="0"/>
            <a:ext cx="1985319" cy="911499"/>
          </a:xfrm>
          <a:prstGeom prst="rect">
            <a:avLst/>
          </a:prstGeom>
        </p:spPr>
      </p:pic>
      <p:grpSp>
        <p:nvGrpSpPr>
          <p:cNvPr id="25" name="Group 24"/>
          <p:cNvGrpSpPr/>
          <p:nvPr userDrawn="1"/>
        </p:nvGrpSpPr>
        <p:grpSpPr>
          <a:xfrm>
            <a:off x="5882866" y="0"/>
            <a:ext cx="413030" cy="6862274"/>
            <a:chOff x="346345" y="0"/>
            <a:chExt cx="413030" cy="6862274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19975" r="-2857" b="3236"/>
            <a:stretch/>
          </p:blipFill>
          <p:spPr>
            <a:xfrm rot="10800000">
              <a:off x="346345" y="0"/>
              <a:ext cx="413030" cy="352757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23429" r="-2857" b="3236"/>
            <a:stretch/>
          </p:blipFill>
          <p:spPr>
            <a:xfrm rot="10800000">
              <a:off x="346345" y="3493393"/>
              <a:ext cx="413030" cy="3368881"/>
            </a:xfrm>
            <a:prstGeom prst="rect">
              <a:avLst/>
            </a:prstGeom>
          </p:spPr>
        </p:pic>
      </p:grpSp>
      <p:sp>
        <p:nvSpPr>
          <p:cNvPr id="23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092443" y="6532802"/>
            <a:ext cx="850268" cy="18419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9EAAAC-928A-40C1-AC39-D34FD1799C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08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l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80" y="0"/>
            <a:ext cx="1985319" cy="91149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9408" y="5731445"/>
            <a:ext cx="12182592" cy="415480"/>
            <a:chOff x="9408" y="5628893"/>
            <a:chExt cx="12182592" cy="41548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19975" r="-2857" b="3236"/>
            <a:stretch/>
          </p:blipFill>
          <p:spPr>
            <a:xfrm rot="5400000">
              <a:off x="1566681" y="4071620"/>
              <a:ext cx="413030" cy="35275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19975" r="-2857" b="3236"/>
            <a:stretch/>
          </p:blipFill>
          <p:spPr>
            <a:xfrm rot="5400000">
              <a:off x="5060073" y="4071620"/>
              <a:ext cx="413030" cy="35275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19975" r="-2857" b="3236"/>
            <a:stretch/>
          </p:blipFill>
          <p:spPr>
            <a:xfrm rot="5400000">
              <a:off x="8549745" y="4074070"/>
              <a:ext cx="413030" cy="352757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7" t="59610" r="-3336" b="3236"/>
            <a:stretch/>
          </p:blipFill>
          <p:spPr>
            <a:xfrm rot="5400000">
              <a:off x="11131178" y="4982927"/>
              <a:ext cx="414856" cy="1706788"/>
            </a:xfrm>
            <a:prstGeom prst="rect">
              <a:avLst/>
            </a:prstGeom>
          </p:spPr>
        </p:pic>
      </p:grpSp>
      <p:sp>
        <p:nvSpPr>
          <p:cNvPr id="15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092443" y="6532802"/>
            <a:ext cx="850268" cy="18419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9EAAAC-928A-40C1-AC39-D34FD1799C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69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l Be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80" y="0"/>
            <a:ext cx="1985319" cy="91149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9408" y="4279047"/>
            <a:ext cx="12182592" cy="415480"/>
            <a:chOff x="9408" y="5628893"/>
            <a:chExt cx="12182592" cy="41548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19975" r="-2857" b="3236"/>
            <a:stretch/>
          </p:blipFill>
          <p:spPr>
            <a:xfrm rot="5400000">
              <a:off x="1566681" y="4071620"/>
              <a:ext cx="413030" cy="35275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19975" r="-2857" b="3236"/>
            <a:stretch/>
          </p:blipFill>
          <p:spPr>
            <a:xfrm rot="5400000">
              <a:off x="5060073" y="4071620"/>
              <a:ext cx="413030" cy="352757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6" t="19975" r="-2857" b="3236"/>
            <a:stretch/>
          </p:blipFill>
          <p:spPr>
            <a:xfrm rot="5400000">
              <a:off x="8549745" y="4074070"/>
              <a:ext cx="413030" cy="352757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47" t="59610" r="-3336" b="3236"/>
            <a:stretch/>
          </p:blipFill>
          <p:spPr>
            <a:xfrm rot="5400000">
              <a:off x="11131178" y="4982927"/>
              <a:ext cx="414856" cy="1706788"/>
            </a:xfrm>
            <a:prstGeom prst="rect">
              <a:avLst/>
            </a:prstGeom>
          </p:spPr>
        </p:pic>
      </p:grpSp>
      <p:sp>
        <p:nvSpPr>
          <p:cNvPr id="12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092443" y="6532802"/>
            <a:ext cx="850268" cy="18419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9EAAAC-928A-40C1-AC39-D34FD1799C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64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712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97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028B7B-11F0-4B21-9921-6AC4570BEF2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80" y="0"/>
            <a:ext cx="1985319" cy="911499"/>
          </a:xfrm>
          <a:prstGeom prst="rect">
            <a:avLst/>
          </a:prstGeom>
        </p:spPr>
      </p:pic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87B6480D-97D3-4468-A736-594677F85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443" y="6532802"/>
            <a:ext cx="850268" cy="184192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9EAAAC-928A-40C1-AC39-D34FD1799CA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20E629-38C3-49E6-8411-165FE28F0FB3}"/>
              </a:ext>
            </a:extLst>
          </p:cNvPr>
          <p:cNvSpPr/>
          <p:nvPr userDrawn="1"/>
        </p:nvSpPr>
        <p:spPr>
          <a:xfrm>
            <a:off x="1960" y="-2006571"/>
            <a:ext cx="12188080" cy="1895095"/>
          </a:xfrm>
          <a:prstGeom prst="rect">
            <a:avLst/>
          </a:prstGeom>
          <a:solidFill>
            <a:srgbClr val="00517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8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USER NOTE: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want to copy content in from another deck you will need to change the background layout.  </a:t>
            </a:r>
          </a:p>
          <a:p>
            <a:pPr marL="72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do this:</a:t>
            </a:r>
          </a:p>
          <a:p>
            <a:pPr marL="72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cut and paste your content into the slide deck</a:t>
            </a:r>
          </a:p>
          <a:p>
            <a:pPr marL="72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right-click and hover over the ‘layout’ option on the drop-down menu</a:t>
            </a:r>
          </a:p>
          <a:p>
            <a:pPr marL="720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select one of the track-based backgrounds available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MSIPCMContentMarking" descr="{&quot;HashCode&quot;:-1288984879,&quot;Placement&quot;:&quot;Header&quot;,&quot;Top&quot;:0.0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BF95241F-67BD-4CAC-A6A1-B88CA22E198D}"/>
              </a:ext>
            </a:extLst>
          </p:cNvPr>
          <p:cNvSpPr txBox="1"/>
          <p:nvPr userDrawn="1"/>
        </p:nvSpPr>
        <p:spPr>
          <a:xfrm>
            <a:off x="5729039" y="0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3019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5" r:id="rId2"/>
    <p:sldLayoutId id="2147483708" r:id="rId3"/>
    <p:sldLayoutId id="2147483709" r:id="rId4"/>
    <p:sldLayoutId id="2147483714" r:id="rId5"/>
    <p:sldLayoutId id="2147483716" r:id="rId6"/>
    <p:sldLayoutId id="2147483718" r:id="rId7"/>
    <p:sldLayoutId id="214748371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">
          <p15:clr>
            <a:srgbClr val="F26B43"/>
          </p15:clr>
        </p15:guide>
        <p15:guide id="2" pos="74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2ahUKEwjlxsSGy7XdAhXiLcAKHYKnC6QQjRx6BAgBEAU&amp;url=https://www.dreamstime.com/royalty-free-stock-photography-constraction-worker-carpenter-cartoon-illustration-construction-image31314977&amp;psig=AOvVaw3Y-t9UgVF0dxLvBgdSeKrN&amp;ust=1536845817014571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2ahUKEwi408yvzLXdAhXDDcAKHerNB8kQjRx6BAgBEAU&amp;url=http://carduri.co.uk/&amp;psig=AOvVaw0iPhIuLvtlu0maaFJMUtZa&amp;ust=1536846182895203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www.google.co.uk/url?sa=i&amp;rct=j&amp;q=&amp;esrc=s&amp;source=images&amp;cd=&amp;cad=rja&amp;uact=8&amp;ved=2ahUKEwiv9an1ybXdAhUKCcAKHcRYCJIQjRx6BAgBEAU&amp;url=https://mbtskoudsalg.com/explore/manager%20clipart%20site%20manager/&amp;psig=AOvVaw1ysS8nk3RIVn9YejpidN5p&amp;ust=1536845529456897" TargetMode="External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suddenlyseptember.com/questions/&amp;ei=cLtQVdPBKu6U7Qb98oDwCA&amp;bvm=bv.92885102,d.ZGU&amp;psig=AFQjCNFT6LK7nCIKbyedP3KhhFpCgApodA&amp;ust=143144062065215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.uk/url?sa=i&amp;rct=j&amp;q=&amp;esrc=s&amp;source=images&amp;cd=&amp;cad=rja&amp;uact=8&amp;ved=2ahUKEwj02ZSCwdXZAhVHVxQKHRSSC14QjRx6BAgAEAY&amp;url=http://corporateenergyllc.com/component/easyblog/?view%3Dentry%26id%3D26&amp;psig=AOvVaw3C9XamcX-ewJRiXdf9qAR1&amp;ust=152035038281400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google.co.uk/url?sa=i&amp;rct=j&amp;q=&amp;esrc=s&amp;source=images&amp;cd=&amp;cad=rja&amp;uact=8&amp;ved=2ahUKEwip_JKxwtXZAhUKshQKHQ3_CFAQjRx6BAgAEAY&amp;url=http://www.worldsviewacademy.com/where-are-we-now/&amp;psig=AOvVaw3eOuM0OdAY-A1nUoRb1m5q&amp;ust=152035071018789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140F2B-CF17-494F-BA14-0FCC6E9E0F7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9EAAAC-928A-40C1-AC39-D34FD1799CA9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4C2BE-9C68-41C1-A5DE-5A69F52921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altLang="en-US" sz="3600" b="1" dirty="0">
                <a:solidFill>
                  <a:schemeClr val="tx2"/>
                </a:solidFill>
              </a:rPr>
              <a:t>Overview of the CPP, WPPs and TBSs</a:t>
            </a:r>
            <a:endParaRPr lang="en-GB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27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CA3C65-0293-40C9-905F-3C0F4C1F5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50" y="3190316"/>
            <a:ext cx="1997067" cy="1351348"/>
          </a:xfrm>
          <a:prstGeom prst="rect">
            <a:avLst/>
          </a:prstGeom>
        </p:spPr>
      </p:pic>
      <p:sp>
        <p:nvSpPr>
          <p:cNvPr id="2" name="TextBox 1"/>
          <p:cNvSpPr txBox="1">
            <a:spLocks/>
          </p:cNvSpPr>
          <p:nvPr/>
        </p:nvSpPr>
        <p:spPr>
          <a:xfrm>
            <a:off x="1512000" y="2160000"/>
            <a:ext cx="8203828" cy="406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All documents must be written specifically for the project they relate to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Do not try to ‘re-badge’ or ‘tweak’ documents from other projects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That would only work if they were rubbish in the first place!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Information should be proportionate to the risk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Don’t go into great detail on routine risks everyone is familiar with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Conversely, provide adequate information on odd, or unusual, risks that a competent contractor may not be familiar with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CA8A0A-7341-424F-A351-511062A54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513" y="630000"/>
            <a:ext cx="2813833" cy="1406917"/>
          </a:xfrm>
          <a:prstGeom prst="rect">
            <a:avLst/>
          </a:prstGeom>
        </p:spPr>
      </p:pic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0000" y="1331913"/>
            <a:ext cx="7269163" cy="1079500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solidFill>
                  <a:schemeClr val="tx2"/>
                </a:solidFill>
              </a:rPr>
              <a:t>Project specific and proportionate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000" y="6035675"/>
            <a:ext cx="571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797C05-73E9-4041-9E8E-D5F6D51C6EF5}"/>
              </a:ext>
            </a:extLst>
          </p:cNvPr>
          <p:cNvSpPr txBox="1"/>
          <p:nvPr/>
        </p:nvSpPr>
        <p:spPr>
          <a:xfrm>
            <a:off x="1440000" y="188641"/>
            <a:ext cx="3913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Overview of the CPP, WPPs and TBSs</a:t>
            </a:r>
          </a:p>
        </p:txBody>
      </p:sp>
    </p:spTree>
    <p:extLst>
      <p:ext uri="{BB962C8B-B14F-4D97-AF65-F5344CB8AC3E}">
        <p14:creationId xmlns:p14="http://schemas.microsoft.com/office/powerpoint/2010/main" val="33014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0000" y="1331913"/>
            <a:ext cx="7269163" cy="1079500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solidFill>
                  <a:schemeClr val="tx2"/>
                </a:solidFill>
              </a:rPr>
              <a:t>Move information up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000" y="6035675"/>
            <a:ext cx="571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otched Right Arrow 3"/>
          <p:cNvSpPr/>
          <p:nvPr/>
        </p:nvSpPr>
        <p:spPr bwMode="auto">
          <a:xfrm rot="16200000">
            <a:off x="2034000" y="2579495"/>
            <a:ext cx="1893289" cy="540000"/>
          </a:xfrm>
          <a:prstGeom prst="notchedRightArrow">
            <a:avLst/>
          </a:prstGeom>
          <a:noFill/>
          <a:ln w="19050" cap="flat" cmpd="sng" algn="ctr">
            <a:solidFill>
              <a:srgbClr val="054B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1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2342650" y="2680217"/>
            <a:ext cx="125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Move Up</a:t>
            </a:r>
          </a:p>
        </p:txBody>
      </p:sp>
      <p:sp>
        <p:nvSpPr>
          <p:cNvPr id="39" name="TextBox 38"/>
          <p:cNvSpPr txBox="1">
            <a:spLocks/>
          </p:cNvSpPr>
          <p:nvPr/>
        </p:nvSpPr>
        <p:spPr>
          <a:xfrm>
            <a:off x="1512000" y="3917388"/>
            <a:ext cx="8532440" cy="24280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Aim - to move info to the highest level so there’s less duplication</a:t>
            </a:r>
          </a:p>
          <a:p>
            <a:pPr marL="800100" lvl="1" indent="-342900">
              <a:buBlip>
                <a:blip r:embed="rId4"/>
              </a:buBlip>
            </a:pPr>
            <a:r>
              <a:rPr lang="en-GB" sz="2000" dirty="0">
                <a:solidFill>
                  <a:schemeClr val="tx2"/>
                </a:solidFill>
              </a:rPr>
              <a:t>incident reporting - in CPP</a:t>
            </a:r>
          </a:p>
          <a:p>
            <a:pPr marL="800100" lvl="1" indent="-342900">
              <a:buBlip>
                <a:blip r:embed="rId4"/>
              </a:buBlip>
            </a:pPr>
            <a:r>
              <a:rPr lang="en-GB" sz="2000" dirty="0">
                <a:solidFill>
                  <a:schemeClr val="tx2"/>
                </a:solidFill>
              </a:rPr>
              <a:t>emergency procedure - in CPP</a:t>
            </a:r>
          </a:p>
          <a:p>
            <a:pPr marL="800100" lvl="1" indent="-342900">
              <a:buBlip>
                <a:blip r:embed="rId4"/>
              </a:buBlip>
            </a:pPr>
            <a:r>
              <a:rPr lang="en-GB" sz="2000" dirty="0">
                <a:solidFill>
                  <a:schemeClr val="tx2"/>
                </a:solidFill>
              </a:rPr>
              <a:t>welfare facilities - in CPP</a:t>
            </a:r>
          </a:p>
          <a:p>
            <a:pPr marL="800100" lvl="1" indent="-342900">
              <a:buBlip>
                <a:blip r:embed="rId4"/>
              </a:buBlip>
            </a:pPr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Only differences need mentioning in lower docs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Don’t replicate sections of the CPP in other docs - there’s no point!</a:t>
            </a:r>
          </a:p>
          <a:p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30E775-ED4C-4E58-9E41-2B854C137D01}"/>
              </a:ext>
            </a:extLst>
          </p:cNvPr>
          <p:cNvSpPr txBox="1"/>
          <p:nvPr/>
        </p:nvSpPr>
        <p:spPr>
          <a:xfrm>
            <a:off x="1440000" y="188641"/>
            <a:ext cx="3913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Overview of the CPP, WPPs and TBSs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457EF7-E468-4E01-9DE0-8B244DC6E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968" y="1923300"/>
            <a:ext cx="5812578" cy="18932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D61F5A-2566-4B6B-A50E-D5CB4F7AAC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33136">
            <a:off x="8978765" y="1064422"/>
            <a:ext cx="2565181" cy="14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1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9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0000" y="1322388"/>
            <a:ext cx="7269163" cy="1079500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solidFill>
                  <a:schemeClr val="tx2"/>
                </a:solidFill>
              </a:rPr>
              <a:t>Reviewing documents</a:t>
            </a: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1512000" y="1967675"/>
            <a:ext cx="8676456" cy="406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Documents are produced by contractors - they own them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NR review the CPP and some WPPs - to confirm they’re </a:t>
            </a:r>
            <a:r>
              <a:rPr lang="en-GB" sz="2000" b="1" i="1" dirty="0">
                <a:solidFill>
                  <a:schemeClr val="tx2"/>
                </a:solidFill>
              </a:rPr>
              <a:t>adequate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It doesn’t matter if you’d have done it differently - as long as it’s </a:t>
            </a:r>
            <a:r>
              <a:rPr lang="en-GB" sz="2000" b="1" i="1" dirty="0">
                <a:solidFill>
                  <a:schemeClr val="tx2"/>
                </a:solidFill>
              </a:rPr>
              <a:t>adequate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The format is not important as long as it covers all </a:t>
            </a:r>
            <a:r>
              <a:rPr lang="en-GB" sz="2000" b="1" i="1" dirty="0">
                <a:solidFill>
                  <a:schemeClr val="tx2"/>
                </a:solidFill>
              </a:rPr>
              <a:t>relevant</a:t>
            </a:r>
            <a:r>
              <a:rPr lang="en-GB" sz="2000" dirty="0">
                <a:solidFill>
                  <a:schemeClr val="tx2"/>
                </a:solidFill>
              </a:rPr>
              <a:t> points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NR shouldn’t tell contractors how to make their documents adequate …</a:t>
            </a:r>
          </a:p>
          <a:p>
            <a:r>
              <a:rPr lang="en-GB" sz="2000" dirty="0">
                <a:solidFill>
                  <a:schemeClr val="tx2"/>
                </a:solidFill>
              </a:rPr>
              <a:t>… they’re not a checking service!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If documents are poor NR need to review the capabilities of the authors and checkers - not fix it for them!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000" y="6035675"/>
            <a:ext cx="571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BC3BFE-00A7-43AF-BF70-D1238C51C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476" y="653700"/>
            <a:ext cx="1783168" cy="1337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5237DF-DDCB-40A0-BD06-C3604B9E7CD8}"/>
              </a:ext>
            </a:extLst>
          </p:cNvPr>
          <p:cNvSpPr txBox="1"/>
          <p:nvPr/>
        </p:nvSpPr>
        <p:spPr>
          <a:xfrm>
            <a:off x="1440000" y="188641"/>
            <a:ext cx="3913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Overview of the CPP, WPPs and TBSs</a:t>
            </a:r>
          </a:p>
        </p:txBody>
      </p:sp>
    </p:spTree>
    <p:extLst>
      <p:ext uri="{BB962C8B-B14F-4D97-AF65-F5344CB8AC3E}">
        <p14:creationId xmlns:p14="http://schemas.microsoft.com/office/powerpoint/2010/main" val="175729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0000" y="1322388"/>
            <a:ext cx="7269163" cy="1079500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solidFill>
                  <a:schemeClr val="tx2"/>
                </a:solidFill>
              </a:rPr>
              <a:t>What’s adequate?</a:t>
            </a: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1512000" y="1967675"/>
            <a:ext cx="8676456" cy="406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When deciding if something is </a:t>
            </a:r>
            <a:r>
              <a:rPr lang="en-GB" sz="2000" b="1" i="1" dirty="0">
                <a:solidFill>
                  <a:schemeClr val="tx2"/>
                </a:solidFill>
              </a:rPr>
              <a:t>adequate</a:t>
            </a:r>
            <a:r>
              <a:rPr lang="en-GB" sz="2000" dirty="0">
                <a:solidFill>
                  <a:schemeClr val="tx2"/>
                </a:solidFill>
              </a:rPr>
              <a:t> it’s sometimes useful to keep in mind who the information is for :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pPr>
              <a:tabLst>
                <a:tab pos="1790700" algn="l"/>
                <a:tab pos="4219575" algn="l"/>
              </a:tabLst>
            </a:pPr>
            <a:r>
              <a:rPr lang="en-GB" sz="2000" dirty="0">
                <a:solidFill>
                  <a:schemeClr val="tx2"/>
                </a:solidFill>
              </a:rPr>
              <a:t>Generally 	CPP	site managers</a:t>
            </a:r>
          </a:p>
          <a:p>
            <a:pPr>
              <a:tabLst>
                <a:tab pos="1790700" algn="l"/>
                <a:tab pos="4219575" algn="l"/>
              </a:tabLst>
            </a:pPr>
            <a:r>
              <a:rPr lang="en-GB" sz="2000" dirty="0">
                <a:solidFill>
                  <a:schemeClr val="tx2"/>
                </a:solidFill>
              </a:rPr>
              <a:t>	</a:t>
            </a:r>
          </a:p>
          <a:p>
            <a:pPr>
              <a:tabLst>
                <a:tab pos="1790700" algn="l"/>
                <a:tab pos="4219575" algn="l"/>
              </a:tabLst>
            </a:pPr>
            <a:r>
              <a:rPr lang="en-GB" sz="2000" dirty="0">
                <a:solidFill>
                  <a:schemeClr val="tx2"/>
                </a:solidFill>
              </a:rPr>
              <a:t>	WPP	foreman/supervisors</a:t>
            </a:r>
          </a:p>
          <a:p>
            <a:pPr>
              <a:tabLst>
                <a:tab pos="1790700" algn="l"/>
                <a:tab pos="4219575" algn="l"/>
              </a:tabLst>
            </a:pPr>
            <a:endParaRPr lang="en-GB" sz="2000" dirty="0">
              <a:solidFill>
                <a:schemeClr val="tx2"/>
              </a:solidFill>
            </a:endParaRPr>
          </a:p>
          <a:p>
            <a:pPr>
              <a:tabLst>
                <a:tab pos="1790700" algn="l"/>
                <a:tab pos="4219575" algn="l"/>
              </a:tabLst>
            </a:pPr>
            <a:r>
              <a:rPr lang="en-GB" sz="2000" dirty="0">
                <a:solidFill>
                  <a:schemeClr val="tx2"/>
                </a:solidFill>
              </a:rPr>
              <a:t>	TBS	operatives</a:t>
            </a:r>
          </a:p>
          <a:p>
            <a:pPr>
              <a:tabLst>
                <a:tab pos="1790700" algn="l"/>
                <a:tab pos="4219575" algn="l"/>
              </a:tabLst>
            </a:pPr>
            <a:endParaRPr lang="en-GB" sz="2000" dirty="0">
              <a:solidFill>
                <a:schemeClr val="tx2"/>
              </a:solidFill>
            </a:endParaRPr>
          </a:p>
          <a:p>
            <a:pPr>
              <a:tabLst>
                <a:tab pos="1790700" algn="l"/>
                <a:tab pos="4219575" algn="l"/>
              </a:tabLst>
            </a:pPr>
            <a:r>
              <a:rPr lang="en-GB" sz="2000" dirty="0">
                <a:solidFill>
                  <a:schemeClr val="tx2"/>
                </a:solidFill>
              </a:rPr>
              <a:t>Keep the language simple - it’s about getting info. across, not showing off!</a:t>
            </a:r>
          </a:p>
          <a:p>
            <a:pPr>
              <a:tabLst>
                <a:tab pos="1790700" algn="l"/>
                <a:tab pos="4219575" algn="l"/>
              </a:tabLst>
            </a:pPr>
            <a:endParaRPr lang="en-GB" sz="2000" dirty="0">
              <a:solidFill>
                <a:schemeClr val="tx2"/>
              </a:solidFill>
            </a:endParaRPr>
          </a:p>
          <a:p>
            <a:pPr>
              <a:tabLst>
                <a:tab pos="1790700" algn="l"/>
                <a:tab pos="4219575" algn="l"/>
              </a:tabLst>
            </a:pPr>
            <a:r>
              <a:rPr lang="en-GB" sz="2000" dirty="0">
                <a:solidFill>
                  <a:schemeClr val="tx2"/>
                </a:solidFill>
              </a:rPr>
              <a:t>Remember, the ‘B’ in TBS is for ‘Briefing’ - so be brief!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000" y="6035675"/>
            <a:ext cx="571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4464000" y="2931224"/>
            <a:ext cx="823503" cy="277200"/>
          </a:xfrm>
          <a:prstGeom prst="rightArrow">
            <a:avLst>
              <a:gd name="adj1" fmla="val 29311"/>
              <a:gd name="adj2" fmla="val 87931"/>
            </a:avLst>
          </a:prstGeom>
          <a:solidFill>
            <a:srgbClr val="FFCC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1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464000" y="3544862"/>
            <a:ext cx="823503" cy="277200"/>
          </a:xfrm>
          <a:prstGeom prst="rightArrow">
            <a:avLst>
              <a:gd name="adj1" fmla="val 29311"/>
              <a:gd name="adj2" fmla="val 87931"/>
            </a:avLst>
          </a:prstGeom>
          <a:solidFill>
            <a:srgbClr val="FFCC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1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464000" y="4157065"/>
            <a:ext cx="823503" cy="277200"/>
          </a:xfrm>
          <a:prstGeom prst="rightArrow">
            <a:avLst>
              <a:gd name="adj1" fmla="val 29311"/>
              <a:gd name="adj2" fmla="val 87931"/>
            </a:avLst>
          </a:prstGeom>
          <a:solidFill>
            <a:srgbClr val="FFCC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1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Image result for site manag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135" y="2401038"/>
            <a:ext cx="841493" cy="113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nstruction operative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376" y="3816117"/>
            <a:ext cx="1368250" cy="98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6C946C-CCC3-4729-BB6C-4CC4A876DA24}"/>
              </a:ext>
            </a:extLst>
          </p:cNvPr>
          <p:cNvSpPr txBox="1"/>
          <p:nvPr/>
        </p:nvSpPr>
        <p:spPr>
          <a:xfrm>
            <a:off x="1440000" y="188641"/>
            <a:ext cx="3913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Overview of the CPP, WPPs and TBSs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07CE4-C2B7-4C58-8960-B17B168969DD}"/>
              </a:ext>
            </a:extLst>
          </p:cNvPr>
          <p:cNvGrpSpPr/>
          <p:nvPr/>
        </p:nvGrpSpPr>
        <p:grpSpPr>
          <a:xfrm>
            <a:off x="9588334" y="3385682"/>
            <a:ext cx="1091666" cy="848181"/>
            <a:chOff x="9588334" y="3385682"/>
            <a:chExt cx="1091666" cy="848181"/>
          </a:xfrm>
        </p:grpSpPr>
        <p:grpSp>
          <p:nvGrpSpPr>
            <p:cNvPr id="8" name="Group 7"/>
            <p:cNvGrpSpPr/>
            <p:nvPr/>
          </p:nvGrpSpPr>
          <p:grpSpPr>
            <a:xfrm>
              <a:off x="9588334" y="3385682"/>
              <a:ext cx="893529" cy="827591"/>
              <a:chOff x="8229601" y="3486691"/>
              <a:chExt cx="893529" cy="827591"/>
            </a:xfrm>
          </p:grpSpPr>
          <p:pic>
            <p:nvPicPr>
              <p:cNvPr id="1028" name="Picture 4" descr="Image result for foreman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9601" y="3486692"/>
                <a:ext cx="874051" cy="8275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 bwMode="auto">
              <a:xfrm>
                <a:off x="9030017" y="3486691"/>
                <a:ext cx="93113" cy="169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GB" sz="1100" dirty="0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FE2C5D-07D8-4678-8188-20B8B69D7A45}"/>
                </a:ext>
              </a:extLst>
            </p:cNvPr>
            <p:cNvSpPr/>
            <p:nvPr/>
          </p:nvSpPr>
          <p:spPr>
            <a:xfrm>
              <a:off x="10394156" y="3429000"/>
              <a:ext cx="285844" cy="804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9575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4" grpId="0" uiExpand="1" build="p" bldLvl="5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1512000" y="2160000"/>
            <a:ext cx="8405440" cy="406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To help in the preparation and review we’ve produced various guides : 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B86A5-8B54-40D0-A15C-0D1B6A6A4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72037">
            <a:off x="1834952" y="3756216"/>
            <a:ext cx="3014612" cy="1745700"/>
          </a:xfrm>
          <a:prstGeom prst="rect">
            <a:avLst/>
          </a:prstGeom>
        </p:spPr>
      </p:pic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0000" y="1331913"/>
            <a:ext cx="7269163" cy="1079500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solidFill>
                  <a:schemeClr val="tx2"/>
                </a:solidFill>
              </a:rPr>
              <a:t>Help and support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000" y="6035675"/>
            <a:ext cx="571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569CF-E103-42BF-8E7A-8B4DADF7A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43538">
            <a:off x="3292787" y="3084064"/>
            <a:ext cx="3307238" cy="23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50A9EF-E345-44A2-9824-26733FBFD9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0633">
            <a:off x="5370753" y="2994210"/>
            <a:ext cx="3323332" cy="23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DC9838-F522-4759-AE27-52E4A33BC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16874">
            <a:off x="7057314" y="3283382"/>
            <a:ext cx="3293212" cy="234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C3FE29-1396-45AC-B8CF-0B012839CA8B}"/>
              </a:ext>
            </a:extLst>
          </p:cNvPr>
          <p:cNvSpPr txBox="1"/>
          <p:nvPr/>
        </p:nvSpPr>
        <p:spPr>
          <a:xfrm>
            <a:off x="1440000" y="188641"/>
            <a:ext cx="3913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Overview of the CPP, WPPs and TBSs</a:t>
            </a:r>
          </a:p>
        </p:txBody>
      </p:sp>
    </p:spTree>
    <p:extLst>
      <p:ext uri="{BB962C8B-B14F-4D97-AF65-F5344CB8AC3E}">
        <p14:creationId xmlns:p14="http://schemas.microsoft.com/office/powerpoint/2010/main" val="17428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0000" y="540000"/>
            <a:ext cx="0" cy="0"/>
          </a:xfrm>
        </p:spPr>
        <p:txBody>
          <a:bodyPr/>
          <a:lstStyle/>
          <a:p>
            <a:pPr eaLnBrk="1" hangingPunct="1"/>
            <a:r>
              <a:rPr lang="en-GB" altLang="en-US" sz="3600" b="1" i="0" dirty="0">
                <a:solidFill>
                  <a:schemeClr val="tx2"/>
                </a:solidFill>
              </a:rPr>
              <a:t>Questions?</a:t>
            </a:r>
          </a:p>
        </p:txBody>
      </p:sp>
      <p:pic>
        <p:nvPicPr>
          <p:cNvPr id="7" name="Picture 6" descr="http://suddenlyseptember.com/wp-content/uploads/2015/02/Ask-The-Right-Questions-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1" y="1557338"/>
            <a:ext cx="4684713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98885882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0000" y="1331913"/>
            <a:ext cx="7269163" cy="1079500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solidFill>
                  <a:schemeClr val="tx2"/>
                </a:solidFill>
              </a:rPr>
              <a:t>Where we are now</a:t>
            </a: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1512000" y="2160000"/>
            <a:ext cx="8440076" cy="406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Construction Phase Plans (CPPs) are a requirement of the CDM regs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Generally the construction industry supports CPPs with task </a:t>
            </a:r>
            <a:r>
              <a:rPr lang="en-GB" sz="2000" b="1" dirty="0">
                <a:solidFill>
                  <a:schemeClr val="tx2"/>
                </a:solidFill>
              </a:rPr>
              <a:t>Risk Assessments</a:t>
            </a:r>
            <a:r>
              <a:rPr lang="en-GB" sz="2000" dirty="0">
                <a:solidFill>
                  <a:schemeClr val="tx2"/>
                </a:solidFill>
              </a:rPr>
              <a:t> to identify hazards and control risks …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… which in turn lead to </a:t>
            </a:r>
            <a:r>
              <a:rPr lang="en-GB" sz="2000" b="1" dirty="0">
                <a:solidFill>
                  <a:schemeClr val="tx2"/>
                </a:solidFill>
              </a:rPr>
              <a:t>Method Statements </a:t>
            </a:r>
            <a:r>
              <a:rPr lang="en-GB" sz="2000" dirty="0">
                <a:solidFill>
                  <a:schemeClr val="tx2"/>
                </a:solidFill>
              </a:rPr>
              <a:t>to describe how a task may be safely done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These are colloquially known as </a:t>
            </a:r>
            <a:r>
              <a:rPr lang="en-GB" sz="2000" b="1" dirty="0">
                <a:solidFill>
                  <a:schemeClr val="tx2"/>
                </a:solidFill>
              </a:rPr>
              <a:t>RAMS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NR has introduced Work Package Plans (WPPs) and Task Briefing Sheets (TBSs) in place of the more commonly used RAMS</a:t>
            </a:r>
          </a:p>
          <a:p>
            <a:endParaRPr lang="en-GB" sz="2000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000" y="6035675"/>
            <a:ext cx="571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0000" y="188641"/>
            <a:ext cx="3913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Overview of the CPP, WPPs and TBSs</a:t>
            </a:r>
          </a:p>
        </p:txBody>
      </p:sp>
      <p:pic>
        <p:nvPicPr>
          <p:cNvPr id="1026" name="Picture 2" descr="Related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503" y="702763"/>
            <a:ext cx="1899320" cy="1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0000" y="1331913"/>
            <a:ext cx="7269163" cy="1079500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solidFill>
                  <a:schemeClr val="tx2"/>
                </a:solidFill>
              </a:rPr>
              <a:t>Where we are now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000" y="6035675"/>
            <a:ext cx="571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spect="1"/>
          </p:cNvSpPr>
          <p:nvPr/>
        </p:nvSpPr>
        <p:spPr>
          <a:xfrm>
            <a:off x="5807968" y="2175936"/>
            <a:ext cx="720000" cy="400110"/>
          </a:xfrm>
          <a:prstGeom prst="rect">
            <a:avLst/>
          </a:prstGeom>
          <a:solidFill>
            <a:srgbClr val="33CC33"/>
          </a:solidFill>
          <a:ln w="19050">
            <a:solidFill>
              <a:srgbClr val="008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2000" dirty="0">
                <a:solidFill>
                  <a:srgbClr val="054B69"/>
                </a:solidFill>
              </a:rPr>
              <a:t>CPP</a:t>
            </a:r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5807968" y="3303834"/>
            <a:ext cx="720000" cy="400110"/>
          </a:xfrm>
          <a:prstGeom prst="rect">
            <a:avLst/>
          </a:prstGeom>
          <a:solidFill>
            <a:srgbClr val="FF9933"/>
          </a:solidFill>
          <a:ln w="19050">
            <a:solidFill>
              <a:srgbClr val="FF6600"/>
            </a:solidFill>
          </a:ln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en-GB" sz="2000" dirty="0">
                <a:solidFill>
                  <a:srgbClr val="054B69"/>
                </a:solidFill>
              </a:rPr>
              <a:t>WPP</a:t>
            </a: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5815790" y="4434497"/>
            <a:ext cx="720000" cy="400110"/>
          </a:xfrm>
          <a:prstGeom prst="rect">
            <a:avLst/>
          </a:prstGeom>
          <a:solidFill>
            <a:srgbClr val="FFFF00"/>
          </a:solidFill>
          <a:ln w="19050">
            <a:solidFill>
              <a:srgbClr val="FF9900"/>
            </a:solidFill>
          </a:ln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en-GB" sz="2000" dirty="0">
                <a:solidFill>
                  <a:srgbClr val="054B69"/>
                </a:solidFill>
              </a:rPr>
              <a:t>TBS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rot="16200000">
            <a:off x="5807968" y="2936046"/>
            <a:ext cx="720000" cy="0"/>
          </a:xfrm>
          <a:prstGeom prst="line">
            <a:avLst/>
          </a:prstGeom>
          <a:noFill/>
          <a:ln w="19050" cap="flat" cmpd="sng" algn="ctr">
            <a:solidFill>
              <a:srgbClr val="054B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rot="16200000">
            <a:off x="5818691" y="4069639"/>
            <a:ext cx="720000" cy="0"/>
          </a:xfrm>
          <a:prstGeom prst="line">
            <a:avLst/>
          </a:prstGeom>
          <a:noFill/>
          <a:ln w="19050" cap="flat" cmpd="sng" algn="ctr">
            <a:solidFill>
              <a:srgbClr val="054B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5242379" y="4076682"/>
            <a:ext cx="1864800" cy="0"/>
          </a:xfrm>
          <a:prstGeom prst="line">
            <a:avLst/>
          </a:prstGeom>
          <a:noFill/>
          <a:ln w="19050" cap="flat" cmpd="sng" algn="ctr">
            <a:solidFill>
              <a:srgbClr val="054B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4891257" y="4434497"/>
            <a:ext cx="720000" cy="400110"/>
          </a:xfrm>
          <a:prstGeom prst="rect">
            <a:avLst/>
          </a:prstGeom>
          <a:solidFill>
            <a:srgbClr val="FFFF00"/>
          </a:solidFill>
          <a:ln w="19050">
            <a:solidFill>
              <a:srgbClr val="FF9900"/>
            </a:solidFill>
          </a:ln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en-GB" sz="2000" dirty="0">
                <a:solidFill>
                  <a:srgbClr val="054B69"/>
                </a:solidFill>
              </a:rPr>
              <a:t>TBS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5067043" y="4248253"/>
            <a:ext cx="360000" cy="0"/>
          </a:xfrm>
          <a:prstGeom prst="line">
            <a:avLst/>
          </a:prstGeom>
          <a:noFill/>
          <a:ln w="19050" cap="flat" cmpd="sng" algn="ctr">
            <a:solidFill>
              <a:srgbClr val="054B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6918033" y="4251833"/>
            <a:ext cx="360000" cy="0"/>
          </a:xfrm>
          <a:prstGeom prst="line">
            <a:avLst/>
          </a:prstGeom>
          <a:noFill/>
          <a:ln w="19050" cap="flat" cmpd="sng" algn="ctr">
            <a:solidFill>
              <a:srgbClr val="054B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8741276" y="4433903"/>
            <a:ext cx="720000" cy="400110"/>
          </a:xfrm>
          <a:prstGeom prst="rect">
            <a:avLst/>
          </a:prstGeom>
          <a:solidFill>
            <a:srgbClr val="FFFF00"/>
          </a:solidFill>
          <a:ln w="19050">
            <a:solidFill>
              <a:srgbClr val="FF9900"/>
            </a:solidFill>
          </a:ln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en-GB" sz="2000" dirty="0">
                <a:solidFill>
                  <a:srgbClr val="054B69"/>
                </a:solidFill>
              </a:rPr>
              <a:t>TBS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7816743" y="4433903"/>
            <a:ext cx="720000" cy="400110"/>
          </a:xfrm>
          <a:prstGeom prst="rect">
            <a:avLst/>
          </a:prstGeom>
          <a:solidFill>
            <a:srgbClr val="FFFF00"/>
          </a:solidFill>
          <a:ln w="19050">
            <a:solidFill>
              <a:srgbClr val="FF9900"/>
            </a:solidFill>
          </a:ln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en-GB" sz="2000" dirty="0">
                <a:solidFill>
                  <a:srgbClr val="054B69"/>
                </a:solidFill>
              </a:rPr>
              <a:t>TBS</a:t>
            </a: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9665809" y="4433903"/>
            <a:ext cx="720000" cy="400110"/>
          </a:xfrm>
          <a:prstGeom prst="rect">
            <a:avLst/>
          </a:prstGeom>
          <a:solidFill>
            <a:srgbClr val="FFFF00"/>
          </a:solidFill>
          <a:ln w="19050">
            <a:solidFill>
              <a:srgbClr val="FF9900"/>
            </a:solidFill>
          </a:ln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en-GB" sz="2000" dirty="0">
                <a:solidFill>
                  <a:srgbClr val="054B69"/>
                </a:solidFill>
              </a:rPr>
              <a:t>TBS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rot="5400000">
            <a:off x="7992529" y="4247659"/>
            <a:ext cx="360000" cy="0"/>
          </a:xfrm>
          <a:prstGeom prst="line">
            <a:avLst/>
          </a:prstGeom>
          <a:noFill/>
          <a:ln w="19050" cap="flat" cmpd="sng" algn="ctr">
            <a:solidFill>
              <a:srgbClr val="054B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 rot="5400000">
            <a:off x="9843519" y="4247681"/>
            <a:ext cx="360000" cy="0"/>
          </a:xfrm>
          <a:prstGeom prst="line">
            <a:avLst/>
          </a:prstGeom>
          <a:noFill/>
          <a:ln w="19050" cap="flat" cmpd="sng" algn="ctr">
            <a:solidFill>
              <a:srgbClr val="054B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2896110" y="4435207"/>
            <a:ext cx="720000" cy="400110"/>
          </a:xfrm>
          <a:prstGeom prst="rect">
            <a:avLst/>
          </a:prstGeom>
          <a:solidFill>
            <a:srgbClr val="FFFF00"/>
          </a:solidFill>
          <a:ln w="19050">
            <a:solidFill>
              <a:srgbClr val="FF9900"/>
            </a:solidFill>
          </a:ln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en-GB" sz="2000" dirty="0">
                <a:solidFill>
                  <a:srgbClr val="054B69"/>
                </a:solidFill>
              </a:rPr>
              <a:t>TBS</a:t>
            </a: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1971577" y="4435207"/>
            <a:ext cx="720000" cy="400110"/>
          </a:xfrm>
          <a:prstGeom prst="rect">
            <a:avLst/>
          </a:prstGeom>
          <a:solidFill>
            <a:srgbClr val="FFFF00"/>
          </a:solidFill>
          <a:ln w="19050">
            <a:solidFill>
              <a:srgbClr val="FF9900"/>
            </a:solidFill>
          </a:ln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en-GB" sz="2000" dirty="0">
                <a:solidFill>
                  <a:srgbClr val="054B69"/>
                </a:solidFill>
              </a:rPr>
              <a:t>TBS</a:t>
            </a:r>
          </a:p>
        </p:txBody>
      </p:sp>
      <p:sp>
        <p:nvSpPr>
          <p:cNvPr id="39" name="TextBox 38"/>
          <p:cNvSpPr txBox="1">
            <a:spLocks noChangeAspect="1"/>
          </p:cNvSpPr>
          <p:nvPr/>
        </p:nvSpPr>
        <p:spPr>
          <a:xfrm>
            <a:off x="3820643" y="4435207"/>
            <a:ext cx="720000" cy="400110"/>
          </a:xfrm>
          <a:prstGeom prst="rect">
            <a:avLst/>
          </a:prstGeom>
          <a:solidFill>
            <a:srgbClr val="FFFF00"/>
          </a:solidFill>
          <a:ln w="19050">
            <a:solidFill>
              <a:srgbClr val="FF9900"/>
            </a:solidFill>
          </a:ln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en-GB" sz="2000" dirty="0">
                <a:solidFill>
                  <a:srgbClr val="054B69"/>
                </a:solidFill>
              </a:rPr>
              <a:t>TBS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rot="5400000">
            <a:off x="2147363" y="4248963"/>
            <a:ext cx="360000" cy="0"/>
          </a:xfrm>
          <a:prstGeom prst="line">
            <a:avLst/>
          </a:prstGeom>
          <a:noFill/>
          <a:ln w="19050" cap="flat" cmpd="sng" algn="ctr">
            <a:solidFill>
              <a:srgbClr val="054B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3998353" y="4245427"/>
            <a:ext cx="360000" cy="0"/>
          </a:xfrm>
          <a:prstGeom prst="line">
            <a:avLst/>
          </a:prstGeom>
          <a:noFill/>
          <a:ln w="19050" cap="flat" cmpd="sng" algn="ctr">
            <a:solidFill>
              <a:srgbClr val="054B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 flipH="1">
            <a:off x="2321211" y="4072582"/>
            <a:ext cx="1864800" cy="0"/>
          </a:xfrm>
          <a:prstGeom prst="line">
            <a:avLst/>
          </a:prstGeom>
          <a:noFill/>
          <a:ln w="19050" cap="flat" cmpd="sng" algn="ctr">
            <a:solidFill>
              <a:srgbClr val="054B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8166919" y="4072582"/>
            <a:ext cx="1864800" cy="0"/>
          </a:xfrm>
          <a:prstGeom prst="line">
            <a:avLst/>
          </a:prstGeom>
          <a:noFill/>
          <a:ln w="19050" cap="flat" cmpd="sng" algn="ctr">
            <a:solidFill>
              <a:srgbClr val="054B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>
            <a:spLocks noChangeAspect="1"/>
          </p:cNvSpPr>
          <p:nvPr/>
        </p:nvSpPr>
        <p:spPr>
          <a:xfrm>
            <a:off x="2896110" y="3299937"/>
            <a:ext cx="720000" cy="400110"/>
          </a:xfrm>
          <a:prstGeom prst="rect">
            <a:avLst/>
          </a:prstGeom>
          <a:solidFill>
            <a:srgbClr val="FF9933"/>
          </a:solidFill>
          <a:ln w="19050">
            <a:solidFill>
              <a:srgbClr val="FF6600"/>
            </a:solidFill>
          </a:ln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en-GB" sz="2000" dirty="0">
                <a:solidFill>
                  <a:srgbClr val="054B69"/>
                </a:solidFill>
              </a:rPr>
              <a:t>WPP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 rot="16200000">
            <a:off x="2906833" y="4065742"/>
            <a:ext cx="720000" cy="0"/>
          </a:xfrm>
          <a:prstGeom prst="line">
            <a:avLst/>
          </a:prstGeom>
          <a:noFill/>
          <a:ln w="19050" cap="flat" cmpd="sng" algn="ctr">
            <a:solidFill>
              <a:srgbClr val="054B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>
            <a:spLocks noChangeAspect="1"/>
          </p:cNvSpPr>
          <p:nvPr/>
        </p:nvSpPr>
        <p:spPr>
          <a:xfrm>
            <a:off x="8770473" y="3298934"/>
            <a:ext cx="720000" cy="400110"/>
          </a:xfrm>
          <a:prstGeom prst="rect">
            <a:avLst/>
          </a:prstGeom>
          <a:solidFill>
            <a:srgbClr val="FF9933"/>
          </a:solidFill>
          <a:ln w="19050">
            <a:solidFill>
              <a:srgbClr val="FF6600"/>
            </a:solidFill>
          </a:ln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en-GB" sz="2000" dirty="0">
                <a:solidFill>
                  <a:srgbClr val="054B69"/>
                </a:solidFill>
              </a:rPr>
              <a:t>WPP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 rot="16200000">
            <a:off x="8781196" y="4064739"/>
            <a:ext cx="720000" cy="0"/>
          </a:xfrm>
          <a:prstGeom prst="line">
            <a:avLst/>
          </a:prstGeom>
          <a:noFill/>
          <a:ln w="19050" cap="flat" cmpd="sng" algn="ctr">
            <a:solidFill>
              <a:srgbClr val="054B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H="1">
            <a:off x="3250053" y="2937571"/>
            <a:ext cx="5875200" cy="0"/>
          </a:xfrm>
          <a:prstGeom prst="line">
            <a:avLst/>
          </a:prstGeom>
          <a:noFill/>
          <a:ln w="19050" cap="flat" cmpd="sng" algn="ctr">
            <a:solidFill>
              <a:srgbClr val="054B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rot="5400000">
            <a:off x="3074717" y="3112700"/>
            <a:ext cx="360000" cy="0"/>
          </a:xfrm>
          <a:prstGeom prst="line">
            <a:avLst/>
          </a:prstGeom>
          <a:noFill/>
          <a:ln w="19050" cap="flat" cmpd="sng" algn="ctr">
            <a:solidFill>
              <a:srgbClr val="054B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rot="5400000">
            <a:off x="8945789" y="3112722"/>
            <a:ext cx="360000" cy="0"/>
          </a:xfrm>
          <a:prstGeom prst="line">
            <a:avLst/>
          </a:prstGeom>
          <a:noFill/>
          <a:ln w="19050" cap="flat" cmpd="sng" algn="ctr">
            <a:solidFill>
              <a:srgbClr val="054B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6740323" y="4434497"/>
            <a:ext cx="720000" cy="400110"/>
          </a:xfrm>
          <a:prstGeom prst="rect">
            <a:avLst/>
          </a:prstGeom>
          <a:solidFill>
            <a:srgbClr val="FFFF00"/>
          </a:solidFill>
          <a:ln w="19050">
            <a:solidFill>
              <a:srgbClr val="FF9900"/>
            </a:solidFill>
          </a:ln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en-GB" sz="2000" dirty="0">
                <a:solidFill>
                  <a:srgbClr val="054B69"/>
                </a:solidFill>
              </a:rPr>
              <a:t>TBS</a:t>
            </a:r>
          </a:p>
        </p:txBody>
      </p:sp>
      <p:pic>
        <p:nvPicPr>
          <p:cNvPr id="2052" name="Picture 4" descr="Image result for where we are n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47" y="1010642"/>
            <a:ext cx="2064641" cy="98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7455151-0D85-4125-835D-658840E27661}"/>
              </a:ext>
            </a:extLst>
          </p:cNvPr>
          <p:cNvSpPr txBox="1">
            <a:spLocks/>
          </p:cNvSpPr>
          <p:nvPr/>
        </p:nvSpPr>
        <p:spPr>
          <a:xfrm>
            <a:off x="1512000" y="5281894"/>
            <a:ext cx="7530249" cy="1092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The CPP is the parent document, supported by WPPs and TBSs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WPPs and TBSs are effectively elements of the overall CPP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8A4046-8616-4EC1-91D6-4CEDB7734451}"/>
              </a:ext>
            </a:extLst>
          </p:cNvPr>
          <p:cNvSpPr txBox="1"/>
          <p:nvPr/>
        </p:nvSpPr>
        <p:spPr>
          <a:xfrm>
            <a:off x="1440000" y="188641"/>
            <a:ext cx="3913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Overview of the CPP, WPPs and TBSs</a:t>
            </a:r>
          </a:p>
        </p:txBody>
      </p:sp>
    </p:spTree>
    <p:extLst>
      <p:ext uri="{BB962C8B-B14F-4D97-AF65-F5344CB8AC3E}">
        <p14:creationId xmlns:p14="http://schemas.microsoft.com/office/powerpoint/2010/main" val="381610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20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5" grpId="0" animBg="1"/>
      <p:bldP spid="47" grpId="0" animBg="1"/>
      <p:bldP spid="21" grpId="0" animBg="1"/>
      <p:bldP spid="52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0000" y="1331913"/>
            <a:ext cx="7269163" cy="1079500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solidFill>
                  <a:schemeClr val="tx2"/>
                </a:solidFill>
              </a:rPr>
              <a:t>Suite of documents</a:t>
            </a: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1512000" y="2160000"/>
            <a:ext cx="7918078" cy="406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The documents are not intended, nor should they be able, to be used on their own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They form a suite of mutually supporting documents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The </a:t>
            </a:r>
            <a:r>
              <a:rPr lang="en-GB" sz="2000" b="1" dirty="0">
                <a:solidFill>
                  <a:schemeClr val="tx2"/>
                </a:solidFill>
              </a:rPr>
              <a:t>CPP</a:t>
            </a:r>
            <a:r>
              <a:rPr lang="en-GB" sz="2000" dirty="0">
                <a:solidFill>
                  <a:schemeClr val="tx2"/>
                </a:solidFill>
              </a:rPr>
              <a:t> is a safety management system for the project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b="1" dirty="0">
                <a:solidFill>
                  <a:schemeClr val="tx2"/>
                </a:solidFill>
              </a:rPr>
              <a:t>WPP</a:t>
            </a:r>
            <a:r>
              <a:rPr lang="en-GB" sz="2000" dirty="0">
                <a:solidFill>
                  <a:schemeClr val="tx2"/>
                </a:solidFill>
              </a:rPr>
              <a:t>s outline how discrete packages of work will be done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b="1" dirty="0">
                <a:solidFill>
                  <a:schemeClr val="tx2"/>
                </a:solidFill>
              </a:rPr>
              <a:t>TBS</a:t>
            </a:r>
            <a:r>
              <a:rPr lang="en-GB" sz="2000" dirty="0">
                <a:solidFill>
                  <a:schemeClr val="tx2"/>
                </a:solidFill>
              </a:rPr>
              <a:t>s contain key safety information for the tasks comprising the work package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000" y="6035675"/>
            <a:ext cx="571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51B073-BE9F-41E1-8642-9A83E9544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949" y="727162"/>
            <a:ext cx="1442258" cy="12095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32A8AB-2236-475C-BCC9-FF7087B34744}"/>
              </a:ext>
            </a:extLst>
          </p:cNvPr>
          <p:cNvSpPr txBox="1"/>
          <p:nvPr/>
        </p:nvSpPr>
        <p:spPr>
          <a:xfrm>
            <a:off x="1440000" y="188641"/>
            <a:ext cx="3913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Overview of the CPP, WPPs and TBSs</a:t>
            </a:r>
          </a:p>
        </p:txBody>
      </p:sp>
    </p:spTree>
    <p:extLst>
      <p:ext uri="{BB962C8B-B14F-4D97-AF65-F5344CB8AC3E}">
        <p14:creationId xmlns:p14="http://schemas.microsoft.com/office/powerpoint/2010/main" val="428955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0000" y="1331913"/>
            <a:ext cx="7269163" cy="1079500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solidFill>
                  <a:schemeClr val="tx2"/>
                </a:solidFill>
              </a:rPr>
              <a:t>‘One Truth’ concept</a:t>
            </a: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1512000" y="2160000"/>
            <a:ext cx="7918078" cy="406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If the same information is provided in more than one place …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… in time it will become contradictory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All information should be provided only once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We need to establish the most effective place for all information …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… and then go back to that source each time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Do not replicate it elsewhere - where it may not be kept up to date!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000" y="6035675"/>
            <a:ext cx="571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05794F-2765-4D27-97C1-6F68BD7B3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174" y="594405"/>
            <a:ext cx="1755807" cy="15655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8EC1D5-34E2-42D5-9D71-A3682724C31A}"/>
              </a:ext>
            </a:extLst>
          </p:cNvPr>
          <p:cNvSpPr txBox="1"/>
          <p:nvPr/>
        </p:nvSpPr>
        <p:spPr>
          <a:xfrm>
            <a:off x="1440000" y="188641"/>
            <a:ext cx="3913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Overview of the CPP, WPPs and TBSs</a:t>
            </a:r>
          </a:p>
        </p:txBody>
      </p:sp>
    </p:spTree>
    <p:extLst>
      <p:ext uri="{BB962C8B-B14F-4D97-AF65-F5344CB8AC3E}">
        <p14:creationId xmlns:p14="http://schemas.microsoft.com/office/powerpoint/2010/main" val="95477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000" y="6035675"/>
            <a:ext cx="571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C3788D-0C18-4B57-94D4-4776186E26AA}"/>
              </a:ext>
            </a:extLst>
          </p:cNvPr>
          <p:cNvSpPr txBox="1"/>
          <p:nvPr/>
        </p:nvSpPr>
        <p:spPr>
          <a:xfrm>
            <a:off x="1440000" y="188641"/>
            <a:ext cx="3913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Overview of the CPP, WPPs and TBSs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A04CB7-22EC-44F4-AFD2-92AF4EBE1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889" y="769732"/>
            <a:ext cx="9898222" cy="573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2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91F71C-A591-44C2-845D-CE07CB944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93434">
            <a:off x="7990851" y="2070717"/>
            <a:ext cx="3645210" cy="2110866"/>
          </a:xfrm>
          <a:prstGeom prst="rect">
            <a:avLst/>
          </a:prstGeom>
        </p:spPr>
      </p:pic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0000" y="1331913"/>
            <a:ext cx="7269163" cy="1079500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solidFill>
                  <a:schemeClr val="tx2"/>
                </a:solidFill>
              </a:rPr>
              <a:t>Currently we prepare information because :</a:t>
            </a: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1512000" y="2160000"/>
            <a:ext cx="8412367" cy="406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GB" sz="2000" dirty="0">
                <a:solidFill>
                  <a:schemeClr val="tx2"/>
                </a:solidFill>
              </a:rPr>
              <a:t>it’s a legal requirement</a:t>
            </a:r>
          </a:p>
          <a:p>
            <a:pPr marL="342900" indent="-342900">
              <a:buBlip>
                <a:blip r:embed="rId4"/>
              </a:buBlip>
            </a:pPr>
            <a:endParaRPr lang="en-GB" sz="20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en-GB" sz="2000" dirty="0">
                <a:solidFill>
                  <a:schemeClr val="tx2"/>
                </a:solidFill>
              </a:rPr>
              <a:t>to keep Network Rail happy</a:t>
            </a:r>
          </a:p>
          <a:p>
            <a:pPr marL="342900" indent="-342900">
              <a:buBlip>
                <a:blip r:embed="rId4"/>
              </a:buBlip>
            </a:pPr>
            <a:endParaRPr lang="en-GB" sz="20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en-GB" sz="2000" dirty="0">
                <a:solidFill>
                  <a:schemeClr val="tx2"/>
                </a:solidFill>
              </a:rPr>
              <a:t>to tick a box or cover your backside … but</a:t>
            </a:r>
          </a:p>
          <a:p>
            <a:pPr marL="342900" indent="-342900">
              <a:buBlip>
                <a:blip r:embed="rId4"/>
              </a:buBlip>
            </a:pPr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b="1" dirty="0">
                <a:solidFill>
                  <a:schemeClr val="tx2"/>
                </a:solidFill>
              </a:rPr>
              <a:t>The focus of the information </a:t>
            </a:r>
            <a:r>
              <a:rPr lang="en-GB" sz="2000" b="1" i="1" dirty="0">
                <a:solidFill>
                  <a:schemeClr val="tx2"/>
                </a:solidFill>
              </a:rPr>
              <a:t>should</a:t>
            </a:r>
            <a:r>
              <a:rPr lang="en-GB" sz="2000" b="1" dirty="0">
                <a:solidFill>
                  <a:schemeClr val="tx2"/>
                </a:solidFill>
              </a:rPr>
              <a:t> be :</a:t>
            </a:r>
          </a:p>
          <a:p>
            <a:pPr marL="342900" indent="-342900">
              <a:buBlip>
                <a:blip r:embed="rId4"/>
              </a:buBlip>
            </a:pPr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b="1" dirty="0">
                <a:solidFill>
                  <a:schemeClr val="tx2"/>
                </a:solidFill>
              </a:rPr>
              <a:t>to make sure the guys at the sharp end go home safe everyday!</a:t>
            </a:r>
          </a:p>
          <a:p>
            <a:pPr marL="342900" indent="-342900">
              <a:buBlip>
                <a:blip r:embed="rId4"/>
              </a:buBlip>
            </a:pPr>
            <a:endParaRPr lang="en-GB" sz="2000" b="1" dirty="0">
              <a:solidFill>
                <a:schemeClr val="tx2"/>
              </a:solidFill>
            </a:endParaRPr>
          </a:p>
          <a:p>
            <a:r>
              <a:rPr lang="en-GB" sz="2000" b="1" dirty="0">
                <a:solidFill>
                  <a:schemeClr val="tx2"/>
                </a:solidFill>
              </a:rPr>
              <a:t>So the information must get to them and their supervisors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000" y="6035675"/>
            <a:ext cx="571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05AE2D-27D1-454F-B9AC-756AABF70296}"/>
              </a:ext>
            </a:extLst>
          </p:cNvPr>
          <p:cNvSpPr txBox="1"/>
          <p:nvPr/>
        </p:nvSpPr>
        <p:spPr>
          <a:xfrm>
            <a:off x="2788034" y="763092"/>
            <a:ext cx="34188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GB" sz="30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8A3A6F-9740-454D-A3FB-5294E3592ABC}"/>
              </a:ext>
            </a:extLst>
          </p:cNvPr>
          <p:cNvSpPr txBox="1"/>
          <p:nvPr/>
        </p:nvSpPr>
        <p:spPr>
          <a:xfrm>
            <a:off x="1440000" y="188641"/>
            <a:ext cx="3913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Overview of the CPP, WPPs and TBSs</a:t>
            </a:r>
          </a:p>
        </p:txBody>
      </p:sp>
    </p:spTree>
    <p:extLst>
      <p:ext uri="{BB962C8B-B14F-4D97-AF65-F5344CB8AC3E}">
        <p14:creationId xmlns:p14="http://schemas.microsoft.com/office/powerpoint/2010/main" val="187363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000" y="6035675"/>
            <a:ext cx="571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0000" y="1331913"/>
            <a:ext cx="7269163" cy="1079500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solidFill>
                  <a:schemeClr val="tx2"/>
                </a:solidFill>
              </a:rPr>
              <a:t>Information flow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7694B2-916C-4D0B-BB2A-81B52075AAF8}"/>
              </a:ext>
            </a:extLst>
          </p:cNvPr>
          <p:cNvSpPr/>
          <p:nvPr/>
        </p:nvSpPr>
        <p:spPr bwMode="auto">
          <a:xfrm>
            <a:off x="2065020" y="2849064"/>
            <a:ext cx="38862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1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EA0E652D-1556-4A5B-9132-A0E1186EBA63}"/>
              </a:ext>
            </a:extLst>
          </p:cNvPr>
          <p:cNvSpPr/>
          <p:nvPr/>
        </p:nvSpPr>
        <p:spPr bwMode="auto">
          <a:xfrm>
            <a:off x="1817370" y="2506163"/>
            <a:ext cx="869683" cy="369332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31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Principal Contractors License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A4BB5F34-4545-4359-8623-00E4E78306A0}"/>
              </a:ext>
            </a:extLst>
          </p:cNvPr>
          <p:cNvSpPr/>
          <p:nvPr/>
        </p:nvSpPr>
        <p:spPr bwMode="auto">
          <a:xfrm>
            <a:off x="3135630" y="3560838"/>
            <a:ext cx="601980" cy="257681"/>
          </a:xfrm>
          <a:prstGeom prst="clou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1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: Rounded Corners 9">
            <a:extLst>
              <a:ext uri="{FF2B5EF4-FFF2-40B4-BE49-F238E27FC236}">
                <a16:creationId xmlns:a16="http://schemas.microsoft.com/office/drawing/2014/main" id="{688A16DA-0089-46D7-8E4D-7982BFD300A0}"/>
              </a:ext>
            </a:extLst>
          </p:cNvPr>
          <p:cNvSpPr/>
          <p:nvPr/>
        </p:nvSpPr>
        <p:spPr bwMode="auto">
          <a:xfrm>
            <a:off x="2738989" y="3003469"/>
            <a:ext cx="869683" cy="246221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31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Pre -</a:t>
            </a:r>
          </a:p>
          <a:p>
            <a:pPr algn="ctr" fontAlgn="base"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Qualification </a:t>
            </a:r>
          </a:p>
        </p:txBody>
      </p: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A1CFCC89-F96D-41CE-B9F7-BC037B7DC0FA}"/>
              </a:ext>
            </a:extLst>
          </p:cNvPr>
          <p:cNvSpPr/>
          <p:nvPr/>
        </p:nvSpPr>
        <p:spPr bwMode="auto">
          <a:xfrm>
            <a:off x="3749641" y="3512242"/>
            <a:ext cx="869683" cy="246221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31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Tender Submission</a:t>
            </a:r>
          </a:p>
        </p:txBody>
      </p:sp>
      <p:sp>
        <p:nvSpPr>
          <p:cNvPr id="13" name="Thought Bubble: Cloud 2">
            <a:extLst>
              <a:ext uri="{FF2B5EF4-FFF2-40B4-BE49-F238E27FC236}">
                <a16:creationId xmlns:a16="http://schemas.microsoft.com/office/drawing/2014/main" id="{DA8FA081-1649-494B-BBC7-32FA018CDF58}"/>
              </a:ext>
            </a:extLst>
          </p:cNvPr>
          <p:cNvSpPr/>
          <p:nvPr/>
        </p:nvSpPr>
        <p:spPr bwMode="auto">
          <a:xfrm>
            <a:off x="2782904" y="1871677"/>
            <a:ext cx="1307432" cy="187404"/>
          </a:xfrm>
          <a:prstGeom prst="cloud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By the MD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3E9C25-70F3-41AD-8790-FAB8052B78CC}"/>
              </a:ext>
            </a:extLst>
          </p:cNvPr>
          <p:cNvSpPr/>
          <p:nvPr/>
        </p:nvSpPr>
        <p:spPr bwMode="auto">
          <a:xfrm>
            <a:off x="5040831" y="4386295"/>
            <a:ext cx="38862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1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3F1A143-BB3C-4D44-9363-287B27917106}"/>
              </a:ext>
            </a:extLst>
          </p:cNvPr>
          <p:cNvSpPr/>
          <p:nvPr/>
        </p:nvSpPr>
        <p:spPr bwMode="auto">
          <a:xfrm>
            <a:off x="4793181" y="4043395"/>
            <a:ext cx="869683" cy="246221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31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Construction Phase Plan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CD5E54CE-B0DA-4479-BED0-CF5DD00C0FAD}"/>
              </a:ext>
            </a:extLst>
          </p:cNvPr>
          <p:cNvSpPr/>
          <p:nvPr/>
        </p:nvSpPr>
        <p:spPr bwMode="auto">
          <a:xfrm>
            <a:off x="6199071" y="5270215"/>
            <a:ext cx="601980" cy="257681"/>
          </a:xfrm>
          <a:prstGeom prst="clou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11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: Rounded Corners 18">
            <a:extLst>
              <a:ext uri="{FF2B5EF4-FFF2-40B4-BE49-F238E27FC236}">
                <a16:creationId xmlns:a16="http://schemas.microsoft.com/office/drawing/2014/main" id="{F14D5E99-B549-4738-B823-F8EF57777DA1}"/>
              </a:ext>
            </a:extLst>
          </p:cNvPr>
          <p:cNvSpPr/>
          <p:nvPr/>
        </p:nvSpPr>
        <p:spPr bwMode="auto">
          <a:xfrm>
            <a:off x="5714800" y="4540700"/>
            <a:ext cx="869683" cy="246221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Works Package Plan</a:t>
            </a:r>
          </a:p>
        </p:txBody>
      </p:sp>
      <p:sp>
        <p:nvSpPr>
          <p:cNvPr id="18" name="Rectangle: Rounded Corners 19">
            <a:extLst>
              <a:ext uri="{FF2B5EF4-FFF2-40B4-BE49-F238E27FC236}">
                <a16:creationId xmlns:a16="http://schemas.microsoft.com/office/drawing/2014/main" id="{AD68C528-FA62-4101-8434-B479798C0296}"/>
              </a:ext>
            </a:extLst>
          </p:cNvPr>
          <p:cNvSpPr/>
          <p:nvPr/>
        </p:nvSpPr>
        <p:spPr bwMode="auto">
          <a:xfrm>
            <a:off x="6725452" y="5049473"/>
            <a:ext cx="869683" cy="246221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31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Task Briefing Sheet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45939-77E7-4C05-B2DB-BCFC60F48DBE}"/>
              </a:ext>
            </a:extLst>
          </p:cNvPr>
          <p:cNvCxnSpPr>
            <a:cxnSpLocks/>
            <a:stCxn id="9" idx="0"/>
            <a:endCxn id="13" idx="4"/>
          </p:cNvCxnSpPr>
          <p:nvPr/>
        </p:nvCxnSpPr>
        <p:spPr bwMode="auto">
          <a:xfrm flipV="1">
            <a:off x="2252212" y="2082507"/>
            <a:ext cx="912031" cy="4236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hought Bubble: Cloud 21">
            <a:extLst>
              <a:ext uri="{FF2B5EF4-FFF2-40B4-BE49-F238E27FC236}">
                <a16:creationId xmlns:a16="http://schemas.microsoft.com/office/drawing/2014/main" id="{2BD38D57-FCCE-4F3E-B94B-9BD818A57BF4}"/>
              </a:ext>
            </a:extLst>
          </p:cNvPr>
          <p:cNvSpPr/>
          <p:nvPr/>
        </p:nvSpPr>
        <p:spPr bwMode="auto">
          <a:xfrm>
            <a:off x="4387494" y="1896819"/>
            <a:ext cx="1307432" cy="562213"/>
          </a:xfrm>
          <a:prstGeom prst="cloud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By the Business Development Director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2AD1B9-43C0-4C67-A51A-1102E70637AF}"/>
              </a:ext>
            </a:extLst>
          </p:cNvPr>
          <p:cNvCxnSpPr>
            <a:cxnSpLocks/>
            <a:endCxn id="20" idx="4"/>
          </p:cNvCxnSpPr>
          <p:nvPr/>
        </p:nvCxnSpPr>
        <p:spPr bwMode="auto">
          <a:xfrm flipV="1">
            <a:off x="3172605" y="2529308"/>
            <a:ext cx="1596228" cy="4694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hought Bubble: Cloud 24">
            <a:extLst>
              <a:ext uri="{FF2B5EF4-FFF2-40B4-BE49-F238E27FC236}">
                <a16:creationId xmlns:a16="http://schemas.microsoft.com/office/drawing/2014/main" id="{6A20F970-FF18-4A98-9221-465346D11534}"/>
              </a:ext>
            </a:extLst>
          </p:cNvPr>
          <p:cNvSpPr/>
          <p:nvPr/>
        </p:nvSpPr>
        <p:spPr bwMode="auto">
          <a:xfrm>
            <a:off x="5548881" y="2414929"/>
            <a:ext cx="1307432" cy="374809"/>
          </a:xfrm>
          <a:prstGeom prst="cloud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By the Bid Manager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B03BB6-5777-484F-B5C4-91A340EF5EE8}"/>
              </a:ext>
            </a:extLst>
          </p:cNvPr>
          <p:cNvCxnSpPr>
            <a:stCxn id="12" idx="0"/>
            <a:endCxn id="22" idx="4"/>
          </p:cNvCxnSpPr>
          <p:nvPr/>
        </p:nvCxnSpPr>
        <p:spPr bwMode="auto">
          <a:xfrm flipV="1">
            <a:off x="4184482" y="2836589"/>
            <a:ext cx="1745738" cy="67565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hought Bubble: Cloud 26">
            <a:extLst>
              <a:ext uri="{FF2B5EF4-FFF2-40B4-BE49-F238E27FC236}">
                <a16:creationId xmlns:a16="http://schemas.microsoft.com/office/drawing/2014/main" id="{49DF74B9-E61A-4076-89F3-303EF2890A47}"/>
              </a:ext>
            </a:extLst>
          </p:cNvPr>
          <p:cNvSpPr/>
          <p:nvPr/>
        </p:nvSpPr>
        <p:spPr bwMode="auto">
          <a:xfrm>
            <a:off x="6465810" y="2937504"/>
            <a:ext cx="1307432" cy="187404"/>
          </a:xfrm>
          <a:prstGeom prst="cloud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By the CEM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8F8BB96-D60E-4FC3-8E7E-46CFB6C8BA63}"/>
              </a:ext>
            </a:extLst>
          </p:cNvPr>
          <p:cNvCxnSpPr>
            <a:endCxn id="24" idx="4"/>
          </p:cNvCxnSpPr>
          <p:nvPr/>
        </p:nvCxnSpPr>
        <p:spPr bwMode="auto">
          <a:xfrm flipV="1">
            <a:off x="5250921" y="3148334"/>
            <a:ext cx="1596228" cy="89111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hought Bubble: Cloud 28">
            <a:extLst>
              <a:ext uri="{FF2B5EF4-FFF2-40B4-BE49-F238E27FC236}">
                <a16:creationId xmlns:a16="http://schemas.microsoft.com/office/drawing/2014/main" id="{EF2D9FEC-B42E-4715-9028-B13C1E0D9FC9}"/>
              </a:ext>
            </a:extLst>
          </p:cNvPr>
          <p:cNvSpPr/>
          <p:nvPr/>
        </p:nvSpPr>
        <p:spPr bwMode="auto">
          <a:xfrm>
            <a:off x="7391903" y="3440299"/>
            <a:ext cx="1307432" cy="562213"/>
          </a:xfrm>
          <a:prstGeom prst="cloud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By the Engineer/Senior Supervisor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5952DEC-68E8-4526-90F8-29772753A648}"/>
              </a:ext>
            </a:extLst>
          </p:cNvPr>
          <p:cNvCxnSpPr>
            <a:cxnSpLocks/>
            <a:stCxn id="17" idx="0"/>
            <a:endCxn id="26" idx="4"/>
          </p:cNvCxnSpPr>
          <p:nvPr/>
        </p:nvCxnSpPr>
        <p:spPr bwMode="auto">
          <a:xfrm flipV="1">
            <a:off x="6149642" y="4072789"/>
            <a:ext cx="1623601" cy="46791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hought Bubble: Cloud 30">
            <a:extLst>
              <a:ext uri="{FF2B5EF4-FFF2-40B4-BE49-F238E27FC236}">
                <a16:creationId xmlns:a16="http://schemas.microsoft.com/office/drawing/2014/main" id="{D2BABF9E-FE7F-4FF0-AE2F-83E87CFE69F3}"/>
              </a:ext>
            </a:extLst>
          </p:cNvPr>
          <p:cNvSpPr/>
          <p:nvPr/>
        </p:nvSpPr>
        <p:spPr bwMode="auto">
          <a:xfrm>
            <a:off x="8541371" y="3914807"/>
            <a:ext cx="1307432" cy="374809"/>
          </a:xfrm>
          <a:prstGeom prst="cloud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By the Frontline Supervisor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466AC5-96E0-4E9E-B3EB-1E15F230E2D1}"/>
              </a:ext>
            </a:extLst>
          </p:cNvPr>
          <p:cNvCxnSpPr>
            <a:stCxn id="18" idx="0"/>
            <a:endCxn id="28" idx="4"/>
          </p:cNvCxnSpPr>
          <p:nvPr/>
        </p:nvCxnSpPr>
        <p:spPr bwMode="auto">
          <a:xfrm flipV="1">
            <a:off x="7160294" y="4336466"/>
            <a:ext cx="1762417" cy="71300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: Rounded Corners 32">
            <a:extLst>
              <a:ext uri="{FF2B5EF4-FFF2-40B4-BE49-F238E27FC236}">
                <a16:creationId xmlns:a16="http://schemas.microsoft.com/office/drawing/2014/main" id="{67DC9054-4D79-4B30-AE17-9158DC8EA30A}"/>
              </a:ext>
            </a:extLst>
          </p:cNvPr>
          <p:cNvSpPr/>
          <p:nvPr/>
        </p:nvSpPr>
        <p:spPr bwMode="auto">
          <a:xfrm>
            <a:off x="7796503" y="5506224"/>
            <a:ext cx="869683" cy="246221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31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Daily </a:t>
            </a:r>
          </a:p>
          <a:p>
            <a:pPr algn="ctr" fontAlgn="base"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Briefing</a:t>
            </a:r>
          </a:p>
        </p:txBody>
      </p:sp>
      <p:sp>
        <p:nvSpPr>
          <p:cNvPr id="31" name="Thought Bubble: Cloud 33">
            <a:extLst>
              <a:ext uri="{FF2B5EF4-FFF2-40B4-BE49-F238E27FC236}">
                <a16:creationId xmlns:a16="http://schemas.microsoft.com/office/drawing/2014/main" id="{F01D0D9E-45AD-48D3-80F7-3F27E96A106A}"/>
              </a:ext>
            </a:extLst>
          </p:cNvPr>
          <p:cNvSpPr/>
          <p:nvPr/>
        </p:nvSpPr>
        <p:spPr bwMode="auto">
          <a:xfrm>
            <a:off x="9361015" y="4404280"/>
            <a:ext cx="1307432" cy="374809"/>
          </a:xfrm>
          <a:prstGeom prst="cloud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By the Frontline Supervisor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325BA44-7FF5-417F-8F6F-A083AC331138}"/>
              </a:ext>
            </a:extLst>
          </p:cNvPr>
          <p:cNvCxnSpPr>
            <a:cxnSpLocks/>
            <a:stCxn id="30" idx="0"/>
          </p:cNvCxnSpPr>
          <p:nvPr/>
        </p:nvCxnSpPr>
        <p:spPr bwMode="auto">
          <a:xfrm flipV="1">
            <a:off x="8231345" y="4812673"/>
            <a:ext cx="1498171" cy="6935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: Rounded Corners 39">
            <a:extLst>
              <a:ext uri="{FF2B5EF4-FFF2-40B4-BE49-F238E27FC236}">
                <a16:creationId xmlns:a16="http://schemas.microsoft.com/office/drawing/2014/main" id="{0BA36E5F-7557-4B8B-842A-259918C215E1}"/>
              </a:ext>
            </a:extLst>
          </p:cNvPr>
          <p:cNvSpPr/>
          <p:nvPr/>
        </p:nvSpPr>
        <p:spPr bwMode="auto">
          <a:xfrm>
            <a:off x="7807362" y="5882135"/>
            <a:ext cx="869683" cy="246221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31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SWL/COSS </a:t>
            </a:r>
          </a:p>
          <a:p>
            <a:pPr algn="ctr" fontAlgn="base"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Briefing</a:t>
            </a:r>
          </a:p>
        </p:txBody>
      </p:sp>
      <p:sp>
        <p:nvSpPr>
          <p:cNvPr id="34" name="Rectangle: Rounded Corners 40">
            <a:extLst>
              <a:ext uri="{FF2B5EF4-FFF2-40B4-BE49-F238E27FC236}">
                <a16:creationId xmlns:a16="http://schemas.microsoft.com/office/drawing/2014/main" id="{FB95FC3C-ED88-4FDB-BEFA-44F905A82C36}"/>
              </a:ext>
            </a:extLst>
          </p:cNvPr>
          <p:cNvSpPr/>
          <p:nvPr/>
        </p:nvSpPr>
        <p:spPr bwMode="auto">
          <a:xfrm>
            <a:off x="5534467" y="5523705"/>
            <a:ext cx="869683" cy="24622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Site </a:t>
            </a:r>
          </a:p>
          <a:p>
            <a:pPr algn="ctr" fontAlgn="base"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Induction</a:t>
            </a:r>
          </a:p>
        </p:txBody>
      </p:sp>
      <p:sp>
        <p:nvSpPr>
          <p:cNvPr id="36" name="Rectangle: Rounded Corners 42">
            <a:extLst>
              <a:ext uri="{FF2B5EF4-FFF2-40B4-BE49-F238E27FC236}">
                <a16:creationId xmlns:a16="http://schemas.microsoft.com/office/drawing/2014/main" id="{80594033-2412-4B6D-B1DB-EEC5F666B37D}"/>
              </a:ext>
            </a:extLst>
          </p:cNvPr>
          <p:cNvSpPr/>
          <p:nvPr/>
        </p:nvSpPr>
        <p:spPr bwMode="auto">
          <a:xfrm>
            <a:off x="3634239" y="5540116"/>
            <a:ext cx="869683" cy="24622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31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Sentinel</a:t>
            </a:r>
          </a:p>
          <a:p>
            <a:pPr algn="ctr" fontAlgn="base"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Accreditation</a:t>
            </a:r>
          </a:p>
        </p:txBody>
      </p:sp>
      <p:sp>
        <p:nvSpPr>
          <p:cNvPr id="37" name="Rectangle: Rounded Corners 43">
            <a:extLst>
              <a:ext uri="{FF2B5EF4-FFF2-40B4-BE49-F238E27FC236}">
                <a16:creationId xmlns:a16="http://schemas.microsoft.com/office/drawing/2014/main" id="{BD532865-6E5F-4308-A80A-83799B96A2E8}"/>
              </a:ext>
            </a:extLst>
          </p:cNvPr>
          <p:cNvSpPr/>
          <p:nvPr/>
        </p:nvSpPr>
        <p:spPr bwMode="auto">
          <a:xfrm>
            <a:off x="3634239" y="5101703"/>
            <a:ext cx="869683" cy="246221"/>
          </a:xfrm>
          <a:prstGeom prst="roundRect">
            <a:avLst>
              <a:gd name="adj" fmla="val 0"/>
            </a:avLst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CSCS</a:t>
            </a:r>
          </a:p>
          <a:p>
            <a:pPr algn="ctr" fontAlgn="base"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Accreditation</a:t>
            </a:r>
          </a:p>
        </p:txBody>
      </p:sp>
      <p:sp>
        <p:nvSpPr>
          <p:cNvPr id="38" name="Rectangle: Rounded Corners 46">
            <a:extLst>
              <a:ext uri="{FF2B5EF4-FFF2-40B4-BE49-F238E27FC236}">
                <a16:creationId xmlns:a16="http://schemas.microsoft.com/office/drawing/2014/main" id="{E9999AED-23F4-4EF6-A41F-D4F98DD17F43}"/>
              </a:ext>
            </a:extLst>
          </p:cNvPr>
          <p:cNvSpPr/>
          <p:nvPr/>
        </p:nvSpPr>
        <p:spPr bwMode="auto">
          <a:xfrm>
            <a:off x="1817369" y="3393762"/>
            <a:ext cx="869683" cy="246221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31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RSSB</a:t>
            </a:r>
          </a:p>
          <a:p>
            <a:pPr algn="ctr" fontAlgn="base">
              <a:spcAft>
                <a:spcPct val="0"/>
              </a:spcAft>
            </a:pPr>
            <a:r>
              <a:rPr lang="en-GB" sz="800" dirty="0">
                <a:solidFill>
                  <a:schemeClr val="tx2"/>
                </a:solidFill>
                <a:latin typeface="Arial" panose="020B0604020202020204" pitchFamily="34" charset="0"/>
              </a:rPr>
              <a:t>RISQS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F570AE6-CD67-4C2D-BE15-755E3837FA16}"/>
              </a:ext>
            </a:extLst>
          </p:cNvPr>
          <p:cNvCxnSpPr>
            <a:cxnSpLocks/>
          </p:cNvCxnSpPr>
          <p:nvPr/>
        </p:nvCxnSpPr>
        <p:spPr bwMode="auto">
          <a:xfrm>
            <a:off x="4774532" y="5646814"/>
            <a:ext cx="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36E8147-8C98-4843-8C70-F73BA0A7E66F}"/>
              </a:ext>
            </a:extLst>
          </p:cNvPr>
          <p:cNvCxnSpPr>
            <a:cxnSpLocks/>
          </p:cNvCxnSpPr>
          <p:nvPr/>
        </p:nvCxnSpPr>
        <p:spPr bwMode="auto">
          <a:xfrm>
            <a:off x="2891317" y="4540699"/>
            <a:ext cx="0" cy="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Connector: Elbow 88">
            <a:extLst>
              <a:ext uri="{FF2B5EF4-FFF2-40B4-BE49-F238E27FC236}">
                <a16:creationId xmlns:a16="http://schemas.microsoft.com/office/drawing/2014/main" id="{4AE20F9F-62BD-466B-B293-FBC555B4DE4C}"/>
              </a:ext>
            </a:extLst>
          </p:cNvPr>
          <p:cNvCxnSpPr>
            <a:cxnSpLocks/>
            <a:stCxn id="9" idx="2"/>
            <a:endCxn id="11" idx="1"/>
          </p:cNvCxnSpPr>
          <p:nvPr/>
        </p:nvCxnSpPr>
        <p:spPr bwMode="auto">
          <a:xfrm rot="16200000" flipH="1">
            <a:off x="2370057" y="2757649"/>
            <a:ext cx="251084" cy="486777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Connector: Elbow 89">
            <a:extLst>
              <a:ext uri="{FF2B5EF4-FFF2-40B4-BE49-F238E27FC236}">
                <a16:creationId xmlns:a16="http://schemas.microsoft.com/office/drawing/2014/main" id="{FA22C745-440A-4B90-AA0C-45356F32C87E}"/>
              </a:ext>
            </a:extLst>
          </p:cNvPr>
          <p:cNvCxnSpPr>
            <a:cxnSpLocks/>
          </p:cNvCxnSpPr>
          <p:nvPr/>
        </p:nvCxnSpPr>
        <p:spPr bwMode="auto">
          <a:xfrm>
            <a:off x="3176342" y="3256227"/>
            <a:ext cx="573298" cy="370161"/>
          </a:xfrm>
          <a:prstGeom prst="bentConnector3">
            <a:avLst>
              <a:gd name="adj1" fmla="val 181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Connector: Elbow 92">
            <a:extLst>
              <a:ext uri="{FF2B5EF4-FFF2-40B4-BE49-F238E27FC236}">
                <a16:creationId xmlns:a16="http://schemas.microsoft.com/office/drawing/2014/main" id="{0099A020-0EAD-47B2-BC3A-C58E285E478D}"/>
              </a:ext>
            </a:extLst>
          </p:cNvPr>
          <p:cNvCxnSpPr>
            <a:cxnSpLocks/>
            <a:stCxn id="12" idx="2"/>
            <a:endCxn id="15" idx="1"/>
          </p:cNvCxnSpPr>
          <p:nvPr/>
        </p:nvCxnSpPr>
        <p:spPr bwMode="auto">
          <a:xfrm rot="16200000" flipH="1">
            <a:off x="4284811" y="3658134"/>
            <a:ext cx="408043" cy="608698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Connector: Elbow 95">
            <a:extLst>
              <a:ext uri="{FF2B5EF4-FFF2-40B4-BE49-F238E27FC236}">
                <a16:creationId xmlns:a16="http://schemas.microsoft.com/office/drawing/2014/main" id="{69C7020F-83FB-4A06-A7F9-79EE31194B70}"/>
              </a:ext>
            </a:extLst>
          </p:cNvPr>
          <p:cNvCxnSpPr>
            <a:cxnSpLocks/>
            <a:stCxn id="38" idx="0"/>
          </p:cNvCxnSpPr>
          <p:nvPr/>
        </p:nvCxnSpPr>
        <p:spPr bwMode="auto">
          <a:xfrm rot="5400000" flipH="1" flipV="1">
            <a:off x="2380795" y="3035569"/>
            <a:ext cx="229608" cy="486779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Connector: Elbow 98">
            <a:extLst>
              <a:ext uri="{FF2B5EF4-FFF2-40B4-BE49-F238E27FC236}">
                <a16:creationId xmlns:a16="http://schemas.microsoft.com/office/drawing/2014/main" id="{3E79D6E2-31A0-419A-BD63-1B94FD48B686}"/>
              </a:ext>
            </a:extLst>
          </p:cNvPr>
          <p:cNvCxnSpPr>
            <a:cxnSpLocks/>
            <a:stCxn id="37" idx="3"/>
            <a:endCxn id="34" idx="0"/>
          </p:cNvCxnSpPr>
          <p:nvPr/>
        </p:nvCxnSpPr>
        <p:spPr bwMode="auto">
          <a:xfrm>
            <a:off x="4503922" y="5224814"/>
            <a:ext cx="1465387" cy="298891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1F3DAA04-E012-4F35-97BA-0959C1187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235" y="5343480"/>
            <a:ext cx="350938" cy="678482"/>
          </a:xfrm>
          <a:prstGeom prst="rect">
            <a:avLst/>
          </a:prstGeom>
        </p:spPr>
      </p:pic>
      <p:cxnSp>
        <p:nvCxnSpPr>
          <p:cNvPr id="47" name="Connector: Elbow 102">
            <a:extLst>
              <a:ext uri="{FF2B5EF4-FFF2-40B4-BE49-F238E27FC236}">
                <a16:creationId xmlns:a16="http://schemas.microsoft.com/office/drawing/2014/main" id="{6AB403DF-1EA8-4119-AD8A-E6305E697CA3}"/>
              </a:ext>
            </a:extLst>
          </p:cNvPr>
          <p:cNvCxnSpPr>
            <a:cxnSpLocks/>
            <a:stCxn id="15" idx="2"/>
            <a:endCxn id="17" idx="1"/>
          </p:cNvCxnSpPr>
          <p:nvPr/>
        </p:nvCxnSpPr>
        <p:spPr bwMode="auto">
          <a:xfrm rot="16200000" flipH="1">
            <a:off x="5284314" y="4233324"/>
            <a:ext cx="374195" cy="486777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Connector: Elbow 103">
            <a:extLst>
              <a:ext uri="{FF2B5EF4-FFF2-40B4-BE49-F238E27FC236}">
                <a16:creationId xmlns:a16="http://schemas.microsoft.com/office/drawing/2014/main" id="{ADF09180-0310-4141-A5F6-70425D830950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 rot="16200000" flipH="1">
            <a:off x="7341633" y="5114353"/>
            <a:ext cx="280666" cy="643346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Connector: Elbow 104">
            <a:extLst>
              <a:ext uri="{FF2B5EF4-FFF2-40B4-BE49-F238E27FC236}">
                <a16:creationId xmlns:a16="http://schemas.microsoft.com/office/drawing/2014/main" id="{E8C607C2-CADE-4359-A1A9-4937572C1A1E}"/>
              </a:ext>
            </a:extLst>
          </p:cNvPr>
          <p:cNvCxnSpPr>
            <a:cxnSpLocks/>
            <a:stCxn id="17" idx="2"/>
            <a:endCxn id="18" idx="1"/>
          </p:cNvCxnSpPr>
          <p:nvPr/>
        </p:nvCxnSpPr>
        <p:spPr bwMode="auto">
          <a:xfrm rot="16200000" flipH="1">
            <a:off x="6244716" y="4691846"/>
            <a:ext cx="385663" cy="575810"/>
          </a:xfrm>
          <a:prstGeom prst="bent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CB87DD1-4697-436B-A9E3-47F8E7F00E4F}"/>
              </a:ext>
            </a:extLst>
          </p:cNvPr>
          <p:cNvCxnSpPr>
            <a:cxnSpLocks/>
          </p:cNvCxnSpPr>
          <p:nvPr/>
        </p:nvCxnSpPr>
        <p:spPr bwMode="auto">
          <a:xfrm flipV="1">
            <a:off x="4503921" y="5646814"/>
            <a:ext cx="101636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DE73567-B17E-449F-889B-26386710537C}"/>
              </a:ext>
            </a:extLst>
          </p:cNvPr>
          <p:cNvCxnSpPr>
            <a:cxnSpLocks/>
            <a:endCxn id="34" idx="1"/>
          </p:cNvCxnSpPr>
          <p:nvPr/>
        </p:nvCxnSpPr>
        <p:spPr bwMode="auto">
          <a:xfrm>
            <a:off x="4774532" y="5646815"/>
            <a:ext cx="759934" cy="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CD8A581-6EC5-4A46-AFEC-CC418961465F}"/>
              </a:ext>
            </a:extLst>
          </p:cNvPr>
          <p:cNvCxnSpPr>
            <a:cxnSpLocks/>
            <a:stCxn id="34" idx="3"/>
          </p:cNvCxnSpPr>
          <p:nvPr/>
        </p:nvCxnSpPr>
        <p:spPr bwMode="auto">
          <a:xfrm>
            <a:off x="6404149" y="5646815"/>
            <a:ext cx="1399538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B27B817-05B0-4C18-87A3-4116AD232E09}"/>
              </a:ext>
            </a:extLst>
          </p:cNvPr>
          <p:cNvCxnSpPr>
            <a:cxnSpLocks/>
          </p:cNvCxnSpPr>
          <p:nvPr/>
        </p:nvCxnSpPr>
        <p:spPr bwMode="auto">
          <a:xfrm flipV="1">
            <a:off x="8666186" y="5635337"/>
            <a:ext cx="1146019" cy="2295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96AC24B-1E88-4E40-98B0-FAB933488FBD}"/>
              </a:ext>
            </a:extLst>
          </p:cNvPr>
          <p:cNvCxnSpPr>
            <a:cxnSpLocks/>
            <a:stCxn id="33" idx="3"/>
          </p:cNvCxnSpPr>
          <p:nvPr/>
        </p:nvCxnSpPr>
        <p:spPr bwMode="auto">
          <a:xfrm flipV="1">
            <a:off x="8677044" y="5724811"/>
            <a:ext cx="1135160" cy="28043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hought Bubble: Cloud 65">
            <a:extLst>
              <a:ext uri="{FF2B5EF4-FFF2-40B4-BE49-F238E27FC236}">
                <a16:creationId xmlns:a16="http://schemas.microsoft.com/office/drawing/2014/main" id="{0558DB65-8CE8-45FB-9B60-16177390C68A}"/>
              </a:ext>
            </a:extLst>
          </p:cNvPr>
          <p:cNvSpPr/>
          <p:nvPr/>
        </p:nvSpPr>
        <p:spPr bwMode="auto">
          <a:xfrm>
            <a:off x="9275213" y="1871677"/>
            <a:ext cx="766622" cy="187404"/>
          </a:xfrm>
          <a:prstGeom prst="cloud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sz="8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5042E89-9818-4276-956F-2D582E188DF7}"/>
              </a:ext>
            </a:extLst>
          </p:cNvPr>
          <p:cNvSpPr txBox="1"/>
          <p:nvPr/>
        </p:nvSpPr>
        <p:spPr>
          <a:xfrm>
            <a:off x="10041837" y="1729731"/>
            <a:ext cx="1383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tx2"/>
                </a:solidFill>
              </a:rPr>
              <a:t>Who is accountable to produce in contractor’s organisation</a:t>
            </a:r>
          </a:p>
        </p:txBody>
      </p:sp>
      <p:sp>
        <p:nvSpPr>
          <p:cNvPr id="57" name="Rectangle: Rounded Corners 68">
            <a:extLst>
              <a:ext uri="{FF2B5EF4-FFF2-40B4-BE49-F238E27FC236}">
                <a16:creationId xmlns:a16="http://schemas.microsoft.com/office/drawing/2014/main" id="{610AE359-8F32-48DC-AD1B-B96818300837}"/>
              </a:ext>
            </a:extLst>
          </p:cNvPr>
          <p:cNvSpPr/>
          <p:nvPr/>
        </p:nvSpPr>
        <p:spPr bwMode="auto">
          <a:xfrm>
            <a:off x="9357779" y="2319381"/>
            <a:ext cx="712990" cy="123111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 w="31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sz="8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DC040D9-41D5-47CE-9D8E-88E3CAA9B8F8}"/>
              </a:ext>
            </a:extLst>
          </p:cNvPr>
          <p:cNvSpPr txBox="1"/>
          <p:nvPr/>
        </p:nvSpPr>
        <p:spPr>
          <a:xfrm>
            <a:off x="10036138" y="2194324"/>
            <a:ext cx="1383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tx2"/>
                </a:solidFill>
              </a:rPr>
              <a:t>NR reviews and accepts PCL, PQQ, Tender &amp; CPP.  NR will only review WPPs by exception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71A711F-3A9A-4F67-A3FA-F35741FF5B39}"/>
              </a:ext>
            </a:extLst>
          </p:cNvPr>
          <p:cNvSpPr txBox="1"/>
          <p:nvPr/>
        </p:nvSpPr>
        <p:spPr>
          <a:xfrm>
            <a:off x="1440000" y="188641"/>
            <a:ext cx="3913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Overview of the CPP, WPPs and TBSs</a:t>
            </a:r>
          </a:p>
        </p:txBody>
      </p:sp>
    </p:spTree>
    <p:extLst>
      <p:ext uri="{BB962C8B-B14F-4D97-AF65-F5344CB8AC3E}">
        <p14:creationId xmlns:p14="http://schemas.microsoft.com/office/powerpoint/2010/main" val="27364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0000" y="1331913"/>
            <a:ext cx="7269163" cy="1079500"/>
          </a:xfrm>
        </p:spPr>
        <p:txBody>
          <a:bodyPr/>
          <a:lstStyle/>
          <a:p>
            <a:pPr eaLnBrk="1" hangingPunct="1"/>
            <a:r>
              <a:rPr lang="en-GB" altLang="en-US" sz="2400" b="1" dirty="0">
                <a:solidFill>
                  <a:schemeClr val="tx2"/>
                </a:solidFill>
              </a:rPr>
              <a:t>Information flow</a:t>
            </a: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1512000" y="2160000"/>
            <a:ext cx="7918078" cy="406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It’s a long route for a variety of information …</a:t>
            </a:r>
          </a:p>
          <a:p>
            <a:r>
              <a:rPr lang="en-GB" sz="2000" dirty="0">
                <a:solidFill>
                  <a:schemeClr val="tx2"/>
                </a:solidFill>
              </a:rPr>
              <a:t>… to get to the guys on the ground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They can only absorb so much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We need to carefully select what we tell them - don’t tell them :</a:t>
            </a:r>
          </a:p>
          <a:p>
            <a:pPr marL="800100" lvl="1" indent="-342900">
              <a:buBlip>
                <a:blip r:embed="rId3"/>
              </a:buBlip>
            </a:pPr>
            <a:r>
              <a:rPr lang="en-GB" sz="2000" dirty="0">
                <a:solidFill>
                  <a:schemeClr val="tx2"/>
                </a:solidFill>
              </a:rPr>
              <a:t>saws are sharp</a:t>
            </a:r>
          </a:p>
          <a:p>
            <a:pPr marL="800100" lvl="1" indent="-342900">
              <a:buBlip>
                <a:blip r:embed="rId3"/>
              </a:buBlip>
            </a:pPr>
            <a:r>
              <a:rPr lang="en-GB" sz="2000" dirty="0">
                <a:solidFill>
                  <a:schemeClr val="tx2"/>
                </a:solidFill>
              </a:rPr>
              <a:t>welding tools are hot                                                 </a:t>
            </a:r>
          </a:p>
          <a:p>
            <a:pPr marL="800100" lvl="1" indent="-342900">
              <a:buBlip>
                <a:blip r:embed="rId3"/>
              </a:buBlip>
            </a:pPr>
            <a:r>
              <a:rPr lang="en-GB" sz="2000" dirty="0">
                <a:solidFill>
                  <a:schemeClr val="tx2"/>
                </a:solidFill>
              </a:rPr>
              <a:t>you can fall off anything that’s high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>
                <a:solidFill>
                  <a:schemeClr val="tx2"/>
                </a:solidFill>
              </a:rPr>
              <a:t>Tell them what they might not already know e.g. there’s an old mine shaft near the site boundary</a:t>
            </a:r>
          </a:p>
          <a:p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000" y="6035675"/>
            <a:ext cx="5715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D3E3C1-5183-427F-AEFA-920F5D0B05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80384"/>
            <a:ext cx="1224624" cy="14287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2EE0E4-EDC5-4BF6-8ECA-4CDE7ACB3867}"/>
              </a:ext>
            </a:extLst>
          </p:cNvPr>
          <p:cNvSpPr txBox="1"/>
          <p:nvPr/>
        </p:nvSpPr>
        <p:spPr>
          <a:xfrm>
            <a:off x="1440000" y="188641"/>
            <a:ext cx="3913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</a:rPr>
              <a:t>Overview of the CPP, WPPs and TBSs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270C2-B6EA-4314-817D-8FC989ECD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17814">
            <a:off x="8052526" y="2000403"/>
            <a:ext cx="3184975" cy="18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2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theme/theme1.xml><?xml version="1.0" encoding="utf-8"?>
<a:theme xmlns:a="http://schemas.openxmlformats.org/drawingml/2006/main" name="1_Office Theme">
  <a:themeElements>
    <a:clrScheme name="Network Rail">
      <a:dk1>
        <a:sysClr val="windowText" lastClr="000000"/>
      </a:dk1>
      <a:lt1>
        <a:sysClr val="window" lastClr="FFFFFF"/>
      </a:lt1>
      <a:dk2>
        <a:srgbClr val="005172"/>
      </a:dk2>
      <a:lt2>
        <a:srgbClr val="E7E6E6"/>
      </a:lt2>
      <a:accent1>
        <a:srgbClr val="005172"/>
      </a:accent1>
      <a:accent2>
        <a:srgbClr val="F07E23"/>
      </a:accent2>
      <a:accent3>
        <a:srgbClr val="C3D3E1"/>
      </a:accent3>
      <a:accent4>
        <a:srgbClr val="003C55"/>
      </a:accent4>
      <a:accent5>
        <a:srgbClr val="11BAFF"/>
      </a:accent5>
      <a:accent6>
        <a:srgbClr val="456B8C"/>
      </a:accent6>
      <a:hlink>
        <a:srgbClr val="F07E23"/>
      </a:hlink>
      <a:folHlink>
        <a:srgbClr val="00283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9AB99B49-7C51-4641-A658-12EAB32B26BF}" vid="{743D7A7F-C375-4659-AAD2-46A87105F4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275</TotalTime>
  <Words>1571</Words>
  <Application>Microsoft Office PowerPoint</Application>
  <PresentationFormat>Widescreen</PresentationFormat>
  <Paragraphs>220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1_Office Theme</vt:lpstr>
      <vt:lpstr>PowerPoint Presentation</vt:lpstr>
      <vt:lpstr>Where we are now</vt:lpstr>
      <vt:lpstr>Where we are now</vt:lpstr>
      <vt:lpstr>Suite of documents</vt:lpstr>
      <vt:lpstr>‘One Truth’ concept</vt:lpstr>
      <vt:lpstr>PowerPoint Presentation</vt:lpstr>
      <vt:lpstr>Currently we prepare information because :</vt:lpstr>
      <vt:lpstr>Information flow</vt:lpstr>
      <vt:lpstr>Information flow</vt:lpstr>
      <vt:lpstr>Project specific and proportionate</vt:lpstr>
      <vt:lpstr>Move information up</vt:lpstr>
      <vt:lpstr>Reviewing documents</vt:lpstr>
      <vt:lpstr>What’s adequate?</vt:lpstr>
      <vt:lpstr>Help and support</vt:lpstr>
      <vt:lpstr>Questions?</vt:lpstr>
      <vt:lpstr>PowerPoint Presentation</vt:lpstr>
    </vt:vector>
  </TitlesOfParts>
  <Company>Interpublic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 Steve</dc:creator>
  <cp:lastModifiedBy>Steve Jones</cp:lastModifiedBy>
  <cp:revision>23</cp:revision>
  <dcterms:created xsi:type="dcterms:W3CDTF">2019-04-26T07:00:00Z</dcterms:created>
  <dcterms:modified xsi:type="dcterms:W3CDTF">2021-09-07T06:51:42Z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577031b-11bc-4db9-b655-7d79027ad570_Enabled">
    <vt:lpwstr>true</vt:lpwstr>
  </property>
  <property fmtid="{D5CDD505-2E9C-101B-9397-08002B2CF9AE}" pid="3" name="MSIP_Label_8577031b-11bc-4db9-b655-7d79027ad570_SetDate">
    <vt:lpwstr>2021-09-07T06:51:29Z</vt:lpwstr>
  </property>
  <property fmtid="{D5CDD505-2E9C-101B-9397-08002B2CF9AE}" pid="4" name="MSIP_Label_8577031b-11bc-4db9-b655-7d79027ad570_Method">
    <vt:lpwstr>Standard</vt:lpwstr>
  </property>
  <property fmtid="{D5CDD505-2E9C-101B-9397-08002B2CF9AE}" pid="5" name="MSIP_Label_8577031b-11bc-4db9-b655-7d79027ad570_Name">
    <vt:lpwstr>8577031b-11bc-4db9-b655-7d79027ad570</vt:lpwstr>
  </property>
  <property fmtid="{D5CDD505-2E9C-101B-9397-08002B2CF9AE}" pid="6" name="MSIP_Label_8577031b-11bc-4db9-b655-7d79027ad570_SiteId">
    <vt:lpwstr>c22cc3e1-5d7f-4f4d-be03-d5a158cc9409</vt:lpwstr>
  </property>
  <property fmtid="{D5CDD505-2E9C-101B-9397-08002B2CF9AE}" pid="7" name="MSIP_Label_8577031b-11bc-4db9-b655-7d79027ad570_ActionId">
    <vt:lpwstr>f123c2ee-94eb-4f53-afb9-65c0ad24759a</vt:lpwstr>
  </property>
  <property fmtid="{D5CDD505-2E9C-101B-9397-08002B2CF9AE}" pid="8" name="MSIP_Label_8577031b-11bc-4db9-b655-7d79027ad570_ContentBits">
    <vt:lpwstr>1</vt:lpwstr>
  </property>
</Properties>
</file>