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8"/>
  </p:notesMasterIdLst>
  <p:sldIdLst>
    <p:sldId id="261" r:id="rId2"/>
    <p:sldId id="262" r:id="rId3"/>
    <p:sldId id="263" r:id="rId4"/>
    <p:sldId id="258" r:id="rId5"/>
    <p:sldId id="259" r:id="rId6"/>
    <p:sldId id="260" r:id="rId7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C3836"/>
    <a:srgbClr val="C0504D"/>
    <a:srgbClr val="5C4776"/>
    <a:srgbClr val="8064A2"/>
    <a:srgbClr val="B66D31"/>
    <a:srgbClr val="F79646"/>
    <a:srgbClr val="71893F"/>
    <a:srgbClr val="9BBB59"/>
    <a:srgbClr val="006600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2304" y="-109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82C9A4-F656-4DC6-A183-E8AD5E34D3B1}" type="datetimeFigureOut">
              <a:rPr lang="en-GB" smtClean="0"/>
              <a:t>16/03/2016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9B3AF7-D766-475E-9303-A1CA068DF5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8894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9" name="Picture 19" descr="4x3covers 26Oct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7200"/>
            <a:ext cx="9906000" cy="640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54" name="Freeform 14"/>
          <p:cNvSpPr>
            <a:spLocks/>
          </p:cNvSpPr>
          <p:nvPr/>
        </p:nvSpPr>
        <p:spPr bwMode="auto">
          <a:xfrm>
            <a:off x="-6879" y="0"/>
            <a:ext cx="9926638" cy="6858000"/>
          </a:xfrm>
          <a:custGeom>
            <a:avLst/>
            <a:gdLst>
              <a:gd name="T0" fmla="*/ 0 w 5772"/>
              <a:gd name="T1" fmla="*/ 0 h 4320"/>
              <a:gd name="T2" fmla="*/ 5772 w 5772"/>
              <a:gd name="T3" fmla="*/ 0 h 4320"/>
              <a:gd name="T4" fmla="*/ 5772 w 5772"/>
              <a:gd name="T5" fmla="*/ 4320 h 4320"/>
              <a:gd name="T6" fmla="*/ 4761 w 5772"/>
              <a:gd name="T7" fmla="*/ 4318 h 4320"/>
              <a:gd name="T8" fmla="*/ 5552 w 5772"/>
              <a:gd name="T9" fmla="*/ 594 h 4320"/>
              <a:gd name="T10" fmla="*/ 4395 w 5772"/>
              <a:gd name="T11" fmla="*/ 288 h 4320"/>
              <a:gd name="T12" fmla="*/ 0 w 5772"/>
              <a:gd name="T13" fmla="*/ 288 h 4320"/>
              <a:gd name="T14" fmla="*/ 0 w 5772"/>
              <a:gd name="T15" fmla="*/ 0 h 4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772" h="4320">
                <a:moveTo>
                  <a:pt x="0" y="0"/>
                </a:moveTo>
                <a:lnTo>
                  <a:pt x="5772" y="0"/>
                </a:lnTo>
                <a:lnTo>
                  <a:pt x="5772" y="4320"/>
                </a:lnTo>
                <a:lnTo>
                  <a:pt x="4761" y="4318"/>
                </a:lnTo>
                <a:lnTo>
                  <a:pt x="5552" y="594"/>
                </a:lnTo>
                <a:lnTo>
                  <a:pt x="4395" y="288"/>
                </a:lnTo>
                <a:lnTo>
                  <a:pt x="0" y="288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00712" y="3159128"/>
            <a:ext cx="8997950" cy="2047875"/>
          </a:xfrm>
        </p:spPr>
        <p:txBody>
          <a:bodyPr anchor="t"/>
          <a:lstStyle>
            <a:lvl1pPr>
              <a:lnSpc>
                <a:spcPts val="7800"/>
              </a:lnSpc>
              <a:defRPr sz="7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86702" y="5429253"/>
            <a:ext cx="7702946" cy="314325"/>
          </a:xfrm>
        </p:spPr>
        <p:txBody>
          <a:bodyPr/>
          <a:lstStyle>
            <a:lvl1pPr marL="0" indent="0">
              <a:lnSpc>
                <a:spcPts val="2300"/>
              </a:lnSpc>
              <a:spcAft>
                <a:spcPct val="0"/>
              </a:spcAft>
              <a:buFontTx/>
              <a:buNone/>
              <a:defRPr sz="2200" i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462625" y="6534150"/>
            <a:ext cx="3136900" cy="158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9245601" y="6534150"/>
            <a:ext cx="374915" cy="1587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F58B2EE-3F86-4D80-A10A-1D8464461166}" type="slidenum">
              <a:rPr lang="en-GB" smtClean="0"/>
              <a:t>‹#›</a:t>
            </a:fld>
            <a:endParaRPr lang="en-GB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86702" y="5786438"/>
            <a:ext cx="7702946" cy="360362"/>
          </a:xfrm>
        </p:spPr>
        <p:txBody>
          <a:bodyPr/>
          <a:lstStyle>
            <a:lvl1pPr>
              <a:lnSpc>
                <a:spcPts val="2300"/>
              </a:lnSpc>
              <a:defRPr sz="2200" i="1">
                <a:solidFill>
                  <a:schemeClr val="tx2"/>
                </a:solidFill>
              </a:defRPr>
            </a:lvl1pPr>
          </a:lstStyle>
          <a:p>
            <a:fld id="{2ECAE6CB-6728-40AC-8D9F-39557AA27496}" type="datetime1">
              <a:rPr lang="en-GB" smtClean="0"/>
              <a:t>16/03/2016</a:t>
            </a:fld>
            <a:endParaRPr lang="en-GB"/>
          </a:p>
        </p:txBody>
      </p:sp>
      <p:pic>
        <p:nvPicPr>
          <p:cNvPr id="61456" name="Picture 16" descr="Big PageTop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012" y="173038"/>
            <a:ext cx="2232290" cy="82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603E48-2903-43B5-8084-B7C68FF122B2}" type="datetime1">
              <a:rPr lang="en-GB" smtClean="0"/>
              <a:t>16/03/2016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58B2EE-3F86-4D80-A10A-1D84644611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81294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76691" y="601666"/>
            <a:ext cx="2240888" cy="56864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2308" y="601666"/>
            <a:ext cx="6559285" cy="56864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914ABC-98B4-43AE-AD30-AE5423D9CBCF}" type="datetime1">
              <a:rPr lang="en-GB" smtClean="0"/>
              <a:t>16/03/2016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58B2EE-3F86-4D80-A10A-1D84644611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423913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2FFC0DE-7E49-4AA8-A52A-B3CC9AF6359D}" type="datetime1">
              <a:rPr lang="en-GB" smtClean="0"/>
              <a:t>16/03/2016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58B2EE-3F86-4D80-A10A-1D84644611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741000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282000-0617-482D-A1D9-3CB975A0A9E1}" type="datetime1">
              <a:rPr lang="en-GB" smtClean="0"/>
              <a:t>16/03/2016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58B2EE-3F86-4D80-A10A-1D84644611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644139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6703" y="1792288"/>
            <a:ext cx="4382029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3833" y="1792288"/>
            <a:ext cx="4383748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B9D75F-EA23-4767-AF7B-29435632FCA9}" type="datetime1">
              <a:rPr lang="en-GB" smtClean="0"/>
              <a:t>16/03/2016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58B2EE-3F86-4D80-A10A-1D84644611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213877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00D98D-9881-473F-B5EA-B529E65B313A}" type="datetime1">
              <a:rPr lang="en-GB" smtClean="0"/>
              <a:t>16/03/2016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58B2EE-3F86-4D80-A10A-1D84644611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99830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1BEA30-C7E6-4721-9A96-D6E19F9E80E8}" type="datetime1">
              <a:rPr lang="en-GB" smtClean="0"/>
              <a:t>16/03/2016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58B2EE-3F86-4D80-A10A-1D84644611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556728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AF82D5-6735-4BC6-8A18-761999836A07}" type="datetime1">
              <a:rPr lang="en-GB" smtClean="0"/>
              <a:t>16/03/2016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58B2EE-3F86-4D80-A10A-1D84644611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084374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559EEB-49D3-4C7F-A3FE-3F45AA89555B}" type="datetime1">
              <a:rPr lang="en-GB" smtClean="0"/>
              <a:t>16/03/2016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58B2EE-3F86-4D80-A10A-1D84644611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6495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91F7B8-8BB3-4A15-9C5F-5D198047CDD4}" type="datetime1">
              <a:rPr lang="en-GB" smtClean="0"/>
              <a:t>16/03/2016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58B2EE-3F86-4D80-A10A-1D84644611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82153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52" name="Freeform 36"/>
          <p:cNvSpPr>
            <a:spLocks/>
          </p:cNvSpPr>
          <p:nvPr/>
        </p:nvSpPr>
        <p:spPr bwMode="auto">
          <a:xfrm>
            <a:off x="-6879" y="457200"/>
            <a:ext cx="9666950" cy="944563"/>
          </a:xfrm>
          <a:custGeom>
            <a:avLst/>
            <a:gdLst>
              <a:gd name="T0" fmla="*/ 0 w 5621"/>
              <a:gd name="T1" fmla="*/ 0 h 595"/>
              <a:gd name="T2" fmla="*/ 5621 w 5621"/>
              <a:gd name="T3" fmla="*/ 0 h 595"/>
              <a:gd name="T4" fmla="*/ 5488 w 5621"/>
              <a:gd name="T5" fmla="*/ 589 h 595"/>
              <a:gd name="T6" fmla="*/ 0 w 5621"/>
              <a:gd name="T7" fmla="*/ 595 h 595"/>
              <a:gd name="T8" fmla="*/ 0 w 5621"/>
              <a:gd name="T9" fmla="*/ 0 h 5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621" h="595">
                <a:moveTo>
                  <a:pt x="0" y="0"/>
                </a:moveTo>
                <a:lnTo>
                  <a:pt x="5621" y="0"/>
                </a:lnTo>
                <a:lnTo>
                  <a:pt x="5488" y="589"/>
                </a:lnTo>
                <a:lnTo>
                  <a:pt x="0" y="595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chemeClr val="accent1"/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60434" name="Picture 18" descr="PageTopLogo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1441" y="307975"/>
            <a:ext cx="1135063" cy="4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435" name="Rectangle 1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86703" y="1792288"/>
            <a:ext cx="8930878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60436" name="Rectangle 2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1861" y="6540503"/>
            <a:ext cx="939006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chemeClr val="accent1"/>
                </a:solidFill>
              </a:defRPr>
            </a:lvl1pPr>
          </a:lstStyle>
          <a:p>
            <a:fld id="{19930019-F688-4362-BD2D-CEEDC2D640AB}" type="datetime1">
              <a:rPr lang="en-GB" smtClean="0"/>
              <a:t>16/03/2016</a:t>
            </a:fld>
            <a:endParaRPr lang="en-GB"/>
          </a:p>
        </p:txBody>
      </p:sp>
      <p:sp>
        <p:nvSpPr>
          <p:cNvPr id="60437" name="Rectangle 2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1062" y="6540503"/>
            <a:ext cx="758944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0438" name="Rectangle 2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05795" y="6540503"/>
            <a:ext cx="483261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fld id="{BF58B2EE-3F86-4D80-A10A-1D8464461166}" type="slidenum">
              <a:rPr lang="en-GB" smtClean="0"/>
              <a:t>‹#›</a:t>
            </a:fld>
            <a:endParaRPr lang="en-GB"/>
          </a:p>
        </p:txBody>
      </p:sp>
      <p:sp>
        <p:nvSpPr>
          <p:cNvPr id="60439" name="Rectangle 23"/>
          <p:cNvSpPr>
            <a:spLocks noGrp="1" noChangeArrowheads="1"/>
          </p:cNvSpPr>
          <p:nvPr>
            <p:ph type="title"/>
          </p:nvPr>
        </p:nvSpPr>
        <p:spPr bwMode="auto">
          <a:xfrm>
            <a:off x="452307" y="601663"/>
            <a:ext cx="89566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ts val="3800"/>
        </a:lnSpc>
        <a:spcBef>
          <a:spcPct val="0"/>
        </a:spcBef>
        <a:spcAft>
          <a:spcPct val="0"/>
        </a:spcAft>
        <a:defRPr sz="3600" i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3800"/>
        </a:lnSpc>
        <a:spcBef>
          <a:spcPct val="0"/>
        </a:spcBef>
        <a:spcAft>
          <a:spcPct val="0"/>
        </a:spcAft>
        <a:defRPr sz="3600" i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ts val="3800"/>
        </a:lnSpc>
        <a:spcBef>
          <a:spcPct val="0"/>
        </a:spcBef>
        <a:spcAft>
          <a:spcPct val="0"/>
        </a:spcAft>
        <a:defRPr sz="3600" i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ts val="3800"/>
        </a:lnSpc>
        <a:spcBef>
          <a:spcPct val="0"/>
        </a:spcBef>
        <a:spcAft>
          <a:spcPct val="0"/>
        </a:spcAft>
        <a:defRPr sz="3600" i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ts val="3800"/>
        </a:lnSpc>
        <a:spcBef>
          <a:spcPct val="0"/>
        </a:spcBef>
        <a:spcAft>
          <a:spcPct val="0"/>
        </a:spcAft>
        <a:defRPr sz="3600" i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ts val="3800"/>
        </a:lnSpc>
        <a:spcBef>
          <a:spcPct val="0"/>
        </a:spcBef>
        <a:spcAft>
          <a:spcPct val="0"/>
        </a:spcAft>
        <a:defRPr sz="3600" i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ts val="3800"/>
        </a:lnSpc>
        <a:spcBef>
          <a:spcPct val="0"/>
        </a:spcBef>
        <a:spcAft>
          <a:spcPct val="0"/>
        </a:spcAft>
        <a:defRPr sz="3600" i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ts val="3800"/>
        </a:lnSpc>
        <a:spcBef>
          <a:spcPct val="0"/>
        </a:spcBef>
        <a:spcAft>
          <a:spcPct val="0"/>
        </a:spcAft>
        <a:defRPr sz="3600" i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ts val="3800"/>
        </a:lnSpc>
        <a:spcBef>
          <a:spcPct val="0"/>
        </a:spcBef>
        <a:spcAft>
          <a:spcPct val="0"/>
        </a:spcAft>
        <a:defRPr sz="3600" i="1">
          <a:solidFill>
            <a:schemeClr val="tx2"/>
          </a:solidFill>
          <a:latin typeface="Arial" charset="0"/>
        </a:defRPr>
      </a:lvl9pPr>
    </p:titleStyle>
    <p:bodyStyle>
      <a:lvl1pPr marL="187325" indent="-187325" algn="l" rtl="0" eaLnBrk="1" fontAlgn="base" hangingPunct="1">
        <a:lnSpc>
          <a:spcPts val="1600"/>
        </a:lnSpc>
        <a:spcBef>
          <a:spcPct val="0"/>
        </a:spcBef>
        <a:spcAft>
          <a:spcPts val="1400"/>
        </a:spcAft>
        <a:buChar char="•"/>
        <a:defRPr sz="1500">
          <a:solidFill>
            <a:schemeClr val="accent1"/>
          </a:solidFill>
          <a:latin typeface="+mn-lt"/>
          <a:ea typeface="+mn-ea"/>
          <a:cs typeface="+mn-cs"/>
        </a:defRPr>
      </a:lvl1pPr>
      <a:lvl2pPr marL="569913" indent="-192088" algn="l" rtl="0" eaLnBrk="1" fontAlgn="base" hangingPunct="1">
        <a:lnSpc>
          <a:spcPts val="1600"/>
        </a:lnSpc>
        <a:spcBef>
          <a:spcPct val="0"/>
        </a:spcBef>
        <a:spcAft>
          <a:spcPts val="1400"/>
        </a:spcAft>
        <a:buChar char="–"/>
        <a:defRPr sz="1500">
          <a:solidFill>
            <a:schemeClr val="accent1"/>
          </a:solidFill>
          <a:latin typeface="+mn-lt"/>
        </a:defRPr>
      </a:lvl2pPr>
      <a:lvl3pPr marL="952500" indent="-192088" algn="l" rtl="0" eaLnBrk="1" fontAlgn="base" hangingPunct="1">
        <a:lnSpc>
          <a:spcPts val="1600"/>
        </a:lnSpc>
        <a:spcBef>
          <a:spcPct val="0"/>
        </a:spcBef>
        <a:spcAft>
          <a:spcPts val="1400"/>
        </a:spcAft>
        <a:buChar char="•"/>
        <a:defRPr sz="1500">
          <a:solidFill>
            <a:schemeClr val="accent1"/>
          </a:solidFill>
          <a:latin typeface="+mn-lt"/>
        </a:defRPr>
      </a:lvl3pPr>
      <a:lvl4pPr marL="1335088" indent="-192088" algn="l" rtl="0" eaLnBrk="1" fontAlgn="base" hangingPunct="1">
        <a:lnSpc>
          <a:spcPts val="1600"/>
        </a:lnSpc>
        <a:spcBef>
          <a:spcPct val="0"/>
        </a:spcBef>
        <a:spcAft>
          <a:spcPts val="1400"/>
        </a:spcAft>
        <a:buChar char="–"/>
        <a:defRPr sz="1500">
          <a:solidFill>
            <a:schemeClr val="accent1"/>
          </a:solidFill>
          <a:latin typeface="+mn-lt"/>
        </a:defRPr>
      </a:lvl4pPr>
      <a:lvl5pPr marL="1717675" indent="-192088" algn="l" rtl="0" eaLnBrk="1" fontAlgn="base" hangingPunct="1">
        <a:lnSpc>
          <a:spcPts val="1600"/>
        </a:lnSpc>
        <a:spcBef>
          <a:spcPct val="0"/>
        </a:spcBef>
        <a:spcAft>
          <a:spcPts val="1400"/>
        </a:spcAft>
        <a:buChar char="»"/>
        <a:defRPr sz="1500">
          <a:solidFill>
            <a:schemeClr val="accent1"/>
          </a:solidFill>
          <a:latin typeface="+mn-lt"/>
        </a:defRPr>
      </a:lvl5pPr>
      <a:lvl6pPr marL="2174875" indent="-192088" algn="l" rtl="0" eaLnBrk="1" fontAlgn="base" hangingPunct="1">
        <a:lnSpc>
          <a:spcPts val="1600"/>
        </a:lnSpc>
        <a:spcBef>
          <a:spcPct val="0"/>
        </a:spcBef>
        <a:spcAft>
          <a:spcPts val="1400"/>
        </a:spcAft>
        <a:buChar char="»"/>
        <a:defRPr sz="1500">
          <a:solidFill>
            <a:schemeClr val="accent1"/>
          </a:solidFill>
          <a:latin typeface="+mn-lt"/>
        </a:defRPr>
      </a:lvl6pPr>
      <a:lvl7pPr marL="2632075" indent="-192088" algn="l" rtl="0" eaLnBrk="1" fontAlgn="base" hangingPunct="1">
        <a:lnSpc>
          <a:spcPts val="1600"/>
        </a:lnSpc>
        <a:spcBef>
          <a:spcPct val="0"/>
        </a:spcBef>
        <a:spcAft>
          <a:spcPts val="1400"/>
        </a:spcAft>
        <a:buChar char="»"/>
        <a:defRPr sz="1500">
          <a:solidFill>
            <a:schemeClr val="accent1"/>
          </a:solidFill>
          <a:latin typeface="+mn-lt"/>
        </a:defRPr>
      </a:lvl7pPr>
      <a:lvl8pPr marL="3089275" indent="-192088" algn="l" rtl="0" eaLnBrk="1" fontAlgn="base" hangingPunct="1">
        <a:lnSpc>
          <a:spcPts val="1600"/>
        </a:lnSpc>
        <a:spcBef>
          <a:spcPct val="0"/>
        </a:spcBef>
        <a:spcAft>
          <a:spcPts val="1400"/>
        </a:spcAft>
        <a:buChar char="»"/>
        <a:defRPr sz="1500">
          <a:solidFill>
            <a:schemeClr val="accent1"/>
          </a:solidFill>
          <a:latin typeface="+mn-lt"/>
        </a:defRPr>
      </a:lvl8pPr>
      <a:lvl9pPr marL="3546475" indent="-192088" algn="l" rtl="0" eaLnBrk="1" fontAlgn="base" hangingPunct="1">
        <a:lnSpc>
          <a:spcPts val="1600"/>
        </a:lnSpc>
        <a:spcBef>
          <a:spcPct val="0"/>
        </a:spcBef>
        <a:spcAft>
          <a:spcPts val="1400"/>
        </a:spcAft>
        <a:buChar char="»"/>
        <a:defRPr sz="1500">
          <a:solidFill>
            <a:schemeClr val="accent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CDM2015@networkrail.co.uk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600" dirty="0" smtClean="0"/>
              <a:t>Contracting Strategy Mapping Tool</a:t>
            </a:r>
            <a:endParaRPr lang="en-GB" sz="6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Version 1 / April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596745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703" y="1792288"/>
            <a:ext cx="4322281" cy="4495800"/>
          </a:xfrm>
        </p:spPr>
        <p:txBody>
          <a:bodyPr numCol="1"/>
          <a:lstStyle/>
          <a:p>
            <a:pPr marL="0" indent="0">
              <a:buNone/>
            </a:pPr>
            <a:r>
              <a:rPr lang="en-GB" sz="1600" dirty="0" smtClean="0">
                <a:latin typeface="Calibri" panose="020F0502020204030204" pitchFamily="34" charset="0"/>
              </a:rPr>
              <a:t>This editable PowerPoint file has been created to enable projects and managers to map out the contractual relationships for a project, including internal Network Rail interfaces.</a:t>
            </a:r>
          </a:p>
          <a:p>
            <a:pPr marL="0" indent="0">
              <a:buNone/>
            </a:pPr>
            <a:r>
              <a:rPr lang="en-GB" sz="1600" dirty="0" smtClean="0">
                <a:latin typeface="Calibri" panose="020F0502020204030204" pitchFamily="34" charset="0"/>
              </a:rPr>
              <a:t>The intent  is to enable Network Rail as a Client under the CDM Regulations 2015 , to choose a contracting strategy that has clearly defined relationships and line of accountability. </a:t>
            </a:r>
          </a:p>
          <a:p>
            <a:pPr marL="0" indent="0">
              <a:buNone/>
            </a:pPr>
            <a:r>
              <a:rPr lang="en-GB" sz="1600" dirty="0" smtClean="0">
                <a:latin typeface="Calibri" panose="020F0502020204030204" pitchFamily="34" charset="0"/>
              </a:rPr>
              <a:t>The secondary intent that by providing the tools to map of the contract relationships, it makes the decision on who to appoint as the Principal Designer or Principal Contractor easier.</a:t>
            </a:r>
          </a:p>
          <a:p>
            <a:pPr marL="0" indent="0">
              <a:buNone/>
            </a:pPr>
            <a:r>
              <a:rPr lang="en-GB" sz="1600" dirty="0" smtClean="0">
                <a:latin typeface="Calibri" panose="020F0502020204030204" pitchFamily="34" charset="0"/>
              </a:rPr>
              <a:t>It is also hopped that by providing a consistent “visual language” for mapping the responsibilities, and relationships, it  will enable a wider uptake and use within Network Rail.</a:t>
            </a:r>
          </a:p>
          <a:p>
            <a:pPr marL="0" indent="0">
              <a:buNone/>
            </a:pPr>
            <a:r>
              <a:rPr lang="en-GB" sz="1600" dirty="0" smtClean="0">
                <a:latin typeface="Calibri" panose="020F0502020204030204" pitchFamily="34" charset="0"/>
              </a:rPr>
              <a:t>Any suggestions for improvements can be emailed to </a:t>
            </a:r>
            <a:r>
              <a:rPr lang="en-GB" sz="1600" dirty="0" smtClean="0">
                <a:latin typeface="Calibri" panose="020F0502020204030204" pitchFamily="34" charset="0"/>
                <a:hlinkClick r:id="rId2"/>
              </a:rPr>
              <a:t>CDM2015@networkrail.co.uk</a:t>
            </a:r>
            <a:endParaRPr lang="en-GB" sz="16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GB" sz="1600" dirty="0" smtClean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8B2EE-3F86-4D80-A10A-1D8464461166}" type="slidenum">
              <a:rPr lang="en-GB" smtClean="0"/>
              <a:t>2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529064" y="1700808"/>
            <a:ext cx="3888432" cy="236988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accent1"/>
                </a:solidFill>
                <a:latin typeface="Calibri" panose="020F0502020204030204" pitchFamily="34" charset="0"/>
              </a:rPr>
              <a:t>Table of contents</a:t>
            </a:r>
          </a:p>
          <a:p>
            <a:endParaRPr lang="en-GB" sz="1600" dirty="0" smtClean="0">
              <a:solidFill>
                <a:schemeClr val="accent1"/>
              </a:solidFill>
              <a:latin typeface="Calibri" panose="020F0502020204030204" pitchFamily="34" charset="0"/>
            </a:endParaRPr>
          </a:p>
          <a:p>
            <a:r>
              <a:rPr lang="en-GB" sz="16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Introduction		Page 2</a:t>
            </a:r>
          </a:p>
          <a:p>
            <a:r>
              <a:rPr lang="en-GB" sz="16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Map Components / Key	Page 3</a:t>
            </a:r>
          </a:p>
          <a:p>
            <a:r>
              <a:rPr lang="en-GB" sz="16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Map example A		Page 4</a:t>
            </a:r>
          </a:p>
          <a:p>
            <a:r>
              <a:rPr lang="en-GB" sz="16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Map example B		Page 5</a:t>
            </a:r>
          </a:p>
          <a:p>
            <a:r>
              <a:rPr lang="en-GB" sz="16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Map example C		Page 6</a:t>
            </a:r>
          </a:p>
          <a:p>
            <a:endParaRPr lang="en-GB" sz="1600" dirty="0">
              <a:solidFill>
                <a:schemeClr val="accent1"/>
              </a:solidFill>
              <a:latin typeface="Calibri" panose="020F0502020204030204" pitchFamily="34" charset="0"/>
            </a:endParaRPr>
          </a:p>
          <a:p>
            <a:endParaRPr lang="en-GB" sz="160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2077852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 bwMode="auto">
          <a:xfrm>
            <a:off x="56456" y="1628800"/>
            <a:ext cx="2886321" cy="2736304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Map Components / Key 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00471" y="1628800"/>
            <a:ext cx="2673339" cy="2654560"/>
          </a:xfrm>
        </p:spPr>
        <p:txBody>
          <a:bodyPr/>
          <a:lstStyle/>
          <a:p>
            <a:pPr marL="0" indent="0" algn="ctr">
              <a:buNone/>
            </a:pPr>
            <a:r>
              <a:rPr lang="en-GB" sz="1200" dirty="0" smtClean="0">
                <a:solidFill>
                  <a:schemeClr val="bg1"/>
                </a:solidFill>
              </a:rPr>
              <a:t>How to use</a:t>
            </a:r>
          </a:p>
          <a:p>
            <a:pPr marL="0" indent="0">
              <a:buNone/>
            </a:pPr>
            <a:r>
              <a:rPr lang="en-GB" sz="1200" dirty="0" smtClean="0">
                <a:solidFill>
                  <a:schemeClr val="bg1"/>
                </a:solidFill>
              </a:rPr>
              <a:t>You can copy and paste the components you need onto a blank slide to help you draw your contracting strategy map. </a:t>
            </a:r>
          </a:p>
          <a:p>
            <a:pPr marL="0" indent="0">
              <a:buNone/>
            </a:pPr>
            <a:r>
              <a:rPr lang="en-GB" sz="1200" dirty="0" smtClean="0">
                <a:solidFill>
                  <a:schemeClr val="bg1"/>
                </a:solidFill>
              </a:rPr>
              <a:t>There are grouped here under similar  types.</a:t>
            </a:r>
          </a:p>
          <a:p>
            <a:pPr marL="0" indent="0">
              <a:buNone/>
            </a:pPr>
            <a:r>
              <a:rPr lang="en-GB" sz="1200" dirty="0" smtClean="0">
                <a:solidFill>
                  <a:schemeClr val="bg1"/>
                </a:solidFill>
              </a:rPr>
              <a:t>Just  to note that the slides in this PowerPoint have been change to A4 landscape for printing .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4" name="5-Point Star 3"/>
          <p:cNvSpPr/>
          <p:nvPr/>
        </p:nvSpPr>
        <p:spPr>
          <a:xfrm>
            <a:off x="200472" y="4721219"/>
            <a:ext cx="472928" cy="376889"/>
          </a:xfrm>
          <a:prstGeom prst="star5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b="1" dirty="0" smtClean="0">
                <a:solidFill>
                  <a:schemeClr val="tx1"/>
                </a:solidFill>
              </a:rPr>
              <a:t>C</a:t>
            </a:r>
            <a:endParaRPr lang="en-GB" sz="1050" b="1" dirty="0">
              <a:solidFill>
                <a:schemeClr val="tx1"/>
              </a:solidFill>
            </a:endParaRPr>
          </a:p>
        </p:txBody>
      </p:sp>
      <p:sp>
        <p:nvSpPr>
          <p:cNvPr id="7" name="6-Point Star 6"/>
          <p:cNvSpPr/>
          <p:nvPr/>
        </p:nvSpPr>
        <p:spPr>
          <a:xfrm>
            <a:off x="163905" y="5314132"/>
            <a:ext cx="546061" cy="559959"/>
          </a:xfrm>
          <a:prstGeom prst="star6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solidFill>
                  <a:schemeClr val="tx1"/>
                </a:solidFill>
              </a:rPr>
              <a:t>PC</a:t>
            </a:r>
          </a:p>
        </p:txBody>
      </p:sp>
      <p:sp>
        <p:nvSpPr>
          <p:cNvPr id="8" name="6-Point Star 7"/>
          <p:cNvSpPr/>
          <p:nvPr/>
        </p:nvSpPr>
        <p:spPr>
          <a:xfrm>
            <a:off x="163904" y="6106220"/>
            <a:ext cx="546061" cy="559959"/>
          </a:xfrm>
          <a:prstGeom prst="star6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solidFill>
                  <a:schemeClr val="tx1"/>
                </a:solidFill>
              </a:rPr>
              <a:t>PD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71424" y="4721219"/>
            <a:ext cx="873096" cy="3768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Client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889424" y="5405666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Principal Contractor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871424" y="6201533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Principal Designer</a:t>
            </a:r>
            <a:endParaRPr lang="en-GB" dirty="0"/>
          </a:p>
        </p:txBody>
      </p:sp>
      <p:sp>
        <p:nvSpPr>
          <p:cNvPr id="15" name="Rounded Rectangle 14"/>
          <p:cNvSpPr/>
          <p:nvPr/>
        </p:nvSpPr>
        <p:spPr>
          <a:xfrm>
            <a:off x="3179547" y="3494866"/>
            <a:ext cx="2056227" cy="720080"/>
          </a:xfrm>
          <a:prstGeom prst="roundRect">
            <a:avLst/>
          </a:prstGeom>
          <a:solidFill>
            <a:srgbClr val="9BBB59"/>
          </a:solidFill>
          <a:ln>
            <a:solidFill>
              <a:srgbClr val="71893F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Calibri" panose="020F0502020204030204" pitchFamily="34" charset="0"/>
              </a:rPr>
              <a:t>Internal Network Rail business unit</a:t>
            </a:r>
            <a:endParaRPr lang="en-GB" dirty="0">
              <a:latin typeface="Calibri" panose="020F0502020204030204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3152800" y="1700808"/>
            <a:ext cx="2067230" cy="720080"/>
          </a:xfrm>
          <a:prstGeom prst="roundRect">
            <a:avLst/>
          </a:prstGeom>
          <a:solidFill>
            <a:srgbClr val="F79646"/>
          </a:solidFill>
          <a:ln>
            <a:solidFill>
              <a:srgbClr val="B66D3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Calibri" panose="020F0502020204030204" pitchFamily="34" charset="0"/>
              </a:rPr>
              <a:t>External Organisation</a:t>
            </a:r>
            <a:endParaRPr lang="en-GB" dirty="0">
              <a:latin typeface="Calibri" panose="020F0502020204030204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213629" y="4430970"/>
            <a:ext cx="2056227" cy="726222"/>
          </a:xfrm>
          <a:prstGeom prst="roundRect">
            <a:avLst/>
          </a:prstGeom>
          <a:solidFill>
            <a:srgbClr val="8064A2"/>
          </a:solidFill>
          <a:ln>
            <a:solidFill>
              <a:srgbClr val="5C4776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>
                <a:latin typeface="Calibri" panose="020F0502020204030204" pitchFamily="34" charset="0"/>
              </a:rPr>
              <a:t>Internal Network Rail business unit</a:t>
            </a:r>
            <a:endParaRPr lang="en-GB" dirty="0">
              <a:latin typeface="Calibri" panose="020F050202020403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339787" y="3494866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With Client accountabilities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5339787" y="4504719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With PC / PD  accountabilities</a:t>
            </a:r>
            <a:endParaRPr lang="en-GB" dirty="0"/>
          </a:p>
        </p:txBody>
      </p:sp>
      <p:sp>
        <p:nvSpPr>
          <p:cNvPr id="20" name="Rounded Rectangle 19"/>
          <p:cNvSpPr/>
          <p:nvPr/>
        </p:nvSpPr>
        <p:spPr>
          <a:xfrm>
            <a:off x="3152801" y="2601568"/>
            <a:ext cx="2067230" cy="727830"/>
          </a:xfrm>
          <a:prstGeom prst="roundRect">
            <a:avLst/>
          </a:prstGeom>
          <a:solidFill>
            <a:srgbClr val="C0504D"/>
          </a:solidFill>
          <a:ln>
            <a:solidFill>
              <a:srgbClr val="8C38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Calibri" panose="020F0502020204030204" pitchFamily="34" charset="0"/>
              </a:rPr>
              <a:t>External organisation</a:t>
            </a:r>
            <a:endParaRPr lang="en-GB" dirty="0">
              <a:latin typeface="Calibri" panose="020F050202020403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456680" y="1700807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With direct contract with Network Rail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5456680" y="2568463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Without a contract with Network Rail</a:t>
            </a:r>
            <a:endParaRPr lang="en-GB" dirty="0"/>
          </a:p>
        </p:txBody>
      </p:sp>
      <p:sp>
        <p:nvSpPr>
          <p:cNvPr id="23" name="Rectangle 22"/>
          <p:cNvSpPr/>
          <p:nvPr/>
        </p:nvSpPr>
        <p:spPr>
          <a:xfrm>
            <a:off x="8049344" y="1645661"/>
            <a:ext cx="1692564" cy="1368152"/>
          </a:xfrm>
          <a:prstGeom prst="rect">
            <a:avLst/>
          </a:prstGeom>
          <a:noFill/>
          <a:ln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dirty="0" smtClean="0"/>
              <a:t>Client Accountability</a:t>
            </a:r>
          </a:p>
          <a:p>
            <a:pPr algn="ctr"/>
            <a:endParaRPr lang="en-GB" dirty="0"/>
          </a:p>
          <a:p>
            <a:pPr algn="ctr"/>
            <a:r>
              <a:rPr lang="en-GB" dirty="0" smtClean="0"/>
              <a:t>(Frame)</a:t>
            </a:r>
            <a:endParaRPr lang="en-GB" dirty="0"/>
          </a:p>
        </p:txBody>
      </p:sp>
      <p:sp>
        <p:nvSpPr>
          <p:cNvPr id="24" name="Rectangle 23"/>
          <p:cNvSpPr/>
          <p:nvPr/>
        </p:nvSpPr>
        <p:spPr>
          <a:xfrm>
            <a:off x="8022968" y="3257390"/>
            <a:ext cx="1718940" cy="1463829"/>
          </a:xfrm>
          <a:prstGeom prst="rect">
            <a:avLst/>
          </a:prstGeom>
          <a:noFill/>
          <a:ln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dirty="0" smtClean="0"/>
              <a:t>Sub-contractors / construction package</a:t>
            </a:r>
            <a:endParaRPr lang="en-GB" dirty="0"/>
          </a:p>
          <a:p>
            <a:pPr algn="ctr"/>
            <a:r>
              <a:rPr lang="en-GB" dirty="0" smtClean="0"/>
              <a:t>(Frame)</a:t>
            </a:r>
            <a:endParaRPr lang="en-GB" dirty="0"/>
          </a:p>
        </p:txBody>
      </p:sp>
      <p:sp>
        <p:nvSpPr>
          <p:cNvPr id="25" name="Rectangle 24"/>
          <p:cNvSpPr/>
          <p:nvPr/>
        </p:nvSpPr>
        <p:spPr>
          <a:xfrm>
            <a:off x="8076535" y="4984983"/>
            <a:ext cx="1638182" cy="1496779"/>
          </a:xfrm>
          <a:prstGeom prst="rect">
            <a:avLst/>
          </a:prstGeom>
          <a:noFill/>
          <a:ln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dirty="0" smtClean="0"/>
              <a:t>Design Consultants / design package </a:t>
            </a:r>
          </a:p>
          <a:p>
            <a:pPr algn="ctr"/>
            <a:r>
              <a:rPr lang="en-GB" dirty="0" smtClean="0"/>
              <a:t>(Frame)</a:t>
            </a:r>
            <a:endParaRPr lang="en-GB" dirty="0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3553757" y="5711160"/>
            <a:ext cx="895187" cy="0"/>
          </a:xfrm>
          <a:prstGeom prst="straightConnector1">
            <a:avLst/>
          </a:prstGeom>
          <a:ln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368824" y="5373216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Calibri" panose="020F0502020204030204" pitchFamily="34" charset="0"/>
              </a:rPr>
              <a:t>Design interface</a:t>
            </a:r>
            <a:endParaRPr lang="en-GB" sz="1200" dirty="0">
              <a:latin typeface="Calibri" panose="020F0502020204030204" pitchFamily="34" charset="0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3584228" y="6381328"/>
            <a:ext cx="8647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379152" y="6069456"/>
            <a:ext cx="14298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Calibri" panose="020F0502020204030204" pitchFamily="34" charset="0"/>
              </a:rPr>
              <a:t>Contract interface</a:t>
            </a:r>
            <a:endParaRPr lang="en-GB" sz="1200" dirty="0">
              <a:latin typeface="Calibri" panose="020F0502020204030204" pitchFamily="34" charset="0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5529064" y="5483288"/>
            <a:ext cx="1656560" cy="970048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ヒラギノ角ゴ Pro W3" pitchFamily="1" charset="-128"/>
              </a:rPr>
              <a:t>External Interface</a:t>
            </a:r>
          </a:p>
        </p:txBody>
      </p:sp>
      <p:sp>
        <p:nvSpPr>
          <p:cNvPr id="35" name="Slide Number Placeholder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8B2EE-3F86-4D80-A10A-1D846446116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6950040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extBox 70"/>
          <p:cNvSpPr txBox="1"/>
          <p:nvPr/>
        </p:nvSpPr>
        <p:spPr>
          <a:xfrm>
            <a:off x="1917587" y="5605790"/>
            <a:ext cx="76175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dirty="0" smtClean="0"/>
              <a:t>Design</a:t>
            </a:r>
          </a:p>
          <a:p>
            <a:pPr algn="ctr"/>
            <a:r>
              <a:rPr lang="en-GB" sz="1050" dirty="0" smtClean="0"/>
              <a:t> Interface</a:t>
            </a:r>
            <a:endParaRPr lang="en-GB" sz="1050" dirty="0"/>
          </a:p>
        </p:txBody>
      </p:sp>
      <p:sp>
        <p:nvSpPr>
          <p:cNvPr id="4" name="Rounded Rectangle 3"/>
          <p:cNvSpPr/>
          <p:nvPr/>
        </p:nvSpPr>
        <p:spPr>
          <a:xfrm>
            <a:off x="506506" y="1988840"/>
            <a:ext cx="1248139" cy="720080"/>
          </a:xfrm>
          <a:prstGeom prst="roundRect">
            <a:avLst/>
          </a:prstGeom>
          <a:solidFill>
            <a:srgbClr val="9BBB59"/>
          </a:solidFill>
          <a:ln>
            <a:solidFill>
              <a:srgbClr val="71893F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Calibri" panose="020F0502020204030204" pitchFamily="34" charset="0"/>
              </a:rPr>
              <a:t>Group Strategy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768757" y="1988840"/>
            <a:ext cx="1248139" cy="720080"/>
          </a:xfrm>
          <a:prstGeom prst="roundRect">
            <a:avLst/>
          </a:prstGeom>
          <a:solidFill>
            <a:srgbClr val="9BBB59"/>
          </a:solidFill>
          <a:ln>
            <a:solidFill>
              <a:srgbClr val="71893F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Calibri" panose="020F0502020204030204" pitchFamily="34" charset="0"/>
              </a:rPr>
              <a:t>Route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270912" y="3405606"/>
            <a:ext cx="2067230" cy="720080"/>
          </a:xfrm>
          <a:prstGeom prst="roundRect">
            <a:avLst/>
          </a:prstGeom>
          <a:solidFill>
            <a:srgbClr val="F79646"/>
          </a:solidFill>
          <a:ln>
            <a:solidFill>
              <a:srgbClr val="B66D3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Calibri" panose="020F0502020204030204" pitchFamily="34" charset="0"/>
              </a:rPr>
              <a:t>Design and Build Contractor</a:t>
            </a:r>
            <a:endParaRPr lang="en-GB" dirty="0">
              <a:latin typeface="Calibri" panose="020F050202020403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0489" y="1556792"/>
            <a:ext cx="3900433" cy="1368152"/>
          </a:xfrm>
          <a:prstGeom prst="rect">
            <a:avLst/>
          </a:prstGeom>
          <a:noFill/>
          <a:ln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dirty="0" smtClean="0"/>
              <a:t>Client Accountability</a:t>
            </a:r>
            <a:endParaRPr lang="en-GB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1867142" y="2348880"/>
            <a:ext cx="74559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350489" y="4797152"/>
            <a:ext cx="1638182" cy="1656184"/>
          </a:xfrm>
          <a:prstGeom prst="rect">
            <a:avLst/>
          </a:prstGeom>
          <a:noFill/>
          <a:ln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dirty="0" smtClean="0"/>
              <a:t>Sub-contractors</a:t>
            </a:r>
            <a:endParaRPr lang="en-GB" dirty="0"/>
          </a:p>
        </p:txBody>
      </p:sp>
      <p:sp>
        <p:nvSpPr>
          <p:cNvPr id="15" name="Rectangle 14"/>
          <p:cNvSpPr/>
          <p:nvPr/>
        </p:nvSpPr>
        <p:spPr>
          <a:xfrm>
            <a:off x="2612740" y="4797152"/>
            <a:ext cx="1638182" cy="1656184"/>
          </a:xfrm>
          <a:prstGeom prst="rect">
            <a:avLst/>
          </a:prstGeom>
          <a:noFill/>
          <a:ln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dirty="0" smtClean="0"/>
              <a:t>Design Consultants</a:t>
            </a:r>
            <a:endParaRPr lang="en-GB" dirty="0"/>
          </a:p>
        </p:txBody>
      </p:sp>
      <p:cxnSp>
        <p:nvCxnSpPr>
          <p:cNvPr id="17" name="Straight Arrow Connector 16"/>
          <p:cNvCxnSpPr>
            <a:stCxn id="14" idx="3"/>
            <a:endCxn id="15" idx="1"/>
          </p:cNvCxnSpPr>
          <p:nvPr/>
        </p:nvCxnSpPr>
        <p:spPr>
          <a:xfrm>
            <a:off x="1988671" y="5625244"/>
            <a:ext cx="624069" cy="0"/>
          </a:xfrm>
          <a:prstGeom prst="straightConnector1">
            <a:avLst/>
          </a:prstGeom>
          <a:ln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2"/>
            <a:endCxn id="6" idx="0"/>
          </p:cNvCxnSpPr>
          <p:nvPr/>
        </p:nvCxnSpPr>
        <p:spPr>
          <a:xfrm>
            <a:off x="2300705" y="2924944"/>
            <a:ext cx="3822" cy="4806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6" idx="2"/>
            <a:endCxn id="15" idx="0"/>
          </p:cNvCxnSpPr>
          <p:nvPr/>
        </p:nvCxnSpPr>
        <p:spPr>
          <a:xfrm rot="16200000" flipH="1">
            <a:off x="2532446" y="3897767"/>
            <a:ext cx="671466" cy="1127304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stCxn id="6" idx="2"/>
            <a:endCxn id="14" idx="0"/>
          </p:cNvCxnSpPr>
          <p:nvPr/>
        </p:nvCxnSpPr>
        <p:spPr>
          <a:xfrm rot="5400000">
            <a:off x="1401320" y="3893945"/>
            <a:ext cx="671466" cy="1134948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ounded Rectangle 30"/>
          <p:cNvSpPr/>
          <p:nvPr/>
        </p:nvSpPr>
        <p:spPr>
          <a:xfrm>
            <a:off x="1627881" y="5535234"/>
            <a:ext cx="234026" cy="180020"/>
          </a:xfrm>
          <a:prstGeom prst="roundRect">
            <a:avLst/>
          </a:prstGeom>
          <a:solidFill>
            <a:srgbClr val="C0504D"/>
          </a:solidFill>
          <a:ln>
            <a:solidFill>
              <a:srgbClr val="8C38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ounded Rectangle 31"/>
          <p:cNvSpPr/>
          <p:nvPr/>
        </p:nvSpPr>
        <p:spPr>
          <a:xfrm>
            <a:off x="1257110" y="5535234"/>
            <a:ext cx="234026" cy="180020"/>
          </a:xfrm>
          <a:prstGeom prst="roundRect">
            <a:avLst/>
          </a:prstGeom>
          <a:solidFill>
            <a:srgbClr val="C0504D"/>
          </a:solidFill>
          <a:ln>
            <a:solidFill>
              <a:srgbClr val="8C38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ounded Rectangle 32"/>
          <p:cNvSpPr/>
          <p:nvPr/>
        </p:nvSpPr>
        <p:spPr>
          <a:xfrm>
            <a:off x="896549" y="5535234"/>
            <a:ext cx="234026" cy="180020"/>
          </a:xfrm>
          <a:prstGeom prst="roundRect">
            <a:avLst/>
          </a:prstGeom>
          <a:solidFill>
            <a:srgbClr val="C0504D"/>
          </a:solidFill>
          <a:ln>
            <a:solidFill>
              <a:srgbClr val="8C38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ounded Rectangle 33"/>
          <p:cNvSpPr/>
          <p:nvPr/>
        </p:nvSpPr>
        <p:spPr>
          <a:xfrm>
            <a:off x="506506" y="5535234"/>
            <a:ext cx="234026" cy="180020"/>
          </a:xfrm>
          <a:prstGeom prst="roundRect">
            <a:avLst/>
          </a:prstGeom>
          <a:solidFill>
            <a:srgbClr val="C0504D"/>
          </a:solidFill>
          <a:ln>
            <a:solidFill>
              <a:srgbClr val="8C38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ounded Rectangle 34"/>
          <p:cNvSpPr/>
          <p:nvPr/>
        </p:nvSpPr>
        <p:spPr>
          <a:xfrm>
            <a:off x="1627881" y="5831650"/>
            <a:ext cx="234026" cy="180020"/>
          </a:xfrm>
          <a:prstGeom prst="roundRect">
            <a:avLst/>
          </a:prstGeom>
          <a:solidFill>
            <a:srgbClr val="C0504D"/>
          </a:solidFill>
          <a:ln>
            <a:solidFill>
              <a:srgbClr val="8C38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ounded Rectangle 35"/>
          <p:cNvSpPr/>
          <p:nvPr/>
        </p:nvSpPr>
        <p:spPr>
          <a:xfrm>
            <a:off x="1257110" y="5831650"/>
            <a:ext cx="234026" cy="180020"/>
          </a:xfrm>
          <a:prstGeom prst="roundRect">
            <a:avLst/>
          </a:prstGeom>
          <a:solidFill>
            <a:srgbClr val="C0504D"/>
          </a:solidFill>
          <a:ln>
            <a:solidFill>
              <a:srgbClr val="8C38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ounded Rectangle 36"/>
          <p:cNvSpPr/>
          <p:nvPr/>
        </p:nvSpPr>
        <p:spPr>
          <a:xfrm>
            <a:off x="896549" y="5831650"/>
            <a:ext cx="234026" cy="180020"/>
          </a:xfrm>
          <a:prstGeom prst="roundRect">
            <a:avLst/>
          </a:prstGeom>
          <a:solidFill>
            <a:srgbClr val="C0504D"/>
          </a:solidFill>
          <a:ln>
            <a:solidFill>
              <a:srgbClr val="8C38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ounded Rectangle 37"/>
          <p:cNvSpPr/>
          <p:nvPr/>
        </p:nvSpPr>
        <p:spPr>
          <a:xfrm>
            <a:off x="506506" y="5831650"/>
            <a:ext cx="234026" cy="180020"/>
          </a:xfrm>
          <a:prstGeom prst="roundRect">
            <a:avLst/>
          </a:prstGeom>
          <a:solidFill>
            <a:srgbClr val="C0504D"/>
          </a:solidFill>
          <a:ln>
            <a:solidFill>
              <a:srgbClr val="8C38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ounded Rectangle 38"/>
          <p:cNvSpPr/>
          <p:nvPr/>
        </p:nvSpPr>
        <p:spPr>
          <a:xfrm>
            <a:off x="1633116" y="6129300"/>
            <a:ext cx="234026" cy="180020"/>
          </a:xfrm>
          <a:prstGeom prst="roundRect">
            <a:avLst/>
          </a:prstGeom>
          <a:solidFill>
            <a:srgbClr val="C0504D"/>
          </a:solidFill>
          <a:ln>
            <a:solidFill>
              <a:srgbClr val="8C38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ounded Rectangle 39"/>
          <p:cNvSpPr/>
          <p:nvPr/>
        </p:nvSpPr>
        <p:spPr>
          <a:xfrm>
            <a:off x="1262346" y="6129300"/>
            <a:ext cx="234026" cy="180020"/>
          </a:xfrm>
          <a:prstGeom prst="roundRect">
            <a:avLst/>
          </a:prstGeom>
          <a:solidFill>
            <a:srgbClr val="C0504D"/>
          </a:solidFill>
          <a:ln>
            <a:solidFill>
              <a:srgbClr val="8C38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ounded Rectangle 40"/>
          <p:cNvSpPr/>
          <p:nvPr/>
        </p:nvSpPr>
        <p:spPr>
          <a:xfrm>
            <a:off x="901785" y="6129300"/>
            <a:ext cx="234026" cy="180020"/>
          </a:xfrm>
          <a:prstGeom prst="roundRect">
            <a:avLst/>
          </a:prstGeom>
          <a:solidFill>
            <a:srgbClr val="C0504D"/>
          </a:solidFill>
          <a:ln>
            <a:solidFill>
              <a:srgbClr val="8C38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ounded Rectangle 41"/>
          <p:cNvSpPr/>
          <p:nvPr/>
        </p:nvSpPr>
        <p:spPr>
          <a:xfrm>
            <a:off x="511742" y="6129300"/>
            <a:ext cx="234026" cy="180020"/>
          </a:xfrm>
          <a:prstGeom prst="roundRect">
            <a:avLst/>
          </a:prstGeom>
          <a:solidFill>
            <a:srgbClr val="C0504D"/>
          </a:solidFill>
          <a:ln>
            <a:solidFill>
              <a:srgbClr val="8C38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ounded Rectangle 50"/>
          <p:cNvSpPr/>
          <p:nvPr/>
        </p:nvSpPr>
        <p:spPr>
          <a:xfrm>
            <a:off x="3860879" y="5512736"/>
            <a:ext cx="234026" cy="180020"/>
          </a:xfrm>
          <a:prstGeom prst="roundRect">
            <a:avLst/>
          </a:prstGeom>
          <a:solidFill>
            <a:srgbClr val="C0504D"/>
          </a:solidFill>
          <a:ln>
            <a:solidFill>
              <a:srgbClr val="8C38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ounded Rectangle 51"/>
          <p:cNvSpPr/>
          <p:nvPr/>
        </p:nvSpPr>
        <p:spPr>
          <a:xfrm>
            <a:off x="3490108" y="5512736"/>
            <a:ext cx="234026" cy="180020"/>
          </a:xfrm>
          <a:prstGeom prst="roundRect">
            <a:avLst/>
          </a:prstGeom>
          <a:solidFill>
            <a:srgbClr val="C0504D"/>
          </a:solidFill>
          <a:ln>
            <a:solidFill>
              <a:srgbClr val="8C38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ounded Rectangle 52"/>
          <p:cNvSpPr/>
          <p:nvPr/>
        </p:nvSpPr>
        <p:spPr>
          <a:xfrm>
            <a:off x="3129547" y="5512736"/>
            <a:ext cx="234026" cy="180020"/>
          </a:xfrm>
          <a:prstGeom prst="roundRect">
            <a:avLst/>
          </a:prstGeom>
          <a:solidFill>
            <a:srgbClr val="C0504D"/>
          </a:solidFill>
          <a:ln>
            <a:solidFill>
              <a:srgbClr val="8C38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ounded Rectangle 53"/>
          <p:cNvSpPr/>
          <p:nvPr/>
        </p:nvSpPr>
        <p:spPr>
          <a:xfrm>
            <a:off x="2739504" y="5512736"/>
            <a:ext cx="234026" cy="180020"/>
          </a:xfrm>
          <a:prstGeom prst="roundRect">
            <a:avLst/>
          </a:prstGeom>
          <a:solidFill>
            <a:srgbClr val="C0504D"/>
          </a:solidFill>
          <a:ln>
            <a:solidFill>
              <a:srgbClr val="8C38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Rounded Rectangle 54"/>
          <p:cNvSpPr/>
          <p:nvPr/>
        </p:nvSpPr>
        <p:spPr>
          <a:xfrm>
            <a:off x="3860879" y="5809152"/>
            <a:ext cx="234026" cy="180020"/>
          </a:xfrm>
          <a:prstGeom prst="roundRect">
            <a:avLst/>
          </a:prstGeom>
          <a:solidFill>
            <a:srgbClr val="C0504D"/>
          </a:solidFill>
          <a:ln>
            <a:solidFill>
              <a:srgbClr val="8C38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ounded Rectangle 55"/>
          <p:cNvSpPr/>
          <p:nvPr/>
        </p:nvSpPr>
        <p:spPr>
          <a:xfrm>
            <a:off x="3490108" y="5809152"/>
            <a:ext cx="234026" cy="180020"/>
          </a:xfrm>
          <a:prstGeom prst="roundRect">
            <a:avLst/>
          </a:prstGeom>
          <a:solidFill>
            <a:srgbClr val="C0504D"/>
          </a:solidFill>
          <a:ln>
            <a:solidFill>
              <a:srgbClr val="8C38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ounded Rectangle 56"/>
          <p:cNvSpPr/>
          <p:nvPr/>
        </p:nvSpPr>
        <p:spPr>
          <a:xfrm>
            <a:off x="3129547" y="5809152"/>
            <a:ext cx="234026" cy="180020"/>
          </a:xfrm>
          <a:prstGeom prst="roundRect">
            <a:avLst/>
          </a:prstGeom>
          <a:solidFill>
            <a:srgbClr val="C0504D"/>
          </a:solidFill>
          <a:ln>
            <a:solidFill>
              <a:srgbClr val="8C38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Rounded Rectangle 57"/>
          <p:cNvSpPr/>
          <p:nvPr/>
        </p:nvSpPr>
        <p:spPr>
          <a:xfrm>
            <a:off x="2739504" y="5809152"/>
            <a:ext cx="234026" cy="180020"/>
          </a:xfrm>
          <a:prstGeom prst="roundRect">
            <a:avLst/>
          </a:prstGeom>
          <a:solidFill>
            <a:srgbClr val="C0504D"/>
          </a:solidFill>
          <a:ln>
            <a:solidFill>
              <a:srgbClr val="8C38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Rounded Rectangle 58"/>
          <p:cNvSpPr/>
          <p:nvPr/>
        </p:nvSpPr>
        <p:spPr>
          <a:xfrm>
            <a:off x="3866114" y="6106802"/>
            <a:ext cx="234026" cy="180020"/>
          </a:xfrm>
          <a:prstGeom prst="roundRect">
            <a:avLst/>
          </a:prstGeom>
          <a:solidFill>
            <a:srgbClr val="C0504D"/>
          </a:solidFill>
          <a:ln>
            <a:solidFill>
              <a:srgbClr val="8C38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Rounded Rectangle 59"/>
          <p:cNvSpPr/>
          <p:nvPr/>
        </p:nvSpPr>
        <p:spPr>
          <a:xfrm>
            <a:off x="3495344" y="6106802"/>
            <a:ext cx="234026" cy="180020"/>
          </a:xfrm>
          <a:prstGeom prst="roundRect">
            <a:avLst/>
          </a:prstGeom>
          <a:solidFill>
            <a:srgbClr val="C0504D"/>
          </a:solidFill>
          <a:ln>
            <a:solidFill>
              <a:srgbClr val="8C38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Rounded Rectangle 60"/>
          <p:cNvSpPr/>
          <p:nvPr/>
        </p:nvSpPr>
        <p:spPr>
          <a:xfrm>
            <a:off x="3134783" y="6106802"/>
            <a:ext cx="234026" cy="180020"/>
          </a:xfrm>
          <a:prstGeom prst="roundRect">
            <a:avLst/>
          </a:prstGeom>
          <a:solidFill>
            <a:srgbClr val="C0504D"/>
          </a:solidFill>
          <a:ln>
            <a:solidFill>
              <a:srgbClr val="8C38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Rounded Rectangle 61"/>
          <p:cNvSpPr/>
          <p:nvPr/>
        </p:nvSpPr>
        <p:spPr>
          <a:xfrm>
            <a:off x="2744740" y="6106802"/>
            <a:ext cx="234026" cy="180020"/>
          </a:xfrm>
          <a:prstGeom prst="roundRect">
            <a:avLst/>
          </a:prstGeom>
          <a:solidFill>
            <a:srgbClr val="C0504D"/>
          </a:solidFill>
          <a:ln>
            <a:solidFill>
              <a:srgbClr val="8C38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TextBox 67"/>
          <p:cNvSpPr txBox="1"/>
          <p:nvPr/>
        </p:nvSpPr>
        <p:spPr>
          <a:xfrm>
            <a:off x="1861907" y="2348880"/>
            <a:ext cx="75083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dirty="0" smtClean="0"/>
              <a:t>Internal Interface</a:t>
            </a:r>
            <a:endParaRPr lang="en-GB" sz="1050" dirty="0"/>
          </a:p>
        </p:txBody>
      </p:sp>
      <p:sp>
        <p:nvSpPr>
          <p:cNvPr id="69" name="TextBox 68"/>
          <p:cNvSpPr txBox="1"/>
          <p:nvPr/>
        </p:nvSpPr>
        <p:spPr>
          <a:xfrm>
            <a:off x="2217999" y="3038317"/>
            <a:ext cx="148686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dirty="0" smtClean="0"/>
              <a:t>Contractual Interface</a:t>
            </a:r>
            <a:endParaRPr lang="en-GB" sz="1050" dirty="0"/>
          </a:p>
        </p:txBody>
      </p:sp>
      <p:sp>
        <p:nvSpPr>
          <p:cNvPr id="70" name="TextBox 69"/>
          <p:cNvSpPr txBox="1"/>
          <p:nvPr/>
        </p:nvSpPr>
        <p:spPr>
          <a:xfrm>
            <a:off x="1245239" y="4437112"/>
            <a:ext cx="214758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dirty="0" smtClean="0"/>
              <a:t>Contractual and Design Interface</a:t>
            </a:r>
            <a:endParaRPr lang="en-GB" sz="1050" dirty="0"/>
          </a:p>
        </p:txBody>
      </p:sp>
      <p:sp>
        <p:nvSpPr>
          <p:cNvPr id="72" name="5-Point Star 71"/>
          <p:cNvSpPr/>
          <p:nvPr/>
        </p:nvSpPr>
        <p:spPr>
          <a:xfrm>
            <a:off x="2003477" y="1912648"/>
            <a:ext cx="472928" cy="376889"/>
          </a:xfrm>
          <a:prstGeom prst="star5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b="1" dirty="0" smtClean="0">
                <a:solidFill>
                  <a:schemeClr val="tx1"/>
                </a:solidFill>
              </a:rPr>
              <a:t>C</a:t>
            </a:r>
            <a:endParaRPr lang="en-GB" sz="1050" b="1" dirty="0">
              <a:solidFill>
                <a:schemeClr val="tx1"/>
              </a:solidFill>
            </a:endParaRPr>
          </a:p>
        </p:txBody>
      </p:sp>
      <p:sp>
        <p:nvSpPr>
          <p:cNvPr id="75" name="6-Point Star 74"/>
          <p:cNvSpPr/>
          <p:nvPr/>
        </p:nvSpPr>
        <p:spPr>
          <a:xfrm>
            <a:off x="506506" y="3481763"/>
            <a:ext cx="546061" cy="559959"/>
          </a:xfrm>
          <a:prstGeom prst="star6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solidFill>
                  <a:schemeClr val="tx1"/>
                </a:solidFill>
              </a:rPr>
              <a:t>PD</a:t>
            </a:r>
          </a:p>
        </p:txBody>
      </p:sp>
      <p:sp>
        <p:nvSpPr>
          <p:cNvPr id="76" name="6-Point Star 75"/>
          <p:cNvSpPr/>
          <p:nvPr/>
        </p:nvSpPr>
        <p:spPr>
          <a:xfrm>
            <a:off x="3548844" y="3481763"/>
            <a:ext cx="546061" cy="559959"/>
          </a:xfrm>
          <a:prstGeom prst="star6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solidFill>
                  <a:schemeClr val="tx1"/>
                </a:solidFill>
              </a:rPr>
              <a:t>PC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Map example 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096" y="1792288"/>
            <a:ext cx="3606485" cy="4495800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In this example you can see;</a:t>
            </a:r>
          </a:p>
          <a:p>
            <a:r>
              <a:rPr lang="en-GB" dirty="0" smtClean="0"/>
              <a:t>How the Client accountabilities are shared between the two internal Network Rail business units. These have been “framed” together and the internal interface shown with a detached double headed arrow.</a:t>
            </a:r>
          </a:p>
          <a:p>
            <a:endParaRPr lang="en-GB" dirty="0" smtClean="0"/>
          </a:p>
          <a:p>
            <a:r>
              <a:rPr lang="en-GB" dirty="0" smtClean="0"/>
              <a:t>The “Design and Build Contractor” is selected as the Principal Designer and Contractor, through the placing of the “duty holder stars” next to them.</a:t>
            </a:r>
          </a:p>
          <a:p>
            <a:endParaRPr lang="en-GB" dirty="0"/>
          </a:p>
          <a:p>
            <a:r>
              <a:rPr lang="en-GB" dirty="0" smtClean="0"/>
              <a:t>The design consultants have been grouped together under the control of the “Design and Build Contractor”.</a:t>
            </a:r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8B2EE-3F86-4D80-A10A-1D846446116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1818739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Box 42"/>
          <p:cNvSpPr txBox="1"/>
          <p:nvPr/>
        </p:nvSpPr>
        <p:spPr>
          <a:xfrm>
            <a:off x="482025" y="4189805"/>
            <a:ext cx="96675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 smtClean="0"/>
              <a:t>Contractual </a:t>
            </a:r>
          </a:p>
          <a:p>
            <a:r>
              <a:rPr lang="en-GB" sz="1050" dirty="0" smtClean="0"/>
              <a:t>Interface</a:t>
            </a:r>
            <a:endParaRPr lang="en-GB" sz="1050" dirty="0"/>
          </a:p>
        </p:txBody>
      </p:sp>
      <p:sp>
        <p:nvSpPr>
          <p:cNvPr id="4" name="Rounded Rectangle 3"/>
          <p:cNvSpPr/>
          <p:nvPr/>
        </p:nvSpPr>
        <p:spPr>
          <a:xfrm>
            <a:off x="506506" y="2060848"/>
            <a:ext cx="1248139" cy="720080"/>
          </a:xfrm>
          <a:prstGeom prst="roundRect">
            <a:avLst/>
          </a:prstGeom>
          <a:solidFill>
            <a:srgbClr val="9BBB59"/>
          </a:solidFill>
          <a:ln>
            <a:solidFill>
              <a:srgbClr val="71893F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Calibri" panose="020F0502020204030204" pitchFamily="34" charset="0"/>
              </a:rPr>
              <a:t>Group Strategy</a:t>
            </a:r>
          </a:p>
        </p:txBody>
      </p:sp>
      <p:sp>
        <p:nvSpPr>
          <p:cNvPr id="6" name="Rectangle 5"/>
          <p:cNvSpPr/>
          <p:nvPr/>
        </p:nvSpPr>
        <p:spPr>
          <a:xfrm>
            <a:off x="350489" y="1628800"/>
            <a:ext cx="2418269" cy="1368152"/>
          </a:xfrm>
          <a:prstGeom prst="rect">
            <a:avLst/>
          </a:prstGeom>
          <a:noFill/>
          <a:ln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dirty="0" smtClean="0"/>
              <a:t>Client Accountability</a:t>
            </a:r>
            <a:endParaRPr lang="en-GB" dirty="0"/>
          </a:p>
        </p:txBody>
      </p:sp>
      <p:sp>
        <p:nvSpPr>
          <p:cNvPr id="9" name="5-Point Star 8"/>
          <p:cNvSpPr/>
          <p:nvPr/>
        </p:nvSpPr>
        <p:spPr>
          <a:xfrm>
            <a:off x="2003477" y="2060849"/>
            <a:ext cx="472928" cy="376889"/>
          </a:xfrm>
          <a:prstGeom prst="star5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b="1" dirty="0" smtClean="0">
                <a:solidFill>
                  <a:schemeClr val="tx1"/>
                </a:solidFill>
              </a:rPr>
              <a:t>C</a:t>
            </a:r>
            <a:endParaRPr lang="en-GB" sz="1050" b="1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24715" y="3573016"/>
            <a:ext cx="1785059" cy="576064"/>
          </a:xfrm>
          <a:prstGeom prst="roundRect">
            <a:avLst/>
          </a:prstGeom>
          <a:solidFill>
            <a:srgbClr val="8064A2"/>
          </a:solidFill>
          <a:ln>
            <a:solidFill>
              <a:srgbClr val="5C4776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Calibri" panose="020F0502020204030204" pitchFamily="34" charset="0"/>
              </a:rPr>
              <a:t>Infrastructure Projects</a:t>
            </a:r>
          </a:p>
        </p:txBody>
      </p:sp>
      <p:sp>
        <p:nvSpPr>
          <p:cNvPr id="18" name="6-Point Star 17"/>
          <p:cNvSpPr/>
          <p:nvPr/>
        </p:nvSpPr>
        <p:spPr>
          <a:xfrm>
            <a:off x="2300705" y="3589121"/>
            <a:ext cx="546061" cy="559959"/>
          </a:xfrm>
          <a:prstGeom prst="star6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solidFill>
                  <a:schemeClr val="tx1"/>
                </a:solidFill>
              </a:rPr>
              <a:t>PD</a:t>
            </a:r>
          </a:p>
        </p:txBody>
      </p:sp>
      <p:cxnSp>
        <p:nvCxnSpPr>
          <p:cNvPr id="21" name="Elbow Connector 20"/>
          <p:cNvCxnSpPr>
            <a:stCxn id="6" idx="2"/>
            <a:endCxn id="10" idx="0"/>
          </p:cNvCxnSpPr>
          <p:nvPr/>
        </p:nvCxnSpPr>
        <p:spPr>
          <a:xfrm rot="5400000">
            <a:off x="1150402" y="3163795"/>
            <a:ext cx="576064" cy="242379"/>
          </a:xfrm>
          <a:prstGeom prst="bentConnector3">
            <a:avLst>
              <a:gd name="adj1" fmla="val 64975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92869" y="3040115"/>
            <a:ext cx="96675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 smtClean="0"/>
              <a:t>Contractual </a:t>
            </a:r>
          </a:p>
          <a:p>
            <a:r>
              <a:rPr lang="en-GB" sz="1050" dirty="0" smtClean="0"/>
              <a:t>Interface</a:t>
            </a:r>
            <a:endParaRPr lang="en-GB" sz="1050" dirty="0"/>
          </a:p>
        </p:txBody>
      </p:sp>
      <p:sp>
        <p:nvSpPr>
          <p:cNvPr id="27" name="Rectangle 26"/>
          <p:cNvSpPr/>
          <p:nvPr/>
        </p:nvSpPr>
        <p:spPr>
          <a:xfrm>
            <a:off x="506506" y="4635134"/>
            <a:ext cx="1638182" cy="1656184"/>
          </a:xfrm>
          <a:prstGeom prst="rect">
            <a:avLst/>
          </a:prstGeom>
          <a:noFill/>
          <a:ln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dirty="0" smtClean="0"/>
              <a:t>External Designers</a:t>
            </a:r>
            <a:endParaRPr lang="en-GB" dirty="0"/>
          </a:p>
        </p:txBody>
      </p:sp>
      <p:sp>
        <p:nvSpPr>
          <p:cNvPr id="28" name="Rounded Rectangle 27"/>
          <p:cNvSpPr/>
          <p:nvPr/>
        </p:nvSpPr>
        <p:spPr>
          <a:xfrm>
            <a:off x="1783898" y="5373216"/>
            <a:ext cx="234026" cy="180020"/>
          </a:xfrm>
          <a:prstGeom prst="roundRect">
            <a:avLst/>
          </a:prstGeom>
          <a:solidFill>
            <a:srgbClr val="F79646"/>
          </a:solidFill>
          <a:ln>
            <a:solidFill>
              <a:srgbClr val="B66D3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ounded Rectangle 28"/>
          <p:cNvSpPr/>
          <p:nvPr/>
        </p:nvSpPr>
        <p:spPr>
          <a:xfrm>
            <a:off x="1413127" y="5373216"/>
            <a:ext cx="234026" cy="180020"/>
          </a:xfrm>
          <a:prstGeom prst="roundRect">
            <a:avLst/>
          </a:prstGeom>
          <a:solidFill>
            <a:srgbClr val="F79646"/>
          </a:solidFill>
          <a:ln>
            <a:solidFill>
              <a:srgbClr val="B66D3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ounded Rectangle 29"/>
          <p:cNvSpPr/>
          <p:nvPr/>
        </p:nvSpPr>
        <p:spPr>
          <a:xfrm>
            <a:off x="1052567" y="5373216"/>
            <a:ext cx="234026" cy="180020"/>
          </a:xfrm>
          <a:prstGeom prst="roundRect">
            <a:avLst/>
          </a:prstGeom>
          <a:solidFill>
            <a:srgbClr val="F79646"/>
          </a:solidFill>
          <a:ln>
            <a:solidFill>
              <a:srgbClr val="B66D3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ounded Rectangle 30"/>
          <p:cNvSpPr/>
          <p:nvPr/>
        </p:nvSpPr>
        <p:spPr>
          <a:xfrm>
            <a:off x="662523" y="5373216"/>
            <a:ext cx="234026" cy="180020"/>
          </a:xfrm>
          <a:prstGeom prst="roundRect">
            <a:avLst/>
          </a:prstGeom>
          <a:solidFill>
            <a:srgbClr val="F79646"/>
          </a:solidFill>
          <a:ln>
            <a:solidFill>
              <a:srgbClr val="B66D3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ounded Rectangle 31"/>
          <p:cNvSpPr/>
          <p:nvPr/>
        </p:nvSpPr>
        <p:spPr>
          <a:xfrm>
            <a:off x="1783898" y="5669632"/>
            <a:ext cx="234026" cy="180020"/>
          </a:xfrm>
          <a:prstGeom prst="roundRect">
            <a:avLst/>
          </a:prstGeom>
          <a:solidFill>
            <a:srgbClr val="F79646"/>
          </a:solidFill>
          <a:ln>
            <a:solidFill>
              <a:srgbClr val="B66D3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ounded Rectangle 32"/>
          <p:cNvSpPr/>
          <p:nvPr/>
        </p:nvSpPr>
        <p:spPr>
          <a:xfrm>
            <a:off x="1413127" y="5669632"/>
            <a:ext cx="234026" cy="180020"/>
          </a:xfrm>
          <a:prstGeom prst="roundRect">
            <a:avLst/>
          </a:prstGeom>
          <a:solidFill>
            <a:srgbClr val="F79646"/>
          </a:solidFill>
          <a:ln>
            <a:solidFill>
              <a:srgbClr val="B66D3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ounded Rectangle 33"/>
          <p:cNvSpPr/>
          <p:nvPr/>
        </p:nvSpPr>
        <p:spPr>
          <a:xfrm>
            <a:off x="1052567" y="5669632"/>
            <a:ext cx="234026" cy="180020"/>
          </a:xfrm>
          <a:prstGeom prst="roundRect">
            <a:avLst/>
          </a:prstGeom>
          <a:solidFill>
            <a:srgbClr val="F79646"/>
          </a:solidFill>
          <a:ln>
            <a:solidFill>
              <a:srgbClr val="B66D3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ounded Rectangle 34"/>
          <p:cNvSpPr/>
          <p:nvPr/>
        </p:nvSpPr>
        <p:spPr>
          <a:xfrm>
            <a:off x="662523" y="5669632"/>
            <a:ext cx="234026" cy="180020"/>
          </a:xfrm>
          <a:prstGeom prst="roundRect">
            <a:avLst/>
          </a:prstGeom>
          <a:solidFill>
            <a:srgbClr val="F79646"/>
          </a:solidFill>
          <a:ln>
            <a:solidFill>
              <a:srgbClr val="B66D3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ounded Rectangle 35"/>
          <p:cNvSpPr/>
          <p:nvPr/>
        </p:nvSpPr>
        <p:spPr>
          <a:xfrm>
            <a:off x="1789134" y="5967282"/>
            <a:ext cx="234026" cy="180020"/>
          </a:xfrm>
          <a:prstGeom prst="roundRect">
            <a:avLst/>
          </a:prstGeom>
          <a:solidFill>
            <a:srgbClr val="F79646"/>
          </a:solidFill>
          <a:ln>
            <a:solidFill>
              <a:srgbClr val="B66D3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ounded Rectangle 36"/>
          <p:cNvSpPr/>
          <p:nvPr/>
        </p:nvSpPr>
        <p:spPr>
          <a:xfrm>
            <a:off x="1418363" y="5967282"/>
            <a:ext cx="234026" cy="180020"/>
          </a:xfrm>
          <a:prstGeom prst="roundRect">
            <a:avLst/>
          </a:prstGeom>
          <a:solidFill>
            <a:srgbClr val="F79646"/>
          </a:solidFill>
          <a:ln>
            <a:solidFill>
              <a:srgbClr val="B66D3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ounded Rectangle 37"/>
          <p:cNvSpPr/>
          <p:nvPr/>
        </p:nvSpPr>
        <p:spPr>
          <a:xfrm>
            <a:off x="1057802" y="5967282"/>
            <a:ext cx="234026" cy="180020"/>
          </a:xfrm>
          <a:prstGeom prst="roundRect">
            <a:avLst/>
          </a:prstGeom>
          <a:solidFill>
            <a:srgbClr val="F79646"/>
          </a:solidFill>
          <a:ln>
            <a:solidFill>
              <a:srgbClr val="B66D3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ounded Rectangle 38"/>
          <p:cNvSpPr/>
          <p:nvPr/>
        </p:nvSpPr>
        <p:spPr>
          <a:xfrm>
            <a:off x="667759" y="5967282"/>
            <a:ext cx="234026" cy="180020"/>
          </a:xfrm>
          <a:prstGeom prst="roundRect">
            <a:avLst/>
          </a:prstGeom>
          <a:solidFill>
            <a:srgbClr val="F79646"/>
          </a:solidFill>
          <a:ln>
            <a:solidFill>
              <a:srgbClr val="B66D3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7" name="Straight Arrow Connector 46"/>
          <p:cNvCxnSpPr>
            <a:stCxn id="10" idx="2"/>
            <a:endCxn id="27" idx="0"/>
          </p:cNvCxnSpPr>
          <p:nvPr/>
        </p:nvCxnSpPr>
        <p:spPr>
          <a:xfrm>
            <a:off x="1317244" y="4149080"/>
            <a:ext cx="8353" cy="4860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Map example B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16897" y="1792288"/>
            <a:ext cx="5400684" cy="4495800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In this example:</a:t>
            </a:r>
          </a:p>
          <a:p>
            <a:endParaRPr lang="en-GB" dirty="0"/>
          </a:p>
          <a:p>
            <a:r>
              <a:rPr lang="en-GB" dirty="0" smtClean="0"/>
              <a:t>Group Strategy have been identified as holding the Client accountability in this phase of the project, and has the “Client Accountability frame”.</a:t>
            </a:r>
          </a:p>
          <a:p>
            <a:endParaRPr lang="en-GB" dirty="0"/>
          </a:p>
          <a:p>
            <a:r>
              <a:rPr lang="en-GB" dirty="0" smtClean="0"/>
              <a:t>Infrastructure projects have been appointed by group strategy as the Principal Design, and therefore has the duty holder star.</a:t>
            </a:r>
          </a:p>
          <a:p>
            <a:endParaRPr lang="en-GB" dirty="0"/>
          </a:p>
          <a:p>
            <a:r>
              <a:rPr lang="en-GB" dirty="0" smtClean="0"/>
              <a:t>The external designers has been grouped together, as they all have a direct contractual relationship and under the control of IP. They are coloured orange has they have a direct contract relationship with Network Rail. </a:t>
            </a:r>
          </a:p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8B2EE-3F86-4D80-A10A-1D846446116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5122195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649961" y="2060848"/>
            <a:ext cx="1248139" cy="720080"/>
          </a:xfrm>
          <a:prstGeom prst="roundRect">
            <a:avLst/>
          </a:prstGeom>
          <a:solidFill>
            <a:srgbClr val="9BBB59"/>
          </a:solidFill>
          <a:ln>
            <a:solidFill>
              <a:srgbClr val="71893F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Calibri" panose="020F0502020204030204" pitchFamily="34" charset="0"/>
              </a:rPr>
              <a:t>Route</a:t>
            </a:r>
          </a:p>
        </p:txBody>
      </p:sp>
      <p:sp>
        <p:nvSpPr>
          <p:cNvPr id="7" name="Rectangle 6"/>
          <p:cNvSpPr/>
          <p:nvPr/>
        </p:nvSpPr>
        <p:spPr>
          <a:xfrm>
            <a:off x="467502" y="1628800"/>
            <a:ext cx="2613290" cy="1368152"/>
          </a:xfrm>
          <a:prstGeom prst="rect">
            <a:avLst/>
          </a:prstGeom>
          <a:noFill/>
          <a:ln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dirty="0" smtClean="0"/>
              <a:t>Client Accountability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1744894" y="3068960"/>
            <a:ext cx="106286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dirty="0" smtClean="0"/>
              <a:t>“Contractual” </a:t>
            </a:r>
          </a:p>
          <a:p>
            <a:pPr algn="ctr"/>
            <a:r>
              <a:rPr lang="en-GB" sz="1050" dirty="0" smtClean="0"/>
              <a:t>Interface</a:t>
            </a:r>
            <a:endParaRPr lang="en-GB" sz="1050" dirty="0"/>
          </a:p>
        </p:txBody>
      </p:sp>
      <p:sp>
        <p:nvSpPr>
          <p:cNvPr id="13" name="5-Point Star 12"/>
          <p:cNvSpPr/>
          <p:nvPr/>
        </p:nvSpPr>
        <p:spPr>
          <a:xfrm>
            <a:off x="2120490" y="1984656"/>
            <a:ext cx="472928" cy="376889"/>
          </a:xfrm>
          <a:prstGeom prst="star5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b="1" dirty="0" smtClean="0">
                <a:solidFill>
                  <a:schemeClr val="tx1"/>
                </a:solidFill>
              </a:rPr>
              <a:t>C</a:t>
            </a:r>
            <a:endParaRPr lang="en-GB" sz="1050" b="1" dirty="0">
              <a:solidFill>
                <a:schemeClr val="tx1"/>
              </a:solidFill>
            </a:endParaRPr>
          </a:p>
        </p:txBody>
      </p:sp>
      <p:sp>
        <p:nvSpPr>
          <p:cNvPr id="14" name="6-Point Star 13"/>
          <p:cNvSpPr/>
          <p:nvPr/>
        </p:nvSpPr>
        <p:spPr>
          <a:xfrm>
            <a:off x="2083923" y="2348881"/>
            <a:ext cx="546061" cy="559959"/>
          </a:xfrm>
          <a:prstGeom prst="star6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solidFill>
                  <a:schemeClr val="tx1"/>
                </a:solidFill>
              </a:rPr>
              <a:t>PD</a:t>
            </a:r>
          </a:p>
        </p:txBody>
      </p:sp>
      <p:sp>
        <p:nvSpPr>
          <p:cNvPr id="15" name="6-Point Star 14"/>
          <p:cNvSpPr/>
          <p:nvPr/>
        </p:nvSpPr>
        <p:spPr>
          <a:xfrm>
            <a:off x="2534731" y="3467208"/>
            <a:ext cx="546061" cy="559959"/>
          </a:xfrm>
          <a:prstGeom prst="star6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solidFill>
                  <a:schemeClr val="tx1"/>
                </a:solidFill>
              </a:rPr>
              <a:t>PC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418381" y="3501009"/>
            <a:ext cx="1999338" cy="492359"/>
          </a:xfrm>
          <a:prstGeom prst="roundRect">
            <a:avLst/>
          </a:prstGeom>
          <a:solidFill>
            <a:srgbClr val="8064A2"/>
          </a:solidFill>
          <a:ln>
            <a:solidFill>
              <a:srgbClr val="5C4776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Works Delivery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67502" y="4653136"/>
            <a:ext cx="1638182" cy="1656184"/>
          </a:xfrm>
          <a:prstGeom prst="rect">
            <a:avLst/>
          </a:prstGeom>
          <a:noFill/>
          <a:ln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dirty="0" smtClean="0"/>
              <a:t>Sub-contractors</a:t>
            </a:r>
            <a:endParaRPr lang="en-GB" dirty="0"/>
          </a:p>
        </p:txBody>
      </p:sp>
      <p:sp>
        <p:nvSpPr>
          <p:cNvPr id="21" name="Rounded Rectangle 20"/>
          <p:cNvSpPr/>
          <p:nvPr/>
        </p:nvSpPr>
        <p:spPr>
          <a:xfrm>
            <a:off x="1744894" y="5391218"/>
            <a:ext cx="234026" cy="180020"/>
          </a:xfrm>
          <a:prstGeom prst="roundRect">
            <a:avLst/>
          </a:prstGeom>
          <a:solidFill>
            <a:srgbClr val="F79646"/>
          </a:solidFill>
          <a:ln>
            <a:solidFill>
              <a:srgbClr val="B66D3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ounded Rectangle 21"/>
          <p:cNvSpPr/>
          <p:nvPr/>
        </p:nvSpPr>
        <p:spPr>
          <a:xfrm>
            <a:off x="1374123" y="5391218"/>
            <a:ext cx="234026" cy="180020"/>
          </a:xfrm>
          <a:prstGeom prst="roundRect">
            <a:avLst/>
          </a:prstGeom>
          <a:solidFill>
            <a:srgbClr val="F79646"/>
          </a:solidFill>
          <a:ln>
            <a:solidFill>
              <a:srgbClr val="B66D3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ounded Rectangle 22"/>
          <p:cNvSpPr/>
          <p:nvPr/>
        </p:nvSpPr>
        <p:spPr>
          <a:xfrm>
            <a:off x="1013562" y="5391218"/>
            <a:ext cx="234026" cy="180020"/>
          </a:xfrm>
          <a:prstGeom prst="roundRect">
            <a:avLst/>
          </a:prstGeom>
          <a:solidFill>
            <a:srgbClr val="F79646"/>
          </a:solidFill>
          <a:ln>
            <a:solidFill>
              <a:srgbClr val="B66D3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ounded Rectangle 23"/>
          <p:cNvSpPr/>
          <p:nvPr/>
        </p:nvSpPr>
        <p:spPr>
          <a:xfrm>
            <a:off x="623519" y="5391218"/>
            <a:ext cx="234026" cy="180020"/>
          </a:xfrm>
          <a:prstGeom prst="roundRect">
            <a:avLst/>
          </a:prstGeom>
          <a:solidFill>
            <a:srgbClr val="F79646"/>
          </a:solidFill>
          <a:ln>
            <a:solidFill>
              <a:srgbClr val="B66D3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ounded Rectangle 24"/>
          <p:cNvSpPr/>
          <p:nvPr/>
        </p:nvSpPr>
        <p:spPr>
          <a:xfrm>
            <a:off x="1744894" y="5687634"/>
            <a:ext cx="234026" cy="180020"/>
          </a:xfrm>
          <a:prstGeom prst="roundRect">
            <a:avLst/>
          </a:prstGeom>
          <a:solidFill>
            <a:srgbClr val="F79646"/>
          </a:solidFill>
          <a:ln>
            <a:solidFill>
              <a:srgbClr val="B66D3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ounded Rectangle 25"/>
          <p:cNvSpPr/>
          <p:nvPr/>
        </p:nvSpPr>
        <p:spPr>
          <a:xfrm>
            <a:off x="1374123" y="5687634"/>
            <a:ext cx="234026" cy="180020"/>
          </a:xfrm>
          <a:prstGeom prst="roundRect">
            <a:avLst/>
          </a:prstGeom>
          <a:solidFill>
            <a:srgbClr val="F79646"/>
          </a:solidFill>
          <a:ln>
            <a:solidFill>
              <a:srgbClr val="B66D3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ounded Rectangle 26"/>
          <p:cNvSpPr/>
          <p:nvPr/>
        </p:nvSpPr>
        <p:spPr>
          <a:xfrm>
            <a:off x="1013562" y="5687634"/>
            <a:ext cx="234026" cy="180020"/>
          </a:xfrm>
          <a:prstGeom prst="roundRect">
            <a:avLst/>
          </a:prstGeom>
          <a:solidFill>
            <a:srgbClr val="F79646"/>
          </a:solidFill>
          <a:ln>
            <a:solidFill>
              <a:srgbClr val="B66D3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ounded Rectangle 27"/>
          <p:cNvSpPr/>
          <p:nvPr/>
        </p:nvSpPr>
        <p:spPr>
          <a:xfrm>
            <a:off x="623519" y="5687634"/>
            <a:ext cx="234026" cy="180020"/>
          </a:xfrm>
          <a:prstGeom prst="roundRect">
            <a:avLst/>
          </a:prstGeom>
          <a:solidFill>
            <a:srgbClr val="F79646"/>
          </a:solidFill>
          <a:ln>
            <a:solidFill>
              <a:srgbClr val="B66D3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ounded Rectangle 28"/>
          <p:cNvSpPr/>
          <p:nvPr/>
        </p:nvSpPr>
        <p:spPr>
          <a:xfrm>
            <a:off x="1750129" y="5985284"/>
            <a:ext cx="234026" cy="180020"/>
          </a:xfrm>
          <a:prstGeom prst="roundRect">
            <a:avLst/>
          </a:prstGeom>
          <a:solidFill>
            <a:srgbClr val="F79646"/>
          </a:solidFill>
          <a:ln>
            <a:solidFill>
              <a:srgbClr val="B66D3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ounded Rectangle 29"/>
          <p:cNvSpPr/>
          <p:nvPr/>
        </p:nvSpPr>
        <p:spPr>
          <a:xfrm>
            <a:off x="1379359" y="5985284"/>
            <a:ext cx="234026" cy="180020"/>
          </a:xfrm>
          <a:prstGeom prst="roundRect">
            <a:avLst/>
          </a:prstGeom>
          <a:solidFill>
            <a:srgbClr val="F79646"/>
          </a:solidFill>
          <a:ln>
            <a:solidFill>
              <a:srgbClr val="B66D3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ounded Rectangle 30"/>
          <p:cNvSpPr/>
          <p:nvPr/>
        </p:nvSpPr>
        <p:spPr>
          <a:xfrm>
            <a:off x="1018798" y="5985284"/>
            <a:ext cx="234026" cy="180020"/>
          </a:xfrm>
          <a:prstGeom prst="roundRect">
            <a:avLst/>
          </a:prstGeom>
          <a:solidFill>
            <a:srgbClr val="F79646"/>
          </a:solidFill>
          <a:ln>
            <a:solidFill>
              <a:srgbClr val="B66D3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ounded Rectangle 31"/>
          <p:cNvSpPr/>
          <p:nvPr/>
        </p:nvSpPr>
        <p:spPr>
          <a:xfrm>
            <a:off x="628755" y="5985284"/>
            <a:ext cx="234026" cy="180020"/>
          </a:xfrm>
          <a:prstGeom prst="roundRect">
            <a:avLst/>
          </a:prstGeom>
          <a:solidFill>
            <a:srgbClr val="F79646"/>
          </a:solidFill>
          <a:ln>
            <a:solidFill>
              <a:srgbClr val="B66D3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7" name="Elbow Connector 36"/>
          <p:cNvCxnSpPr>
            <a:stCxn id="7" idx="2"/>
            <a:endCxn id="19" idx="0"/>
          </p:cNvCxnSpPr>
          <p:nvPr/>
        </p:nvCxnSpPr>
        <p:spPr>
          <a:xfrm rot="5400000">
            <a:off x="1344071" y="3070933"/>
            <a:ext cx="504056" cy="356097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lbow Connector 40"/>
          <p:cNvCxnSpPr>
            <a:stCxn id="19" idx="2"/>
            <a:endCxn id="20" idx="0"/>
          </p:cNvCxnSpPr>
          <p:nvPr/>
        </p:nvCxnSpPr>
        <p:spPr>
          <a:xfrm rot="5400000">
            <a:off x="1022438" y="4257524"/>
            <a:ext cx="659769" cy="131457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496372" y="4115502"/>
            <a:ext cx="106286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dirty="0" smtClean="0"/>
              <a:t>Contractual </a:t>
            </a:r>
          </a:p>
          <a:p>
            <a:pPr algn="ctr"/>
            <a:r>
              <a:rPr lang="en-GB" sz="1050" dirty="0" smtClean="0"/>
              <a:t>Interface</a:t>
            </a:r>
            <a:endParaRPr lang="en-GB" sz="105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Map example C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16897" y="1792288"/>
            <a:ext cx="5400684" cy="4495800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In this example;</a:t>
            </a:r>
          </a:p>
          <a:p>
            <a:endParaRPr lang="en-GB" dirty="0"/>
          </a:p>
          <a:p>
            <a:r>
              <a:rPr lang="en-GB" dirty="0" smtClean="0"/>
              <a:t>One of the Route organisations have been identified as holding the Client account ability. They have the Client duty holder star next to them.</a:t>
            </a:r>
          </a:p>
          <a:p>
            <a:endParaRPr lang="en-GB" dirty="0"/>
          </a:p>
          <a:p>
            <a:r>
              <a:rPr lang="en-GB" dirty="0" smtClean="0"/>
              <a:t>The Route Organisation have also decided to retain the Principal Designer duty, and have this duty holder start next to them.</a:t>
            </a:r>
          </a:p>
          <a:p>
            <a:endParaRPr lang="en-GB" dirty="0"/>
          </a:p>
          <a:p>
            <a:r>
              <a:rPr lang="en-GB" dirty="0" smtClean="0"/>
              <a:t>A Works Delivery Unit, which is part of the Route Organisation have been appointed as the Principal Contractor and they have this duty holder star next to them.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8B2EE-3F86-4D80-A10A-1D8464461166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8622498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NetworkRailPowerpointTemplate">
  <a:themeElements>
    <a:clrScheme name="Default Design 1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005172"/>
      </a:accent1>
      <a:accent2>
        <a:srgbClr val="3A9FBE"/>
      </a:accent2>
      <a:accent3>
        <a:srgbClr val="FFFFFF"/>
      </a:accent3>
      <a:accent4>
        <a:srgbClr val="000000"/>
      </a:accent4>
      <a:accent5>
        <a:srgbClr val="AAB3BC"/>
      </a:accent5>
      <a:accent6>
        <a:srgbClr val="3490AC"/>
      </a:accent6>
      <a:hlink>
        <a:srgbClr val="70B6C2"/>
      </a:hlink>
      <a:folHlink>
        <a:srgbClr val="ABD0D9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5172"/>
        </a:accent1>
        <a:accent2>
          <a:srgbClr val="3A9FBE"/>
        </a:accent2>
        <a:accent3>
          <a:srgbClr val="FFFFFF"/>
        </a:accent3>
        <a:accent4>
          <a:srgbClr val="000000"/>
        </a:accent4>
        <a:accent5>
          <a:srgbClr val="AAB3BC"/>
        </a:accent5>
        <a:accent6>
          <a:srgbClr val="3490AC"/>
        </a:accent6>
        <a:hlink>
          <a:srgbClr val="70B6C2"/>
        </a:hlink>
        <a:folHlink>
          <a:srgbClr val="ABD0D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427730"/>
        </a:accent1>
        <a:accent2>
          <a:srgbClr val="ACB700"/>
        </a:accent2>
        <a:accent3>
          <a:srgbClr val="FFFFFF"/>
        </a:accent3>
        <a:accent4>
          <a:srgbClr val="000000"/>
        </a:accent4>
        <a:accent5>
          <a:srgbClr val="B0BDAD"/>
        </a:accent5>
        <a:accent6>
          <a:srgbClr val="9BA600"/>
        </a:accent6>
        <a:hlink>
          <a:srgbClr val="D2E200"/>
        </a:hlink>
        <a:folHlink>
          <a:srgbClr val="E6F24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EC7A08"/>
        </a:accent1>
        <a:accent2>
          <a:srgbClr val="F8B900"/>
        </a:accent2>
        <a:accent3>
          <a:srgbClr val="FFFFFF"/>
        </a:accent3>
        <a:accent4>
          <a:srgbClr val="000000"/>
        </a:accent4>
        <a:accent5>
          <a:srgbClr val="F4BEAA"/>
        </a:accent5>
        <a:accent6>
          <a:srgbClr val="E1A700"/>
        </a:accent6>
        <a:hlink>
          <a:srgbClr val="FDE113"/>
        </a:hlink>
        <a:folHlink>
          <a:srgbClr val="FCF25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777</TotalTime>
  <Words>599</Words>
  <Application>Microsoft Office PowerPoint</Application>
  <PresentationFormat>A4 Paper (210x297 mm)</PresentationFormat>
  <Paragraphs>107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NetworkRailPowerpointTemplate</vt:lpstr>
      <vt:lpstr>Contracting Strategy Mapping Tool</vt:lpstr>
      <vt:lpstr>Introduction</vt:lpstr>
      <vt:lpstr>Map Components / Key </vt:lpstr>
      <vt:lpstr>Map example A</vt:lpstr>
      <vt:lpstr>Map example B</vt:lpstr>
      <vt:lpstr>Map example C</vt:lpstr>
    </vt:vector>
  </TitlesOfParts>
  <Company>Network Rail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AWilso15</dc:creator>
  <cp:lastModifiedBy>Kathryn Davies</cp:lastModifiedBy>
  <cp:revision>44</cp:revision>
  <dcterms:created xsi:type="dcterms:W3CDTF">2015-03-17T11:26:34Z</dcterms:created>
  <dcterms:modified xsi:type="dcterms:W3CDTF">2016-03-16T08:47:57Z</dcterms:modified>
</cp:coreProperties>
</file>