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28"/>
  </p:notesMasterIdLst>
  <p:handoutMasterIdLst>
    <p:handoutMasterId r:id="rId29"/>
  </p:handoutMasterIdLst>
  <p:sldIdLst>
    <p:sldId id="256" r:id="rId8"/>
    <p:sldId id="259" r:id="rId9"/>
    <p:sldId id="329" r:id="rId10"/>
    <p:sldId id="264" r:id="rId11"/>
    <p:sldId id="265" r:id="rId12"/>
    <p:sldId id="273" r:id="rId13"/>
    <p:sldId id="266" r:id="rId14"/>
    <p:sldId id="331" r:id="rId15"/>
    <p:sldId id="330" r:id="rId16"/>
    <p:sldId id="311" r:id="rId17"/>
    <p:sldId id="312" r:id="rId18"/>
    <p:sldId id="315" r:id="rId19"/>
    <p:sldId id="332" r:id="rId20"/>
    <p:sldId id="333" r:id="rId21"/>
    <p:sldId id="334" r:id="rId22"/>
    <p:sldId id="335" r:id="rId23"/>
    <p:sldId id="336" r:id="rId24"/>
    <p:sldId id="337" r:id="rId25"/>
    <p:sldId id="338" r:id="rId26"/>
    <p:sldId id="340" r:id="rId27"/>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0" autoAdjust="0"/>
    <p:restoredTop sz="87922" autoAdjust="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of TBS for cyclical activity or where the same</a:t>
            </a:r>
            <a:r>
              <a:rPr lang="en-GB" baseline="0" dirty="0" smtClean="0"/>
              <a:t> activity is taking place in the same geographical area over a period of time. Note that the risks, resources, parameters </a:t>
            </a:r>
            <a:r>
              <a:rPr lang="en-GB" baseline="0" dirty="0" err="1" smtClean="0"/>
              <a:t>etc</a:t>
            </a:r>
            <a:r>
              <a:rPr lang="en-GB" baseline="0" dirty="0" smtClean="0"/>
              <a:t> assumed must be assessed as comparable by the work group leader prior to each shift and changes made where appropriate. </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7</a:t>
            </a:fld>
            <a:endParaRPr lang="en-GB" altLang="en-US"/>
          </a:p>
        </p:txBody>
      </p:sp>
    </p:spTree>
    <p:extLst>
      <p:ext uri="{BB962C8B-B14F-4D97-AF65-F5344CB8AC3E}">
        <p14:creationId xmlns:p14="http://schemas.microsoft.com/office/powerpoint/2010/main" val="190930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Task</a:t>
            </a:r>
            <a:r>
              <a:rPr lang="en-GB" baseline="0" dirty="0" smtClean="0"/>
              <a:t> details – this is not a ‘how to’ guide for the workgroup as competence in the task delivery is assumed by  sending them to work in the first place. The task information should be unambiguous to enable a clear understanding to be reached by all </a:t>
            </a:r>
          </a:p>
          <a:p>
            <a:r>
              <a:rPr lang="en-GB" baseline="0" dirty="0" smtClean="0"/>
              <a:t>Location details – this is key to avoiding confusion over line, access, presence of risks and hazards relative to the location</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8</a:t>
            </a:fld>
            <a:endParaRPr lang="en-GB" altLang="en-US"/>
          </a:p>
        </p:txBody>
      </p:sp>
    </p:spTree>
    <p:extLst>
      <p:ext uri="{BB962C8B-B14F-4D97-AF65-F5344CB8AC3E}">
        <p14:creationId xmlns:p14="http://schemas.microsoft.com/office/powerpoint/2010/main" val="90337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9</a:t>
            </a:fld>
            <a:endParaRPr lang="en-GB" altLang="en-US"/>
          </a:p>
        </p:txBody>
      </p:sp>
    </p:spTree>
    <p:extLst>
      <p:ext uri="{BB962C8B-B14F-4D97-AF65-F5344CB8AC3E}">
        <p14:creationId xmlns:p14="http://schemas.microsoft.com/office/powerpoint/2010/main" val="293053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element of the document – this is the basis on which the safe system of work and safe working of the activity will be based. It must be location specific and must enable the team to understand the environment in which they will operate.  </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10</a:t>
            </a:fld>
            <a:endParaRPr lang="en-GB" altLang="en-US"/>
          </a:p>
        </p:txBody>
      </p:sp>
    </p:spTree>
    <p:extLst>
      <p:ext uri="{BB962C8B-B14F-4D97-AF65-F5344CB8AC3E}">
        <p14:creationId xmlns:p14="http://schemas.microsoft.com/office/powerpoint/2010/main" val="95007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Frequently</a:t>
            </a:r>
            <a:r>
              <a:rPr lang="en-GB" baseline="0" dirty="0" smtClean="0"/>
              <a:t> in investigations we have reached the conclusion that changes in the resource profile at the point of work will influence the work group leader to continue with the task in a sub optimal or potentially unsafe way to avoid losing the work activity. Where LOSC resources do not show up or are not to the level of competence we expect, this can put an undue burden on the remaining team to alter working practice. If we provide details of the resources assumed in the planning process, it enables the work group leader to assess the task in light of the assumption and propose changes within the amendments section of this document </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11</a:t>
            </a:fld>
            <a:endParaRPr lang="en-GB" altLang="en-US"/>
          </a:p>
        </p:txBody>
      </p:sp>
    </p:spTree>
    <p:extLst>
      <p:ext uri="{BB962C8B-B14F-4D97-AF65-F5344CB8AC3E}">
        <p14:creationId xmlns:p14="http://schemas.microsoft.com/office/powerpoint/2010/main" val="132953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Frequently missed in TBSs of the past – this is especially</a:t>
            </a:r>
            <a:r>
              <a:rPr lang="en-GB" baseline="0" dirty="0" smtClean="0"/>
              <a:t> prevalent where buildings teams are working in stations or close proximity to the public and where suitable in work and post works protection is required. How do we protect people from falling debris, prevent unauthorised access to the site etc.  </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14</a:t>
            </a:fld>
            <a:endParaRPr lang="en-GB" altLang="en-US"/>
          </a:p>
        </p:txBody>
      </p:sp>
    </p:spTree>
    <p:extLst>
      <p:ext uri="{BB962C8B-B14F-4D97-AF65-F5344CB8AC3E}">
        <p14:creationId xmlns:p14="http://schemas.microsoft.com/office/powerpoint/2010/main" val="396571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a:t>
            </a:r>
            <a:r>
              <a:rPr lang="en-GB" baseline="0" dirty="0" smtClean="0"/>
              <a:t> this document is relative to the moment and location in time and must not be a generic approach to documenting the risk or responsibility.</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17</a:t>
            </a:fld>
            <a:endParaRPr lang="en-GB" altLang="en-US"/>
          </a:p>
        </p:txBody>
      </p:sp>
    </p:spTree>
    <p:extLst>
      <p:ext uri="{BB962C8B-B14F-4D97-AF65-F5344CB8AC3E}">
        <p14:creationId xmlns:p14="http://schemas.microsoft.com/office/powerpoint/2010/main" val="55075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 earlier comments around the potential for change in the assumed parameters – this is</a:t>
            </a:r>
            <a:r>
              <a:rPr lang="en-GB" baseline="0" dirty="0" smtClean="0"/>
              <a:t> where the person in charge of the work can reflect changes in the plan at the point of work that drive them to make a risk assessment and therefore decision on whether or not the work can or should continue. The ‘difficulty’ with this element of the pack is whether or not the WGL decides to act based on his own experience and does not seek authority. This is a common position and asks questions around how much responsibility we invest in our people versus what predetermined approach we require them to take. </a:t>
            </a:r>
          </a:p>
          <a:p>
            <a:r>
              <a:rPr lang="en-GB" baseline="0" dirty="0" smtClean="0"/>
              <a:t>Responsible person – defined in CPP/WPP and subject to pre-existing on call arrangements as appropriate</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19</a:t>
            </a:fld>
            <a:endParaRPr lang="en-GB" altLang="en-US"/>
          </a:p>
        </p:txBody>
      </p:sp>
    </p:spTree>
    <p:extLst>
      <p:ext uri="{BB962C8B-B14F-4D97-AF65-F5344CB8AC3E}">
        <p14:creationId xmlns:p14="http://schemas.microsoft.com/office/powerpoint/2010/main" val="126900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a:t>
            </a:r>
            <a:r>
              <a:rPr lang="en-GB" baseline="0" dirty="0" smtClean="0"/>
              <a:t> Management of Health and Safety at Work Regulations 1999 (specifically </a:t>
            </a:r>
            <a:r>
              <a:rPr lang="en-GB" baseline="0" dirty="0" err="1" smtClean="0"/>
              <a:t>reg</a:t>
            </a:r>
            <a:r>
              <a:rPr lang="en-GB" baseline="0" dirty="0" smtClean="0"/>
              <a:t> 10), CDM 2015, and HASAW Act section 2 (information, instruction and training).  The TBS is one of the final “domino’s” to prevent an accident.  Ask the audience what else is there after the TBS brief; reliance on competence and PPE.</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20</a:t>
            </a:fld>
            <a:endParaRPr lang="en-GB" altLang="en-US"/>
          </a:p>
        </p:txBody>
      </p:sp>
    </p:spTree>
    <p:extLst>
      <p:ext uri="{BB962C8B-B14F-4D97-AF65-F5344CB8AC3E}">
        <p14:creationId xmlns:p14="http://schemas.microsoft.com/office/powerpoint/2010/main" val="126900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smtClean="0"/>
              <a:t>Task Briefing Sheet: Issue 2 - A Guide to Completion</a:t>
            </a:r>
            <a:endParaRPr lang="en-GB" altLang="en-US"/>
          </a:p>
        </p:txBody>
      </p:sp>
      <p:sp>
        <p:nvSpPr>
          <p:cNvPr id="6" name="Rectangle 7"/>
          <p:cNvSpPr>
            <a:spLocks noGrp="1" noChangeArrowheads="1"/>
          </p:cNvSpPr>
          <p:nvPr>
            <p:ph type="dt" sz="half" idx="11"/>
          </p:nvPr>
        </p:nvSpPr>
        <p:spPr/>
        <p:txBody>
          <a:bodyPr/>
          <a:lstStyle>
            <a:lvl1pPr>
              <a:defRPr/>
            </a:lvl1pPr>
          </a:lstStyle>
          <a:p>
            <a:pPr>
              <a:defRPr/>
            </a:pPr>
            <a:fld id="{E12DBA98-468D-4471-82CB-A23AA718B08B}" type="datetime5">
              <a:rPr lang="en-GB" altLang="en-US" smtClean="0"/>
              <a:t>13-Jan-17</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391DC6B-5B52-44B2-AF17-B641878D16E0}" type="datetime5">
              <a:rPr lang="en-GB" altLang="en-US" smtClean="0"/>
              <a:t>13-Jan-17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E1E0F4D-EFC5-4CB0-AA2A-C5B05E53B88B}" type="datetime5">
              <a:rPr lang="en-GB" altLang="en-US" smtClean="0"/>
              <a:t>13-Jan-17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CF9CE059-AD76-47FF-B8E5-1480BC08F652}"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52A681D6-3FE0-4918-A497-455115D1EED7}"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C44F4905-C9C5-432C-AFB6-798991AD391B}"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448C58E7-D726-4C51-AD1B-E9EB1CE1CA3B}"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A9FE7874-A3AD-4FC9-85FC-53C4E9D6E0AC}" type="datetime5">
              <a:rPr lang="en-GB" altLang="en-US" smtClean="0"/>
              <a:t>13-Jan-17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D087769A-A039-4CAC-90C8-F2B389EFC941}" type="datetime5">
              <a:rPr lang="en-GB" altLang="en-US" smtClean="0"/>
              <a:t>13-Jan-17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62E81BF1-C36F-42B4-BB22-7FB626E9A73A}" type="datetime5">
              <a:rPr lang="en-GB" altLang="en-US" smtClean="0"/>
              <a:t>13-Jan-17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DBFAD149-F87C-433A-8753-048F163BD211}"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BEBB48A-47B5-46EE-9F40-FB5B8AD2381A}" type="datetime5">
              <a:rPr lang="en-GB" altLang="en-US" smtClean="0"/>
              <a:t>13-Jan-17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2FD09115-9F3C-43C0-B707-A49EF39AE2F1}"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9DF36690-533E-49DE-A7DE-B019301A39F6}"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D1013F5C-8693-4B80-AD22-D76B9E1BCAC5}"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11F70B67-4130-4EC1-9134-AEAF50E89385}" type="datetime5">
              <a:rPr lang="en-GB" altLang="en-US" smtClean="0"/>
              <a:t>13-Jan-17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E1024BF1-F37E-418D-9311-EE4F56E41D72}" type="datetime5">
              <a:rPr lang="en-GB" altLang="en-US" smtClean="0"/>
              <a:t>13-Jan-17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D72C5A05-A6B1-4675-8185-378AE4C5D32F}" type="datetime5">
              <a:rPr lang="en-GB" altLang="en-US" smtClean="0"/>
              <a:t>13-Jan-17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fld id="{1CB344E7-1495-4857-9368-B6A45EB1F4F9}" type="datetime5">
              <a:rPr lang="en-GB" altLang="en-US" smtClean="0"/>
              <a:t>13-Jan-17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8" name="Rectangle 10"/>
          <p:cNvSpPr>
            <a:spLocks noGrp="1" noChangeArrowheads="1"/>
          </p:cNvSpPr>
          <p:nvPr>
            <p:ph type="dt" sz="half" idx="11"/>
          </p:nvPr>
        </p:nvSpPr>
        <p:spPr>
          <a:ln/>
        </p:spPr>
        <p:txBody>
          <a:bodyPr/>
          <a:lstStyle>
            <a:lvl1pPr>
              <a:defRPr/>
            </a:lvl1pPr>
          </a:lstStyle>
          <a:p>
            <a:pPr>
              <a:defRPr/>
            </a:pPr>
            <a:fld id="{1BAD9D82-B785-4C0E-9EDD-E979ACD1E6BA}" type="datetime5">
              <a:rPr lang="en-GB" altLang="en-US" smtClean="0"/>
              <a:t>13-Jan-17</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10"/>
          <p:cNvSpPr>
            <a:spLocks noGrp="1" noChangeArrowheads="1"/>
          </p:cNvSpPr>
          <p:nvPr>
            <p:ph type="dt" sz="half" idx="11"/>
          </p:nvPr>
        </p:nvSpPr>
        <p:spPr>
          <a:ln/>
        </p:spPr>
        <p:txBody>
          <a:bodyPr/>
          <a:lstStyle>
            <a:lvl1pPr>
              <a:defRPr/>
            </a:lvl1pPr>
          </a:lstStyle>
          <a:p>
            <a:pPr>
              <a:defRPr/>
            </a:pPr>
            <a:fld id="{79F57398-CD58-4BC9-AA19-720CF19A4E93}" type="datetime5">
              <a:rPr lang="en-GB" altLang="en-US" smtClean="0"/>
              <a:t>13-Jan-17</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3" name="Rectangle 10"/>
          <p:cNvSpPr>
            <a:spLocks noGrp="1" noChangeArrowheads="1"/>
          </p:cNvSpPr>
          <p:nvPr>
            <p:ph type="dt" sz="half" idx="11"/>
          </p:nvPr>
        </p:nvSpPr>
        <p:spPr>
          <a:ln/>
        </p:spPr>
        <p:txBody>
          <a:bodyPr/>
          <a:lstStyle>
            <a:lvl1pPr>
              <a:defRPr/>
            </a:lvl1pPr>
          </a:lstStyle>
          <a:p>
            <a:pPr>
              <a:defRPr/>
            </a:pPr>
            <a:fld id="{9D70B87F-980D-43DE-AA2A-27563F25AEF3}" type="datetime5">
              <a:rPr lang="en-GB" altLang="en-US" smtClean="0"/>
              <a:t>13-Jan-17</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7E45CEE-B6BE-45AB-A397-717E847698E1}" type="datetime5">
              <a:rPr lang="en-GB" altLang="en-US" smtClean="0"/>
              <a:t>13-Jan-17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fld id="{D76D0EAC-24C0-441A-8B8C-F9F65E1016A0}" type="datetime5">
              <a:rPr lang="en-GB" altLang="en-US" smtClean="0"/>
              <a:t>13-Jan-17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fld id="{59F3274F-CD8C-4396-9301-B9AC7E1C896B}" type="datetime5">
              <a:rPr lang="en-GB" altLang="en-US" smtClean="0"/>
              <a:t>13-Jan-17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FB784707-CA1A-4CD8-B8FA-A6B985A16138}" type="datetime5">
              <a:rPr lang="en-GB" altLang="en-US" smtClean="0"/>
              <a:t>13-Jan-17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fld id="{F87F78D4-5CB0-4B72-87AD-59146F5E3CE3}" type="datetime5">
              <a:rPr lang="en-GB" altLang="en-US" smtClean="0"/>
              <a:t>13-Jan-17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8F63AE56-D394-45D5-86C5-08D713D73150}"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D470C325-6637-4C52-8EDA-FE873A848099}"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93D42B34-3671-4E15-8862-2A657E02A9E4}"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0A897D47-3BAC-40C7-89EE-E878EC7A9430}"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D74380BF-21CF-4D3F-91CF-0AD803791DF8}" type="datetime5">
              <a:rPr lang="en-GB" altLang="en-US" smtClean="0"/>
              <a:t>13-Jan-17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0C4DF1BF-BC37-488F-B501-6C3466623DD7}" type="datetime5">
              <a:rPr lang="en-GB" altLang="en-US" smtClean="0"/>
              <a:t>13-Jan-17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308A0F2-813A-4E87-A400-8FDD925F98A2}" type="datetime5">
              <a:rPr lang="en-GB" altLang="en-US" smtClean="0"/>
              <a:t>13-Jan-17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E807A42D-F75E-4C79-BAEF-11B3B472981A}" type="datetime5">
              <a:rPr lang="en-GB" altLang="en-US" smtClean="0"/>
              <a:t>13-Jan-17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52C3AD8D-2E01-42F5-942D-7C17EBA69A52}"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3ED8056C-BBC6-4AC1-BC3A-F241B76A8D74}"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FAEADCBE-2D80-4CD5-9556-59846F2FB09B}"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2B41F0D0-5CC2-4274-983B-25565AF1D6F5}"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A955C0FE-D0C3-425C-9080-60E4D7FB2D21}"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04A59646-6C56-42FB-A992-CA0DA8998A1F}"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968AE1C3-1FC2-4CFA-995F-07A436CFB521}"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AF9D6827-7C25-48DB-89AF-828E69D509DD}"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AEE3E84D-D3EA-43CF-9922-056C08556B9D}"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8E4594B-B35C-423C-9201-62F740E28821}" type="datetime5">
              <a:rPr lang="en-GB" altLang="en-US" smtClean="0"/>
              <a:t>13-Jan-17</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3C387487-6C87-44AF-BEE3-6000219982DC}" type="datetime5">
              <a:rPr lang="en-GB" altLang="en-US" smtClean="0"/>
              <a:t>13-Jan-17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8FBCAEE4-1EC2-475D-A3CD-3758FD9B984F}" type="datetime5">
              <a:rPr lang="en-GB" altLang="en-US" smtClean="0"/>
              <a:t>13-Jan-17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4A31F82B-35C4-4F46-936C-FEB81EFCCEEE}" type="datetime5">
              <a:rPr lang="en-GB" altLang="en-US" smtClean="0"/>
              <a:t>13-Jan-17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15A0EB5B-B391-4D62-BC7C-B2F4306AB744}"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254A32A6-BCE0-452D-9739-9D2E7E3B5AF4}"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8F9E0C05-CB25-4016-A999-3227D2A1A1AA}"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0EF6900D-5718-42DA-BA03-5635B9D06B45}"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922F7D4C-400C-4913-8165-0A0E83AC0BEC}" type="datetime5">
              <a:rPr lang="en-GB" altLang="en-US" smtClean="0"/>
              <a:t>13-Jan-17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940701A7-F6AF-41D5-BB89-D5982C6AEA05}" type="datetime5">
              <a:rPr lang="en-GB" altLang="en-US" smtClean="0"/>
              <a:t>13-Jan-17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BF373AEE-B37E-49A6-92B5-C54C9BDA147A}" type="datetime5">
              <a:rPr lang="en-GB" altLang="en-US" smtClean="0"/>
              <a:t>13-Jan-17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39A99DA-DD7E-4566-9D2B-68D574F5487A}" type="datetime5">
              <a:rPr lang="en-GB" altLang="en-US" smtClean="0"/>
              <a:t>13-Jan-17</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9"/>
          <p:cNvSpPr>
            <a:spLocks noGrp="1" noChangeArrowheads="1"/>
          </p:cNvSpPr>
          <p:nvPr>
            <p:ph type="dt" sz="half" idx="11"/>
          </p:nvPr>
        </p:nvSpPr>
        <p:spPr>
          <a:ln/>
        </p:spPr>
        <p:txBody>
          <a:bodyPr/>
          <a:lstStyle>
            <a:lvl1pPr>
              <a:defRPr/>
            </a:lvl1pPr>
          </a:lstStyle>
          <a:p>
            <a:pPr>
              <a:defRPr/>
            </a:pPr>
            <a:fld id="{C5ED2F29-9D06-4F54-BBE9-8072B127B1FD}" type="datetime5">
              <a:rPr lang="en-GB" altLang="en-US" smtClean="0"/>
              <a:t>13-Jan-17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8" name="Rectangle 9"/>
          <p:cNvSpPr>
            <a:spLocks noGrp="1" noChangeArrowheads="1"/>
          </p:cNvSpPr>
          <p:nvPr>
            <p:ph type="dt" sz="half" idx="11"/>
          </p:nvPr>
        </p:nvSpPr>
        <p:spPr>
          <a:ln/>
        </p:spPr>
        <p:txBody>
          <a:bodyPr/>
          <a:lstStyle>
            <a:lvl1pPr>
              <a:defRPr/>
            </a:lvl1pPr>
          </a:lstStyle>
          <a:p>
            <a:pPr>
              <a:defRPr/>
            </a:pPr>
            <a:fld id="{5495A467-1B15-4C33-BA64-0995F076E2E6}" type="datetime5">
              <a:rPr lang="en-GB" altLang="en-US" smtClean="0"/>
              <a:t>13-Jan-17</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9"/>
          <p:cNvSpPr>
            <a:spLocks noGrp="1" noChangeArrowheads="1"/>
          </p:cNvSpPr>
          <p:nvPr>
            <p:ph type="dt" sz="half" idx="11"/>
          </p:nvPr>
        </p:nvSpPr>
        <p:spPr>
          <a:ln/>
        </p:spPr>
        <p:txBody>
          <a:bodyPr/>
          <a:lstStyle>
            <a:lvl1pPr>
              <a:defRPr/>
            </a:lvl1pPr>
          </a:lstStyle>
          <a:p>
            <a:pPr>
              <a:defRPr/>
            </a:pPr>
            <a:fld id="{9949CA5A-F5BF-4D0E-9F14-4E20B572C74A}" type="datetime5">
              <a:rPr lang="en-GB" altLang="en-US" smtClean="0"/>
              <a:t>13-Jan-17</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3" name="Rectangle 9"/>
          <p:cNvSpPr>
            <a:spLocks noGrp="1" noChangeArrowheads="1"/>
          </p:cNvSpPr>
          <p:nvPr>
            <p:ph type="dt" sz="half" idx="11"/>
          </p:nvPr>
        </p:nvSpPr>
        <p:spPr>
          <a:ln/>
        </p:spPr>
        <p:txBody>
          <a:bodyPr/>
          <a:lstStyle>
            <a:lvl1pPr>
              <a:defRPr/>
            </a:lvl1pPr>
          </a:lstStyle>
          <a:p>
            <a:pPr>
              <a:defRPr/>
            </a:pPr>
            <a:fld id="{B16FA830-DD18-4FE4-AA86-E7D648176D1C}" type="datetime5">
              <a:rPr lang="en-GB" altLang="en-US" smtClean="0"/>
              <a:t>13-Jan-17</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9"/>
          <p:cNvSpPr>
            <a:spLocks noGrp="1" noChangeArrowheads="1"/>
          </p:cNvSpPr>
          <p:nvPr>
            <p:ph type="dt" sz="half" idx="11"/>
          </p:nvPr>
        </p:nvSpPr>
        <p:spPr>
          <a:ln/>
        </p:spPr>
        <p:txBody>
          <a:bodyPr/>
          <a:lstStyle>
            <a:lvl1pPr>
              <a:defRPr/>
            </a:lvl1pPr>
          </a:lstStyle>
          <a:p>
            <a:pPr>
              <a:defRPr/>
            </a:pPr>
            <a:fld id="{2CB25969-8EF9-47F5-A34D-76E9945EFABA}" type="datetime5">
              <a:rPr lang="en-GB" altLang="en-US" smtClean="0"/>
              <a:t>13-Jan-17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9"/>
          <p:cNvSpPr>
            <a:spLocks noGrp="1" noChangeArrowheads="1"/>
          </p:cNvSpPr>
          <p:nvPr>
            <p:ph type="dt" sz="half" idx="11"/>
          </p:nvPr>
        </p:nvSpPr>
        <p:spPr>
          <a:ln/>
        </p:spPr>
        <p:txBody>
          <a:bodyPr/>
          <a:lstStyle>
            <a:lvl1pPr>
              <a:defRPr/>
            </a:lvl1pPr>
          </a:lstStyle>
          <a:p>
            <a:pPr>
              <a:defRPr/>
            </a:pPr>
            <a:fld id="{16949CA1-5F0A-43E2-90C2-9A482AB66225}" type="datetime5">
              <a:rPr lang="en-GB" altLang="en-US" smtClean="0"/>
              <a:t>13-Jan-17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89DB5E61-2AFE-465B-97FF-E72D580AB645}" type="datetime5">
              <a:rPr lang="en-GB" altLang="en-US" smtClean="0"/>
              <a:t>13-Jan-17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9"/>
          <p:cNvSpPr>
            <a:spLocks noGrp="1" noChangeArrowheads="1"/>
          </p:cNvSpPr>
          <p:nvPr>
            <p:ph type="dt" sz="half" idx="11"/>
          </p:nvPr>
        </p:nvSpPr>
        <p:spPr>
          <a:ln/>
        </p:spPr>
        <p:txBody>
          <a:bodyPr/>
          <a:lstStyle>
            <a:lvl1pPr>
              <a:defRPr/>
            </a:lvl1pPr>
          </a:lstStyle>
          <a:p>
            <a:pPr>
              <a:defRPr/>
            </a:pPr>
            <a:fld id="{6A7D7D1D-D6AB-4CDD-8A8E-0DCE394D0A87}" type="datetime5">
              <a:rPr lang="en-GB" altLang="en-US" smtClean="0"/>
              <a:t>13-Jan-17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A6A5BCA2-7E00-4FB3-B8BC-D04B13E9997B}"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470DC3DD-3BE4-4EC2-985E-FD623AA100C9}"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BCC0EF-5813-49A3-98D9-4DD8667C60FA}" type="datetime5">
              <a:rPr lang="en-GB" altLang="en-US" smtClean="0"/>
              <a:t>13-Jan-17</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C940BE07-4E83-46FB-A1BB-49F2B9617715}"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8181D852-483F-4984-81B2-E613F6608B4D}"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8" name="Rectangle 8"/>
          <p:cNvSpPr>
            <a:spLocks noGrp="1" noChangeArrowheads="1"/>
          </p:cNvSpPr>
          <p:nvPr>
            <p:ph type="dt" sz="half" idx="11"/>
          </p:nvPr>
        </p:nvSpPr>
        <p:spPr>
          <a:ln/>
        </p:spPr>
        <p:txBody>
          <a:bodyPr/>
          <a:lstStyle>
            <a:lvl1pPr>
              <a:defRPr/>
            </a:lvl1pPr>
          </a:lstStyle>
          <a:p>
            <a:pPr>
              <a:defRPr/>
            </a:pPr>
            <a:fld id="{4DE05626-3DD8-42D8-86ED-D92318E7BF5C}" type="datetime5">
              <a:rPr lang="en-GB" altLang="en-US" smtClean="0"/>
              <a:t>13-Jan-17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4" name="Rectangle 8"/>
          <p:cNvSpPr>
            <a:spLocks noGrp="1" noChangeArrowheads="1"/>
          </p:cNvSpPr>
          <p:nvPr>
            <p:ph type="dt" sz="half" idx="11"/>
          </p:nvPr>
        </p:nvSpPr>
        <p:spPr>
          <a:ln/>
        </p:spPr>
        <p:txBody>
          <a:bodyPr/>
          <a:lstStyle>
            <a:lvl1pPr>
              <a:defRPr/>
            </a:lvl1pPr>
          </a:lstStyle>
          <a:p>
            <a:pPr>
              <a:defRPr/>
            </a:pPr>
            <a:fld id="{51AF3AEB-B06B-447A-8D09-E32134DE6691}" type="datetime5">
              <a:rPr lang="en-GB" altLang="en-US" smtClean="0"/>
              <a:t>13-Jan-17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3" name="Rectangle 8"/>
          <p:cNvSpPr>
            <a:spLocks noGrp="1" noChangeArrowheads="1"/>
          </p:cNvSpPr>
          <p:nvPr>
            <p:ph type="dt" sz="half" idx="11"/>
          </p:nvPr>
        </p:nvSpPr>
        <p:spPr>
          <a:ln/>
        </p:spPr>
        <p:txBody>
          <a:bodyPr/>
          <a:lstStyle>
            <a:lvl1pPr>
              <a:defRPr/>
            </a:lvl1pPr>
          </a:lstStyle>
          <a:p>
            <a:pPr>
              <a:defRPr/>
            </a:pPr>
            <a:fld id="{EC560569-70E0-4016-A572-518E210111A9}" type="datetime5">
              <a:rPr lang="en-GB" altLang="en-US" smtClean="0"/>
              <a:t>13-Jan-17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1062F683-7DEE-49D2-AC39-9AF88D44726A}"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6" name="Rectangle 8"/>
          <p:cNvSpPr>
            <a:spLocks noGrp="1" noChangeArrowheads="1"/>
          </p:cNvSpPr>
          <p:nvPr>
            <p:ph type="dt" sz="half" idx="11"/>
          </p:nvPr>
        </p:nvSpPr>
        <p:spPr>
          <a:ln/>
        </p:spPr>
        <p:txBody>
          <a:bodyPr/>
          <a:lstStyle>
            <a:lvl1pPr>
              <a:defRPr/>
            </a:lvl1pPr>
          </a:lstStyle>
          <a:p>
            <a:pPr>
              <a:defRPr/>
            </a:pPr>
            <a:fld id="{644B1ECA-707E-4698-A289-CCB6E2D7CFFD}" type="datetime5">
              <a:rPr lang="en-GB" altLang="en-US" smtClean="0"/>
              <a:t>13-Jan-17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019208D1-C319-4BEA-80AB-DF255C1BFCFB}"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5" name="Rectangle 8"/>
          <p:cNvSpPr>
            <a:spLocks noGrp="1" noChangeArrowheads="1"/>
          </p:cNvSpPr>
          <p:nvPr>
            <p:ph type="dt" sz="half" idx="11"/>
          </p:nvPr>
        </p:nvSpPr>
        <p:spPr>
          <a:ln/>
        </p:spPr>
        <p:txBody>
          <a:bodyPr/>
          <a:lstStyle>
            <a:lvl1pPr>
              <a:defRPr/>
            </a:lvl1pPr>
          </a:lstStyle>
          <a:p>
            <a:pPr>
              <a:defRPr/>
            </a:pPr>
            <a:fld id="{EB66AF0E-7559-4045-ACB9-CD8FE1A4EE74}" type="datetime5">
              <a:rPr lang="en-GB" altLang="en-US" smtClean="0"/>
              <a:t>13-Jan-17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8DB8DC-1C2A-443B-B6ED-B5CD9776838D}" type="datetime5">
              <a:rPr lang="en-GB" altLang="en-US" smtClean="0"/>
              <a:t>13-Jan-17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3E6876-8EEB-43A6-9260-6B34548A95D0}" type="datetime5">
              <a:rPr lang="en-GB" altLang="en-US" smtClean="0"/>
              <a:t>13-Jan-17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Task Briefing Sheet: Issue 2 - A Guide to Completion</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D5148702-FB9B-4276-8E63-98EAA5CD2C33}" type="datetime5">
              <a:rPr lang="en-GB" altLang="en-US" smtClean="0"/>
              <a:t>13-Jan-17</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EEADDB2-8FE2-4182-9859-4ADFC4A5BF1F}" type="datetime5">
              <a:rPr lang="en-GB" altLang="en-US" smtClean="0"/>
              <a:t>13-Jan-17</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9F22A96E-C7A1-46B0-9812-B0EAFE140782}" type="datetime5">
              <a:rPr lang="en-GB" altLang="en-US" smtClean="0"/>
              <a:t>13-Jan-17</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4CCB1843-1FEA-4E28-9768-0D9D73D88E18}" type="datetime5">
              <a:rPr lang="en-GB" altLang="en-US" smtClean="0"/>
              <a:t>13-Jan-17</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CA7507E9-4364-4D9C-9253-EE10700FAFC0}" type="datetime5">
              <a:rPr lang="en-GB" altLang="en-US" smtClean="0"/>
              <a:t>13-Jan-17</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dt="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E974F32-A9C2-4A0F-A6EC-C68256F156B0}" type="datetime5">
              <a:rPr lang="en-GB" altLang="en-US" smtClean="0"/>
              <a:t>13-Jan-17</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dt="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smtClean="0"/>
              <a:t>Task Briefing Sheet: Issue 2 - A Guide to Completion</a:t>
            </a:r>
            <a:endParaRPr lang="en-GB" altLang="en-US"/>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EC5B086-2978-44D7-8BBE-598AF62C1F53}" type="datetime5">
              <a:rPr lang="en-GB" altLang="en-US" smtClean="0"/>
              <a:t>13-Jan-17</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l6eS_tcXLAhXEUhQKHYIVBR0QjRwIBw&amp;url=http://www.thesite.org/crime-and-safety/victims-of-crime/uk-emergency-numbers-9091.html&amp;bvm=bv.116954456,d.d24&amp;psig=AFQjCNEGBeXQ3YzeO6_f1a-maaVurbqg4g&amp;ust=145822490839775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amp;esrc=s&amp;source=images&amp;cd=&amp;cad=rja&amp;uact=8&amp;ved=0ahUKEwjEwe6lw8XLAhXEuhQKHfWTB7oQjRwIBw&amp;url=http://www.groundhog.co.uk/static-welfare-unit-sw5500-fusion.php&amp;bvm=bv.116954456,d.cWw&amp;psig=AFQjCNGw9ubJzy5dFIMKoKqAaeh9VOHWPQ&amp;ust=1458228661048403"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21" name="Rectangle 2"/>
          <p:cNvSpPr>
            <a:spLocks noGrp="1" noChangeArrowheads="1"/>
          </p:cNvSpPr>
          <p:nvPr>
            <p:ph type="ctrTitle"/>
          </p:nvPr>
        </p:nvSpPr>
        <p:spPr>
          <a:xfrm>
            <a:off x="395536" y="1793072"/>
            <a:ext cx="7269163" cy="1835572"/>
          </a:xfrm>
        </p:spPr>
        <p:txBody>
          <a:bodyPr/>
          <a:lstStyle/>
          <a:p>
            <a:r>
              <a:rPr lang="en-GB" altLang="en-US" i="0" u="sng" dirty="0"/>
              <a:t>Technical Brief: Part </a:t>
            </a:r>
            <a:r>
              <a:rPr lang="en-GB" altLang="en-US" i="0" u="sng" dirty="0" smtClean="0"/>
              <a:t>4</a:t>
            </a:r>
            <a:br>
              <a:rPr lang="en-GB" altLang="en-US" i="0" u="sng" dirty="0" smtClean="0"/>
            </a:br>
            <a:r>
              <a:rPr lang="en-GB" altLang="en-US" i="0" dirty="0" smtClean="0"/>
              <a:t/>
            </a:r>
            <a:br>
              <a:rPr lang="en-GB" altLang="en-US" i="0" dirty="0" smtClean="0"/>
            </a:br>
            <a:r>
              <a:rPr lang="en-GB" altLang="en-US" sz="3200" i="0" dirty="0" smtClean="0"/>
              <a:t>Task Briefing Sheet (TBS)</a:t>
            </a:r>
          </a:p>
        </p:txBody>
      </p:sp>
      <p:sp>
        <p:nvSpPr>
          <p:cNvPr id="9222" name="Rectangle 3"/>
          <p:cNvSpPr>
            <a:spLocks noGrp="1" noChangeArrowheads="1"/>
          </p:cNvSpPr>
          <p:nvPr>
            <p:ph type="subTitle" idx="1"/>
          </p:nvPr>
        </p:nvSpPr>
        <p:spPr>
          <a:xfrm>
            <a:off x="543197" y="3644900"/>
            <a:ext cx="5324947" cy="1368276"/>
          </a:xfrm>
        </p:spPr>
        <p:txBody>
          <a:bodyPr/>
          <a:lstStyle/>
          <a:p>
            <a:pPr eaLnBrk="1" hangingPunct="1"/>
            <a:r>
              <a:rPr lang="en-GB" altLang="en-US" dirty="0" smtClean="0">
                <a:solidFill>
                  <a:schemeClr val="tx2"/>
                </a:solidFill>
              </a:rPr>
              <a:t>Issue 2 - A guide to completion</a:t>
            </a:r>
            <a:endParaRPr lang="en-GB" altLang="en-US" dirty="0">
              <a:solidFill>
                <a:schemeClr val="tx2"/>
              </a:solidFill>
            </a:endParaRPr>
          </a:p>
          <a:p>
            <a:pPr eaLnBrk="1" hangingPunct="1"/>
            <a:endParaRPr lang="en-GB" altLang="en-US" sz="1200" dirty="0" smtClean="0">
              <a:solidFill>
                <a:schemeClr val="tx2"/>
              </a:solidFill>
            </a:endParaRPr>
          </a:p>
          <a:p>
            <a:pPr eaLnBrk="1" hangingPunct="1"/>
            <a:endParaRPr lang="en-GB" altLang="en-US" sz="1200" dirty="0">
              <a:solidFill>
                <a:schemeClr val="tx2"/>
              </a:solidFill>
            </a:endParaRPr>
          </a:p>
          <a:p>
            <a:pPr eaLnBrk="1" hangingPunct="1"/>
            <a:endParaRPr lang="en-GB" altLang="en-US" sz="1200" dirty="0" smtClean="0">
              <a:solidFill>
                <a:schemeClr val="tx2"/>
              </a:solidFill>
            </a:endParaRPr>
          </a:p>
          <a:p>
            <a:pPr eaLnBrk="1" hangingPunct="1"/>
            <a:r>
              <a:rPr lang="en-GB" altLang="en-US" sz="1200" dirty="0" smtClean="0">
                <a:solidFill>
                  <a:schemeClr val="tx2"/>
                </a:solidFill>
              </a:rPr>
              <a:t>January 2017</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1" y="1618234"/>
            <a:ext cx="2827830" cy="40208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EHFC01\Homes-E$\GNorman\Data\# IP Wessex HSEA\Current\Photographs\2015\West Clandon\IMG_1399.JP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10</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683568" y="1484784"/>
            <a:ext cx="7920880"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4</a:t>
            </a:r>
            <a:r>
              <a:rPr lang="en-GB" altLang="en-US" sz="2800" b="1" dirty="0" smtClean="0">
                <a:solidFill>
                  <a:schemeClr val="tx2"/>
                </a:solidFill>
              </a:rPr>
              <a:t> </a:t>
            </a:r>
            <a:r>
              <a:rPr lang="en-GB" altLang="en-US" sz="2800" b="1" dirty="0">
                <a:solidFill>
                  <a:schemeClr val="tx2"/>
                </a:solidFill>
              </a:rPr>
              <a:t>– </a:t>
            </a:r>
            <a:r>
              <a:rPr lang="en-GB" altLang="en-US" sz="2800" b="1" dirty="0" smtClean="0">
                <a:solidFill>
                  <a:schemeClr val="tx2"/>
                </a:solidFill>
              </a:rPr>
              <a:t>Control of Site &amp; Activity Risks</a:t>
            </a:r>
          </a:p>
          <a:p>
            <a:pPr marL="703263" lvl="1" indent="-342900" eaLnBrk="1" hangingPunct="1">
              <a:buClr>
                <a:schemeClr val="tx2"/>
              </a:buClr>
              <a:buSzPct val="100000"/>
              <a:buFont typeface="Wingdings" panose="05000000000000000000" pitchFamily="2" charset="2"/>
              <a:buChar char="Ø"/>
            </a:pPr>
            <a:r>
              <a:rPr lang="en-GB" altLang="en-US" sz="2800" dirty="0" smtClean="0">
                <a:solidFill>
                  <a:schemeClr val="tx2"/>
                </a:solidFill>
              </a:rPr>
              <a:t>Detail in this section:</a:t>
            </a:r>
          </a:p>
          <a:p>
            <a:pPr marL="1263650" lvl="2" indent="-457200" eaLnBrk="1" hangingPunct="1">
              <a:buClr>
                <a:schemeClr val="tx2"/>
              </a:buClr>
              <a:buSzPct val="100000"/>
              <a:buFont typeface="Arial" panose="020B0604020202020204" pitchFamily="34" charset="0"/>
              <a:buChar char="•"/>
            </a:pPr>
            <a:r>
              <a:rPr lang="en-GB" altLang="en-US" sz="2800" dirty="0" smtClean="0">
                <a:solidFill>
                  <a:schemeClr val="tx2"/>
                </a:solidFill>
              </a:rPr>
              <a:t>the </a:t>
            </a:r>
            <a:r>
              <a:rPr lang="en-GB" altLang="en-US" sz="2800" b="1" dirty="0" smtClean="0">
                <a:solidFill>
                  <a:schemeClr val="tx2"/>
                </a:solidFill>
              </a:rPr>
              <a:t>particular</a:t>
            </a:r>
            <a:r>
              <a:rPr lang="en-GB" altLang="en-US" sz="2800" dirty="0" smtClean="0">
                <a:solidFill>
                  <a:schemeClr val="tx2"/>
                </a:solidFill>
              </a:rPr>
              <a:t> and </a:t>
            </a:r>
            <a:r>
              <a:rPr lang="en-GB" altLang="en-US" sz="2800" b="1" dirty="0" smtClean="0">
                <a:solidFill>
                  <a:schemeClr val="tx2"/>
                </a:solidFill>
              </a:rPr>
              <a:t>significant</a:t>
            </a:r>
          </a:p>
          <a:p>
            <a:pPr marL="1600200" lvl="3" indent="-342900" eaLnBrk="1" hangingPunct="1">
              <a:buClr>
                <a:schemeClr val="tx2"/>
              </a:buClr>
              <a:buSzPct val="100000"/>
              <a:buFont typeface="Wingdings" panose="05000000000000000000" pitchFamily="2" charset="2"/>
              <a:buChar char="v"/>
            </a:pPr>
            <a:r>
              <a:rPr lang="en-GB" altLang="en-US" sz="2400" b="1" dirty="0" smtClean="0">
                <a:solidFill>
                  <a:schemeClr val="tx2"/>
                </a:solidFill>
              </a:rPr>
              <a:t>site specific</a:t>
            </a:r>
            <a:r>
              <a:rPr lang="en-GB" altLang="en-US" sz="2400" dirty="0" smtClean="0">
                <a:solidFill>
                  <a:schemeClr val="tx2"/>
                </a:solidFill>
              </a:rPr>
              <a:t> risks, and;</a:t>
            </a:r>
          </a:p>
          <a:p>
            <a:pPr marL="1600200" lvl="3" indent="-342900" eaLnBrk="1" hangingPunct="1">
              <a:buClr>
                <a:schemeClr val="tx2"/>
              </a:buClr>
              <a:buSzPct val="100000"/>
              <a:buFont typeface="Wingdings" panose="05000000000000000000" pitchFamily="2" charset="2"/>
              <a:buChar char="v"/>
            </a:pPr>
            <a:r>
              <a:rPr lang="en-GB" altLang="en-US" sz="2400" b="1" dirty="0" smtClean="0">
                <a:solidFill>
                  <a:schemeClr val="tx2"/>
                </a:solidFill>
              </a:rPr>
              <a:t>task activity</a:t>
            </a:r>
            <a:r>
              <a:rPr lang="en-GB" altLang="en-US" sz="2400" dirty="0" smtClean="0">
                <a:solidFill>
                  <a:schemeClr val="tx2"/>
                </a:solidFill>
              </a:rPr>
              <a:t> risks </a:t>
            </a:r>
            <a:endParaRPr lang="en-GB" altLang="en-US" sz="2800" dirty="0" smtClean="0">
              <a:solidFill>
                <a:schemeClr val="tx2"/>
              </a:solidFill>
            </a:endParaRPr>
          </a:p>
          <a:p>
            <a:pPr marL="1263650" lvl="2" indent="-457200" eaLnBrk="1" hangingPunct="1">
              <a:buClr>
                <a:schemeClr val="tx2"/>
              </a:buClr>
              <a:buSzPct val="100000"/>
              <a:buFont typeface="Arial" panose="020B0604020202020204" pitchFamily="34" charset="0"/>
              <a:buChar char="•"/>
            </a:pPr>
            <a:r>
              <a:rPr lang="en-GB" altLang="en-US" sz="2800" dirty="0" smtClean="0">
                <a:solidFill>
                  <a:schemeClr val="tx2"/>
                </a:solidFill>
              </a:rPr>
              <a:t>the relevant control measures</a:t>
            </a:r>
          </a:p>
          <a:p>
            <a:pPr marL="1255713" lvl="2" indent="0" eaLnBrk="1" hangingPunct="1">
              <a:buClr>
                <a:schemeClr val="tx2"/>
              </a:buClr>
              <a:buSzPct val="100000"/>
              <a:buNone/>
            </a:pPr>
            <a:r>
              <a:rPr lang="en-GB" altLang="en-US" sz="2000" dirty="0" smtClean="0">
                <a:solidFill>
                  <a:schemeClr val="tx2"/>
                </a:solidFill>
              </a:rPr>
              <a:t>(note: this is not a repeat of the risk assessment)</a:t>
            </a:r>
          </a:p>
          <a:p>
            <a:pPr marL="703263" lvl="1" indent="-342900" eaLnBrk="1" hangingPunct="1">
              <a:buClr>
                <a:schemeClr val="tx2"/>
              </a:buClr>
              <a:buSzPct val="100000"/>
              <a:buFont typeface="Wingdings" panose="05000000000000000000" pitchFamily="2" charset="2"/>
              <a:buChar char="Ø"/>
            </a:pPr>
            <a:r>
              <a:rPr lang="en-GB" altLang="en-US" sz="2800" dirty="0" smtClean="0">
                <a:solidFill>
                  <a:schemeClr val="tx2"/>
                </a:solidFill>
              </a:rPr>
              <a:t>Refer back to Section 3.1/3.2 of the Work Package Plan for the particular and significant risks</a:t>
            </a:r>
            <a:endParaRPr lang="en-GB" altLang="en-US" sz="2800" dirty="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37140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29481" y="-27385"/>
            <a:ext cx="9173481" cy="6892991"/>
          </a:xfrm>
          <a:prstGeom prst="rect">
            <a:avLst/>
          </a:prstGeom>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11</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683568" y="1484784"/>
            <a:ext cx="7920880"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5</a:t>
            </a:r>
            <a:r>
              <a:rPr lang="en-GB" altLang="en-US" sz="2800" b="1" dirty="0" smtClean="0">
                <a:solidFill>
                  <a:schemeClr val="tx2"/>
                </a:solidFill>
              </a:rPr>
              <a:t> </a:t>
            </a:r>
            <a:r>
              <a:rPr lang="en-GB" altLang="en-US" sz="2800" b="1" dirty="0">
                <a:solidFill>
                  <a:schemeClr val="tx2"/>
                </a:solidFill>
              </a:rPr>
              <a:t>– </a:t>
            </a:r>
            <a:r>
              <a:rPr lang="en-GB" altLang="en-US" sz="2800" b="1" dirty="0" smtClean="0">
                <a:solidFill>
                  <a:schemeClr val="tx2"/>
                </a:solidFill>
              </a:rPr>
              <a:t>Resources</a:t>
            </a:r>
            <a:endParaRPr lang="en-GB" altLang="en-US" sz="2800" b="1" dirty="0" smtClean="0">
              <a:solidFill>
                <a:schemeClr val="tx2"/>
              </a:solidFill>
              <a:latin typeface="+mj-lt"/>
            </a:endParaRPr>
          </a:p>
          <a:p>
            <a:pPr marL="703263" lvl="1"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Detail the resources required to undertake the task (See section 1.3 of the WPP)</a:t>
            </a:r>
          </a:p>
          <a:p>
            <a:pPr marL="1149350" lvl="2" indent="-342900" eaLnBrk="1" hangingPunct="1">
              <a:buClr>
                <a:schemeClr val="tx2"/>
              </a:buClr>
              <a:buSzPct val="100000"/>
              <a:buFont typeface="Arial" panose="020B0604020202020204" pitchFamily="34" charset="0"/>
              <a:buChar char="•"/>
            </a:pPr>
            <a:r>
              <a:rPr lang="en-GB" altLang="en-US" sz="2200" dirty="0" smtClean="0">
                <a:solidFill>
                  <a:schemeClr val="tx2"/>
                </a:solidFill>
              </a:rPr>
              <a:t>Document the </a:t>
            </a:r>
            <a:r>
              <a:rPr lang="en-GB" altLang="en-US" sz="2200" b="1" i="1" u="sng" dirty="0" smtClean="0">
                <a:solidFill>
                  <a:schemeClr val="tx2"/>
                </a:solidFill>
              </a:rPr>
              <a:t>minimum</a:t>
            </a:r>
            <a:r>
              <a:rPr lang="en-GB" altLang="en-US" sz="2200" dirty="0" smtClean="0">
                <a:solidFill>
                  <a:schemeClr val="tx2"/>
                </a:solidFill>
              </a:rPr>
              <a:t> number of people (and competencies) required to undertake the task safely</a:t>
            </a:r>
          </a:p>
          <a:p>
            <a:pPr marL="1600200" lvl="3" indent="-342900" eaLnBrk="1" hangingPunct="1">
              <a:buClr>
                <a:schemeClr val="tx2"/>
              </a:buClr>
              <a:buSzPct val="100000"/>
              <a:buFont typeface="Wingdings" panose="05000000000000000000" pitchFamily="2" charset="2"/>
              <a:buChar char="v"/>
            </a:pPr>
            <a:r>
              <a:rPr lang="en-GB" sz="2000" i="1" dirty="0" smtClean="0">
                <a:solidFill>
                  <a:schemeClr val="tx2"/>
                </a:solidFill>
              </a:rPr>
              <a:t>This </a:t>
            </a:r>
            <a:r>
              <a:rPr lang="en-GB" sz="2000" i="1" dirty="0">
                <a:solidFill>
                  <a:schemeClr val="tx2"/>
                </a:solidFill>
              </a:rPr>
              <a:t>should also consider operators of plant, machinery, engineering trains, etc.</a:t>
            </a:r>
            <a:r>
              <a:rPr lang="en-GB" sz="2200" i="1" dirty="0">
                <a:solidFill>
                  <a:schemeClr val="tx2"/>
                </a:solidFill>
              </a:rPr>
              <a:t> </a:t>
            </a:r>
            <a:r>
              <a:rPr lang="en-GB" sz="2200" dirty="0">
                <a:solidFill>
                  <a:schemeClr val="tx2"/>
                </a:solidFill>
              </a:rPr>
              <a:t>	</a:t>
            </a:r>
          </a:p>
          <a:p>
            <a:pPr marL="1149350" lvl="2" indent="-342900" eaLnBrk="1" hangingPunct="1">
              <a:buClr>
                <a:schemeClr val="tx2"/>
              </a:buClr>
              <a:buSzPct val="100000"/>
              <a:buFont typeface="Arial" panose="020B0604020202020204" pitchFamily="34" charset="0"/>
              <a:buChar char="•"/>
            </a:pPr>
            <a:r>
              <a:rPr lang="en-GB" altLang="en-US" sz="2200" dirty="0" smtClean="0">
                <a:solidFill>
                  <a:schemeClr val="tx2"/>
                </a:solidFill>
              </a:rPr>
              <a:t>Detail any specialist PPE requirements (what is required and by whom)</a:t>
            </a:r>
          </a:p>
          <a:p>
            <a:pPr marL="1149350" lvl="2" indent="-342900" eaLnBrk="1" hangingPunct="1">
              <a:buClr>
                <a:schemeClr val="tx2"/>
              </a:buClr>
              <a:buSzPct val="100000"/>
              <a:buFont typeface="Arial" panose="020B0604020202020204" pitchFamily="34" charset="0"/>
              <a:buChar char="•"/>
            </a:pPr>
            <a:r>
              <a:rPr lang="en-GB" altLang="en-US" sz="2200" dirty="0" smtClean="0">
                <a:solidFill>
                  <a:schemeClr val="tx2"/>
                </a:solidFill>
              </a:rPr>
              <a:t>Document </a:t>
            </a:r>
            <a:r>
              <a:rPr lang="en-GB" altLang="en-US" sz="2200" dirty="0">
                <a:solidFill>
                  <a:schemeClr val="tx2"/>
                </a:solidFill>
              </a:rPr>
              <a:t>the </a:t>
            </a:r>
            <a:r>
              <a:rPr lang="en-GB" altLang="en-US" sz="2200" dirty="0" smtClean="0">
                <a:solidFill>
                  <a:schemeClr val="tx2"/>
                </a:solidFill>
              </a:rPr>
              <a:t>quantity of plant, equipment and tools </a:t>
            </a:r>
            <a:r>
              <a:rPr lang="en-GB" altLang="en-US" sz="2200" dirty="0">
                <a:solidFill>
                  <a:schemeClr val="tx2"/>
                </a:solidFill>
              </a:rPr>
              <a:t>to complete </a:t>
            </a:r>
            <a:r>
              <a:rPr lang="en-GB" altLang="en-US" sz="2200" dirty="0" smtClean="0">
                <a:solidFill>
                  <a:schemeClr val="tx2"/>
                </a:solidFill>
              </a:rPr>
              <a:t>the task</a:t>
            </a:r>
          </a:p>
          <a:p>
            <a:pPr marL="1149350" lvl="2" indent="-342900" eaLnBrk="1" hangingPunct="1">
              <a:buClr>
                <a:schemeClr val="tx2"/>
              </a:buClr>
              <a:buSzPct val="100000"/>
              <a:buFont typeface="Arial" panose="020B0604020202020204" pitchFamily="34" charset="0"/>
              <a:buChar char="•"/>
            </a:pPr>
            <a:r>
              <a:rPr lang="en-GB" altLang="en-US" sz="2200" dirty="0" smtClean="0">
                <a:solidFill>
                  <a:schemeClr val="tx2"/>
                </a:solidFill>
              </a:rPr>
              <a:t>Document </a:t>
            </a:r>
            <a:r>
              <a:rPr lang="en-GB" altLang="en-US" sz="2200" dirty="0">
                <a:solidFill>
                  <a:schemeClr val="tx2"/>
                </a:solidFill>
              </a:rPr>
              <a:t>the quantity of </a:t>
            </a:r>
            <a:r>
              <a:rPr lang="en-GB" altLang="en-US" sz="2200" dirty="0" smtClean="0">
                <a:solidFill>
                  <a:schemeClr val="tx2"/>
                </a:solidFill>
              </a:rPr>
              <a:t>materials to </a:t>
            </a:r>
            <a:r>
              <a:rPr lang="en-GB" altLang="en-US" sz="2200" dirty="0">
                <a:solidFill>
                  <a:schemeClr val="tx2"/>
                </a:solidFill>
              </a:rPr>
              <a:t>complete </a:t>
            </a:r>
            <a:r>
              <a:rPr lang="en-GB" altLang="en-US" sz="2200" dirty="0" smtClean="0">
                <a:solidFill>
                  <a:schemeClr val="tx2"/>
                </a:solidFill>
              </a:rPr>
              <a:t>the task</a:t>
            </a:r>
            <a:endParaRPr lang="en-GB" altLang="en-US" sz="2200" dirty="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31575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HFC01\Homes-E$\GNorman\Data\# IP Wessex HSEA\Current\Photographs\2016\Wrecclesham\IMG_1649.JPG"/>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12</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484784"/>
            <a:ext cx="8568952"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a:t>
            </a:r>
          </a:p>
          <a:p>
            <a:pPr marL="703263" lvl="1" indent="-342900" eaLnBrk="1" hangingPunct="1">
              <a:buClr>
                <a:schemeClr val="tx2"/>
              </a:buClr>
              <a:buSzPct val="100000"/>
              <a:buFont typeface="+mj-lt"/>
              <a:buAutoNum type="alphaLcPeriod"/>
            </a:pPr>
            <a:r>
              <a:rPr lang="en-GB" altLang="en-US" sz="2400" b="1" dirty="0" smtClean="0">
                <a:solidFill>
                  <a:schemeClr val="tx2"/>
                </a:solidFill>
              </a:rPr>
              <a:t>Location</a:t>
            </a:r>
            <a:r>
              <a:rPr lang="en-GB" altLang="en-US" sz="2400" dirty="0" smtClean="0">
                <a:solidFill>
                  <a:schemeClr val="tx2"/>
                </a:solidFill>
              </a:rPr>
              <a:t> - This section should provide any additional details of the location of the task i.e. line, mileage. The use of photos or plans of the site is useful here</a:t>
            </a:r>
          </a:p>
          <a:p>
            <a:pPr marL="703263" lvl="1" indent="-342900" eaLnBrk="1" hangingPunct="1">
              <a:buClr>
                <a:schemeClr val="tx2"/>
              </a:buClr>
              <a:buSzPct val="100000"/>
              <a:buFont typeface="+mj-lt"/>
              <a:buAutoNum type="alphaLcPeriod"/>
            </a:pPr>
            <a:r>
              <a:rPr lang="en-GB" altLang="en-US" sz="2400" b="1" dirty="0" smtClean="0">
                <a:solidFill>
                  <a:schemeClr val="tx2"/>
                </a:solidFill>
              </a:rPr>
              <a:t>Safest access/egress point</a:t>
            </a:r>
            <a:r>
              <a:rPr lang="en-GB" altLang="en-US" sz="2400" dirty="0" smtClean="0">
                <a:solidFill>
                  <a:schemeClr val="tx2"/>
                </a:solidFill>
              </a:rPr>
              <a:t> – This section should detail:</a:t>
            </a:r>
          </a:p>
          <a:p>
            <a:pPr marL="1149350" lvl="2"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 the locations to access and egress the site of work</a:t>
            </a:r>
          </a:p>
          <a:p>
            <a:pPr marL="1149350" lvl="2"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routes to / from the point of access / egress</a:t>
            </a:r>
          </a:p>
          <a:p>
            <a:pPr marL="1149350" lvl="2"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Additional protection arrangements for access / egress</a:t>
            </a:r>
          </a:p>
          <a:p>
            <a:pPr marL="1149350" lvl="2" indent="-342900" eaLnBrk="1" hangingPunct="1">
              <a:buClr>
                <a:schemeClr val="tx2"/>
              </a:buClr>
              <a:buSzPct val="100000"/>
              <a:buFont typeface="Wingdings" panose="05000000000000000000" pitchFamily="2" charset="2"/>
              <a:buChar char="Ø"/>
            </a:pPr>
            <a:r>
              <a:rPr lang="en-GB" altLang="en-US" sz="2200" dirty="0" smtClean="0">
                <a:solidFill>
                  <a:schemeClr val="tx2"/>
                </a:solidFill>
              </a:rPr>
              <a:t>Consider the need for:</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Carrying tools and equipment</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Plant i.e. RRV or road vehicles</a:t>
            </a: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312499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HFC01\Homes-E$\GNorman\Data\# IP Wessex HSEA\Current\Photographs\2016\Wrecclesham\IMG_1649.JPG"/>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13</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484784"/>
            <a:ext cx="8568952"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 (continued)</a:t>
            </a:r>
          </a:p>
          <a:p>
            <a:pPr marL="817563" lvl="1" indent="-457200" eaLnBrk="1" hangingPunct="1">
              <a:buClr>
                <a:schemeClr val="tx2"/>
              </a:buClr>
              <a:buSzPct val="100000"/>
              <a:buFont typeface="+mj-lt"/>
              <a:buAutoNum type="alphaLcPeriod" startAt="3"/>
            </a:pPr>
            <a:r>
              <a:rPr lang="en-GB" altLang="en-US" sz="2400" b="1" dirty="0" smtClean="0">
                <a:solidFill>
                  <a:schemeClr val="tx2"/>
                </a:solidFill>
              </a:rPr>
              <a:t>Our workforce protection arrangements</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Describe the protection arrangements for the safe delivery of the work</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Consider:</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Track protection arrangements i.e. possessions / isolations</a:t>
            </a:r>
          </a:p>
          <a:p>
            <a:pPr marL="2046288" lvl="4" indent="-342900" eaLnBrk="1" hangingPunct="1">
              <a:buClr>
                <a:schemeClr val="tx2"/>
              </a:buClr>
              <a:buSzPct val="100000"/>
              <a:buFont typeface="Wingdings" panose="05000000000000000000" pitchFamily="2" charset="2"/>
              <a:buChar char="v"/>
            </a:pPr>
            <a:r>
              <a:rPr lang="en-GB" altLang="en-US" sz="2200" dirty="0" smtClean="0">
                <a:solidFill>
                  <a:schemeClr val="tx2"/>
                </a:solidFill>
              </a:rPr>
              <a:t>This can refer to the SSOWP – no need to repeat!</a:t>
            </a:r>
            <a:endParaRPr lang="en-GB" altLang="en-US" sz="2200" dirty="0">
              <a:solidFill>
                <a:schemeClr val="tx2"/>
              </a:solidFill>
            </a:endParaRP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Traffic management – both rail and road</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Service isolations – (see section e) for permit requirements)</a:t>
            </a:r>
            <a:endParaRPr lang="en-GB" altLang="en-US" sz="2200" dirty="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10752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HFC01\Homes-E$\GNorman\Data\# IP Wessex HSEA\Current\Photographs\2016\Wrecclesham\IMG_1649.JPG"/>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14</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484784"/>
            <a:ext cx="8568952"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 (continued)</a:t>
            </a:r>
          </a:p>
          <a:p>
            <a:pPr marL="817563" lvl="1" indent="-457200" eaLnBrk="1" hangingPunct="1">
              <a:buClr>
                <a:schemeClr val="tx2"/>
              </a:buClr>
              <a:buSzPct val="100000"/>
              <a:buFont typeface="+mj-lt"/>
              <a:buAutoNum type="alphaLcPeriod" startAt="4"/>
            </a:pPr>
            <a:r>
              <a:rPr lang="en-GB" altLang="en-US" sz="2400" b="1" dirty="0" smtClean="0">
                <a:solidFill>
                  <a:schemeClr val="tx2"/>
                </a:solidFill>
              </a:rPr>
              <a:t>Safeguarding others from our work</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information on the arrangements to safeguard those affected by the work</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Consider:</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Members of the public (i.e. at stations, foot crossings)</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Neighbours (i.e. noise / vibration)</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Other workgroups at the location</a:t>
            </a:r>
            <a:r>
              <a:rPr lang="en-GB" altLang="en-US" sz="2200" dirty="0">
                <a:solidFill>
                  <a:schemeClr val="tx2"/>
                </a:solidFill>
              </a:rPr>
              <a:t> </a:t>
            </a:r>
            <a:r>
              <a:rPr lang="en-GB" altLang="en-US" sz="2200" dirty="0" smtClean="0">
                <a:solidFill>
                  <a:schemeClr val="tx2"/>
                </a:solidFill>
              </a:rPr>
              <a:t>/ or that may pass through</a:t>
            </a:r>
          </a:p>
          <a:p>
            <a:pPr marL="1600200" lvl="3" indent="-342900" eaLnBrk="1" hangingPunct="1">
              <a:buClr>
                <a:schemeClr val="tx2"/>
              </a:buClr>
              <a:buSzPct val="100000"/>
              <a:buFont typeface="Arial" panose="020B0604020202020204" pitchFamily="34" charset="0"/>
              <a:buChar char="•"/>
            </a:pPr>
            <a:r>
              <a:rPr lang="en-GB" altLang="en-US" sz="2200" dirty="0" smtClean="0">
                <a:solidFill>
                  <a:schemeClr val="tx2"/>
                </a:solidFill>
              </a:rPr>
              <a:t>The environment</a:t>
            </a: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12324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HFC01\Homes-E$\GNorman\Data\# IP Wessex HSEA\Current\Photographs\2016\Wrecclesham\IMG_1649.JPG"/>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15</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484784"/>
            <a:ext cx="8568952"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 (continued)</a:t>
            </a:r>
          </a:p>
          <a:p>
            <a:pPr marL="817563" lvl="1" indent="-457200" eaLnBrk="1" hangingPunct="1">
              <a:buClr>
                <a:schemeClr val="tx2"/>
              </a:buClr>
              <a:buSzPct val="100000"/>
              <a:buFont typeface="+mj-lt"/>
              <a:buAutoNum type="alphaLcPeriod" startAt="5"/>
            </a:pPr>
            <a:r>
              <a:rPr lang="en-GB" altLang="en-US" sz="2400" b="1" dirty="0" smtClean="0">
                <a:solidFill>
                  <a:schemeClr val="tx2"/>
                </a:solidFill>
              </a:rPr>
              <a:t>Permits</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Detail all permits required for the task</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Detail who is responsible for issuing and cancelling each permit</a:t>
            </a:r>
            <a:endParaRPr lang="en-GB" altLang="en-US" sz="2400" dirty="0">
              <a:solidFill>
                <a:schemeClr val="tx2"/>
              </a:solidFill>
            </a:endParaRPr>
          </a:p>
          <a:p>
            <a:pPr marL="817563" lvl="1" indent="-457200" eaLnBrk="1" hangingPunct="1">
              <a:buClr>
                <a:schemeClr val="tx2"/>
              </a:buClr>
              <a:buSzPct val="100000"/>
              <a:buFont typeface="+mj-lt"/>
              <a:buAutoNum type="alphaLcPeriod" startAt="5"/>
            </a:pPr>
            <a:r>
              <a:rPr lang="en-GB" altLang="en-US" sz="2400" b="1" dirty="0" smtClean="0">
                <a:solidFill>
                  <a:schemeClr val="tx2"/>
                </a:solidFill>
              </a:rPr>
              <a:t>Plant and machinery movements</a:t>
            </a:r>
            <a:endParaRPr lang="en-GB" altLang="en-US" sz="2400" b="1" dirty="0">
              <a:solidFill>
                <a:schemeClr val="tx2"/>
              </a:solidFill>
            </a:endParaRP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information on any (rail or road) plant or machinery movements that could affect the work prior to, during and after the work – including those used by other parties</a:t>
            </a:r>
            <a:endParaRPr lang="en-GB" altLang="en-US" sz="2400" dirty="0">
              <a:solidFill>
                <a:schemeClr val="tx2"/>
              </a:solidFill>
            </a:endParaRP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information on how exclusion zones and traffic routes will be managed during the work</a:t>
            </a:r>
            <a:endParaRPr lang="en-GB" altLang="en-US" sz="2400" dirty="0">
              <a:solidFill>
                <a:schemeClr val="tx2"/>
              </a:solidFill>
            </a:endParaRPr>
          </a:p>
          <a:p>
            <a:pPr marL="1263650" lvl="2" indent="-457200" eaLnBrk="1" hangingPunct="1">
              <a:buClr>
                <a:schemeClr val="tx2"/>
              </a:buClr>
              <a:buSzPct val="100000"/>
              <a:buFont typeface="Wingdings" panose="05000000000000000000" pitchFamily="2" charset="2"/>
              <a:buChar char="Ø"/>
            </a:pPr>
            <a:endParaRPr lang="en-GB" altLang="en-US" sz="2400" dirty="0" smtClean="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806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HFC01\Homes-E$\GNorman\Data\# IP Wessex HSEA\Current\Photographs\2016\Wrecclesham\IMG_1649.JPG"/>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16</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484784"/>
            <a:ext cx="8568952"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 (continued)</a:t>
            </a:r>
          </a:p>
          <a:p>
            <a:pPr marL="817563" lvl="1" indent="-457200" eaLnBrk="1" hangingPunct="1">
              <a:buClr>
                <a:schemeClr val="tx2"/>
              </a:buClr>
              <a:buSzPct val="100000"/>
              <a:buFont typeface="+mj-lt"/>
              <a:buAutoNum type="alphaLcPeriod" startAt="7"/>
            </a:pPr>
            <a:r>
              <a:rPr lang="en-GB" altLang="en-US" sz="2400" b="1" dirty="0" smtClean="0">
                <a:solidFill>
                  <a:schemeClr val="tx2"/>
                </a:solidFill>
              </a:rPr>
              <a:t>Communication</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information on:</a:t>
            </a:r>
          </a:p>
          <a:p>
            <a:pPr marL="1714500" lvl="3" indent="-457200" eaLnBrk="1" hangingPunct="1">
              <a:buClr>
                <a:schemeClr val="tx2"/>
              </a:buClr>
              <a:buSzPct val="100000"/>
              <a:buFont typeface="Arial" panose="020B0604020202020204" pitchFamily="34" charset="0"/>
              <a:buChar char="•"/>
            </a:pPr>
            <a:r>
              <a:rPr lang="en-GB" altLang="en-US" sz="2400" dirty="0" smtClean="0">
                <a:solidFill>
                  <a:schemeClr val="tx2"/>
                </a:solidFill>
              </a:rPr>
              <a:t>the means of communication during the work (i.e. duplex or back-to-back radio systems)</a:t>
            </a:r>
          </a:p>
          <a:p>
            <a:pPr marL="1714500" lvl="3" indent="-457200" eaLnBrk="1" hangingPunct="1">
              <a:buClr>
                <a:schemeClr val="tx2"/>
              </a:buClr>
              <a:buSzPct val="100000"/>
              <a:buFont typeface="Arial" panose="020B0604020202020204" pitchFamily="34" charset="0"/>
              <a:buChar char="•"/>
            </a:pPr>
            <a:r>
              <a:rPr lang="en-GB" altLang="en-US" sz="2400" dirty="0" smtClean="0">
                <a:solidFill>
                  <a:schemeClr val="tx2"/>
                </a:solidFill>
              </a:rPr>
              <a:t>Back-up systems or restrictions should it fail</a:t>
            </a:r>
            <a:endParaRPr lang="en-GB" altLang="en-US" sz="2400" dirty="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40050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cdn.youthnet.org/uploads/2012/09/Calling-999.jpg">
            <a:hlinkClick r:id="rId3"/>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08521" y="1196752"/>
            <a:ext cx="9361041" cy="5220445"/>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17</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484784"/>
            <a:ext cx="8568952"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 (continued)</a:t>
            </a:r>
          </a:p>
          <a:p>
            <a:pPr marL="817563" lvl="1" indent="-457200" eaLnBrk="1" hangingPunct="1">
              <a:buClr>
                <a:schemeClr val="tx2"/>
              </a:buClr>
              <a:buSzPct val="100000"/>
              <a:buFont typeface="+mj-lt"/>
              <a:buAutoNum type="alphaLcPeriod" startAt="8"/>
            </a:pPr>
            <a:r>
              <a:rPr lang="en-GB" altLang="en-US" sz="2400" b="1" dirty="0" smtClean="0">
                <a:solidFill>
                  <a:schemeClr val="tx2"/>
                </a:solidFill>
              </a:rPr>
              <a:t>Emergency arrangements</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Consider what the foreseeable emergencies might be (refer back to the CPP and WPP)</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information on the arrangements for those foreseeable emergencies (i.e. those who have specific responsibilities, what equipment is required)</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Consider:</a:t>
            </a:r>
          </a:p>
          <a:p>
            <a:pPr marL="1714500" lvl="3" indent="-457200" eaLnBrk="1" hangingPunct="1">
              <a:buClr>
                <a:schemeClr val="tx2"/>
              </a:buClr>
              <a:buSzPct val="100000"/>
              <a:buFont typeface="Arial" panose="020B0604020202020204" pitchFamily="34" charset="0"/>
              <a:buChar char="•"/>
            </a:pPr>
            <a:r>
              <a:rPr lang="en-GB" altLang="en-US" sz="2000" dirty="0" smtClean="0">
                <a:solidFill>
                  <a:schemeClr val="tx2"/>
                </a:solidFill>
              </a:rPr>
              <a:t>First aid  and fire safety arrangements</a:t>
            </a:r>
          </a:p>
          <a:p>
            <a:pPr marL="1714500" lvl="3" indent="-457200" eaLnBrk="1" hangingPunct="1">
              <a:buClr>
                <a:schemeClr val="tx2"/>
              </a:buClr>
              <a:buSzPct val="100000"/>
              <a:buFont typeface="Arial" panose="020B0604020202020204" pitchFamily="34" charset="0"/>
              <a:buChar char="•"/>
            </a:pPr>
            <a:r>
              <a:rPr lang="en-GB" altLang="en-US" sz="2000" dirty="0" smtClean="0">
                <a:solidFill>
                  <a:schemeClr val="tx2"/>
                </a:solidFill>
              </a:rPr>
              <a:t>Environmental incidents</a:t>
            </a:r>
          </a:p>
          <a:p>
            <a:pPr marL="1714500" lvl="3" indent="-457200" eaLnBrk="1" hangingPunct="1">
              <a:buClr>
                <a:schemeClr val="tx2"/>
              </a:buClr>
              <a:buSzPct val="100000"/>
              <a:buFont typeface="Arial" panose="020B0604020202020204" pitchFamily="34" charset="0"/>
              <a:buChar char="•"/>
            </a:pPr>
            <a:r>
              <a:rPr lang="en-GB" altLang="en-US" sz="2000" dirty="0" smtClean="0">
                <a:solidFill>
                  <a:schemeClr val="tx2"/>
                </a:solidFill>
              </a:rPr>
              <a:t>Other emergencies i.e. working at height, confined spaces, working over water</a:t>
            </a: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10106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groundhog.co.uk/images/gallery_images/swo5500/DSC02215.jpg">
            <a:hlinkClick r:id="rId2"/>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405086"/>
            <a:ext cx="9144000" cy="504825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18</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323528" y="1700808"/>
            <a:ext cx="8568952" cy="3168352"/>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6 – Site details (continued)</a:t>
            </a:r>
          </a:p>
          <a:p>
            <a:pPr marL="817563" lvl="1" indent="-457200" eaLnBrk="1" hangingPunct="1">
              <a:buClr>
                <a:schemeClr val="tx2"/>
              </a:buClr>
              <a:buSzPct val="100000"/>
              <a:buFont typeface="+mj-lt"/>
              <a:buAutoNum type="alphaLcPeriod" startAt="9"/>
            </a:pPr>
            <a:r>
              <a:rPr lang="en-GB" altLang="en-US" sz="2400" b="1" dirty="0" smtClean="0">
                <a:solidFill>
                  <a:schemeClr val="tx2"/>
                </a:solidFill>
              </a:rPr>
              <a:t>Welfare</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Summarise any welfare arrangements specific to this task</a:t>
            </a:r>
          </a:p>
          <a:p>
            <a:pPr marL="1263650" lvl="2" indent="-457200" eaLnBrk="1" hangingPunct="1">
              <a:buClr>
                <a:schemeClr val="tx2"/>
              </a:buClr>
              <a:buSzPct val="100000"/>
              <a:buFont typeface="Wingdings" panose="05000000000000000000" pitchFamily="2" charset="2"/>
              <a:buChar char="Ø"/>
            </a:pPr>
            <a:r>
              <a:rPr lang="en-GB" altLang="en-US" sz="2400" dirty="0" smtClean="0">
                <a:solidFill>
                  <a:schemeClr val="tx2"/>
                </a:solidFill>
              </a:rPr>
              <a:t>Refer back to the general site safety briefing if there is no difference from these arrangements.</a:t>
            </a:r>
            <a:endParaRPr lang="en-GB" altLang="en-US" sz="2000" dirty="0" smtClean="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3701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Work\HSE\Safety\Photographs\Botley Slip Site 060314\IMG_0192.jp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19</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683568" y="1484784"/>
            <a:ext cx="7920880" cy="417646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7 – Changes to the Task Briefing Sheet</a:t>
            </a:r>
          </a:p>
          <a:p>
            <a:pPr marL="817563" lvl="1" indent="-457200" eaLnBrk="1" hangingPunct="1">
              <a:buClr>
                <a:schemeClr val="tx2"/>
              </a:buClr>
              <a:buSzPct val="100000"/>
              <a:buFont typeface="Wingdings" panose="05000000000000000000" pitchFamily="2" charset="2"/>
              <a:buChar char="Ø"/>
            </a:pPr>
            <a:r>
              <a:rPr lang="en-GB" altLang="en-US" sz="2400" dirty="0" smtClean="0">
                <a:solidFill>
                  <a:schemeClr val="tx2"/>
                </a:solidFill>
                <a:latin typeface="+mj-lt"/>
              </a:rPr>
              <a:t>This section is to be completed by the person in charge of the task to record any changes that may have to be made to the Task Briefing Sheet (i.e. if things on site are different from that recorded)</a:t>
            </a:r>
          </a:p>
          <a:p>
            <a:pPr marL="817563" lvl="1" indent="-457200" eaLnBrk="1" hangingPunct="1">
              <a:buClr>
                <a:schemeClr val="tx2"/>
              </a:buClr>
              <a:buSzPct val="100000"/>
              <a:buFont typeface="Wingdings" panose="05000000000000000000" pitchFamily="2" charset="2"/>
              <a:buChar char="Ø"/>
            </a:pPr>
            <a:endParaRPr lang="en-GB" altLang="en-US" sz="2400" dirty="0">
              <a:solidFill>
                <a:schemeClr val="tx2"/>
              </a:solidFill>
              <a:latin typeface="+mj-lt"/>
            </a:endParaRPr>
          </a:p>
          <a:p>
            <a:pPr marL="817563" lvl="1" indent="-457200" eaLnBrk="1" hangingPunct="1">
              <a:buClr>
                <a:schemeClr val="tx2"/>
              </a:buClr>
              <a:buSzPct val="100000"/>
              <a:buFont typeface="Wingdings" panose="05000000000000000000" pitchFamily="2" charset="2"/>
              <a:buChar char="Ø"/>
            </a:pPr>
            <a:r>
              <a:rPr lang="en-GB" altLang="en-US" sz="2400" dirty="0" smtClean="0">
                <a:solidFill>
                  <a:schemeClr val="tx2"/>
                </a:solidFill>
                <a:latin typeface="+mj-lt"/>
              </a:rPr>
              <a:t>Note – this needs to be authorised by a responsible person and an authorisation reference issued BEFORE the task starts, or continues (so it is important that the contact details and communication arrangements are in place)</a:t>
            </a:r>
          </a:p>
        </p:txBody>
      </p:sp>
      <p:sp>
        <p:nvSpPr>
          <p:cNvPr id="2" name="Footer Placeholder 1"/>
          <p:cNvSpPr>
            <a:spLocks noGrp="1"/>
          </p:cNvSpPr>
          <p:nvPr>
            <p:ph type="ftr" sz="quarter" idx="10"/>
          </p:nvPr>
        </p:nvSpPr>
        <p:spPr/>
        <p:txBody>
          <a:bodyPr/>
          <a:lstStyle/>
          <a:p>
            <a:pPr>
              <a:defRPr/>
            </a:pPr>
            <a:r>
              <a:rPr lang="en-GB" altLang="en-US" dirty="0" smtClean="0"/>
              <a:t>Task Briefing Sheet: Issue 2 - A Guide to Completion</a:t>
            </a:r>
            <a:endParaRPr lang="en-GB" altLang="en-US" dirty="0"/>
          </a:p>
        </p:txBody>
      </p:sp>
    </p:spTree>
    <p:extLst>
      <p:ext uri="{BB962C8B-B14F-4D97-AF65-F5344CB8AC3E}">
        <p14:creationId xmlns:p14="http://schemas.microsoft.com/office/powerpoint/2010/main" val="3781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EHFC01\Homes-E$\GNorman\Data\# IP Wessex HSEA\Current\Photographs\2015\West Clandon\IMG_1399.JPG"/>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2</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Task Briefing Sheet  – Issue 2</a:t>
            </a:r>
          </a:p>
        </p:txBody>
      </p:sp>
      <p:sp>
        <p:nvSpPr>
          <p:cNvPr id="11270" name="Rectangle 3"/>
          <p:cNvSpPr>
            <a:spLocks noGrp="1" noChangeArrowheads="1"/>
          </p:cNvSpPr>
          <p:nvPr>
            <p:ph type="body" idx="1"/>
          </p:nvPr>
        </p:nvSpPr>
        <p:spPr>
          <a:xfrm>
            <a:off x="539552" y="1473687"/>
            <a:ext cx="6224076" cy="4752528"/>
          </a:xfrm>
        </p:spPr>
        <p:txBody>
          <a:bodyPr/>
          <a:lstStyle/>
          <a:p>
            <a:pPr marL="285750" indent="-285750" eaLnBrk="1" hangingPunct="1">
              <a:buClr>
                <a:schemeClr val="tx2"/>
              </a:buClr>
              <a:buSzPct val="100000"/>
              <a:buFont typeface="Arial" panose="020B0604020202020204" pitchFamily="34" charset="0"/>
              <a:buChar char="•"/>
            </a:pPr>
            <a:r>
              <a:rPr lang="en-GB" altLang="en-US" sz="2200" dirty="0" smtClean="0">
                <a:solidFill>
                  <a:schemeClr val="tx2"/>
                </a:solidFill>
              </a:rPr>
              <a:t>The requirements for the Task Briefing Sheet have been updated to reflect:</a:t>
            </a:r>
          </a:p>
          <a:p>
            <a:pPr marL="646113" lvl="1" indent="-285750" eaLnBrk="1" hangingPunct="1">
              <a:buClr>
                <a:schemeClr val="tx2"/>
              </a:buClr>
              <a:buSzPct val="100000"/>
              <a:buFont typeface="Arial" panose="020B0604020202020204" pitchFamily="34" charset="0"/>
              <a:buChar char="•"/>
            </a:pPr>
            <a:r>
              <a:rPr lang="en-GB" altLang="en-US" sz="2200" dirty="0" smtClean="0">
                <a:solidFill>
                  <a:schemeClr val="tx2"/>
                </a:solidFill>
              </a:rPr>
              <a:t>changes in CDM 2015, and;</a:t>
            </a:r>
          </a:p>
          <a:p>
            <a:pPr marL="646113" lvl="1" indent="-285750" eaLnBrk="1" hangingPunct="1">
              <a:buClr>
                <a:schemeClr val="tx2"/>
              </a:buClr>
              <a:buSzPct val="100000"/>
              <a:buFont typeface="Arial" panose="020B0604020202020204" pitchFamily="34" charset="0"/>
              <a:buChar char="•"/>
            </a:pPr>
            <a:r>
              <a:rPr lang="en-GB" altLang="en-US" sz="2200" dirty="0" smtClean="0">
                <a:solidFill>
                  <a:schemeClr val="tx2"/>
                </a:solidFill>
              </a:rPr>
              <a:t>recent changes to the Construction Phase Plan and Work Package Plan templates</a:t>
            </a:r>
          </a:p>
          <a:p>
            <a:pPr marL="285750" indent="-285750" eaLnBrk="1" hangingPunct="1">
              <a:buClr>
                <a:schemeClr val="tx2"/>
              </a:buClr>
              <a:buSzPct val="100000"/>
              <a:buFont typeface="Arial" panose="020B0604020202020204" pitchFamily="34" charset="0"/>
              <a:buChar char="•"/>
            </a:pPr>
            <a:r>
              <a:rPr lang="en-GB" altLang="en-US" sz="2200" dirty="0" smtClean="0">
                <a:solidFill>
                  <a:schemeClr val="tx2"/>
                </a:solidFill>
              </a:rPr>
              <a:t>Must be used for all construction work - the level of detail required should relate to the complexity of the work</a:t>
            </a:r>
          </a:p>
          <a:p>
            <a:pPr marL="285750" indent="-285750" eaLnBrk="1" hangingPunct="1">
              <a:buClr>
                <a:schemeClr val="tx2"/>
              </a:buClr>
              <a:buSzPct val="100000"/>
              <a:buFont typeface="Arial" panose="020B0604020202020204" pitchFamily="34" charset="0"/>
              <a:buChar char="•"/>
            </a:pPr>
            <a:r>
              <a:rPr lang="en-GB" altLang="en-US" sz="2200" dirty="0" smtClean="0">
                <a:solidFill>
                  <a:schemeClr val="tx2"/>
                </a:solidFill>
              </a:rPr>
              <a:t>Issued at least a shift in advance to the person leading the workgroup</a:t>
            </a:r>
          </a:p>
          <a:p>
            <a:pPr marL="285750" indent="-285750" eaLnBrk="1" hangingPunct="1">
              <a:buClr>
                <a:schemeClr val="tx2"/>
              </a:buClr>
              <a:buSzPct val="100000"/>
              <a:buFont typeface="Arial" panose="020B0604020202020204" pitchFamily="34" charset="0"/>
              <a:buChar char="•"/>
            </a:pPr>
            <a:r>
              <a:rPr lang="en-GB" altLang="en-US" sz="2200" dirty="0" smtClean="0">
                <a:solidFill>
                  <a:schemeClr val="tx2"/>
                </a:solidFill>
              </a:rPr>
              <a:t>The Deliverer can decide the format it is issued in (paper, digital); however, a copy must be available at the site of work at all times</a:t>
            </a:r>
            <a:endParaRPr lang="en-GB" altLang="en-US" sz="2200" b="1" i="1" dirty="0" smtClean="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3628" y="2060849"/>
            <a:ext cx="2076362" cy="2952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wipe(down)">
                                      <p:cBhvr>
                                        <p:cTn id="7" dur="500"/>
                                        <p:tgtEl>
                                          <p:spTgt spid="11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wipe(down)">
                                      <p:cBhvr>
                                        <p:cTn id="12" dur="500"/>
                                        <p:tgtEl>
                                          <p:spTgt spid="11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70">
                                            <p:txEl>
                                              <p:pRg st="2" end="2"/>
                                            </p:txEl>
                                          </p:spTgt>
                                        </p:tgtEl>
                                        <p:attrNameLst>
                                          <p:attrName>style.visibility</p:attrName>
                                        </p:attrNameLst>
                                      </p:cBhvr>
                                      <p:to>
                                        <p:strVal val="visible"/>
                                      </p:to>
                                    </p:set>
                                    <p:animEffect transition="in" filter="wipe(down)">
                                      <p:cBhvr>
                                        <p:cTn id="17" dur="500"/>
                                        <p:tgtEl>
                                          <p:spTgt spid="112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70">
                                            <p:txEl>
                                              <p:pRg st="3" end="3"/>
                                            </p:txEl>
                                          </p:spTgt>
                                        </p:tgtEl>
                                        <p:attrNameLst>
                                          <p:attrName>style.visibility</p:attrName>
                                        </p:attrNameLst>
                                      </p:cBhvr>
                                      <p:to>
                                        <p:strVal val="visible"/>
                                      </p:to>
                                    </p:set>
                                    <p:animEffect transition="in" filter="wipe(down)">
                                      <p:cBhvr>
                                        <p:cTn id="22" dur="500"/>
                                        <p:tgtEl>
                                          <p:spTgt spid="112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270">
                                            <p:txEl>
                                              <p:pRg st="4" end="4"/>
                                            </p:txEl>
                                          </p:spTgt>
                                        </p:tgtEl>
                                        <p:attrNameLst>
                                          <p:attrName>style.visibility</p:attrName>
                                        </p:attrNameLst>
                                      </p:cBhvr>
                                      <p:to>
                                        <p:strVal val="visible"/>
                                      </p:to>
                                    </p:set>
                                    <p:animEffect transition="in" filter="wipe(down)">
                                      <p:cBhvr>
                                        <p:cTn id="27" dur="500"/>
                                        <p:tgtEl>
                                          <p:spTgt spid="112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270">
                                            <p:txEl>
                                              <p:pRg st="5" end="5"/>
                                            </p:txEl>
                                          </p:spTgt>
                                        </p:tgtEl>
                                        <p:attrNameLst>
                                          <p:attrName>style.visibility</p:attrName>
                                        </p:attrNameLst>
                                      </p:cBhvr>
                                      <p:to>
                                        <p:strVal val="visible"/>
                                      </p:to>
                                    </p:set>
                                    <p:animEffect transition="in" filter="wipe(down)">
                                      <p:cBhvr>
                                        <p:cTn id="32" dur="500"/>
                                        <p:tgtEl>
                                          <p:spTgt spid="112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Work\HSE\Safety\Photographs\Botley Slip Site 060314\IMG_0192.jp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20</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a:t>
            </a:r>
            <a:r>
              <a:rPr lang="en-GB" altLang="en-US" i="0" dirty="0" smtClean="0"/>
              <a:t>Sheet</a:t>
            </a:r>
          </a:p>
        </p:txBody>
      </p:sp>
      <p:sp>
        <p:nvSpPr>
          <p:cNvPr id="2" name="Footer Placeholder 1"/>
          <p:cNvSpPr>
            <a:spLocks noGrp="1"/>
          </p:cNvSpPr>
          <p:nvPr>
            <p:ph type="ftr" sz="quarter" idx="10"/>
          </p:nvPr>
        </p:nvSpPr>
        <p:spPr/>
        <p:txBody>
          <a:bodyPr/>
          <a:lstStyle/>
          <a:p>
            <a:pPr>
              <a:defRPr/>
            </a:pPr>
            <a:r>
              <a:rPr lang="en-GB" altLang="en-US" dirty="0" smtClean="0"/>
              <a:t>Task Briefing Sheet: Issue 2 - A Guide to Completion</a:t>
            </a:r>
            <a:endParaRPr lang="en-GB" altLang="en-US" dirty="0"/>
          </a:p>
        </p:txBody>
      </p:sp>
      <p:sp>
        <p:nvSpPr>
          <p:cNvPr id="8" name="TextBox 7"/>
          <p:cNvSpPr txBox="1"/>
          <p:nvPr/>
        </p:nvSpPr>
        <p:spPr>
          <a:xfrm>
            <a:off x="539552" y="1484784"/>
            <a:ext cx="7848872" cy="1677382"/>
          </a:xfrm>
          <a:prstGeom prst="rect">
            <a:avLst/>
          </a:prstGeom>
          <a:noFill/>
        </p:spPr>
        <p:txBody>
          <a:bodyPr wrap="square" rtlCol="0">
            <a:spAutoFit/>
          </a:bodyPr>
          <a:lstStyle/>
          <a:p>
            <a:r>
              <a:rPr lang="en-GB" sz="2400" dirty="0" smtClean="0">
                <a:latin typeface="+mj-lt"/>
              </a:rPr>
              <a:t>What do you aim to achieve once you have briefed the operative on site?</a:t>
            </a:r>
          </a:p>
          <a:p>
            <a:endParaRPr lang="en-GB" dirty="0" smtClean="0"/>
          </a:p>
          <a:p>
            <a:r>
              <a:rPr lang="en-GB" sz="1200" dirty="0" smtClean="0"/>
              <a:t>Extract from NR/L2/OHS/0044 section 9.2:</a:t>
            </a:r>
          </a:p>
          <a:p>
            <a:endParaRPr lang="en-GB" dirty="0"/>
          </a:p>
          <a:p>
            <a:endParaRPr lang="en-GB" dirty="0" smtClean="0"/>
          </a:p>
          <a:p>
            <a:endParaRPr lang="en-GB" dirty="0"/>
          </a:p>
        </p:txBody>
      </p:sp>
      <p:pic>
        <p:nvPicPr>
          <p:cNvPr id="9"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54125" y="2780928"/>
            <a:ext cx="644938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9552" y="4221088"/>
            <a:ext cx="8064896" cy="2246769"/>
          </a:xfrm>
          <a:prstGeom prst="rect">
            <a:avLst/>
          </a:prstGeom>
          <a:noFill/>
        </p:spPr>
        <p:txBody>
          <a:bodyPr wrap="square" rtlCol="0">
            <a:spAutoFit/>
          </a:bodyPr>
          <a:lstStyle/>
          <a:p>
            <a:pPr marL="342900" indent="-342900">
              <a:buFont typeface="Wingdings" panose="05000000000000000000" pitchFamily="2" charset="2"/>
              <a:buChar char="Ø"/>
            </a:pPr>
            <a:r>
              <a:rPr lang="en-GB" sz="2000" dirty="0" smtClean="0">
                <a:latin typeface="+mj-lt"/>
              </a:rPr>
              <a:t>The Task Briefing </a:t>
            </a:r>
            <a:r>
              <a:rPr lang="en-GB" sz="2000" dirty="0">
                <a:latin typeface="+mj-lt"/>
              </a:rPr>
              <a:t>S</a:t>
            </a:r>
            <a:r>
              <a:rPr lang="en-GB" sz="2000" dirty="0" smtClean="0">
                <a:latin typeface="+mj-lt"/>
              </a:rPr>
              <a:t>heet is a vital tool for </a:t>
            </a:r>
            <a:r>
              <a:rPr lang="en-GB" sz="2000" dirty="0" smtClean="0">
                <a:latin typeface="+mj-lt"/>
              </a:rPr>
              <a:t>the communication of risk and </a:t>
            </a:r>
            <a:r>
              <a:rPr lang="en-GB" sz="2000" dirty="0" smtClean="0">
                <a:latin typeface="+mj-lt"/>
              </a:rPr>
              <a:t>helps you discharge legal duties.  </a:t>
            </a:r>
          </a:p>
          <a:p>
            <a:endParaRPr lang="en-GB" sz="2000" dirty="0">
              <a:latin typeface="+mj-lt"/>
            </a:endParaRPr>
          </a:p>
          <a:p>
            <a:pPr marL="342900" indent="-342900">
              <a:buFont typeface="Wingdings" panose="05000000000000000000" pitchFamily="2" charset="2"/>
              <a:buChar char="Ø"/>
            </a:pPr>
            <a:r>
              <a:rPr lang="en-GB" sz="2000" dirty="0" smtClean="0">
                <a:latin typeface="+mj-lt"/>
              </a:rPr>
              <a:t>When used effectively it can </a:t>
            </a:r>
            <a:r>
              <a:rPr lang="en-GB" sz="2000" dirty="0" smtClean="0">
                <a:latin typeface="+mj-lt"/>
              </a:rPr>
              <a:t>also act </a:t>
            </a:r>
            <a:r>
              <a:rPr lang="en-GB" sz="2000" dirty="0" smtClean="0">
                <a:latin typeface="+mj-lt"/>
              </a:rPr>
              <a:t>as an important tool to help manage and understand the competency arrangements and levels of competency of those who work for you </a:t>
            </a:r>
            <a:r>
              <a:rPr lang="en-GB" sz="2000" dirty="0" smtClean="0">
                <a:latin typeface="+mj-lt"/>
              </a:rPr>
              <a:t>while undertaking </a:t>
            </a:r>
            <a:r>
              <a:rPr lang="en-GB" sz="2000" dirty="0" smtClean="0">
                <a:latin typeface="+mj-lt"/>
              </a:rPr>
              <a:t>construction work.</a:t>
            </a:r>
            <a:endParaRPr lang="en-GB" dirty="0"/>
          </a:p>
        </p:txBody>
      </p:sp>
    </p:spTree>
    <p:extLst>
      <p:ext uri="{BB962C8B-B14F-4D97-AF65-F5344CB8AC3E}">
        <p14:creationId xmlns:p14="http://schemas.microsoft.com/office/powerpoint/2010/main" val="657516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Work\HSE\Safety\Photographs\Botley Slip Site 060314\IMG_0192.jpg"/>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56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3</a:t>
            </a:fld>
            <a:endParaRPr lang="en-GB" altLang="en-US" sz="800"/>
          </a:p>
        </p:txBody>
      </p:sp>
      <p:sp>
        <p:nvSpPr>
          <p:cNvPr id="11269" name="Rectangle 2"/>
          <p:cNvSpPr>
            <a:spLocks noGrp="1" noChangeArrowheads="1"/>
          </p:cNvSpPr>
          <p:nvPr>
            <p:ph type="title"/>
          </p:nvPr>
        </p:nvSpPr>
        <p:spPr/>
        <p:txBody>
          <a:bodyPr/>
          <a:lstStyle/>
          <a:p>
            <a:r>
              <a:rPr lang="en-GB" altLang="en-US" i="0" dirty="0" smtClean="0"/>
              <a:t>Task Briefing Sheet – What is it?</a:t>
            </a:r>
          </a:p>
        </p:txBody>
      </p:sp>
      <p:sp>
        <p:nvSpPr>
          <p:cNvPr id="11270" name="Rectangle 3"/>
          <p:cNvSpPr>
            <a:spLocks noGrp="1" noChangeArrowheads="1"/>
          </p:cNvSpPr>
          <p:nvPr>
            <p:ph type="body" idx="1"/>
          </p:nvPr>
        </p:nvSpPr>
        <p:spPr>
          <a:xfrm>
            <a:off x="539750" y="1484784"/>
            <a:ext cx="8064698" cy="4752528"/>
          </a:xfrm>
        </p:spPr>
        <p:txBody>
          <a:bodyPr/>
          <a:lstStyle/>
          <a:p>
            <a:r>
              <a:rPr lang="en-GB" sz="2400" dirty="0" smtClean="0">
                <a:solidFill>
                  <a:schemeClr val="tx2"/>
                </a:solidFill>
              </a:rPr>
              <a:t>A document for front line operatives that sets out: </a:t>
            </a:r>
            <a:endParaRPr lang="en-GB" sz="2400" dirty="0">
              <a:solidFill>
                <a:schemeClr val="tx2"/>
              </a:solidFill>
            </a:endParaRPr>
          </a:p>
          <a:p>
            <a:pPr marL="450850" lvl="1" indent="-273050">
              <a:buClr>
                <a:schemeClr val="tx2"/>
              </a:buClr>
              <a:buSzPct val="100000"/>
              <a:buFont typeface="Wingdings" panose="05000000000000000000" pitchFamily="2" charset="2"/>
              <a:buChar char="Ø"/>
              <a:tabLst>
                <a:tab pos="450850" algn="l"/>
              </a:tabLst>
            </a:pPr>
            <a:r>
              <a:rPr lang="en-GB" sz="2400" dirty="0" smtClean="0">
                <a:solidFill>
                  <a:schemeClr val="tx2"/>
                </a:solidFill>
              </a:rPr>
              <a:t>An outline of the work to be undertaken</a:t>
            </a:r>
          </a:p>
          <a:p>
            <a:pPr marL="450850" lvl="1" indent="-273050">
              <a:buClr>
                <a:schemeClr val="tx2"/>
              </a:buClr>
              <a:buSzPct val="100000"/>
              <a:buFont typeface="Wingdings" panose="05000000000000000000" pitchFamily="2" charset="2"/>
              <a:buChar char="Ø"/>
              <a:tabLst>
                <a:tab pos="450850" algn="l"/>
              </a:tabLst>
            </a:pPr>
            <a:r>
              <a:rPr lang="en-GB" sz="2400" dirty="0" smtClean="0">
                <a:solidFill>
                  <a:schemeClr val="tx2"/>
                </a:solidFill>
              </a:rPr>
              <a:t>The available resources</a:t>
            </a:r>
          </a:p>
          <a:p>
            <a:pPr marL="450850" lvl="1" indent="-273050">
              <a:buClr>
                <a:schemeClr val="tx2"/>
              </a:buClr>
              <a:buSzPct val="100000"/>
              <a:buFont typeface="Wingdings" panose="05000000000000000000" pitchFamily="2" charset="2"/>
              <a:buChar char="Ø"/>
              <a:tabLst>
                <a:tab pos="450850" algn="l"/>
              </a:tabLst>
            </a:pPr>
            <a:r>
              <a:rPr lang="en-GB" sz="2400" dirty="0" smtClean="0">
                <a:solidFill>
                  <a:schemeClr val="tx2"/>
                </a:solidFill>
              </a:rPr>
              <a:t>Site specific arrangements </a:t>
            </a:r>
            <a:r>
              <a:rPr lang="en-GB" sz="2400" dirty="0">
                <a:solidFill>
                  <a:schemeClr val="tx2"/>
                </a:solidFill>
              </a:rPr>
              <a:t>for managing </a:t>
            </a:r>
            <a:r>
              <a:rPr lang="en-GB" sz="2400" dirty="0" smtClean="0">
                <a:solidFill>
                  <a:schemeClr val="tx2"/>
                </a:solidFill>
              </a:rPr>
              <a:t>health </a:t>
            </a:r>
            <a:r>
              <a:rPr lang="en-GB" sz="2400" dirty="0">
                <a:solidFill>
                  <a:schemeClr val="tx2"/>
                </a:solidFill>
              </a:rPr>
              <a:t>and safety </a:t>
            </a:r>
            <a:r>
              <a:rPr lang="en-GB" sz="2400" dirty="0" smtClean="0">
                <a:solidFill>
                  <a:schemeClr val="tx2"/>
                </a:solidFill>
              </a:rPr>
              <a:t>risks</a:t>
            </a:r>
          </a:p>
          <a:p>
            <a:pPr marL="1081088" lvl="2" indent="-457200">
              <a:buClr>
                <a:schemeClr val="tx2"/>
              </a:buClr>
              <a:buSzPct val="100000"/>
              <a:buFont typeface="Arial" panose="020B0604020202020204" pitchFamily="34" charset="0"/>
              <a:buChar char="•"/>
              <a:tabLst>
                <a:tab pos="450850" algn="l"/>
              </a:tabLst>
            </a:pPr>
            <a:r>
              <a:rPr lang="en-GB" sz="2000" dirty="0">
                <a:solidFill>
                  <a:schemeClr val="tx2"/>
                </a:solidFill>
              </a:rPr>
              <a:t>i</a:t>
            </a:r>
            <a:r>
              <a:rPr lang="en-GB" sz="2000" dirty="0" smtClean="0">
                <a:solidFill>
                  <a:schemeClr val="tx2"/>
                </a:solidFill>
              </a:rPr>
              <a:t>.e. preventive and protective measures</a:t>
            </a:r>
          </a:p>
          <a:p>
            <a:pPr marL="450850" lvl="1" indent="-273050">
              <a:buClr>
                <a:schemeClr val="tx2"/>
              </a:buClr>
              <a:buSzPct val="100000"/>
              <a:buFont typeface="Wingdings" panose="05000000000000000000" pitchFamily="2" charset="2"/>
              <a:buChar char="Ø"/>
              <a:tabLst>
                <a:tab pos="450850" algn="l"/>
              </a:tabLst>
            </a:pPr>
            <a:r>
              <a:rPr lang="en-GB" sz="2400" dirty="0">
                <a:solidFill>
                  <a:schemeClr val="tx2"/>
                </a:solidFill>
              </a:rPr>
              <a:t>Site specific emergency </a:t>
            </a:r>
            <a:r>
              <a:rPr lang="en-GB" sz="2400" dirty="0" smtClean="0">
                <a:solidFill>
                  <a:schemeClr val="tx2"/>
                </a:solidFill>
              </a:rPr>
              <a:t>arrangements</a:t>
            </a:r>
            <a:endParaRPr lang="en-GB" sz="2400" dirty="0">
              <a:solidFill>
                <a:schemeClr val="tx2"/>
              </a:solidFill>
            </a:endParaRPr>
          </a:p>
          <a:p>
            <a:pPr lvl="1">
              <a:buClr>
                <a:schemeClr val="tx2"/>
              </a:buClr>
              <a:buSzPct val="100000"/>
              <a:buFont typeface="Wingdings" panose="05000000000000000000" pitchFamily="2" charset="2"/>
              <a:buChar char="Ø"/>
            </a:pPr>
            <a:endParaRPr lang="en-GB" sz="2400" dirty="0">
              <a:solidFill>
                <a:schemeClr val="tx2"/>
              </a:solidFill>
            </a:endParaRPr>
          </a:p>
        </p:txBody>
      </p:sp>
      <p:sp>
        <p:nvSpPr>
          <p:cNvPr id="2" name="Footer Placeholder 1"/>
          <p:cNvSpPr>
            <a:spLocks noGrp="1"/>
          </p:cNvSpPr>
          <p:nvPr>
            <p:ph type="ftr" sz="quarter" idx="11"/>
          </p:nvPr>
        </p:nvSpPr>
        <p:spPr/>
        <p:txBody>
          <a:bodyPr/>
          <a:lstStyle/>
          <a:p>
            <a:pPr>
              <a:defRPr/>
            </a:pPr>
            <a:r>
              <a:rPr lang="en-GB" altLang="en-US" smtClean="0"/>
              <a:t>Task Briefing Sheet: Issue 2 - A Guide to Completion</a:t>
            </a:r>
            <a:endParaRPr lang="en-GB" altLang="en-US"/>
          </a:p>
        </p:txBody>
      </p:sp>
    </p:spTree>
    <p:extLst>
      <p:ext uri="{BB962C8B-B14F-4D97-AF65-F5344CB8AC3E}">
        <p14:creationId xmlns:p14="http://schemas.microsoft.com/office/powerpoint/2010/main" val="41481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Work\HSE\Safety\Photographs\Botley Slip Site 060314\IMG_0192.jpg"/>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56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4</a:t>
            </a:fld>
            <a:endParaRPr lang="en-GB" altLang="en-US" sz="800"/>
          </a:p>
        </p:txBody>
      </p:sp>
      <p:sp>
        <p:nvSpPr>
          <p:cNvPr id="11269" name="Rectangle 2"/>
          <p:cNvSpPr>
            <a:spLocks noGrp="1" noChangeArrowheads="1"/>
          </p:cNvSpPr>
          <p:nvPr>
            <p:ph type="title"/>
          </p:nvPr>
        </p:nvSpPr>
        <p:spPr/>
        <p:txBody>
          <a:bodyPr/>
          <a:lstStyle/>
          <a:p>
            <a:r>
              <a:rPr lang="en-GB" altLang="en-US" i="0" dirty="0" smtClean="0"/>
              <a:t>Task Briefing Sheet </a:t>
            </a:r>
          </a:p>
        </p:txBody>
      </p:sp>
      <p:sp>
        <p:nvSpPr>
          <p:cNvPr id="11270" name="Rectangle 3"/>
          <p:cNvSpPr>
            <a:spLocks noGrp="1" noChangeArrowheads="1"/>
          </p:cNvSpPr>
          <p:nvPr>
            <p:ph type="body" idx="1"/>
          </p:nvPr>
        </p:nvSpPr>
        <p:spPr>
          <a:xfrm>
            <a:off x="539750" y="1484784"/>
            <a:ext cx="7704658" cy="4752528"/>
          </a:xfrm>
        </p:spPr>
        <p:txBody>
          <a:bodyPr/>
          <a:lstStyle/>
          <a:p>
            <a:r>
              <a:rPr lang="en-GB" sz="2400" dirty="0" smtClean="0">
                <a:solidFill>
                  <a:schemeClr val="tx2"/>
                </a:solidFill>
              </a:rPr>
              <a:t>Information provided should: </a:t>
            </a:r>
            <a:endParaRPr lang="en-GB" sz="2400" dirty="0">
              <a:solidFill>
                <a:schemeClr val="tx2"/>
              </a:solidFill>
            </a:endParaRPr>
          </a:p>
          <a:p>
            <a:pPr marL="450850" lvl="1" indent="-273050">
              <a:buClr>
                <a:schemeClr val="tx2"/>
              </a:buClr>
              <a:buSzPct val="100000"/>
              <a:buFont typeface="Wingdings" panose="05000000000000000000" pitchFamily="2" charset="2"/>
              <a:buChar char="Ø"/>
              <a:tabLst>
                <a:tab pos="450850" algn="l"/>
              </a:tabLst>
            </a:pPr>
            <a:r>
              <a:rPr lang="en-GB" sz="2000" dirty="0" smtClean="0">
                <a:solidFill>
                  <a:schemeClr val="tx2"/>
                </a:solidFill>
              </a:rPr>
              <a:t>Be audience appropriate (considering level of training, knowledge and experience)</a:t>
            </a:r>
          </a:p>
          <a:p>
            <a:pPr marL="450850" lvl="1" indent="-273050">
              <a:buClr>
                <a:schemeClr val="tx2"/>
              </a:buClr>
              <a:buSzPct val="100000"/>
              <a:buFont typeface="Wingdings" panose="05000000000000000000" pitchFamily="2" charset="2"/>
              <a:buChar char="Ø"/>
              <a:tabLst>
                <a:tab pos="450850" algn="l"/>
              </a:tabLst>
            </a:pPr>
            <a:r>
              <a:rPr lang="en-GB" sz="2000" dirty="0" smtClean="0">
                <a:solidFill>
                  <a:schemeClr val="tx2"/>
                </a:solidFill>
              </a:rPr>
              <a:t>Relevant and up to date</a:t>
            </a:r>
          </a:p>
          <a:p>
            <a:pPr marL="450850" lvl="1" indent="-273050">
              <a:buClr>
                <a:schemeClr val="tx2"/>
              </a:buClr>
              <a:buSzPct val="100000"/>
              <a:buFont typeface="Wingdings" panose="05000000000000000000" pitchFamily="2" charset="2"/>
              <a:buChar char="Ø"/>
              <a:tabLst>
                <a:tab pos="450850" algn="l"/>
              </a:tabLst>
            </a:pPr>
            <a:r>
              <a:rPr lang="en-GB" sz="2000" dirty="0" smtClean="0">
                <a:solidFill>
                  <a:schemeClr val="tx2"/>
                </a:solidFill>
              </a:rPr>
              <a:t>Consider all </a:t>
            </a:r>
            <a:r>
              <a:rPr lang="en-GB" sz="2000" b="1" i="1" u="sng" dirty="0" smtClean="0">
                <a:solidFill>
                  <a:schemeClr val="tx2"/>
                </a:solidFill>
              </a:rPr>
              <a:t>significant</a:t>
            </a:r>
            <a:r>
              <a:rPr lang="en-GB" sz="2000" dirty="0" smtClean="0">
                <a:solidFill>
                  <a:schemeClr val="tx2"/>
                </a:solidFill>
              </a:rPr>
              <a:t> risks</a:t>
            </a:r>
          </a:p>
          <a:p>
            <a:pPr marL="966788" lvl="2" indent="-342900">
              <a:buClr>
                <a:schemeClr val="tx2"/>
              </a:buClr>
              <a:buSzPct val="100000"/>
              <a:buFont typeface="Arial" panose="020B0604020202020204" pitchFamily="34" charset="0"/>
              <a:buChar char="•"/>
              <a:tabLst>
                <a:tab pos="450850" algn="l"/>
              </a:tabLst>
            </a:pPr>
            <a:r>
              <a:rPr lang="en-GB" sz="2000" dirty="0" smtClean="0">
                <a:solidFill>
                  <a:schemeClr val="tx2"/>
                </a:solidFill>
              </a:rPr>
              <a:t>Be task and site specific</a:t>
            </a:r>
          </a:p>
          <a:p>
            <a:pPr marL="450850" lvl="1" indent="-273050">
              <a:buClr>
                <a:schemeClr val="tx2"/>
              </a:buClr>
              <a:buSzPct val="100000"/>
              <a:buFont typeface="Wingdings" panose="05000000000000000000" pitchFamily="2" charset="2"/>
              <a:buChar char="Ø"/>
              <a:tabLst>
                <a:tab pos="450850" algn="l"/>
              </a:tabLst>
            </a:pPr>
            <a:r>
              <a:rPr lang="en-GB" sz="2000" dirty="0" smtClean="0">
                <a:solidFill>
                  <a:schemeClr val="tx2"/>
                </a:solidFill>
              </a:rPr>
              <a:t>Take account of language difficulties or disabilities</a:t>
            </a:r>
          </a:p>
          <a:p>
            <a:pPr marL="0" lvl="1" indent="0">
              <a:buClr>
                <a:schemeClr val="tx2"/>
              </a:buClr>
              <a:buSzPct val="100000"/>
              <a:buNone/>
              <a:tabLst>
                <a:tab pos="450850" algn="l"/>
              </a:tabLst>
            </a:pPr>
            <a:endParaRPr lang="en-GB" sz="2400" dirty="0" smtClean="0">
              <a:solidFill>
                <a:schemeClr val="tx2"/>
              </a:solidFill>
            </a:endParaRPr>
          </a:p>
          <a:p>
            <a:pPr marL="0" lvl="1" indent="0">
              <a:buClr>
                <a:schemeClr val="tx2"/>
              </a:buClr>
              <a:buSzPct val="100000"/>
              <a:buNone/>
              <a:tabLst>
                <a:tab pos="450850" algn="l"/>
              </a:tabLst>
            </a:pPr>
            <a:r>
              <a:rPr lang="en-GB" sz="2400" dirty="0" smtClean="0">
                <a:solidFill>
                  <a:schemeClr val="tx2"/>
                </a:solidFill>
              </a:rPr>
              <a:t>Any format (hard copy, electronic) can be used provided:</a:t>
            </a:r>
          </a:p>
          <a:p>
            <a:pPr marL="441325" lvl="2" indent="-268288">
              <a:buClr>
                <a:schemeClr val="tx2"/>
              </a:buClr>
              <a:buSzPct val="100000"/>
              <a:buFont typeface="Wingdings" panose="05000000000000000000" pitchFamily="2" charset="2"/>
              <a:buChar char="Ø"/>
              <a:tabLst>
                <a:tab pos="450850" algn="l"/>
              </a:tabLst>
            </a:pPr>
            <a:r>
              <a:rPr lang="en-GB" sz="2000" dirty="0" smtClean="0">
                <a:solidFill>
                  <a:schemeClr val="tx2"/>
                </a:solidFill>
              </a:rPr>
              <a:t>It can be understood by everyone</a:t>
            </a:r>
          </a:p>
          <a:p>
            <a:pPr marL="441325" lvl="2" indent="-268288">
              <a:buClr>
                <a:schemeClr val="tx2"/>
              </a:buClr>
              <a:buSzPct val="100000"/>
              <a:buFont typeface="Wingdings" panose="05000000000000000000" pitchFamily="2" charset="2"/>
              <a:buChar char="Ø"/>
              <a:tabLst>
                <a:tab pos="450850" algn="l"/>
              </a:tabLst>
            </a:pPr>
            <a:r>
              <a:rPr lang="en-GB" sz="2000" dirty="0" smtClean="0">
                <a:solidFill>
                  <a:schemeClr val="tx2"/>
                </a:solidFill>
              </a:rPr>
              <a:t>Has all the information in the relevant sections in the template</a:t>
            </a:r>
          </a:p>
          <a:p>
            <a:pPr marL="342900" lvl="1" indent="-342900">
              <a:buClr>
                <a:schemeClr val="tx2"/>
              </a:buClr>
              <a:buSzPct val="100000"/>
              <a:tabLst>
                <a:tab pos="450850" algn="l"/>
              </a:tabLst>
            </a:pPr>
            <a:endParaRPr lang="en-GB" sz="2400" dirty="0">
              <a:solidFill>
                <a:schemeClr val="tx2"/>
              </a:solidFill>
            </a:endParaRPr>
          </a:p>
        </p:txBody>
      </p:sp>
      <p:sp>
        <p:nvSpPr>
          <p:cNvPr id="2" name="Footer Placeholder 1"/>
          <p:cNvSpPr>
            <a:spLocks noGrp="1"/>
          </p:cNvSpPr>
          <p:nvPr>
            <p:ph type="ftr" sz="quarter" idx="11"/>
          </p:nvPr>
        </p:nvSpPr>
        <p:spPr/>
        <p:txBody>
          <a:bodyPr/>
          <a:lstStyle/>
          <a:p>
            <a:pPr>
              <a:defRPr/>
            </a:pPr>
            <a:r>
              <a:rPr lang="en-GB" altLang="en-US" smtClean="0"/>
              <a:t>Task Briefing Sheet: Issue 2 - A Guide to Completion</a:t>
            </a:r>
            <a:endParaRPr lang="en-GB" altLang="en-US"/>
          </a:p>
        </p:txBody>
      </p:sp>
    </p:spTree>
    <p:extLst>
      <p:ext uri="{BB962C8B-B14F-4D97-AF65-F5344CB8AC3E}">
        <p14:creationId xmlns:p14="http://schemas.microsoft.com/office/powerpoint/2010/main" val="9600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5</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a:t>
            </a:r>
            <a:r>
              <a:rPr lang="en-GB" altLang="en-US" i="0" dirty="0" smtClean="0"/>
              <a:t>Template</a:t>
            </a:r>
          </a:p>
        </p:txBody>
      </p:sp>
      <p:sp>
        <p:nvSpPr>
          <p:cNvPr id="11270" name="Rectangle 3"/>
          <p:cNvSpPr>
            <a:spLocks noGrp="1" noChangeArrowheads="1"/>
          </p:cNvSpPr>
          <p:nvPr>
            <p:ph type="body" idx="1"/>
          </p:nvPr>
        </p:nvSpPr>
        <p:spPr>
          <a:xfrm>
            <a:off x="467543" y="1556792"/>
            <a:ext cx="8064897" cy="4320480"/>
          </a:xfrm>
        </p:spPr>
        <p:txBody>
          <a:bodyPr/>
          <a:lstStyle/>
          <a:p>
            <a:pPr marL="285750" indent="-285750" eaLnBrk="1" hangingPunct="1">
              <a:buClr>
                <a:schemeClr val="tx2"/>
              </a:buClr>
              <a:buSzPct val="100000"/>
              <a:buFont typeface="Wingdings" panose="05000000000000000000" pitchFamily="2" charset="2"/>
              <a:buChar char="Ø"/>
            </a:pPr>
            <a:r>
              <a:rPr lang="en-GB" altLang="en-US" sz="2400" dirty="0" smtClean="0">
                <a:solidFill>
                  <a:schemeClr val="tx2"/>
                </a:solidFill>
              </a:rPr>
              <a:t>The TBS must:</a:t>
            </a:r>
            <a:r>
              <a:rPr lang="en-GB" altLang="en-US" sz="2000" dirty="0" smtClean="0">
                <a:solidFill>
                  <a:schemeClr val="tx2"/>
                </a:solidFill>
              </a:rPr>
              <a:t> </a:t>
            </a:r>
          </a:p>
          <a:p>
            <a:pPr marL="646113" lvl="1" indent="-285750" eaLnBrk="1" hangingPunct="1">
              <a:buClr>
                <a:schemeClr val="tx2"/>
              </a:buClr>
              <a:buSzPct val="100000"/>
              <a:buFont typeface="Arial" panose="020B0604020202020204" pitchFamily="34" charset="0"/>
              <a:buChar char="•"/>
            </a:pPr>
            <a:r>
              <a:rPr lang="en-GB" altLang="en-US" sz="2000" dirty="0" smtClean="0">
                <a:solidFill>
                  <a:schemeClr val="tx2"/>
                </a:solidFill>
              </a:rPr>
              <a:t>Provide a reference back to the relevant WPP</a:t>
            </a:r>
          </a:p>
          <a:p>
            <a:pPr marL="646113" lvl="1" indent="-285750" eaLnBrk="1" hangingPunct="1">
              <a:buClr>
                <a:schemeClr val="tx2"/>
              </a:buClr>
              <a:buSzPct val="100000"/>
              <a:buFont typeface="Arial" panose="020B0604020202020204" pitchFamily="34" charset="0"/>
              <a:buChar char="•"/>
            </a:pPr>
            <a:r>
              <a:rPr lang="en-GB" altLang="en-US" sz="2000" dirty="0" smtClean="0">
                <a:solidFill>
                  <a:schemeClr val="tx2"/>
                </a:solidFill>
              </a:rPr>
              <a:t>Provide sections for the date when prepared or approved, a signature, job title and contact number for both:</a:t>
            </a:r>
          </a:p>
          <a:p>
            <a:pPr marL="1092200" lvl="2" indent="-285750" eaLnBrk="1" hangingPunct="1">
              <a:buClr>
                <a:schemeClr val="tx2"/>
              </a:buClr>
              <a:buSzPct val="100000"/>
              <a:buFont typeface="Wingdings" panose="05000000000000000000" pitchFamily="2" charset="2"/>
              <a:buChar char="v"/>
            </a:pPr>
            <a:r>
              <a:rPr lang="en-GB" altLang="en-US" dirty="0" smtClean="0">
                <a:solidFill>
                  <a:schemeClr val="tx2"/>
                </a:solidFill>
              </a:rPr>
              <a:t>The person who prepared the document</a:t>
            </a:r>
          </a:p>
          <a:p>
            <a:pPr marL="1092200" lvl="2" indent="-285750" eaLnBrk="1" hangingPunct="1">
              <a:buClr>
                <a:schemeClr val="tx2"/>
              </a:buClr>
              <a:buSzPct val="100000"/>
              <a:buFont typeface="Wingdings" panose="05000000000000000000" pitchFamily="2" charset="2"/>
              <a:buChar char="v"/>
            </a:pPr>
            <a:r>
              <a:rPr lang="en-GB" altLang="en-US" dirty="0" smtClean="0">
                <a:solidFill>
                  <a:schemeClr val="tx2"/>
                </a:solidFill>
              </a:rPr>
              <a:t>The person who approved the document</a:t>
            </a:r>
          </a:p>
          <a:p>
            <a:pPr eaLnBrk="1" hangingPunct="1">
              <a:buClr>
                <a:schemeClr val="tx2"/>
              </a:buClr>
              <a:buSzPct val="100000"/>
            </a:pPr>
            <a:r>
              <a:rPr lang="en-GB" altLang="en-US" sz="2400" dirty="0" smtClean="0">
                <a:solidFill>
                  <a:schemeClr val="tx2"/>
                </a:solidFill>
              </a:rPr>
              <a:t>Note: </a:t>
            </a:r>
            <a:r>
              <a:rPr lang="en-GB" altLang="en-US" sz="2400" dirty="0" smtClean="0">
                <a:solidFill>
                  <a:schemeClr val="tx2"/>
                </a:solidFill>
              </a:rPr>
              <a:t>the arrangements for detailing who can sign off the TBS are documented in the CPP</a:t>
            </a:r>
            <a:endParaRPr lang="en-GB" altLang="en-US" sz="2400" dirty="0">
              <a:solidFill>
                <a:schemeClr val="tx2"/>
              </a:solidFill>
            </a:endParaRPr>
          </a:p>
          <a:p>
            <a:pPr marL="285750" indent="-285750" eaLnBrk="1" hangingPunct="1">
              <a:buClr>
                <a:schemeClr val="tx2"/>
              </a:buClr>
              <a:buSzPct val="100000"/>
              <a:buFont typeface="Wingdings" panose="05000000000000000000" pitchFamily="2" charset="2"/>
              <a:buChar char="Ø"/>
            </a:pPr>
            <a:r>
              <a:rPr lang="en-GB" altLang="en-US" sz="2400" dirty="0" smtClean="0">
                <a:solidFill>
                  <a:schemeClr val="tx2"/>
                </a:solidFill>
              </a:rPr>
              <a:t>Wet (not electronic) signatures must be used on the original document which is  retained by the deliverer</a:t>
            </a: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a:p>
        </p:txBody>
      </p:sp>
    </p:spTree>
    <p:extLst>
      <p:ext uri="{BB962C8B-B14F-4D97-AF65-F5344CB8AC3E}">
        <p14:creationId xmlns:p14="http://schemas.microsoft.com/office/powerpoint/2010/main" val="15838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A</a:t>
            </a:r>
            <a:endParaRPr lang="en-GB" dirty="0"/>
          </a:p>
        </p:txBody>
      </p:sp>
      <p:sp>
        <p:nvSpPr>
          <p:cNvPr id="4" name="Footer Placeholder 3"/>
          <p:cNvSpPr>
            <a:spLocks noGrp="1"/>
          </p:cNvSpPr>
          <p:nvPr>
            <p:ph type="ftr" sz="quarter" idx="10"/>
          </p:nvPr>
        </p:nvSpPr>
        <p:spPr/>
        <p:txBody>
          <a:bodyPr/>
          <a:lstStyle/>
          <a:p>
            <a:pPr>
              <a:defRPr/>
            </a:pPr>
            <a:r>
              <a:rPr lang="en-GB" altLang="en-US" smtClean="0"/>
              <a:t>Task Briefing Sheet: Issue 2 - A Guide to Completion</a:t>
            </a:r>
            <a:endParaRPr lang="en-GB" altLang="en-US"/>
          </a:p>
        </p:txBody>
      </p:sp>
      <p:sp>
        <p:nvSpPr>
          <p:cNvPr id="5" name="Slide Number Placeholder 4"/>
          <p:cNvSpPr>
            <a:spLocks noGrp="1"/>
          </p:cNvSpPr>
          <p:nvPr>
            <p:ph type="sldNum" sz="quarter" idx="12"/>
          </p:nvPr>
        </p:nvSpPr>
        <p:spPr/>
        <p:txBody>
          <a:bodyPr/>
          <a:lstStyle/>
          <a:p>
            <a:pPr>
              <a:defRPr/>
            </a:pPr>
            <a:fld id="{E3653B90-0B96-42B8-AA58-6EFA474C1A0B}" type="slidenum">
              <a:rPr lang="en-GB" altLang="en-US" smtClean="0"/>
              <a:pPr>
                <a:defRPr/>
              </a:pPr>
              <a:t>6</a:t>
            </a:fld>
            <a:endParaRPr lang="en-GB" altLang="en-US"/>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53624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Work\HSE\Safety\Photographs\Botley Slip Site 060314\IMG_0192.jp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7</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683568" y="1484784"/>
            <a:ext cx="7920880" cy="417646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1 – Introduction</a:t>
            </a:r>
          </a:p>
          <a:p>
            <a:pPr marL="646113" lvl="1" indent="-285750" eaLnBrk="1" hangingPunct="1">
              <a:buClr>
                <a:schemeClr val="tx2"/>
              </a:buClr>
              <a:buSzPct val="100000"/>
              <a:buFont typeface="Wingdings" panose="05000000000000000000" pitchFamily="2" charset="2"/>
              <a:buChar char="Ø"/>
            </a:pPr>
            <a:r>
              <a:rPr lang="en-GB" altLang="en-US" sz="2800" dirty="0" smtClean="0">
                <a:solidFill>
                  <a:schemeClr val="tx2"/>
                </a:solidFill>
                <a:latin typeface="+mj-lt"/>
              </a:rPr>
              <a:t>In this section provide</a:t>
            </a:r>
          </a:p>
          <a:p>
            <a:pPr marL="1149350" lvl="2" indent="-342900" eaLnBrk="1" hangingPunct="1">
              <a:buClr>
                <a:schemeClr val="tx2"/>
              </a:buClr>
              <a:buSzPct val="100000"/>
              <a:buFont typeface="Arial" panose="020B0604020202020204" pitchFamily="34" charset="0"/>
              <a:buChar char="•"/>
            </a:pPr>
            <a:r>
              <a:rPr lang="en-GB" altLang="en-US" sz="2800" dirty="0" smtClean="0">
                <a:solidFill>
                  <a:schemeClr val="tx2"/>
                </a:solidFill>
                <a:latin typeface="+mj-lt"/>
              </a:rPr>
              <a:t>The time span for the task briefing (i.e. start and finish)</a:t>
            </a:r>
          </a:p>
          <a:p>
            <a:pPr marL="1149350" lvl="2" indent="-342900" eaLnBrk="1" hangingPunct="1">
              <a:buClr>
                <a:schemeClr val="tx2"/>
              </a:buClr>
              <a:buSzPct val="100000"/>
              <a:buFont typeface="Arial" panose="020B0604020202020204" pitchFamily="34" charset="0"/>
              <a:buChar char="•"/>
            </a:pPr>
            <a:r>
              <a:rPr lang="en-GB" altLang="en-US" sz="2800" dirty="0" smtClean="0">
                <a:solidFill>
                  <a:schemeClr val="tx2"/>
                </a:solidFill>
                <a:latin typeface="+mj-lt"/>
              </a:rPr>
              <a:t>Document expiry date</a:t>
            </a:r>
            <a:endParaRPr lang="en-GB" altLang="en-US" sz="2800" dirty="0">
              <a:solidFill>
                <a:schemeClr val="tx2"/>
              </a:solidFill>
              <a:latin typeface="+mj-lt"/>
            </a:endParaRPr>
          </a:p>
          <a:p>
            <a:pPr marL="703263" lvl="1" indent="-342900" eaLnBrk="1" hangingPunct="1">
              <a:buClr>
                <a:schemeClr val="tx2"/>
              </a:buClr>
              <a:buSzPct val="100000"/>
              <a:buFont typeface="Wingdings" panose="05000000000000000000" pitchFamily="2" charset="2"/>
              <a:buChar char="Ø"/>
            </a:pPr>
            <a:r>
              <a:rPr lang="en-GB" altLang="en-US" sz="2800" dirty="0" smtClean="0">
                <a:solidFill>
                  <a:schemeClr val="tx2"/>
                </a:solidFill>
                <a:latin typeface="+mj-lt"/>
              </a:rPr>
              <a:t>Note – a review date must be provided if the TBS will be in place longer than 14 days</a:t>
            </a:r>
          </a:p>
        </p:txBody>
      </p:sp>
      <p:sp>
        <p:nvSpPr>
          <p:cNvPr id="2" name="Footer Placeholder 1"/>
          <p:cNvSpPr>
            <a:spLocks noGrp="1"/>
          </p:cNvSpPr>
          <p:nvPr>
            <p:ph type="ftr" sz="quarter" idx="10"/>
          </p:nvPr>
        </p:nvSpPr>
        <p:spPr/>
        <p:txBody>
          <a:bodyPr/>
          <a:lstStyle/>
          <a:p>
            <a:pPr>
              <a:defRPr/>
            </a:pPr>
            <a:r>
              <a:rPr lang="en-GB" altLang="en-US" dirty="0" smtClean="0"/>
              <a:t>Task Briefing Sheet: Issue 2 - A Guide to Completion</a:t>
            </a:r>
            <a:endParaRPr lang="en-GB" altLang="en-US" dirty="0"/>
          </a:p>
        </p:txBody>
      </p:sp>
    </p:spTree>
    <p:extLst>
      <p:ext uri="{BB962C8B-B14F-4D97-AF65-F5344CB8AC3E}">
        <p14:creationId xmlns:p14="http://schemas.microsoft.com/office/powerpoint/2010/main" val="1190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70">
                                            <p:txEl>
                                              <p:pRg st="1" end="1"/>
                                            </p:txEl>
                                          </p:spTgt>
                                        </p:tgtEl>
                                        <p:attrNameLst>
                                          <p:attrName>style.visibility</p:attrName>
                                        </p:attrNameLst>
                                      </p:cBhvr>
                                      <p:to>
                                        <p:strVal val="visible"/>
                                      </p:to>
                                    </p:set>
                                    <p:animEffect transition="in" filter="wipe(left)">
                                      <p:cBhvr>
                                        <p:cTn id="7" dur="500"/>
                                        <p:tgtEl>
                                          <p:spTgt spid="112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70">
                                            <p:txEl>
                                              <p:pRg st="2" end="2"/>
                                            </p:txEl>
                                          </p:spTgt>
                                        </p:tgtEl>
                                        <p:attrNameLst>
                                          <p:attrName>style.visibility</p:attrName>
                                        </p:attrNameLst>
                                      </p:cBhvr>
                                      <p:to>
                                        <p:strVal val="visible"/>
                                      </p:to>
                                    </p:set>
                                    <p:animEffect transition="in" filter="wipe(left)">
                                      <p:cBhvr>
                                        <p:cTn id="12" dur="500"/>
                                        <p:tgtEl>
                                          <p:spTgt spid="112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70">
                                            <p:txEl>
                                              <p:pRg st="3" end="3"/>
                                            </p:txEl>
                                          </p:spTgt>
                                        </p:tgtEl>
                                        <p:attrNameLst>
                                          <p:attrName>style.visibility</p:attrName>
                                        </p:attrNameLst>
                                      </p:cBhvr>
                                      <p:to>
                                        <p:strVal val="visible"/>
                                      </p:to>
                                    </p:set>
                                    <p:animEffect transition="in" filter="wipe(left)">
                                      <p:cBhvr>
                                        <p:cTn id="17" dur="500"/>
                                        <p:tgtEl>
                                          <p:spTgt spid="112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70">
                                            <p:txEl>
                                              <p:pRg st="4" end="4"/>
                                            </p:txEl>
                                          </p:spTgt>
                                        </p:tgtEl>
                                        <p:attrNameLst>
                                          <p:attrName>style.visibility</p:attrName>
                                        </p:attrNameLst>
                                      </p:cBhvr>
                                      <p:to>
                                        <p:strVal val="visible"/>
                                      </p:to>
                                    </p:set>
                                    <p:animEffect transition="in" filter="wipe(left)">
                                      <p:cBhvr>
                                        <p:cTn id="22" dur="500"/>
                                        <p:tgtEl>
                                          <p:spTgt spid="112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EHFC01\Homes-E$\GNorman\Data\# IP Wessex HSEA\Current\Photographs\2016\Aldershot High Street 250616\IMG_1837.JP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0" y="862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8</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683568" y="1484784"/>
            <a:ext cx="7920880" cy="4896544"/>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2 – Brief Description and Management of Task</a:t>
            </a:r>
          </a:p>
          <a:p>
            <a:pPr marL="703263" lvl="1"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a brief description of the task and location</a:t>
            </a:r>
          </a:p>
          <a:p>
            <a:pPr marL="703263" lvl="1"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Detail how the work will be authorised to start and finish, and by whom (position)</a:t>
            </a:r>
          </a:p>
          <a:p>
            <a:pPr marL="703263" lvl="1" indent="-342900" eaLnBrk="1" hangingPunct="1">
              <a:buClr>
                <a:schemeClr val="tx2"/>
              </a:buClr>
              <a:buSzPct val="100000"/>
              <a:buFont typeface="Wingdings" panose="05000000000000000000" pitchFamily="2" charset="2"/>
              <a:buChar char="Ø"/>
            </a:pPr>
            <a:r>
              <a:rPr lang="en-GB" altLang="en-US" sz="2400" dirty="0" smtClean="0">
                <a:solidFill>
                  <a:schemeClr val="tx2"/>
                </a:solidFill>
              </a:rPr>
              <a:t>Provide details on any contingencies arrangements if the task does not go as expected i.e.:</a:t>
            </a:r>
            <a:endParaRPr lang="en-GB" altLang="en-US" sz="2800" dirty="0" smtClean="0">
              <a:solidFill>
                <a:schemeClr val="tx2"/>
              </a:solidFill>
            </a:endParaRPr>
          </a:p>
          <a:p>
            <a:pPr marL="1149350" lvl="2" indent="-342900" eaLnBrk="1" hangingPunct="1">
              <a:buClr>
                <a:schemeClr val="tx2"/>
              </a:buClr>
              <a:buSzPct val="100000"/>
              <a:buFont typeface="Arial" panose="020B0604020202020204" pitchFamily="34" charset="0"/>
              <a:buChar char="•"/>
            </a:pPr>
            <a:r>
              <a:rPr lang="en-GB" sz="2200" i="1" dirty="0" smtClean="0">
                <a:solidFill>
                  <a:schemeClr val="tx2"/>
                </a:solidFill>
              </a:rPr>
              <a:t>Task needs to change</a:t>
            </a:r>
          </a:p>
          <a:p>
            <a:pPr marL="1149350" lvl="2" indent="-342900" eaLnBrk="1" hangingPunct="1">
              <a:buClr>
                <a:schemeClr val="tx2"/>
              </a:buClr>
              <a:buSzPct val="100000"/>
              <a:buFont typeface="Arial" panose="020B0604020202020204" pitchFamily="34" charset="0"/>
              <a:buChar char="•"/>
            </a:pPr>
            <a:r>
              <a:rPr lang="en-GB" sz="2200" i="1" dirty="0" smtClean="0">
                <a:solidFill>
                  <a:schemeClr val="tx2"/>
                </a:solidFill>
              </a:rPr>
              <a:t>Task is not as expected</a:t>
            </a:r>
          </a:p>
          <a:p>
            <a:pPr marL="1149350" lvl="2" indent="-342900" eaLnBrk="1" hangingPunct="1">
              <a:buClr>
                <a:schemeClr val="tx2"/>
              </a:buClr>
              <a:buSzPct val="100000"/>
              <a:buFont typeface="Arial" panose="020B0604020202020204" pitchFamily="34" charset="0"/>
              <a:buChar char="•"/>
            </a:pPr>
            <a:r>
              <a:rPr lang="en-GB" altLang="en-US" sz="2200" i="1" dirty="0" smtClean="0">
                <a:solidFill>
                  <a:schemeClr val="tx2"/>
                </a:solidFill>
              </a:rPr>
              <a:t>Task does not go as expected</a:t>
            </a:r>
          </a:p>
          <a:p>
            <a:pPr marL="1149350" lvl="2" indent="-342900" eaLnBrk="1" hangingPunct="1">
              <a:buClr>
                <a:schemeClr val="tx2"/>
              </a:buClr>
              <a:buSzPct val="100000"/>
              <a:buFont typeface="Arial" panose="020B0604020202020204" pitchFamily="34" charset="0"/>
              <a:buChar char="•"/>
            </a:pPr>
            <a:r>
              <a:rPr lang="en-GB" altLang="en-US" sz="2200" i="1" dirty="0" smtClean="0">
                <a:solidFill>
                  <a:schemeClr val="tx2"/>
                </a:solidFill>
              </a:rPr>
              <a:t>Requirements to stand down if necessary</a:t>
            </a:r>
            <a:endParaRPr lang="en-GB" altLang="en-US" sz="2200" dirty="0">
              <a:solidFill>
                <a:schemeClr val="tx2"/>
              </a:solidFill>
            </a:endParaRPr>
          </a:p>
        </p:txBody>
      </p:sp>
      <p:sp>
        <p:nvSpPr>
          <p:cNvPr id="2" name="Footer Placeholder 1"/>
          <p:cNvSpPr>
            <a:spLocks noGrp="1"/>
          </p:cNvSpPr>
          <p:nvPr>
            <p:ph type="ftr" sz="quarter" idx="10"/>
          </p:nvPr>
        </p:nvSpPr>
        <p:spPr/>
        <p:txBody>
          <a:bodyPr/>
          <a:lstStyle/>
          <a:p>
            <a:pPr>
              <a:defRPr/>
            </a:pPr>
            <a:r>
              <a:rPr lang="en-GB" altLang="en-US" dirty="0"/>
              <a:t>Task Briefing Sheet: Issue 2 - A Guide to Completion</a:t>
            </a:r>
          </a:p>
        </p:txBody>
      </p:sp>
    </p:spTree>
    <p:extLst>
      <p:ext uri="{BB962C8B-B14F-4D97-AF65-F5344CB8AC3E}">
        <p14:creationId xmlns:p14="http://schemas.microsoft.com/office/powerpoint/2010/main" val="14957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9</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a:t>Task Briefing Sheet Template</a:t>
            </a:r>
            <a:endParaRPr lang="en-GB" altLang="en-US" i="0" dirty="0" smtClean="0"/>
          </a:p>
        </p:txBody>
      </p:sp>
      <p:sp>
        <p:nvSpPr>
          <p:cNvPr id="11270" name="Rectangle 3"/>
          <p:cNvSpPr>
            <a:spLocks noGrp="1" noChangeArrowheads="1"/>
          </p:cNvSpPr>
          <p:nvPr>
            <p:ph type="body" idx="1"/>
          </p:nvPr>
        </p:nvSpPr>
        <p:spPr>
          <a:xfrm>
            <a:off x="611560" y="1556792"/>
            <a:ext cx="7920880" cy="4680520"/>
          </a:xfrm>
        </p:spPr>
        <p:txBody>
          <a:bodyPr/>
          <a:lstStyle/>
          <a:p>
            <a:pPr marL="285750" indent="-285750" eaLnBrk="1" hangingPunct="1">
              <a:buClr>
                <a:schemeClr val="tx2"/>
              </a:buClr>
              <a:buSzPct val="100000"/>
              <a:buFont typeface="Arial" panose="020B0604020202020204" pitchFamily="34" charset="0"/>
              <a:buChar char="•"/>
            </a:pPr>
            <a:r>
              <a:rPr lang="en-GB" altLang="en-US" sz="2800" b="1" dirty="0" smtClean="0">
                <a:solidFill>
                  <a:schemeClr val="tx2"/>
                </a:solidFill>
                <a:latin typeface="+mj-lt"/>
              </a:rPr>
              <a:t>Section 3</a:t>
            </a:r>
            <a:endParaRPr lang="en-GB" altLang="en-US" sz="2800" b="1" dirty="0">
              <a:solidFill>
                <a:schemeClr val="tx2"/>
              </a:solidFill>
              <a:latin typeface="+mj-lt"/>
            </a:endParaRPr>
          </a:p>
          <a:p>
            <a:pPr eaLnBrk="1" hangingPunct="1">
              <a:buClr>
                <a:schemeClr val="tx2"/>
              </a:buClr>
              <a:buSzPct val="100000"/>
            </a:pPr>
            <a:r>
              <a:rPr lang="en-GB" altLang="en-US" sz="2800" b="1" dirty="0" smtClean="0">
                <a:solidFill>
                  <a:schemeClr val="tx2"/>
                </a:solidFill>
                <a:latin typeface="+mj-lt"/>
              </a:rPr>
              <a:t>Handover and </a:t>
            </a:r>
            <a:r>
              <a:rPr lang="en-GB" altLang="en-US" sz="2800" b="1" dirty="0" err="1" smtClean="0">
                <a:solidFill>
                  <a:schemeClr val="tx2"/>
                </a:solidFill>
                <a:latin typeface="+mj-lt"/>
              </a:rPr>
              <a:t>Handback</a:t>
            </a:r>
            <a:r>
              <a:rPr lang="en-GB" altLang="en-US" sz="2800" b="1" dirty="0" smtClean="0">
                <a:solidFill>
                  <a:schemeClr val="tx2"/>
                </a:solidFill>
                <a:latin typeface="+mj-lt"/>
              </a:rPr>
              <a:t> Arrangements</a:t>
            </a:r>
          </a:p>
          <a:p>
            <a:pPr marL="646113" lvl="1" indent="-285750" eaLnBrk="1" hangingPunct="1">
              <a:buClr>
                <a:schemeClr val="tx2"/>
              </a:buClr>
              <a:buSzPct val="100000"/>
              <a:buFont typeface="Wingdings" panose="05000000000000000000" pitchFamily="2" charset="2"/>
              <a:buChar char="Ø"/>
            </a:pPr>
            <a:r>
              <a:rPr lang="en-GB" altLang="en-US" sz="2800" dirty="0" smtClean="0">
                <a:solidFill>
                  <a:schemeClr val="tx2"/>
                </a:solidFill>
                <a:latin typeface="+mj-lt"/>
              </a:rPr>
              <a:t>This section should detail any handover arrangements (if they are applicable) i.e.:</a:t>
            </a:r>
          </a:p>
          <a:p>
            <a:pPr marL="1149350" lvl="2" indent="-342900" eaLnBrk="1" hangingPunct="1">
              <a:buClr>
                <a:schemeClr val="tx2"/>
              </a:buClr>
              <a:buSzPct val="100000"/>
              <a:buFont typeface="Arial" panose="020B0604020202020204" pitchFamily="34" charset="0"/>
              <a:buChar char="•"/>
            </a:pPr>
            <a:r>
              <a:rPr lang="en-GB" altLang="en-US" sz="2800" dirty="0" smtClean="0">
                <a:solidFill>
                  <a:schemeClr val="tx2"/>
                </a:solidFill>
                <a:latin typeface="+mj-lt"/>
              </a:rPr>
              <a:t>Shift handover arrangements</a:t>
            </a:r>
          </a:p>
          <a:p>
            <a:pPr marL="1149350" lvl="2" indent="-342900" eaLnBrk="1" hangingPunct="1">
              <a:buClr>
                <a:schemeClr val="tx2"/>
              </a:buClr>
              <a:buSzPct val="100000"/>
              <a:buFont typeface="Arial" panose="020B0604020202020204" pitchFamily="34" charset="0"/>
              <a:buChar char="•"/>
            </a:pPr>
            <a:r>
              <a:rPr lang="en-GB" altLang="en-US" sz="2800" dirty="0" smtClean="0">
                <a:solidFill>
                  <a:schemeClr val="tx2"/>
                </a:solidFill>
                <a:latin typeface="+mj-lt"/>
              </a:rPr>
              <a:t>Hand-back on the completion of the task (i.e. to asset owner)</a:t>
            </a:r>
          </a:p>
          <a:p>
            <a:pPr marL="1149350" lvl="2" indent="-342900" eaLnBrk="1" hangingPunct="1">
              <a:buClr>
                <a:schemeClr val="tx2"/>
              </a:buClr>
              <a:buSzPct val="100000"/>
              <a:buFont typeface="Arial" panose="020B0604020202020204" pitchFamily="34" charset="0"/>
              <a:buChar char="•"/>
            </a:pPr>
            <a:r>
              <a:rPr lang="en-GB" altLang="en-US" sz="2800" dirty="0" smtClean="0">
                <a:solidFill>
                  <a:schemeClr val="tx2"/>
                </a:solidFill>
                <a:latin typeface="+mj-lt"/>
              </a:rPr>
              <a:t>Specific arrangements e.g. security arrangements when site is vacated</a:t>
            </a:r>
          </a:p>
        </p:txBody>
      </p:sp>
      <p:sp>
        <p:nvSpPr>
          <p:cNvPr id="2" name="Footer Placeholder 1"/>
          <p:cNvSpPr>
            <a:spLocks noGrp="1"/>
          </p:cNvSpPr>
          <p:nvPr>
            <p:ph type="ftr" sz="quarter" idx="10"/>
          </p:nvPr>
        </p:nvSpPr>
        <p:spPr/>
        <p:txBody>
          <a:bodyPr/>
          <a:lstStyle/>
          <a:p>
            <a:pPr>
              <a:defRPr/>
            </a:pPr>
            <a:r>
              <a:rPr lang="en-GB" altLang="en-US" smtClean="0"/>
              <a:t>Task Briefing Sheet: Issue 2 - A Guide to Completion</a:t>
            </a:r>
            <a:endParaRPr lang="en-GB" altLang="en-US" dirty="0"/>
          </a:p>
        </p:txBody>
      </p:sp>
    </p:spTree>
    <p:extLst>
      <p:ext uri="{BB962C8B-B14F-4D97-AF65-F5344CB8AC3E}">
        <p14:creationId xmlns:p14="http://schemas.microsoft.com/office/powerpoint/2010/main" val="10781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70">
                                            <p:txEl>
                                              <p:pRg st="2" end="2"/>
                                            </p:txEl>
                                          </p:spTgt>
                                        </p:tgtEl>
                                        <p:attrNameLst>
                                          <p:attrName>style.visibility</p:attrName>
                                        </p:attrNameLst>
                                      </p:cBhvr>
                                      <p:to>
                                        <p:strVal val="visible"/>
                                      </p:to>
                                    </p:set>
                                    <p:animEffect transition="in" filter="wipe(left)">
                                      <p:cBhvr>
                                        <p:cTn id="7" dur="500"/>
                                        <p:tgtEl>
                                          <p:spTgt spid="112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70">
                                            <p:txEl>
                                              <p:pRg st="3" end="3"/>
                                            </p:txEl>
                                          </p:spTgt>
                                        </p:tgtEl>
                                        <p:attrNameLst>
                                          <p:attrName>style.visibility</p:attrName>
                                        </p:attrNameLst>
                                      </p:cBhvr>
                                      <p:to>
                                        <p:strVal val="visible"/>
                                      </p:to>
                                    </p:set>
                                    <p:animEffect transition="in" filter="wipe(left)">
                                      <p:cBhvr>
                                        <p:cTn id="12" dur="500"/>
                                        <p:tgtEl>
                                          <p:spTgt spid="112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70">
                                            <p:txEl>
                                              <p:pRg st="4" end="4"/>
                                            </p:txEl>
                                          </p:spTgt>
                                        </p:tgtEl>
                                        <p:attrNameLst>
                                          <p:attrName>style.visibility</p:attrName>
                                        </p:attrNameLst>
                                      </p:cBhvr>
                                      <p:to>
                                        <p:strVal val="visible"/>
                                      </p:to>
                                    </p:set>
                                    <p:animEffect transition="in" filter="wipe(left)">
                                      <p:cBhvr>
                                        <p:cTn id="17" dur="500"/>
                                        <p:tgtEl>
                                          <p:spTgt spid="112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70">
                                            <p:txEl>
                                              <p:pRg st="5" end="5"/>
                                            </p:txEl>
                                          </p:spTgt>
                                        </p:tgtEl>
                                        <p:attrNameLst>
                                          <p:attrName>style.visibility</p:attrName>
                                        </p:attrNameLst>
                                      </p:cBhvr>
                                      <p:to>
                                        <p:strVal val="visible"/>
                                      </p:to>
                                    </p:set>
                                    <p:animEffect transition="in" filter="wipe(left)">
                                      <p:cBhvr>
                                        <p:cTn id="22" dur="500"/>
                                        <p:tgtEl>
                                          <p:spTgt spid="112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1020</TotalTime>
  <Words>2055</Words>
  <Application>Microsoft Office PowerPoint</Application>
  <PresentationFormat>On-screen Show (4:3)</PresentationFormat>
  <Paragraphs>205</Paragraphs>
  <Slides>20</Slides>
  <Notes>9</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Blank</vt:lpstr>
      <vt:lpstr>Single Column</vt:lpstr>
      <vt:lpstr>Partner Logo</vt:lpstr>
      <vt:lpstr>Chart Layout</vt:lpstr>
      <vt:lpstr>Divider Slide</vt:lpstr>
      <vt:lpstr>Closing Slide</vt:lpstr>
      <vt:lpstr>Image Slide</vt:lpstr>
      <vt:lpstr>Technical Brief: Part 4  Task Briefing Sheet (TBS)</vt:lpstr>
      <vt:lpstr>Task Briefing Sheet  – Issue 2</vt:lpstr>
      <vt:lpstr>Task Briefing Sheet – What is it?</vt:lpstr>
      <vt:lpstr>Task Briefing Sheet </vt:lpstr>
      <vt:lpstr>Task Briefing Sheet Template</vt:lpstr>
      <vt:lpstr>Part A</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 Template</vt:lpstr>
      <vt:lpstr>Task Briefing Sheet</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Phase Plan</dc:title>
  <dc:creator>Norman Geoff</dc:creator>
  <dc:description>built by www.mediasterling.com</dc:description>
  <cp:lastModifiedBy>Qureshi Ty</cp:lastModifiedBy>
  <cp:revision>124</cp:revision>
  <dcterms:created xsi:type="dcterms:W3CDTF">2016-03-11T09:11:52Z</dcterms:created>
  <dcterms:modified xsi:type="dcterms:W3CDTF">2017-01-13T13:22:27Z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