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</p:sldMasterIdLst>
  <p:notesMasterIdLst>
    <p:notesMasterId r:id="rId45"/>
  </p:notesMasterIdLst>
  <p:handoutMasterIdLst>
    <p:handoutMasterId r:id="rId46"/>
  </p:handoutMasterIdLst>
  <p:sldIdLst>
    <p:sldId id="256" r:id="rId8"/>
    <p:sldId id="259" r:id="rId9"/>
    <p:sldId id="264" r:id="rId10"/>
    <p:sldId id="260" r:id="rId11"/>
    <p:sldId id="265" r:id="rId12"/>
    <p:sldId id="273" r:id="rId13"/>
    <p:sldId id="266" r:id="rId14"/>
    <p:sldId id="311" r:id="rId15"/>
    <p:sldId id="312" r:id="rId16"/>
    <p:sldId id="314" r:id="rId17"/>
    <p:sldId id="313" r:id="rId18"/>
    <p:sldId id="315" r:id="rId19"/>
    <p:sldId id="316" r:id="rId20"/>
    <p:sldId id="279" r:id="rId21"/>
    <p:sldId id="317" r:id="rId22"/>
    <p:sldId id="318" r:id="rId23"/>
    <p:sldId id="319" r:id="rId24"/>
    <p:sldId id="320" r:id="rId25"/>
    <p:sldId id="321" r:id="rId26"/>
    <p:sldId id="288" r:id="rId27"/>
    <p:sldId id="289" r:id="rId28"/>
    <p:sldId id="290" r:id="rId29"/>
    <p:sldId id="291" r:id="rId30"/>
    <p:sldId id="297" r:id="rId31"/>
    <p:sldId id="292" r:id="rId32"/>
    <p:sldId id="293" r:id="rId33"/>
    <p:sldId id="294" r:id="rId34"/>
    <p:sldId id="295" r:id="rId35"/>
    <p:sldId id="296" r:id="rId36"/>
    <p:sldId id="322" r:id="rId37"/>
    <p:sldId id="323" r:id="rId38"/>
    <p:sldId id="324" r:id="rId39"/>
    <p:sldId id="301" r:id="rId40"/>
    <p:sldId id="325" r:id="rId41"/>
    <p:sldId id="326" r:id="rId42"/>
    <p:sldId id="327" r:id="rId43"/>
    <p:sldId id="328" r:id="rId44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0" autoAdjust="0"/>
    <p:restoredTop sz="94660"/>
  </p:normalViewPr>
  <p:slideViewPr>
    <p:cSldViewPr>
      <p:cViewPr>
        <p:scale>
          <a:sx n="60" d="100"/>
          <a:sy n="60" d="100"/>
        </p:scale>
        <p:origin x="-16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497DC9-7F23-4C9F-9312-F610CE6491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9331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82A1433-23A6-45BE-BD22-9DD5141FC5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6960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E9B405-DA5C-409A-A0D0-DA83F3D8020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96F280-9B32-4034-8303-F88EB52764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59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353EF7-1DB5-429A-8992-40B508697A6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DECF-A4B8-4159-82EE-467E865423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58779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A8DE-602C-4097-AA4C-3312672ACBC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D13DF-8778-4CEC-9B71-17CBB790E7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2260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94438-FC78-40D5-B392-9BDD539D8BB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161E1-5481-40C7-BC98-0F62A5EE948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1998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6B45C-783B-4318-AEFD-B035A15D52C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21B38-16D4-401D-A844-7AEEF02E13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4108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0C639-47FE-49A8-B38B-3D536D9EAE6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3B90-0B96-42B8-AA58-6EFA474C1A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3093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58C20-73D5-4D83-822D-7EAAACE92A0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652-46E1-4FDA-8E4E-735E6A0FC7B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E477F-D210-4B26-A052-F48BC83747E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AE7DF-5AA6-4285-A7BA-E2DD1093DC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1978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F9AAB-B9CD-406D-87BC-039BCFBEE94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60757-191A-40DB-958B-EE193E66FCC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6103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C6B96-CB01-4A36-8BAC-F42F0794BE6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355C8-947F-4542-A26D-82D1483339D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2455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6134C-8585-41A9-90E1-D5CAC43A75E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CC7BC-24AB-4D7C-96D0-A7788322506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733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F6204-08D3-4650-BAF8-F2C289DD040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4ACB-FD81-436E-AF07-CE2BDF1368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13345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ACCC6-8F4D-4DCA-8B52-AD04D8313BA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413DF-07FD-41E5-91DD-58163E0D2B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7555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1128D-766B-44B2-8B1E-608E2DD9CAC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991AC-C46B-4D69-B679-B8F8DF60847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255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F6C19-3A56-4DCF-B51D-E8158B43F4B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CB5D6-900C-467D-9494-2C6EF2DB116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482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C4DFB-5235-4362-A485-1918F4A2E3F9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0DF9-B095-4C16-980C-E9DA62D699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5665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DDF7E-4FE3-483B-A411-B8C97D8A5A1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C873A-6BE3-405C-9460-B0C1D52120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094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39391-4F44-47DB-B8B9-5650745FC78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76119-02B7-4809-BC04-42A0C061197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73243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1273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25" y="1841500"/>
            <a:ext cx="31289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FA25-C602-4983-A373-23F2CFF42EA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E2BF1-CED9-4F4E-9750-FF71340F2D7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82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1FD95-6270-44D3-9A43-CF914AC3960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59D7-98D3-415C-9C69-3A859E4675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0079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8018D-785B-4117-8831-EAFABCA43B9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DE0F-04A6-4042-895C-538390474D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784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D822CB-44B0-491F-A20C-4FA87536B7A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A3E47-A47F-424E-AE91-5F48D46406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870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4854-1982-4E34-A468-FA962FA751A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9780F-0A0E-481F-A30D-B9E89A4F937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4121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1FB67-4AFB-4924-A330-3AEFAC5CA1D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95322-CDF1-4CB4-940B-CA4E6CCE9C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645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FED9-4E3A-4DCB-876C-97768F75C94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664CA-4395-475F-BB02-0AB06F5271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60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F0F22-03A8-49A0-B426-4B86A6FA30B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E4FF4-107E-440D-B6BB-B31D6ECB5B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4004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BC81-B692-46D8-8CF6-5316F0416A1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0C30A-9262-407B-A721-B1914684E9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26860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398CA-0528-4471-A1A7-AEF30CB32B7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663E-6468-4715-B1B2-4E1F9F40CC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3967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0EC7-E0CF-4F3A-B4C7-059874CCA39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8AE0-6E7F-4A34-BEF8-FB262245CC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9246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F7B99-C3B5-41EA-B9E3-35A2072D21F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25FE0-C564-4C64-86CC-3E244CB59D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73669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ADFE1-65BB-4BF7-B466-8A7FE92940C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3F83-EE5F-46DC-9569-A3E0B38C387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11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5C23-6BBC-4D7B-BC04-A24AB3D567F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9690A-30A9-40CD-972B-FAD40D84693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864523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4836A-DAA8-46E0-A3EA-9DC1875AE49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B20EE9-6B88-4E34-88DE-B9B20BBF59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29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00"/>
            <a:ext cx="3557588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1841500"/>
            <a:ext cx="3559175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AFC51-B784-4C5C-9A01-68643309D17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D86DA-34AB-477A-A514-65F95FA395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749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82A29-5761-402E-9C6E-6347503ADA4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DAB1A-97F7-4041-A0D7-63B864020A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3129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69F27-A15B-4426-8734-C3A0F634015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116BB-F9F0-43DD-B96F-6430E1ABA23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608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FA84C-857B-45B0-BD5B-082AFC1BDEF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4C5EE-F944-45E3-AE44-D940CB5C73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68427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F2EC2-FC52-4FB0-AD0A-9D029079340F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F0553-2E37-453A-9E50-F90B466FCB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75965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38" y="827088"/>
            <a:ext cx="2014537" cy="54054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894388" cy="5405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F163A-C257-4321-A9A1-3564035F83D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FC77C-BDCF-42E1-96B8-53626860395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02017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827088"/>
            <a:ext cx="7269163" cy="431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841500"/>
            <a:ext cx="3954463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00"/>
            <a:ext cx="3954462" cy="4391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47BD6-75F4-40A0-9965-C1F00224224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6E14D-65E4-4EF4-9958-2B9E5A40BA3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04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374E0-0873-499B-A653-4CFC5BEE1ED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EDCB-444A-4873-811B-B607EF5FA6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14257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017DF-9920-4FCD-97D4-FC95611A2E4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47B-D057-4F29-9445-3FAD54A28DB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89430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E7654-E7E7-4973-9927-F739A81D47E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BC2B5-2B13-485C-B45C-FD335C28A7B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86759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4318000"/>
            <a:ext cx="3557587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25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B0C1B-C80F-4755-9222-3DADA921554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8F0A-525C-4D9A-B5E9-F568F28F0C8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636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FEA9-AAC8-44BF-B462-35DFF9883FE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E4085-ACED-4763-9792-A125F031D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161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5CBCA-D63E-4F72-B30A-21BFA0CA536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1769-AE9C-4A7F-86FC-6B6FE63A71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46775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CAD41-7F1A-40D4-81AA-6AFACF01284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FA90B-B286-422E-9862-BA87D980557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35864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37518-546C-4688-914C-3B01B136F88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730F6-157D-4544-8971-5FE50F6F850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78307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54EB1-EF17-4D7A-846E-0AC15843FB7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2A3D-22F9-4962-87DB-5E9D513F65A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85254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0ED8-8A92-40E9-909B-AF214F841AC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AE9B4-BBF9-440E-9440-E2F67D110F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1580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82DEE-315C-4319-8D0D-B70043789BC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1730A4-0035-4C6C-B44D-33384A48A7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46766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7687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117E7-ED12-4B1C-AB22-50203DD608B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77C0-4C2F-4676-8D52-580A208407B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20001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F8D02-D5CA-480B-AD1A-3ABCC8E8248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3C167-7FFE-4F44-A8D7-9F4B01FAD42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61492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1BFF25-F1C5-4BC3-83D4-C65C3ABD441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C5A7D-3FD6-48AB-9EA1-2620497A314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1532494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F574-6940-4205-A318-710DC82DC5B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9E655-BD39-4C9D-804F-E4CFABA123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111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EFFE3-3279-4E47-9784-55E3F956EE5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6E903-73B4-4D28-AD15-971C8F5958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45630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00"/>
            <a:ext cx="3557588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38" y="4318000"/>
            <a:ext cx="3559175" cy="14398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3677-4764-4E3D-928A-7EAA19B549B7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066BB-E1B6-4D6A-8219-D5F00293222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96187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8B339-F6BA-466C-A7F6-2A2C7CAF359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4F2E6-4DA9-4B81-87C0-6CFE1B3E770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809633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E4054-058A-49A8-A0D1-C421E2FAA48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C915-3581-4E6C-9FEF-412F7F5F052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378083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8E858-0C14-45F0-A918-C99134BFD72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79FAB-2793-47B6-AED6-0BBED39DB0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12326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E0049-71EB-46C7-BCE0-B22869FBD8F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FCEF5-9C56-429C-BD03-F3EEC52B50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50495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5852AA-1C1F-480E-B050-C23654C1C844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28C68-700B-40D8-961F-CE2497BFC2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1855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0C62E-D1D7-4A56-8859-89ADE9C1C12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E6CF69-E1FC-49CB-B0BB-932CE0E7234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087554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00"/>
            <a:ext cx="1816100" cy="2760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997200"/>
            <a:ext cx="5300663" cy="27606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ADFD5-038A-416C-930B-F32EDEAEA23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86DF0-7A67-4A91-85D6-0A2A95F1294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86036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ECE22B-EEB2-428D-A8CD-0527BF8E5EF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E7D24-AD2C-4824-8260-52629B296B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56778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B2A0D-5E85-42A1-812A-B65D04ACE08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7B97-E6AC-423A-BE00-125CAE8439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37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BA34-D8CE-44B1-8E44-6DB976B14A96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A995-AE52-4C81-87C3-5576BD4103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761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B9EAC-3DB3-41AF-9CD7-A9C326735A2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7811B3-8EA7-448F-AD12-0E917CDBF3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706746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00" y="2057400"/>
            <a:ext cx="2551113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00"/>
            <a:ext cx="2551112" cy="34909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20B62-4064-4598-8493-427A75E6D845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DEC26-1A98-4FFE-8C28-99A572129E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5716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26A1C-5615-4C5E-A77A-C66EC58D6C4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BC58C-0D29-499A-BCED-F21BE88E68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87089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C997-FAAA-4983-8322-ACE69DFB4ECA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C96DB-610E-412F-90C5-8A6673F8928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580899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F6350-9F85-4358-A5E6-D51D1A843FE2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93A14-8399-4E19-B73A-AECA849BE1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1305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855BB-1885-4F96-80DB-E3467903F7E8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E62F-B62B-4018-80CF-FB3A1E17DDA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86456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E5D3B-C108-47F1-98D0-3E3A1EC19A2B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676EE-4A47-471A-B405-168A7306166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25233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7B18B-1C3B-4570-8429-CB5DFD1CFD5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89F1A-D99E-4224-931B-D701798D77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5573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088"/>
            <a:ext cx="5300663" cy="4721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C495-4171-4851-B32C-D2E184C4F97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8F11-EAFE-40BA-A61A-4C4D3352518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651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B9235-2667-4A28-ADB2-29B086B9BBB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C0E19-6EF6-4E70-8A7F-E8AC727FF49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710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2DF9-7C49-4AA1-8D03-E5C083C234F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3BBCD-52B5-4906-9844-5F2C2A815D6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2395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416A48-CC05-436D-972C-4E7D3FFD5470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CDC8A0F-7C7B-4207-93A6-07D6CD475C8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Text Box 8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180975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CDB53D-5E23-46CF-884A-A51C2941B77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A52176FC-3097-4065-ABE4-7E9C5A3F33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71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710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2831703-A9BB-4DA0-84AC-95B7CD2D4DAE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710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259CCB0D-91DD-4E81-A949-18D0264AF7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3079" name="Text Box 12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0445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5C17CDD-0D52-4F69-9A96-B13BC0AC98D1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7290BCF5-E4B1-482C-93D3-7263EF202A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4103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47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4746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558BEE-CD82-46EA-9BD0-C4406265AB83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4746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61E72EE5-439A-42E4-960F-547DC707AB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618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87CDC54-FC70-45AF-9226-00703BE43A0D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6180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D546C526-E12A-4C63-A52D-3CF97691BAD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1167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8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BB76B12-7291-4DB1-AA0C-3A32B2DFCBEC}" type="datetime5">
              <a:rPr lang="en-GB" altLang="en-US" smtClean="0"/>
              <a:t>13-Jan-17</a:t>
            </a:fld>
            <a:endParaRPr lang="en-GB" altLang="en-US"/>
          </a:p>
        </p:txBody>
      </p:sp>
      <p:sp>
        <p:nvSpPr>
          <p:cNvPr id="1167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/>
            </a:lvl1pPr>
          </a:lstStyle>
          <a:p>
            <a:pPr>
              <a:defRPr/>
            </a:pPr>
            <a:fld id="{56923F04-6AF8-4746-B5A4-FDFBC3E4FA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175" name="Text Box 10"/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smtClean="0"/>
              <a:t>/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1809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841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703388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.uk/url?sa=i&amp;rct=j&amp;q=&amp;esrc=s&amp;source=images&amp;cd=&amp;cad=rja&amp;uact=8&amp;ved=0ahUKEwjmvP6A8aDQAhXJvBQKHaFhAD0QjRwIBw&amp;url=http://www.ikedaquotes.org/environment/&amp;psig=AFQjCNFAceQprNCjLZwlrrDYDeLkwF_UQg&amp;ust=1478959826302625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.uk/url?sa=i&amp;rct=j&amp;q=&amp;esrc=s&amp;source=images&amp;cd=&amp;cad=rja&amp;uact=8&amp;ved=0ahUKEwi1sJbhsMXLAhWIPxQKHX5ZBeYQjRwIBw&amp;url=http://www.sayfc.org/first-aid&amp;bvm=bv.116954456,d.d24&amp;psig=AFQjCNHDg-5M5v4X-Sge6sP4115ULwZ90w&amp;ust=1458223692942357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uk/url?sa=i&amp;rct=j&amp;q=&amp;esrc=s&amp;source=images&amp;cd=&amp;cad=rja&amp;uact=8&amp;ved=0ahUKEwitzsnWscXLAhUM7BQKHaUXClAQjRwIBw&amp;url=http://www.bizorb.com/templates/fire-safety-evacuation-procedures-template/&amp;bvm=bv.116954456,d.d24&amp;psig=AFQjCNEHUZWhDMCN55o8VKwpBiDUdYK7mA&amp;ust=1458223881242485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source=images&amp;cd=&amp;cad=rja&amp;uact=8&amp;ved=0ahUKEwiA-8f5ssXLAhVD8RQKHSmeA7MQjRwIBw&amp;url=http://www.ppconstructionsafety.com/newsdesk/2014/02/04/construction-project-fire-safety-in-focus/&amp;bvm=bv.116954456,d.d24&amp;psig=AFQjCNE3NaJ1TFhCHz08WMLAnnevC5KhpQ&amp;ust=1458224251185481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source=images&amp;cd=&amp;cad=rja&amp;uact=8&amp;ved=0ahUKEwiauZj0u8XLAhWIQhQKHfh3DNgQjRwIBw&amp;url=http://www.tac-tic.net/security/&amp;psig=AFQjCNGyvDZrm_UNGDeTkvbsxbEKb6RuMw&amp;ust=1458226692327289" TargetMode="Externa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source=images&amp;cd=&amp;cad=rja&amp;uact=8&amp;ved=0ahUKEwil6eS_tcXLAhXEUhQKHYIVBR0QjRwIBw&amp;url=http://www.thesite.org/crime-and-safety/victims-of-crime/uk-emergency-numbers-9091.html&amp;bvm=bv.116954456,d.d24&amp;psig=AFQjCNEGBeXQ3YzeO6_f1a-maaVurbqg4g&amp;ust=1458224908397754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.uk/url?sa=i&amp;rct=j&amp;q=&amp;esrc=s&amp;source=images&amp;cd=&amp;cad=rja&amp;uact=8&amp;ved=0ahUKEwiflbmKt8XLAhWB7xQKHawYBl0QjRwIBw&amp;url=http://www.dreamstime.com/photos-images/railway-signs.html&amp;psig=AFQjCNHa3MaJqBEtCqAqBemfwF9aSXrgrg&amp;ust=1458225389884763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source=images&amp;cd=&amp;cad=rja&amp;uact=8&amp;ved=0ahUKEwiY7Y63zsXLAhWH7BQKHSaJAU4QjRwIBw&amp;url=http://www.vcoll.ac.uk/?page_id%3D805&amp;bvm=bv.116954456,d.cWw&amp;psig=AFQjCNHruKjkfIFf_yEA7ptsxIiMWUueAQ&amp;ust=1458231664533410" TargetMode="Externa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uk/url?sa=i&amp;rct=j&amp;q=&amp;esrc=s&amp;source=images&amp;cd=&amp;cad=rja&amp;uact=8&amp;ved=0ahUKEwiz7s6iucXLAhWGtRQKHWtCB7AQjRwIBw&amp;url=http://www.procaregb.com/gas-emergencies.html&amp;bvm=bv.116954456,d.d24&amp;psig=AFQjCNFBfLPH06NKmXW_FjqfgTokMbXNSg&amp;ust=1458225949613296" TargetMode="Externa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.uk/url?sa=i&amp;rct=j&amp;q=&amp;esrc=s&amp;source=images&amp;cd=&amp;cad=rja&amp;uact=8&amp;ved=0ahUKEwjC-vm6vcXLAhUBmBQKHT24C-8QjRwIBw&amp;url=https://lookfordiagnosis.com/mesh_info.php?term%3Demergencies%26lang%3D1&amp;bvm=bv.116954456,d.cWw&amp;psig=AFQjCNFhp7T0542ZFi809tUimjYf9wgDQA&amp;ust=1458227106200958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co.uk/url?sa=i&amp;rct=j&amp;q=&amp;esrc=s&amp;source=images&amp;cd=&amp;cad=rja&amp;uact=8&amp;ved=0ahUKEwiwzsLC9KDQAhWEXhQKHTv0AVQQjRwIBw&amp;url=http://www.aiatopten.org/node/141&amp;bvm=bv.138493631,bs.2,d.ZGg&amp;psig=AFQjCNGQcGTVCM-VZyGqgy7kZLGwq1Dwgg&amp;ust=1478960759654507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uk/url?sa=i&amp;rct=j&amp;q=&amp;esrc=s&amp;source=images&amp;cd=&amp;cad=rja&amp;uact=8&amp;ved=0ahUKEwic2fDz9KDQAhVFuRQKHZgSA6sQjRwIBw&amp;url=http://www.centurionsigns.co.uk/product/site-access-sign&amp;psig=AFQjCNF77shEYc1uFBVGZorAde7XXKD5eQ&amp;ust=1478960902804950" TargetMode="Externa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.uk/url?sa=i&amp;rct=j&amp;q=&amp;esrc=s&amp;source=images&amp;cd=&amp;cad=rja&amp;uact=8&amp;ved=0ahUKEwjEwe6lw8XLAhXEuhQKHfWTB7oQjRwIBw&amp;url=http://www.groundhog.co.uk/static-welfare-unit-sw5500-fusion.php&amp;bvm=bv.116954456,d.cWw&amp;psig=AFQjCNGw9ubJzy5dFIMKoKqAaeh9VOHWPQ&amp;ust=1458228661048403" TargetMode="Externa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.uk/url?sa=i&amp;rct=j&amp;q=&amp;esrc=s&amp;source=images&amp;cd=&amp;cad=rja&amp;uact=8&amp;ved=0ahUKEwixtN3D96DQAhXIbxQKHSsSAo8QjRwIBw&amp;url=http://www.storycontracting.com/plant-hire/jcb-jz140r-rail-bug/&amp;bvm=bv.138169073,bs.1,d.ZGg&amp;psig=AFQjCNF-uI6AbeqBgdjsA_UAHj4akUkJww&amp;ust=1478961523608732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google.co.uk/url?sa=i&amp;rct=j&amp;q=&amp;esrc=s&amp;source=images&amp;cd=&amp;cad=rja&amp;uact=8&amp;ved=0ahUKEwi70Kyu96DQAhUBoBQKHfTWA5IQjRwIBw&amp;url=http://www.stobartrail.com/item/plant-hire&amp;bvm=bv.138169073,bs.1,d.ZGg&amp;psig=AFQjCNF-uI6AbeqBgdjsA_UAHj4akUkJww&amp;ust=1478961523608732" TargetMode="External"/><Relationship Id="rId4" Type="http://schemas.microsoft.com/office/2007/relationships/hdphoto" Target="../media/hdphoto3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oogle.co.uk/url?sa=i&amp;rct=j&amp;q=&amp;esrc=s&amp;source=images&amp;cd=&amp;cad=rja&amp;uact=8&amp;ved=0ahUKEwiG0IHu-KDQAhWCcRQKHXoHCCEQjRwIBw&amp;url=http://www.transportengineer.org.uk/transport-engineer-news/operator-builds-fleet-with-renault-range-c-for-construction-site-deliveries/83594&amp;bvm=bv.138169073,bs.1,d.ZGg&amp;psig=AFQjCNH5YA02MeehT57mcXUMV7lCh1wCQw&amp;ust=1478961973842893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www.google.co.uk/url?sa=i&amp;rct=j&amp;q=&amp;esrc=s&amp;source=images&amp;cd=&amp;cad=rja&amp;uact=8&amp;ved=0ahUKEwi70Kyu96DQAhUBoBQKHfTWA5IQjRwIBw&amp;url=http://www.stobartrail.com/item/plant-hire&amp;bvm=bv.138169073,bs.1,d.ZGg&amp;psig=AFQjCNF-uI6AbeqBgdjsA_UAHj4akUkJww&amp;ust=1478961523608732" TargetMode="Externa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.uk/url?sa=i&amp;rct=j&amp;q=&amp;esrc=s&amp;source=images&amp;cd=&amp;cad=rja&amp;uact=8&amp;ved=0ahUKEwi70Kyu96DQAhUBoBQKHfTWA5IQjRwIBw&amp;url=http://www.stobartrail.com/item/plant-hire&amp;bvm=bv.138169073,bs.1,d.ZGg&amp;psig=AFQjCNF-uI6AbeqBgdjsA_UAHj4akUkJww&amp;ust=1478961523608732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1" y="1340768"/>
            <a:ext cx="5328394" cy="2267620"/>
          </a:xfrm>
        </p:spPr>
        <p:txBody>
          <a:bodyPr/>
          <a:lstStyle/>
          <a:p>
            <a:r>
              <a:rPr lang="en-GB" altLang="en-US" i="0" u="sng" dirty="0"/>
              <a:t>Technical Brief: Part </a:t>
            </a:r>
            <a:r>
              <a:rPr lang="en-GB" altLang="en-US" i="0" u="sng" dirty="0" smtClean="0"/>
              <a:t>3</a:t>
            </a:r>
            <a:r>
              <a:rPr lang="en-GB" altLang="en-US" i="0" dirty="0" smtClean="0"/>
              <a:t/>
            </a:r>
            <a:br>
              <a:rPr lang="en-GB" altLang="en-US" i="0" dirty="0" smtClean="0"/>
            </a:br>
            <a:r>
              <a:rPr lang="en-GB" altLang="en-US" i="0" dirty="0"/>
              <a:t/>
            </a:r>
            <a:br>
              <a:rPr lang="en-GB" altLang="en-US" i="0" dirty="0"/>
            </a:br>
            <a:r>
              <a:rPr lang="en-GB" altLang="en-US" i="0" dirty="0" smtClean="0"/>
              <a:t/>
            </a:r>
            <a:br>
              <a:rPr lang="en-GB" altLang="en-US" i="0" dirty="0" smtClean="0"/>
            </a:br>
            <a:r>
              <a:rPr lang="en-GB" altLang="en-US" sz="3200" i="0" dirty="0" smtClean="0"/>
              <a:t>Work Package Plan (WPP)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644900"/>
            <a:ext cx="7269163" cy="1872332"/>
          </a:xfrm>
        </p:spPr>
        <p:txBody>
          <a:bodyPr/>
          <a:lstStyle/>
          <a:p>
            <a:pPr eaLnBrk="1" hangingPunct="1"/>
            <a:r>
              <a:rPr lang="en-GB" altLang="en-US" dirty="0" smtClean="0">
                <a:solidFill>
                  <a:schemeClr val="tx2"/>
                </a:solidFill>
              </a:rPr>
              <a:t>Issue 2 - A guide to completion</a:t>
            </a:r>
          </a:p>
          <a:p>
            <a:pPr eaLnBrk="1" hangingPunct="1"/>
            <a:endParaRPr lang="en-GB" altLang="en-US" dirty="0">
              <a:solidFill>
                <a:schemeClr val="tx2"/>
              </a:solidFill>
            </a:endParaRPr>
          </a:p>
          <a:p>
            <a:pPr eaLnBrk="1" hangingPunct="1"/>
            <a:r>
              <a:rPr lang="en-GB" altLang="en-US" sz="1200" dirty="0" smtClean="0">
                <a:solidFill>
                  <a:schemeClr val="tx2"/>
                </a:solidFill>
              </a:rPr>
              <a:t>January 2017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732577" cy="38884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2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Working Together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93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WEHFC01\Homes-E$\GNorman\Data\# IP Wessex HSEA\Current\Photographs\2016\Aldershot High Street 250616\IMG_1837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62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489654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Section 2.1 – At site communication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Detail the means of communication for undertaking each task safely, including: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Systems to be made available and back up systems where required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the </a:t>
            </a:r>
            <a:r>
              <a:rPr lang="en-GB" sz="2000" i="1" dirty="0">
                <a:solidFill>
                  <a:schemeClr val="tx2"/>
                </a:solidFill>
              </a:rPr>
              <a:t>conditions where communication failures might require work to be stopped or </a:t>
            </a:r>
            <a:r>
              <a:rPr lang="en-GB" sz="2000" i="1" dirty="0" smtClean="0">
                <a:solidFill>
                  <a:schemeClr val="tx2"/>
                </a:solidFill>
              </a:rPr>
              <a:t>restricted;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means </a:t>
            </a:r>
            <a:r>
              <a:rPr lang="en-GB" sz="2000" i="1" dirty="0">
                <a:solidFill>
                  <a:schemeClr val="tx2"/>
                </a:solidFill>
              </a:rPr>
              <a:t>of communication at site within work groups and outside </a:t>
            </a:r>
            <a:r>
              <a:rPr lang="en-GB" sz="2000" i="1" dirty="0" smtClean="0">
                <a:solidFill>
                  <a:schemeClr val="tx2"/>
                </a:solidFill>
              </a:rPr>
              <a:t>parties; and,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i="1" dirty="0" smtClean="0">
                <a:solidFill>
                  <a:schemeClr val="tx2"/>
                </a:solidFill>
              </a:rPr>
              <a:t>alternative </a:t>
            </a:r>
            <a:r>
              <a:rPr lang="en-GB" sz="2000" i="1" dirty="0">
                <a:solidFill>
                  <a:schemeClr val="tx2"/>
                </a:solidFill>
              </a:rPr>
              <a:t>means of communication in areas of poor coverage for mobile phones. </a:t>
            </a:r>
            <a:endParaRPr lang="en-GB" altLang="en-US" sz="20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Work Package Plan: Issue 2 - A Guide to Completion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7114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WEHFC01\Homes-E$\GNorman\Data\# IP Wessex HSEA\Current\Photographs\2016\Wrecclesham\IMG_1649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8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489654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Section 2.2 – Contact details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Detail the main contacts for the work package</a:t>
            </a:r>
            <a:r>
              <a:rPr lang="en-GB" i="1" dirty="0" smtClean="0">
                <a:solidFill>
                  <a:schemeClr val="tx2"/>
                </a:solidFill>
              </a:rPr>
              <a:t>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i="1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2"/>
                </a:solidFill>
              </a:rPr>
              <a:t>Section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2.3 </a:t>
            </a:r>
            <a:r>
              <a:rPr lang="en-GB" altLang="en-US" sz="2200" dirty="0">
                <a:solidFill>
                  <a:schemeClr val="tx2"/>
                </a:solidFill>
              </a:rPr>
              <a:t>– </a:t>
            </a:r>
            <a:r>
              <a:rPr lang="en-GB" altLang="en-US" sz="2200" dirty="0" smtClean="0">
                <a:solidFill>
                  <a:schemeClr val="tx2"/>
                </a:solidFill>
              </a:rPr>
              <a:t>Other parties (interfaces)</a:t>
            </a:r>
            <a:endParaRPr lang="en-GB" altLang="en-US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Identify the interfacing organisations (</a:t>
            </a:r>
            <a:r>
              <a:rPr lang="en-GB" altLang="en-US" dirty="0">
                <a:solidFill>
                  <a:schemeClr val="tx2"/>
                </a:solidFill>
              </a:rPr>
              <a:t>i.e. other Network Rail teams, Train or Freight Operating Companies or external parties)</a:t>
            </a:r>
            <a:endParaRPr lang="en-GB" altLang="en-US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Detail </a:t>
            </a:r>
            <a:r>
              <a:rPr lang="en-GB" altLang="en-US" dirty="0">
                <a:solidFill>
                  <a:schemeClr val="tx2"/>
                </a:solidFill>
              </a:rPr>
              <a:t>the </a:t>
            </a:r>
            <a:r>
              <a:rPr lang="en-GB" altLang="en-US" dirty="0" smtClean="0">
                <a:solidFill>
                  <a:schemeClr val="tx2"/>
                </a:solidFill>
              </a:rPr>
              <a:t>interface point and the point of contact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Document the interface arrangements i.e.: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Who is accountable / responsible for communicating at each stage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How information will be provided on the work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How work will be coordinated (i.e. de-confliction meetings, possession / white-board meetings)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How you will keep them updated of any changes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Who will make the key decisions about how the work will be done</a:t>
            </a:r>
            <a:endParaRPr lang="en-GB" altLang="en-US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Work Package Plan: Issue 2 - A Guide to Completion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2499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3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Hazard Management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368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3.1 – Work involving particular 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Refer back to Section 4 of the CPP.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Were particular risks for this work package identified?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If no, then delete the second section and table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2"/>
                </a:solidFill>
              </a:rPr>
              <a:t>If yes, then document which risks are </a:t>
            </a:r>
            <a:r>
              <a:rPr lang="en-GB" altLang="en-US" sz="2000" dirty="0" smtClean="0">
                <a:solidFill>
                  <a:schemeClr val="tx2"/>
                </a:solidFill>
              </a:rPr>
              <a:t>applicable; then,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Detail when and where the risk will be present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Detail any permits required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Then detail how each of the risk will be controlled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u="sng" dirty="0" smtClean="0">
                <a:solidFill>
                  <a:schemeClr val="tx2"/>
                </a:solidFill>
              </a:rPr>
              <a:t>NOTE – if any of these particular risks are considered significant (post mitigation controls) then the Work Package Plan will require acceptance by Network Rail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332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3.2 – Significant railway and construction 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Refer back to Section 4 of the CPP.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These hazards should be: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chemeClr val="tx2"/>
                </a:solidFill>
              </a:rPr>
              <a:t>site and activity specific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chemeClr val="tx2"/>
                </a:solidFill>
              </a:rPr>
              <a:t>supported by an associated risk assessment</a:t>
            </a:r>
            <a:r>
              <a:rPr lang="en-GB" altLang="en-US" sz="2000" dirty="0" smtClean="0">
                <a:solidFill>
                  <a:schemeClr val="tx2"/>
                </a:solidFill>
              </a:rPr>
              <a:t> 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2"/>
                </a:solidFill>
              </a:rPr>
              <a:t>Detail when and where the risk will be present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2"/>
                </a:solidFill>
              </a:rPr>
              <a:t>Detail any permits required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2"/>
                </a:solidFill>
              </a:rPr>
              <a:t>Then detail how each of the risk will be </a:t>
            </a:r>
            <a:r>
              <a:rPr lang="en-GB" altLang="en-US" sz="2000" dirty="0" smtClean="0">
                <a:solidFill>
                  <a:schemeClr val="tx2"/>
                </a:solidFill>
              </a:rPr>
              <a:t>controlled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3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3.2 – Significant railway and construction risks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0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NOTE – The Work Package Plan will require acceptance by Network Rail if:</a:t>
            </a:r>
          </a:p>
          <a:p>
            <a:pPr marL="109220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Hazards </a:t>
            </a:r>
            <a:r>
              <a:rPr lang="en-GB" sz="1600" dirty="0">
                <a:solidFill>
                  <a:schemeClr val="tx2"/>
                </a:solidFill>
              </a:rPr>
              <a:t>are present that give rise to risks that are assessed to have a significant impact </a:t>
            </a:r>
            <a:r>
              <a:rPr lang="en-GB" sz="1600" b="1" dirty="0">
                <a:solidFill>
                  <a:schemeClr val="tx2"/>
                </a:solidFill>
              </a:rPr>
              <a:t>(post mitigation) </a:t>
            </a:r>
            <a:r>
              <a:rPr lang="en-GB" sz="1600" dirty="0">
                <a:solidFill>
                  <a:schemeClr val="tx2"/>
                </a:solidFill>
              </a:rPr>
              <a:t>on the safe operation of the railway and/ or the health and safety of workers. </a:t>
            </a:r>
          </a:p>
          <a:p>
            <a:pPr marL="109220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The </a:t>
            </a:r>
            <a:r>
              <a:rPr lang="en-GB" sz="1600" dirty="0">
                <a:solidFill>
                  <a:schemeClr val="tx2"/>
                </a:solidFill>
              </a:rPr>
              <a:t>mitigation measures put in place to control risk are unusual, complex, or rely on a high level of engagement or competence within the workforce or other stakeholders. </a:t>
            </a:r>
            <a:endParaRPr lang="en-GB" sz="1600" dirty="0" smtClean="0">
              <a:solidFill>
                <a:schemeClr val="tx2"/>
              </a:solidFill>
            </a:endParaRPr>
          </a:p>
          <a:p>
            <a:pPr marL="1092200" lvl="2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tx2"/>
                </a:solidFill>
              </a:rPr>
              <a:t>There </a:t>
            </a:r>
            <a:r>
              <a:rPr lang="en-GB" sz="1600" dirty="0">
                <a:solidFill>
                  <a:schemeClr val="tx2"/>
                </a:solidFill>
              </a:rPr>
              <a:t>is the likelihood of a significant level of change to the assessed risks due to emerging conditions on site or the immature level of detail presented in the design documentation. </a:t>
            </a:r>
            <a:endParaRPr lang="en-GB" dirty="0">
              <a:solidFill>
                <a:schemeClr val="tx2"/>
              </a:solidFill>
            </a:endParaRPr>
          </a:p>
          <a:p>
            <a:pPr marL="109220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158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4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Environmental and Waste Management Arrangements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0975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environme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612" y="0"/>
            <a:ext cx="9156612" cy="68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18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0891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4.1 – Environmental management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Refer to the environment management plan and detail the arrangements for protecting the environment.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The contact details for the (Principal) Contractor’s environment advisor should be added to the contacts section </a:t>
            </a:r>
            <a:r>
              <a:rPr lang="en-GB" altLang="en-US" sz="2000" dirty="0">
                <a:solidFill>
                  <a:schemeClr val="tx2"/>
                </a:solidFill>
              </a:rPr>
              <a:t> </a:t>
            </a:r>
            <a:r>
              <a:rPr lang="en-GB" altLang="en-US" sz="2000" dirty="0" smtClean="0">
                <a:solidFill>
                  <a:schemeClr val="tx2"/>
                </a:solidFill>
              </a:rPr>
              <a:t>of the WPP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If there are no specific environment management arrangements, state that not relevant.</a:t>
            </a:r>
            <a:endParaRPr lang="en-GB" altLang="en-US" sz="16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>
                <a:solidFill>
                  <a:schemeClr val="tx2"/>
                </a:solidFill>
              </a:rPr>
              <a:t>Section </a:t>
            </a:r>
            <a:r>
              <a:rPr lang="en-GB" altLang="en-US" sz="2200" dirty="0" smtClean="0">
                <a:solidFill>
                  <a:schemeClr val="tx2"/>
                </a:solidFill>
              </a:rPr>
              <a:t>4.2 </a:t>
            </a:r>
            <a:r>
              <a:rPr lang="en-GB" altLang="en-US" sz="2200" dirty="0">
                <a:solidFill>
                  <a:schemeClr val="tx2"/>
                </a:solidFill>
              </a:rPr>
              <a:t>– </a:t>
            </a:r>
            <a:r>
              <a:rPr lang="en-GB" altLang="en-US" sz="2200" dirty="0" smtClean="0">
                <a:solidFill>
                  <a:schemeClr val="tx2"/>
                </a:solidFill>
              </a:rPr>
              <a:t>Waste management </a:t>
            </a:r>
            <a:r>
              <a:rPr lang="en-GB" altLang="en-US" sz="2200" dirty="0">
                <a:solidFill>
                  <a:schemeClr val="tx2"/>
                </a:solidFill>
              </a:rPr>
              <a:t>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>
                <a:solidFill>
                  <a:schemeClr val="tx2"/>
                </a:solidFill>
              </a:rPr>
              <a:t>Refer to the </a:t>
            </a:r>
            <a:r>
              <a:rPr lang="en-GB" altLang="en-US" sz="2000" dirty="0" smtClean="0">
                <a:solidFill>
                  <a:schemeClr val="tx2"/>
                </a:solidFill>
              </a:rPr>
              <a:t>site waste management </a:t>
            </a:r>
            <a:r>
              <a:rPr lang="en-GB" altLang="en-US" sz="2000" dirty="0">
                <a:solidFill>
                  <a:schemeClr val="tx2"/>
                </a:solidFill>
              </a:rPr>
              <a:t>plan and detail the arrangements for </a:t>
            </a:r>
            <a:r>
              <a:rPr lang="en-GB" altLang="en-US" sz="2000" dirty="0" smtClean="0">
                <a:solidFill>
                  <a:schemeClr val="tx2"/>
                </a:solidFill>
              </a:rPr>
              <a:t>managing waste</a:t>
            </a:r>
            <a:endParaRPr lang="en-GB" altLang="en-US" sz="20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If </a:t>
            </a:r>
            <a:r>
              <a:rPr lang="en-GB" altLang="en-US" sz="2000" dirty="0">
                <a:solidFill>
                  <a:schemeClr val="tx2"/>
                </a:solidFill>
              </a:rPr>
              <a:t>there are no specific </a:t>
            </a:r>
            <a:r>
              <a:rPr lang="en-GB" altLang="en-US" sz="2000" dirty="0" smtClean="0">
                <a:solidFill>
                  <a:schemeClr val="tx2"/>
                </a:solidFill>
              </a:rPr>
              <a:t>waste management </a:t>
            </a:r>
            <a:r>
              <a:rPr lang="en-GB" altLang="en-US" sz="2000" dirty="0">
                <a:solidFill>
                  <a:schemeClr val="tx2"/>
                </a:solidFill>
              </a:rPr>
              <a:t>arrangements, state that not relevant.</a:t>
            </a:r>
            <a:endParaRPr lang="en-GB" altLang="en-US" sz="16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dirty="0">
              <a:solidFill>
                <a:schemeClr val="tx2"/>
              </a:solidFill>
            </a:endParaRPr>
          </a:p>
          <a:p>
            <a:pPr marL="1092200" lvl="2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0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254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5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Emergency Arrangements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661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– Issue 2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132856"/>
            <a:ext cx="7632848" cy="3312368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The new Network Rail template has been updated to reflect changes in CDM 2015 and recent changes to the Construction Phase Plan template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Must be used for all construction work - the level of detail required must relate to the complexity of the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20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</a:t>
            </a:r>
            <a:r>
              <a:rPr lang="en-GB" altLang="en-US" i="0" dirty="0" smtClean="0"/>
              <a:t>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2493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 – Site emergency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Details should be provided based on the results of a project specific assessment of the likely emergencies and arrangements detailed in the CPP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Additional sections must be added for other emergency arrangements not detailed i.e. working over water; working in confined spaces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The information detailed should provide greater, but more specific, detail than that documented in the CPP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Note – nothing needs to be added in Section 5.1. The detail needs to be added in Sections 5.1.1 to 5.1.8.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6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ayfc.org/webroot/assets/uploaded/images/firstaid_cp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85312"/>
            <a:ext cx="7598271" cy="569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5.1.1 – First aid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type and level of injuries that could arise on the site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 non-accident events (i.e. heart attacks) and the ability and ease for emergency services to attend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Confined spaces; remote locations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2"/>
                </a:solidFill>
              </a:rPr>
              <a:t>Must not just be directions to the local hospital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must include: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number and qualifications of first aiders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the amount and location of equipment required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Specialist first aid equipment i.e. rescue stretchers, burns kits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005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izorb.com/wp-content/uploads/2013/06/fire9-640x31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484784"/>
            <a:ext cx="932452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2493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5.1.2 – Evacuation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type and level of work activities that are taking place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evacuation of the entire site or an individual casualty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potential changes to the site layout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maximum number of people on site at any one </a:t>
            </a:r>
            <a:r>
              <a:rPr lang="en-GB" sz="2200" dirty="0">
                <a:solidFill>
                  <a:schemeClr val="tx2"/>
                </a:solidFill>
              </a:rPr>
              <a:t>time (including any lone workers, such as security guards)</a:t>
            </a:r>
            <a:endParaRPr lang="en-GB" sz="2200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means for accounting for all persons present on site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Must not just be directions to the local hospital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 evacuation for security reasons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181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ppconstructionsafety.com/files/Fire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4" y="1367557"/>
            <a:ext cx="9144364" cy="506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424936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5.1.3 – Fire safety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be based on the actual risk of fire present during the construction phase 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measures to prevent fires starting (e.g. control of hot works, smoking or re-fuelling activities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Methods for raising the alarm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Fire-fighting arrangements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Details for temporary fire alarm panels or connections to permanent fire alarm systems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Locating existing fire alarm equipment (i.e. smoke or heat detectors) that might be affected during construction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4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tak-tic.net/tactic/wp-content/uploads/2014/02/security_banner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844824"/>
            <a:ext cx="8424936" cy="424847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5.1.4 – Security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Should consider: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Arrangements for preventing unauthorised access to: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2"/>
                </a:solidFill>
              </a:rPr>
              <a:t>the construction site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sz="2000" dirty="0" smtClean="0">
                <a:solidFill>
                  <a:schemeClr val="tx2"/>
                </a:solidFill>
              </a:rPr>
              <a:t>the operational railway (and associated infrastructure)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Security arrangements, such as security guards, cameras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Potential terrorism threats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For activities and sites that are likely to attract unwelcome attention then contact the British Transport Police and/or Railway Route Crime Prevention Specialist.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93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dn.youthnet.org/uploads/2012/09/Calling-99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1196752"/>
            <a:ext cx="9361041" cy="522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5.1.5 – Summoning emergency services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emergency services will be summoned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call the emergency services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meet the emergency services, and where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How the emergency services will access the site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Who will escort the emergency services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Consider prior contact with the emergency services and possible simulated emergency exercises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Consider other emergency services i.e. bomb disposal; mountain rescue; coastguard and lifeboat; utilities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Can be provided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988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humbs.dreamstime.com/t/emergency-phone-signs-railway-indicating-presence-5154027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26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5.1.6 – Railway emergency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section should consider the specific arrangements for: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Stopping trains in an emergency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Isolating the hazard of electricity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Contact details for each Signaller, Electrical Control Room (where applicable) and Route Control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Note - checks should be made in advance to confirm the correct contact </a:t>
            </a:r>
            <a:r>
              <a:rPr lang="en-GB" sz="2200" dirty="0">
                <a:solidFill>
                  <a:schemeClr val="tx2"/>
                </a:solidFill>
              </a:rPr>
              <a:t>details (including any placed on information boards at access points)</a:t>
            </a: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574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www.vcoll.ac.uk/wp-content/uploads/2013/03/health_and_safety_asbestos_course_image_1688x11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5086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5.1.7 – Asbestos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the arrangements for responding to the unexpected discovery of asbestos containing materials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Even if asbestos has not been identified in any surveys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 the </a:t>
            </a:r>
            <a:r>
              <a:rPr lang="en-GB" sz="2200" dirty="0">
                <a:solidFill>
                  <a:schemeClr val="tx2"/>
                </a:solidFill>
              </a:rPr>
              <a:t>arrangements for </a:t>
            </a:r>
            <a:r>
              <a:rPr lang="en-GB" sz="2200" dirty="0" smtClean="0">
                <a:solidFill>
                  <a:schemeClr val="tx2"/>
                </a:solidFill>
              </a:rPr>
              <a:t>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Informing workers on stopping work if suspected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Isolating and securing the affected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039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rocaregb.com/images/gas-emergencies-home-banner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40" y="4581128"/>
            <a:ext cx="921126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5.1.8 – Utilities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Detail the arrangements for responding to the unexpected discovery of utilities - even if utilities has not been identified in any surveys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Emergency contact details for all utilities operating in the location of construction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Arrangements for isolating and securing the affected area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602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propertymanagementvc.com/images/reliable_fullsize/ventura-property-management-Emergencies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776" y="1340768"/>
            <a:ext cx="9176776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29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136904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Other emergency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Additional sections must be added to detail the arrangements for any other emergencies that could potentially arise during construction,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over water;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in confined spaces;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in excavations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working at height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unexploded ordinance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flooding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2"/>
                </a:solidFill>
              </a:rPr>
              <a:t>environmental events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3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Work\HSE\Safety\Photographs\Botley Slip Site 060314\IMG_019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i="0" dirty="0" smtClean="0"/>
              <a:t>Work Package Plan – What is it?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784"/>
            <a:ext cx="7920682" cy="4032448"/>
          </a:xfrm>
        </p:spPr>
        <p:txBody>
          <a:bodyPr/>
          <a:lstStyle/>
          <a:p>
            <a:r>
              <a:rPr lang="en-GB" sz="2800" dirty="0" smtClean="0">
                <a:solidFill>
                  <a:schemeClr val="tx2"/>
                </a:solidFill>
              </a:rPr>
              <a:t>A document that details: </a:t>
            </a:r>
            <a:endParaRPr lang="en-GB" sz="2800" dirty="0" smtClean="0">
              <a:solidFill>
                <a:schemeClr val="tx2"/>
              </a:solidFill>
            </a:endParaRPr>
          </a:p>
          <a:p>
            <a:endParaRPr lang="en-GB" sz="2800" dirty="0">
              <a:solidFill>
                <a:schemeClr val="tx2"/>
              </a:solidFill>
            </a:endParaRPr>
          </a:p>
          <a:p>
            <a:pPr marL="450850" lvl="1" indent="-273050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sz="2800" dirty="0" smtClean="0">
                <a:solidFill>
                  <a:schemeClr val="tx2"/>
                </a:solidFill>
              </a:rPr>
              <a:t>the methodology of how the work will be undertaken</a:t>
            </a:r>
          </a:p>
          <a:p>
            <a:pPr marL="450850" lvl="1" indent="-273050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sz="2800" dirty="0" smtClean="0">
                <a:solidFill>
                  <a:schemeClr val="tx2"/>
                </a:solidFill>
              </a:rPr>
              <a:t>arrangements </a:t>
            </a:r>
            <a:r>
              <a:rPr lang="en-GB" sz="2800" dirty="0">
                <a:solidFill>
                  <a:schemeClr val="tx2"/>
                </a:solidFill>
              </a:rPr>
              <a:t>for managing </a:t>
            </a:r>
            <a:r>
              <a:rPr lang="en-GB" sz="2800" dirty="0" smtClean="0">
                <a:solidFill>
                  <a:schemeClr val="tx2"/>
                </a:solidFill>
              </a:rPr>
              <a:t>health </a:t>
            </a:r>
            <a:r>
              <a:rPr lang="en-GB" sz="2800" dirty="0">
                <a:solidFill>
                  <a:schemeClr val="tx2"/>
                </a:solidFill>
              </a:rPr>
              <a:t>and safety </a:t>
            </a:r>
            <a:r>
              <a:rPr lang="en-GB" sz="2800" dirty="0" smtClean="0">
                <a:solidFill>
                  <a:schemeClr val="tx2"/>
                </a:solidFill>
              </a:rPr>
              <a:t>risks</a:t>
            </a:r>
          </a:p>
          <a:p>
            <a:pPr marL="450850" lvl="1" indent="-273050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tabLst>
                <a:tab pos="450850" algn="l"/>
              </a:tabLst>
            </a:pPr>
            <a:r>
              <a:rPr lang="en-GB" sz="2800" dirty="0">
                <a:solidFill>
                  <a:schemeClr val="tx2"/>
                </a:solidFill>
              </a:rPr>
              <a:t>emergency </a:t>
            </a:r>
            <a:r>
              <a:rPr lang="en-GB" sz="2800" dirty="0" smtClean="0">
                <a:solidFill>
                  <a:schemeClr val="tx2"/>
                </a:solidFill>
              </a:rPr>
              <a:t>arrangements</a:t>
            </a:r>
            <a:endParaRPr lang="en-GB" sz="2800" dirty="0">
              <a:solidFill>
                <a:schemeClr val="tx2"/>
              </a:solidFill>
            </a:endParaRPr>
          </a:p>
          <a:p>
            <a:pPr lvl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6005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6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Work Package Arrangements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892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Image result for construction site layou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" y="17588"/>
            <a:ext cx="9134764" cy="686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31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6.1 – Site Layout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of the site layout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can include: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Photographs;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Diagrams / maps;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Plans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This should not just detail the location of the site welfare facilities, but all work areas</a:t>
            </a:r>
            <a:endParaRPr lang="en-GB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92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site acc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80512" cy="68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32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7848872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6.2 – Access and Egress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of the arrangements for access and egress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 all routes to each site of work for: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People, tools, plant (including rail plant), equipment and materials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Include diagrams / photographs where possible</a:t>
            </a:r>
            <a:endParaRPr lang="en-GB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sz="2200" dirty="0" smtClean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2945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roundhog.co.uk/images/gallery_images/swo5500/DSC02215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05086"/>
            <a:ext cx="91440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33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6.3 – Welfare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Provide details on </a:t>
            </a:r>
            <a:r>
              <a:rPr lang="en-GB" sz="2200" i="1" dirty="0" smtClean="0">
                <a:solidFill>
                  <a:srgbClr val="FF0000"/>
                </a:solidFill>
              </a:rPr>
              <a:t>site specific</a:t>
            </a:r>
            <a:r>
              <a:rPr lang="en-GB" sz="2200" dirty="0" smtClean="0">
                <a:solidFill>
                  <a:schemeClr val="tx2"/>
                </a:solidFill>
              </a:rPr>
              <a:t> arrangements, for instance: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maximum number of people on site at any one time during the construction phase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The number of toilets, wash hand basins, eating facilities, </a:t>
            </a:r>
            <a:r>
              <a:rPr lang="en-GB" sz="2200" dirty="0" err="1" smtClean="0">
                <a:solidFill>
                  <a:schemeClr val="tx2"/>
                </a:solidFill>
              </a:rPr>
              <a:t>etc</a:t>
            </a:r>
            <a:endParaRPr lang="en-GB" sz="22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200" dirty="0" smtClean="0">
                <a:solidFill>
                  <a:schemeClr val="tx2"/>
                </a:solidFill>
              </a:rPr>
              <a:t>PPE and personal storage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sz="2200" dirty="0" smtClean="0">
              <a:solidFill>
                <a:schemeClr val="tx2"/>
              </a:solidFill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200" dirty="0" smtClean="0">
                <a:solidFill>
                  <a:schemeClr val="tx2"/>
                </a:solidFill>
              </a:rPr>
              <a:t>Network Rail standard NR/L3/INI/CP0036 provides a form for quantifying welfare arrangements – this should be used as an 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3898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Image result for rail plan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270" y="0"/>
            <a:ext cx="9151270" cy="6874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6.4 – Rail Traffic Management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If no rail movements (including those by others) then state “no rail traffic during this work package”.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Provide details on the arrangements for managing rail traffic, including: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How rail vehicles movements will be managed;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How interfaces and means of communication will be managed with other contractors and Network Rail teams within possessions/worksites;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Details of planned rail movements including </a:t>
            </a:r>
            <a:r>
              <a:rPr lang="en-GB" smtClean="0">
                <a:solidFill>
                  <a:schemeClr val="tx2"/>
                </a:solidFill>
              </a:rPr>
              <a:t>engineering trains, </a:t>
            </a:r>
            <a:r>
              <a:rPr lang="en-GB" dirty="0" smtClean="0">
                <a:solidFill>
                  <a:schemeClr val="tx2"/>
                </a:solidFill>
              </a:rPr>
              <a:t>on-track machines/plant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All ALO operations (with the ALO Plan attached as an appendix)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2"/>
                </a:solidFill>
              </a:rPr>
              <a:t>If ALO is covered by a specific Work Package Plan then this should be detailed.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AutoShape 2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8438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0838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construction deliverie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04" y="0"/>
            <a:ext cx="91257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6.5 – Road Traffic Management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If no road traffic arrangements then state “no road traffic arrangements during this work package”.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Provide details on the arrangements for managing road traffic, including: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How road vehicles, including parking, will be managed;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How pedestrians and vehicles will be segregated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Arrangements when affecting the normal operation of all types of levels crossings (including foot, occupation and accommodation crossings)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All ALO operations, including deliveries (with the ALO Plan attached as an appendix)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dirty="0" smtClean="0">
                <a:solidFill>
                  <a:schemeClr val="tx2"/>
                </a:solidFill>
              </a:rPr>
              <a:t>If ALO is covered by a specific Work Package Plan then this should be detailed.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AutoShape 2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98438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ail plant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350838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7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Hand over and hand back Arrangements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36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3858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37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/>
              <a:t>Work Package Plan Template</a:t>
            </a:r>
            <a:endParaRPr lang="en-GB" altLang="en-US" i="0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8280920" cy="460851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Section 7.1 – Hand over and hand back arrangements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schemeClr val="tx2"/>
                </a:solidFill>
              </a:rPr>
              <a:t>This section should detail the arrangements for: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Handing the site over to another contractor (or between contractors working under the same Principal Contractor)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2"/>
                </a:solidFill>
              </a:rPr>
              <a:t>Hand back to the asset owner at the end of the 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3" name="AutoShape 2" descr="Image result for rail pla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6038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4" descr="Image result for rail pla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98438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Image result for rail plant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0838" y="-5254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00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4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– Rules for use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4536504" cy="4320480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Text has been specifically coloured to aid the construction of the document – green text provides guidance throughout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b="1" i="1" u="sng" dirty="0" smtClean="0">
                <a:solidFill>
                  <a:srgbClr val="FF0000"/>
                </a:solidFill>
              </a:rPr>
              <a:t>Never</a:t>
            </a:r>
            <a:r>
              <a:rPr lang="en-GB" altLang="en-US" sz="2200" dirty="0" smtClean="0">
                <a:solidFill>
                  <a:srgbClr val="FF0000"/>
                </a:solidFill>
              </a:rPr>
              <a:t> re-badge a previous WPP – </a:t>
            </a:r>
            <a:r>
              <a:rPr lang="en-GB" altLang="en-US" sz="2200" b="1" i="1" u="sng" dirty="0" smtClean="0">
                <a:solidFill>
                  <a:srgbClr val="FF0000"/>
                </a:solidFill>
              </a:rPr>
              <a:t>always</a:t>
            </a:r>
            <a:r>
              <a:rPr lang="en-GB" altLang="en-US" sz="2200" dirty="0" smtClean="0">
                <a:solidFill>
                  <a:srgbClr val="FF0000"/>
                </a:solidFill>
              </a:rPr>
              <a:t> use a new template</a:t>
            </a: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sz="2200" dirty="0" smtClean="0">
              <a:solidFill>
                <a:schemeClr val="tx2"/>
              </a:solidFill>
            </a:endParaRPr>
          </a:p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</a:rPr>
              <a:t>This is a LIVE document that needs to be maintained/updated for as long as the work package is required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61723" cy="248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2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5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556792"/>
            <a:ext cx="5976664" cy="4680520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Front page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The WPP must: 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Detail the start and finish date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Reference back to the CPP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be approved by the Contractor’s Engineering </a:t>
            </a:r>
            <a:r>
              <a:rPr lang="en-GB" altLang="en-US" dirty="0">
                <a:solidFill>
                  <a:schemeClr val="tx2"/>
                </a:solidFill>
              </a:rPr>
              <a:t>Manager (or as agreed and authorised in the CDM </a:t>
            </a:r>
            <a:r>
              <a:rPr lang="en-GB" altLang="en-US" dirty="0" smtClean="0">
                <a:solidFill>
                  <a:schemeClr val="tx2"/>
                </a:solidFill>
              </a:rPr>
              <a:t>Plan and documented in the CPP)</a:t>
            </a:r>
            <a:endParaRPr lang="en-GB" altLang="en-US" dirty="0">
              <a:solidFill>
                <a:schemeClr val="tx2"/>
              </a:solidFill>
            </a:endParaRP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if applicable, be accepted on behalf of Network Rail / Client (normally the Network Rail Project Manager)</a:t>
            </a:r>
          </a:p>
          <a:p>
            <a:pPr marL="1543050" lvl="3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(delete the </a:t>
            </a:r>
            <a:r>
              <a:rPr lang="en-GB" altLang="en-US" dirty="0">
                <a:solidFill>
                  <a:schemeClr val="tx2"/>
                </a:solidFill>
              </a:rPr>
              <a:t>relevant section if acceptance by Network Rail is not </a:t>
            </a:r>
            <a:r>
              <a:rPr lang="en-GB" altLang="en-US" dirty="0" smtClean="0">
                <a:solidFill>
                  <a:schemeClr val="tx2"/>
                </a:solidFill>
              </a:rPr>
              <a:t>required)</a:t>
            </a:r>
          </a:p>
          <a:p>
            <a:pPr marL="1092200" lvl="2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Approved and accepted each time that significant changes are made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dirty="0" smtClean="0">
                <a:solidFill>
                  <a:schemeClr val="tx2"/>
                </a:solidFill>
              </a:rPr>
              <a:t>Wet (not electronic) signatures must be used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052" y="1916832"/>
            <a:ext cx="2428957" cy="3456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86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Introduction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smtClean="0"/>
              <a:t>Work Package Plan: Issue 2 - A Guide to Completion</a:t>
            </a: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53B90-0B96-42B8-AA58-6EFA474C1A0B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2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ork\HSE\Safety\Photographs\Botley Slip Site 060314\IMG_0192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7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3528392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Section 1.1 – Brief outline of work methodology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This section should provide an outline of the work methodology</a:t>
            </a: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This should not be a complex description, but provide sufficient detail to assess the risk control measures, for example:</a:t>
            </a:r>
          </a:p>
          <a:p>
            <a:pPr lvl="2">
              <a:buClr>
                <a:schemeClr val="tx2"/>
              </a:buClr>
            </a:pPr>
            <a:r>
              <a:rPr lang="en-GB" i="1" dirty="0" smtClean="0">
                <a:solidFill>
                  <a:schemeClr val="tx2"/>
                </a:solidFill>
                <a:latin typeface="+mj-lt"/>
              </a:rPr>
              <a:t>Working </a:t>
            </a:r>
            <a:r>
              <a:rPr lang="en-GB" i="1" dirty="0">
                <a:solidFill>
                  <a:schemeClr val="tx2"/>
                </a:solidFill>
                <a:latin typeface="+mj-lt"/>
              </a:rPr>
              <a:t>arrangements with organisations other than Network Rail (e.g. Station Operators, trackside neighbours</a:t>
            </a:r>
            <a:r>
              <a:rPr lang="en-GB" i="1" dirty="0" smtClean="0">
                <a:solidFill>
                  <a:schemeClr val="tx2"/>
                </a:solidFill>
                <a:latin typeface="+mj-lt"/>
              </a:rPr>
              <a:t>)</a:t>
            </a:r>
            <a:endParaRPr lang="en-GB" dirty="0">
              <a:solidFill>
                <a:schemeClr val="tx2"/>
              </a:solidFill>
              <a:latin typeface="+mj-lt"/>
            </a:endParaRPr>
          </a:p>
          <a:p>
            <a:pPr lvl="2">
              <a:buClr>
                <a:schemeClr val="tx2"/>
              </a:buClr>
            </a:pPr>
            <a:r>
              <a:rPr lang="en-GB" i="1" dirty="0" smtClean="0">
                <a:solidFill>
                  <a:schemeClr val="tx2"/>
                </a:solidFill>
                <a:latin typeface="+mj-lt"/>
              </a:rPr>
              <a:t>Indicate </a:t>
            </a:r>
            <a:r>
              <a:rPr lang="en-GB" i="1" dirty="0">
                <a:solidFill>
                  <a:schemeClr val="tx2"/>
                </a:solidFill>
                <a:latin typeface="+mj-lt"/>
              </a:rPr>
              <a:t>how restrictions might affect the execution of the work and how the work will be planned to take account of these (e.g. possession and isolation requirements, neighbouring buildings, utility services</a:t>
            </a:r>
            <a:r>
              <a:rPr lang="en-GB" i="1" dirty="0" smtClean="0">
                <a:solidFill>
                  <a:schemeClr val="tx2"/>
                </a:solidFill>
                <a:latin typeface="+mj-lt"/>
              </a:rPr>
              <a:t>)</a:t>
            </a:r>
            <a:endParaRPr lang="en-GB" dirty="0" smtClean="0">
              <a:solidFill>
                <a:schemeClr val="tx2"/>
              </a:solidFill>
              <a:latin typeface="+mj-lt"/>
            </a:endParaRPr>
          </a:p>
          <a:p>
            <a:pPr marL="646113" lvl="1" indent="-28575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List the tasks that will be undertaken during the work package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Work Package Plan: Issue 2 - A Guide to Completion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907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WEHFC01\Homes-E$\GNorman\Data\# IP Wessex HSEA\Current\Photographs\2015\West Clandon\IMG_1399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8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489654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Section 1.2</a:t>
            </a:r>
            <a:r>
              <a:rPr lang="en-GB" altLang="en-US" sz="2200" dirty="0">
                <a:solidFill>
                  <a:schemeClr val="tx2"/>
                </a:solidFill>
              </a:rPr>
              <a:t> – </a:t>
            </a:r>
            <a:r>
              <a:rPr lang="en-GB" altLang="en-US" sz="2200" dirty="0" smtClean="0">
                <a:solidFill>
                  <a:schemeClr val="tx2"/>
                </a:solidFill>
              </a:rPr>
              <a:t>(Principal) </a:t>
            </a:r>
            <a:r>
              <a:rPr lang="en-GB" altLang="en-US" sz="2200" dirty="0">
                <a:solidFill>
                  <a:schemeClr val="tx2"/>
                </a:solidFill>
              </a:rPr>
              <a:t>Contractor’s delivery organisation</a:t>
            </a:r>
            <a:endParaRPr lang="en-GB" altLang="en-US" sz="2200" dirty="0" smtClean="0">
              <a:solidFill>
                <a:schemeClr val="tx2"/>
              </a:solidFill>
              <a:latin typeface="+mj-lt"/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Delete </a:t>
            </a:r>
            <a:r>
              <a:rPr lang="en-GB" altLang="en-US" sz="2000" dirty="0">
                <a:solidFill>
                  <a:schemeClr val="tx2"/>
                </a:solidFill>
              </a:rPr>
              <a:t>“Principal” if only one </a:t>
            </a:r>
            <a:r>
              <a:rPr lang="en-GB" altLang="en-US" sz="2000" dirty="0" smtClean="0">
                <a:solidFill>
                  <a:schemeClr val="tx2"/>
                </a:solidFill>
              </a:rPr>
              <a:t>contractor</a:t>
            </a: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GB" altLang="en-US" sz="2000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1.2.1 – details can be taken from the CPP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n-US" dirty="0" smtClean="0">
                <a:solidFill>
                  <a:schemeClr val="tx2"/>
                </a:solidFill>
              </a:rPr>
              <a:t>Note </a:t>
            </a:r>
            <a:r>
              <a:rPr lang="en-GB" altLang="en-US" dirty="0">
                <a:solidFill>
                  <a:schemeClr val="tx2"/>
                </a:solidFill>
              </a:rPr>
              <a:t>– only suggested titles; the equivalent titles (and details) should be </a:t>
            </a:r>
            <a:r>
              <a:rPr lang="en-GB" altLang="en-US" dirty="0" smtClean="0">
                <a:solidFill>
                  <a:schemeClr val="tx2"/>
                </a:solidFill>
              </a:rPr>
              <a:t>added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n-US" dirty="0" smtClean="0">
                <a:solidFill>
                  <a:schemeClr val="tx2"/>
                </a:solidFill>
              </a:rPr>
              <a:t>Note – specific roles relating to Any line Open (ALO) activities or temporary works should be included in this section</a:t>
            </a:r>
          </a:p>
          <a:p>
            <a:pPr lvl="3" indent="0" eaLnBrk="1" hangingPunct="1">
              <a:buClr>
                <a:schemeClr val="tx2"/>
              </a:buClr>
              <a:buSzPct val="100000"/>
              <a:buNone/>
            </a:pPr>
            <a:r>
              <a:rPr lang="en-GB" altLang="en-US" dirty="0" smtClean="0">
                <a:solidFill>
                  <a:schemeClr val="tx2"/>
                </a:solidFill>
              </a:rPr>
              <a:t> </a:t>
            </a:r>
            <a:endParaRPr lang="en-GB" altLang="en-US" dirty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000" dirty="0" smtClean="0">
                <a:solidFill>
                  <a:schemeClr val="tx2"/>
                </a:solidFill>
              </a:rPr>
              <a:t>1.2.2 </a:t>
            </a:r>
            <a:r>
              <a:rPr lang="en-GB" altLang="en-US" sz="2000" dirty="0">
                <a:solidFill>
                  <a:schemeClr val="tx2"/>
                </a:solidFill>
              </a:rPr>
              <a:t>– details can be taken from the CPP</a:t>
            </a:r>
            <a:endParaRPr lang="en-GB" altLang="en-US" sz="2000" dirty="0" smtClean="0">
              <a:solidFill>
                <a:schemeClr val="tx2"/>
              </a:solidFill>
            </a:endParaRP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altLang="en-US" dirty="0" smtClean="0">
                <a:solidFill>
                  <a:schemeClr val="tx2"/>
                </a:solidFill>
              </a:rPr>
              <a:t>Details </a:t>
            </a:r>
            <a:r>
              <a:rPr lang="en-GB" altLang="en-US" dirty="0">
                <a:solidFill>
                  <a:schemeClr val="tx2"/>
                </a:solidFill>
              </a:rPr>
              <a:t>the companies, specialist contractors and/or individuals, appointed by the PC, involved during the construction </a:t>
            </a:r>
            <a:r>
              <a:rPr lang="en-GB" altLang="en-US" dirty="0" smtClean="0">
                <a:solidFill>
                  <a:schemeClr val="tx2"/>
                </a:solidFill>
              </a:rPr>
              <a:t>phase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Work Package Plan: Issue 2 - A Guide to Completion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7140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481" y="-27385"/>
            <a:ext cx="9173481" cy="6892991"/>
          </a:xfrm>
          <a:prstGeom prst="rect">
            <a:avLst/>
          </a:prstGeom>
        </p:spPr>
      </p:pic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fld id="{52BE5915-8018-4421-845E-A41C94280015}" type="slidenum">
              <a:rPr lang="en-GB" altLang="en-US" sz="800"/>
              <a:pPr/>
              <a:t>9</a:t>
            </a:fld>
            <a:endParaRPr lang="en-GB" altLang="en-US" sz="8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i="0" dirty="0" smtClean="0"/>
              <a:t>Work Package Plan Template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84784"/>
            <a:ext cx="7920880" cy="4896544"/>
          </a:xfrm>
        </p:spPr>
        <p:txBody>
          <a:bodyPr/>
          <a:lstStyle/>
          <a:p>
            <a:pPr marL="285750" indent="-28575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sz="2200" dirty="0" smtClean="0">
                <a:solidFill>
                  <a:schemeClr val="tx2"/>
                </a:solidFill>
                <a:latin typeface="+mj-lt"/>
              </a:rPr>
              <a:t>Section 1.3</a:t>
            </a:r>
            <a:r>
              <a:rPr lang="en-GB" altLang="en-US" sz="2200" dirty="0" smtClean="0">
                <a:solidFill>
                  <a:schemeClr val="tx2"/>
                </a:solidFill>
              </a:rPr>
              <a:t> </a:t>
            </a:r>
            <a:r>
              <a:rPr lang="en-GB" altLang="en-US" sz="2200" dirty="0">
                <a:solidFill>
                  <a:schemeClr val="tx2"/>
                </a:solidFill>
              </a:rPr>
              <a:t>– </a:t>
            </a:r>
            <a:r>
              <a:rPr lang="en-GB" altLang="en-US" sz="2200" dirty="0" smtClean="0">
                <a:solidFill>
                  <a:schemeClr val="tx2"/>
                </a:solidFill>
              </a:rPr>
              <a:t>Resources</a:t>
            </a:r>
            <a:endParaRPr lang="en-GB" altLang="en-US" sz="2200" dirty="0" smtClean="0">
              <a:solidFill>
                <a:schemeClr val="tx2"/>
              </a:solidFill>
              <a:latin typeface="+mj-lt"/>
            </a:endParaRPr>
          </a:p>
          <a:p>
            <a:pPr marL="703263" lvl="1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GB" altLang="en-US" sz="2000" dirty="0" smtClean="0">
                <a:solidFill>
                  <a:schemeClr val="tx2"/>
                </a:solidFill>
              </a:rPr>
              <a:t>Delete </a:t>
            </a:r>
            <a:r>
              <a:rPr lang="en-GB" altLang="en-US" sz="2000" dirty="0">
                <a:solidFill>
                  <a:schemeClr val="tx2"/>
                </a:solidFill>
              </a:rPr>
              <a:t>“Principal” if only one </a:t>
            </a:r>
            <a:r>
              <a:rPr lang="en-GB" altLang="en-US" sz="2000" dirty="0" smtClean="0">
                <a:solidFill>
                  <a:schemeClr val="tx2"/>
                </a:solidFill>
              </a:rPr>
              <a:t>contractor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Detail documents that provide detail of the work being undertaken.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Document applicable “Approved for Construction (AFC)” design documents, including title and document reference.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Document the number of people and their competences to complete each task safely</a:t>
            </a:r>
          </a:p>
          <a:p>
            <a:pPr marL="1600200" lvl="3" indent="-342900" eaLnBrk="1" hangingPunct="1">
              <a:buClr>
                <a:schemeClr val="tx2"/>
              </a:buClr>
              <a:buSzPct val="100000"/>
              <a:buFont typeface="Wingdings" panose="05000000000000000000" pitchFamily="2" charset="2"/>
              <a:buChar char="v"/>
            </a:pPr>
            <a:r>
              <a:rPr lang="en-GB" i="1" dirty="0">
                <a:solidFill>
                  <a:schemeClr val="tx2"/>
                </a:solidFill>
              </a:rPr>
              <a:t>This should also consider operators of plant, machinery, engineering trains, etc. </a:t>
            </a:r>
            <a:r>
              <a:rPr lang="en-GB" dirty="0">
                <a:solidFill>
                  <a:schemeClr val="tx2"/>
                </a:solidFill>
              </a:rPr>
              <a:t>	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Document </a:t>
            </a:r>
            <a:r>
              <a:rPr lang="en-GB" altLang="en-US" dirty="0">
                <a:solidFill>
                  <a:schemeClr val="tx2"/>
                </a:solidFill>
              </a:rPr>
              <a:t>the </a:t>
            </a:r>
            <a:r>
              <a:rPr lang="en-GB" altLang="en-US" dirty="0" smtClean="0">
                <a:solidFill>
                  <a:schemeClr val="tx2"/>
                </a:solidFill>
              </a:rPr>
              <a:t>quantity of plant, equipment and tools </a:t>
            </a:r>
            <a:r>
              <a:rPr lang="en-GB" altLang="en-US" dirty="0">
                <a:solidFill>
                  <a:schemeClr val="tx2"/>
                </a:solidFill>
              </a:rPr>
              <a:t>to complete each </a:t>
            </a:r>
            <a:r>
              <a:rPr lang="en-GB" altLang="en-US" dirty="0" smtClean="0">
                <a:solidFill>
                  <a:schemeClr val="tx2"/>
                </a:solidFill>
              </a:rPr>
              <a:t>task</a:t>
            </a: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endParaRPr lang="en-GB" altLang="en-US" dirty="0" smtClean="0">
              <a:solidFill>
                <a:schemeClr val="tx2"/>
              </a:solidFill>
            </a:endParaRPr>
          </a:p>
          <a:p>
            <a:pPr marL="1149350" lvl="2" indent="-342900" eaLnBrk="1" hangingPunct="1"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altLang="en-US" dirty="0" smtClean="0">
                <a:solidFill>
                  <a:schemeClr val="tx2"/>
                </a:solidFill>
              </a:rPr>
              <a:t>Document </a:t>
            </a:r>
            <a:r>
              <a:rPr lang="en-GB" altLang="en-US" dirty="0">
                <a:solidFill>
                  <a:schemeClr val="tx2"/>
                </a:solidFill>
              </a:rPr>
              <a:t>the quantity of </a:t>
            </a:r>
            <a:r>
              <a:rPr lang="en-GB" altLang="en-US" dirty="0" smtClean="0">
                <a:solidFill>
                  <a:schemeClr val="tx2"/>
                </a:solidFill>
              </a:rPr>
              <a:t>materials to </a:t>
            </a:r>
            <a:r>
              <a:rPr lang="en-GB" altLang="en-US" dirty="0">
                <a:solidFill>
                  <a:schemeClr val="tx2"/>
                </a:solidFill>
              </a:rPr>
              <a:t>complete each task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 smtClean="0"/>
              <a:t>Work Package Plan: Issue 2 - A Guide to Completion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5754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 bldLvl="4"/>
    </p:bldLst>
  </p:timing>
</p:sld>
</file>

<file path=ppt/theme/theme1.xml><?xml version="1.0" encoding="utf-8"?>
<a:theme xmlns:a="http://schemas.openxmlformats.org/drawingml/2006/main" name="Blank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724</TotalTime>
  <Words>2739</Words>
  <Application>Microsoft Office PowerPoint</Application>
  <PresentationFormat>On-screen Show (4:3)</PresentationFormat>
  <Paragraphs>340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Blank</vt:lpstr>
      <vt:lpstr>Single Column</vt:lpstr>
      <vt:lpstr>Partner Logo</vt:lpstr>
      <vt:lpstr>Chart Layout</vt:lpstr>
      <vt:lpstr>Divider Slide</vt:lpstr>
      <vt:lpstr>Closing Slide</vt:lpstr>
      <vt:lpstr>Image Slide</vt:lpstr>
      <vt:lpstr>Technical Brief: Part 3   Work Package Plan (WPP)</vt:lpstr>
      <vt:lpstr>Work Package Plan – Issue 2</vt:lpstr>
      <vt:lpstr>Work Package Plan – What is it?</vt:lpstr>
      <vt:lpstr>Work Package Plan – Rules for use</vt:lpstr>
      <vt:lpstr>Work Package Plan Template</vt:lpstr>
      <vt:lpstr>Section 1</vt:lpstr>
      <vt:lpstr>Work Package Plan Template</vt:lpstr>
      <vt:lpstr>Work Package Plan Template</vt:lpstr>
      <vt:lpstr>Work Package Plan Template</vt:lpstr>
      <vt:lpstr>Section 2</vt:lpstr>
      <vt:lpstr>Work Package Plan Template</vt:lpstr>
      <vt:lpstr>Work Package Plan Template</vt:lpstr>
      <vt:lpstr>Section 3</vt:lpstr>
      <vt:lpstr>Work Package Plan Template</vt:lpstr>
      <vt:lpstr>Work Package Plan Template</vt:lpstr>
      <vt:lpstr>Work Package Plan Template</vt:lpstr>
      <vt:lpstr>Section 4</vt:lpstr>
      <vt:lpstr>Work Package Plan Template</vt:lpstr>
      <vt:lpstr>Section 5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Section 6</vt:lpstr>
      <vt:lpstr>Work Package Plan Template</vt:lpstr>
      <vt:lpstr>Work Package Plan Template</vt:lpstr>
      <vt:lpstr>Work Package Plan Template</vt:lpstr>
      <vt:lpstr>Work Package Plan Template</vt:lpstr>
      <vt:lpstr>Work Package Plan Template</vt:lpstr>
      <vt:lpstr>Section 7</vt:lpstr>
      <vt:lpstr>Work Package Plan Template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Phase Plan</dc:title>
  <dc:creator>Norman Geoff</dc:creator>
  <dc:description>built by www.mediasterling.com</dc:description>
  <cp:lastModifiedBy>Qureshi Ty</cp:lastModifiedBy>
  <cp:revision>86</cp:revision>
  <dcterms:created xsi:type="dcterms:W3CDTF">2016-03-11T09:11:52Z</dcterms:created>
  <dcterms:modified xsi:type="dcterms:W3CDTF">2017-01-13T13:25:11Z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