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62" r:id="rId3"/>
    <p:sldMasterId id="2147483658" r:id="rId4"/>
    <p:sldMasterId id="2147483660" r:id="rId5"/>
    <p:sldMasterId id="2147483661" r:id="rId6"/>
    <p:sldMasterId id="2147483659" r:id="rId7"/>
  </p:sldMasterIdLst>
  <p:notesMasterIdLst>
    <p:notesMasterId r:id="rId61"/>
  </p:notesMasterIdLst>
  <p:handoutMasterIdLst>
    <p:handoutMasterId r:id="rId62"/>
  </p:handoutMasterIdLst>
  <p:sldIdLst>
    <p:sldId id="256" r:id="rId8"/>
    <p:sldId id="264" r:id="rId9"/>
    <p:sldId id="307" r:id="rId10"/>
    <p:sldId id="261" r:id="rId11"/>
    <p:sldId id="262" r:id="rId12"/>
    <p:sldId id="263" r:id="rId13"/>
    <p:sldId id="308" r:id="rId14"/>
    <p:sldId id="259" r:id="rId15"/>
    <p:sldId id="260" r:id="rId16"/>
    <p:sldId id="265" r:id="rId17"/>
    <p:sldId id="273" r:id="rId18"/>
    <p:sldId id="266" r:id="rId19"/>
    <p:sldId id="267" r:id="rId20"/>
    <p:sldId id="311" r:id="rId21"/>
    <p:sldId id="268" r:id="rId22"/>
    <p:sldId id="309" r:id="rId23"/>
    <p:sldId id="270" r:id="rId24"/>
    <p:sldId id="310" r:id="rId25"/>
    <p:sldId id="271" r:id="rId26"/>
    <p:sldId id="274" r:id="rId27"/>
    <p:sldId id="272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83" r:id="rId38"/>
    <p:sldId id="312" r:id="rId39"/>
    <p:sldId id="285" r:id="rId40"/>
    <p:sldId id="286" r:id="rId41"/>
    <p:sldId id="288" r:id="rId42"/>
    <p:sldId id="289" r:id="rId43"/>
    <p:sldId id="290" r:id="rId44"/>
    <p:sldId id="291" r:id="rId45"/>
    <p:sldId id="297" r:id="rId46"/>
    <p:sldId id="292" r:id="rId47"/>
    <p:sldId id="293" r:id="rId48"/>
    <p:sldId id="294" r:id="rId49"/>
    <p:sldId id="295" r:id="rId50"/>
    <p:sldId id="296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9" autoAdjust="0"/>
    <p:restoredTop sz="94660"/>
  </p:normalViewPr>
  <p:slideViewPr>
    <p:cSldViewPr>
      <p:cViewPr>
        <p:scale>
          <a:sx n="60" d="100"/>
          <a:sy n="60" d="100"/>
        </p:scale>
        <p:origin x="-16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97DC9-7F23-4C9F-9312-F610CE649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33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A1433-23A6-45BE-BD22-9DD5141FC5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96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2C16-8AAF-4830-9672-CB0167AA2C0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6F280-9B32-4034-8303-F88EB52764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59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B7DA-5404-4B16-9A39-ECDA94A00399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DECF-A4B8-4159-82EE-467E865423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7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5192-FE0A-4D80-9171-1D48019FAAA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13DF-8778-4CEC-9B71-17CBB790E7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26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83B9-0596-44B6-8DDE-96B55DE755D9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61E1-5481-40C7-BC98-0F62A5EE9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9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7D0C-8C6A-408B-9127-F91CCA48A70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1B38-16D4-401D-A844-7AEEF02E1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10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A3AE-0305-49C7-8C3A-9E74AE434D6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3B90-0B96-42B8-AA58-6EFA474C1A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09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62285-15AD-42E3-9B7A-F6D0FD4D023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3652-46E1-4FDA-8E4E-735E6A0FC7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42F0-88E9-455C-9CC1-57945F126C0F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E7DF-5AA6-4285-A7BA-E2DD1093D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97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164BA-6EDA-417E-8A97-214FE7E9013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0757-191A-40DB-958B-EE193E66FC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10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A0BF-7C16-475F-AA8F-C4393D9BEBA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55C8-947F-4542-A26D-82D148333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45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FACF0-5C5A-4C60-8949-F00A0C3CA06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CC7BC-24AB-4D7C-96D0-A778832250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33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B60A-2740-4B48-B9A3-86DAC8B1AA0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4ACB-FD81-436E-AF07-CE2BDF136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33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5F06B-696E-4A95-9DCD-920A5462160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13DF-07FD-41E5-91DD-58163E0D2B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55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A100-7AA1-4398-9402-A712DFE476D3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91AC-C46B-4D69-B679-B8F8DF608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55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76B8-9A96-402F-B637-7CA6284FB7A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B5D6-900C-467D-9494-2C6EF2DB11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8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A5E8-B4B1-4A78-BE08-E0CC79E717F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0DF9-B095-4C16-980C-E9DA62D69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66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B675-4FB4-4760-B6CB-E96A2C3E135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873A-6BE3-405C-9460-B0C1D5212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94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AC7F-1935-413C-8D2F-8AC0E80527B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6119-02B7-4809-BC04-42A0C0611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324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1273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525" y="1841500"/>
            <a:ext cx="31289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A80C-4F33-42E4-B1C3-E5DBA2D4910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2BF1-CED9-4F4E-9750-FF71340F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2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78D8-6F85-4A51-B392-4EFECA7936E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9D7-98D3-415C-9C69-3A859E467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007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1EF6-65AE-487E-86A5-7B7EBD2C92A9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E0F-04A6-4042-895C-538390474D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841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D73B-6602-42C8-8AA0-C459C4D7CCF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3E47-A47F-424E-AE91-5F48D4640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87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E6C9-31FB-4B40-9EA2-44F78197B51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780F-0A0E-481F-A30D-B9E89A4F93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4121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01BA-F2BC-4F12-ADA9-B2CA27D5DA9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5322-CDF1-4CB4-940B-CA4E6CCE9C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64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76AC-6EBD-43D5-A902-1F6F463EA1C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64CA-4395-475F-BB02-0AB06F527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0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1453-F817-45F6-A030-C2BCD998BF35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4FF4-107E-440D-B6BB-B31D6ECB5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1FA2-2A17-4B55-9452-9B7D0F438575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30A-9262-407B-A721-B1914684E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686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E96F-A9E1-4A4F-B199-053A7494BA1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663E-6468-4715-B1B2-4E1F9F40CC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96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25D1-68C3-4A31-B5C7-F50BEFC83FF5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8AE0-6E7F-4A34-BEF8-FB262245C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24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AE21-3222-449D-BE4D-2B8B36A3299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5FE0-C564-4C64-86CC-3E244CB59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36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0BE2-3A45-4C3A-87E6-AF459634F3E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3F83-EE5F-46DC-9569-A3E0B38C3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91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16096-8D9A-49F9-8D1A-35023E82C88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690A-30A9-40CD-972B-FAD40D8469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452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8DD9-F159-458F-A526-0040A8FD7F1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0EE9-6B88-4E34-88DE-B9B20BBF5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2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4826-6CDE-46A8-882D-640BB5451A9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86DA-34AB-477A-A514-65F95FA395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49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B754-5726-4118-9EDB-E3F65E5C71E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AB1A-97F7-4041-A0D7-63B864020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12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A706-2C6E-4339-9AF6-AD3318CC2BE9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16BB-F9F0-43DD-B96F-6430E1ABA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60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8726-551B-4BD8-9BAC-CF29DEEEF9A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5EE-F944-45E3-AE44-D940CB5C73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27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BD63-D358-4D14-A306-3F33CA22D63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0553-2E37-453A-9E50-F90B466FCB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59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827088"/>
            <a:ext cx="2014537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894388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73E4E-FBC7-47D3-9E5C-E10D3795C7C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77C-BDCF-42E1-96B8-536268603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0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7269163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B18FE-72A3-49C3-B57C-DE8A348BFDF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E14D-65E4-4EF4-9958-2B9E5A40BA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4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60A5-D151-4962-85CA-548B609A3A35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DCB-444A-4873-811B-B607EF5FA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2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2BF3E-850A-4942-9D48-76363D07C59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47B-D057-4F29-9445-3FAD54A28D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943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26F9-28F6-42C5-B970-532B01FFFFD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C2B5-2B13-485C-B45C-FD335C28A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675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4318000"/>
            <a:ext cx="3557587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94F6-366E-4BC0-AFB2-EA50FDD83D93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F0A-525C-4D9A-B5E9-F568F28F0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3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14554-77B0-467D-93B9-2FCF4941DB6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4085-ACED-4763-9792-A125F031D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161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0EF7-126B-4EDD-84EA-04083690FC3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1769-AE9C-4A7F-86FC-6B6FE63A7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775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C38C-7C04-4BE5-89B4-AD56671BBE73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90B-B286-422E-9862-BA87D98055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86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755E-AE86-41B6-B0ED-C09354A468BC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0F6-157D-4544-8971-5FE50F6F85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83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98CFA-783D-401D-B1E1-A19D8275010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2A3D-22F9-4962-87DB-5E9D513F6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525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9A17-8DE0-47FB-9439-4F9FBFDC6D9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E9B4-BBF9-440E-9440-E2F67D110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80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7FB6-4DB1-438E-819C-2CA593A7337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30A4-0035-4C6C-B44D-33384A48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676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7687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498A-776B-49BA-ADC4-0AEEF0151A4F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77C0-4C2F-4676-8D52-580A208407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00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6A5C-08CA-4F05-B2E6-11E72151C12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C167-7FFE-4F44-A8D7-9F4B01FAD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149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D95B6-0932-4F2E-A2BF-AC673E094AC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5A7D-3FD6-48AB-9EA1-2620497A31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24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B13A-9499-4792-BC17-7606FFCC312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655-BD39-4C9D-804F-E4CFABA123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1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6635-DD3E-4B2C-B41E-84A7EE40AED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E903-73B4-4D28-AD15-971C8F595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5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318000"/>
            <a:ext cx="3557588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5A9B-9156-40AC-8780-8497F4FE81F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66BB-E1B6-4D6A-8219-D5F002932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618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197A-4E92-491D-B9B1-9EBFD83B046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F2E6-4DA9-4B81-87C0-6CFE1B3E7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963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887D-D58D-4853-905D-3AB9ECB1E3C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C915-3581-4E6C-9FEF-412F7F5F0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780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B930-309A-475C-8AE4-81D6F758E34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9FAB-2793-47B6-AED6-0BBED39DB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232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5D6EC-3550-4C56-A6AC-BC1D854B5A7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CEF5-9C56-429C-BD03-F3EEC52B5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049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79291-A719-4D8E-8344-F4BA07AE73D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8C68-700B-40D8-961F-CE2497BFC2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185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0C79-FE01-4405-9892-A94CEA99725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CF69-E1FC-49CB-B0BB-932CE0E723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87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6100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D6AB-8A9F-4AE2-A97E-A5BD0241486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6DF0-7A67-4A91-85D6-0A2A95F129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03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4E94-5877-484A-AB81-9A7B3085BA5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7D24-AD2C-4824-8260-52629B296B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677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7C21-DDD7-4792-B4D7-55DB540F49E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7B97-E6AC-423A-BE00-125CAE8439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3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0711B-886D-4B42-BD36-96896ABE171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995-AE52-4C81-87C3-5576BD410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76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F57D-F8C7-4AB1-989D-C8EE34D67439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1B3-8EA7-448F-AD12-0E917CDBF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674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0" y="2057400"/>
            <a:ext cx="2551113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2551112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5E85-98E9-42D9-86A4-091586C63A89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EC26-1A98-4FFE-8C28-99A572129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71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DA01-8083-41E0-994F-C3C4659C708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C58C-0D29-499A-BCED-F21BE88E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708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ADE7-3705-4C69-9E3B-3CAEB560E60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96DB-610E-412F-90C5-8A6673F892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089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1C83-268C-4C45-96A4-5D22A3B32B53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A14-8399-4E19-B73A-AECA849BE1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305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3439-08FB-446B-B6C0-3A8B65F4C5A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E62F-B62B-4018-80CF-FB3A1E17D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645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1B52-59EE-43EE-BF70-966DAFD63D6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76EE-4A47-471A-B405-168A730616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23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D541D-8501-4FA6-B41D-3BCEB0F1CFE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9F1A-D99E-4224-931B-D701798D7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57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472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472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0EF7-0D40-468B-AFBA-61A1A538F0D5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F11-EAFE-40BA-A61A-4C4D33525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51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EAFC-D67A-4769-92AC-E03F1EC81F9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0E19-6EF6-4E70-8A7F-E8AC727FF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1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6DBF-A560-417F-8B7D-AA5A9E98AC7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BBCD-52B5-4906-9844-5F2C2A815D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95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B70101-6BDB-4DB3-91F0-8327AB167BB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CDC8A0F-7C7B-4207-93A6-07D6CD475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B04BB9-432D-4B7E-AD75-6923CC92A3B3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A52176FC-3097-4065-ABE4-7E9C5A3F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64087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BF9E2D-6D84-4B6A-B893-15576165B01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259CCB0D-91DD-4E81-A949-18D0264AF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80613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E6D93E-8FF2-4B6F-B3DC-4FCFB1BC98EF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7290BCF5-E4B1-482C-93D3-7263EF202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21F8F2-9312-4168-8104-1B94568A440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61E72EE5-439A-42E4-960F-547DC707A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18000"/>
            <a:ext cx="72691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AEE891-3F53-4C00-ADA6-A9F91BE528D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546C526-E12A-4C63-A52D-3CF97691B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057400"/>
            <a:ext cx="525462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80AD37-6443-406A-8BCC-40E51181571F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56923F04-6AF8-4746-B5A4-FDFBC3E4F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afety.networkrail.co.uk/On-site-Solutions/OTP-Safety/Any-Line-Open-Workin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source=images&amp;cd=&amp;cad=rja&amp;uact=8&amp;ved=0ahUKEwil3LiIgcXLAhWDbhQKHSy6CBQQjRwIBw&amp;url=http://www.forbes.com/sites/glennllopis/2011/04/04/why-risk-must-be-your-best-friend-in-todays-business-climate/&amp;bvm=bv.116954456,d.d24&amp;psig=AFQjCNF4DY395BjFJZW5HaL98gPzuE86HQ&amp;ust=1458210830781537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pubns/books/l153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url?sa=i&amp;rct=j&amp;q=&amp;esrc=s&amp;source=images&amp;cd=&amp;cad=rja&amp;uact=8&amp;ved=0ahUKEwjHh9bZr8XLAhWDvxQKHXjhDdkQjRwIBw&amp;url=http://www.seton.com/blog/2013/07/keep-your-construction-site-safe-with-emergency-kits&amp;psig=AFQjCNFN5WttgJnEktd2neCvuJAkLGRbPQ&amp;ust=1458223337983128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ahUKEwi1sJbhsMXLAhWIPxQKHX5ZBeYQjRwIBw&amp;url=http://www.sayfc.org/first-aid&amp;bvm=bv.116954456,d.d24&amp;psig=AFQjCNHDg-5M5v4X-Sge6sP4115ULwZ90w&amp;ust=1458223692942357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source=images&amp;cd=&amp;cad=rja&amp;uact=8&amp;ved=0ahUKEwitzsnWscXLAhUM7BQKHaUXClAQjRwIBw&amp;url=http://www.bizorb.com/templates/fire-safety-evacuation-procedures-template/&amp;bvm=bv.116954456,d.d24&amp;psig=AFQjCNEHUZWhDMCN55o8VKwpBiDUdYK7mA&amp;ust=1458223881242485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source=images&amp;cd=&amp;cad=rja&amp;uact=8&amp;ved=0ahUKEwiA-8f5ssXLAhVD8RQKHSmeA7MQjRwIBw&amp;url=http://www.ppconstructionsafety.com/newsdesk/2014/02/04/construction-project-fire-safety-in-focus/&amp;bvm=bv.116954456,d.d24&amp;psig=AFQjCNE3NaJ1TFhCHz08WMLAnnevC5KhpQ&amp;ust=1458224251185481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&amp;esrc=s&amp;source=images&amp;cd=&amp;cad=rja&amp;uact=8&amp;ved=0ahUKEwiauZj0u8XLAhWIQhQKHfh3DNgQjRwIBw&amp;url=http://www.tac-tic.net/security/&amp;psig=AFQjCNGyvDZrm_UNGDeTkvbsxbEKb6RuMw&amp;ust=1458226692327289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ahUKEwil6eS_tcXLAhXEUhQKHYIVBR0QjRwIBw&amp;url=http://www.thesite.org/crime-and-safety/victims-of-crime/uk-emergency-numbers-9091.html&amp;bvm=bv.116954456,d.d24&amp;psig=AFQjCNEGBeXQ3YzeO6_f1a-maaVurbqg4g&amp;ust=1458224908397754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&amp;esrc=s&amp;source=images&amp;cd=&amp;cad=rja&amp;uact=8&amp;ved=0ahUKEwiflbmKt8XLAhWB7xQKHawYBl0QjRwIBw&amp;url=http://www.dreamstime.com/photos-images/railway-signs.html&amp;psig=AFQjCNHa3MaJqBEtCqAqBemfwF9aSXrgrg&amp;ust=1458225389884763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.uk/url?sa=i&amp;rct=j&amp;q=&amp;esrc=s&amp;source=images&amp;cd=&amp;cad=rja&amp;uact=8&amp;ved=0ahUKEwiY7Y63zsXLAhWH7BQKHSaJAU4QjRwIBw&amp;url=http://www.vcoll.ac.uk/?page_id%3D805&amp;bvm=bv.116954456,d.cWw&amp;psig=AFQjCNHruKjkfIFf_yEA7ptsxIiMWUueAQ&amp;ust=1458231664533410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.uk/url?sa=i&amp;rct=j&amp;q=&amp;esrc=s&amp;source=images&amp;cd=&amp;cad=rja&amp;uact=8&amp;ved=0ahUKEwiz7s6iucXLAhWGtRQKHWtCB7AQjRwIBw&amp;url=http://www.procaregb.com/gas-emergencies.html&amp;bvm=bv.116954456,d.d24&amp;psig=AFQjCNFBfLPH06NKmXW_FjqfgTokMbXNSg&amp;ust=1458225949613296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.uk/url?sa=i&amp;rct=j&amp;q=&amp;esrc=s&amp;source=images&amp;cd=&amp;cad=rja&amp;uact=8&amp;ved=0ahUKEwjC-vm6vcXLAhUBmBQKHT24C-8QjRwIBw&amp;url=https://lookfordiagnosis.com/mesh_info.php?term%3Demergencies%26lang%3D1&amp;bvm=bv.116954456,d.cWw&amp;psig=AFQjCNFhp7T0542ZFi809tUimjYf9wgDQA&amp;ust=1458227106200958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ahUKEwi1sJbhsMXLAhWIPxQKHX5ZBeYQjRwIBw&amp;url=http://www.sayfc.org/first-aid&amp;bvm=bv.116954456,d.d24&amp;psig=AFQjCNHDg-5M5v4X-Sge6sP4115ULwZ90w&amp;ust=1458223692942357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.uk/url?sa=i&amp;rct=j&amp;q=&amp;esrc=s&amp;source=images&amp;cd=&amp;cad=rja&amp;uact=8&amp;ved=0ahUKEwjPqq-dwMXLAhVJPhQKHdPvBkIQjRwIBw&amp;url=http://www.warristonallotments.com/site-rules.html&amp;bvm=bv.116954456,d.cWw&amp;psig=AFQjCNHN8LMxuuH0YA8ZAxT5sEx1vO6Oxg&amp;ust=1458227834716328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s://www.google.co.uk/url?sa=i&amp;rct=j&amp;q=&amp;esrc=s&amp;source=images&amp;cd=&amp;cad=rja&amp;uact=8&amp;ved=0ahUKEwi_5NrfwcXLAhWGaxQKHVcZDnEQjRwIBw&amp;url=https://www.safetysignsandnotices.co.uk/product/1576/category/438/page/5/You-need-a-safety-induction-to-enter-this-site-sign.html&amp;bvm=bv.116954456,d.cWw&amp;psig=AFQjCNFShsv6iqwOdw-OsJzGWXW0MH9-wA&amp;ust=1458228256302333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source=images&amp;cd=&amp;cad=rja&amp;uact=8&amp;ved=0ahUKEwjEwe6lw8XLAhXEuhQKHfWTB7oQjRwIBw&amp;url=http://www.groundhog.co.uk/static-welfare-unit-sw5500-fusion.php&amp;bvm=bv.116954456,d.cWw&amp;psig=AFQjCNGw9ubJzy5dFIMKoKqAaeh9VOHWPQ&amp;ust=1458228661048403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340768"/>
            <a:ext cx="7269163" cy="2267620"/>
          </a:xfrm>
        </p:spPr>
        <p:txBody>
          <a:bodyPr/>
          <a:lstStyle/>
          <a:p>
            <a:r>
              <a:rPr lang="en-GB" altLang="en-US" i="0" u="sng" dirty="0"/>
              <a:t>Technical Brief: Part </a:t>
            </a:r>
            <a:r>
              <a:rPr lang="en-GB" altLang="en-US" i="0" u="sng" dirty="0" smtClean="0"/>
              <a:t>2</a:t>
            </a:r>
            <a:r>
              <a:rPr lang="en-GB" altLang="en-US" i="0" dirty="0" smtClean="0"/>
              <a:t/>
            </a:r>
            <a:br>
              <a:rPr lang="en-GB" altLang="en-US" i="0" dirty="0" smtClean="0"/>
            </a:br>
            <a:r>
              <a:rPr lang="en-GB" altLang="en-US" i="0" dirty="0"/>
              <a:t/>
            </a:r>
            <a:br>
              <a:rPr lang="en-GB" altLang="en-US" i="0" dirty="0"/>
            </a:br>
            <a:r>
              <a:rPr lang="en-GB" altLang="en-US" sz="2800" i="0" dirty="0" smtClean="0"/>
              <a:t>Construction Phase Plan (CPP)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1" y="3644900"/>
            <a:ext cx="5544418" cy="15843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tx2"/>
                </a:solidFill>
              </a:rPr>
              <a:t>Issue 3 - A guide to completion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chemeClr val="tx2"/>
                </a:solidFill>
              </a:rPr>
              <a:t>January 2017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699057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10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5328592" cy="4320480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Front page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The CPP must be </a:t>
            </a:r>
          </a:p>
          <a:p>
            <a:pPr marL="1092200" lvl="2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approved by the Contractor’s Engineering Manager (or as agreed and authorised in the CDM Plan)</a:t>
            </a:r>
          </a:p>
          <a:p>
            <a:pPr marL="1092200" lvl="2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accepted on behalf of the Network Rail Client Representative (as detailed in the CDM Plan)</a:t>
            </a:r>
          </a:p>
          <a:p>
            <a:pPr marL="1092200" lvl="2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Approved and accepted each time that significant changes are made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Wet (not electronic) signatures must be used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190" y="1628800"/>
            <a:ext cx="2699057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Planning for the Construction Phase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HSE\Safety\Photographs\Botley Slip Site 060314\IMG_0192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920880" cy="352839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2.1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This section should detail specific H&amp;S goals that have been agreed with the Client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Some H&amp;S goals may have been defined as part of pre-construction information or the project safety plan and should be included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Goals should be proactive and promote safe working and wellbeing, rather than lagging targets relating to zero accidents or accident rate targets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WEHFC01\Homes-E$\GNorman\Data\# IP Wessex HSEA\Current\Photographs\2015\West Clandon\IMG_1399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2.2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Brief description of work</a:t>
            </a:r>
          </a:p>
          <a:p>
            <a:pPr marL="1149350" lvl="2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This only needs to be an overview of the main works; not full detail of each stage or methodology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Key construction stages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Detail the main key stages, including start / end date and WPP reference that are known at the time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If the exact dates </a:t>
            </a:r>
            <a:r>
              <a:rPr lang="en-GB" altLang="en-US" sz="2000" dirty="0">
                <a:solidFill>
                  <a:schemeClr val="tx2"/>
                </a:solidFill>
              </a:rPr>
              <a:t>and WPP </a:t>
            </a:r>
            <a:r>
              <a:rPr lang="en-GB" altLang="en-US" sz="2000" dirty="0" smtClean="0">
                <a:solidFill>
                  <a:schemeClr val="tx2"/>
                </a:solidFill>
              </a:rPr>
              <a:t>reference are not known then this can be updated later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0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19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WEHFC01\Homes-E$\GNorman\Data\# IP Wessex HSEA\Current\Photographs\2015\West Clandon\IMG_1399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2.3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Service and isolation points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Detail any services that might need to be disconnected or connected before construction work starts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This can be signposted to a separate table in an appendix if necessary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This section can be updated as the project progresses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2"/>
                </a:solidFill>
              </a:rPr>
              <a:t>Section </a:t>
            </a:r>
            <a:r>
              <a:rPr lang="en-GB" altLang="en-US" sz="2200" dirty="0" smtClean="0">
                <a:solidFill>
                  <a:schemeClr val="tx2"/>
                </a:solidFill>
              </a:rPr>
              <a:t>2.4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Access Restrictions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2"/>
                </a:solidFill>
              </a:rPr>
              <a:t>Detail any </a:t>
            </a:r>
            <a:r>
              <a:rPr lang="en-GB" altLang="en-US" sz="2000" dirty="0" smtClean="0">
                <a:solidFill>
                  <a:schemeClr val="tx2"/>
                </a:solidFill>
              </a:rPr>
              <a:t>access restrictions i.e. no-go areas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This section is not for detailing how access / egress is gained!</a:t>
            </a:r>
            <a:endParaRPr lang="en-GB" altLang="en-US" sz="20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1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15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5184576" cy="4176464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2.5 Asbestos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Delete the relevant section depending on whether asbestos has or has not been identified.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If asbestos has been identified then details shall be provided on exactly where it is located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This can </a:t>
            </a:r>
            <a:r>
              <a:rPr lang="en-GB" altLang="en-US" sz="2200" dirty="0">
                <a:solidFill>
                  <a:schemeClr val="tx2"/>
                </a:solidFill>
              </a:rPr>
              <a:t>be </a:t>
            </a:r>
            <a:r>
              <a:rPr lang="en-GB" altLang="en-US" sz="2200" dirty="0" smtClean="0">
                <a:solidFill>
                  <a:schemeClr val="tx2"/>
                </a:solidFill>
              </a:rPr>
              <a:t>signposted to </a:t>
            </a:r>
            <a:r>
              <a:rPr lang="en-GB" altLang="en-US" sz="2200" dirty="0">
                <a:solidFill>
                  <a:schemeClr val="tx2"/>
                </a:solidFill>
              </a:rPr>
              <a:t>an appendix if </a:t>
            </a:r>
            <a:r>
              <a:rPr lang="en-GB" altLang="en-US" sz="2200" dirty="0" smtClean="0">
                <a:solidFill>
                  <a:schemeClr val="tx2"/>
                </a:solidFill>
              </a:rPr>
              <a:t>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6" name="Picture 5" descr="asbest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906" y="2352944"/>
            <a:ext cx="3044299" cy="17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16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23928" y="1484784"/>
            <a:ext cx="51125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buChar char="►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2.6 Any line open operations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Delete the relevant section depending on whether ALO activities are proposed or not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If ALO is being proposed then details shall be provided on exactly when and what ALO activities will take place - this can be signposted to an appendix if necessary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Include the names of all those accountable for the safe planning and delivery of ALO activities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Click </a:t>
            </a:r>
            <a:r>
              <a:rPr lang="en-GB" altLang="en-US" sz="2200" dirty="0" smtClean="0">
                <a:solidFill>
                  <a:schemeClr val="tx2"/>
                </a:solidFill>
                <a:hlinkClick r:id="rId2"/>
              </a:rPr>
              <a:t>here</a:t>
            </a:r>
            <a:r>
              <a:rPr lang="en-GB" altLang="en-US" sz="2200" dirty="0" smtClean="0">
                <a:solidFill>
                  <a:schemeClr val="tx2"/>
                </a:solidFill>
              </a:rPr>
              <a:t> for guidance on ALO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tx2"/>
              </a:solidFill>
            </a:endParaRPr>
          </a:p>
        </p:txBody>
      </p:sp>
      <p:pic>
        <p:nvPicPr>
          <p:cNvPr id="8" name="Picture 18" descr="Copy of piling goodmayes 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348880"/>
            <a:ext cx="3456384" cy="2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81" y="-27385"/>
            <a:ext cx="9173481" cy="6892991"/>
          </a:xfrm>
          <a:prstGeom prst="rect">
            <a:avLst/>
          </a:prstGeom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17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460432" cy="3456384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2.7 Temporary Works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>
                <a:solidFill>
                  <a:schemeClr val="tx2"/>
                </a:solidFill>
              </a:rPr>
              <a:t>Delete the relevant section depending on whether </a:t>
            </a:r>
            <a:r>
              <a:rPr lang="en-GB" altLang="en-US" sz="2200" dirty="0" smtClean="0">
                <a:solidFill>
                  <a:schemeClr val="tx2"/>
                </a:solidFill>
              </a:rPr>
              <a:t>temporary works </a:t>
            </a:r>
            <a:r>
              <a:rPr lang="en-GB" altLang="en-US" sz="2200" dirty="0">
                <a:solidFill>
                  <a:schemeClr val="tx2"/>
                </a:solidFill>
              </a:rPr>
              <a:t>are </a:t>
            </a:r>
            <a:r>
              <a:rPr lang="en-GB" altLang="en-US" sz="2200" dirty="0" smtClean="0">
                <a:solidFill>
                  <a:schemeClr val="tx2"/>
                </a:solidFill>
              </a:rPr>
              <a:t>required or </a:t>
            </a:r>
            <a:r>
              <a:rPr lang="en-GB" altLang="en-US" sz="2200" dirty="0">
                <a:solidFill>
                  <a:schemeClr val="tx2"/>
                </a:solidFill>
              </a:rPr>
              <a:t>not</a:t>
            </a:r>
            <a:endParaRPr lang="en-GB" altLang="en-US" sz="2200" dirty="0" smtClean="0">
              <a:solidFill>
                <a:schemeClr val="tx2"/>
              </a:solidFill>
            </a:endParaRP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If temporary works are required then a summary of the proposed temporary works shall be provided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This can </a:t>
            </a:r>
            <a:r>
              <a:rPr lang="en-GB" altLang="en-US" sz="2200" dirty="0">
                <a:solidFill>
                  <a:schemeClr val="tx2"/>
                </a:solidFill>
              </a:rPr>
              <a:t>be </a:t>
            </a:r>
            <a:r>
              <a:rPr lang="en-GB" altLang="en-US" sz="2200" dirty="0" smtClean="0">
                <a:solidFill>
                  <a:schemeClr val="tx2"/>
                </a:solidFill>
              </a:rPr>
              <a:t>signposted to </a:t>
            </a:r>
            <a:r>
              <a:rPr lang="en-GB" altLang="en-US" sz="2200" dirty="0">
                <a:solidFill>
                  <a:schemeClr val="tx2"/>
                </a:solidFill>
              </a:rPr>
              <a:t>an appendix if </a:t>
            </a:r>
            <a:r>
              <a:rPr lang="en-GB" altLang="en-US" sz="2200" dirty="0" smtClean="0">
                <a:solidFill>
                  <a:schemeClr val="tx2"/>
                </a:solidFill>
              </a:rPr>
              <a:t>necessary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>
                <a:solidFill>
                  <a:schemeClr val="tx2"/>
                </a:solidFill>
              </a:rPr>
              <a:t>Include the names of all those accountable for the safe </a:t>
            </a:r>
            <a:r>
              <a:rPr lang="en-GB" altLang="en-US" sz="2200" dirty="0" smtClean="0">
                <a:solidFill>
                  <a:schemeClr val="tx2"/>
                </a:solidFill>
              </a:rPr>
              <a:t>design, planning and implementation of temporary 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AutoShape 2" descr="Image result for temporary work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emporary work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81" y="-27385"/>
            <a:ext cx="9173481" cy="6892991"/>
          </a:xfrm>
          <a:prstGeom prst="rect">
            <a:avLst/>
          </a:prstGeom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18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90998" y="692696"/>
            <a:ext cx="7269163" cy="431800"/>
          </a:xfrm>
        </p:spPr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460432" cy="5112568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2.7 Temporary Works</a:t>
            </a:r>
          </a:p>
          <a:p>
            <a:pPr marL="273050" indent="-273050" eaLnBrk="1" hangingPunct="1">
              <a:buClr>
                <a:schemeClr val="tx2"/>
              </a:buClr>
              <a:buSzPct val="100000"/>
            </a:pPr>
            <a:r>
              <a:rPr lang="en-GB" altLang="en-US" sz="2200" dirty="0">
                <a:solidFill>
                  <a:schemeClr val="tx2"/>
                </a:solidFill>
              </a:rPr>
              <a:t>	</a:t>
            </a:r>
            <a:r>
              <a:rPr lang="en-GB" altLang="en-US" sz="2000" dirty="0" smtClean="0">
                <a:solidFill>
                  <a:schemeClr val="tx2"/>
                </a:solidFill>
              </a:rPr>
              <a:t>Temporary works include (not an exhaustive list)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Earthworks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2"/>
                </a:solidFill>
              </a:rPr>
              <a:t>Trenches, excavations, temporary slopes and </a:t>
            </a:r>
            <a:r>
              <a:rPr lang="en-GB" sz="2000" dirty="0" smtClean="0">
                <a:solidFill>
                  <a:schemeClr val="tx2"/>
                </a:solidFill>
              </a:rPr>
              <a:t>stockpiles, cofferdams</a:t>
            </a:r>
            <a:endParaRPr lang="en-GB" altLang="en-US" sz="2000" dirty="0" smtClean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Structures</a:t>
            </a:r>
            <a:endParaRPr lang="en-GB" altLang="en-US" sz="2000" dirty="0">
              <a:solidFill>
                <a:schemeClr val="tx2"/>
              </a:solidFill>
            </a:endParaRP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2"/>
                </a:solidFill>
              </a:rPr>
              <a:t>Formwork, </a:t>
            </a:r>
            <a:r>
              <a:rPr lang="en-GB" sz="2000" dirty="0" err="1">
                <a:solidFill>
                  <a:schemeClr val="tx2"/>
                </a:solidFill>
              </a:rPr>
              <a:t>falsework</a:t>
            </a:r>
            <a:r>
              <a:rPr lang="en-GB" sz="2000" dirty="0">
                <a:solidFill>
                  <a:schemeClr val="tx2"/>
                </a:solidFill>
              </a:rPr>
              <a:t>, propping, façade retention, needling, shoring, edge protection, temporary bridges, site hoarding and signage, site </a:t>
            </a:r>
            <a:r>
              <a:rPr lang="en-GB" sz="2000" dirty="0" smtClean="0">
                <a:solidFill>
                  <a:schemeClr val="tx2"/>
                </a:solidFill>
              </a:rPr>
              <a:t>fencing</a:t>
            </a:r>
            <a:endParaRPr lang="en-GB" sz="20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Equipment/plant foundations</a:t>
            </a:r>
            <a:endParaRPr lang="en-GB" altLang="en-US" sz="2000" dirty="0">
              <a:solidFill>
                <a:schemeClr val="tx2"/>
              </a:solidFill>
            </a:endParaRP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2"/>
                </a:solidFill>
              </a:rPr>
              <a:t>Tower crane bases, supports, anchors and ties for </a:t>
            </a:r>
            <a:r>
              <a:rPr lang="en-GB" sz="2000" dirty="0" smtClean="0">
                <a:solidFill>
                  <a:schemeClr val="tx2"/>
                </a:solidFill>
              </a:rPr>
              <a:t>hoists, </a:t>
            </a:r>
            <a:r>
              <a:rPr lang="en-GB" sz="2000" dirty="0">
                <a:solidFill>
                  <a:schemeClr val="tx2"/>
                </a:solidFill>
              </a:rPr>
              <a:t>crane and piling </a:t>
            </a:r>
            <a:r>
              <a:rPr lang="en-GB" sz="2000" dirty="0" smtClean="0">
                <a:solidFill>
                  <a:schemeClr val="tx2"/>
                </a:solidFill>
              </a:rPr>
              <a:t>platforms</a:t>
            </a:r>
            <a:endParaRPr lang="en-GB" sz="20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rgbClr val="054B6B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54B6B"/>
                </a:solidFill>
              </a:rPr>
              <a:t>Electrification &amp; Plant</a:t>
            </a:r>
            <a:endParaRPr lang="en-GB" altLang="en-US" sz="2000" dirty="0">
              <a:solidFill>
                <a:srgbClr val="054B6B"/>
              </a:solidFill>
            </a:endParaRPr>
          </a:p>
          <a:p>
            <a:pPr marL="1600200" lvl="3" indent="-342900" eaLnBrk="1" hangingPunct="1">
              <a:buClr>
                <a:srgbClr val="054B6B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rgbClr val="054B6B"/>
                </a:solidFill>
              </a:rPr>
              <a:t>Temporary substation and cable arrangements</a:t>
            </a:r>
            <a:endParaRPr lang="en-GB" sz="2000" dirty="0">
              <a:solidFill>
                <a:srgbClr val="054B6B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AutoShape 2" descr="Image result for temporary work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emporary work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19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6552728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2.8 – Review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Describe how you will review, revise and refine the CPP throughout the construction phase, for example: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Changes to the scope of works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Changes to key personnel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Newly identified significant hazards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Findings of inspections or audits requiring changes to risk control measures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Following H&amp;S events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Periodically i.e. monthly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5373216"/>
            <a:ext cx="8424936" cy="150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buChar char="►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b="1" dirty="0" smtClean="0">
                <a:solidFill>
                  <a:srgbClr val="FF9900"/>
                </a:solidFill>
              </a:rPr>
              <a:t>Remember any significant changes will require the Construction Phase Plan to be accepted again by the Client Representative</a:t>
            </a:r>
            <a:endParaRPr lang="en-GB" altLang="en-US" sz="2000" b="1" dirty="0">
              <a:solidFill>
                <a:srgbClr val="FF99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999" y="2204864"/>
            <a:ext cx="1884248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HSE\Safety\Photographs\Botley Slip Site 060314\IMG_0192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0" dirty="0"/>
              <a:t>Construction Phase Plan – </a:t>
            </a:r>
            <a:r>
              <a:rPr lang="en-GB" altLang="en-US" i="0" dirty="0" smtClean="0"/>
              <a:t>What is it?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784"/>
            <a:ext cx="6264498" cy="4752528"/>
          </a:xfrm>
        </p:spPr>
        <p:txBody>
          <a:bodyPr/>
          <a:lstStyle/>
          <a:p>
            <a:r>
              <a:rPr lang="en-GB" sz="2200" dirty="0" smtClean="0">
                <a:solidFill>
                  <a:schemeClr val="tx2"/>
                </a:solidFill>
              </a:rPr>
              <a:t>A document </a:t>
            </a:r>
            <a:r>
              <a:rPr lang="en-GB" sz="2200" dirty="0">
                <a:solidFill>
                  <a:schemeClr val="tx2"/>
                </a:solidFill>
              </a:rPr>
              <a:t>that must record the: </a:t>
            </a:r>
          </a:p>
          <a:p>
            <a:pPr lvl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health </a:t>
            </a:r>
            <a:r>
              <a:rPr lang="en-GB" sz="2200" dirty="0">
                <a:solidFill>
                  <a:schemeClr val="tx2"/>
                </a:solidFill>
              </a:rPr>
              <a:t>and safety arrangements for the construction </a:t>
            </a:r>
            <a:r>
              <a:rPr lang="en-GB" sz="2200" dirty="0" smtClean="0">
                <a:solidFill>
                  <a:schemeClr val="tx2"/>
                </a:solidFill>
              </a:rPr>
              <a:t>phase</a:t>
            </a:r>
            <a:endParaRPr lang="en-GB" sz="2200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site rules</a:t>
            </a:r>
            <a:endParaRPr lang="en-GB" sz="2200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specific </a:t>
            </a:r>
            <a:r>
              <a:rPr lang="en-GB" sz="2200" dirty="0">
                <a:solidFill>
                  <a:schemeClr val="tx2"/>
                </a:solidFill>
              </a:rPr>
              <a:t>measures concerning work that falls within one or more of the categories listed in Schedule </a:t>
            </a:r>
            <a:r>
              <a:rPr lang="en-GB" sz="2200" dirty="0" smtClean="0">
                <a:solidFill>
                  <a:schemeClr val="tx2"/>
                </a:solidFill>
              </a:rPr>
              <a:t>3</a:t>
            </a:r>
          </a:p>
          <a:p>
            <a:pPr lvl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arrangements </a:t>
            </a:r>
            <a:r>
              <a:rPr lang="en-GB" sz="2200" dirty="0">
                <a:solidFill>
                  <a:schemeClr val="tx2"/>
                </a:solidFill>
              </a:rPr>
              <a:t>for managing the significant health and safety </a:t>
            </a:r>
            <a:r>
              <a:rPr lang="en-GB" sz="2200" dirty="0" smtClean="0">
                <a:solidFill>
                  <a:schemeClr val="tx2"/>
                </a:solidFill>
              </a:rPr>
              <a:t>risks</a:t>
            </a: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064" y="1700807"/>
            <a:ext cx="2380423" cy="3384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Working together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6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21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6554420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3.1 – Changes to key personnel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Details on how Network Rail and other parties will be advised of changes to key personnel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2"/>
                </a:solidFill>
              </a:rPr>
              <a:t>Section </a:t>
            </a:r>
            <a:r>
              <a:rPr lang="en-GB" altLang="en-US" sz="2200" dirty="0" smtClean="0">
                <a:solidFill>
                  <a:schemeClr val="tx2"/>
                </a:solidFill>
              </a:rPr>
              <a:t>3.2 </a:t>
            </a:r>
            <a:r>
              <a:rPr lang="en-GB" altLang="en-US" sz="2200" dirty="0">
                <a:solidFill>
                  <a:schemeClr val="tx2"/>
                </a:solidFill>
              </a:rPr>
              <a:t>– </a:t>
            </a:r>
            <a:r>
              <a:rPr lang="en-GB" altLang="en-US" sz="2200" dirty="0" smtClean="0">
                <a:solidFill>
                  <a:schemeClr val="tx2"/>
                </a:solidFill>
              </a:rPr>
              <a:t>CDM Appointments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Duty holders – detailed within pre-construction information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Delete relevant sections i.e. Principal Designer if not relevant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Client appointed contractors – those appointed by the Client, not the Principal Contractor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2"/>
                </a:solidFill>
              </a:rPr>
              <a:t>Section </a:t>
            </a:r>
            <a:r>
              <a:rPr lang="en-GB" altLang="en-US" sz="2200" dirty="0" smtClean="0">
                <a:solidFill>
                  <a:schemeClr val="tx2"/>
                </a:solidFill>
              </a:rPr>
              <a:t>3.3 </a:t>
            </a:r>
            <a:r>
              <a:rPr lang="en-GB" altLang="en-US" sz="2200" dirty="0">
                <a:solidFill>
                  <a:schemeClr val="tx2"/>
                </a:solidFill>
              </a:rPr>
              <a:t>– </a:t>
            </a:r>
            <a:r>
              <a:rPr lang="en-GB" altLang="en-US" sz="2200" dirty="0" smtClean="0">
                <a:solidFill>
                  <a:schemeClr val="tx2"/>
                </a:solidFill>
              </a:rPr>
              <a:t>Network Rail project organisation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Note that these are only suggested titles, but the equivalent titles (and details) should be added. This should be provided as pre-construction</a:t>
            </a:r>
            <a:r>
              <a:rPr lang="en-GB" altLang="en-US" sz="2000" b="1" dirty="0" smtClean="0">
                <a:solidFill>
                  <a:srgbClr val="FF9900"/>
                </a:solidFill>
              </a:rPr>
              <a:t> </a:t>
            </a:r>
            <a:r>
              <a:rPr lang="en-GB" altLang="en-US" sz="2000" dirty="0" smtClean="0">
                <a:solidFill>
                  <a:schemeClr val="tx2"/>
                </a:solidFill>
              </a:rPr>
              <a:t>information</a:t>
            </a:r>
            <a:endParaRPr lang="en-GB" altLang="en-US" sz="20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2074518" cy="2964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3.4 – Principal Contractor’s delivery organisation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Delete “Principal” if only one contractor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Note – only suggested titles; the equivalent titles (and details) should be added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Contractor’s Responsible Engineer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This section should list the CRE for each discipline that will apply during the </a:t>
            </a:r>
            <a:r>
              <a:rPr lang="en-GB" altLang="en-US" dirty="0">
                <a:solidFill>
                  <a:schemeClr val="tx2"/>
                </a:solidFill>
              </a:rPr>
              <a:t>construction </a:t>
            </a:r>
            <a:r>
              <a:rPr lang="en-GB" altLang="en-US" dirty="0" smtClean="0">
                <a:solidFill>
                  <a:schemeClr val="tx2"/>
                </a:solidFill>
              </a:rPr>
              <a:t>phase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Authorised signatories</a:t>
            </a:r>
            <a:endParaRPr lang="en-GB" altLang="en-US" sz="20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Details those authorised to sign on behalf of the CRE for documentation such as Task Briefing Sheets</a:t>
            </a:r>
            <a:endParaRPr lang="en-GB" altLang="en-US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Specialist contractors and/or individuals</a:t>
            </a:r>
            <a:endParaRPr lang="en-GB" altLang="en-US" sz="20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Details the companies, specialist contractors and/or individuals, appointed by the PC, involved during the construction phase</a:t>
            </a:r>
            <a:endParaRPr lang="en-GB" altLang="en-US" dirty="0">
              <a:solidFill>
                <a:schemeClr val="tx2"/>
              </a:solidFill>
            </a:endParaRPr>
          </a:p>
          <a:p>
            <a:pPr lvl="2" indent="0" eaLnBrk="1" hangingPunct="1">
              <a:buClr>
                <a:schemeClr val="tx2"/>
              </a:buClr>
              <a:buSzPct val="100000"/>
              <a:buNone/>
            </a:pPr>
            <a:endParaRPr lang="en-GB" altLang="en-US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6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6012631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3.5 – Communication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You need to identify the stakeholders that will be involved or affected throughout the </a:t>
            </a:r>
            <a:r>
              <a:rPr lang="en-GB" altLang="en-US" sz="2200" dirty="0">
                <a:solidFill>
                  <a:schemeClr val="tx2"/>
                </a:solidFill>
              </a:rPr>
              <a:t>construction </a:t>
            </a:r>
            <a:r>
              <a:rPr lang="en-GB" altLang="en-US" sz="2200" dirty="0" smtClean="0">
                <a:solidFill>
                  <a:schemeClr val="tx2"/>
                </a:solidFill>
              </a:rPr>
              <a:t>phase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You need to define </a:t>
            </a:r>
            <a:r>
              <a:rPr lang="en-GB" altLang="en-US" sz="2200" dirty="0">
                <a:solidFill>
                  <a:schemeClr val="tx2"/>
                </a:solidFill>
              </a:rPr>
              <a:t>the strategy for communicating with each of the stakeholders, for example:</a:t>
            </a:r>
            <a:endParaRPr lang="en-GB" altLang="en-US" sz="2200" dirty="0" smtClean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who </a:t>
            </a:r>
            <a:r>
              <a:rPr lang="en-GB" sz="2000" dirty="0">
                <a:solidFill>
                  <a:schemeClr val="tx2"/>
                </a:solidFill>
              </a:rPr>
              <a:t>is accountable and responsible for communicating at each </a:t>
            </a:r>
            <a:r>
              <a:rPr lang="en-GB" sz="2000" dirty="0" smtClean="0">
                <a:solidFill>
                  <a:schemeClr val="tx2"/>
                </a:solidFill>
              </a:rPr>
              <a:t>stage?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how often you will communicate?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</a:rPr>
              <a:t>how you should provide information on the </a:t>
            </a:r>
            <a:r>
              <a:rPr lang="en-GB" sz="2000" dirty="0" smtClean="0">
                <a:solidFill>
                  <a:schemeClr val="tx2"/>
                </a:solidFill>
              </a:rPr>
              <a:t>job?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</a:rPr>
              <a:t>how you will coordinate the </a:t>
            </a:r>
            <a:r>
              <a:rPr lang="en-GB" sz="2000" dirty="0" smtClean="0">
                <a:solidFill>
                  <a:schemeClr val="tx2"/>
                </a:solidFill>
              </a:rPr>
              <a:t>work?</a:t>
            </a:r>
            <a:endParaRPr lang="en-GB" altLang="en-US" sz="20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7" name="Picture 5" descr="Men looking a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255" y="1268760"/>
            <a:ext cx="2105025" cy="2266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cus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379006"/>
            <a:ext cx="26638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6012631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3.6/3.7 – Design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Detail the process for exchanging design information between relevant parties i.e. Principal Designer / Contractor (if relevant), Contractors and Designers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Detail how changes to the design (once the construction phase has started) will be managed and formally accepted by those accountable and responsible for design.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Both sections should make reference to Network Rail standard NR/L2/INI/02009 – Engineering Management of Projects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7" name="Picture 5" descr="Men looking a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255" y="1268760"/>
            <a:ext cx="2105025" cy="2266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cus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379006"/>
            <a:ext cx="26638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6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Hazard Management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72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26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4752528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4.1 – Work involving particular risks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Will the work on your project involve any of these risks? If, no delete the table.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If yes, then identify which risks are involved and delete the risks that do not apply.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Then detail how each of the risk will be controlled throughout the construction phase and the Work Package Plan that it relates to.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A separate appendix can be used to document the controls.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631" y="2420889"/>
            <a:ext cx="3599409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blogs-images.forbes.com/glennllopis/files/2011/04/ris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27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6840760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4.2 – </a:t>
            </a:r>
            <a:r>
              <a:rPr lang="en-GB" altLang="en-US" sz="2200" b="1" u="sng" dirty="0" smtClean="0">
                <a:solidFill>
                  <a:srgbClr val="FF0000"/>
                </a:solidFill>
              </a:rPr>
              <a:t>Significant</a:t>
            </a:r>
            <a:r>
              <a:rPr lang="en-GB" altLang="en-US" sz="2200" dirty="0" smtClean="0">
                <a:solidFill>
                  <a:schemeClr val="tx2"/>
                </a:solidFill>
              </a:rPr>
              <a:t> construction H&amp;S risks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The hazards must be project and site specific – not generic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The hazards must be present and give rise to risks that are assessed to have a significant impact (</a:t>
            </a:r>
            <a:r>
              <a:rPr lang="en-GB" altLang="en-US" sz="2200" b="1" i="1" dirty="0" smtClean="0">
                <a:solidFill>
                  <a:schemeClr val="tx2"/>
                </a:solidFill>
              </a:rPr>
              <a:t>post mitigation</a:t>
            </a:r>
            <a:r>
              <a:rPr lang="en-GB" altLang="en-US" sz="2200" dirty="0" smtClean="0">
                <a:solidFill>
                  <a:schemeClr val="tx2"/>
                </a:solidFill>
              </a:rPr>
              <a:t>) on: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the safe operation of the railway; and/or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The health and safety of workers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Detail when and where they will be present and how the risk will be controlled, and the Work Package Plan that it relates to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AutoShape 2" descr="Image result for ris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risk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28</a:t>
            </a:fld>
            <a:endParaRPr lang="en-GB" altLang="en-US" sz="80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6840760" cy="43204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SzPct val="100000"/>
            </a:pPr>
            <a:r>
              <a:rPr lang="en-GB" altLang="en-US" sz="2200" dirty="0" smtClean="0">
                <a:solidFill>
                  <a:schemeClr val="tx2"/>
                </a:solidFill>
              </a:rPr>
              <a:t>What are</a:t>
            </a:r>
            <a:r>
              <a:rPr lang="en-GB" altLang="en-US" sz="2200" dirty="0">
                <a:solidFill>
                  <a:srgbClr val="FF0000"/>
                </a:solidFill>
              </a:rPr>
              <a:t> </a:t>
            </a:r>
            <a:r>
              <a:rPr lang="en-GB" altLang="en-US" sz="2200" b="1" u="sng" dirty="0">
                <a:solidFill>
                  <a:srgbClr val="FF0000"/>
                </a:solidFill>
              </a:rPr>
              <a:t>Significant</a:t>
            </a:r>
            <a:r>
              <a:rPr lang="en-GB" altLang="en-US" sz="2200" dirty="0">
                <a:solidFill>
                  <a:schemeClr val="tx2"/>
                </a:solidFill>
              </a:rPr>
              <a:t> construction H&amp;S risks</a:t>
            </a: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4" name="AutoShape 2" descr="Image result for ris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risk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asbesto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214430"/>
            <a:ext cx="4220494" cy="49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230452"/>
            <a:ext cx="4000135" cy="493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85903"/>
            <a:ext cx="8182388" cy="497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081" y="1196752"/>
            <a:ext cx="729534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260" y="1224812"/>
            <a:ext cx="7295341" cy="49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90079"/>
            <a:ext cx="6626225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9" y="1193295"/>
            <a:ext cx="8951525" cy="49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Organise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88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HSE\Safety\Photographs\Botley Slip Site 060314\IMG_0192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0" dirty="0"/>
              <a:t>Construction Phase Plan – </a:t>
            </a:r>
            <a:r>
              <a:rPr lang="en-GB" altLang="en-US" i="0" dirty="0" smtClean="0"/>
              <a:t>What is it?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784"/>
            <a:ext cx="5832450" cy="4752528"/>
          </a:xfrm>
        </p:spPr>
        <p:txBody>
          <a:bodyPr/>
          <a:lstStyle/>
          <a:p>
            <a:r>
              <a:rPr lang="en-GB" sz="2200" dirty="0" smtClean="0">
                <a:solidFill>
                  <a:schemeClr val="tx2"/>
                </a:solidFill>
              </a:rPr>
              <a:t>The </a:t>
            </a:r>
            <a:r>
              <a:rPr lang="en-GB" sz="2200" dirty="0">
                <a:solidFill>
                  <a:schemeClr val="tx2"/>
                </a:solidFill>
              </a:rPr>
              <a:t>emphasis is that it: </a:t>
            </a:r>
          </a:p>
          <a:p>
            <a:pPr lvl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is </a:t>
            </a:r>
            <a:r>
              <a:rPr lang="en-GB" sz="2200" dirty="0">
                <a:solidFill>
                  <a:schemeClr val="tx2"/>
                </a:solidFill>
              </a:rPr>
              <a:t>relevant to the </a:t>
            </a:r>
            <a:r>
              <a:rPr lang="en-GB" sz="2200" dirty="0" smtClean="0">
                <a:solidFill>
                  <a:schemeClr val="tx2"/>
                </a:solidFill>
              </a:rPr>
              <a:t>project</a:t>
            </a:r>
            <a:endParaRPr lang="en-GB" sz="2200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has </a:t>
            </a:r>
            <a:r>
              <a:rPr lang="en-GB" sz="2200" dirty="0">
                <a:solidFill>
                  <a:schemeClr val="tx2"/>
                </a:solidFill>
              </a:rPr>
              <a:t>sufficient detail to clearly set out the arrangements, site rules and special measures needed to manage the construction phase; </a:t>
            </a:r>
            <a:r>
              <a:rPr lang="en-GB" sz="2200" dirty="0" smtClean="0">
                <a:solidFill>
                  <a:schemeClr val="tx2"/>
                </a:solidFill>
              </a:rPr>
              <a:t>but</a:t>
            </a:r>
            <a:endParaRPr lang="en-GB" sz="2200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is </a:t>
            </a:r>
            <a:r>
              <a:rPr lang="en-GB" sz="2200" dirty="0">
                <a:solidFill>
                  <a:schemeClr val="tx2"/>
                </a:solidFill>
              </a:rPr>
              <a:t>still proportionate to the scale and complexity of the project and the risks </a:t>
            </a:r>
            <a:r>
              <a:rPr lang="en-GB" sz="2200" dirty="0" smtClean="0">
                <a:solidFill>
                  <a:schemeClr val="tx2"/>
                </a:solidFill>
              </a:rPr>
              <a:t>involved</a:t>
            </a:r>
            <a:endParaRPr lang="en-GB" sz="2200" dirty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GB" altLang="en-US" sz="2200" dirty="0" smtClean="0">
                <a:solidFill>
                  <a:schemeClr val="tx2"/>
                </a:solidFill>
              </a:rPr>
              <a:t>Click </a:t>
            </a:r>
            <a:r>
              <a:rPr lang="en-GB" altLang="en-US" sz="2200" dirty="0">
                <a:solidFill>
                  <a:schemeClr val="tx2"/>
                </a:solidFill>
                <a:hlinkClick r:id="rId3"/>
              </a:rPr>
              <a:t>here</a:t>
            </a:r>
            <a:r>
              <a:rPr lang="en-GB" altLang="en-US" sz="2200" dirty="0">
                <a:solidFill>
                  <a:schemeClr val="tx2"/>
                </a:solidFill>
              </a:rPr>
              <a:t> </a:t>
            </a:r>
            <a:r>
              <a:rPr lang="en-GB" altLang="en-US" sz="2200" dirty="0" smtClean="0">
                <a:solidFill>
                  <a:schemeClr val="tx2"/>
                </a:solidFill>
              </a:rPr>
              <a:t>for the HSE Guidance to CDM Regulations 2015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380423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30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704856" cy="43204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SzPct val="100000"/>
            </a:pPr>
            <a:r>
              <a:rPr lang="en-GB" altLang="en-US" sz="2200" dirty="0" smtClean="0">
                <a:solidFill>
                  <a:schemeClr val="tx2"/>
                </a:solidFill>
              </a:rPr>
              <a:t>Brief outline of work methodology</a:t>
            </a:r>
            <a:r>
              <a:rPr lang="en-GB" altLang="en-US" sz="2200" dirty="0">
                <a:solidFill>
                  <a:schemeClr val="tx2"/>
                </a:solidFill>
              </a:rPr>
              <a:t> </a:t>
            </a:r>
            <a:r>
              <a:rPr lang="en-GB" altLang="en-US" sz="2200" dirty="0" smtClean="0">
                <a:solidFill>
                  <a:schemeClr val="tx2"/>
                </a:solidFill>
              </a:rPr>
              <a:t>– Good or Bad?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2141240"/>
            <a:ext cx="7704856" cy="33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buChar char="►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2"/>
              </a:buClr>
              <a:buSzPct val="100000"/>
            </a:pPr>
            <a:r>
              <a:rPr lang="en-GB" sz="2400" i="1" dirty="0">
                <a:solidFill>
                  <a:schemeClr val="tx2"/>
                </a:solidFill>
              </a:rPr>
              <a:t>Project is a bridge replacement. Methodology is to demolish and remove existing structure utilising disruptive possessions and isolations. The replacement bridge is to be pre-fabricated off-site, transported to site via road – requiring convoy escort. Once at site the structure is to be lifted into position using two pre-positioned 500t cranes in a tandem lifting operation. Local roads will be closed. HV cabling will be re-routed prior to demolition.</a:t>
            </a: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2143778"/>
            <a:ext cx="30243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buChar char="►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400" i="1" dirty="0" smtClean="0">
                <a:solidFill>
                  <a:schemeClr val="tx2"/>
                </a:solidFill>
              </a:rPr>
              <a:t>Site set-up</a:t>
            </a:r>
          </a:p>
          <a:p>
            <a:pPr marL="457200" indent="-457200" eaLnBrk="1" hangingPunct="1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400" i="1" dirty="0" smtClean="0">
                <a:solidFill>
                  <a:schemeClr val="tx2"/>
                </a:solidFill>
              </a:rPr>
              <a:t>De-veg</a:t>
            </a:r>
            <a:endParaRPr lang="en-GB" sz="2400" i="1" dirty="0">
              <a:solidFill>
                <a:schemeClr val="tx2"/>
              </a:solidFill>
            </a:endParaRPr>
          </a:p>
          <a:p>
            <a:pPr marL="457200" indent="-457200" eaLnBrk="1" hangingPunct="1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altLang="en-US" sz="2400" i="1" dirty="0" smtClean="0">
                <a:solidFill>
                  <a:schemeClr val="tx2"/>
                </a:solidFill>
              </a:rPr>
              <a:t>Brickworks</a:t>
            </a:r>
          </a:p>
          <a:p>
            <a:pPr marL="457200" indent="-457200" eaLnBrk="1" hangingPunct="1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altLang="en-US" sz="2400" i="1" dirty="0" smtClean="0">
                <a:solidFill>
                  <a:schemeClr val="tx2"/>
                </a:solidFill>
              </a:rPr>
              <a:t>Demobilise</a:t>
            </a:r>
          </a:p>
          <a:p>
            <a:pPr marL="457200" indent="-457200" eaLnBrk="1" hangingPunct="1"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2143778"/>
            <a:ext cx="7704856" cy="33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buChar char="►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2"/>
              </a:buClr>
              <a:buSzPct val="100000"/>
            </a:pPr>
            <a:r>
              <a:rPr lang="en-GB" sz="2400" i="1" dirty="0" smtClean="0">
                <a:solidFill>
                  <a:schemeClr val="tx2"/>
                </a:solidFill>
              </a:rPr>
              <a:t>The project is to stabilise the embankment at 32 miles and 48 chains between Ash Vale and Aldershot. The work involves the de-vegetation of the site before building of a piling platform. The work then includes the installation of sheet piling on the down line embankment, at 4 metres from the nearest running line, using a </a:t>
            </a:r>
            <a:r>
              <a:rPr lang="en-GB" sz="2400" i="1" dirty="0" err="1" smtClean="0">
                <a:solidFill>
                  <a:schemeClr val="tx2"/>
                </a:solidFill>
              </a:rPr>
              <a:t>Movax</a:t>
            </a:r>
            <a:r>
              <a:rPr lang="en-GB" sz="2400" i="1" dirty="0" smtClean="0">
                <a:solidFill>
                  <a:schemeClr val="tx2"/>
                </a:solidFill>
              </a:rPr>
              <a:t> type high frequency vibrating piling hammer on a 12 tonne excavator. Due to the close proximity to the running line all work will be undertaken during line blockages or possession to eliminate any line open (ALO)  operations.</a:t>
            </a: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2143778"/>
            <a:ext cx="5832648" cy="143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buChar char="►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2"/>
              </a:buClr>
              <a:buSzPct val="100000"/>
            </a:pPr>
            <a:r>
              <a:rPr lang="en-GB" sz="2400" i="1" dirty="0" smtClean="0">
                <a:solidFill>
                  <a:schemeClr val="tx2"/>
                </a:solidFill>
              </a:rPr>
              <a:t>Plain line track renewal between 126 miles and 130 miles on the Down line</a:t>
            </a:r>
            <a:endParaRPr lang="en-GB" altLang="en-US" sz="2400" i="1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GB" altLang="en-US" sz="2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  <p:bldP spid="10" grpId="1"/>
      <p:bldP spid="11" grpId="0"/>
      <p:bldP spid="1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31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704856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 – Brief outline of work methodology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This must not be: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a copy of the brief description of the project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a list of Work Package Plans and/or Task Briefing Sheets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The methodology must provide sufficient detail to: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determine how the work will be undertaken i.e. the plant to be used; requirements for temporary works; ALO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help identify what significant risks may be involved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7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704856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5.2 – Management of Work Package Plans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This section should detail: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How WPPs will be managed from production through to acceptance, incl. document control and review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Those persons responsible for review and approval of WPPs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This section should also: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outline how additional WPPs are identified (once the construction phase starts)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Highlight the parties involved in making decisions on risks and the methodology and criteria that was used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4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7704856" cy="4536504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5.3 – Work Package Plans Schedule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A separate appendix can be used for multiple plans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Needs to specify dates for preparation, review and approval by the (Principal) Contractor and if necessary acceptance by Network Rail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Work Package Plans, for review and acceptance by Network Rail  need to be provided: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a minimum of 21 consecutive days prior to the work commencing;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or an agreed alternative timescale, as detailed in the CDM Plan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62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5.3 – Work Package Plans Schedule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</a:rPr>
              <a:t>Acceptance by Network Rail: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 involving </a:t>
            </a:r>
            <a:r>
              <a:rPr lang="en-GB" sz="2000" dirty="0">
                <a:solidFill>
                  <a:schemeClr val="tx2"/>
                </a:solidFill>
              </a:rPr>
              <a:t>any of the particular risk(s), as detailed in Regulation 12 (2), (Schedule 3) of the CDM Regulations </a:t>
            </a:r>
            <a:r>
              <a:rPr lang="en-GB" sz="2000" dirty="0" smtClean="0">
                <a:solidFill>
                  <a:schemeClr val="tx2"/>
                </a:solidFill>
              </a:rPr>
              <a:t>2015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Hazards are present that give rise to risks that are assessed to have a significant impact (</a:t>
            </a:r>
            <a:r>
              <a:rPr lang="en-GB" sz="2000" b="1" dirty="0">
                <a:solidFill>
                  <a:schemeClr val="tx2"/>
                </a:solidFill>
              </a:rPr>
              <a:t>post mitigation)</a:t>
            </a:r>
            <a:r>
              <a:rPr lang="en-GB" sz="2000" dirty="0">
                <a:solidFill>
                  <a:schemeClr val="tx2"/>
                </a:solidFill>
              </a:rPr>
              <a:t> on the safe operation of the railway </a:t>
            </a:r>
            <a:r>
              <a:rPr lang="en-GB" sz="2000" dirty="0" smtClean="0">
                <a:solidFill>
                  <a:schemeClr val="tx2"/>
                </a:solidFill>
              </a:rPr>
              <a:t>and / </a:t>
            </a:r>
            <a:r>
              <a:rPr lang="en-GB" sz="2000" dirty="0">
                <a:solidFill>
                  <a:schemeClr val="tx2"/>
                </a:solidFill>
              </a:rPr>
              <a:t>or the health and safety of </a:t>
            </a:r>
            <a:r>
              <a:rPr lang="en-GB" sz="2000" dirty="0" smtClean="0">
                <a:solidFill>
                  <a:schemeClr val="tx2"/>
                </a:solidFill>
              </a:rPr>
              <a:t>workers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The mitigation measures put in place to control risk are unusual, complex, or rely on a high level of engagement or competence within the workforce or other stakeholders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There is the likelihood of a significant level of change to the assessed risks due to emerging conditions on site or the immature level of detail presented in the design </a:t>
            </a:r>
            <a:r>
              <a:rPr lang="en-GB" sz="2000" dirty="0" smtClean="0">
                <a:solidFill>
                  <a:schemeClr val="tx2"/>
                </a:solidFill>
              </a:rPr>
              <a:t>documentation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83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35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5184576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 – Site emergency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Details should be provided based on the results of a project specific assessment of the likely emergencies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Additional sections must be added for other emergency arrangements not detailed i.e. working over water; working in confined spaces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pic>
        <p:nvPicPr>
          <p:cNvPr id="1026" name="Picture 2" descr="http://www.seton.com/wp/wp-content/uploads/2013/07/AED-Plus-071-AA844-b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22619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yfc.org/webroot/assets/uploaded/images/firstaid_cp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85312"/>
            <a:ext cx="7598271" cy="56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36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5.4.1 – First aid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should be based on the type and level of injuries that could arise on the site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 non-accident events (i.e. heart attacks) and the ability and ease for emergency services to attend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Confined spaces; remote locations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Must not just be directions to the local hospital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 must include: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the number and qualifications of first aiders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the amount and location of equipment required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Specialist first aid equipment i.e. rescue stretchers, burns kits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Can be provided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0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zorb.com/wp-content/uploads/2013/06/fire9-640x3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93245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37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80920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5.4.2 – Evacuation procedure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should be based on the type and level of work activities that are taking place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evacuation of the entire site and/or an individual casualty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potential changes to the site layout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The maximum number of people on site at any one time (including any lone workers, such as security guards)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means for accounting for all persons present on site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Must not just be directions to the local hospital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 evacuation for security reasons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Can be provided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1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pconstructionsafety.com/files/Fire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4" y="1367557"/>
            <a:ext cx="9144364" cy="50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38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24936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5.4.3 – Fire safety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should be based on the actual risk of fire present during the construction phase 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measures to prevent fires starting (e.g. control of hot works, smoking or re-fuelling activities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Methods for raising the alarm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Fire-fighting arrangements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Details for temporary fire alarm panels or connections to permanent fire alarm systems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Locating existing fire alarm equipment (i.e. smoke or heat detectors) that might be affected during construction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Can be provided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4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ak-tic.net/tactic/wp-content/uploads/2014/02/security_bann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39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424936" cy="424847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5.4.4 – Security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Based on pre-construction information and other site surveys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Arrangements for preventing unauthorised access to: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2"/>
                </a:solidFill>
              </a:rPr>
              <a:t>the construction site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2"/>
                </a:solidFill>
              </a:rPr>
              <a:t>the operational railway (and associated infrastructure)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Security arrangements, such as security guards, cameras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Potential terrorism threats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For activities and sites that are likely to attract unwelcome attention then contact the British Transport Police and/or Railway Route Crime Prevention Specialist.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9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– Legal Duties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7776666" cy="4391025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The </a:t>
            </a:r>
            <a:r>
              <a:rPr lang="en-GB" altLang="en-US" sz="2200" b="1" u="sng" dirty="0" smtClean="0">
                <a:solidFill>
                  <a:schemeClr val="tx2"/>
                </a:solidFill>
              </a:rPr>
              <a:t>Client</a:t>
            </a:r>
            <a:r>
              <a:rPr lang="en-GB" altLang="en-US" sz="2200" dirty="0" smtClean="0">
                <a:solidFill>
                  <a:schemeClr val="tx2"/>
                </a:solidFill>
              </a:rPr>
              <a:t> must ensure that 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a </a:t>
            </a:r>
            <a:r>
              <a:rPr lang="en-GB" sz="2200" dirty="0">
                <a:solidFill>
                  <a:schemeClr val="tx2"/>
                </a:solidFill>
              </a:rPr>
              <a:t>construction phase plan is drawn up </a:t>
            </a:r>
            <a:r>
              <a:rPr lang="en-GB" sz="2200" b="1" dirty="0">
                <a:solidFill>
                  <a:schemeClr val="tx2"/>
                </a:solidFill>
              </a:rPr>
              <a:t>before </a:t>
            </a:r>
            <a:r>
              <a:rPr lang="en-GB" sz="2200" dirty="0">
                <a:solidFill>
                  <a:schemeClr val="tx2"/>
                </a:solidFill>
              </a:rPr>
              <a:t>the construction phase </a:t>
            </a:r>
            <a:r>
              <a:rPr lang="en-GB" sz="2200" dirty="0" smtClean="0">
                <a:solidFill>
                  <a:schemeClr val="tx2"/>
                </a:solidFill>
              </a:rPr>
              <a:t>begins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the (principal) </a:t>
            </a:r>
            <a:r>
              <a:rPr lang="en-GB" sz="2200" dirty="0">
                <a:solidFill>
                  <a:schemeClr val="tx2"/>
                </a:solidFill>
              </a:rPr>
              <a:t>contractor </a:t>
            </a:r>
            <a:r>
              <a:rPr lang="en-GB" sz="2200" dirty="0" smtClean="0">
                <a:solidFill>
                  <a:schemeClr val="tx2"/>
                </a:solidFill>
              </a:rPr>
              <a:t>is </a:t>
            </a:r>
            <a:r>
              <a:rPr lang="en-GB" sz="2200" dirty="0">
                <a:solidFill>
                  <a:schemeClr val="tx2"/>
                </a:solidFill>
              </a:rPr>
              <a:t>provided with all the available relevant information they need to draw up the plan, </a:t>
            </a:r>
            <a:r>
              <a:rPr lang="en-GB" sz="2200" dirty="0" smtClean="0">
                <a:solidFill>
                  <a:schemeClr val="tx2"/>
                </a:solidFill>
              </a:rPr>
              <a:t>e.g. </a:t>
            </a:r>
            <a:r>
              <a:rPr lang="en-GB" sz="2200" dirty="0">
                <a:solidFill>
                  <a:schemeClr val="tx2"/>
                </a:solidFill>
              </a:rPr>
              <a:t>the </a:t>
            </a:r>
            <a:r>
              <a:rPr lang="en-GB" sz="2200" dirty="0" smtClean="0">
                <a:solidFill>
                  <a:schemeClr val="tx2"/>
                </a:solidFill>
              </a:rPr>
              <a:t>pre-construction information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the plan adequately addresses the arrangements for managing the </a:t>
            </a:r>
            <a:r>
              <a:rPr lang="en-GB" sz="2200" dirty="0" smtClean="0">
                <a:solidFill>
                  <a:schemeClr val="tx2"/>
                </a:solidFill>
              </a:rPr>
              <a:t>risks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the principal contractor (or contractor) regularly reviews and revises the plan to ensure it takes account of any changes that occur as construction progresses and continues to be fit for </a:t>
            </a:r>
            <a:r>
              <a:rPr lang="en-GB" sz="2200" dirty="0" smtClean="0">
                <a:solidFill>
                  <a:schemeClr val="tx2"/>
                </a:solidFill>
              </a:rPr>
              <a:t>purpose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1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dn.youthnet.org/uploads/2012/09/Calling-99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1" y="1196752"/>
            <a:ext cx="9361041" cy="52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40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5.4.5 – Summoning emergency services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How emergency services will be summoned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Who will call the emergency services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Who will meet the emergency services, and where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How the emergency services will access the site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Who will escort the emergency services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Consider prior contact with the emergency services and possible simulated emergency exercises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Consider other emergency services i.e. bomb disposal; mountain rescue; coastguard and lifeboat; utilities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Can be provided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s.dreamstime.com/t/emergency-phone-signs-railway-indicating-presence-515402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41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5.4.6 – Railway emergency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section should consider the specific arrangements for: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Stopping trains in an emergency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Isolating the hazard of electricity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Contact details for each Signaller, Electrical Control Room (where applicable) and Route Control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Note - checks should be made in advance to confirm the correct contact details (including any placed on information boards at access points)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7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vcoll.ac.uk/wp-content/uploads/2013/03/health_and_safety_asbestos_course_image_1688x11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5086"/>
            <a:ext cx="914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5.4.7 – Asbestos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 the arrangements for responding to the unexpected discovery of asbestos containing materials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Even if asbestos has not been identified in any surveys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Include the </a:t>
            </a:r>
            <a:r>
              <a:rPr lang="en-GB" sz="2200" dirty="0">
                <a:solidFill>
                  <a:schemeClr val="tx2"/>
                </a:solidFill>
              </a:rPr>
              <a:t>arrangements for </a:t>
            </a:r>
            <a:r>
              <a:rPr lang="en-GB" sz="2200" dirty="0" smtClean="0">
                <a:solidFill>
                  <a:schemeClr val="tx2"/>
                </a:solidFill>
              </a:rPr>
              <a:t>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Informing workers on stopping work if suspected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Isolating and securing the affected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3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ocaregb.com/images/gas-emergencies-home-bann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40" y="4581128"/>
            <a:ext cx="92112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5.4.8 – Utilities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 the arrangements for responding to the unexpected discovery of utilities - even if utilities has not been identified in any surveys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Include: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Emergency contact details for all utilities operating in the location of construction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Arrangements for isolating and securing the affected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60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opertymanagementvc.com/images/reliable_fullsize/ventura-property-management-Emergencie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776" y="1340768"/>
            <a:ext cx="9176776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36904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5.4.9 – Other emergency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 arrangements for any other emergencies that could potentially arise during construction, for instance: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working over water;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working in confined spaces;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working in excavations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working at height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unexploded ordinance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flooding</a:t>
            </a:r>
            <a:endParaRPr lang="en-GB" sz="20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Note environmental emergencies will detailed in your Environment Management Plan and Work Package Plans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yfc.org/webroot/assets/uploaded/images/firstaid_cp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85312"/>
            <a:ext cx="7598271" cy="56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45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5.5 – S&amp;E event reporting and recording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 the arrangements for reporting and recording safety and environmental events, including: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Accidents, incidents (i.e. buried service strikes),  Operational Close Calls, environmental incidents, close calls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Contact details for reporting within Network Rail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Investigation process, including: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chemeClr val="tx2"/>
                </a:solidFill>
              </a:rPr>
              <a:t>those responsible for undertaking the initial and further investigations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chemeClr val="tx2"/>
                </a:solidFill>
              </a:rPr>
              <a:t>Process for completing actions from investigations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4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arristonallotments.com/uploads/3/0/6/8/30681605/7644505_ori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66330"/>
            <a:ext cx="6120680" cy="51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46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5.6 – </a:t>
            </a:r>
            <a:r>
              <a:rPr lang="en-GB" altLang="en-US" sz="2200" b="1" i="1" u="sng" dirty="0" smtClean="0">
                <a:solidFill>
                  <a:srgbClr val="FF0000"/>
                </a:solidFill>
              </a:rPr>
              <a:t>Site specific</a:t>
            </a:r>
            <a:r>
              <a:rPr lang="en-GB" altLang="en-US" sz="2200" dirty="0" smtClean="0">
                <a:solidFill>
                  <a:schemeClr val="tx2"/>
                </a:solidFill>
              </a:rPr>
              <a:t> rules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Not generic i.e. general PPE requirements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Must be </a:t>
            </a:r>
            <a:r>
              <a:rPr lang="en-GB" sz="2200" b="1" i="1" u="sng" dirty="0" smtClean="0">
                <a:solidFill>
                  <a:srgbClr val="FF0000"/>
                </a:solidFill>
              </a:rPr>
              <a:t>those not expected by workers</a:t>
            </a:r>
            <a:r>
              <a:rPr lang="en-GB" sz="2200" dirty="0" smtClean="0">
                <a:solidFill>
                  <a:schemeClr val="tx2"/>
                </a:solidFill>
              </a:rPr>
              <a:t>, for instance: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Restrictions on site working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Specific hazards and controls for the site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Restricted areas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Must be included in site specific inductions and communicated to everyone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2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safetysignsandnotices.co.uk/images/D/tc5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41" y="1340768"/>
            <a:ext cx="9152142" cy="51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47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280920" cy="3672408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5.7 – Induction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on </a:t>
            </a:r>
            <a:r>
              <a:rPr lang="en-GB" sz="2200" i="1" dirty="0" smtClean="0">
                <a:solidFill>
                  <a:srgbClr val="FF0000"/>
                </a:solidFill>
              </a:rPr>
              <a:t>site specific</a:t>
            </a:r>
            <a:r>
              <a:rPr lang="en-GB" sz="2200" dirty="0" smtClean="0">
                <a:solidFill>
                  <a:schemeClr val="tx2"/>
                </a:solidFill>
              </a:rPr>
              <a:t> arrangements, for instance: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How the induction will be delivered, including briefing of the CPP, Work Package Plans and Task Briefing Sheets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Who will deliver the induction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How it will be recorded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Arrangements for site workers and visitors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Delete relevant section on Industry Common Induction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89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roundhog.co.uk/images/gallery_images/swo5500/DSC022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5086"/>
            <a:ext cx="914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48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80920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5.8 – Welfare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on </a:t>
            </a:r>
            <a:r>
              <a:rPr lang="en-GB" sz="2200" i="1" dirty="0" smtClean="0">
                <a:solidFill>
                  <a:srgbClr val="FF0000"/>
                </a:solidFill>
              </a:rPr>
              <a:t>site specific</a:t>
            </a:r>
            <a:r>
              <a:rPr lang="en-GB" sz="2200" dirty="0" smtClean="0">
                <a:solidFill>
                  <a:schemeClr val="tx2"/>
                </a:solidFill>
              </a:rPr>
              <a:t> arrangements, for instance: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The maximum number of people on site at any one time during the construction phase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The number of toilets, wash hand basins, eating facilities, </a:t>
            </a:r>
            <a:r>
              <a:rPr lang="en-GB" sz="2200" dirty="0" err="1" smtClean="0">
                <a:solidFill>
                  <a:schemeClr val="tx2"/>
                </a:solidFill>
              </a:rPr>
              <a:t>etc</a:t>
            </a:r>
            <a:endParaRPr lang="en-GB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PPE and personal storage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Network Rail standard NR/L3/INI/CP0036 provides a form for quantifying welfare arrangements – this should be used as an appendix and displayed on site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9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49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5.9.1 – Monitoring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on how the construction phase will be monitored, including (but not limited to):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Site management inspections of  all work areas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Inspections by </a:t>
            </a:r>
            <a:r>
              <a:rPr lang="en-GB" sz="2000" dirty="0" smtClean="0">
                <a:solidFill>
                  <a:schemeClr val="tx2"/>
                </a:solidFill>
              </a:rPr>
              <a:t>other </a:t>
            </a:r>
            <a:r>
              <a:rPr lang="en-GB" sz="2000" dirty="0">
                <a:solidFill>
                  <a:schemeClr val="tx2"/>
                </a:solidFill>
              </a:rPr>
              <a:t>e.g. company HSEA </a:t>
            </a:r>
            <a:r>
              <a:rPr lang="en-GB" sz="2000" dirty="0" smtClean="0">
                <a:solidFill>
                  <a:schemeClr val="tx2"/>
                </a:solidFill>
              </a:rPr>
              <a:t>specialists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Safety tours / safety conversations by senior </a:t>
            </a:r>
            <a:r>
              <a:rPr lang="en-GB" sz="2000" dirty="0" smtClean="0">
                <a:solidFill>
                  <a:schemeClr val="tx2"/>
                </a:solidFill>
              </a:rPr>
              <a:t>managers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Specific inspections in relation to works being undertaken e.g. </a:t>
            </a:r>
            <a:r>
              <a:rPr lang="en-GB" sz="2000" dirty="0" smtClean="0">
                <a:solidFill>
                  <a:schemeClr val="tx2"/>
                </a:solidFill>
              </a:rPr>
              <a:t>temporary works, scaffolding</a:t>
            </a:r>
            <a:r>
              <a:rPr lang="en-GB" sz="2000" dirty="0">
                <a:solidFill>
                  <a:schemeClr val="tx2"/>
                </a:solidFill>
              </a:rPr>
              <a:t>, encapsulations etc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Medical interventions required for legal compliance e.g. hearing testing, blood tests for lead, HAVs, etc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Drug </a:t>
            </a:r>
            <a:r>
              <a:rPr lang="en-GB" sz="2000" dirty="0">
                <a:solidFill>
                  <a:schemeClr val="tx2"/>
                </a:solidFill>
              </a:rPr>
              <a:t>and alcohol </a:t>
            </a:r>
            <a:r>
              <a:rPr lang="en-GB" sz="2000" dirty="0" smtClean="0">
                <a:solidFill>
                  <a:schemeClr val="tx2"/>
                </a:solidFill>
              </a:rPr>
              <a:t>monitoring/testing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Periodic reviews and audits of the site and its management by persons external to the site </a:t>
            </a:r>
            <a:r>
              <a:rPr lang="en-GB" sz="2000" dirty="0" smtClean="0">
                <a:solidFill>
                  <a:schemeClr val="tx2"/>
                </a:solidFill>
              </a:rPr>
              <a:t>team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2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5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– Legal Duties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7632650" cy="4391025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The </a:t>
            </a:r>
            <a:r>
              <a:rPr lang="en-GB" altLang="en-US" sz="2000" b="1" u="sng" dirty="0" smtClean="0">
                <a:solidFill>
                  <a:schemeClr val="tx2"/>
                </a:solidFill>
              </a:rPr>
              <a:t>Designer</a:t>
            </a:r>
            <a:r>
              <a:rPr lang="en-GB" altLang="en-US" sz="2000" dirty="0" smtClean="0">
                <a:solidFill>
                  <a:schemeClr val="tx2"/>
                </a:solidFill>
              </a:rPr>
              <a:t> must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</a:rPr>
              <a:t>take all reasonable steps to provide with the design sufficient information about aspects of the design to help contractors (including principal contractors) to comply with their duties </a:t>
            </a:r>
            <a:r>
              <a:rPr lang="en-GB" sz="2000" dirty="0" smtClean="0">
                <a:solidFill>
                  <a:schemeClr val="tx2"/>
                </a:solidFill>
              </a:rPr>
              <a:t>e.g. information about significant risks that cannot be eliminated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2"/>
                </a:solidFill>
              </a:rPr>
              <a:t>The </a:t>
            </a:r>
            <a:r>
              <a:rPr lang="en-GB" altLang="en-US" sz="2000" b="1" u="sng" dirty="0" smtClean="0">
                <a:solidFill>
                  <a:schemeClr val="tx2"/>
                </a:solidFill>
              </a:rPr>
              <a:t>Principal Designer</a:t>
            </a:r>
            <a:endParaRPr lang="en-GB" altLang="en-US" sz="2000" dirty="0">
              <a:solidFill>
                <a:schemeClr val="tx2"/>
              </a:solidFill>
            </a:endParaRP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</a:rPr>
              <a:t>m</a:t>
            </a:r>
            <a:r>
              <a:rPr lang="en-GB" sz="2000" dirty="0" smtClean="0">
                <a:solidFill>
                  <a:schemeClr val="tx2"/>
                </a:solidFill>
              </a:rPr>
              <a:t>ust help </a:t>
            </a:r>
            <a:r>
              <a:rPr lang="en-GB" sz="2000" dirty="0">
                <a:solidFill>
                  <a:schemeClr val="tx2"/>
                </a:solidFill>
              </a:rPr>
              <a:t>the principal contractor to prepare the construction phase plan by providing any relevant </a:t>
            </a:r>
            <a:r>
              <a:rPr lang="en-GB" sz="2000" dirty="0" smtClean="0">
                <a:solidFill>
                  <a:schemeClr val="tx2"/>
                </a:solidFill>
              </a:rPr>
              <a:t>information they </a:t>
            </a:r>
            <a:r>
              <a:rPr lang="en-GB" sz="2000" dirty="0">
                <a:solidFill>
                  <a:schemeClr val="tx2"/>
                </a:solidFill>
              </a:rPr>
              <a:t>hold 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</a:rPr>
              <a:t>should regularly check that the principal contractor has the information needed t</a:t>
            </a:r>
            <a:r>
              <a:rPr lang="en-GB" sz="2000" dirty="0" smtClean="0">
                <a:solidFill>
                  <a:schemeClr val="tx2"/>
                </a:solidFill>
              </a:rPr>
              <a:t>o </a:t>
            </a:r>
            <a:r>
              <a:rPr lang="en-GB" sz="2000" dirty="0">
                <a:solidFill>
                  <a:schemeClr val="tx2"/>
                </a:solidFill>
              </a:rPr>
              <a:t>prepare the </a:t>
            </a:r>
            <a:r>
              <a:rPr lang="en-GB" sz="2000" dirty="0" smtClean="0">
                <a:solidFill>
                  <a:schemeClr val="tx2"/>
                </a:solidFill>
              </a:rPr>
              <a:t>plan</a:t>
            </a:r>
          </a:p>
          <a:p>
            <a:pPr marL="646113" lvl="1" indent="-285750"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9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50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5.9.2 – Monitoring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on monitoring activities by Network Rail, including (but not limited to):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Inspections </a:t>
            </a:r>
            <a:r>
              <a:rPr lang="en-GB" sz="2000" dirty="0">
                <a:solidFill>
                  <a:schemeClr val="tx2"/>
                </a:solidFill>
              </a:rPr>
              <a:t>of the site, work area </a:t>
            </a:r>
            <a:r>
              <a:rPr lang="en-GB" sz="2000" dirty="0" smtClean="0">
                <a:solidFill>
                  <a:schemeClr val="tx2"/>
                </a:solidFill>
              </a:rPr>
              <a:t>etc.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Safety tours / safety conversations by senior managers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Inspections following safety events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Monitoring may be undertaken by specialists from project management, engineering, construction management, health and safety, audit and assurance disciplines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These arrangements must be discussed and agreed with the Network Rail Project Manager (or equivalent)</a:t>
            </a: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73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51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5.10 – Management reporting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on the reporting arrangements, including (but not limited to):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Project start up meeting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Periodic project progress </a:t>
            </a:r>
            <a:r>
              <a:rPr lang="en-GB" sz="2000" dirty="0" smtClean="0">
                <a:solidFill>
                  <a:schemeClr val="tx2"/>
                </a:solidFill>
              </a:rPr>
              <a:t>meetings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Readiness </a:t>
            </a:r>
            <a:r>
              <a:rPr lang="en-GB" sz="2000" dirty="0" smtClean="0">
                <a:solidFill>
                  <a:schemeClr val="tx2"/>
                </a:solidFill>
              </a:rPr>
              <a:t>reviews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Design review </a:t>
            </a:r>
            <a:r>
              <a:rPr lang="en-GB" sz="2000" dirty="0" smtClean="0">
                <a:solidFill>
                  <a:schemeClr val="tx2"/>
                </a:solidFill>
              </a:rPr>
              <a:t>meetings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Client update </a:t>
            </a:r>
            <a:r>
              <a:rPr lang="en-GB" sz="2000" dirty="0" smtClean="0">
                <a:solidFill>
                  <a:schemeClr val="tx2"/>
                </a:solidFill>
              </a:rPr>
              <a:t>meetings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Method </a:t>
            </a:r>
            <a:r>
              <a:rPr lang="en-GB" sz="2000" dirty="0">
                <a:solidFill>
                  <a:schemeClr val="tx2"/>
                </a:solidFill>
              </a:rPr>
              <a:t>of calling other meetings, as required for dealing with specific </a:t>
            </a:r>
            <a:r>
              <a:rPr lang="en-GB" sz="2000" dirty="0" smtClean="0">
                <a:solidFill>
                  <a:schemeClr val="tx2"/>
                </a:solidFill>
              </a:rPr>
              <a:t>issues</a:t>
            </a:r>
            <a:r>
              <a:rPr lang="en-GB" sz="2000" dirty="0">
                <a:solidFill>
                  <a:schemeClr val="tx2"/>
                </a:solidFill>
              </a:rPr>
              <a:t> relating to the </a:t>
            </a:r>
            <a:r>
              <a:rPr lang="en-GB" sz="2000" dirty="0" smtClean="0">
                <a:solidFill>
                  <a:schemeClr val="tx2"/>
                </a:solidFill>
              </a:rPr>
              <a:t>project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The </a:t>
            </a:r>
            <a:r>
              <a:rPr lang="en-GB" sz="2200" dirty="0">
                <a:solidFill>
                  <a:schemeClr val="tx2"/>
                </a:solidFill>
              </a:rPr>
              <a:t>(Principal) Contractor and the Network Rail nominated person </a:t>
            </a:r>
            <a:r>
              <a:rPr lang="en-GB" sz="2200" dirty="0" smtClean="0">
                <a:solidFill>
                  <a:schemeClr val="tx2"/>
                </a:solidFill>
              </a:rPr>
              <a:t>authorised to deal with issues will </a:t>
            </a:r>
            <a:r>
              <a:rPr lang="en-GB" sz="2200" dirty="0">
                <a:solidFill>
                  <a:schemeClr val="tx2"/>
                </a:solidFill>
              </a:rPr>
              <a:t>agree </a:t>
            </a:r>
            <a:r>
              <a:rPr lang="en-GB" sz="2200" dirty="0" smtClean="0">
                <a:solidFill>
                  <a:schemeClr val="tx2"/>
                </a:solidFill>
              </a:rPr>
              <a:t>the reporting </a:t>
            </a:r>
            <a:r>
              <a:rPr lang="en-GB" sz="2200" dirty="0">
                <a:solidFill>
                  <a:schemeClr val="tx2"/>
                </a:solidFill>
              </a:rPr>
              <a:t>arrangements for the </a:t>
            </a:r>
            <a:r>
              <a:rPr lang="en-GB" sz="2200" dirty="0" smtClean="0">
                <a:solidFill>
                  <a:schemeClr val="tx2"/>
                </a:solidFill>
              </a:rPr>
              <a:t>project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9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Health and Safety File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52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11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53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08912" cy="4896544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6 – H&amp;S File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on the arrangements for providing H&amp;S information during and at the end of the construction phase, including: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The information that will be needed relating to the asset(s) being worked on (</a:t>
            </a:r>
            <a:r>
              <a:rPr lang="en-GB" sz="2000" dirty="0" smtClean="0">
                <a:solidFill>
                  <a:schemeClr val="tx2"/>
                </a:solidFill>
              </a:rPr>
              <a:t>this</a:t>
            </a:r>
            <a:r>
              <a:rPr lang="en-GB" sz="2000" dirty="0">
                <a:solidFill>
                  <a:schemeClr val="tx2"/>
                </a:solidFill>
              </a:rPr>
              <a:t> should be requested via the </a:t>
            </a:r>
            <a:r>
              <a:rPr lang="en-GB" sz="2000" dirty="0" smtClean="0">
                <a:solidFill>
                  <a:schemeClr val="tx2"/>
                </a:solidFill>
              </a:rPr>
              <a:t>QF705 form) </a:t>
            </a:r>
            <a:r>
              <a:rPr lang="en-GB" sz="2000" dirty="0">
                <a:solidFill>
                  <a:schemeClr val="tx2"/>
                </a:solidFill>
              </a:rPr>
              <a:t>or in writing to the Client </a:t>
            </a:r>
            <a:r>
              <a:rPr lang="en-GB" sz="2000" dirty="0" smtClean="0">
                <a:solidFill>
                  <a:schemeClr val="tx2"/>
                </a:solidFill>
              </a:rPr>
              <a:t>Representative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How the H&amp;S File will be compiled (as agreed in </a:t>
            </a:r>
            <a:r>
              <a:rPr lang="en-GB" sz="2000" dirty="0" smtClean="0">
                <a:solidFill>
                  <a:schemeClr val="tx2"/>
                </a:solidFill>
              </a:rPr>
              <a:t>QF703 form)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On </a:t>
            </a:r>
            <a:r>
              <a:rPr lang="en-GB" sz="2200" dirty="0">
                <a:solidFill>
                  <a:schemeClr val="tx2"/>
                </a:solidFill>
              </a:rPr>
              <a:t>large projects or projects that involve a number of separate sites it may be possible to update the health and safety information </a:t>
            </a:r>
            <a:r>
              <a:rPr lang="en-GB" sz="2200" dirty="0" smtClean="0">
                <a:solidFill>
                  <a:schemeClr val="tx2"/>
                </a:solidFill>
              </a:rPr>
              <a:t>as </a:t>
            </a:r>
            <a:r>
              <a:rPr lang="en-GB" sz="2200" dirty="0">
                <a:solidFill>
                  <a:schemeClr val="tx2"/>
                </a:solidFill>
              </a:rPr>
              <a:t>each distinct part of the project is completed</a:t>
            </a:r>
            <a:r>
              <a:rPr lang="en-GB" sz="22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29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6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– Legal Duties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8136706" cy="4824536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The </a:t>
            </a:r>
            <a:r>
              <a:rPr lang="en-GB" altLang="en-US" sz="2200" b="1" u="sng" dirty="0" smtClean="0">
                <a:solidFill>
                  <a:schemeClr val="tx2"/>
                </a:solidFill>
              </a:rPr>
              <a:t>Principal Contractor</a:t>
            </a:r>
            <a:r>
              <a:rPr lang="en-GB" altLang="en-US" sz="2200" dirty="0" smtClean="0">
                <a:solidFill>
                  <a:schemeClr val="tx2"/>
                </a:solidFill>
              </a:rPr>
              <a:t> must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(where more than one contractor) take </a:t>
            </a:r>
            <a:r>
              <a:rPr lang="en-GB" sz="2200" dirty="0">
                <a:solidFill>
                  <a:schemeClr val="tx2"/>
                </a:solidFill>
              </a:rPr>
              <a:t>the lead in preparing, reviewing, updating and revising the construction phase </a:t>
            </a:r>
            <a:r>
              <a:rPr lang="en-GB" sz="2200" dirty="0" smtClean="0">
                <a:solidFill>
                  <a:schemeClr val="tx2"/>
                </a:solidFill>
              </a:rPr>
              <a:t>plan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draw up the plan or make arrangements for it to be drawn up during the pre-construction phase and </a:t>
            </a:r>
            <a:r>
              <a:rPr lang="en-GB" sz="2200" b="1" dirty="0">
                <a:solidFill>
                  <a:schemeClr val="tx2"/>
                </a:solidFill>
              </a:rPr>
              <a:t>before </a:t>
            </a:r>
            <a:r>
              <a:rPr lang="en-GB" sz="2200" dirty="0">
                <a:solidFill>
                  <a:schemeClr val="tx2"/>
                </a:solidFill>
              </a:rPr>
              <a:t>the construction site is set </a:t>
            </a:r>
            <a:r>
              <a:rPr lang="en-GB" sz="2200" dirty="0" smtClean="0">
                <a:solidFill>
                  <a:schemeClr val="tx2"/>
                </a:solidFill>
              </a:rPr>
              <a:t>up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liaise with the contractors to ensure that the plan takes into account their views on the arrangements for managing the construction </a:t>
            </a:r>
            <a:r>
              <a:rPr lang="en-GB" sz="2200" dirty="0" smtClean="0">
                <a:solidFill>
                  <a:schemeClr val="tx2"/>
                </a:solidFill>
              </a:rPr>
              <a:t>phase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ensure that the construction phase plan is appropriately reviewed, updated and revised from time to </a:t>
            </a:r>
            <a:r>
              <a:rPr lang="en-GB" sz="2200" dirty="0" smtClean="0">
                <a:solidFill>
                  <a:schemeClr val="tx2"/>
                </a:solidFill>
              </a:rPr>
              <a:t>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9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7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– Legal Duties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7632650" cy="3744416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The </a:t>
            </a:r>
            <a:r>
              <a:rPr lang="en-GB" altLang="en-US" sz="2200" b="1" u="sng" dirty="0" smtClean="0">
                <a:solidFill>
                  <a:schemeClr val="tx2"/>
                </a:solidFill>
              </a:rPr>
              <a:t>Contractor</a:t>
            </a:r>
          </a:p>
          <a:p>
            <a:pPr eaLnBrk="1" hangingPunct="1">
              <a:buClr>
                <a:schemeClr val="tx2"/>
              </a:buClr>
              <a:buSzPct val="100000"/>
            </a:pPr>
            <a:endParaRPr lang="en-GB" altLang="en-US" sz="2200" dirty="0">
              <a:solidFill>
                <a:schemeClr val="tx2"/>
              </a:solidFill>
            </a:endParaRP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must (where </a:t>
            </a:r>
            <a:r>
              <a:rPr lang="en-GB" sz="2200" dirty="0">
                <a:solidFill>
                  <a:schemeClr val="tx2"/>
                </a:solidFill>
              </a:rPr>
              <a:t>more than one contractor) follow the parts of the construction phase plan prepared by the principal contractor that are relevant to their work 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for </a:t>
            </a:r>
            <a:r>
              <a:rPr lang="en-GB" sz="2200" dirty="0">
                <a:solidFill>
                  <a:schemeClr val="tx2"/>
                </a:solidFill>
              </a:rPr>
              <a:t>single contractor projects</a:t>
            </a:r>
            <a:r>
              <a:rPr lang="en-GB" sz="2200" dirty="0" smtClean="0">
                <a:solidFill>
                  <a:schemeClr val="tx2"/>
                </a:solidFill>
              </a:rPr>
              <a:t>, ensure </a:t>
            </a:r>
            <a:r>
              <a:rPr lang="en-GB" sz="2200" dirty="0">
                <a:solidFill>
                  <a:schemeClr val="tx2"/>
                </a:solidFill>
              </a:rPr>
              <a:t>that a construction phase plan is drawn 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9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8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– Issue 3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132856"/>
            <a:ext cx="7560840" cy="3312368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The new Network Rail template has been updated to reflect changes in CDM 2015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Must be used for all construction work - the level of detail required must relate to the complexity of the work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Replaces the Low Level Risk CPP Issue 4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9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Construction Phase Plan – Rules for use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4536504" cy="4320480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Text has been specifically coloured to aid the construction of the document – green text provides guidance throughout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b="1" i="1" u="sng" dirty="0" smtClean="0">
                <a:solidFill>
                  <a:srgbClr val="FF0000"/>
                </a:solidFill>
              </a:rPr>
              <a:t>Never</a:t>
            </a:r>
            <a:r>
              <a:rPr lang="en-GB" altLang="en-US" sz="2200" dirty="0" smtClean="0">
                <a:solidFill>
                  <a:srgbClr val="FF0000"/>
                </a:solidFill>
              </a:rPr>
              <a:t> re-badge a previous CPP – </a:t>
            </a:r>
            <a:r>
              <a:rPr lang="en-GB" altLang="en-US" sz="2200" b="1" i="1" u="sng" dirty="0" smtClean="0">
                <a:solidFill>
                  <a:srgbClr val="FF0000"/>
                </a:solidFill>
              </a:rPr>
              <a:t>always</a:t>
            </a:r>
            <a:r>
              <a:rPr lang="en-GB" altLang="en-US" sz="2200" dirty="0" smtClean="0">
                <a:solidFill>
                  <a:srgbClr val="FF0000"/>
                </a:solidFill>
              </a:rPr>
              <a:t> use a new template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This is a LIVE document that needs to be maintained throughout the construction phase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996767" cy="256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Construction Phase Plan: Issue 3 -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72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gle Column">
  <a:themeElements>
    <a:clrScheme name="Single Column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Single Col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ingle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tner Logo">
  <a:themeElements>
    <a:clrScheme name="Partner Logo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Partner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artner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rt Layout">
  <a:themeElements>
    <a:clrScheme name="Chart Layout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hart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hart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Slide">
  <a:themeElements>
    <a:clrScheme name="Divider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Closing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losing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mage Slide">
  <a:themeElements>
    <a:clrScheme name="Image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Imag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mag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635</TotalTime>
  <Words>4192</Words>
  <Application>Microsoft Office PowerPoint</Application>
  <PresentationFormat>On-screen Show (4:3)</PresentationFormat>
  <Paragraphs>482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Blank</vt:lpstr>
      <vt:lpstr>Single Column</vt:lpstr>
      <vt:lpstr>Partner Logo</vt:lpstr>
      <vt:lpstr>Chart Layout</vt:lpstr>
      <vt:lpstr>Divider Slide</vt:lpstr>
      <vt:lpstr>Closing Slide</vt:lpstr>
      <vt:lpstr>Image Slide</vt:lpstr>
      <vt:lpstr>Technical Brief: Part 2  Construction Phase Plan (CPP)</vt:lpstr>
      <vt:lpstr>Construction Phase Plan – What is it?</vt:lpstr>
      <vt:lpstr>Construction Phase Plan – What is it?</vt:lpstr>
      <vt:lpstr>Construction Phase Plan – Legal Duties</vt:lpstr>
      <vt:lpstr>Construction Phase Plan – Legal Duties</vt:lpstr>
      <vt:lpstr>Construction Phase Plan – Legal Duties</vt:lpstr>
      <vt:lpstr>Construction Phase Plan – Legal Duties</vt:lpstr>
      <vt:lpstr>Construction Phase Plan – Issue 3</vt:lpstr>
      <vt:lpstr>Construction Phase Plan – Rules for use</vt:lpstr>
      <vt:lpstr>Construction Phase Plan Template</vt:lpstr>
      <vt:lpstr>Section 2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Section 3</vt:lpstr>
      <vt:lpstr>Construction Phase Plan Template</vt:lpstr>
      <vt:lpstr>Construction Phase Plan Template</vt:lpstr>
      <vt:lpstr>Construction Phase Plan Template</vt:lpstr>
      <vt:lpstr>Construction Phase Plan Template</vt:lpstr>
      <vt:lpstr>Section 4</vt:lpstr>
      <vt:lpstr>Construction Phase Plan Template</vt:lpstr>
      <vt:lpstr>Construction Phase Plan Template</vt:lpstr>
      <vt:lpstr>PowerPoint Presentation</vt:lpstr>
      <vt:lpstr>Section 5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Construction Phase Plan Template</vt:lpstr>
      <vt:lpstr>Section 6</vt:lpstr>
      <vt:lpstr>Construction Phase Plan Template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Phase Plan</dc:title>
  <dc:creator>Norman Geoff</dc:creator>
  <dc:description>built by www.mediasterling.com</dc:description>
  <cp:lastModifiedBy>Qureshi Ty</cp:lastModifiedBy>
  <cp:revision>76</cp:revision>
  <dcterms:created xsi:type="dcterms:W3CDTF">2016-03-11T09:11:52Z</dcterms:created>
  <dcterms:modified xsi:type="dcterms:W3CDTF">2017-01-13T13:28:49Z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