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8"/>
  </p:notesMasterIdLst>
  <p:handoutMasterIdLst>
    <p:handoutMasterId r:id="rId29"/>
  </p:handoutMasterIdLst>
  <p:sldIdLst>
    <p:sldId id="256" r:id="rId8"/>
    <p:sldId id="266" r:id="rId9"/>
    <p:sldId id="267" r:id="rId10"/>
    <p:sldId id="268" r:id="rId11"/>
    <p:sldId id="272" r:id="rId12"/>
    <p:sldId id="271" r:id="rId13"/>
    <p:sldId id="265" r:id="rId14"/>
    <p:sldId id="259" r:id="rId15"/>
    <p:sldId id="273" r:id="rId16"/>
    <p:sldId id="274" r:id="rId17"/>
    <p:sldId id="275" r:id="rId18"/>
    <p:sldId id="276" r:id="rId19"/>
    <p:sldId id="262" r:id="rId20"/>
    <p:sldId id="263" r:id="rId21"/>
    <p:sldId id="277" r:id="rId22"/>
    <p:sldId id="278" r:id="rId23"/>
    <p:sldId id="279" r:id="rId24"/>
    <p:sldId id="280" r:id="rId25"/>
    <p:sldId id="281" r:id="rId26"/>
    <p:sldId id="264" r:id="rId27"/>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94660"/>
  </p:normalViewPr>
  <p:slideViewPr>
    <p:cSldViewPr>
      <p:cViewPr>
        <p:scale>
          <a:sx n="70" d="100"/>
          <a:sy n="70" d="100"/>
        </p:scale>
        <p:origin x="-1338"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75B71-26BF-441D-BFB9-713FC2733B41}" type="slidenum">
              <a:rPr lang="en-GB" altLang="en-US"/>
              <a:pPr/>
              <a:t>5</a:t>
            </a:fld>
            <a:endParaRPr lang="en-GB" alt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r>
              <a:rPr lang="en-GB" altLang="en-US" b="1"/>
              <a:t>CPR/103</a:t>
            </a:r>
          </a:p>
          <a:p>
            <a:r>
              <a:rPr lang="en-GB" altLang="en-US"/>
              <a:t>Supplier assurance, Link-up and PC License are about competence of our suppliers and contractors.</a:t>
            </a:r>
          </a:p>
          <a:p>
            <a:r>
              <a:rPr lang="en-GB" altLang="en-US" b="1"/>
              <a:t>02009</a:t>
            </a:r>
          </a:p>
          <a:p>
            <a:r>
              <a:rPr lang="en-GB" altLang="en-US"/>
              <a:t>Undertake competence assessments and appoint DPEs and CREs.</a:t>
            </a:r>
          </a:p>
          <a:p>
            <a:r>
              <a:rPr lang="en-GB" altLang="en-US"/>
              <a:t>Establish process for designers to identify, mitigate and communicate risks.</a:t>
            </a:r>
          </a:p>
          <a:p>
            <a:r>
              <a:rPr lang="en-GB" altLang="en-US"/>
              <a:t>Establish arrangements for co-operation and co-ordination between designers and construction organisations.</a:t>
            </a:r>
          </a:p>
          <a:p>
            <a:r>
              <a:rPr lang="en-GB" altLang="en-US" b="1"/>
              <a:t>CP0047</a:t>
            </a:r>
          </a:p>
          <a:p>
            <a:r>
              <a:rPr lang="en-GB" altLang="en-US"/>
              <a:t>How NR complies with the CDM Regs ACOP, must be read in conjunction with the ACOP.</a:t>
            </a:r>
          </a:p>
          <a:p>
            <a:r>
              <a:rPr lang="en-GB" altLang="en-US"/>
              <a:t>Details accountabilities and responsibilities for all functions </a:t>
            </a:r>
            <a:r>
              <a:rPr lang="en-GB" altLang="en-US" i="1"/>
              <a:t>(Refer to Responsibilities table)</a:t>
            </a:r>
            <a:r>
              <a:rPr lang="en-GB" altLang="en-US"/>
              <a:t>.</a:t>
            </a:r>
          </a:p>
          <a:p>
            <a:r>
              <a:rPr lang="en-GB" altLang="en-US"/>
              <a:t>Provides requirements for training, competence and assessment of duty holders.</a:t>
            </a:r>
          </a:p>
          <a:p>
            <a:r>
              <a:rPr lang="en-GB" altLang="en-US"/>
              <a:t>Pre-construction Information template available.</a:t>
            </a:r>
          </a:p>
          <a:p>
            <a:r>
              <a:rPr lang="en-GB" altLang="en-US" b="1"/>
              <a:t>Project Documents</a:t>
            </a:r>
          </a:p>
          <a:p>
            <a:r>
              <a:rPr lang="en-GB" altLang="en-US"/>
              <a:t>How we manage safety on the Programme.</a:t>
            </a:r>
          </a:p>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apply to anyone who is undertaking construction work.</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6</a:t>
            </a:fld>
            <a:endParaRPr lang="en-GB" altLang="en-US"/>
          </a:p>
        </p:txBody>
      </p:sp>
    </p:spTree>
    <p:extLst>
      <p:ext uri="{BB962C8B-B14F-4D97-AF65-F5344CB8AC3E}">
        <p14:creationId xmlns:p14="http://schemas.microsoft.com/office/powerpoint/2010/main" val="315289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17-Jan-17</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17-Jan-17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17-Jan-17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17-Jan-17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17-Jan-17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17-Jan-17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17-Jan-17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17-Jan-17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17-Jan-17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17-Jan-17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17-Jan-17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17-Jan-17</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17-Jan-17</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17-Jan-17</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17-Jan-17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17-Jan-17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17-Jan-17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17-Jan-17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17-Jan-17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17-Jan-17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17-Jan-17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17-Jan-17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17-Jan-17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17-Jan-17</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17-Jan-17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17-Jan-17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17-Jan-17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17-Jan-17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17-Jan-17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17-Jan-17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17-Jan-17</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17-Jan-17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17-Jan-17</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17-Jan-17</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17-Jan-17</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17-Jan-17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17-Jan-17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17-Jan-17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17-Jan-17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17-Jan-17</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17-Jan-17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17-Jan-17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17-Jan-17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17-Jan-17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17-Jan-17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17-Jan-17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17-Jan-17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17-Jan-17</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17-Jan-17</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17-Jan-17</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17-Jan-17</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17-Jan-17</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17-Jan-17</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17-Jan-17</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5"/>
          <p:cNvSpPr>
            <a:spLocks noGrp="1" noChangeArrowheads="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Presentation Title: View &gt; Header &amp; Footer</a:t>
            </a:r>
          </a:p>
        </p:txBody>
      </p:sp>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17-Jan-17</a:t>
            </a:fld>
            <a:endParaRPr lang="en-GB" altLang="en-US" sz="80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467544" y="944043"/>
            <a:ext cx="4608512" cy="4392488"/>
          </a:xfrm>
        </p:spPr>
        <p:txBody>
          <a:bodyPr/>
          <a:lstStyle/>
          <a:p>
            <a:pPr eaLnBrk="1" hangingPunct="1"/>
            <a:r>
              <a:rPr lang="en-GB" altLang="en-US" sz="2800" i="0" u="sng" dirty="0" smtClean="0"/>
              <a:t>Technical Brief</a:t>
            </a:r>
            <a:r>
              <a:rPr lang="en-GB" altLang="en-US" sz="2800" i="0" u="sng" smtClean="0"/>
              <a:t>: Part 1</a:t>
            </a:r>
            <a:r>
              <a:rPr lang="en-GB" altLang="en-US" sz="2800" i="0" u="sng" dirty="0" smtClean="0"/>
              <a:t/>
            </a:r>
            <a:br>
              <a:rPr lang="en-GB" altLang="en-US" sz="2800" i="0" u="sng" dirty="0" smtClean="0"/>
            </a:br>
            <a:r>
              <a:rPr lang="en-GB" altLang="en-US" sz="3200" i="0" u="sng" dirty="0"/>
              <a:t/>
            </a:r>
            <a:br>
              <a:rPr lang="en-GB" altLang="en-US" sz="3200" i="0" u="sng" dirty="0"/>
            </a:br>
            <a:r>
              <a:rPr lang="en-GB" altLang="en-US" sz="2400" i="0" u="sng" dirty="0" smtClean="0"/>
              <a:t>Planning &amp; managing construction work</a:t>
            </a:r>
            <a:br>
              <a:rPr lang="en-GB" altLang="en-US" sz="2400" i="0" u="sng" dirty="0" smtClean="0"/>
            </a:br>
            <a:r>
              <a:rPr lang="en-GB" altLang="en-US" sz="2400" i="0" u="sng" dirty="0"/>
              <a:t/>
            </a:r>
            <a:br>
              <a:rPr lang="en-GB" altLang="en-US" sz="2400" i="0" u="sng" dirty="0"/>
            </a:br>
            <a:r>
              <a:rPr lang="en-GB" altLang="en-US" sz="2400" i="0" u="sng" dirty="0" smtClean="0"/>
              <a:t>Key changes to Standard NR/L3/INI/CP0044 &amp; associated </a:t>
            </a:r>
            <a:r>
              <a:rPr lang="en-GB" altLang="en-US" sz="2400" i="0" u="sng" dirty="0"/>
              <a:t>t</a:t>
            </a:r>
            <a:r>
              <a:rPr lang="en-GB" altLang="en-US" sz="2400" i="0" u="sng" dirty="0" smtClean="0"/>
              <a:t>emplates</a:t>
            </a:r>
            <a:br>
              <a:rPr lang="en-GB" altLang="en-US" sz="2400" i="0" u="sng" dirty="0" smtClean="0"/>
            </a:br>
            <a:r>
              <a:rPr lang="en-GB" altLang="en-US" sz="2000" i="0" dirty="0"/>
              <a:t/>
            </a:r>
            <a:br>
              <a:rPr lang="en-GB" altLang="en-US" sz="2000" i="0" dirty="0"/>
            </a:br>
            <a:r>
              <a:rPr lang="en-GB" altLang="en-US" sz="2000" i="0" dirty="0" smtClean="0"/>
              <a:t/>
            </a:r>
            <a:br>
              <a:rPr lang="en-GB" altLang="en-US" sz="2000" i="0" dirty="0" smtClean="0"/>
            </a:br>
            <a:r>
              <a:rPr lang="en-GB" altLang="en-US" sz="2000" i="0" dirty="0" smtClean="0"/>
              <a:t/>
            </a:r>
            <a:br>
              <a:rPr lang="en-GB" altLang="en-US" sz="2000" i="0" dirty="0" smtClean="0"/>
            </a:br>
            <a:r>
              <a:rPr lang="en-GB" altLang="en-US" sz="1400" i="0" dirty="0" smtClean="0"/>
              <a:t>January 2017</a:t>
            </a:r>
            <a:r>
              <a:rPr lang="en-GB" altLang="en-US" sz="1400" i="0" smtClean="0"/>
              <a:t>. </a:t>
            </a:r>
            <a:r>
              <a:rPr lang="en-GB" altLang="en-US" sz="1400" i="0" dirty="0" smtClean="0"/>
              <a:t/>
            </a:r>
            <a:br>
              <a:rPr lang="en-GB" altLang="en-US" sz="1400" i="0" dirty="0" smtClean="0"/>
            </a:br>
            <a:r>
              <a:rPr lang="en-GB" altLang="en-US" sz="1400" i="0" dirty="0"/>
              <a:t/>
            </a:r>
            <a:br>
              <a:rPr lang="en-GB" altLang="en-US" sz="1400" i="0" dirty="0"/>
            </a:br>
            <a:endParaRPr lang="en-GB" altLang="en-US" sz="1400" i="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5224"/>
            <a:ext cx="9144000" cy="98927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980728"/>
            <a:ext cx="2815096" cy="4319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556792"/>
            <a:ext cx="7560642" cy="4675733"/>
          </a:xfrm>
        </p:spPr>
        <p:txBody>
          <a:bodyPr/>
          <a:lstStyle/>
          <a:p>
            <a:pPr marL="273050" indent="-273050">
              <a:buSzPct val="100000"/>
            </a:pPr>
            <a:r>
              <a:rPr lang="en-GB" dirty="0" smtClean="0">
                <a:solidFill>
                  <a:schemeClr val="tx2"/>
                </a:solidFill>
              </a:rPr>
              <a:t>4. It </a:t>
            </a:r>
            <a:r>
              <a:rPr lang="en-GB" dirty="0">
                <a:solidFill>
                  <a:schemeClr val="tx2"/>
                </a:solidFill>
              </a:rPr>
              <a:t>now cross references the NR CDM Plan, and Engineering Standard NR/L2/INI/02009, and NR/L2/OHS/0047:</a:t>
            </a:r>
          </a:p>
          <a:p>
            <a:pPr>
              <a:buSzPct val="100000"/>
            </a:pPr>
            <a:endParaRPr lang="en-GB" dirty="0">
              <a:solidFill>
                <a:schemeClr val="tx2"/>
              </a:solidFill>
            </a:endParaRPr>
          </a:p>
          <a:p>
            <a:pPr marL="273050" indent="-273050">
              <a:buSzPct val="100000"/>
            </a:pPr>
            <a:r>
              <a:rPr lang="en-GB" dirty="0" smtClean="0">
                <a:solidFill>
                  <a:schemeClr val="tx2"/>
                </a:solidFill>
              </a:rPr>
              <a:t>5. </a:t>
            </a:r>
            <a:r>
              <a:rPr lang="en-GB" dirty="0">
                <a:solidFill>
                  <a:schemeClr val="tx2"/>
                </a:solidFill>
              </a:rPr>
              <a:t>It has the previous job titles removed. </a:t>
            </a:r>
            <a:r>
              <a:rPr lang="en-GB" dirty="0" smtClean="0">
                <a:solidFill>
                  <a:schemeClr val="tx2"/>
                </a:solidFill>
              </a:rPr>
              <a:t>The standard, CPP </a:t>
            </a:r>
            <a:r>
              <a:rPr lang="en-GB" dirty="0">
                <a:solidFill>
                  <a:schemeClr val="tx2"/>
                </a:solidFill>
              </a:rPr>
              <a:t>and WPP templates allow for a flexible approach to managing the construction work without ‘ridged’ job titles. </a:t>
            </a:r>
          </a:p>
          <a:p>
            <a:pPr>
              <a:buSzPct val="100000"/>
            </a:pPr>
            <a:endParaRPr lang="en-GB" dirty="0">
              <a:solidFill>
                <a:schemeClr val="tx2"/>
              </a:solidFill>
            </a:endParaRPr>
          </a:p>
          <a:p>
            <a:pPr marL="273050" lvl="0" indent="-273050">
              <a:buSzPct val="100000"/>
            </a:pPr>
            <a:r>
              <a:rPr lang="en-GB" dirty="0" smtClean="0">
                <a:solidFill>
                  <a:schemeClr val="tx2"/>
                </a:solidFill>
              </a:rPr>
              <a:t>6. Provides more </a:t>
            </a:r>
            <a:r>
              <a:rPr lang="en-GB" dirty="0">
                <a:solidFill>
                  <a:schemeClr val="tx2"/>
                </a:solidFill>
              </a:rPr>
              <a:t>guidance to what significant risk is through the use of the Hazard Management Process, and CDM 2015, and the use of special </a:t>
            </a:r>
            <a:r>
              <a:rPr lang="en-GB" dirty="0" smtClean="0">
                <a:solidFill>
                  <a:schemeClr val="tx2"/>
                </a:solidFill>
              </a:rPr>
              <a:t>supervision (also refer to CPP template guidance)</a:t>
            </a:r>
            <a:endParaRPr lang="en-GB" dirty="0">
              <a:solidFill>
                <a:schemeClr val="tx2"/>
              </a:solidFill>
            </a:endParaRPr>
          </a:p>
          <a:p>
            <a:pPr>
              <a:buSzPct val="100000"/>
            </a:pPr>
            <a:endParaRPr lang="en-GB" dirty="0">
              <a:solidFill>
                <a:schemeClr val="tx2"/>
              </a:solidFill>
            </a:endParaRPr>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10</a:t>
            </a:fld>
            <a:endParaRPr lang="en-GB" altLang="en-US"/>
          </a:p>
        </p:txBody>
      </p:sp>
    </p:spTree>
    <p:extLst>
      <p:ext uri="{BB962C8B-B14F-4D97-AF65-F5344CB8AC3E}">
        <p14:creationId xmlns:p14="http://schemas.microsoft.com/office/powerpoint/2010/main" val="137425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49700"/>
            <a:ext cx="7269163" cy="5099580"/>
          </a:xfrm>
        </p:spPr>
        <p:txBody>
          <a:bodyPr/>
          <a:lstStyle/>
          <a:p>
            <a:endParaRPr lang="en-GB" dirty="0" smtClean="0"/>
          </a:p>
          <a:p>
            <a:pPr marL="273050" indent="-273050"/>
            <a:r>
              <a:rPr lang="en-GB" dirty="0">
                <a:solidFill>
                  <a:schemeClr val="tx2"/>
                </a:solidFill>
              </a:rPr>
              <a:t>7. Although </a:t>
            </a:r>
            <a:r>
              <a:rPr lang="en-GB" dirty="0" smtClean="0">
                <a:solidFill>
                  <a:schemeClr val="tx2"/>
                </a:solidFill>
              </a:rPr>
              <a:t>the </a:t>
            </a:r>
            <a:r>
              <a:rPr lang="en-GB" dirty="0">
                <a:solidFill>
                  <a:schemeClr val="tx2"/>
                </a:solidFill>
              </a:rPr>
              <a:t>templates are not mandated, there is a cascade of information from CPP, WPP and the TBS.  Because of this “clear line of sight” between these 3 documents using them is strongly recommended:</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lvl="0"/>
            <a:r>
              <a:rPr lang="en-GB" dirty="0">
                <a:solidFill>
                  <a:schemeClr val="tx2"/>
                </a:solidFill>
              </a:rPr>
              <a:t>8. Mandated significant risk WPP’s are submitted 21 consecutive days in advance of the work commencing or otherwise agreed in advance at CPP preparation stage.</a:t>
            </a:r>
          </a:p>
          <a:p>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11</a:t>
            </a:fld>
            <a:endParaRPr lang="en-GB"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780928"/>
            <a:ext cx="7606837" cy="159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70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7776666" cy="1728192"/>
          </a:xfrm>
        </p:spPr>
        <p:txBody>
          <a:bodyPr/>
          <a:lstStyle/>
          <a:p>
            <a:endParaRPr lang="en-GB" dirty="0" smtClean="0">
              <a:solidFill>
                <a:schemeClr val="tx2"/>
              </a:solidFill>
            </a:endParaRPr>
          </a:p>
          <a:p>
            <a:pPr marL="273050" indent="-273050"/>
            <a:r>
              <a:rPr lang="en-GB" dirty="0" smtClean="0">
                <a:solidFill>
                  <a:schemeClr val="tx2"/>
                </a:solidFill>
              </a:rPr>
              <a:t>9. The </a:t>
            </a:r>
            <a:r>
              <a:rPr lang="en-GB" dirty="0">
                <a:solidFill>
                  <a:schemeClr val="tx2"/>
                </a:solidFill>
              </a:rPr>
              <a:t>standard </a:t>
            </a:r>
            <a:r>
              <a:rPr lang="en-GB" dirty="0" smtClean="0">
                <a:solidFill>
                  <a:schemeClr val="tx2"/>
                </a:solidFill>
              </a:rPr>
              <a:t>gives </a:t>
            </a:r>
            <a:r>
              <a:rPr lang="en-GB" dirty="0">
                <a:solidFill>
                  <a:schemeClr val="tx2"/>
                </a:solidFill>
              </a:rPr>
              <a:t>more emphasis on planning; mandates Business Units measure the 21 day criteria, while giving flexibility in a devolved business to manage its own risk and set its own requirement/s.</a:t>
            </a:r>
          </a:p>
          <a:p>
            <a:pPr lvl="0"/>
            <a:endParaRPr lang="en-GB" dirty="0">
              <a:solidFill>
                <a:schemeClr val="tx2"/>
              </a:solidFill>
            </a:endParaRPr>
          </a:p>
          <a:p>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12</a:t>
            </a:fld>
            <a:endParaRPr lang="en-GB"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20" y="2780928"/>
            <a:ext cx="788732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93095"/>
            <a:ext cx="7484138" cy="160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Presentation Title: View &gt; Header &amp; Footer</a:t>
            </a:r>
          </a:p>
        </p:txBody>
      </p:sp>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17-Jan-17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13</a:t>
            </a:fld>
            <a:endParaRPr lang="en-GB" altLang="en-US" sz="800"/>
          </a:p>
        </p:txBody>
      </p:sp>
      <p:sp>
        <p:nvSpPr>
          <p:cNvPr id="11270" name="Rectangle 3"/>
          <p:cNvSpPr>
            <a:spLocks noGrp="1" noChangeArrowheads="1"/>
          </p:cNvSpPr>
          <p:nvPr>
            <p:ph type="body" idx="1"/>
          </p:nvPr>
        </p:nvSpPr>
        <p:spPr>
          <a:xfrm>
            <a:off x="539552" y="1484784"/>
            <a:ext cx="3888432" cy="4464496"/>
          </a:xfrm>
        </p:spPr>
        <p:txBody>
          <a:bodyPr/>
          <a:lstStyle/>
          <a:p>
            <a:pPr marL="342900" lvl="0" indent="-342900">
              <a:buSzPct val="100000"/>
              <a:buFont typeface="+mj-lt"/>
              <a:buAutoNum type="arabicPeriod"/>
            </a:pPr>
            <a:endParaRPr lang="en-GB" dirty="0" smtClean="0">
              <a:solidFill>
                <a:schemeClr val="tx2"/>
              </a:solidFill>
            </a:endParaRPr>
          </a:p>
          <a:p>
            <a:pPr marL="355600" lvl="0" indent="-355600">
              <a:buSzPct val="100000"/>
            </a:pPr>
            <a:r>
              <a:rPr lang="en-GB" dirty="0" smtClean="0">
                <a:solidFill>
                  <a:schemeClr val="tx2"/>
                </a:solidFill>
              </a:rPr>
              <a:t>10. Mandated </a:t>
            </a:r>
            <a:r>
              <a:rPr lang="en-GB" dirty="0">
                <a:solidFill>
                  <a:schemeClr val="tx2"/>
                </a:solidFill>
              </a:rPr>
              <a:t>TBS’s are provided a shift in advance of the work.</a:t>
            </a:r>
          </a:p>
          <a:p>
            <a:pPr marL="355600" lvl="0" indent="-355600">
              <a:buSzPct val="100000"/>
            </a:pPr>
            <a:r>
              <a:rPr lang="en-GB" dirty="0" smtClean="0">
                <a:solidFill>
                  <a:schemeClr val="tx2"/>
                </a:solidFill>
              </a:rPr>
              <a:t>11. TBS </a:t>
            </a:r>
            <a:r>
              <a:rPr lang="en-GB" dirty="0">
                <a:solidFill>
                  <a:schemeClr val="tx2"/>
                </a:solidFill>
              </a:rPr>
              <a:t>requires ‘preparer’ to add details so they can be contacted by site staff</a:t>
            </a:r>
          </a:p>
          <a:p>
            <a:pPr marL="355600" lvl="0" indent="-355600">
              <a:buSzPct val="100000"/>
            </a:pPr>
            <a:r>
              <a:rPr lang="en-GB" dirty="0" smtClean="0">
                <a:solidFill>
                  <a:schemeClr val="tx2"/>
                </a:solidFill>
              </a:rPr>
              <a:t>12. Changed the process for coping with changing/emerging risks by providing </a:t>
            </a:r>
            <a:r>
              <a:rPr lang="en-GB" dirty="0">
                <a:solidFill>
                  <a:schemeClr val="tx2"/>
                </a:solidFill>
              </a:rPr>
              <a:t>a more robust process for escalation, including site condition amendments. </a:t>
            </a:r>
            <a:endParaRPr lang="en-GB" dirty="0" smtClean="0">
              <a:solidFill>
                <a:schemeClr val="tx2"/>
              </a:solidFill>
            </a:endParaRPr>
          </a:p>
          <a:p>
            <a:pPr marL="342900" lvl="0" indent="-342900">
              <a:buSzPct val="100000"/>
              <a:buFont typeface="+mj-lt"/>
              <a:buAutoNum type="arabicPeriod"/>
            </a:pPr>
            <a:endParaRPr lang="en-GB" dirty="0">
              <a:solidFill>
                <a:schemeClr val="tx2"/>
              </a:solidFill>
            </a:endParaRPr>
          </a:p>
          <a:p>
            <a:pPr marL="342900" lvl="0" indent="-342900">
              <a:buSzPct val="100000"/>
              <a:buFont typeface="+mj-lt"/>
              <a:buAutoNum type="arabicPeriod"/>
            </a:pPr>
            <a:endParaRPr lang="en-GB" dirty="0">
              <a:solidFill>
                <a:schemeClr val="tx2"/>
              </a:solidFill>
            </a:endParaRPr>
          </a:p>
          <a:p>
            <a:pPr lvl="0">
              <a:buSzPct val="100000"/>
            </a:pPr>
            <a:endParaRPr lang="en-GB" dirty="0" smtClean="0">
              <a:solidFill>
                <a:schemeClr val="tx2"/>
              </a:solidFill>
            </a:endParaRPr>
          </a:p>
          <a:p>
            <a:pPr lvl="0">
              <a:buSzPct val="100000"/>
            </a:pPr>
            <a:endParaRPr lang="en-GB" dirty="0" smtClean="0">
              <a:solidFill>
                <a:schemeClr val="tx2"/>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655" y="1400934"/>
            <a:ext cx="3859769" cy="41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35" y="2180190"/>
            <a:ext cx="3119036" cy="362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515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Presentation Title: View &gt; Header &amp; Footer</a:t>
            </a:r>
          </a:p>
        </p:txBody>
      </p:sp>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17-Jan-17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14</a:t>
            </a:fld>
            <a:endParaRPr lang="en-GB" altLang="en-US" sz="800"/>
          </a:p>
        </p:txBody>
      </p:sp>
      <p:sp>
        <p:nvSpPr>
          <p:cNvPr id="9" name="Rectangle 3"/>
          <p:cNvSpPr>
            <a:spLocks noGrp="1" noChangeArrowheads="1"/>
          </p:cNvSpPr>
          <p:nvPr>
            <p:ph idx="1"/>
          </p:nvPr>
        </p:nvSpPr>
        <p:spPr>
          <a:xfrm>
            <a:off x="589038" y="1052736"/>
            <a:ext cx="8064896" cy="5328592"/>
          </a:xfrm>
        </p:spPr>
        <p:txBody>
          <a:bodyPr/>
          <a:lstStyle/>
          <a:p>
            <a:pPr marL="355600" lvl="0" indent="-355600">
              <a:buSzPct val="100000"/>
            </a:pPr>
            <a:r>
              <a:rPr lang="en-GB" dirty="0" smtClean="0">
                <a:solidFill>
                  <a:schemeClr val="tx2"/>
                </a:solidFill>
              </a:rPr>
              <a:t>13. The standard gives greater emphasis on collaborative working and those preparing documents to consult others, during and before ‘accepting’ the document(s).</a:t>
            </a:r>
          </a:p>
          <a:p>
            <a:pPr marL="355600" lvl="0" indent="-355600">
              <a:buSzPct val="100000"/>
            </a:pPr>
            <a:endParaRPr lang="en-GB" sz="1200" dirty="0" smtClean="0">
              <a:solidFill>
                <a:schemeClr val="tx2"/>
              </a:solidFill>
            </a:endParaRPr>
          </a:p>
          <a:p>
            <a:pPr marL="355600" lvl="0" indent="-355600">
              <a:buSzPct val="100000"/>
            </a:pPr>
            <a:r>
              <a:rPr lang="en-GB" sz="1200" dirty="0" smtClean="0">
                <a:solidFill>
                  <a:schemeClr val="tx2"/>
                </a:solidFill>
              </a:rPr>
              <a:t>(extract from section 7 - CPP)</a:t>
            </a:r>
          </a:p>
          <a:p>
            <a:pPr marL="342900" lvl="0" indent="-342900">
              <a:buSzPct val="100000"/>
              <a:buFont typeface="Arial" panose="020B0604020202020204" pitchFamily="34" charset="0"/>
              <a:buChar char="•"/>
            </a:pPr>
            <a:endParaRPr lang="en-GB" dirty="0" smtClean="0">
              <a:solidFill>
                <a:schemeClr val="tx2"/>
              </a:solidFill>
            </a:endParaRPr>
          </a:p>
          <a:p>
            <a:pPr marL="342900" lvl="0" indent="-342900">
              <a:buSzPct val="100000"/>
              <a:buFont typeface="Arial" panose="020B0604020202020204" pitchFamily="34" charset="0"/>
              <a:buChar char="•"/>
            </a:pPr>
            <a:endParaRPr lang="en-GB" dirty="0">
              <a:solidFill>
                <a:schemeClr val="tx2"/>
              </a:solidFill>
            </a:endParaRPr>
          </a:p>
          <a:p>
            <a:pPr marL="342900" lvl="0" indent="-342900">
              <a:buSzPct val="100000"/>
              <a:buFont typeface="Arial" panose="020B0604020202020204" pitchFamily="34" charset="0"/>
              <a:buChar char="•"/>
            </a:pPr>
            <a:endParaRPr lang="en-GB" dirty="0" smtClean="0">
              <a:solidFill>
                <a:schemeClr val="tx2"/>
              </a:solidFill>
            </a:endParaRPr>
          </a:p>
          <a:p>
            <a:pPr marL="342900" lvl="0" indent="-342900">
              <a:buSzPct val="100000"/>
              <a:buFont typeface="Arial" panose="020B0604020202020204" pitchFamily="34" charset="0"/>
              <a:buChar char="•"/>
            </a:pPr>
            <a:endParaRPr lang="en-GB" dirty="0" smtClean="0">
              <a:solidFill>
                <a:schemeClr val="tx2"/>
              </a:solidFill>
            </a:endParaRPr>
          </a:p>
          <a:p>
            <a:pPr marL="342900" lvl="0" indent="-342900">
              <a:buSzPct val="100000"/>
              <a:buFont typeface="Arial" panose="020B0604020202020204" pitchFamily="34" charset="0"/>
              <a:buChar char="•"/>
            </a:pPr>
            <a:endParaRPr lang="en-GB" dirty="0">
              <a:solidFill>
                <a:schemeClr val="tx2"/>
              </a:solidFill>
            </a:endParaRPr>
          </a:p>
          <a:p>
            <a:pPr>
              <a:buSzPct val="100000"/>
            </a:pPr>
            <a:endParaRPr lang="en-GB" sz="1200" dirty="0" smtClean="0">
              <a:solidFill>
                <a:schemeClr val="tx2"/>
              </a:solidFill>
            </a:endParaRPr>
          </a:p>
          <a:p>
            <a:pPr>
              <a:buSzPct val="100000"/>
            </a:pPr>
            <a:r>
              <a:rPr lang="en-GB" sz="1200" dirty="0" smtClean="0">
                <a:solidFill>
                  <a:schemeClr val="tx2"/>
                </a:solidFill>
              </a:rPr>
              <a:t>(</a:t>
            </a:r>
            <a:r>
              <a:rPr lang="en-GB" sz="1200" dirty="0">
                <a:solidFill>
                  <a:schemeClr val="tx2"/>
                </a:solidFill>
              </a:rPr>
              <a:t>extract from section </a:t>
            </a:r>
            <a:r>
              <a:rPr lang="en-GB" sz="1200" dirty="0" smtClean="0">
                <a:solidFill>
                  <a:schemeClr val="tx2"/>
                </a:solidFill>
              </a:rPr>
              <a:t>11 – Acceptance of WPPs)</a:t>
            </a:r>
            <a:endParaRPr lang="en-GB" sz="1200" dirty="0">
              <a:solidFill>
                <a:schemeClr val="tx2"/>
              </a:solidFill>
            </a:endParaRPr>
          </a:p>
          <a:p>
            <a:pPr marL="342900" lvl="0" indent="-342900">
              <a:buSzPct val="100000"/>
              <a:buFont typeface="Arial" panose="020B0604020202020204" pitchFamily="34" charset="0"/>
              <a:buChar char="•"/>
            </a:pPr>
            <a:endParaRPr lang="en-GB" dirty="0">
              <a:solidFill>
                <a:schemeClr val="tx2"/>
              </a:solidFill>
            </a:endParaRPr>
          </a:p>
          <a:p>
            <a:pPr lvl="0">
              <a:buSzPct val="100000"/>
            </a:pPr>
            <a:endParaRPr lang="en-GB" dirty="0" smtClean="0">
              <a:solidFill>
                <a:schemeClr val="tx2"/>
              </a:solidFill>
            </a:endParaRPr>
          </a:p>
          <a:p>
            <a:pPr lvl="0">
              <a:buSzPct val="100000"/>
            </a:pPr>
            <a:endParaRPr lang="en-GB" dirty="0">
              <a:solidFill>
                <a:schemeClr val="tx2"/>
              </a:solidFill>
            </a:endParaRPr>
          </a:p>
          <a:p>
            <a:pPr lvl="0">
              <a:buSzPct val="100000"/>
            </a:pPr>
            <a:r>
              <a:rPr lang="en-GB" dirty="0" smtClean="0">
                <a:solidFill>
                  <a:schemeClr val="tx2"/>
                </a:solidFill>
              </a:rPr>
              <a:t>This is a move away from “job titles” sign off documents, and a step towards the right people working together to review documents before signing off.</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742" y="2420888"/>
            <a:ext cx="6428595" cy="56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793" y="3140968"/>
            <a:ext cx="6361544" cy="74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301" y="4509120"/>
            <a:ext cx="6528051" cy="87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7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559" y="1196753"/>
            <a:ext cx="7203801" cy="3672407"/>
          </a:xfrm>
        </p:spPr>
        <p:txBody>
          <a:bodyPr/>
          <a:lstStyle/>
          <a:p>
            <a:pPr marL="355600" lvl="0" indent="-355600">
              <a:buSzPct val="100000"/>
            </a:pPr>
            <a:r>
              <a:rPr lang="en-GB" dirty="0" smtClean="0">
                <a:solidFill>
                  <a:schemeClr val="tx2"/>
                </a:solidFill>
              </a:rPr>
              <a:t>14. The </a:t>
            </a:r>
            <a:r>
              <a:rPr lang="en-GB" dirty="0">
                <a:solidFill>
                  <a:schemeClr val="tx2"/>
                </a:solidFill>
              </a:rPr>
              <a:t>standard gives greater emphasis on competence management and document control</a:t>
            </a:r>
            <a:r>
              <a:rPr lang="en-GB" dirty="0" smtClean="0">
                <a:solidFill>
                  <a:schemeClr val="tx2"/>
                </a:solidFill>
              </a:rPr>
              <a:t>.</a:t>
            </a:r>
          </a:p>
          <a:p>
            <a:pPr marL="355600" lvl="0" indent="-355600">
              <a:buSzPct val="100000"/>
            </a:pPr>
            <a:endParaRPr lang="en-GB" dirty="0">
              <a:solidFill>
                <a:schemeClr val="tx2"/>
              </a:solidFill>
            </a:endParaRPr>
          </a:p>
          <a:p>
            <a:pPr marL="355600" lvl="0" indent="-355600">
              <a:buSzPct val="100000"/>
            </a:pPr>
            <a:endParaRPr lang="en-GB" dirty="0" smtClean="0">
              <a:solidFill>
                <a:schemeClr val="tx2"/>
              </a:solidFill>
            </a:endParaRPr>
          </a:p>
          <a:p>
            <a:pPr marL="355600" lvl="0" indent="-355600">
              <a:buSzPct val="100000"/>
            </a:pPr>
            <a:endParaRPr lang="en-GB" dirty="0">
              <a:solidFill>
                <a:schemeClr val="tx2"/>
              </a:solidFill>
            </a:endParaRPr>
          </a:p>
          <a:p>
            <a:pPr marL="355600" lvl="0" indent="-355600">
              <a:buSzPct val="100000"/>
            </a:pPr>
            <a:endParaRPr lang="en-GB" dirty="0" smtClean="0">
              <a:solidFill>
                <a:schemeClr val="tx2"/>
              </a:solidFill>
            </a:endParaRPr>
          </a:p>
          <a:p>
            <a:pPr marL="355600" lvl="0" indent="-355600">
              <a:buSzPct val="100000"/>
            </a:pPr>
            <a:endParaRPr lang="en-GB" dirty="0">
              <a:solidFill>
                <a:schemeClr val="tx2"/>
              </a:solidFill>
            </a:endParaRPr>
          </a:p>
          <a:p>
            <a:pPr marL="355600" lvl="0" indent="-355600">
              <a:buSzPct val="100000"/>
            </a:pPr>
            <a:endParaRPr lang="en-GB" dirty="0" smtClean="0">
              <a:solidFill>
                <a:schemeClr val="tx2"/>
              </a:solidFill>
            </a:endParaRPr>
          </a:p>
          <a:p>
            <a:pPr marL="355600" lvl="0" indent="-355600">
              <a:buSzPct val="100000"/>
            </a:pPr>
            <a:endParaRPr lang="en-GB" dirty="0">
              <a:solidFill>
                <a:schemeClr val="tx2"/>
              </a:solidFill>
            </a:endParaRPr>
          </a:p>
          <a:p>
            <a:pPr marL="355600" lvl="0" indent="-355600">
              <a:buSzPct val="100000"/>
            </a:pPr>
            <a:endParaRPr lang="en-GB" dirty="0" smtClean="0">
              <a:solidFill>
                <a:schemeClr val="tx2"/>
              </a:solidFill>
            </a:endParaRPr>
          </a:p>
          <a:p>
            <a:pPr marL="355600" lvl="0" indent="-355600">
              <a:buSzPct val="100000"/>
            </a:pPr>
            <a:endParaRPr lang="en-GB" dirty="0">
              <a:solidFill>
                <a:schemeClr val="tx2"/>
              </a:solidFill>
            </a:endParaRPr>
          </a:p>
          <a:p>
            <a:pPr marL="355600" lvl="0" indent="-355600">
              <a:buSzPct val="100000"/>
            </a:pPr>
            <a:endParaRPr lang="en-GB" dirty="0" smtClean="0">
              <a:solidFill>
                <a:schemeClr val="tx2"/>
              </a:solidFill>
            </a:endParaRPr>
          </a:p>
          <a:p>
            <a:pPr marL="355600" lvl="0" indent="-355600">
              <a:buSzPct val="100000"/>
              <a:buFont typeface="Arial" panose="020B0604020202020204" pitchFamily="34" charset="0"/>
              <a:buChar char="•"/>
            </a:pPr>
            <a:r>
              <a:rPr lang="en-GB" dirty="0" smtClean="0">
                <a:solidFill>
                  <a:schemeClr val="tx2"/>
                </a:solidFill>
              </a:rPr>
              <a:t>Appoint individuals to be accountable and responsible for all documents</a:t>
            </a:r>
          </a:p>
          <a:p>
            <a:pPr marL="355600" lvl="0" indent="-355600">
              <a:buSzPct val="100000"/>
              <a:buFont typeface="Arial" panose="020B0604020202020204" pitchFamily="34" charset="0"/>
              <a:buChar char="•"/>
            </a:pPr>
            <a:r>
              <a:rPr lang="en-GB" dirty="0" smtClean="0">
                <a:solidFill>
                  <a:schemeClr val="tx2"/>
                </a:solidFill>
              </a:rPr>
              <a:t>Competency matrix</a:t>
            </a:r>
            <a:endParaRPr lang="en-GB" dirty="0">
              <a:solidFill>
                <a:schemeClr val="tx2"/>
              </a:solidFill>
            </a:endParaRPr>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15</a:t>
            </a:fld>
            <a:endParaRPr lang="en-GB"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060848"/>
            <a:ext cx="6768752" cy="27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477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46" y="1196752"/>
            <a:ext cx="7770770" cy="4824536"/>
          </a:xfrm>
        </p:spPr>
        <p:txBody>
          <a:bodyPr/>
          <a:lstStyle/>
          <a:p>
            <a:r>
              <a:rPr lang="en-GB" dirty="0">
                <a:solidFill>
                  <a:schemeClr val="tx2"/>
                </a:solidFill>
              </a:rPr>
              <a:t>15. The standard now requires new management controls and monitoring for timescales not being met.  Specifically, when agreed at CPP stage, WPPs should be ‘accepted’ 21 days in advance of the work, if this does not happen:</a:t>
            </a:r>
          </a:p>
          <a:p>
            <a:endParaRPr lang="en-GB" sz="1200" dirty="0" smtClean="0">
              <a:solidFill>
                <a:schemeClr val="tx2"/>
              </a:solidFill>
            </a:endParaRPr>
          </a:p>
          <a:p>
            <a:r>
              <a:rPr lang="en-GB" sz="1200" dirty="0" smtClean="0">
                <a:solidFill>
                  <a:schemeClr val="tx2"/>
                </a:solidFill>
              </a:rPr>
              <a:t>(</a:t>
            </a:r>
            <a:r>
              <a:rPr lang="en-GB" sz="1200" dirty="0">
                <a:solidFill>
                  <a:schemeClr val="tx2"/>
                </a:solidFill>
              </a:rPr>
              <a:t>extract from section 11 – Acceptance of WPPs</a:t>
            </a:r>
            <a:r>
              <a:rPr lang="en-GB" sz="1200" dirty="0" smtClean="0">
                <a:solidFill>
                  <a:schemeClr val="tx2"/>
                </a:solidFill>
              </a:rPr>
              <a:t>)</a:t>
            </a:r>
          </a:p>
          <a:p>
            <a:endParaRPr lang="en-GB" sz="1200" dirty="0">
              <a:solidFill>
                <a:schemeClr val="tx2"/>
              </a:solidFill>
            </a:endParaRPr>
          </a:p>
          <a:p>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16</a:t>
            </a:fld>
            <a:endParaRPr lang="en-GB"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67" y="3381191"/>
            <a:ext cx="66675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2" y="4293096"/>
            <a:ext cx="65722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6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Continued…</a:t>
            </a:r>
          </a:p>
        </p:txBody>
      </p:sp>
      <p:sp>
        <p:nvSpPr>
          <p:cNvPr id="3" name="Content Placeholder 2"/>
          <p:cNvSpPr>
            <a:spLocks noGrp="1"/>
          </p:cNvSpPr>
          <p:nvPr>
            <p:ph idx="1"/>
          </p:nvPr>
        </p:nvSpPr>
        <p:spPr>
          <a:xfrm>
            <a:off x="476905" y="1203704"/>
            <a:ext cx="7992888" cy="4961600"/>
          </a:xfrm>
        </p:spPr>
        <p:txBody>
          <a:bodyPr/>
          <a:lstStyle/>
          <a:p>
            <a:r>
              <a:rPr lang="en-GB" dirty="0">
                <a:solidFill>
                  <a:schemeClr val="tx2"/>
                </a:solidFill>
              </a:rPr>
              <a:t>The standard now requires a documented procedure/s for managing its arrangements for implementing this standard:</a:t>
            </a:r>
          </a:p>
          <a:p>
            <a:endParaRPr lang="en-GB" sz="1000" dirty="0"/>
          </a:p>
          <a:p>
            <a:r>
              <a:rPr lang="en-GB" sz="1200" dirty="0">
                <a:solidFill>
                  <a:schemeClr val="tx2"/>
                </a:solidFill>
              </a:rPr>
              <a:t>(extract from section </a:t>
            </a:r>
            <a:r>
              <a:rPr lang="en-GB" sz="1200" dirty="0" smtClean="0">
                <a:solidFill>
                  <a:schemeClr val="tx2"/>
                </a:solidFill>
              </a:rPr>
              <a:t>12 </a:t>
            </a:r>
            <a:r>
              <a:rPr lang="en-GB" sz="1200" dirty="0">
                <a:solidFill>
                  <a:schemeClr val="tx2"/>
                </a:solidFill>
              </a:rPr>
              <a:t>– </a:t>
            </a:r>
            <a:r>
              <a:rPr lang="en-GB" sz="1200" dirty="0" smtClean="0">
                <a:solidFill>
                  <a:schemeClr val="tx2"/>
                </a:solidFill>
              </a:rPr>
              <a:t>Document review and management)</a:t>
            </a:r>
            <a:endParaRPr lang="en-GB" sz="1200" dirty="0">
              <a:solidFill>
                <a:schemeClr val="tx2"/>
              </a:solidFill>
            </a:endParaRPr>
          </a:p>
          <a:p>
            <a:endParaRPr lang="en-GB" dirty="0" smtClean="0"/>
          </a:p>
          <a:p>
            <a:endParaRPr lang="en-GB" dirty="0"/>
          </a:p>
          <a:p>
            <a:endParaRPr lang="en-GB" dirty="0" smtClean="0"/>
          </a:p>
          <a:p>
            <a:endParaRPr lang="en-GB" dirty="0"/>
          </a:p>
          <a:p>
            <a:r>
              <a:rPr lang="en-GB" dirty="0">
                <a:solidFill>
                  <a:schemeClr val="tx2"/>
                </a:solidFill>
              </a:rPr>
              <a:t>16. Although the CPP, WPP and TBS are not mandated, they contain the minimum requirements for managing and planning construction health and safety arrangements in the railway environment.  If you choose to use your own:</a:t>
            </a:r>
          </a:p>
          <a:p>
            <a:endParaRPr lang="en-GB" sz="1000" dirty="0" smtClean="0"/>
          </a:p>
          <a:p>
            <a:r>
              <a:rPr lang="en-GB" sz="1200" dirty="0" smtClean="0">
                <a:solidFill>
                  <a:schemeClr val="tx2"/>
                </a:solidFill>
              </a:rPr>
              <a:t>(</a:t>
            </a:r>
            <a:r>
              <a:rPr lang="en-GB" sz="1200" dirty="0">
                <a:solidFill>
                  <a:schemeClr val="tx2"/>
                </a:solidFill>
              </a:rPr>
              <a:t>extract from section 12 – Document review and management)</a:t>
            </a:r>
          </a:p>
          <a:p>
            <a:endParaRPr lang="en-GB" dirty="0" smtClean="0"/>
          </a:p>
          <a:p>
            <a:endParaRPr lang="en-GB" dirty="0" smtClean="0"/>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17</a:t>
            </a:fld>
            <a:endParaRPr lang="en-GB"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90" y="2348880"/>
            <a:ext cx="67246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 y="5229200"/>
            <a:ext cx="736430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67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18</a:t>
            </a:fld>
            <a:endParaRPr lang="en-GB" altLang="en-US"/>
          </a:p>
        </p:txBody>
      </p:sp>
      <p:sp>
        <p:nvSpPr>
          <p:cNvPr id="7" name="Rectangle 3"/>
          <p:cNvSpPr txBox="1">
            <a:spLocks noChangeArrowheads="1"/>
          </p:cNvSpPr>
          <p:nvPr/>
        </p:nvSpPr>
        <p:spPr bwMode="auto">
          <a:xfrm>
            <a:off x="539552" y="1412776"/>
            <a:ext cx="79928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ct val="100000"/>
              <a:buFont typeface="Arial" panose="020B0604020202020204" pitchFamily="34" charset="0"/>
              <a:buChar char="•"/>
            </a:pPr>
            <a:r>
              <a:rPr lang="en-GB" sz="1600" dirty="0" smtClean="0">
                <a:solidFill>
                  <a:schemeClr val="tx2"/>
                </a:solidFill>
              </a:rPr>
              <a:t>Standard is now Level 2; new reference:  NR/L2/OHS/0044</a:t>
            </a:r>
          </a:p>
          <a:p>
            <a:pPr marL="342900" indent="-342900">
              <a:buSzPct val="100000"/>
              <a:buFont typeface="Arial" panose="020B0604020202020204" pitchFamily="34" charset="0"/>
              <a:buChar char="•"/>
            </a:pPr>
            <a:r>
              <a:rPr lang="en-GB" sz="1600" dirty="0" smtClean="0">
                <a:solidFill>
                  <a:schemeClr val="tx2"/>
                </a:solidFill>
              </a:rPr>
              <a:t>Re-defined its scope, and now explicitly applies to </a:t>
            </a:r>
            <a:r>
              <a:rPr lang="en-GB" sz="1600" u="sng" dirty="0" smtClean="0">
                <a:solidFill>
                  <a:schemeClr val="tx2"/>
                </a:solidFill>
              </a:rPr>
              <a:t>all</a:t>
            </a:r>
            <a:r>
              <a:rPr lang="en-GB" sz="1600" dirty="0" smtClean="0">
                <a:solidFill>
                  <a:schemeClr val="tx2"/>
                </a:solidFill>
              </a:rPr>
              <a:t> construction work, and helps us comply with CDM 2015</a:t>
            </a:r>
          </a:p>
          <a:p>
            <a:pPr marL="342900" indent="-342900">
              <a:buSzPct val="100000"/>
              <a:buFont typeface="Arial" panose="020B0604020202020204" pitchFamily="34" charset="0"/>
              <a:buChar char="•"/>
            </a:pPr>
            <a:r>
              <a:rPr lang="en-GB" sz="1600" dirty="0" smtClean="0">
                <a:solidFill>
                  <a:schemeClr val="tx2"/>
                </a:solidFill>
              </a:rPr>
              <a:t>Provides a means for cross functional working.  This applies to the whole of Network Rail, and contracting community. </a:t>
            </a:r>
          </a:p>
          <a:p>
            <a:pPr marL="342900" indent="-342900">
              <a:buSzPct val="100000"/>
              <a:buFont typeface="Arial" panose="020B0604020202020204" pitchFamily="34" charset="0"/>
              <a:buChar char="•"/>
            </a:pPr>
            <a:r>
              <a:rPr lang="en-GB" sz="1600" dirty="0" smtClean="0">
                <a:solidFill>
                  <a:schemeClr val="tx2"/>
                </a:solidFill>
              </a:rPr>
              <a:t>It has the previous job titles removed.  It now cross references the NR CDM Plan, and Engineering Standard NR/L2/INI/02009, and NR/L2/OHS/0047</a:t>
            </a:r>
          </a:p>
          <a:p>
            <a:pPr marL="342900" indent="-342900">
              <a:buSzPct val="100000"/>
              <a:buFont typeface="Arial" panose="020B0604020202020204" pitchFamily="34" charset="0"/>
              <a:buChar char="•"/>
            </a:pPr>
            <a:r>
              <a:rPr lang="en-GB" sz="1600" dirty="0" smtClean="0">
                <a:solidFill>
                  <a:schemeClr val="tx2"/>
                </a:solidFill>
              </a:rPr>
              <a:t>Provides clearer guidance to what significant risk is through the use of the Hazard Management Process, and CDM 2015, and the use of special supervision. </a:t>
            </a:r>
          </a:p>
          <a:p>
            <a:pPr marL="342900" indent="-342900">
              <a:buSzPct val="100000"/>
              <a:buFont typeface="Arial" panose="020B0604020202020204" pitchFamily="34" charset="0"/>
              <a:buChar char="•"/>
            </a:pPr>
            <a:r>
              <a:rPr lang="en-GB" sz="1600" dirty="0" smtClean="0">
                <a:solidFill>
                  <a:schemeClr val="tx2"/>
                </a:solidFill>
              </a:rPr>
              <a:t>Although all the templates are not mandated, </a:t>
            </a:r>
            <a:r>
              <a:rPr lang="en-GB" sz="1600" dirty="0">
                <a:solidFill>
                  <a:schemeClr val="tx2"/>
                </a:solidFill>
              </a:rPr>
              <a:t>they contain the minimum requirements for managing and planning construction health and safety arrangements in the railway environment.  If you choose to use your </a:t>
            </a:r>
            <a:r>
              <a:rPr lang="en-GB" sz="1600" dirty="0" smtClean="0">
                <a:solidFill>
                  <a:schemeClr val="tx2"/>
                </a:solidFill>
              </a:rPr>
              <a:t>own you must use a formal document control process.</a:t>
            </a:r>
          </a:p>
          <a:p>
            <a:pPr marL="342900" lvl="0" indent="-342900">
              <a:buSzPct val="100000"/>
              <a:buFont typeface="Arial" panose="020B0604020202020204" pitchFamily="34" charset="0"/>
              <a:buChar char="•"/>
            </a:pPr>
            <a:r>
              <a:rPr lang="en-GB" sz="1600" dirty="0">
                <a:solidFill>
                  <a:schemeClr val="tx2"/>
                </a:solidFill>
              </a:rPr>
              <a:t>Reviewed and revised the Construction Phase Plan (CPP) template</a:t>
            </a:r>
          </a:p>
          <a:p>
            <a:pPr marL="342900" lvl="0" indent="-342900">
              <a:buSzPct val="100000"/>
              <a:buFont typeface="Arial" panose="020B0604020202020204" pitchFamily="34" charset="0"/>
              <a:buChar char="•"/>
            </a:pPr>
            <a:r>
              <a:rPr lang="en-GB" sz="1600" dirty="0">
                <a:solidFill>
                  <a:schemeClr val="tx2"/>
                </a:solidFill>
              </a:rPr>
              <a:t>Reviewed and revised the Work Package Plan (WPP) template</a:t>
            </a:r>
          </a:p>
          <a:p>
            <a:pPr marL="342900" lvl="0" indent="-342900">
              <a:buSzPct val="100000"/>
              <a:buFont typeface="Arial" panose="020B0604020202020204" pitchFamily="34" charset="0"/>
              <a:buChar char="•"/>
            </a:pPr>
            <a:r>
              <a:rPr lang="en-GB" sz="1600" dirty="0">
                <a:solidFill>
                  <a:schemeClr val="tx2"/>
                </a:solidFill>
              </a:rPr>
              <a:t>Reviewed and revised the Task Briefing Sheet (TBS)</a:t>
            </a:r>
          </a:p>
          <a:p>
            <a:pPr marL="342900" indent="-342900">
              <a:buSzPct val="100000"/>
              <a:buFont typeface="Arial" panose="020B0604020202020204" pitchFamily="34" charset="0"/>
              <a:buChar char="•"/>
            </a:pPr>
            <a:endParaRPr lang="en-GB" sz="1400" dirty="0" smtClean="0">
              <a:solidFill>
                <a:schemeClr val="tx2"/>
              </a:solidFill>
            </a:endParaRPr>
          </a:p>
          <a:p>
            <a:pPr marL="342900" indent="-342900">
              <a:buSzPct val="100000"/>
              <a:buFont typeface="+mj-lt"/>
              <a:buAutoNum type="arabicPeriod"/>
            </a:pPr>
            <a:endParaRPr lang="en-GB" sz="1800" dirty="0" smtClean="0">
              <a:solidFill>
                <a:schemeClr val="tx2"/>
              </a:solidFill>
            </a:endParaRPr>
          </a:p>
          <a:p>
            <a:pPr>
              <a:buSzPct val="100000"/>
            </a:pPr>
            <a:endParaRPr lang="en-GB" sz="1800" dirty="0" smtClean="0">
              <a:solidFill>
                <a:schemeClr val="tx2"/>
              </a:solidFill>
            </a:endParaRPr>
          </a:p>
          <a:p>
            <a:pPr>
              <a:buSzPct val="100000"/>
            </a:pPr>
            <a:endParaRPr lang="en-GB" sz="1800" dirty="0" smtClean="0">
              <a:solidFill>
                <a:schemeClr val="tx2"/>
              </a:solidFill>
            </a:endParaRPr>
          </a:p>
          <a:p>
            <a:pPr>
              <a:buSzPct val="100000"/>
            </a:pPr>
            <a:endParaRPr lang="en-GB" sz="1800" dirty="0" smtClean="0">
              <a:solidFill>
                <a:schemeClr val="tx2"/>
              </a:solidFill>
            </a:endParaRPr>
          </a:p>
          <a:p>
            <a:pPr>
              <a:buSzPct val="100000"/>
            </a:pPr>
            <a:endParaRPr lang="en-GB" sz="1800" dirty="0">
              <a:solidFill>
                <a:schemeClr val="tx2"/>
              </a:solidFill>
            </a:endParaRPr>
          </a:p>
        </p:txBody>
      </p:sp>
    </p:spTree>
    <p:extLst>
      <p:ext uri="{BB962C8B-B14F-4D97-AF65-F5344CB8AC3E}">
        <p14:creationId xmlns:p14="http://schemas.microsoft.com/office/powerpoint/2010/main" val="355565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Summary continued…</a:t>
            </a:r>
            <a:endParaRPr lang="en-GB" sz="1800" dirty="0"/>
          </a:p>
        </p:txBody>
      </p:sp>
      <p:sp>
        <p:nvSpPr>
          <p:cNvPr id="3" name="Content Placeholder 2"/>
          <p:cNvSpPr>
            <a:spLocks noGrp="1"/>
          </p:cNvSpPr>
          <p:nvPr>
            <p:ph idx="1"/>
          </p:nvPr>
        </p:nvSpPr>
        <p:spPr>
          <a:xfrm>
            <a:off x="539552" y="1412776"/>
            <a:ext cx="7848872" cy="4752528"/>
          </a:xfrm>
        </p:spPr>
        <p:txBody>
          <a:bodyPr/>
          <a:lstStyle/>
          <a:p>
            <a:pPr marL="342900" lvl="0" indent="-342900">
              <a:buSzPct val="100000"/>
              <a:buFont typeface="Arial" panose="020B0604020202020204" pitchFamily="34" charset="0"/>
              <a:buChar char="•"/>
            </a:pPr>
            <a:r>
              <a:rPr lang="en-GB" sz="1600" dirty="0" smtClean="0">
                <a:solidFill>
                  <a:schemeClr val="tx2"/>
                </a:solidFill>
              </a:rPr>
              <a:t>Provided </a:t>
            </a:r>
            <a:r>
              <a:rPr lang="en-GB" sz="1600" dirty="0">
                <a:solidFill>
                  <a:schemeClr val="tx2"/>
                </a:solidFill>
              </a:rPr>
              <a:t>a structure for significant risk WPP’s to be identified and scheduled early on in the planning process.</a:t>
            </a:r>
          </a:p>
          <a:p>
            <a:pPr marL="342900" lvl="0" indent="-342900">
              <a:buSzPct val="100000"/>
              <a:buFont typeface="Arial" panose="020B0604020202020204" pitchFamily="34" charset="0"/>
              <a:buChar char="•"/>
            </a:pPr>
            <a:r>
              <a:rPr lang="en-GB" sz="1600" dirty="0">
                <a:solidFill>
                  <a:schemeClr val="tx2"/>
                </a:solidFill>
              </a:rPr>
              <a:t>Mandated significant risk WPP’s are submitted 21 consecutive days in advance of the work commencing or otherwise agreed in advance.</a:t>
            </a:r>
          </a:p>
          <a:p>
            <a:pPr marL="342900" lvl="0" indent="-342900">
              <a:buSzPct val="100000"/>
              <a:buFont typeface="Arial" panose="020B0604020202020204" pitchFamily="34" charset="0"/>
              <a:buChar char="•"/>
            </a:pPr>
            <a:r>
              <a:rPr lang="en-GB" sz="1600" dirty="0">
                <a:solidFill>
                  <a:schemeClr val="tx2"/>
                </a:solidFill>
              </a:rPr>
              <a:t>Mandated TBS’s are provided a shift in advance of the work.</a:t>
            </a:r>
          </a:p>
          <a:p>
            <a:pPr marL="342900" lvl="0" indent="-342900">
              <a:buSzPct val="100000"/>
              <a:buFont typeface="Arial" panose="020B0604020202020204" pitchFamily="34" charset="0"/>
              <a:buChar char="•"/>
            </a:pPr>
            <a:r>
              <a:rPr lang="en-GB" sz="1600" dirty="0">
                <a:solidFill>
                  <a:schemeClr val="tx2"/>
                </a:solidFill>
              </a:rPr>
              <a:t>TBS requires ‘preparer’ to add details so they can be contacted by site staff</a:t>
            </a:r>
          </a:p>
          <a:p>
            <a:pPr marL="342900" lvl="0" indent="-342900">
              <a:buSzPct val="100000"/>
              <a:buFont typeface="Arial" panose="020B0604020202020204" pitchFamily="34" charset="0"/>
              <a:buChar char="•"/>
            </a:pPr>
            <a:r>
              <a:rPr lang="en-GB" sz="1600" dirty="0">
                <a:solidFill>
                  <a:schemeClr val="tx2"/>
                </a:solidFill>
              </a:rPr>
              <a:t>Removed the risk assessment process in the old TBS template, and provided a more robust process for escalation, including site condition amendments. </a:t>
            </a:r>
            <a:endParaRPr lang="en-GB" sz="1600" dirty="0" smtClean="0">
              <a:solidFill>
                <a:schemeClr val="tx2"/>
              </a:solidFill>
            </a:endParaRPr>
          </a:p>
          <a:p>
            <a:pPr marL="342900" lvl="0" indent="-342900">
              <a:buSzPct val="100000"/>
              <a:buFont typeface="Arial" panose="020B0604020202020204" pitchFamily="34" charset="0"/>
              <a:buChar char="•"/>
            </a:pPr>
            <a:r>
              <a:rPr lang="en-GB" sz="1600" dirty="0">
                <a:solidFill>
                  <a:schemeClr val="tx2"/>
                </a:solidFill>
              </a:rPr>
              <a:t>The standard gives greater emphasis on collaborative working and those preparing documents to consult others, during and before accepting the document(s</a:t>
            </a:r>
            <a:r>
              <a:rPr lang="en-GB" sz="1600" dirty="0" smtClean="0">
                <a:solidFill>
                  <a:schemeClr val="tx2"/>
                </a:solidFill>
              </a:rPr>
              <a:t>).</a:t>
            </a:r>
            <a:endParaRPr lang="en-GB" sz="1600" dirty="0">
              <a:solidFill>
                <a:schemeClr val="tx2"/>
              </a:solidFill>
            </a:endParaRPr>
          </a:p>
          <a:p>
            <a:pPr marL="342900" lvl="0" indent="-342900">
              <a:buSzPct val="100000"/>
              <a:buFont typeface="Arial" panose="020B0604020202020204" pitchFamily="34" charset="0"/>
              <a:buChar char="•"/>
            </a:pPr>
            <a:r>
              <a:rPr lang="en-GB" sz="1600" dirty="0">
                <a:solidFill>
                  <a:schemeClr val="tx2"/>
                </a:solidFill>
              </a:rPr>
              <a:t>The standard gives greater emphasis on competence management and document control</a:t>
            </a:r>
            <a:r>
              <a:rPr lang="en-GB" sz="1600" dirty="0" smtClean="0">
                <a:solidFill>
                  <a:schemeClr val="tx2"/>
                </a:solidFill>
              </a:rPr>
              <a:t>.</a:t>
            </a:r>
            <a:endParaRPr lang="en-GB" sz="1600" dirty="0">
              <a:solidFill>
                <a:schemeClr val="tx2"/>
              </a:solidFill>
            </a:endParaRPr>
          </a:p>
          <a:p>
            <a:pPr marL="342900" lvl="0" indent="-342900">
              <a:buSzPct val="100000"/>
              <a:buFont typeface="Arial" panose="020B0604020202020204" pitchFamily="34" charset="0"/>
              <a:buChar char="•"/>
            </a:pPr>
            <a:r>
              <a:rPr lang="en-GB" sz="1600" dirty="0">
                <a:solidFill>
                  <a:schemeClr val="tx2"/>
                </a:solidFill>
              </a:rPr>
              <a:t>The standard give more emphasis on planning; mandates Business Units measure the 21 day criteria, while giving flexibility in a devolved business to manage its own risk and set its own requirement/s.</a:t>
            </a:r>
          </a:p>
          <a:p>
            <a:pPr lvl="0">
              <a:buSzPct val="100000"/>
            </a:pPr>
            <a:endParaRPr lang="en-GB" sz="1400"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19</a:t>
            </a:fld>
            <a:endParaRPr lang="en-GB" altLang="en-US"/>
          </a:p>
        </p:txBody>
      </p:sp>
    </p:spTree>
    <p:extLst>
      <p:ext uri="{BB962C8B-B14F-4D97-AF65-F5344CB8AC3E}">
        <p14:creationId xmlns:p14="http://schemas.microsoft.com/office/powerpoint/2010/main" val="275168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endParaRPr lang="en-GB" dirty="0"/>
          </a:p>
        </p:txBody>
      </p:sp>
      <p:sp>
        <p:nvSpPr>
          <p:cNvPr id="3" name="Content Placeholder 2"/>
          <p:cNvSpPr>
            <a:spLocks noGrp="1"/>
          </p:cNvSpPr>
          <p:nvPr>
            <p:ph idx="1"/>
          </p:nvPr>
        </p:nvSpPr>
        <p:spPr>
          <a:xfrm>
            <a:off x="539552" y="1628800"/>
            <a:ext cx="7920880" cy="4391025"/>
          </a:xfrm>
        </p:spPr>
        <p:txBody>
          <a:bodyPr/>
          <a:lstStyle/>
          <a:p>
            <a:r>
              <a:rPr lang="en-GB" dirty="0" smtClean="0"/>
              <a:t>The previous IP standard was called “Work Package Planning” and was a Level 3 standard (NR/L3/INI/CP0044), which was primarily designed to support:</a:t>
            </a:r>
          </a:p>
          <a:p>
            <a:endParaRPr lang="en-GB" dirty="0"/>
          </a:p>
          <a:p>
            <a:pPr marL="285750" indent="-285750">
              <a:buFont typeface="Arial" panose="020B0604020202020204" pitchFamily="34" charset="0"/>
              <a:buChar char="•"/>
            </a:pPr>
            <a:r>
              <a:rPr lang="en-GB" dirty="0" smtClean="0"/>
              <a:t>Our Principal Contractor community;</a:t>
            </a:r>
          </a:p>
          <a:p>
            <a:pPr marL="285750" indent="-285750">
              <a:buFont typeface="Arial" panose="020B0604020202020204" pitchFamily="34" charset="0"/>
              <a:buChar char="•"/>
            </a:pPr>
            <a:r>
              <a:rPr lang="en-GB" dirty="0"/>
              <a:t>H</a:t>
            </a:r>
            <a:r>
              <a:rPr lang="en-GB" dirty="0" smtClean="0"/>
              <a:t>elp with the implementation of the previous Construction and Management Regulations 2007, that introduced the role CDM-C role.</a:t>
            </a:r>
          </a:p>
          <a:p>
            <a:pPr marL="285750" indent="-285750">
              <a:buFont typeface="Arial" panose="020B0604020202020204" pitchFamily="34" charset="0"/>
              <a:buChar char="•"/>
            </a:pPr>
            <a:r>
              <a:rPr lang="en-GB" dirty="0" smtClean="0"/>
              <a:t>Refresh the use of method statement and introduced Task Briefing Sheets (TBS) as a briefing tool.</a:t>
            </a:r>
          </a:p>
          <a:p>
            <a:pPr marL="285750" indent="-285750">
              <a:buFont typeface="Arial" panose="020B0604020202020204" pitchFamily="34" charset="0"/>
              <a:buChar char="•"/>
            </a:pPr>
            <a:r>
              <a:rPr lang="en-GB" dirty="0" smtClean="0"/>
              <a:t>Introduced a standard approach for IP and “project work” </a:t>
            </a:r>
          </a:p>
          <a:p>
            <a:pPr marL="285750" indent="-285750">
              <a:buFont typeface="Arial" panose="020B0604020202020204" pitchFamily="34" charset="0"/>
              <a:buChar char="•"/>
            </a:pPr>
            <a:endParaRPr lang="en-GB" dirty="0" smtClean="0"/>
          </a:p>
          <a:p>
            <a:endParaRPr lang="en-GB" dirty="0" smtClean="0"/>
          </a:p>
          <a:p>
            <a:endParaRPr lang="en-GB" dirty="0"/>
          </a:p>
          <a:p>
            <a:r>
              <a:rPr lang="en-GB" dirty="0" smtClean="0"/>
              <a:t>  </a:t>
            </a:r>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17-Jan-17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2</a:t>
            </a:fld>
            <a:endParaRPr lang="en-GB" altLang="en-US"/>
          </a:p>
        </p:txBody>
      </p:sp>
    </p:spTree>
    <p:extLst>
      <p:ext uri="{BB962C8B-B14F-4D97-AF65-F5344CB8AC3E}">
        <p14:creationId xmlns:p14="http://schemas.microsoft.com/office/powerpoint/2010/main" val="292239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Presentation Title: View &gt; Header &amp; Footer</a:t>
            </a:r>
          </a:p>
        </p:txBody>
      </p:sp>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17-Jan-17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20</a:t>
            </a:fld>
            <a:endParaRPr lang="en-GB" altLang="en-US" sz="800"/>
          </a:p>
        </p:txBody>
      </p:sp>
      <p:sp>
        <p:nvSpPr>
          <p:cNvPr id="11270" name="Rectangle 3"/>
          <p:cNvSpPr>
            <a:spLocks noGrp="1" noChangeArrowheads="1"/>
          </p:cNvSpPr>
          <p:nvPr>
            <p:ph type="body" idx="1"/>
          </p:nvPr>
        </p:nvSpPr>
        <p:spPr>
          <a:xfrm>
            <a:off x="757398" y="1196752"/>
            <a:ext cx="7269163" cy="2232247"/>
          </a:xfrm>
        </p:spPr>
        <p:txBody>
          <a:bodyPr/>
          <a:lstStyle/>
          <a:p>
            <a:pPr marL="171450" lvl="0" indent="-171450">
              <a:buSzPct val="100000"/>
              <a:buFont typeface="Wingdings" panose="05000000000000000000" pitchFamily="2" charset="2"/>
              <a:buChar char="Ø"/>
            </a:pPr>
            <a:endParaRPr lang="en-GB" sz="1200" dirty="0" smtClean="0">
              <a:solidFill>
                <a:schemeClr val="tx2"/>
              </a:solidFill>
            </a:endParaRPr>
          </a:p>
          <a:p>
            <a:pPr marL="171450" lvl="0" indent="-171450">
              <a:buSzPct val="100000"/>
              <a:buFont typeface="Wingdings" panose="05000000000000000000" pitchFamily="2" charset="2"/>
              <a:buChar char="Ø"/>
            </a:pPr>
            <a:endParaRPr lang="en-GB" sz="1200" dirty="0">
              <a:solidFill>
                <a:schemeClr val="tx2"/>
              </a:solidFill>
            </a:endParaRPr>
          </a:p>
          <a:p>
            <a:pPr lvl="0" algn="ctr">
              <a:buSzPct val="100000"/>
            </a:pPr>
            <a:r>
              <a:rPr lang="en-GB" sz="5400" b="1" dirty="0" smtClean="0">
                <a:solidFill>
                  <a:schemeClr val="tx2"/>
                </a:solidFill>
              </a:rPr>
              <a:t>Thank you</a:t>
            </a:r>
          </a:p>
          <a:p>
            <a:pPr lvl="0" algn="ctr">
              <a:buSzPct val="100000"/>
            </a:pPr>
            <a:endParaRPr lang="en-GB" sz="2400" b="1" dirty="0" smtClean="0">
              <a:solidFill>
                <a:schemeClr val="tx2"/>
              </a:solidFill>
            </a:endParaRPr>
          </a:p>
          <a:p>
            <a:pPr lvl="0" algn="ctr">
              <a:buSzPct val="100000"/>
            </a:pPr>
            <a:r>
              <a:rPr lang="en-GB" sz="2400" b="1" dirty="0" smtClean="0">
                <a:solidFill>
                  <a:schemeClr val="tx2"/>
                </a:solidFill>
              </a:rPr>
              <a:t>ty.qureshi@networkrail.co.uk</a:t>
            </a:r>
          </a:p>
          <a:p>
            <a:pPr lvl="0" algn="ctr">
              <a:buSzPct val="100000"/>
            </a:pPr>
            <a:endParaRPr lang="en-GB" sz="2400" b="1" dirty="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886205"/>
            <a:ext cx="4536504" cy="1922523"/>
          </a:xfrm>
          <a:prstGeom prst="rect">
            <a:avLst/>
          </a:prstGeom>
        </p:spPr>
      </p:pic>
    </p:spTree>
    <p:extLst>
      <p:ext uri="{BB962C8B-B14F-4D97-AF65-F5344CB8AC3E}">
        <p14:creationId xmlns:p14="http://schemas.microsoft.com/office/powerpoint/2010/main" val="269187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new …..</a:t>
            </a:r>
            <a:endParaRPr lang="en-GB" dirty="0"/>
          </a:p>
        </p:txBody>
      </p:sp>
      <p:sp>
        <p:nvSpPr>
          <p:cNvPr id="3" name="Content Placeholder 2"/>
          <p:cNvSpPr>
            <a:spLocks noGrp="1"/>
          </p:cNvSpPr>
          <p:nvPr>
            <p:ph idx="1"/>
          </p:nvPr>
        </p:nvSpPr>
        <p:spPr>
          <a:xfrm>
            <a:off x="539552" y="1340768"/>
            <a:ext cx="7848872" cy="4608512"/>
          </a:xfrm>
        </p:spPr>
        <p:txBody>
          <a:bodyPr/>
          <a:lstStyle/>
          <a:p>
            <a:r>
              <a:rPr lang="en-GB" dirty="0" smtClean="0"/>
              <a:t>If you were already working with the previous standard, this revised standard does not introduce any radically new concepts.  </a:t>
            </a:r>
          </a:p>
          <a:p>
            <a:r>
              <a:rPr lang="en-GB" dirty="0" smtClean="0"/>
              <a:t>It focuses on more robust management processes. While doing this the standard keeps in </a:t>
            </a:r>
            <a:r>
              <a:rPr lang="en-GB" dirty="0"/>
              <a:t>line with CDM </a:t>
            </a:r>
            <a:r>
              <a:rPr lang="en-GB" dirty="0" smtClean="0"/>
              <a:t>2015, and builds on planning </a:t>
            </a:r>
            <a:r>
              <a:rPr lang="en-GB" dirty="0"/>
              <a:t>effectively with WORKER SAFETY in </a:t>
            </a:r>
            <a:r>
              <a:rPr lang="en-GB" dirty="0" smtClean="0"/>
              <a:t>mind.</a:t>
            </a:r>
          </a:p>
          <a:p>
            <a:endParaRPr lang="en-GB" dirty="0" smtClean="0"/>
          </a:p>
          <a:p>
            <a:r>
              <a:rPr lang="en-GB" dirty="0" smtClean="0"/>
              <a:t>The purpose is largely the same: </a:t>
            </a:r>
            <a:r>
              <a:rPr lang="en-GB" sz="1400" dirty="0" smtClean="0"/>
              <a:t>(extract from new NR/L2/OHS/0044)</a:t>
            </a:r>
          </a:p>
          <a:p>
            <a:endParaRPr lang="en-GB" dirty="0"/>
          </a:p>
          <a:p>
            <a:r>
              <a:rPr lang="en-GB" sz="1400" dirty="0" smtClean="0"/>
              <a:t>“The </a:t>
            </a:r>
            <a:r>
              <a:rPr lang="en-GB" sz="1400" dirty="0"/>
              <a:t>implementation of this standard</a:t>
            </a:r>
            <a:r>
              <a:rPr lang="en-GB" sz="1400" dirty="0" smtClean="0"/>
              <a:t>:</a:t>
            </a:r>
          </a:p>
          <a:p>
            <a:endParaRPr lang="en-GB" sz="1400" dirty="0"/>
          </a:p>
          <a:p>
            <a:pPr marL="265113" lvl="0" indent="-265113"/>
            <a:r>
              <a:rPr lang="en-GB" sz="1400" dirty="0" smtClean="0"/>
              <a:t>a.  allows </a:t>
            </a:r>
            <a:r>
              <a:rPr lang="en-GB" sz="1400" dirty="0"/>
              <a:t>for the right information to reach the right people at the right time for them to do their job </a:t>
            </a:r>
            <a:r>
              <a:rPr lang="en-GB" sz="1400" dirty="0" smtClean="0"/>
              <a:t> safely</a:t>
            </a:r>
            <a:r>
              <a:rPr lang="en-GB" sz="1400" dirty="0"/>
              <a:t>;</a:t>
            </a:r>
          </a:p>
          <a:p>
            <a:pPr lvl="0"/>
            <a:r>
              <a:rPr lang="en-GB" sz="1400" dirty="0" smtClean="0"/>
              <a:t>b.  contributes </a:t>
            </a:r>
            <a:r>
              <a:rPr lang="en-GB" sz="1400" dirty="0"/>
              <a:t>to the safe management, control of work and tasks at a site of work;</a:t>
            </a:r>
          </a:p>
          <a:p>
            <a:pPr marL="265113" lvl="0" indent="-265113"/>
            <a:r>
              <a:rPr lang="en-GB" sz="1400" dirty="0" smtClean="0"/>
              <a:t>c.  provides </a:t>
            </a:r>
            <a:r>
              <a:rPr lang="en-GB" sz="1400" dirty="0"/>
              <a:t>a consistent layout, content and information headings for Construction Phase Plans, Work Package Plans and Task Briefing Sheets</a:t>
            </a:r>
            <a:r>
              <a:rPr lang="en-GB" dirty="0" smtClean="0"/>
              <a:t>.”</a:t>
            </a:r>
          </a:p>
          <a:p>
            <a:pPr lvl="0"/>
            <a:endParaRPr lang="en-GB" dirty="0">
              <a:solidFill>
                <a:schemeClr val="accent1">
                  <a:lumMod val="60000"/>
                  <a:lumOff val="40000"/>
                </a:schemeClr>
              </a:solidFill>
            </a:endParaRPr>
          </a:p>
          <a:p>
            <a:r>
              <a:rPr lang="en-GB" dirty="0" smtClean="0"/>
              <a:t>  </a:t>
            </a:r>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17-Jan-17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Tree>
    <p:extLst>
      <p:ext uri="{BB962C8B-B14F-4D97-AF65-F5344CB8AC3E}">
        <p14:creationId xmlns:p14="http://schemas.microsoft.com/office/powerpoint/2010/main" val="356271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have we revised the standard?</a:t>
            </a:r>
            <a:endParaRPr lang="en-GB" dirty="0"/>
          </a:p>
        </p:txBody>
      </p:sp>
      <p:sp>
        <p:nvSpPr>
          <p:cNvPr id="3" name="Content Placeholder 2"/>
          <p:cNvSpPr>
            <a:spLocks noGrp="1"/>
          </p:cNvSpPr>
          <p:nvPr>
            <p:ph idx="1"/>
          </p:nvPr>
        </p:nvSpPr>
        <p:spPr>
          <a:xfrm>
            <a:off x="683568" y="1556792"/>
            <a:ext cx="7992888" cy="4391025"/>
          </a:xfrm>
        </p:spPr>
        <p:txBody>
          <a:bodyPr/>
          <a:lstStyle/>
          <a:p>
            <a:r>
              <a:rPr lang="en-GB" dirty="0" smtClean="0"/>
              <a:t>To incorporate the changes in the Construction (Design and Management) Regulations 2015 (CDM 2015)</a:t>
            </a:r>
          </a:p>
          <a:p>
            <a:r>
              <a:rPr lang="en-GB" dirty="0" smtClean="0"/>
              <a:t> </a:t>
            </a:r>
          </a:p>
          <a:p>
            <a:pPr marL="342900" indent="-342900">
              <a:buFont typeface="+mj-lt"/>
              <a:buAutoNum type="arabicPeriod"/>
            </a:pPr>
            <a:r>
              <a:rPr lang="en-GB" dirty="0" smtClean="0"/>
              <a:t>To reflect increased clarity in the requirement for </a:t>
            </a:r>
            <a:r>
              <a:rPr lang="en-GB" u="sng" dirty="0" smtClean="0"/>
              <a:t>all construction activity</a:t>
            </a:r>
            <a:r>
              <a:rPr lang="en-GB" dirty="0" smtClean="0"/>
              <a:t> to be compliance with these regulations including NR Net Ops/Maintenance.</a:t>
            </a:r>
          </a:p>
          <a:p>
            <a:pPr marL="342900" indent="-342900">
              <a:buFont typeface="+mj-lt"/>
              <a:buAutoNum type="arabicPeriod"/>
            </a:pPr>
            <a:r>
              <a:rPr lang="en-GB" dirty="0" smtClean="0"/>
              <a:t>Action and implement top level requirements from NRRP.</a:t>
            </a:r>
          </a:p>
          <a:p>
            <a:endParaRPr lang="en-GB" dirty="0"/>
          </a:p>
          <a:p>
            <a:r>
              <a:rPr lang="en-GB" dirty="0" smtClean="0"/>
              <a:t>Definition of construction: (extract from CDM 2015) </a:t>
            </a:r>
          </a:p>
          <a:p>
            <a:endParaRPr lang="en-GB" sz="1400" dirty="0"/>
          </a:p>
          <a:p>
            <a:r>
              <a:rPr lang="en-GB" sz="1400" dirty="0" smtClean="0"/>
              <a:t>“the </a:t>
            </a:r>
            <a:r>
              <a:rPr lang="en-GB" sz="1400" dirty="0"/>
              <a:t>carrying out of any building, civil engineering or engineering construction work and includes:</a:t>
            </a:r>
          </a:p>
          <a:p>
            <a:pPr lvl="0"/>
            <a:r>
              <a:rPr lang="en-GB" sz="1400" dirty="0"/>
              <a:t>the construction, alteration, conversion, fitting out, commissioning, renovation, repair, upkeep, redecoration or other maintenance (including cleaning which involves the use of water or an abrasive at high pressure, or the use of corrosive or toxic substances), de-commissioning, demolition or dismantling of a structure</a:t>
            </a:r>
            <a:r>
              <a:rPr lang="en-GB" sz="1400" dirty="0" smtClean="0"/>
              <a:t>;”</a:t>
            </a:r>
            <a:endParaRPr lang="en-GB" sz="1400" dirty="0"/>
          </a:p>
          <a:p>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17-Jan-17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Tree>
    <p:extLst>
      <p:ext uri="{BB962C8B-B14F-4D97-AF65-F5344CB8AC3E}">
        <p14:creationId xmlns:p14="http://schemas.microsoft.com/office/powerpoint/2010/main" val="365008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p:cNvSpPr>
            <a:spLocks noChangeArrowheads="1"/>
          </p:cNvSpPr>
          <p:nvPr/>
        </p:nvSpPr>
        <p:spPr bwMode="auto">
          <a:xfrm>
            <a:off x="395288" y="549275"/>
            <a:ext cx="8507412"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ts val="3800"/>
              </a:lnSpc>
              <a:defRPr sz="3600" i="1">
                <a:solidFill>
                  <a:schemeClr val="tx2"/>
                </a:solidFill>
                <a:latin typeface="Arial" charset="0"/>
              </a:defRPr>
            </a:lvl1pPr>
            <a:lvl2pPr algn="l">
              <a:lnSpc>
                <a:spcPts val="3800"/>
              </a:lnSpc>
              <a:defRPr sz="3600" i="1">
                <a:solidFill>
                  <a:schemeClr val="tx2"/>
                </a:solidFill>
                <a:latin typeface="Arial" charset="0"/>
              </a:defRPr>
            </a:lvl2pPr>
            <a:lvl3pPr algn="l">
              <a:lnSpc>
                <a:spcPts val="3800"/>
              </a:lnSpc>
              <a:defRPr sz="3600" i="1">
                <a:solidFill>
                  <a:schemeClr val="tx2"/>
                </a:solidFill>
                <a:latin typeface="Arial" charset="0"/>
              </a:defRPr>
            </a:lvl3pPr>
            <a:lvl4pPr algn="l">
              <a:lnSpc>
                <a:spcPts val="3800"/>
              </a:lnSpc>
              <a:defRPr sz="3600" i="1">
                <a:solidFill>
                  <a:schemeClr val="tx2"/>
                </a:solidFill>
                <a:latin typeface="Arial" charset="0"/>
              </a:defRPr>
            </a:lvl4pPr>
            <a:lvl5pPr algn="l">
              <a:lnSpc>
                <a:spcPts val="3800"/>
              </a:lnSpc>
              <a:defRPr sz="3600" i="1">
                <a:solidFill>
                  <a:schemeClr val="tx2"/>
                </a:solidFill>
                <a:latin typeface="Arial" charset="0"/>
              </a:defRPr>
            </a:lvl5pPr>
            <a:lvl6pPr marL="457200" fontAlgn="base">
              <a:lnSpc>
                <a:spcPts val="3800"/>
              </a:lnSpc>
              <a:spcBef>
                <a:spcPct val="0"/>
              </a:spcBef>
              <a:spcAft>
                <a:spcPct val="0"/>
              </a:spcAft>
              <a:defRPr sz="3600" i="1">
                <a:solidFill>
                  <a:schemeClr val="tx2"/>
                </a:solidFill>
                <a:latin typeface="Arial" charset="0"/>
              </a:defRPr>
            </a:lvl6pPr>
            <a:lvl7pPr marL="914400" fontAlgn="base">
              <a:lnSpc>
                <a:spcPts val="3800"/>
              </a:lnSpc>
              <a:spcBef>
                <a:spcPct val="0"/>
              </a:spcBef>
              <a:spcAft>
                <a:spcPct val="0"/>
              </a:spcAft>
              <a:defRPr sz="3600" i="1">
                <a:solidFill>
                  <a:schemeClr val="tx2"/>
                </a:solidFill>
                <a:latin typeface="Arial" charset="0"/>
              </a:defRPr>
            </a:lvl7pPr>
            <a:lvl8pPr marL="1371600" fontAlgn="base">
              <a:lnSpc>
                <a:spcPts val="3800"/>
              </a:lnSpc>
              <a:spcBef>
                <a:spcPct val="0"/>
              </a:spcBef>
              <a:spcAft>
                <a:spcPct val="0"/>
              </a:spcAft>
              <a:defRPr sz="3600" i="1">
                <a:solidFill>
                  <a:schemeClr val="tx2"/>
                </a:solidFill>
                <a:latin typeface="Arial" charset="0"/>
              </a:defRPr>
            </a:lvl8pPr>
            <a:lvl9pPr marL="1828800" fontAlgn="base">
              <a:lnSpc>
                <a:spcPts val="3800"/>
              </a:lnSpc>
              <a:spcBef>
                <a:spcPct val="0"/>
              </a:spcBef>
              <a:spcAft>
                <a:spcPct val="0"/>
              </a:spcAft>
              <a:defRPr sz="3600" i="1">
                <a:solidFill>
                  <a:schemeClr val="tx2"/>
                </a:solidFill>
                <a:latin typeface="Arial" charset="0"/>
              </a:defRPr>
            </a:lvl9pPr>
          </a:lstStyle>
          <a:p>
            <a:r>
              <a:rPr lang="en-GB" altLang="en-US" sz="2800" b="1" dirty="0">
                <a:latin typeface="+mj-lt"/>
                <a:ea typeface="+mj-ea"/>
                <a:cs typeface="+mj-cs"/>
              </a:rPr>
              <a:t>Key NR Standards</a:t>
            </a:r>
          </a:p>
        </p:txBody>
      </p:sp>
      <p:sp>
        <p:nvSpPr>
          <p:cNvPr id="452616" name="Text Box 8"/>
          <p:cNvSpPr txBox="1">
            <a:spLocks noChangeArrowheads="1"/>
          </p:cNvSpPr>
          <p:nvPr/>
        </p:nvSpPr>
        <p:spPr bwMode="auto">
          <a:xfrm>
            <a:off x="616006" y="1291584"/>
            <a:ext cx="7412378" cy="564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50000"/>
              </a:lnSpc>
              <a:buFont typeface="Arial" panose="020B0604020202020204" pitchFamily="34" charset="0"/>
              <a:buChar char="•"/>
            </a:pPr>
            <a:r>
              <a:rPr lang="en-GB" altLang="en-US" sz="1800" dirty="0">
                <a:solidFill>
                  <a:schemeClr val="tx2"/>
                </a:solidFill>
                <a:latin typeface="+mn-lt"/>
              </a:rPr>
              <a:t>NR/L1/CPR/103 Supplier Assurance Framework</a:t>
            </a:r>
          </a:p>
          <a:p>
            <a:pPr>
              <a:lnSpc>
                <a:spcPct val="150000"/>
              </a:lnSpc>
              <a:buFont typeface="Arial" panose="020B0604020202020204" pitchFamily="34" charset="0"/>
              <a:buChar char="•"/>
            </a:pPr>
            <a:r>
              <a:rPr lang="en-GB" altLang="en-US" sz="1800" dirty="0">
                <a:solidFill>
                  <a:schemeClr val="tx2"/>
                </a:solidFill>
                <a:latin typeface="+mn-lt"/>
              </a:rPr>
              <a:t>NR/L3/INI/CP0064 Delivering work in a possession</a:t>
            </a:r>
          </a:p>
          <a:p>
            <a:pPr>
              <a:lnSpc>
                <a:spcPct val="150000"/>
              </a:lnSpc>
              <a:buFont typeface="Arial" panose="020B0604020202020204" pitchFamily="34" charset="0"/>
              <a:buChar char="•"/>
            </a:pPr>
            <a:r>
              <a:rPr lang="en-GB" altLang="en-US" sz="1800" dirty="0">
                <a:solidFill>
                  <a:schemeClr val="tx2"/>
                </a:solidFill>
                <a:latin typeface="+mn-lt"/>
              </a:rPr>
              <a:t>NR/L2/INI/02009 Engineering Management for Projects</a:t>
            </a:r>
          </a:p>
          <a:p>
            <a:pPr>
              <a:buFont typeface="Arial" panose="020B0604020202020204" pitchFamily="34" charset="0"/>
              <a:buChar char="•"/>
            </a:pPr>
            <a:r>
              <a:rPr lang="en-GB" altLang="en-US" sz="1800" dirty="0">
                <a:solidFill>
                  <a:schemeClr val="tx2"/>
                </a:solidFill>
                <a:latin typeface="+mn-lt"/>
              </a:rPr>
              <a:t>NR/L2/OHS/0047 Application of the Construction (Design and Management) Regulations to Network Rail Construction Projects</a:t>
            </a:r>
          </a:p>
          <a:p>
            <a:pPr>
              <a:lnSpc>
                <a:spcPct val="150000"/>
              </a:lnSpc>
              <a:buFont typeface="Arial" panose="020B0604020202020204" pitchFamily="34" charset="0"/>
              <a:buChar char="•"/>
            </a:pPr>
            <a:r>
              <a:rPr lang="en-GB" altLang="en-US" sz="1800" dirty="0">
                <a:solidFill>
                  <a:schemeClr val="tx2"/>
                </a:solidFill>
                <a:latin typeface="+mn-lt"/>
              </a:rPr>
              <a:t>NR/L2/OHS/0044 Planning and Managing Construction Work</a:t>
            </a:r>
          </a:p>
          <a:p>
            <a:pPr>
              <a:lnSpc>
                <a:spcPct val="150000"/>
              </a:lnSpc>
              <a:buFont typeface="Arial" panose="020B0604020202020204" pitchFamily="34" charset="0"/>
              <a:buChar char="•"/>
            </a:pPr>
            <a:r>
              <a:rPr lang="en-GB" altLang="en-US" sz="1800" dirty="0">
                <a:solidFill>
                  <a:schemeClr val="tx2"/>
                </a:solidFill>
                <a:latin typeface="+mn-lt"/>
              </a:rPr>
              <a:t>NR/L2/OHS/019 Safety of people at work on or near the line.</a:t>
            </a:r>
          </a:p>
          <a:p>
            <a:pPr>
              <a:lnSpc>
                <a:spcPct val="150000"/>
              </a:lnSpc>
              <a:buFont typeface="Arial" panose="020B0604020202020204" pitchFamily="34" charset="0"/>
              <a:buChar char="•"/>
            </a:pPr>
            <a:r>
              <a:rPr lang="en-GB" sz="1800" dirty="0">
                <a:solidFill>
                  <a:schemeClr val="tx2"/>
                </a:solidFill>
                <a:latin typeface="+mn-lt"/>
              </a:rPr>
              <a:t>NR/L3/MTC/RCS0216 – Infrastructure Maintenance Risk</a:t>
            </a:r>
          </a:p>
          <a:p>
            <a:pPr indent="17463">
              <a:tabLst>
                <a:tab pos="627063" algn="l"/>
              </a:tabLst>
            </a:pPr>
            <a:r>
              <a:rPr lang="en-GB" sz="1800" dirty="0">
                <a:solidFill>
                  <a:schemeClr val="tx2"/>
                </a:solidFill>
                <a:latin typeface="+mn-lt"/>
              </a:rPr>
              <a:t>Control Manual.</a:t>
            </a:r>
            <a:endParaRPr lang="en-GB" altLang="en-US" sz="1800" dirty="0">
              <a:solidFill>
                <a:schemeClr val="tx2"/>
              </a:solidFill>
              <a:latin typeface="+mn-lt"/>
            </a:endParaRPr>
          </a:p>
          <a:p>
            <a:pPr>
              <a:lnSpc>
                <a:spcPct val="150000"/>
              </a:lnSpc>
              <a:buFont typeface="Arial" panose="020B0604020202020204" pitchFamily="34" charset="0"/>
              <a:buChar char="•"/>
            </a:pPr>
            <a:endParaRPr lang="en-GB" altLang="en-US" sz="1800" dirty="0"/>
          </a:p>
          <a:p>
            <a:pPr marL="0" indent="0">
              <a:lnSpc>
                <a:spcPct val="150000"/>
              </a:lnSpc>
            </a:pPr>
            <a:r>
              <a:rPr lang="en-GB" altLang="en-US" sz="1400" dirty="0" smtClean="0"/>
              <a:t>……any others that should be one here</a:t>
            </a:r>
          </a:p>
          <a:p>
            <a:pPr marL="0" indent="0">
              <a:lnSpc>
                <a:spcPct val="150000"/>
              </a:lnSpc>
            </a:pPr>
            <a:endParaRPr lang="en-GB" altLang="en-US" sz="1400" dirty="0"/>
          </a:p>
          <a:p>
            <a:pPr marL="0" indent="0">
              <a:lnSpc>
                <a:spcPct val="150000"/>
              </a:lnSpc>
            </a:pPr>
            <a:r>
              <a:rPr lang="en-GB" altLang="en-US" sz="1400" dirty="0" smtClean="0"/>
              <a:t>				              …..please </a:t>
            </a:r>
            <a:r>
              <a:rPr lang="en-GB" altLang="en-US" sz="1400" dirty="0"/>
              <a:t>add on the </a:t>
            </a:r>
            <a:r>
              <a:rPr lang="en-GB" altLang="en-US" sz="1400" dirty="0" smtClean="0"/>
              <a:t>flipchart.</a:t>
            </a:r>
            <a:endParaRPr lang="en-GB" altLang="en-US" sz="1400" dirty="0"/>
          </a:p>
          <a:p>
            <a:pPr marL="0" indent="0">
              <a:lnSpc>
                <a:spcPct val="150000"/>
              </a:lnSpc>
            </a:pPr>
            <a:endParaRPr lang="en-GB" altLang="en-US" sz="1400" dirty="0"/>
          </a:p>
          <a:p>
            <a:pPr algn="ctr">
              <a:spcBef>
                <a:spcPct val="20000"/>
              </a:spcBef>
              <a:buClr>
                <a:srgbClr val="FF9900"/>
              </a:buClr>
            </a:pPr>
            <a:endParaRPr lang="en-GB" altLang="en-US" sz="1400" dirty="0"/>
          </a:p>
          <a:p>
            <a:pPr algn="ctr">
              <a:spcBef>
                <a:spcPct val="20000"/>
              </a:spcBef>
              <a:buClr>
                <a:srgbClr val="FF9900"/>
              </a:buClr>
            </a:pPr>
            <a:endParaRPr lang="en-GB" altLang="en-US" sz="1400" dirty="0"/>
          </a:p>
        </p:txBody>
      </p:sp>
      <p:pic>
        <p:nvPicPr>
          <p:cNvPr id="5122" name="Picture 2" descr="C:\Users\TQuresh1\Desktop\question mare 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365" y="4653136"/>
            <a:ext cx="905660" cy="117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64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2616"/>
                                        </p:tgtEl>
                                        <p:attrNameLst>
                                          <p:attrName>style.visibility</p:attrName>
                                        </p:attrNameLst>
                                      </p:cBhvr>
                                      <p:to>
                                        <p:strVal val="visible"/>
                                      </p:to>
                                    </p:set>
                                    <p:animEffect transition="in" filter="wheel(4)">
                                      <p:cBhvr>
                                        <p:cTn id="7" dur="2000"/>
                                        <p:tgtEl>
                                          <p:spTgt spid="452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who </a:t>
            </a:r>
            <a:r>
              <a:rPr lang="en-GB" dirty="0" smtClean="0"/>
              <a:t>does this standard apply?</a:t>
            </a:r>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17-Jan-17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6</a:t>
            </a:fld>
            <a:endParaRPr lang="en-GB" alt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27746"/>
            <a:ext cx="3850316" cy="4437558"/>
          </a:xfrm>
          <a:prstGeom prst="rect">
            <a:avLst/>
          </a:prstGeom>
          <a:noFill/>
          <a:ln>
            <a:noFill/>
          </a:ln>
        </p:spPr>
      </p:pic>
      <p:sp>
        <p:nvSpPr>
          <p:cNvPr id="3" name="TextBox 2"/>
          <p:cNvSpPr txBox="1"/>
          <p:nvPr/>
        </p:nvSpPr>
        <p:spPr>
          <a:xfrm>
            <a:off x="539552" y="1970544"/>
            <a:ext cx="3672408" cy="2754600"/>
          </a:xfrm>
          <a:prstGeom prst="rect">
            <a:avLst/>
          </a:prstGeom>
          <a:noFill/>
        </p:spPr>
        <p:txBody>
          <a:bodyPr wrap="square" rtlCol="0">
            <a:spAutoFit/>
          </a:bodyPr>
          <a:lstStyle/>
          <a:p>
            <a:r>
              <a:rPr lang="en-GB" sz="2400" dirty="0" smtClean="0"/>
              <a:t>What do you think?</a:t>
            </a:r>
          </a:p>
          <a:p>
            <a:endParaRPr lang="en-GB" sz="1400" dirty="0" smtClean="0"/>
          </a:p>
          <a:p>
            <a:r>
              <a:rPr lang="en-GB" sz="1400" dirty="0" smtClean="0"/>
              <a:t>Please refer to section 6 (page)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4098" name="Picture 2" descr="C:\Users\TQuresh1\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068960"/>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21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Introduction</a:t>
            </a:r>
            <a:endParaRPr lang="en-GB" i="0" dirty="0"/>
          </a:p>
        </p:txBody>
      </p:sp>
      <p:sp>
        <p:nvSpPr>
          <p:cNvPr id="3" name="Content Placeholder 2"/>
          <p:cNvSpPr>
            <a:spLocks noGrp="1"/>
          </p:cNvSpPr>
          <p:nvPr>
            <p:ph idx="1"/>
          </p:nvPr>
        </p:nvSpPr>
        <p:spPr>
          <a:xfrm>
            <a:off x="539750" y="1268761"/>
            <a:ext cx="7992690" cy="4824536"/>
          </a:xfrm>
        </p:spPr>
        <p:txBody>
          <a:bodyPr/>
          <a:lstStyle/>
          <a:p>
            <a:endParaRPr lang="en-GB" dirty="0" smtClean="0"/>
          </a:p>
          <a:p>
            <a:r>
              <a:rPr lang="en-GB" dirty="0">
                <a:solidFill>
                  <a:schemeClr val="tx2"/>
                </a:solidFill>
              </a:rPr>
              <a:t>This standard applies to all construction work undertaken by or on behalf of Network Rail and covers any asset owned, managed, or occupied by Network Rail. </a:t>
            </a:r>
          </a:p>
          <a:p>
            <a:endParaRPr lang="en-GB" dirty="0">
              <a:solidFill>
                <a:schemeClr val="tx2"/>
              </a:solidFill>
            </a:endParaRPr>
          </a:p>
          <a:p>
            <a:r>
              <a:rPr lang="en-GB" dirty="0">
                <a:solidFill>
                  <a:schemeClr val="tx2"/>
                </a:solidFill>
              </a:rPr>
              <a:t>This standard does not apply to the planning and management of works that are not defined as construction work (non-construction work) under the Construction (Design and Management) Regulations 2015.  This standard provides a framework for recording arrangements made during the planning and management of construction work and specifies the content, order and minimum information headings for: </a:t>
            </a:r>
          </a:p>
          <a:p>
            <a:endParaRPr lang="en-GB" dirty="0">
              <a:solidFill>
                <a:schemeClr val="tx2"/>
              </a:solidFill>
            </a:endParaRPr>
          </a:p>
          <a:p>
            <a:pPr marL="285750" lvl="0" indent="-285750">
              <a:buFont typeface="Arial" panose="020B0604020202020204" pitchFamily="34" charset="0"/>
              <a:buChar char="•"/>
            </a:pPr>
            <a:r>
              <a:rPr lang="en-GB" dirty="0">
                <a:solidFill>
                  <a:schemeClr val="tx2"/>
                </a:solidFill>
              </a:rPr>
              <a:t>Construction Phase Plans (CPP);</a:t>
            </a:r>
          </a:p>
          <a:p>
            <a:pPr marL="285750" lvl="0" indent="-285750">
              <a:buFont typeface="Arial" panose="020B0604020202020204" pitchFamily="34" charset="0"/>
              <a:buChar char="•"/>
            </a:pPr>
            <a:r>
              <a:rPr lang="en-GB" dirty="0">
                <a:solidFill>
                  <a:schemeClr val="tx2"/>
                </a:solidFill>
              </a:rPr>
              <a:t>Work Package Plans (WPP); and</a:t>
            </a:r>
          </a:p>
          <a:p>
            <a:pPr marL="285750" lvl="0" indent="-285750">
              <a:buFont typeface="Arial" panose="020B0604020202020204" pitchFamily="34" charset="0"/>
              <a:buChar char="•"/>
            </a:pPr>
            <a:r>
              <a:rPr lang="en-GB" dirty="0">
                <a:solidFill>
                  <a:schemeClr val="tx2"/>
                </a:solidFill>
              </a:rPr>
              <a:t>Task Briefing Sheets (TBS</a:t>
            </a:r>
            <a:r>
              <a:rPr lang="en-GB" dirty="0" smtClean="0">
                <a:solidFill>
                  <a:schemeClr val="tx2"/>
                </a:solidFill>
              </a:rPr>
              <a:t>).</a:t>
            </a:r>
            <a:endParaRPr lang="en-GB" dirty="0">
              <a:solidFill>
                <a:schemeClr val="tx2"/>
              </a:solidFill>
            </a:endParaRPr>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17-Jan-17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7</a:t>
            </a:fld>
            <a:endParaRPr lang="en-GB" altLang="en-US"/>
          </a:p>
        </p:txBody>
      </p:sp>
    </p:spTree>
    <p:extLst>
      <p:ext uri="{BB962C8B-B14F-4D97-AF65-F5344CB8AC3E}">
        <p14:creationId xmlns:p14="http://schemas.microsoft.com/office/powerpoint/2010/main" val="3944222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smtClean="0"/>
              <a:t>Presentation Title: View &gt; Header &amp; Footer</a:t>
            </a:r>
          </a:p>
        </p:txBody>
      </p:sp>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17-Jan-17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8</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Key Changes</a:t>
            </a:r>
          </a:p>
        </p:txBody>
      </p:sp>
      <p:sp>
        <p:nvSpPr>
          <p:cNvPr id="11270" name="Rectangle 3"/>
          <p:cNvSpPr>
            <a:spLocks noGrp="1" noChangeArrowheads="1"/>
          </p:cNvSpPr>
          <p:nvPr>
            <p:ph type="body" idx="1"/>
          </p:nvPr>
        </p:nvSpPr>
        <p:spPr>
          <a:xfrm>
            <a:off x="539552" y="1484784"/>
            <a:ext cx="7992888" cy="4608512"/>
          </a:xfrm>
        </p:spPr>
        <p:txBody>
          <a:bodyPr/>
          <a:lstStyle/>
          <a:p>
            <a:pPr lvl="0">
              <a:buSzPct val="100000"/>
            </a:pPr>
            <a:r>
              <a:rPr lang="en-GB" dirty="0" smtClean="0">
                <a:solidFill>
                  <a:schemeClr val="tx2"/>
                </a:solidFill>
              </a:rPr>
              <a:t>1.  Standard is now Level 2; new reference:  NR/L2/OHS/0044</a:t>
            </a:r>
          </a:p>
          <a:p>
            <a:pPr marL="355600" lvl="0" indent="-355600">
              <a:buSzPct val="100000"/>
            </a:pPr>
            <a:r>
              <a:rPr lang="en-GB" dirty="0" smtClean="0">
                <a:solidFill>
                  <a:schemeClr val="tx2"/>
                </a:solidFill>
              </a:rPr>
              <a:t>2.  Re-defined its scope, and now explicitly applies to </a:t>
            </a:r>
            <a:r>
              <a:rPr lang="en-GB" u="sng" dirty="0" smtClean="0">
                <a:solidFill>
                  <a:schemeClr val="tx2"/>
                </a:solidFill>
              </a:rPr>
              <a:t>all</a:t>
            </a:r>
            <a:r>
              <a:rPr lang="en-GB" dirty="0" smtClean="0">
                <a:solidFill>
                  <a:schemeClr val="tx2"/>
                </a:solidFill>
              </a:rPr>
              <a:t> construction work, and helps us comply with CDM 2015 (also refer to section 4)</a:t>
            </a:r>
          </a:p>
          <a:p>
            <a:pPr marL="342900" lvl="0" indent="-342900">
              <a:buSzPct val="100000"/>
              <a:buFont typeface="+mj-lt"/>
              <a:buAutoNum type="arabicPeriod"/>
            </a:pPr>
            <a:endParaRPr lang="en-GB" dirty="0">
              <a:solidFill>
                <a:schemeClr val="tx2"/>
              </a:solidFill>
            </a:endParaRPr>
          </a:p>
          <a:p>
            <a:pPr marL="342900" lvl="0" indent="-342900">
              <a:buSzPct val="100000"/>
              <a:buFont typeface="+mj-lt"/>
              <a:buAutoNum type="arabicPeriod"/>
            </a:pPr>
            <a:endParaRPr lang="en-GB" dirty="0" smtClean="0">
              <a:solidFill>
                <a:schemeClr val="tx2"/>
              </a:solidFill>
            </a:endParaRPr>
          </a:p>
          <a:p>
            <a:pPr marL="342900" lvl="0" indent="-342900">
              <a:buSzPct val="100000"/>
              <a:buFont typeface="+mj-lt"/>
              <a:buAutoNum type="arabicPeriod"/>
            </a:pPr>
            <a:endParaRPr lang="en-GB" dirty="0">
              <a:solidFill>
                <a:schemeClr val="tx2"/>
              </a:solidFill>
            </a:endParaRPr>
          </a:p>
          <a:p>
            <a:pPr marL="342900" lvl="0" indent="-342900">
              <a:buSzPct val="100000"/>
              <a:buFont typeface="+mj-lt"/>
              <a:buAutoNum type="arabicPeriod"/>
            </a:pPr>
            <a:endParaRPr lang="en-GB" dirty="0" smtClean="0">
              <a:solidFill>
                <a:schemeClr val="tx2"/>
              </a:solidFill>
            </a:endParaRPr>
          </a:p>
          <a:p>
            <a:pPr marL="342900" lvl="0" indent="-342900">
              <a:buSzPct val="100000"/>
              <a:buFont typeface="+mj-lt"/>
              <a:buAutoNum type="arabicPeriod"/>
            </a:pPr>
            <a:endParaRPr lang="en-GB" dirty="0" smtClean="0">
              <a:solidFill>
                <a:schemeClr val="tx2"/>
              </a:solidFill>
            </a:endParaRPr>
          </a:p>
          <a:p>
            <a:pPr marL="342900" lvl="0" indent="-342900">
              <a:buSzPct val="100000"/>
              <a:buFont typeface="+mj-lt"/>
              <a:buAutoNum type="arabicPeriod"/>
            </a:pPr>
            <a:endParaRPr lang="en-GB" dirty="0">
              <a:solidFill>
                <a:schemeClr val="tx2"/>
              </a:solidFill>
            </a:endParaRPr>
          </a:p>
          <a:p>
            <a:pPr marL="342900" lvl="0" indent="-342900">
              <a:buSzPct val="100000"/>
              <a:buFont typeface="+mj-lt"/>
              <a:buAutoNum type="arabicPeriod"/>
            </a:pPr>
            <a:endParaRPr lang="en-GB" dirty="0" smtClean="0">
              <a:solidFill>
                <a:schemeClr val="tx2"/>
              </a:solidFill>
            </a:endParaRPr>
          </a:p>
          <a:p>
            <a:pPr marL="342900" lvl="0" indent="-342900">
              <a:buSzPct val="100000"/>
              <a:buFont typeface="+mj-lt"/>
              <a:buAutoNum type="arabicPeriod"/>
            </a:pPr>
            <a:endParaRPr lang="en-GB" dirty="0">
              <a:solidFill>
                <a:schemeClr val="tx2"/>
              </a:solidFill>
            </a:endParaRPr>
          </a:p>
          <a:p>
            <a:pPr lvl="0">
              <a:buSzPct val="100000"/>
            </a:pPr>
            <a:endParaRPr lang="en-GB" dirty="0" smtClean="0">
              <a:solidFill>
                <a:schemeClr val="tx2"/>
              </a:solidFill>
            </a:endParaRPr>
          </a:p>
          <a:p>
            <a:pPr lvl="0">
              <a:buSzPct val="100000"/>
            </a:pPr>
            <a:endParaRPr lang="en-GB" dirty="0" smtClean="0">
              <a:solidFill>
                <a:schemeClr val="tx2"/>
              </a:solidFill>
            </a:endParaRPr>
          </a:p>
          <a:p>
            <a:pPr lvl="0">
              <a:buSzPct val="100000"/>
            </a:pPr>
            <a:endParaRPr lang="en-GB"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6336704" cy="231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3600400" cy="2448272"/>
          </a:xfrm>
        </p:spPr>
        <p:txBody>
          <a:bodyPr/>
          <a:lstStyle/>
          <a:p>
            <a:pPr lvl="0"/>
            <a:r>
              <a:rPr lang="en-GB" dirty="0" smtClean="0">
                <a:solidFill>
                  <a:schemeClr val="tx2"/>
                </a:solidFill>
              </a:rPr>
              <a:t>3. Provides </a:t>
            </a:r>
            <a:r>
              <a:rPr lang="en-GB" dirty="0">
                <a:solidFill>
                  <a:schemeClr val="tx2"/>
                </a:solidFill>
              </a:rPr>
              <a:t>a means for cross functional working.  This applies to the whole of Network Rail, and contracting community. It also gives a means for the use of the Risk Control Manual.</a:t>
            </a:r>
          </a:p>
          <a:p>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17-Jan-17</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9</a:t>
            </a:fld>
            <a:endParaRPr lang="en-GB" alt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969893" y="980728"/>
            <a:ext cx="4176463" cy="5112568"/>
          </a:xfrm>
          <a:prstGeom prst="rect">
            <a:avLst/>
          </a:prstGeom>
          <a:noFill/>
          <a:ln>
            <a:noFill/>
          </a:ln>
        </p:spPr>
      </p:pic>
      <p:sp>
        <p:nvSpPr>
          <p:cNvPr id="8" name="Rounded Rectangle 7"/>
          <p:cNvSpPr/>
          <p:nvPr/>
        </p:nvSpPr>
        <p:spPr bwMode="auto">
          <a:xfrm>
            <a:off x="3995936" y="4077072"/>
            <a:ext cx="936104" cy="50405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
        <p:nvSpPr>
          <p:cNvPr id="9" name="Oval 8"/>
          <p:cNvSpPr/>
          <p:nvPr/>
        </p:nvSpPr>
        <p:spPr bwMode="auto">
          <a:xfrm>
            <a:off x="3671900" y="4105525"/>
            <a:ext cx="1584176" cy="115212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02513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4398</TotalTime>
  <Words>1800</Words>
  <Application>Microsoft Office PowerPoint</Application>
  <PresentationFormat>On-screen Show (4:3)</PresentationFormat>
  <Paragraphs>251</Paragraphs>
  <Slides>20</Slides>
  <Notes>2</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Blank</vt:lpstr>
      <vt:lpstr>Single Column</vt:lpstr>
      <vt:lpstr>Partner Logo</vt:lpstr>
      <vt:lpstr>Chart Layout</vt:lpstr>
      <vt:lpstr>Divider Slide</vt:lpstr>
      <vt:lpstr>Closing Slide</vt:lpstr>
      <vt:lpstr>Image Slide</vt:lpstr>
      <vt:lpstr>Technical Brief: Part 1  Planning &amp; managing construction work  Key changes to Standard NR/L3/INI/CP0044 &amp; associated templates    January 2017.   </vt:lpstr>
      <vt:lpstr>Background </vt:lpstr>
      <vt:lpstr>What’s new …..</vt:lpstr>
      <vt:lpstr>Why have we revised the standard?</vt:lpstr>
      <vt:lpstr>PowerPoint Presentation</vt:lpstr>
      <vt:lpstr>To who does this standard apply?</vt:lpstr>
      <vt:lpstr>Introduction</vt:lpstr>
      <vt:lpstr>Key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Continued…</vt:lpstr>
      <vt:lpstr>Summary</vt:lpstr>
      <vt:lpstr>Summary continued…</vt:lpstr>
      <vt:lpstr>PowerPoint Presentation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Murphy Amy</dc:creator>
  <dc:description>built by www.mediasterling.com</dc:description>
  <cp:lastModifiedBy>Qureshi Ty</cp:lastModifiedBy>
  <cp:revision>101</cp:revision>
  <dcterms:created xsi:type="dcterms:W3CDTF">2016-05-16T07:24:32Z</dcterms:created>
  <dcterms:modified xsi:type="dcterms:W3CDTF">2017-01-17T09:46:21Z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