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700"/>
  </p:normalViewPr>
  <p:slideViewPr>
    <p:cSldViewPr>
      <p:cViewPr varScale="1">
        <p:scale>
          <a:sx n="76" d="100"/>
          <a:sy n="76" d="100"/>
        </p:scale>
        <p:origin x="1272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499" y="2841597"/>
            <a:ext cx="9624400" cy="163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499" y="2841597"/>
            <a:ext cx="9624400" cy="163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chemeClr val="bg1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ne.org.uk/what_we_do/support/helpline" TargetMode="External"/><Relationship Id="rId13" Type="http://schemas.openxmlformats.org/officeDocument/2006/relationships/hyperlink" Target="https://safety.networkrail.co.uk/healthandwellbeing/" TargetMode="External"/><Relationship Id="rId3" Type="http://schemas.openxmlformats.org/officeDocument/2006/relationships/hyperlink" Target="https://networkrail.ohassist.com/" TargetMode="External"/><Relationship Id="rId7" Type="http://schemas.openxmlformats.org/officeDocument/2006/relationships/hyperlink" Target="https://www.rethink.org/helpnow" TargetMode="External"/><Relationship Id="rId12" Type="http://schemas.openxmlformats.org/officeDocument/2006/relationships/hyperlink" Target="http://www.elefriends.org.uk/" TargetMode="External"/><Relationship Id="rId2" Type="http://schemas.openxmlformats.org/officeDocument/2006/relationships/hyperlink" Target="http://www.Validium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nd.org.uk/information-support/guides-to-support-and-services/seeking-help-for-a-mental" TargetMode="External"/><Relationship Id="rId11" Type="http://schemas.openxmlformats.org/officeDocument/2006/relationships/hyperlink" Target="http://www.childline.org.uk/" TargetMode="External"/><Relationship Id="rId5" Type="http://schemas.openxmlformats.org/officeDocument/2006/relationships/hyperlink" Target="https://networkrail.sharepoint.com/sites/myconnect/hr/Pages/HR-for-Employees.aspx" TargetMode="External"/><Relationship Id="rId10" Type="http://schemas.openxmlformats.org/officeDocument/2006/relationships/hyperlink" Target="http://www.samaritans.org/" TargetMode="External"/><Relationship Id="rId4" Type="http://schemas.openxmlformats.org/officeDocument/2006/relationships/hyperlink" Target="http://connectdocs/NetworkRail/Documents/CorporateServices/HR/HRSharedServices/OH%20Provider.pdf%20" TargetMode="External"/><Relationship Id="rId9" Type="http://schemas.openxmlformats.org/officeDocument/2006/relationships/hyperlink" Target="http://www.themix.org.uk/get-suppor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91"/>
            <a:ext cx="10702925" cy="7559040"/>
          </a:xfrm>
          <a:custGeom>
            <a:avLst/>
            <a:gdLst/>
            <a:ahLst/>
            <a:cxnLst/>
            <a:rect l="l" t="t" r="r" b="b"/>
            <a:pathLst>
              <a:path w="10690225" h="7559040">
                <a:moveTo>
                  <a:pt x="10689717" y="0"/>
                </a:moveTo>
                <a:lnTo>
                  <a:pt x="5415965" y="0"/>
                </a:lnTo>
                <a:lnTo>
                  <a:pt x="0" y="3155302"/>
                </a:lnTo>
                <a:lnTo>
                  <a:pt x="0" y="7558608"/>
                </a:lnTo>
                <a:lnTo>
                  <a:pt x="4938141" y="7558608"/>
                </a:lnTo>
                <a:lnTo>
                  <a:pt x="10689717" y="1124407"/>
                </a:lnTo>
                <a:lnTo>
                  <a:pt x="10689717" y="0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3786251"/>
            <a:ext cx="6718300" cy="675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011398"/>
            <a:ext cx="6108700" cy="675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200" y="457200"/>
            <a:ext cx="1055192" cy="834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xfrm>
            <a:off x="534499" y="2841597"/>
            <a:ext cx="6793401" cy="1656864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720"/>
              </a:spcBef>
            </a:pPr>
            <a:r>
              <a:rPr spc="-45" dirty="0">
                <a:latin typeface="Arial" charset="0"/>
                <a:ea typeface="Arial" charset="0"/>
                <a:cs typeface="Arial" charset="0"/>
              </a:rPr>
              <a:t>An </a:t>
            </a:r>
            <a:r>
              <a:rPr spc="-35" dirty="0">
                <a:latin typeface="Arial" charset="0"/>
                <a:ea typeface="Arial" charset="0"/>
                <a:cs typeface="Arial" charset="0"/>
              </a:rPr>
              <a:t>introduction </a:t>
            </a:r>
            <a:r>
              <a:rPr spc="-65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GB" spc="-65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spc="-6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pc="-35" dirty="0">
                <a:latin typeface="Arial" charset="0"/>
                <a:ea typeface="Arial" charset="0"/>
                <a:cs typeface="Arial" charset="0"/>
              </a:rPr>
              <a:t>workplace</a:t>
            </a:r>
            <a:r>
              <a:rPr spc="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pc="-60" dirty="0">
                <a:latin typeface="Arial" charset="0"/>
                <a:ea typeface="Arial" charset="0"/>
                <a:cs typeface="Arial" charset="0"/>
              </a:rPr>
              <a:t>pressure</a:t>
            </a:r>
          </a:p>
        </p:txBody>
      </p:sp>
      <p:sp>
        <p:nvSpPr>
          <p:cNvPr id="19" name="object 19"/>
          <p:cNvSpPr/>
          <p:nvPr/>
        </p:nvSpPr>
        <p:spPr>
          <a:xfrm>
            <a:off x="9411016" y="5808046"/>
            <a:ext cx="823734" cy="1293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26823" y="6264019"/>
            <a:ext cx="107314" cy="276860"/>
          </a:xfrm>
          <a:custGeom>
            <a:avLst/>
            <a:gdLst/>
            <a:ahLst/>
            <a:cxnLst/>
            <a:rect l="l" t="t" r="r" b="b"/>
            <a:pathLst>
              <a:path w="107315" h="276859">
                <a:moveTo>
                  <a:pt x="0" y="276860"/>
                </a:moveTo>
                <a:lnTo>
                  <a:pt x="107149" y="276860"/>
                </a:lnTo>
                <a:lnTo>
                  <a:pt x="107149" y="0"/>
                </a:lnTo>
                <a:lnTo>
                  <a:pt x="0" y="0"/>
                </a:lnTo>
                <a:lnTo>
                  <a:pt x="0" y="276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26823" y="6171309"/>
            <a:ext cx="355600" cy="92710"/>
          </a:xfrm>
          <a:custGeom>
            <a:avLst/>
            <a:gdLst/>
            <a:ahLst/>
            <a:cxnLst/>
            <a:rect l="l" t="t" r="r" b="b"/>
            <a:pathLst>
              <a:path w="355600" h="92710">
                <a:moveTo>
                  <a:pt x="0" y="92709"/>
                </a:moveTo>
                <a:lnTo>
                  <a:pt x="355092" y="92709"/>
                </a:lnTo>
                <a:lnTo>
                  <a:pt x="355092" y="0"/>
                </a:lnTo>
                <a:lnTo>
                  <a:pt x="0" y="0"/>
                </a:lnTo>
                <a:lnTo>
                  <a:pt x="0" y="927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26823" y="5917309"/>
            <a:ext cx="107314" cy="254000"/>
          </a:xfrm>
          <a:custGeom>
            <a:avLst/>
            <a:gdLst/>
            <a:ahLst/>
            <a:cxnLst/>
            <a:rect l="l" t="t" r="r" b="b"/>
            <a:pathLst>
              <a:path w="107315" h="254000">
                <a:moveTo>
                  <a:pt x="0" y="253999"/>
                </a:moveTo>
                <a:lnTo>
                  <a:pt x="107149" y="253999"/>
                </a:lnTo>
                <a:lnTo>
                  <a:pt x="107149" y="0"/>
                </a:lnTo>
                <a:lnTo>
                  <a:pt x="0" y="0"/>
                </a:lnTo>
                <a:lnTo>
                  <a:pt x="0" y="253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74766" y="6264375"/>
            <a:ext cx="107314" cy="276860"/>
          </a:xfrm>
          <a:custGeom>
            <a:avLst/>
            <a:gdLst/>
            <a:ahLst/>
            <a:cxnLst/>
            <a:rect l="l" t="t" r="r" b="b"/>
            <a:pathLst>
              <a:path w="107315" h="276859">
                <a:moveTo>
                  <a:pt x="107149" y="0"/>
                </a:moveTo>
                <a:lnTo>
                  <a:pt x="0" y="0"/>
                </a:lnTo>
                <a:lnTo>
                  <a:pt x="0" y="276504"/>
                </a:lnTo>
                <a:lnTo>
                  <a:pt x="107149" y="276504"/>
                </a:lnTo>
                <a:lnTo>
                  <a:pt x="1071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74766" y="5917017"/>
            <a:ext cx="107314" cy="254635"/>
          </a:xfrm>
          <a:custGeom>
            <a:avLst/>
            <a:gdLst/>
            <a:ahLst/>
            <a:cxnLst/>
            <a:rect l="l" t="t" r="r" b="b"/>
            <a:pathLst>
              <a:path w="107315" h="254635">
                <a:moveTo>
                  <a:pt x="107149" y="0"/>
                </a:moveTo>
                <a:lnTo>
                  <a:pt x="0" y="0"/>
                </a:lnTo>
                <a:lnTo>
                  <a:pt x="0" y="254038"/>
                </a:lnTo>
                <a:lnTo>
                  <a:pt x="107149" y="254038"/>
                </a:lnTo>
                <a:lnTo>
                  <a:pt x="1071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26823" y="5917017"/>
            <a:ext cx="355600" cy="624205"/>
          </a:xfrm>
          <a:custGeom>
            <a:avLst/>
            <a:gdLst/>
            <a:ahLst/>
            <a:cxnLst/>
            <a:rect l="l" t="t" r="r" b="b"/>
            <a:pathLst>
              <a:path w="355600" h="624204">
                <a:moveTo>
                  <a:pt x="0" y="623862"/>
                </a:moveTo>
                <a:lnTo>
                  <a:pt x="0" y="0"/>
                </a:lnTo>
                <a:lnTo>
                  <a:pt x="107149" y="0"/>
                </a:lnTo>
                <a:lnTo>
                  <a:pt x="107149" y="254038"/>
                </a:lnTo>
                <a:lnTo>
                  <a:pt x="247942" y="254038"/>
                </a:lnTo>
                <a:lnTo>
                  <a:pt x="247942" y="0"/>
                </a:lnTo>
                <a:lnTo>
                  <a:pt x="355092" y="0"/>
                </a:lnTo>
                <a:lnTo>
                  <a:pt x="355092" y="623862"/>
                </a:lnTo>
                <a:lnTo>
                  <a:pt x="247942" y="623862"/>
                </a:lnTo>
                <a:lnTo>
                  <a:pt x="247942" y="347357"/>
                </a:lnTo>
                <a:lnTo>
                  <a:pt x="107149" y="347357"/>
                </a:lnTo>
                <a:lnTo>
                  <a:pt x="107149" y="623862"/>
                </a:lnTo>
                <a:lnTo>
                  <a:pt x="0" y="623862"/>
                </a:lnTo>
                <a:close/>
              </a:path>
            </a:pathLst>
          </a:custGeom>
          <a:ln w="171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008120" y="5917019"/>
            <a:ext cx="107314" cy="624205"/>
          </a:xfrm>
          <a:custGeom>
            <a:avLst/>
            <a:gdLst/>
            <a:ahLst/>
            <a:cxnLst/>
            <a:rect l="l" t="t" r="r" b="b"/>
            <a:pathLst>
              <a:path w="107315" h="624204">
                <a:moveTo>
                  <a:pt x="0" y="0"/>
                </a:moveTo>
                <a:lnTo>
                  <a:pt x="107149" y="0"/>
                </a:lnTo>
                <a:lnTo>
                  <a:pt x="107149" y="623862"/>
                </a:lnTo>
                <a:lnTo>
                  <a:pt x="0" y="6238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25151" y="6646081"/>
            <a:ext cx="200660" cy="340360"/>
          </a:xfrm>
          <a:custGeom>
            <a:avLst/>
            <a:gdLst/>
            <a:ahLst/>
            <a:cxnLst/>
            <a:rect l="l" t="t" r="r" b="b"/>
            <a:pathLst>
              <a:path w="200659" h="340359">
                <a:moveTo>
                  <a:pt x="57442" y="0"/>
                </a:moveTo>
                <a:lnTo>
                  <a:pt x="0" y="0"/>
                </a:lnTo>
                <a:lnTo>
                  <a:pt x="71107" y="339991"/>
                </a:lnTo>
                <a:lnTo>
                  <a:pt x="129501" y="339991"/>
                </a:lnTo>
                <a:lnTo>
                  <a:pt x="151266" y="235927"/>
                </a:lnTo>
                <a:lnTo>
                  <a:pt x="99834" y="235927"/>
                </a:lnTo>
                <a:lnTo>
                  <a:pt x="57442" y="0"/>
                </a:lnTo>
                <a:close/>
              </a:path>
              <a:path w="200659" h="340359">
                <a:moveTo>
                  <a:pt x="200609" y="0"/>
                </a:moveTo>
                <a:lnTo>
                  <a:pt x="143154" y="0"/>
                </a:lnTo>
                <a:lnTo>
                  <a:pt x="100774" y="235927"/>
                </a:lnTo>
                <a:lnTo>
                  <a:pt x="151266" y="235927"/>
                </a:lnTo>
                <a:lnTo>
                  <a:pt x="200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5151" y="6646081"/>
            <a:ext cx="200660" cy="340360"/>
          </a:xfrm>
          <a:custGeom>
            <a:avLst/>
            <a:gdLst/>
            <a:ahLst/>
            <a:cxnLst/>
            <a:rect l="l" t="t" r="r" b="b"/>
            <a:pathLst>
              <a:path w="200659" h="340359">
                <a:moveTo>
                  <a:pt x="143154" y="0"/>
                </a:moveTo>
                <a:lnTo>
                  <a:pt x="200609" y="0"/>
                </a:lnTo>
                <a:lnTo>
                  <a:pt x="129501" y="339991"/>
                </a:lnTo>
                <a:lnTo>
                  <a:pt x="71107" y="339991"/>
                </a:lnTo>
                <a:lnTo>
                  <a:pt x="0" y="0"/>
                </a:lnTo>
                <a:lnTo>
                  <a:pt x="57442" y="0"/>
                </a:lnTo>
                <a:lnTo>
                  <a:pt x="99834" y="235927"/>
                </a:lnTo>
                <a:lnTo>
                  <a:pt x="100774" y="235927"/>
                </a:lnTo>
                <a:lnTo>
                  <a:pt x="143154" y="0"/>
                </a:lnTo>
                <a:close/>
              </a:path>
            </a:pathLst>
          </a:custGeom>
          <a:ln w="171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28390" y="6646074"/>
            <a:ext cx="0" cy="340360"/>
          </a:xfrm>
          <a:custGeom>
            <a:avLst/>
            <a:gdLst/>
            <a:ahLst/>
            <a:cxnLst/>
            <a:rect l="l" t="t" r="r" b="b"/>
            <a:pathLst>
              <a:path h="340359">
                <a:moveTo>
                  <a:pt x="0" y="0"/>
                </a:moveTo>
                <a:lnTo>
                  <a:pt x="0" y="339991"/>
                </a:lnTo>
              </a:path>
            </a:pathLst>
          </a:custGeom>
          <a:ln w="583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39996" y="6641371"/>
            <a:ext cx="180340" cy="349885"/>
          </a:xfrm>
          <a:custGeom>
            <a:avLst/>
            <a:gdLst/>
            <a:ahLst/>
            <a:cxnLst/>
            <a:rect l="l" t="t" r="r" b="b"/>
            <a:pathLst>
              <a:path w="180340" h="349884">
                <a:moveTo>
                  <a:pt x="55562" y="247230"/>
                </a:moveTo>
                <a:lnTo>
                  <a:pt x="0" y="255231"/>
                </a:lnTo>
                <a:lnTo>
                  <a:pt x="7060" y="291406"/>
                </a:lnTo>
                <a:lnTo>
                  <a:pt x="24363" y="321397"/>
                </a:lnTo>
                <a:lnTo>
                  <a:pt x="51379" y="341851"/>
                </a:lnTo>
                <a:lnTo>
                  <a:pt x="87579" y="349415"/>
                </a:lnTo>
                <a:lnTo>
                  <a:pt x="125045" y="343683"/>
                </a:lnTo>
                <a:lnTo>
                  <a:pt x="154214" y="326871"/>
                </a:lnTo>
                <a:lnTo>
                  <a:pt x="173141" y="299549"/>
                </a:lnTo>
                <a:lnTo>
                  <a:pt x="173322" y="298551"/>
                </a:lnTo>
                <a:lnTo>
                  <a:pt x="90411" y="298551"/>
                </a:lnTo>
                <a:lnTo>
                  <a:pt x="77350" y="295367"/>
                </a:lnTo>
                <a:lnTo>
                  <a:pt x="66805" y="285783"/>
                </a:lnTo>
                <a:lnTo>
                  <a:pt x="59350" y="269753"/>
                </a:lnTo>
                <a:lnTo>
                  <a:pt x="55562" y="247230"/>
                </a:lnTo>
                <a:close/>
              </a:path>
              <a:path w="180340" h="349884">
                <a:moveTo>
                  <a:pt x="96062" y="0"/>
                </a:moveTo>
                <a:lnTo>
                  <a:pt x="57695" y="5628"/>
                </a:lnTo>
                <a:lnTo>
                  <a:pt x="29305" y="22072"/>
                </a:lnTo>
                <a:lnTo>
                  <a:pt x="11687" y="48670"/>
                </a:lnTo>
                <a:lnTo>
                  <a:pt x="5638" y="84759"/>
                </a:lnTo>
                <a:lnTo>
                  <a:pt x="14429" y="127467"/>
                </a:lnTo>
                <a:lnTo>
                  <a:pt x="36404" y="160493"/>
                </a:lnTo>
                <a:lnTo>
                  <a:pt x="64973" y="187423"/>
                </a:lnTo>
                <a:lnTo>
                  <a:pt x="93541" y="211840"/>
                </a:lnTo>
                <a:lnTo>
                  <a:pt x="115517" y="237329"/>
                </a:lnTo>
                <a:lnTo>
                  <a:pt x="124307" y="267474"/>
                </a:lnTo>
                <a:lnTo>
                  <a:pt x="121858" y="280876"/>
                </a:lnTo>
                <a:lnTo>
                  <a:pt x="114950" y="290609"/>
                </a:lnTo>
                <a:lnTo>
                  <a:pt x="104247" y="296544"/>
                </a:lnTo>
                <a:lnTo>
                  <a:pt x="90411" y="298551"/>
                </a:lnTo>
                <a:lnTo>
                  <a:pt x="173322" y="298551"/>
                </a:lnTo>
                <a:lnTo>
                  <a:pt x="179882" y="262293"/>
                </a:lnTo>
                <a:lnTo>
                  <a:pt x="167541" y="213901"/>
                </a:lnTo>
                <a:lnTo>
                  <a:pt x="138111" y="176448"/>
                </a:lnTo>
                <a:lnTo>
                  <a:pt x="102985" y="145390"/>
                </a:lnTo>
                <a:lnTo>
                  <a:pt x="73555" y="116185"/>
                </a:lnTo>
                <a:lnTo>
                  <a:pt x="61214" y="84289"/>
                </a:lnTo>
                <a:lnTo>
                  <a:pt x="63127" y="70130"/>
                </a:lnTo>
                <a:lnTo>
                  <a:pt x="68749" y="59632"/>
                </a:lnTo>
                <a:lnTo>
                  <a:pt x="77903" y="53107"/>
                </a:lnTo>
                <a:lnTo>
                  <a:pt x="90411" y="50863"/>
                </a:lnTo>
                <a:lnTo>
                  <a:pt x="169290" y="50863"/>
                </a:lnTo>
                <a:lnTo>
                  <a:pt x="168898" y="49270"/>
                </a:lnTo>
                <a:lnTo>
                  <a:pt x="152449" y="23193"/>
                </a:lnTo>
                <a:lnTo>
                  <a:pt x="128053" y="6122"/>
                </a:lnTo>
                <a:lnTo>
                  <a:pt x="96062" y="0"/>
                </a:lnTo>
                <a:close/>
              </a:path>
              <a:path w="180340" h="349884">
                <a:moveTo>
                  <a:pt x="169290" y="50863"/>
                </a:moveTo>
                <a:lnTo>
                  <a:pt x="90411" y="50863"/>
                </a:lnTo>
                <a:lnTo>
                  <a:pt x="100498" y="52643"/>
                </a:lnTo>
                <a:lnTo>
                  <a:pt x="110012" y="58748"/>
                </a:lnTo>
                <a:lnTo>
                  <a:pt x="117495" y="70328"/>
                </a:lnTo>
                <a:lnTo>
                  <a:pt x="121488" y="88531"/>
                </a:lnTo>
                <a:lnTo>
                  <a:pt x="177050" y="82410"/>
                </a:lnTo>
                <a:lnTo>
                  <a:pt x="169290" y="508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939996" y="6641371"/>
            <a:ext cx="180340" cy="349885"/>
          </a:xfrm>
          <a:custGeom>
            <a:avLst/>
            <a:gdLst/>
            <a:ahLst/>
            <a:cxnLst/>
            <a:rect l="l" t="t" r="r" b="b"/>
            <a:pathLst>
              <a:path w="180340" h="349884">
                <a:moveTo>
                  <a:pt x="121488" y="88531"/>
                </a:moveTo>
                <a:lnTo>
                  <a:pt x="117495" y="70328"/>
                </a:lnTo>
                <a:lnTo>
                  <a:pt x="110012" y="58748"/>
                </a:lnTo>
                <a:lnTo>
                  <a:pt x="100498" y="52643"/>
                </a:lnTo>
                <a:lnTo>
                  <a:pt x="90411" y="50863"/>
                </a:lnTo>
                <a:lnTo>
                  <a:pt x="77903" y="53107"/>
                </a:lnTo>
                <a:lnTo>
                  <a:pt x="68749" y="59632"/>
                </a:lnTo>
                <a:lnTo>
                  <a:pt x="63127" y="70130"/>
                </a:lnTo>
                <a:lnTo>
                  <a:pt x="61214" y="84289"/>
                </a:lnTo>
                <a:lnTo>
                  <a:pt x="73555" y="116185"/>
                </a:lnTo>
                <a:lnTo>
                  <a:pt x="102985" y="145390"/>
                </a:lnTo>
                <a:lnTo>
                  <a:pt x="138111" y="176448"/>
                </a:lnTo>
                <a:lnTo>
                  <a:pt x="167541" y="213901"/>
                </a:lnTo>
                <a:lnTo>
                  <a:pt x="179882" y="262293"/>
                </a:lnTo>
                <a:lnTo>
                  <a:pt x="173141" y="299549"/>
                </a:lnTo>
                <a:lnTo>
                  <a:pt x="154214" y="326871"/>
                </a:lnTo>
                <a:lnTo>
                  <a:pt x="125045" y="343683"/>
                </a:lnTo>
                <a:lnTo>
                  <a:pt x="87579" y="349415"/>
                </a:lnTo>
                <a:lnTo>
                  <a:pt x="51379" y="341851"/>
                </a:lnTo>
                <a:lnTo>
                  <a:pt x="24363" y="321397"/>
                </a:lnTo>
                <a:lnTo>
                  <a:pt x="7060" y="291406"/>
                </a:lnTo>
                <a:lnTo>
                  <a:pt x="0" y="255231"/>
                </a:lnTo>
                <a:lnTo>
                  <a:pt x="55562" y="247230"/>
                </a:lnTo>
                <a:lnTo>
                  <a:pt x="59350" y="269753"/>
                </a:lnTo>
                <a:lnTo>
                  <a:pt x="66805" y="285783"/>
                </a:lnTo>
                <a:lnTo>
                  <a:pt x="77350" y="295367"/>
                </a:lnTo>
                <a:lnTo>
                  <a:pt x="90411" y="298551"/>
                </a:lnTo>
                <a:lnTo>
                  <a:pt x="104247" y="296544"/>
                </a:lnTo>
                <a:lnTo>
                  <a:pt x="114950" y="290609"/>
                </a:lnTo>
                <a:lnTo>
                  <a:pt x="121858" y="280876"/>
                </a:lnTo>
                <a:lnTo>
                  <a:pt x="124307" y="267474"/>
                </a:lnTo>
                <a:lnTo>
                  <a:pt x="115517" y="237329"/>
                </a:lnTo>
                <a:lnTo>
                  <a:pt x="93541" y="211840"/>
                </a:lnTo>
                <a:lnTo>
                  <a:pt x="64973" y="187423"/>
                </a:lnTo>
                <a:lnTo>
                  <a:pt x="36404" y="160493"/>
                </a:lnTo>
                <a:lnTo>
                  <a:pt x="14429" y="127467"/>
                </a:lnTo>
                <a:lnTo>
                  <a:pt x="5638" y="84759"/>
                </a:lnTo>
                <a:lnTo>
                  <a:pt x="11687" y="48670"/>
                </a:lnTo>
                <a:lnTo>
                  <a:pt x="29305" y="22072"/>
                </a:lnTo>
                <a:lnTo>
                  <a:pt x="57695" y="5628"/>
                </a:lnTo>
                <a:lnTo>
                  <a:pt x="96062" y="0"/>
                </a:lnTo>
                <a:lnTo>
                  <a:pt x="128053" y="6122"/>
                </a:lnTo>
                <a:lnTo>
                  <a:pt x="152449" y="23193"/>
                </a:lnTo>
                <a:lnTo>
                  <a:pt x="168898" y="49270"/>
                </a:lnTo>
                <a:lnTo>
                  <a:pt x="177050" y="82410"/>
                </a:lnTo>
                <a:lnTo>
                  <a:pt x="121488" y="88531"/>
                </a:lnTo>
                <a:close/>
              </a:path>
            </a:pathLst>
          </a:custGeom>
          <a:ln w="171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006666" y="5833743"/>
            <a:ext cx="1275715" cy="117538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113664" algn="r">
              <a:lnSpc>
                <a:spcPts val="2240"/>
              </a:lnSpc>
              <a:spcBef>
                <a:spcPts val="245"/>
              </a:spcBef>
            </a:pPr>
            <a:r>
              <a:rPr sz="1900" b="1" spc="15" dirty="0">
                <a:latin typeface="Arial" charset="0"/>
                <a:ea typeface="Arial" charset="0"/>
                <a:cs typeface="Arial" charset="0"/>
              </a:rPr>
              <a:t>Putting</a:t>
            </a:r>
            <a:r>
              <a:rPr sz="1900" b="1" spc="-5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900" b="1" spc="20" dirty="0">
                <a:latin typeface="Arial" charset="0"/>
                <a:ea typeface="Arial" charset="0"/>
                <a:cs typeface="Arial" charset="0"/>
              </a:rPr>
              <a:t>a  </a:t>
            </a:r>
            <a:r>
              <a:rPr sz="1900" b="1" spc="15" dirty="0">
                <a:latin typeface="Arial" charset="0"/>
                <a:ea typeface="Arial" charset="0"/>
                <a:cs typeface="Arial" charset="0"/>
              </a:rPr>
              <a:t>spotlight  </a:t>
            </a:r>
            <a:r>
              <a:rPr sz="1900" b="1" spc="20" dirty="0">
                <a:latin typeface="Arial" charset="0"/>
                <a:ea typeface="Arial" charset="0"/>
                <a:cs typeface="Arial" charset="0"/>
              </a:rPr>
              <a:t>on</a:t>
            </a:r>
            <a:r>
              <a:rPr sz="1900" b="1" spc="-7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900" b="1" spc="20" dirty="0">
                <a:latin typeface="Arial" charset="0"/>
                <a:ea typeface="Arial" charset="0"/>
                <a:cs typeface="Arial" charset="0"/>
              </a:rPr>
              <a:t>mental  </a:t>
            </a:r>
            <a:r>
              <a:rPr sz="1900" b="1" spc="10" dirty="0">
                <a:latin typeface="Arial" charset="0"/>
                <a:ea typeface="Arial" charset="0"/>
                <a:cs typeface="Arial" charset="0"/>
              </a:rPr>
              <a:t>wellbeing</a:t>
            </a:r>
            <a:endParaRPr sz="1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4299CC-B5EF-1C45-A7AD-F57381F5D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300" y="5799230"/>
            <a:ext cx="811839" cy="12757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4162C89-EA8A-7D4E-A6A2-BD21DCA24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212725"/>
            <a:ext cx="1803400" cy="825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68301"/>
            <a:ext cx="83807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Recognising </a:t>
            </a:r>
            <a:r>
              <a:rPr sz="3000" spc="-3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sources </a:t>
            </a:r>
            <a:r>
              <a:rPr sz="3000" spc="-2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sz="3000" spc="-2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workplace</a:t>
            </a:r>
            <a:r>
              <a:rPr sz="3000" spc="37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000" spc="-3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pressure</a:t>
            </a:r>
            <a:endParaRPr sz="3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194" y="1440004"/>
            <a:ext cx="4691380" cy="4140200"/>
          </a:xfrm>
          <a:custGeom>
            <a:avLst/>
            <a:gdLst/>
            <a:ahLst/>
            <a:cxnLst/>
            <a:rect l="l" t="t" r="r" b="b"/>
            <a:pathLst>
              <a:path w="4691380" h="4140200">
                <a:moveTo>
                  <a:pt x="4600803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4050004"/>
                </a:lnTo>
                <a:lnTo>
                  <a:pt x="1406" y="4102031"/>
                </a:lnTo>
                <a:lnTo>
                  <a:pt x="11250" y="4128747"/>
                </a:lnTo>
                <a:lnTo>
                  <a:pt x="37970" y="4138590"/>
                </a:lnTo>
                <a:lnTo>
                  <a:pt x="90004" y="4139996"/>
                </a:lnTo>
                <a:lnTo>
                  <a:pt x="4600803" y="4139996"/>
                </a:lnTo>
                <a:lnTo>
                  <a:pt x="4652837" y="4138590"/>
                </a:lnTo>
                <a:lnTo>
                  <a:pt x="4679557" y="4128747"/>
                </a:lnTo>
                <a:lnTo>
                  <a:pt x="4689402" y="4102031"/>
                </a:lnTo>
                <a:lnTo>
                  <a:pt x="4690808" y="4050004"/>
                </a:lnTo>
                <a:lnTo>
                  <a:pt x="4690808" y="90004"/>
                </a:lnTo>
                <a:lnTo>
                  <a:pt x="4689402" y="37970"/>
                </a:lnTo>
                <a:lnTo>
                  <a:pt x="4679557" y="11250"/>
                </a:lnTo>
                <a:lnTo>
                  <a:pt x="4652837" y="1406"/>
                </a:lnTo>
                <a:lnTo>
                  <a:pt x="460080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43995" y="1440004"/>
            <a:ext cx="4691380" cy="4140200"/>
          </a:xfrm>
          <a:custGeom>
            <a:avLst/>
            <a:gdLst/>
            <a:ahLst/>
            <a:cxnLst/>
            <a:rect l="l" t="t" r="r" b="b"/>
            <a:pathLst>
              <a:path w="4691380" h="4140200">
                <a:moveTo>
                  <a:pt x="4600803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4050004"/>
                </a:lnTo>
                <a:lnTo>
                  <a:pt x="1406" y="4102031"/>
                </a:lnTo>
                <a:lnTo>
                  <a:pt x="11250" y="4128747"/>
                </a:lnTo>
                <a:lnTo>
                  <a:pt x="37970" y="4138590"/>
                </a:lnTo>
                <a:lnTo>
                  <a:pt x="90004" y="4139996"/>
                </a:lnTo>
                <a:lnTo>
                  <a:pt x="4600803" y="4139996"/>
                </a:lnTo>
                <a:lnTo>
                  <a:pt x="4652837" y="4138590"/>
                </a:lnTo>
                <a:lnTo>
                  <a:pt x="4679557" y="4128747"/>
                </a:lnTo>
                <a:lnTo>
                  <a:pt x="4689402" y="4102031"/>
                </a:lnTo>
                <a:lnTo>
                  <a:pt x="4690808" y="4050004"/>
                </a:lnTo>
                <a:lnTo>
                  <a:pt x="4690808" y="90004"/>
                </a:lnTo>
                <a:lnTo>
                  <a:pt x="4689402" y="37970"/>
                </a:lnTo>
                <a:lnTo>
                  <a:pt x="4679557" y="11250"/>
                </a:lnTo>
                <a:lnTo>
                  <a:pt x="4652837" y="1406"/>
                </a:lnTo>
                <a:lnTo>
                  <a:pt x="4600803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50701" y="4695797"/>
            <a:ext cx="3277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 charset="0"/>
                <a:ea typeface="Arial" charset="0"/>
                <a:cs typeface="Arial" charset="0"/>
              </a:rPr>
              <a:t>It is used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identify causes,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assess</a:t>
            </a:r>
            <a:r>
              <a:rPr sz="1200" spc="-8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severity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of the risk and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agree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actions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to reduce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or  </a:t>
            </a:r>
            <a:r>
              <a:rPr sz="1200" b="1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eliminate </a:t>
            </a:r>
            <a:r>
              <a:rPr sz="12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the causes of</a:t>
            </a:r>
            <a:r>
              <a:rPr sz="1200" b="1" spc="-1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stress</a:t>
            </a:r>
            <a:r>
              <a:rPr sz="1200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2100" y="3383396"/>
            <a:ext cx="3321050" cy="1149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marR="141605" indent="-635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Health and </a:t>
            </a:r>
            <a:r>
              <a:rPr sz="2000" spc="-5" dirty="0">
                <a:latin typeface="Arial" charset="0"/>
                <a:ea typeface="Arial" charset="0"/>
                <a:cs typeface="Arial" charset="0"/>
              </a:rPr>
              <a:t>Safety  </a:t>
            </a:r>
            <a:r>
              <a:rPr sz="2000" dirty="0">
                <a:latin typeface="Arial" charset="0"/>
                <a:ea typeface="Arial" charset="0"/>
                <a:cs typeface="Arial" charset="0"/>
              </a:rPr>
              <a:t>Management</a:t>
            </a:r>
            <a:r>
              <a:rPr sz="2000" spc="-9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5" dirty="0">
                <a:latin typeface="Arial" charset="0"/>
                <a:ea typeface="Arial" charset="0"/>
                <a:cs typeface="Arial" charset="0"/>
              </a:rPr>
              <a:t>Standards</a:t>
            </a:r>
            <a:endParaRPr sz="2000" dirty="0">
              <a:latin typeface="Arial" charset="0"/>
              <a:ea typeface="Arial" charset="0"/>
              <a:cs typeface="Arial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170"/>
              </a:spcBef>
            </a:pPr>
            <a:r>
              <a:rPr sz="1200" dirty="0">
                <a:latin typeface="Arial" charset="0"/>
                <a:ea typeface="Arial" charset="0"/>
                <a:cs typeface="Arial" charset="0"/>
              </a:rPr>
              <a:t>Aim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help both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employers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and</a:t>
            </a:r>
            <a:r>
              <a:rPr sz="1200" spc="-6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employees 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identify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any </a:t>
            </a:r>
            <a:r>
              <a:rPr sz="1200" b="1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potential </a:t>
            </a:r>
            <a:r>
              <a:rPr sz="12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risks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at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work.</a:t>
            </a:r>
            <a:endParaRPr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52073" y="3383396"/>
            <a:ext cx="3275329" cy="1155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5145" marR="518159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Mental</a:t>
            </a:r>
            <a:r>
              <a:rPr sz="2000" spc="-9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15" dirty="0">
                <a:latin typeface="Arial" charset="0"/>
                <a:ea typeface="Arial" charset="0"/>
                <a:cs typeface="Arial" charset="0"/>
              </a:rPr>
              <a:t>Wellbeing </a:t>
            </a:r>
            <a:r>
              <a:rPr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5" dirty="0">
                <a:latin typeface="Arial" charset="0"/>
                <a:ea typeface="Arial" charset="0"/>
                <a:cs typeface="Arial" charset="0"/>
              </a:rPr>
              <a:t>Discussion</a:t>
            </a:r>
            <a:r>
              <a:rPr sz="2000" spc="-2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60" dirty="0">
                <a:latin typeface="Arial" charset="0"/>
                <a:ea typeface="Arial" charset="0"/>
                <a:cs typeface="Arial" charset="0"/>
              </a:rPr>
              <a:t>Tool</a:t>
            </a:r>
            <a:endParaRPr sz="2000" dirty="0">
              <a:latin typeface="Arial" charset="0"/>
              <a:ea typeface="Arial" charset="0"/>
              <a:cs typeface="Arial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210"/>
              </a:spcBef>
            </a:pPr>
            <a:r>
              <a:rPr sz="1200" dirty="0">
                <a:latin typeface="Arial" charset="0"/>
                <a:ea typeface="Arial" charset="0"/>
                <a:cs typeface="Arial" charset="0"/>
              </a:rPr>
              <a:t>A </a:t>
            </a:r>
            <a:r>
              <a:rPr sz="1200" b="1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practical tool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which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looks at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any</a:t>
            </a:r>
            <a:r>
              <a:rPr sz="1200" spc="-4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specific  demands made on</a:t>
            </a:r>
            <a:r>
              <a:rPr sz="1200" spc="-2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employees.</a:t>
            </a:r>
            <a:endParaRPr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59266" y="1756333"/>
            <a:ext cx="1486674" cy="1408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194" y="5742004"/>
            <a:ext cx="9777730" cy="1068070"/>
          </a:xfrm>
          <a:custGeom>
            <a:avLst/>
            <a:gdLst/>
            <a:ahLst/>
            <a:cxnLst/>
            <a:rect l="l" t="t" r="r" b="b"/>
            <a:pathLst>
              <a:path w="9777730" h="1068070">
                <a:moveTo>
                  <a:pt x="9687610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978001"/>
                </a:lnTo>
                <a:lnTo>
                  <a:pt x="1406" y="1030028"/>
                </a:lnTo>
                <a:lnTo>
                  <a:pt x="11250" y="1056744"/>
                </a:lnTo>
                <a:lnTo>
                  <a:pt x="37970" y="1066587"/>
                </a:lnTo>
                <a:lnTo>
                  <a:pt x="90004" y="1067993"/>
                </a:lnTo>
                <a:lnTo>
                  <a:pt x="9687610" y="1067993"/>
                </a:lnTo>
                <a:lnTo>
                  <a:pt x="9739637" y="1066587"/>
                </a:lnTo>
                <a:lnTo>
                  <a:pt x="9766353" y="1056744"/>
                </a:lnTo>
                <a:lnTo>
                  <a:pt x="9776196" y="1030028"/>
                </a:lnTo>
                <a:lnTo>
                  <a:pt x="9777603" y="978001"/>
                </a:lnTo>
                <a:lnTo>
                  <a:pt x="9777603" y="90004"/>
                </a:lnTo>
                <a:lnTo>
                  <a:pt x="9776196" y="37970"/>
                </a:lnTo>
                <a:lnTo>
                  <a:pt x="9766353" y="11250"/>
                </a:lnTo>
                <a:lnTo>
                  <a:pt x="9739637" y="1406"/>
                </a:lnTo>
                <a:lnTo>
                  <a:pt x="9687610" y="0"/>
                </a:lnTo>
                <a:close/>
              </a:path>
            </a:pathLst>
          </a:custGeom>
          <a:solidFill>
            <a:srgbClr val="00B2E3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83003" y="6031647"/>
            <a:ext cx="68256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1590" marR="5080" indent="-1279525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 charset="0"/>
                <a:ea typeface="Arial" charset="0"/>
                <a:cs typeface="Arial" charset="0"/>
              </a:rPr>
              <a:t>Proceed </a:t>
            </a:r>
            <a:r>
              <a:rPr sz="1400" b="1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b="1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sz="1400" b="1" spc="-15" dirty="0">
                <a:latin typeface="Arial" charset="0"/>
                <a:ea typeface="Arial" charset="0"/>
                <a:cs typeface="Arial" charset="0"/>
              </a:rPr>
              <a:t>next </a:t>
            </a:r>
            <a:r>
              <a:rPr sz="1400" b="1" dirty="0">
                <a:latin typeface="Arial" charset="0"/>
                <a:ea typeface="Arial" charset="0"/>
                <a:cs typeface="Arial" charset="0"/>
              </a:rPr>
              <a:t>slide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find out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more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about the </a:t>
            </a:r>
            <a:r>
              <a:rPr sz="1400" b="1" dirty="0">
                <a:latin typeface="Arial" charset="0"/>
                <a:ea typeface="Arial" charset="0"/>
                <a:cs typeface="Arial" charset="0"/>
              </a:rPr>
              <a:t>six main </a:t>
            </a:r>
            <a:r>
              <a:rPr sz="1400" b="1" spc="-5" dirty="0">
                <a:latin typeface="Arial" charset="0"/>
                <a:ea typeface="Arial" charset="0"/>
                <a:cs typeface="Arial" charset="0"/>
              </a:rPr>
              <a:t>contributors </a:t>
            </a:r>
            <a:r>
              <a:rPr sz="1400" spc="-25" dirty="0">
                <a:latin typeface="Arial" charset="0"/>
                <a:ea typeface="Arial" charset="0"/>
                <a:cs typeface="Arial" charset="0"/>
              </a:rPr>
              <a:t>to </a:t>
            </a:r>
            <a:endParaRPr lang="en-GB" sz="1400" spc="-25" dirty="0">
              <a:latin typeface="Arial" charset="0"/>
              <a:ea typeface="Arial" charset="0"/>
              <a:cs typeface="Arial" charset="0"/>
            </a:endParaRPr>
          </a:p>
          <a:p>
            <a:pPr marL="1291590" marR="5080" indent="-1279525" algn="ctr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Arial" charset="0"/>
                <a:ea typeface="Arial" charset="0"/>
                <a:cs typeface="Arial" charset="0"/>
              </a:rPr>
              <a:t>work-related stress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 some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potential</a:t>
            </a:r>
            <a:r>
              <a:rPr sz="1400" spc="3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controls.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66849" y="1695406"/>
            <a:ext cx="1045210" cy="1421765"/>
          </a:xfrm>
          <a:custGeom>
            <a:avLst/>
            <a:gdLst/>
            <a:ahLst/>
            <a:cxnLst/>
            <a:rect l="l" t="t" r="r" b="b"/>
            <a:pathLst>
              <a:path w="1045209" h="1421764">
                <a:moveTo>
                  <a:pt x="879043" y="146011"/>
                </a:moveTo>
                <a:lnTo>
                  <a:pt x="166052" y="146011"/>
                </a:lnTo>
                <a:lnTo>
                  <a:pt x="119837" y="151510"/>
                </a:lnTo>
                <a:lnTo>
                  <a:pt x="79590" y="167285"/>
                </a:lnTo>
                <a:lnTo>
                  <a:pt x="46397" y="192254"/>
                </a:lnTo>
                <a:lnTo>
                  <a:pt x="21344" y="225335"/>
                </a:lnTo>
                <a:lnTo>
                  <a:pt x="5517" y="265446"/>
                </a:lnTo>
                <a:lnTo>
                  <a:pt x="0" y="311505"/>
                </a:lnTo>
                <a:lnTo>
                  <a:pt x="0" y="1255801"/>
                </a:lnTo>
                <a:lnTo>
                  <a:pt x="5517" y="1298482"/>
                </a:lnTo>
                <a:lnTo>
                  <a:pt x="21344" y="1337648"/>
                </a:lnTo>
                <a:lnTo>
                  <a:pt x="46397" y="1371404"/>
                </a:lnTo>
                <a:lnTo>
                  <a:pt x="79590" y="1397859"/>
                </a:lnTo>
                <a:lnTo>
                  <a:pt x="119837" y="1415120"/>
                </a:lnTo>
                <a:lnTo>
                  <a:pt x="166052" y="1421295"/>
                </a:lnTo>
                <a:lnTo>
                  <a:pt x="879043" y="1421295"/>
                </a:lnTo>
                <a:lnTo>
                  <a:pt x="921866" y="1415120"/>
                </a:lnTo>
                <a:lnTo>
                  <a:pt x="961161" y="1397859"/>
                </a:lnTo>
                <a:lnTo>
                  <a:pt x="995029" y="1371404"/>
                </a:lnTo>
                <a:lnTo>
                  <a:pt x="1009374" y="1353159"/>
                </a:lnTo>
                <a:lnTo>
                  <a:pt x="166052" y="1353159"/>
                </a:lnTo>
                <a:lnTo>
                  <a:pt x="126064" y="1344792"/>
                </a:lnTo>
                <a:lnTo>
                  <a:pt x="95235" y="1322735"/>
                </a:lnTo>
                <a:lnTo>
                  <a:pt x="75396" y="1291550"/>
                </a:lnTo>
                <a:lnTo>
                  <a:pt x="68376" y="1255801"/>
                </a:lnTo>
                <a:lnTo>
                  <a:pt x="68376" y="311505"/>
                </a:lnTo>
                <a:lnTo>
                  <a:pt x="75396" y="271654"/>
                </a:lnTo>
                <a:lnTo>
                  <a:pt x="95235" y="240930"/>
                </a:lnTo>
                <a:lnTo>
                  <a:pt x="126064" y="221156"/>
                </a:lnTo>
                <a:lnTo>
                  <a:pt x="166052" y="214160"/>
                </a:lnTo>
                <a:lnTo>
                  <a:pt x="1012604" y="214160"/>
                </a:lnTo>
                <a:lnTo>
                  <a:pt x="995029" y="192254"/>
                </a:lnTo>
                <a:lnTo>
                  <a:pt x="961161" y="167285"/>
                </a:lnTo>
                <a:lnTo>
                  <a:pt x="921866" y="151510"/>
                </a:lnTo>
                <a:lnTo>
                  <a:pt x="879043" y="146011"/>
                </a:lnTo>
                <a:close/>
              </a:path>
              <a:path w="1045209" h="1421764">
                <a:moveTo>
                  <a:pt x="1012604" y="214160"/>
                </a:moveTo>
                <a:lnTo>
                  <a:pt x="879043" y="214160"/>
                </a:lnTo>
                <a:lnTo>
                  <a:pt x="914911" y="221156"/>
                </a:lnTo>
                <a:lnTo>
                  <a:pt x="946197" y="240930"/>
                </a:lnTo>
                <a:lnTo>
                  <a:pt x="968325" y="271654"/>
                </a:lnTo>
                <a:lnTo>
                  <a:pt x="976718" y="311505"/>
                </a:lnTo>
                <a:lnTo>
                  <a:pt x="976718" y="1255801"/>
                </a:lnTo>
                <a:lnTo>
                  <a:pt x="968325" y="1291550"/>
                </a:lnTo>
                <a:lnTo>
                  <a:pt x="946197" y="1322735"/>
                </a:lnTo>
                <a:lnTo>
                  <a:pt x="914911" y="1344792"/>
                </a:lnTo>
                <a:lnTo>
                  <a:pt x="879043" y="1353159"/>
                </a:lnTo>
                <a:lnTo>
                  <a:pt x="1009374" y="1353159"/>
                </a:lnTo>
                <a:lnTo>
                  <a:pt x="1021571" y="1337648"/>
                </a:lnTo>
                <a:lnTo>
                  <a:pt x="1038888" y="1298482"/>
                </a:lnTo>
                <a:lnTo>
                  <a:pt x="1045082" y="1255801"/>
                </a:lnTo>
                <a:lnTo>
                  <a:pt x="1045082" y="311505"/>
                </a:lnTo>
                <a:lnTo>
                  <a:pt x="1038888" y="265446"/>
                </a:lnTo>
                <a:lnTo>
                  <a:pt x="1021571" y="225335"/>
                </a:lnTo>
                <a:lnTo>
                  <a:pt x="1012604" y="214160"/>
                </a:lnTo>
                <a:close/>
              </a:path>
              <a:path w="1045209" h="1421764">
                <a:moveTo>
                  <a:pt x="439521" y="1031900"/>
                </a:moveTo>
                <a:lnTo>
                  <a:pt x="322325" y="1031900"/>
                </a:lnTo>
                <a:lnTo>
                  <a:pt x="315153" y="1033574"/>
                </a:lnTo>
                <a:lnTo>
                  <a:pt x="308897" y="1037986"/>
                </a:lnTo>
                <a:lnTo>
                  <a:pt x="304471" y="1044223"/>
                </a:lnTo>
                <a:lnTo>
                  <a:pt x="302793" y="1051369"/>
                </a:lnTo>
                <a:lnTo>
                  <a:pt x="302793" y="1177925"/>
                </a:lnTo>
                <a:lnTo>
                  <a:pt x="304471" y="1185076"/>
                </a:lnTo>
                <a:lnTo>
                  <a:pt x="308897" y="1191312"/>
                </a:lnTo>
                <a:lnTo>
                  <a:pt x="315153" y="1195721"/>
                </a:lnTo>
                <a:lnTo>
                  <a:pt x="322325" y="1197394"/>
                </a:lnTo>
                <a:lnTo>
                  <a:pt x="439521" y="1197394"/>
                </a:lnTo>
                <a:lnTo>
                  <a:pt x="452341" y="1195721"/>
                </a:lnTo>
                <a:lnTo>
                  <a:pt x="461502" y="1191312"/>
                </a:lnTo>
                <a:lnTo>
                  <a:pt x="467000" y="1185076"/>
                </a:lnTo>
                <a:lnTo>
                  <a:pt x="468833" y="1177925"/>
                </a:lnTo>
                <a:lnTo>
                  <a:pt x="468833" y="1051369"/>
                </a:lnTo>
                <a:lnTo>
                  <a:pt x="467000" y="1044223"/>
                </a:lnTo>
                <a:lnTo>
                  <a:pt x="461502" y="1037986"/>
                </a:lnTo>
                <a:lnTo>
                  <a:pt x="452341" y="1033574"/>
                </a:lnTo>
                <a:lnTo>
                  <a:pt x="439521" y="1031900"/>
                </a:lnTo>
                <a:close/>
              </a:path>
              <a:path w="1045209" h="1421764">
                <a:moveTo>
                  <a:pt x="439521" y="720382"/>
                </a:moveTo>
                <a:lnTo>
                  <a:pt x="322325" y="720382"/>
                </a:lnTo>
                <a:lnTo>
                  <a:pt x="315153" y="722056"/>
                </a:lnTo>
                <a:lnTo>
                  <a:pt x="308897" y="726468"/>
                </a:lnTo>
                <a:lnTo>
                  <a:pt x="304471" y="732705"/>
                </a:lnTo>
                <a:lnTo>
                  <a:pt x="302793" y="739851"/>
                </a:lnTo>
                <a:lnTo>
                  <a:pt x="302793" y="866406"/>
                </a:lnTo>
                <a:lnTo>
                  <a:pt x="304471" y="873552"/>
                </a:lnTo>
                <a:lnTo>
                  <a:pt x="308897" y="879789"/>
                </a:lnTo>
                <a:lnTo>
                  <a:pt x="315153" y="884201"/>
                </a:lnTo>
                <a:lnTo>
                  <a:pt x="322325" y="885875"/>
                </a:lnTo>
                <a:lnTo>
                  <a:pt x="439521" y="885875"/>
                </a:lnTo>
                <a:lnTo>
                  <a:pt x="452341" y="884201"/>
                </a:lnTo>
                <a:lnTo>
                  <a:pt x="461502" y="879789"/>
                </a:lnTo>
                <a:lnTo>
                  <a:pt x="467000" y="873552"/>
                </a:lnTo>
                <a:lnTo>
                  <a:pt x="468833" y="866406"/>
                </a:lnTo>
                <a:lnTo>
                  <a:pt x="468833" y="739851"/>
                </a:lnTo>
                <a:lnTo>
                  <a:pt x="467000" y="732705"/>
                </a:lnTo>
                <a:lnTo>
                  <a:pt x="461502" y="726468"/>
                </a:lnTo>
                <a:lnTo>
                  <a:pt x="452341" y="722056"/>
                </a:lnTo>
                <a:lnTo>
                  <a:pt x="439521" y="720382"/>
                </a:lnTo>
                <a:close/>
              </a:path>
              <a:path w="1045209" h="1421764">
                <a:moveTo>
                  <a:pt x="439521" y="408863"/>
                </a:moveTo>
                <a:lnTo>
                  <a:pt x="322325" y="408863"/>
                </a:lnTo>
                <a:lnTo>
                  <a:pt x="315153" y="410536"/>
                </a:lnTo>
                <a:lnTo>
                  <a:pt x="308897" y="414945"/>
                </a:lnTo>
                <a:lnTo>
                  <a:pt x="304471" y="421181"/>
                </a:lnTo>
                <a:lnTo>
                  <a:pt x="302793" y="428332"/>
                </a:lnTo>
                <a:lnTo>
                  <a:pt x="302793" y="554888"/>
                </a:lnTo>
                <a:lnTo>
                  <a:pt x="304471" y="562034"/>
                </a:lnTo>
                <a:lnTo>
                  <a:pt x="308897" y="568271"/>
                </a:lnTo>
                <a:lnTo>
                  <a:pt x="315153" y="572683"/>
                </a:lnTo>
                <a:lnTo>
                  <a:pt x="322325" y="574357"/>
                </a:lnTo>
                <a:lnTo>
                  <a:pt x="439521" y="574357"/>
                </a:lnTo>
                <a:lnTo>
                  <a:pt x="452341" y="572683"/>
                </a:lnTo>
                <a:lnTo>
                  <a:pt x="461502" y="568271"/>
                </a:lnTo>
                <a:lnTo>
                  <a:pt x="467000" y="562034"/>
                </a:lnTo>
                <a:lnTo>
                  <a:pt x="468833" y="554888"/>
                </a:lnTo>
                <a:lnTo>
                  <a:pt x="468833" y="428332"/>
                </a:lnTo>
                <a:lnTo>
                  <a:pt x="467000" y="421181"/>
                </a:lnTo>
                <a:lnTo>
                  <a:pt x="461502" y="414945"/>
                </a:lnTo>
                <a:lnTo>
                  <a:pt x="452341" y="410536"/>
                </a:lnTo>
                <a:lnTo>
                  <a:pt x="439521" y="408863"/>
                </a:lnTo>
                <a:close/>
              </a:path>
              <a:path w="1045209" h="1421764">
                <a:moveTo>
                  <a:pt x="732535" y="214160"/>
                </a:moveTo>
                <a:lnTo>
                  <a:pt x="312559" y="214160"/>
                </a:lnTo>
                <a:lnTo>
                  <a:pt x="312559" y="223900"/>
                </a:lnTo>
                <a:lnTo>
                  <a:pt x="314238" y="232567"/>
                </a:lnTo>
                <a:lnTo>
                  <a:pt x="318663" y="242147"/>
                </a:lnTo>
                <a:lnTo>
                  <a:pt x="324920" y="249904"/>
                </a:lnTo>
                <a:lnTo>
                  <a:pt x="332092" y="253098"/>
                </a:lnTo>
                <a:lnTo>
                  <a:pt x="703237" y="253098"/>
                </a:lnTo>
                <a:lnTo>
                  <a:pt x="716055" y="249904"/>
                </a:lnTo>
                <a:lnTo>
                  <a:pt x="725211" y="242147"/>
                </a:lnTo>
                <a:lnTo>
                  <a:pt x="730704" y="232567"/>
                </a:lnTo>
                <a:lnTo>
                  <a:pt x="732535" y="223900"/>
                </a:lnTo>
                <a:lnTo>
                  <a:pt x="732535" y="214160"/>
                </a:lnTo>
                <a:close/>
              </a:path>
              <a:path w="1045209" h="1421764">
                <a:moveTo>
                  <a:pt x="703237" y="87604"/>
                </a:moveTo>
                <a:lnTo>
                  <a:pt x="332092" y="87604"/>
                </a:lnTo>
                <a:lnTo>
                  <a:pt x="324920" y="90950"/>
                </a:lnTo>
                <a:lnTo>
                  <a:pt x="318663" y="99772"/>
                </a:lnTo>
                <a:lnTo>
                  <a:pt x="314238" y="112245"/>
                </a:lnTo>
                <a:lnTo>
                  <a:pt x="312559" y="126542"/>
                </a:lnTo>
                <a:lnTo>
                  <a:pt x="312559" y="146011"/>
                </a:lnTo>
                <a:lnTo>
                  <a:pt x="732535" y="146011"/>
                </a:lnTo>
                <a:lnTo>
                  <a:pt x="732535" y="126542"/>
                </a:lnTo>
                <a:lnTo>
                  <a:pt x="730704" y="112245"/>
                </a:lnTo>
                <a:lnTo>
                  <a:pt x="725211" y="99772"/>
                </a:lnTo>
                <a:lnTo>
                  <a:pt x="716055" y="90950"/>
                </a:lnTo>
                <a:lnTo>
                  <a:pt x="703237" y="87604"/>
                </a:lnTo>
                <a:close/>
              </a:path>
              <a:path w="1045209" h="1421764">
                <a:moveTo>
                  <a:pt x="517664" y="0"/>
                </a:moveTo>
                <a:lnTo>
                  <a:pt x="490502" y="6692"/>
                </a:lnTo>
                <a:lnTo>
                  <a:pt x="468833" y="24336"/>
                </a:lnTo>
                <a:lnTo>
                  <a:pt x="454488" y="49281"/>
                </a:lnTo>
                <a:lnTo>
                  <a:pt x="449300" y="77876"/>
                </a:lnTo>
                <a:lnTo>
                  <a:pt x="449300" y="87604"/>
                </a:lnTo>
                <a:lnTo>
                  <a:pt x="595807" y="87604"/>
                </a:lnTo>
                <a:lnTo>
                  <a:pt x="595807" y="77876"/>
                </a:lnTo>
                <a:lnTo>
                  <a:pt x="589091" y="49281"/>
                </a:lnTo>
                <a:lnTo>
                  <a:pt x="571385" y="24336"/>
                </a:lnTo>
                <a:lnTo>
                  <a:pt x="546355" y="6692"/>
                </a:lnTo>
                <a:lnTo>
                  <a:pt x="517664" y="0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21158" y="2082205"/>
            <a:ext cx="226805" cy="172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21158" y="2397713"/>
            <a:ext cx="226805" cy="172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21158" y="2708624"/>
            <a:ext cx="226805" cy="172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 txBox="1"/>
          <p:nvPr/>
        </p:nvSpPr>
        <p:spPr>
          <a:xfrm>
            <a:off x="1210680" y="4791739"/>
            <a:ext cx="32778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GB" sz="1200" dirty="0">
                <a:latin typeface="Arial" charset="0"/>
                <a:ea typeface="Arial" charset="0"/>
                <a:cs typeface="Arial" charset="0"/>
              </a:rPr>
              <a:t>The HSE have identified </a:t>
            </a:r>
            <a:r>
              <a:rPr lang="en-GB" sz="12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six main </a:t>
            </a:r>
            <a:r>
              <a:rPr lang="en-GB" sz="12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sources</a:t>
            </a:r>
            <a:r>
              <a:rPr lang="en-GB" sz="1200" b="1" spc="-3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>
                <a:latin typeface="Arial" charset="0"/>
                <a:ea typeface="Arial" charset="0"/>
                <a:cs typeface="Arial" charset="0"/>
              </a:rPr>
              <a:t>of work-related stress.</a:t>
            </a:r>
            <a:endParaRPr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68301"/>
            <a:ext cx="2609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Six</a:t>
            </a:r>
            <a:r>
              <a:rPr sz="3000" spc="-1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000" spc="-2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essentials</a:t>
            </a:r>
            <a:endParaRPr sz="30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ix-essentials-video">
            <a:hlinkClick r:id="" action="ppaction://media"/>
            <a:extLst>
              <a:ext uri="{FF2B5EF4-FFF2-40B4-BE49-F238E27FC236}">
                <a16:creationId xmlns:a16="http://schemas.microsoft.com/office/drawing/2014/main" xmlns="" id="{99B65FF5-7C14-EF4A-AFFB-350C7A7EB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834" y="962025"/>
            <a:ext cx="10295466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68301"/>
            <a:ext cx="757300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Six </a:t>
            </a:r>
            <a:r>
              <a:rPr sz="3000" spc="-3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main sources </a:t>
            </a:r>
            <a:r>
              <a:rPr sz="3000" spc="-2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sz="3000" spc="-3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work-related</a:t>
            </a:r>
            <a:r>
              <a:rPr sz="3000" spc="40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000" spc="-4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stress</a:t>
            </a:r>
            <a:endParaRPr sz="3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194" y="1362005"/>
            <a:ext cx="3017520" cy="2409190"/>
          </a:xfrm>
          <a:custGeom>
            <a:avLst/>
            <a:gdLst/>
            <a:ahLst/>
            <a:cxnLst/>
            <a:rect l="l" t="t" r="r" b="b"/>
            <a:pathLst>
              <a:path w="3017520" h="2409190">
                <a:moveTo>
                  <a:pt x="2927438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2318994"/>
                </a:lnTo>
                <a:lnTo>
                  <a:pt x="1406" y="2371028"/>
                </a:lnTo>
                <a:lnTo>
                  <a:pt x="11250" y="2397748"/>
                </a:lnTo>
                <a:lnTo>
                  <a:pt x="37970" y="2407593"/>
                </a:lnTo>
                <a:lnTo>
                  <a:pt x="90004" y="2408999"/>
                </a:lnTo>
                <a:lnTo>
                  <a:pt x="2927438" y="2408999"/>
                </a:lnTo>
                <a:lnTo>
                  <a:pt x="2979472" y="2407593"/>
                </a:lnTo>
                <a:lnTo>
                  <a:pt x="3006193" y="2397748"/>
                </a:lnTo>
                <a:lnTo>
                  <a:pt x="3016037" y="2371028"/>
                </a:lnTo>
                <a:lnTo>
                  <a:pt x="3017443" y="2318994"/>
                </a:lnTo>
                <a:lnTo>
                  <a:pt x="3017443" y="90004"/>
                </a:lnTo>
                <a:lnTo>
                  <a:pt x="3016037" y="37970"/>
                </a:lnTo>
                <a:lnTo>
                  <a:pt x="3006193" y="11250"/>
                </a:lnTo>
                <a:lnTo>
                  <a:pt x="2979472" y="1406"/>
                </a:lnTo>
                <a:lnTo>
                  <a:pt x="2927438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194" y="4086005"/>
            <a:ext cx="3017520" cy="2409190"/>
          </a:xfrm>
          <a:custGeom>
            <a:avLst/>
            <a:gdLst/>
            <a:ahLst/>
            <a:cxnLst/>
            <a:rect l="l" t="t" r="r" b="b"/>
            <a:pathLst>
              <a:path w="3017520" h="2409190">
                <a:moveTo>
                  <a:pt x="2927438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2318994"/>
                </a:lnTo>
                <a:lnTo>
                  <a:pt x="1406" y="2371028"/>
                </a:lnTo>
                <a:lnTo>
                  <a:pt x="11250" y="2397748"/>
                </a:lnTo>
                <a:lnTo>
                  <a:pt x="37970" y="2407593"/>
                </a:lnTo>
                <a:lnTo>
                  <a:pt x="90004" y="2408999"/>
                </a:lnTo>
                <a:lnTo>
                  <a:pt x="2927438" y="2408999"/>
                </a:lnTo>
                <a:lnTo>
                  <a:pt x="2979472" y="2407593"/>
                </a:lnTo>
                <a:lnTo>
                  <a:pt x="3006193" y="2397748"/>
                </a:lnTo>
                <a:lnTo>
                  <a:pt x="3016037" y="2371028"/>
                </a:lnTo>
                <a:lnTo>
                  <a:pt x="3017443" y="2318994"/>
                </a:lnTo>
                <a:lnTo>
                  <a:pt x="3017443" y="90004"/>
                </a:lnTo>
                <a:lnTo>
                  <a:pt x="3016037" y="37970"/>
                </a:lnTo>
                <a:lnTo>
                  <a:pt x="3006193" y="11250"/>
                </a:lnTo>
                <a:lnTo>
                  <a:pt x="2979472" y="1406"/>
                </a:lnTo>
                <a:lnTo>
                  <a:pt x="2927438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33995" y="1362005"/>
            <a:ext cx="3017520" cy="2409190"/>
          </a:xfrm>
          <a:custGeom>
            <a:avLst/>
            <a:gdLst/>
            <a:ahLst/>
            <a:cxnLst/>
            <a:rect l="l" t="t" r="r" b="b"/>
            <a:pathLst>
              <a:path w="3017520" h="2409190">
                <a:moveTo>
                  <a:pt x="2927438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2318994"/>
                </a:lnTo>
                <a:lnTo>
                  <a:pt x="1406" y="2371028"/>
                </a:lnTo>
                <a:lnTo>
                  <a:pt x="11250" y="2397748"/>
                </a:lnTo>
                <a:lnTo>
                  <a:pt x="37970" y="2407593"/>
                </a:lnTo>
                <a:lnTo>
                  <a:pt x="90004" y="2408999"/>
                </a:lnTo>
                <a:lnTo>
                  <a:pt x="2927438" y="2408999"/>
                </a:lnTo>
                <a:lnTo>
                  <a:pt x="2979472" y="2407593"/>
                </a:lnTo>
                <a:lnTo>
                  <a:pt x="3006193" y="2397748"/>
                </a:lnTo>
                <a:lnTo>
                  <a:pt x="3016037" y="2371028"/>
                </a:lnTo>
                <a:lnTo>
                  <a:pt x="3017443" y="2318994"/>
                </a:lnTo>
                <a:lnTo>
                  <a:pt x="3017443" y="90004"/>
                </a:lnTo>
                <a:lnTo>
                  <a:pt x="3016037" y="37970"/>
                </a:lnTo>
                <a:lnTo>
                  <a:pt x="3006193" y="11250"/>
                </a:lnTo>
                <a:lnTo>
                  <a:pt x="2979472" y="1406"/>
                </a:lnTo>
                <a:lnTo>
                  <a:pt x="2927438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33995" y="4086005"/>
            <a:ext cx="3017520" cy="2409190"/>
          </a:xfrm>
          <a:custGeom>
            <a:avLst/>
            <a:gdLst/>
            <a:ahLst/>
            <a:cxnLst/>
            <a:rect l="l" t="t" r="r" b="b"/>
            <a:pathLst>
              <a:path w="3017520" h="2409190">
                <a:moveTo>
                  <a:pt x="2927438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2318994"/>
                </a:lnTo>
                <a:lnTo>
                  <a:pt x="1406" y="2371028"/>
                </a:lnTo>
                <a:lnTo>
                  <a:pt x="11250" y="2397748"/>
                </a:lnTo>
                <a:lnTo>
                  <a:pt x="37970" y="2407593"/>
                </a:lnTo>
                <a:lnTo>
                  <a:pt x="90004" y="2408999"/>
                </a:lnTo>
                <a:lnTo>
                  <a:pt x="2927438" y="2408999"/>
                </a:lnTo>
                <a:lnTo>
                  <a:pt x="2979472" y="2407593"/>
                </a:lnTo>
                <a:lnTo>
                  <a:pt x="3006193" y="2397748"/>
                </a:lnTo>
                <a:lnTo>
                  <a:pt x="3016037" y="2371028"/>
                </a:lnTo>
                <a:lnTo>
                  <a:pt x="3017443" y="2318994"/>
                </a:lnTo>
                <a:lnTo>
                  <a:pt x="3017443" y="90004"/>
                </a:lnTo>
                <a:lnTo>
                  <a:pt x="3016037" y="37970"/>
                </a:lnTo>
                <a:lnTo>
                  <a:pt x="3006193" y="11250"/>
                </a:lnTo>
                <a:lnTo>
                  <a:pt x="2979472" y="1406"/>
                </a:lnTo>
                <a:lnTo>
                  <a:pt x="2927438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17355" y="1362005"/>
            <a:ext cx="3017520" cy="2409190"/>
          </a:xfrm>
          <a:custGeom>
            <a:avLst/>
            <a:gdLst/>
            <a:ahLst/>
            <a:cxnLst/>
            <a:rect l="l" t="t" r="r" b="b"/>
            <a:pathLst>
              <a:path w="3017520" h="2409190">
                <a:moveTo>
                  <a:pt x="2927438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2318994"/>
                </a:lnTo>
                <a:lnTo>
                  <a:pt x="1406" y="2371028"/>
                </a:lnTo>
                <a:lnTo>
                  <a:pt x="11250" y="2397748"/>
                </a:lnTo>
                <a:lnTo>
                  <a:pt x="37970" y="2407593"/>
                </a:lnTo>
                <a:lnTo>
                  <a:pt x="90004" y="2408999"/>
                </a:lnTo>
                <a:lnTo>
                  <a:pt x="2927438" y="2408999"/>
                </a:lnTo>
                <a:lnTo>
                  <a:pt x="2979472" y="2407593"/>
                </a:lnTo>
                <a:lnTo>
                  <a:pt x="3006193" y="2397748"/>
                </a:lnTo>
                <a:lnTo>
                  <a:pt x="3016037" y="2371028"/>
                </a:lnTo>
                <a:lnTo>
                  <a:pt x="3017443" y="2318994"/>
                </a:lnTo>
                <a:lnTo>
                  <a:pt x="3017443" y="90004"/>
                </a:lnTo>
                <a:lnTo>
                  <a:pt x="3016037" y="37970"/>
                </a:lnTo>
                <a:lnTo>
                  <a:pt x="3006193" y="11250"/>
                </a:lnTo>
                <a:lnTo>
                  <a:pt x="2979472" y="1406"/>
                </a:lnTo>
                <a:lnTo>
                  <a:pt x="2927438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17355" y="4086005"/>
            <a:ext cx="3017520" cy="2409190"/>
          </a:xfrm>
          <a:custGeom>
            <a:avLst/>
            <a:gdLst/>
            <a:ahLst/>
            <a:cxnLst/>
            <a:rect l="l" t="t" r="r" b="b"/>
            <a:pathLst>
              <a:path w="3017520" h="2409190">
                <a:moveTo>
                  <a:pt x="2927438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2318994"/>
                </a:lnTo>
                <a:lnTo>
                  <a:pt x="1406" y="2371028"/>
                </a:lnTo>
                <a:lnTo>
                  <a:pt x="11250" y="2397748"/>
                </a:lnTo>
                <a:lnTo>
                  <a:pt x="37970" y="2407593"/>
                </a:lnTo>
                <a:lnTo>
                  <a:pt x="90004" y="2408999"/>
                </a:lnTo>
                <a:lnTo>
                  <a:pt x="2927438" y="2408999"/>
                </a:lnTo>
                <a:lnTo>
                  <a:pt x="2979472" y="2407593"/>
                </a:lnTo>
                <a:lnTo>
                  <a:pt x="3006193" y="2397748"/>
                </a:lnTo>
                <a:lnTo>
                  <a:pt x="3016037" y="2371028"/>
                </a:lnTo>
                <a:lnTo>
                  <a:pt x="3017443" y="2318994"/>
                </a:lnTo>
                <a:lnTo>
                  <a:pt x="3017443" y="90004"/>
                </a:lnTo>
                <a:lnTo>
                  <a:pt x="3016037" y="37970"/>
                </a:lnTo>
                <a:lnTo>
                  <a:pt x="3006193" y="11250"/>
                </a:lnTo>
                <a:lnTo>
                  <a:pt x="2979472" y="1406"/>
                </a:lnTo>
                <a:lnTo>
                  <a:pt x="2927438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11271" y="2705968"/>
            <a:ext cx="24834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 charset="0"/>
                <a:ea typeface="Arial" charset="0"/>
                <a:cs typeface="Arial" charset="0"/>
              </a:rPr>
              <a:t>Ensure any </a:t>
            </a:r>
            <a:r>
              <a:rPr sz="14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demand</a:t>
            </a:r>
            <a:r>
              <a:rPr sz="1400" spc="-3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such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as 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workload, pattern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work  environment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are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optimal.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987058" y="2699745"/>
            <a:ext cx="271843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 charset="0"/>
                <a:ea typeface="Arial" charset="0"/>
                <a:cs typeface="Arial" charset="0"/>
              </a:rPr>
              <a:t>Aim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promote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positive  </a:t>
            </a:r>
            <a:r>
              <a:rPr sz="1400" b="1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relationship</a:t>
            </a:r>
            <a:r>
              <a:rPr sz="1400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at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work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 try</a:t>
            </a:r>
            <a:r>
              <a:rPr sz="1400" spc="-5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 avoid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conflict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where</a:t>
            </a:r>
            <a:r>
              <a:rPr sz="1400" spc="-2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possible.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23932" y="2699745"/>
            <a:ext cx="261239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 charset="0"/>
                <a:ea typeface="Arial" charset="0"/>
                <a:cs typeface="Arial" charset="0"/>
              </a:rPr>
              <a:t>Ensure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understanding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of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 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person’s </a:t>
            </a:r>
            <a:r>
              <a:rPr sz="14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role</a:t>
            </a:r>
            <a:r>
              <a:rPr sz="1400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how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it fits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into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the bigger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 picture.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1031" y="5423819"/>
            <a:ext cx="204406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 charset="0"/>
                <a:ea typeface="Arial" charset="0"/>
                <a:cs typeface="Arial" charset="0"/>
              </a:rPr>
              <a:t>Consider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how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much  </a:t>
            </a:r>
            <a:r>
              <a:rPr sz="14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control</a:t>
            </a:r>
            <a:r>
              <a:rPr sz="1400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 person</a:t>
            </a:r>
            <a:r>
              <a:rPr sz="1400" spc="-5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has</a:t>
            </a:r>
            <a:r>
              <a:rPr sz="1400" spc="-2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in  the </a:t>
            </a:r>
            <a:r>
              <a:rPr sz="1400" spc="-20" dirty="0">
                <a:latin typeface="Arial" charset="0"/>
                <a:ea typeface="Arial" charset="0"/>
                <a:cs typeface="Arial" charset="0"/>
              </a:rPr>
              <a:t>way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they</a:t>
            </a:r>
            <a:r>
              <a:rPr sz="1400" spc="-2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work.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58991" y="5423819"/>
            <a:ext cx="235648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 charset="0"/>
                <a:ea typeface="Arial" charset="0"/>
                <a:cs typeface="Arial" charset="0"/>
              </a:rPr>
              <a:t>Ensure there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adequate  </a:t>
            </a:r>
            <a:r>
              <a:rPr sz="14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support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, with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appropriate  resources,</a:t>
            </a:r>
            <a:r>
              <a:rPr sz="1400" spc="-9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encouragement 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sponsorship.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65000" y="1762207"/>
            <a:ext cx="605155" cy="605155"/>
          </a:xfrm>
          <a:custGeom>
            <a:avLst/>
            <a:gdLst/>
            <a:ahLst/>
            <a:cxnLst/>
            <a:rect l="l" t="t" r="r" b="b"/>
            <a:pathLst>
              <a:path w="605155" h="605155">
                <a:moveTo>
                  <a:pt x="302399" y="0"/>
                </a:moveTo>
                <a:lnTo>
                  <a:pt x="253350" y="3958"/>
                </a:lnTo>
                <a:lnTo>
                  <a:pt x="206820" y="15417"/>
                </a:lnTo>
                <a:lnTo>
                  <a:pt x="163432" y="33754"/>
                </a:lnTo>
                <a:lnTo>
                  <a:pt x="123808" y="58347"/>
                </a:lnTo>
                <a:lnTo>
                  <a:pt x="88572" y="88572"/>
                </a:lnTo>
                <a:lnTo>
                  <a:pt x="58347" y="123808"/>
                </a:lnTo>
                <a:lnTo>
                  <a:pt x="33754" y="163432"/>
                </a:lnTo>
                <a:lnTo>
                  <a:pt x="15417" y="206820"/>
                </a:lnTo>
                <a:lnTo>
                  <a:pt x="3958" y="253350"/>
                </a:lnTo>
                <a:lnTo>
                  <a:pt x="0" y="302399"/>
                </a:lnTo>
                <a:lnTo>
                  <a:pt x="3958" y="351452"/>
                </a:lnTo>
                <a:lnTo>
                  <a:pt x="15417" y="397984"/>
                </a:lnTo>
                <a:lnTo>
                  <a:pt x="33754" y="441372"/>
                </a:lnTo>
                <a:lnTo>
                  <a:pt x="58347" y="480996"/>
                </a:lnTo>
                <a:lnTo>
                  <a:pt x="88572" y="516231"/>
                </a:lnTo>
                <a:lnTo>
                  <a:pt x="123808" y="546455"/>
                </a:lnTo>
                <a:lnTo>
                  <a:pt x="163432" y="571047"/>
                </a:lnTo>
                <a:lnTo>
                  <a:pt x="206820" y="589383"/>
                </a:lnTo>
                <a:lnTo>
                  <a:pt x="253350" y="600841"/>
                </a:lnTo>
                <a:lnTo>
                  <a:pt x="302399" y="604799"/>
                </a:lnTo>
                <a:lnTo>
                  <a:pt x="351449" y="600841"/>
                </a:lnTo>
                <a:lnTo>
                  <a:pt x="397979" y="589383"/>
                </a:lnTo>
                <a:lnTo>
                  <a:pt x="441367" y="571047"/>
                </a:lnTo>
                <a:lnTo>
                  <a:pt x="480990" y="546455"/>
                </a:lnTo>
                <a:lnTo>
                  <a:pt x="516226" y="516231"/>
                </a:lnTo>
                <a:lnTo>
                  <a:pt x="546452" y="480996"/>
                </a:lnTo>
                <a:lnTo>
                  <a:pt x="571045" y="441372"/>
                </a:lnTo>
                <a:lnTo>
                  <a:pt x="589382" y="397984"/>
                </a:lnTo>
                <a:lnTo>
                  <a:pt x="600841" y="351452"/>
                </a:lnTo>
                <a:lnTo>
                  <a:pt x="604799" y="302399"/>
                </a:lnTo>
                <a:lnTo>
                  <a:pt x="600841" y="253350"/>
                </a:lnTo>
                <a:lnTo>
                  <a:pt x="589382" y="206820"/>
                </a:lnTo>
                <a:lnTo>
                  <a:pt x="571045" y="163432"/>
                </a:lnTo>
                <a:lnTo>
                  <a:pt x="546452" y="123808"/>
                </a:lnTo>
                <a:lnTo>
                  <a:pt x="516226" y="88572"/>
                </a:lnTo>
                <a:lnTo>
                  <a:pt x="480990" y="58347"/>
                </a:lnTo>
                <a:lnTo>
                  <a:pt x="441367" y="33754"/>
                </a:lnTo>
                <a:lnTo>
                  <a:pt x="397979" y="15417"/>
                </a:lnTo>
                <a:lnTo>
                  <a:pt x="351449" y="3958"/>
                </a:lnTo>
                <a:lnTo>
                  <a:pt x="302399" y="0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17331" y="5429970"/>
            <a:ext cx="22078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 charset="0"/>
                <a:ea typeface="Arial" charset="0"/>
                <a:cs typeface="Arial" charset="0"/>
              </a:rPr>
              <a:t>Think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about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how</a:t>
            </a:r>
            <a:r>
              <a:rPr sz="1400" spc="-8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change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communicated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 support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provided.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52241" y="1701821"/>
            <a:ext cx="827405" cy="827405"/>
          </a:xfrm>
          <a:custGeom>
            <a:avLst/>
            <a:gdLst/>
            <a:ahLst/>
            <a:cxnLst/>
            <a:rect l="l" t="t" r="r" b="b"/>
            <a:pathLst>
              <a:path w="827405" h="827405">
                <a:moveTo>
                  <a:pt x="410654" y="0"/>
                </a:moveTo>
                <a:lnTo>
                  <a:pt x="363383" y="2812"/>
                </a:lnTo>
                <a:lnTo>
                  <a:pt x="317551" y="11039"/>
                </a:lnTo>
                <a:lnTo>
                  <a:pt x="273488" y="24363"/>
                </a:lnTo>
                <a:lnTo>
                  <a:pt x="231525" y="42467"/>
                </a:lnTo>
                <a:lnTo>
                  <a:pt x="191992" y="65034"/>
                </a:lnTo>
                <a:lnTo>
                  <a:pt x="155219" y="91748"/>
                </a:lnTo>
                <a:lnTo>
                  <a:pt x="121535" y="122291"/>
                </a:lnTo>
                <a:lnTo>
                  <a:pt x="91272" y="156347"/>
                </a:lnTo>
                <a:lnTo>
                  <a:pt x="64759" y="193598"/>
                </a:lnTo>
                <a:lnTo>
                  <a:pt x="42326" y="233729"/>
                </a:lnTo>
                <a:lnTo>
                  <a:pt x="24303" y="276421"/>
                </a:lnTo>
                <a:lnTo>
                  <a:pt x="11021" y="321358"/>
                </a:lnTo>
                <a:lnTo>
                  <a:pt x="2810" y="368223"/>
                </a:lnTo>
                <a:lnTo>
                  <a:pt x="0" y="416699"/>
                </a:lnTo>
                <a:lnTo>
                  <a:pt x="2810" y="465087"/>
                </a:lnTo>
                <a:lnTo>
                  <a:pt x="11021" y="511706"/>
                </a:lnTo>
                <a:lnTo>
                  <a:pt x="24303" y="556264"/>
                </a:lnTo>
                <a:lnTo>
                  <a:pt x="42326" y="598471"/>
                </a:lnTo>
                <a:lnTo>
                  <a:pt x="64759" y="638038"/>
                </a:lnTo>
                <a:lnTo>
                  <a:pt x="91272" y="674672"/>
                </a:lnTo>
                <a:lnTo>
                  <a:pt x="121535" y="708085"/>
                </a:lnTo>
                <a:lnTo>
                  <a:pt x="155219" y="737985"/>
                </a:lnTo>
                <a:lnTo>
                  <a:pt x="191992" y="764082"/>
                </a:lnTo>
                <a:lnTo>
                  <a:pt x="231525" y="786085"/>
                </a:lnTo>
                <a:lnTo>
                  <a:pt x="273488" y="803704"/>
                </a:lnTo>
                <a:lnTo>
                  <a:pt x="317551" y="816649"/>
                </a:lnTo>
                <a:lnTo>
                  <a:pt x="363383" y="824629"/>
                </a:lnTo>
                <a:lnTo>
                  <a:pt x="410654" y="827354"/>
                </a:lnTo>
                <a:lnTo>
                  <a:pt x="459130" y="824629"/>
                </a:lnTo>
                <a:lnTo>
                  <a:pt x="505995" y="816649"/>
                </a:lnTo>
                <a:lnTo>
                  <a:pt x="550933" y="803704"/>
                </a:lnTo>
                <a:lnTo>
                  <a:pt x="593625" y="786085"/>
                </a:lnTo>
                <a:lnTo>
                  <a:pt x="633755" y="764082"/>
                </a:lnTo>
                <a:lnTo>
                  <a:pt x="671006" y="737985"/>
                </a:lnTo>
                <a:lnTo>
                  <a:pt x="705062" y="708085"/>
                </a:lnTo>
                <a:lnTo>
                  <a:pt x="735605" y="674672"/>
                </a:lnTo>
                <a:lnTo>
                  <a:pt x="762319" y="638038"/>
                </a:lnTo>
                <a:lnTo>
                  <a:pt x="781785" y="603910"/>
                </a:lnTo>
                <a:lnTo>
                  <a:pt x="350266" y="603910"/>
                </a:lnTo>
                <a:lnTo>
                  <a:pt x="157022" y="416699"/>
                </a:lnTo>
                <a:lnTo>
                  <a:pt x="229489" y="344233"/>
                </a:lnTo>
                <a:lnTo>
                  <a:pt x="468164" y="344233"/>
                </a:lnTo>
                <a:lnTo>
                  <a:pt x="597865" y="211366"/>
                </a:lnTo>
                <a:lnTo>
                  <a:pt x="772311" y="211366"/>
                </a:lnTo>
                <a:lnTo>
                  <a:pt x="762319" y="193598"/>
                </a:lnTo>
                <a:lnTo>
                  <a:pt x="735605" y="156347"/>
                </a:lnTo>
                <a:lnTo>
                  <a:pt x="705062" y="122291"/>
                </a:lnTo>
                <a:lnTo>
                  <a:pt x="671006" y="91748"/>
                </a:lnTo>
                <a:lnTo>
                  <a:pt x="633755" y="65034"/>
                </a:lnTo>
                <a:lnTo>
                  <a:pt x="593625" y="42467"/>
                </a:lnTo>
                <a:lnTo>
                  <a:pt x="550933" y="24363"/>
                </a:lnTo>
                <a:lnTo>
                  <a:pt x="505995" y="11039"/>
                </a:lnTo>
                <a:lnTo>
                  <a:pt x="459130" y="2812"/>
                </a:lnTo>
                <a:lnTo>
                  <a:pt x="410654" y="0"/>
                </a:lnTo>
                <a:close/>
              </a:path>
              <a:path w="827405" h="827405">
                <a:moveTo>
                  <a:pt x="772311" y="211366"/>
                </a:moveTo>
                <a:lnTo>
                  <a:pt x="597865" y="211366"/>
                </a:lnTo>
                <a:lnTo>
                  <a:pt x="670344" y="283832"/>
                </a:lnTo>
                <a:lnTo>
                  <a:pt x="350266" y="603910"/>
                </a:lnTo>
                <a:lnTo>
                  <a:pt x="781785" y="603910"/>
                </a:lnTo>
                <a:lnTo>
                  <a:pt x="784887" y="598471"/>
                </a:lnTo>
                <a:lnTo>
                  <a:pt x="802991" y="556264"/>
                </a:lnTo>
                <a:lnTo>
                  <a:pt x="816314" y="511706"/>
                </a:lnTo>
                <a:lnTo>
                  <a:pt x="824546" y="465010"/>
                </a:lnTo>
                <a:lnTo>
                  <a:pt x="827354" y="416699"/>
                </a:lnTo>
                <a:lnTo>
                  <a:pt x="824541" y="368223"/>
                </a:lnTo>
                <a:lnTo>
                  <a:pt x="816314" y="321358"/>
                </a:lnTo>
                <a:lnTo>
                  <a:pt x="802991" y="276421"/>
                </a:lnTo>
                <a:lnTo>
                  <a:pt x="784887" y="233729"/>
                </a:lnTo>
                <a:lnTo>
                  <a:pt x="772311" y="211366"/>
                </a:lnTo>
                <a:close/>
              </a:path>
              <a:path w="827405" h="827405">
                <a:moveTo>
                  <a:pt x="468164" y="344233"/>
                </a:moveTo>
                <a:lnTo>
                  <a:pt x="229489" y="344233"/>
                </a:lnTo>
                <a:lnTo>
                  <a:pt x="350266" y="465010"/>
                </a:lnTo>
                <a:lnTo>
                  <a:pt x="468164" y="344233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81123" y="1770966"/>
            <a:ext cx="328295" cy="227965"/>
          </a:xfrm>
          <a:custGeom>
            <a:avLst/>
            <a:gdLst/>
            <a:ahLst/>
            <a:cxnLst/>
            <a:rect l="l" t="t" r="r" b="b"/>
            <a:pathLst>
              <a:path w="328295" h="227964">
                <a:moveTo>
                  <a:pt x="61785" y="0"/>
                </a:moveTo>
                <a:lnTo>
                  <a:pt x="41656" y="3278"/>
                </a:lnTo>
                <a:lnTo>
                  <a:pt x="21582" y="13890"/>
                </a:lnTo>
                <a:lnTo>
                  <a:pt x="6162" y="33004"/>
                </a:lnTo>
                <a:lnTo>
                  <a:pt x="0" y="61785"/>
                </a:lnTo>
                <a:lnTo>
                  <a:pt x="0" y="166103"/>
                </a:lnTo>
                <a:lnTo>
                  <a:pt x="3279" y="186237"/>
                </a:lnTo>
                <a:lnTo>
                  <a:pt x="13895" y="206311"/>
                </a:lnTo>
                <a:lnTo>
                  <a:pt x="33009" y="221728"/>
                </a:lnTo>
                <a:lnTo>
                  <a:pt x="61785" y="227888"/>
                </a:lnTo>
                <a:lnTo>
                  <a:pt x="266268" y="227888"/>
                </a:lnTo>
                <a:lnTo>
                  <a:pt x="286396" y="224608"/>
                </a:lnTo>
                <a:lnTo>
                  <a:pt x="306471" y="213993"/>
                </a:lnTo>
                <a:lnTo>
                  <a:pt x="321891" y="194879"/>
                </a:lnTo>
                <a:lnTo>
                  <a:pt x="328053" y="166103"/>
                </a:lnTo>
                <a:lnTo>
                  <a:pt x="328053" y="61785"/>
                </a:lnTo>
                <a:lnTo>
                  <a:pt x="324773" y="41651"/>
                </a:lnTo>
                <a:lnTo>
                  <a:pt x="314158" y="21577"/>
                </a:lnTo>
                <a:lnTo>
                  <a:pt x="295044" y="6160"/>
                </a:lnTo>
                <a:lnTo>
                  <a:pt x="266268" y="0"/>
                </a:lnTo>
                <a:lnTo>
                  <a:pt x="61785" y="0"/>
                </a:lnTo>
                <a:close/>
              </a:path>
            </a:pathLst>
          </a:custGeom>
          <a:ln w="3175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59530" y="2305480"/>
            <a:ext cx="464184" cy="278130"/>
          </a:xfrm>
          <a:custGeom>
            <a:avLst/>
            <a:gdLst/>
            <a:ahLst/>
            <a:cxnLst/>
            <a:rect l="l" t="t" r="r" b="b"/>
            <a:pathLst>
              <a:path w="464184" h="278130">
                <a:moveTo>
                  <a:pt x="0" y="258660"/>
                </a:moveTo>
                <a:lnTo>
                  <a:pt x="2306" y="216857"/>
                </a:lnTo>
                <a:lnTo>
                  <a:pt x="9493" y="175588"/>
                </a:lnTo>
                <a:lnTo>
                  <a:pt x="21962" y="136025"/>
                </a:lnTo>
                <a:lnTo>
                  <a:pt x="40114" y="99338"/>
                </a:lnTo>
                <a:lnTo>
                  <a:pt x="64352" y="66697"/>
                </a:lnTo>
                <a:lnTo>
                  <a:pt x="95076" y="39272"/>
                </a:lnTo>
                <a:lnTo>
                  <a:pt x="132689" y="18234"/>
                </a:lnTo>
                <a:lnTo>
                  <a:pt x="177592" y="4753"/>
                </a:lnTo>
                <a:lnTo>
                  <a:pt x="230187" y="0"/>
                </a:lnTo>
                <a:lnTo>
                  <a:pt x="283542" y="4753"/>
                </a:lnTo>
                <a:lnTo>
                  <a:pt x="329095" y="18234"/>
                </a:lnTo>
                <a:lnTo>
                  <a:pt x="367253" y="39272"/>
                </a:lnTo>
                <a:lnTo>
                  <a:pt x="398424" y="66697"/>
                </a:lnTo>
                <a:lnTo>
                  <a:pt x="423014" y="99338"/>
                </a:lnTo>
                <a:lnTo>
                  <a:pt x="441431" y="136025"/>
                </a:lnTo>
                <a:lnTo>
                  <a:pt x="454082" y="175588"/>
                </a:lnTo>
                <a:lnTo>
                  <a:pt x="461374" y="216857"/>
                </a:lnTo>
                <a:lnTo>
                  <a:pt x="463715" y="258660"/>
                </a:lnTo>
                <a:lnTo>
                  <a:pt x="463715" y="277710"/>
                </a:lnTo>
                <a:lnTo>
                  <a:pt x="444665" y="277710"/>
                </a:lnTo>
                <a:lnTo>
                  <a:pt x="19050" y="277710"/>
                </a:lnTo>
                <a:lnTo>
                  <a:pt x="0" y="277710"/>
                </a:lnTo>
                <a:lnTo>
                  <a:pt x="0" y="258660"/>
                </a:lnTo>
                <a:close/>
              </a:path>
            </a:pathLst>
          </a:custGeom>
          <a:ln w="3810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928916" y="2305480"/>
            <a:ext cx="464184" cy="278130"/>
          </a:xfrm>
          <a:custGeom>
            <a:avLst/>
            <a:gdLst/>
            <a:ahLst/>
            <a:cxnLst/>
            <a:rect l="l" t="t" r="r" b="b"/>
            <a:pathLst>
              <a:path w="464184" h="278130">
                <a:moveTo>
                  <a:pt x="0" y="258660"/>
                </a:moveTo>
                <a:lnTo>
                  <a:pt x="2306" y="216857"/>
                </a:lnTo>
                <a:lnTo>
                  <a:pt x="9493" y="175588"/>
                </a:lnTo>
                <a:lnTo>
                  <a:pt x="21962" y="136025"/>
                </a:lnTo>
                <a:lnTo>
                  <a:pt x="40114" y="99338"/>
                </a:lnTo>
                <a:lnTo>
                  <a:pt x="64352" y="66697"/>
                </a:lnTo>
                <a:lnTo>
                  <a:pt x="95076" y="39272"/>
                </a:lnTo>
                <a:lnTo>
                  <a:pt x="132689" y="18234"/>
                </a:lnTo>
                <a:lnTo>
                  <a:pt x="177592" y="4753"/>
                </a:lnTo>
                <a:lnTo>
                  <a:pt x="230187" y="0"/>
                </a:lnTo>
                <a:lnTo>
                  <a:pt x="283542" y="4753"/>
                </a:lnTo>
                <a:lnTo>
                  <a:pt x="329095" y="18234"/>
                </a:lnTo>
                <a:lnTo>
                  <a:pt x="367253" y="39272"/>
                </a:lnTo>
                <a:lnTo>
                  <a:pt x="398424" y="66697"/>
                </a:lnTo>
                <a:lnTo>
                  <a:pt x="423014" y="99338"/>
                </a:lnTo>
                <a:lnTo>
                  <a:pt x="441431" y="136025"/>
                </a:lnTo>
                <a:lnTo>
                  <a:pt x="454082" y="175588"/>
                </a:lnTo>
                <a:lnTo>
                  <a:pt x="461374" y="216857"/>
                </a:lnTo>
                <a:lnTo>
                  <a:pt x="463715" y="258660"/>
                </a:lnTo>
                <a:lnTo>
                  <a:pt x="463715" y="277710"/>
                </a:lnTo>
                <a:lnTo>
                  <a:pt x="444665" y="277710"/>
                </a:lnTo>
                <a:lnTo>
                  <a:pt x="19050" y="277710"/>
                </a:lnTo>
                <a:lnTo>
                  <a:pt x="0" y="277710"/>
                </a:lnTo>
                <a:lnTo>
                  <a:pt x="0" y="258660"/>
                </a:lnTo>
                <a:close/>
              </a:path>
            </a:pathLst>
          </a:custGeom>
          <a:ln w="38100">
            <a:solidFill>
              <a:srgbClr val="DAD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11921" y="4266006"/>
            <a:ext cx="108585" cy="676910"/>
          </a:xfrm>
          <a:custGeom>
            <a:avLst/>
            <a:gdLst/>
            <a:ahLst/>
            <a:cxnLst/>
            <a:rect l="l" t="t" r="r" b="b"/>
            <a:pathLst>
              <a:path w="108585" h="676910">
                <a:moveTo>
                  <a:pt x="0" y="676808"/>
                </a:moveTo>
                <a:lnTo>
                  <a:pt x="108000" y="676808"/>
                </a:lnTo>
                <a:lnTo>
                  <a:pt x="108000" y="0"/>
                </a:lnTo>
                <a:lnTo>
                  <a:pt x="0" y="0"/>
                </a:lnTo>
                <a:lnTo>
                  <a:pt x="0" y="676808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11921" y="5058003"/>
            <a:ext cx="108585" cy="252095"/>
          </a:xfrm>
          <a:custGeom>
            <a:avLst/>
            <a:gdLst/>
            <a:ahLst/>
            <a:cxnLst/>
            <a:rect l="l" t="t" r="r" b="b"/>
            <a:pathLst>
              <a:path w="108585" h="252095">
                <a:moveTo>
                  <a:pt x="0" y="252006"/>
                </a:moveTo>
                <a:lnTo>
                  <a:pt x="108000" y="252006"/>
                </a:lnTo>
                <a:lnTo>
                  <a:pt x="108000" y="0"/>
                </a:lnTo>
                <a:lnTo>
                  <a:pt x="0" y="0"/>
                </a:lnTo>
                <a:lnTo>
                  <a:pt x="0" y="252006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71915" y="4266006"/>
            <a:ext cx="108585" cy="407034"/>
          </a:xfrm>
          <a:custGeom>
            <a:avLst/>
            <a:gdLst/>
            <a:ahLst/>
            <a:cxnLst/>
            <a:rect l="l" t="t" r="r" b="b"/>
            <a:pathLst>
              <a:path w="108585" h="407035">
                <a:moveTo>
                  <a:pt x="0" y="406793"/>
                </a:moveTo>
                <a:lnTo>
                  <a:pt x="108000" y="406793"/>
                </a:lnTo>
                <a:lnTo>
                  <a:pt x="108000" y="0"/>
                </a:lnTo>
                <a:lnTo>
                  <a:pt x="0" y="0"/>
                </a:lnTo>
                <a:lnTo>
                  <a:pt x="0" y="406793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71915" y="4787988"/>
            <a:ext cx="108585" cy="522605"/>
          </a:xfrm>
          <a:custGeom>
            <a:avLst/>
            <a:gdLst/>
            <a:ahLst/>
            <a:cxnLst/>
            <a:rect l="l" t="t" r="r" b="b"/>
            <a:pathLst>
              <a:path w="108585" h="522604">
                <a:moveTo>
                  <a:pt x="0" y="522020"/>
                </a:moveTo>
                <a:lnTo>
                  <a:pt x="108000" y="522020"/>
                </a:lnTo>
                <a:lnTo>
                  <a:pt x="108000" y="0"/>
                </a:lnTo>
                <a:lnTo>
                  <a:pt x="0" y="0"/>
                </a:lnTo>
                <a:lnTo>
                  <a:pt x="0" y="522020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51914" y="4266006"/>
            <a:ext cx="108585" cy="46990"/>
          </a:xfrm>
          <a:custGeom>
            <a:avLst/>
            <a:gdLst/>
            <a:ahLst/>
            <a:cxnLst/>
            <a:rect l="l" t="t" r="r" b="b"/>
            <a:pathLst>
              <a:path w="108585" h="46989">
                <a:moveTo>
                  <a:pt x="0" y="46812"/>
                </a:moveTo>
                <a:lnTo>
                  <a:pt x="108000" y="46812"/>
                </a:lnTo>
                <a:lnTo>
                  <a:pt x="108000" y="0"/>
                </a:lnTo>
                <a:lnTo>
                  <a:pt x="0" y="0"/>
                </a:lnTo>
                <a:lnTo>
                  <a:pt x="0" y="46812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51914" y="4428007"/>
            <a:ext cx="108585" cy="882015"/>
          </a:xfrm>
          <a:custGeom>
            <a:avLst/>
            <a:gdLst/>
            <a:ahLst/>
            <a:cxnLst/>
            <a:rect l="l" t="t" r="r" b="b"/>
            <a:pathLst>
              <a:path w="108585" h="882014">
                <a:moveTo>
                  <a:pt x="0" y="882002"/>
                </a:moveTo>
                <a:lnTo>
                  <a:pt x="108000" y="882002"/>
                </a:lnTo>
                <a:lnTo>
                  <a:pt x="108000" y="0"/>
                </a:lnTo>
                <a:lnTo>
                  <a:pt x="0" y="0"/>
                </a:lnTo>
                <a:lnTo>
                  <a:pt x="0" y="882002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75994" y="4312818"/>
            <a:ext cx="262890" cy="115570"/>
          </a:xfrm>
          <a:custGeom>
            <a:avLst/>
            <a:gdLst/>
            <a:ahLst/>
            <a:cxnLst/>
            <a:rect l="l" t="t" r="r" b="b"/>
            <a:pathLst>
              <a:path w="262889" h="115570">
                <a:moveTo>
                  <a:pt x="0" y="115188"/>
                </a:moveTo>
                <a:lnTo>
                  <a:pt x="262801" y="115188"/>
                </a:lnTo>
                <a:lnTo>
                  <a:pt x="262801" y="0"/>
                </a:lnTo>
                <a:lnTo>
                  <a:pt x="0" y="0"/>
                </a:lnTo>
                <a:lnTo>
                  <a:pt x="0" y="115188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36000" y="4942814"/>
            <a:ext cx="262890" cy="115570"/>
          </a:xfrm>
          <a:custGeom>
            <a:avLst/>
            <a:gdLst/>
            <a:ahLst/>
            <a:cxnLst/>
            <a:rect l="l" t="t" r="r" b="b"/>
            <a:pathLst>
              <a:path w="262889" h="115570">
                <a:moveTo>
                  <a:pt x="0" y="115188"/>
                </a:moveTo>
                <a:lnTo>
                  <a:pt x="262801" y="115188"/>
                </a:lnTo>
                <a:lnTo>
                  <a:pt x="262801" y="0"/>
                </a:lnTo>
                <a:lnTo>
                  <a:pt x="0" y="0"/>
                </a:lnTo>
                <a:lnTo>
                  <a:pt x="0" y="115188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95995" y="4672800"/>
            <a:ext cx="262890" cy="115570"/>
          </a:xfrm>
          <a:custGeom>
            <a:avLst/>
            <a:gdLst/>
            <a:ahLst/>
            <a:cxnLst/>
            <a:rect l="l" t="t" r="r" b="b"/>
            <a:pathLst>
              <a:path w="262889" h="115570">
                <a:moveTo>
                  <a:pt x="0" y="115188"/>
                </a:moveTo>
                <a:lnTo>
                  <a:pt x="262801" y="115188"/>
                </a:lnTo>
                <a:lnTo>
                  <a:pt x="262801" y="0"/>
                </a:lnTo>
                <a:lnTo>
                  <a:pt x="0" y="0"/>
                </a:lnTo>
                <a:lnTo>
                  <a:pt x="0" y="115188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2322491-B581-2C4B-A837-D0A618137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1571625"/>
            <a:ext cx="1087450" cy="10874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6EADB0A-B738-484B-98A6-3658A6754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46" y="1343025"/>
            <a:ext cx="1612954" cy="1612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65BFD51-1214-ED4C-85C3-BA45796BA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4209670"/>
            <a:ext cx="1134428" cy="11344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042E0C33-AD92-4644-8042-7918F5D40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43" y="3888768"/>
            <a:ext cx="1797657" cy="17976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00B2E3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368301"/>
            <a:ext cx="50920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Wellbeing </a:t>
            </a:r>
            <a:r>
              <a:rPr sz="3000" spc="-1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Discussion</a:t>
            </a:r>
            <a:r>
              <a:rPr sz="3000" spc="10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000" spc="-8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Tool</a:t>
            </a:r>
            <a:endParaRPr sz="3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014006"/>
            <a:ext cx="4345305" cy="540385"/>
          </a:xfrm>
          <a:custGeom>
            <a:avLst/>
            <a:gdLst/>
            <a:ahLst/>
            <a:cxnLst/>
            <a:rect l="l" t="t" r="r" b="b"/>
            <a:pathLst>
              <a:path w="4345305" h="540385">
                <a:moveTo>
                  <a:pt x="0" y="539991"/>
                </a:moveTo>
                <a:lnTo>
                  <a:pt x="4345190" y="539991"/>
                </a:lnTo>
                <a:lnTo>
                  <a:pt x="4345190" y="0"/>
                </a:lnTo>
                <a:lnTo>
                  <a:pt x="0" y="0"/>
                </a:lnTo>
                <a:lnTo>
                  <a:pt x="0" y="539991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1111788"/>
            <a:ext cx="3454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Discussion </a:t>
            </a:r>
            <a:r>
              <a:rPr sz="18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point 1 (2</a:t>
            </a:r>
            <a:r>
              <a:rPr sz="1800" b="1" spc="-5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minutes)</a:t>
            </a:r>
            <a:endParaRPr sz="1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194" y="1899005"/>
            <a:ext cx="3143250" cy="1641475"/>
          </a:xfrm>
          <a:custGeom>
            <a:avLst/>
            <a:gdLst/>
            <a:ahLst/>
            <a:cxnLst/>
            <a:rect l="l" t="t" r="r" b="b"/>
            <a:pathLst>
              <a:path w="3143250" h="1641475">
                <a:moveTo>
                  <a:pt x="3052800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1550860"/>
                </a:lnTo>
                <a:lnTo>
                  <a:pt x="1406" y="1602887"/>
                </a:lnTo>
                <a:lnTo>
                  <a:pt x="11250" y="1629603"/>
                </a:lnTo>
                <a:lnTo>
                  <a:pt x="37970" y="1639446"/>
                </a:lnTo>
                <a:lnTo>
                  <a:pt x="90004" y="1640852"/>
                </a:lnTo>
                <a:lnTo>
                  <a:pt x="3052800" y="1640852"/>
                </a:lnTo>
                <a:lnTo>
                  <a:pt x="3104834" y="1639446"/>
                </a:lnTo>
                <a:lnTo>
                  <a:pt x="3131554" y="1629603"/>
                </a:lnTo>
                <a:lnTo>
                  <a:pt x="3141399" y="1602887"/>
                </a:lnTo>
                <a:lnTo>
                  <a:pt x="3142805" y="1550860"/>
                </a:lnTo>
                <a:lnTo>
                  <a:pt x="3142805" y="90004"/>
                </a:lnTo>
                <a:lnTo>
                  <a:pt x="3141399" y="37970"/>
                </a:lnTo>
                <a:lnTo>
                  <a:pt x="3131554" y="11250"/>
                </a:lnTo>
                <a:lnTo>
                  <a:pt x="3104834" y="1406"/>
                </a:lnTo>
                <a:lnTo>
                  <a:pt x="305280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194" y="3837147"/>
            <a:ext cx="3143250" cy="1641475"/>
          </a:xfrm>
          <a:custGeom>
            <a:avLst/>
            <a:gdLst/>
            <a:ahLst/>
            <a:cxnLst/>
            <a:rect l="l" t="t" r="r" b="b"/>
            <a:pathLst>
              <a:path w="3143250" h="1641475">
                <a:moveTo>
                  <a:pt x="3052800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1550860"/>
                </a:lnTo>
                <a:lnTo>
                  <a:pt x="1406" y="1602887"/>
                </a:lnTo>
                <a:lnTo>
                  <a:pt x="11250" y="1629603"/>
                </a:lnTo>
                <a:lnTo>
                  <a:pt x="37970" y="1639446"/>
                </a:lnTo>
                <a:lnTo>
                  <a:pt x="90004" y="1640852"/>
                </a:lnTo>
                <a:lnTo>
                  <a:pt x="3052800" y="1640852"/>
                </a:lnTo>
                <a:lnTo>
                  <a:pt x="3104834" y="1639446"/>
                </a:lnTo>
                <a:lnTo>
                  <a:pt x="3131554" y="1629603"/>
                </a:lnTo>
                <a:lnTo>
                  <a:pt x="3141399" y="1602887"/>
                </a:lnTo>
                <a:lnTo>
                  <a:pt x="3142805" y="1550860"/>
                </a:lnTo>
                <a:lnTo>
                  <a:pt x="3142805" y="90004"/>
                </a:lnTo>
                <a:lnTo>
                  <a:pt x="3141399" y="37970"/>
                </a:lnTo>
                <a:lnTo>
                  <a:pt x="3131554" y="11250"/>
                </a:lnTo>
                <a:lnTo>
                  <a:pt x="3104834" y="1406"/>
                </a:lnTo>
                <a:lnTo>
                  <a:pt x="305280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59994" y="1899005"/>
            <a:ext cx="6275070" cy="3579495"/>
          </a:xfrm>
          <a:custGeom>
            <a:avLst/>
            <a:gdLst/>
            <a:ahLst/>
            <a:cxnLst/>
            <a:rect l="l" t="t" r="r" b="b"/>
            <a:pathLst>
              <a:path w="6275070" h="3579495">
                <a:moveTo>
                  <a:pt x="6184811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3488994"/>
                </a:lnTo>
                <a:lnTo>
                  <a:pt x="1406" y="3541028"/>
                </a:lnTo>
                <a:lnTo>
                  <a:pt x="11250" y="3567749"/>
                </a:lnTo>
                <a:lnTo>
                  <a:pt x="37970" y="3577593"/>
                </a:lnTo>
                <a:lnTo>
                  <a:pt x="90004" y="3578999"/>
                </a:lnTo>
                <a:lnTo>
                  <a:pt x="6184811" y="3578999"/>
                </a:lnTo>
                <a:lnTo>
                  <a:pt x="6236837" y="3577593"/>
                </a:lnTo>
                <a:lnTo>
                  <a:pt x="6263554" y="3567749"/>
                </a:lnTo>
                <a:lnTo>
                  <a:pt x="6273397" y="3541028"/>
                </a:lnTo>
                <a:lnTo>
                  <a:pt x="6274803" y="3488994"/>
                </a:lnTo>
                <a:lnTo>
                  <a:pt x="6274803" y="90004"/>
                </a:lnTo>
                <a:lnTo>
                  <a:pt x="6273397" y="37970"/>
                </a:lnTo>
                <a:lnTo>
                  <a:pt x="6263554" y="11250"/>
                </a:lnTo>
                <a:lnTo>
                  <a:pt x="6236837" y="1406"/>
                </a:lnTo>
                <a:lnTo>
                  <a:pt x="6184811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194" y="5742004"/>
            <a:ext cx="6563359" cy="1068070"/>
          </a:xfrm>
          <a:custGeom>
            <a:avLst/>
            <a:gdLst/>
            <a:ahLst/>
            <a:cxnLst/>
            <a:rect l="l" t="t" r="r" b="b"/>
            <a:pathLst>
              <a:path w="6563359" h="1068070">
                <a:moveTo>
                  <a:pt x="6472809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978001"/>
                </a:lnTo>
                <a:lnTo>
                  <a:pt x="1406" y="1030028"/>
                </a:lnTo>
                <a:lnTo>
                  <a:pt x="11250" y="1056744"/>
                </a:lnTo>
                <a:lnTo>
                  <a:pt x="37970" y="1066587"/>
                </a:lnTo>
                <a:lnTo>
                  <a:pt x="90004" y="1067993"/>
                </a:lnTo>
                <a:lnTo>
                  <a:pt x="6472809" y="1067993"/>
                </a:lnTo>
                <a:lnTo>
                  <a:pt x="6524835" y="1066587"/>
                </a:lnTo>
                <a:lnTo>
                  <a:pt x="6551552" y="1056744"/>
                </a:lnTo>
                <a:lnTo>
                  <a:pt x="6561395" y="1030028"/>
                </a:lnTo>
                <a:lnTo>
                  <a:pt x="6562801" y="978001"/>
                </a:lnTo>
                <a:lnTo>
                  <a:pt x="6562801" y="90004"/>
                </a:lnTo>
                <a:lnTo>
                  <a:pt x="6561395" y="37970"/>
                </a:lnTo>
                <a:lnTo>
                  <a:pt x="6551552" y="11250"/>
                </a:lnTo>
                <a:lnTo>
                  <a:pt x="6524835" y="1406"/>
                </a:lnTo>
                <a:lnTo>
                  <a:pt x="6472809" y="0"/>
                </a:lnTo>
                <a:close/>
              </a:path>
            </a:pathLst>
          </a:custGeom>
          <a:solidFill>
            <a:srgbClr val="00B2E3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13994" y="5742004"/>
            <a:ext cx="2921000" cy="1068070"/>
          </a:xfrm>
          <a:custGeom>
            <a:avLst/>
            <a:gdLst/>
            <a:ahLst/>
            <a:cxnLst/>
            <a:rect l="l" t="t" r="r" b="b"/>
            <a:pathLst>
              <a:path w="2921000" h="1068070">
                <a:moveTo>
                  <a:pt x="2830804" y="0"/>
                </a:moveTo>
                <a:lnTo>
                  <a:pt x="90004" y="0"/>
                </a:lnTo>
                <a:lnTo>
                  <a:pt x="37970" y="1406"/>
                </a:lnTo>
                <a:lnTo>
                  <a:pt x="11250" y="11250"/>
                </a:lnTo>
                <a:lnTo>
                  <a:pt x="1406" y="37970"/>
                </a:lnTo>
                <a:lnTo>
                  <a:pt x="0" y="90004"/>
                </a:lnTo>
                <a:lnTo>
                  <a:pt x="0" y="978001"/>
                </a:lnTo>
                <a:lnTo>
                  <a:pt x="1406" y="1030028"/>
                </a:lnTo>
                <a:lnTo>
                  <a:pt x="11250" y="1056744"/>
                </a:lnTo>
                <a:lnTo>
                  <a:pt x="37970" y="1066587"/>
                </a:lnTo>
                <a:lnTo>
                  <a:pt x="90004" y="1067993"/>
                </a:lnTo>
                <a:lnTo>
                  <a:pt x="2830804" y="1067993"/>
                </a:lnTo>
                <a:lnTo>
                  <a:pt x="2882838" y="1066587"/>
                </a:lnTo>
                <a:lnTo>
                  <a:pt x="2909558" y="1056744"/>
                </a:lnTo>
                <a:lnTo>
                  <a:pt x="2919403" y="1030028"/>
                </a:lnTo>
                <a:lnTo>
                  <a:pt x="2920809" y="978001"/>
                </a:lnTo>
                <a:lnTo>
                  <a:pt x="2920809" y="90004"/>
                </a:lnTo>
                <a:lnTo>
                  <a:pt x="2919403" y="37970"/>
                </a:lnTo>
                <a:lnTo>
                  <a:pt x="2909558" y="11250"/>
                </a:lnTo>
                <a:lnTo>
                  <a:pt x="2882838" y="1406"/>
                </a:lnTo>
                <a:lnTo>
                  <a:pt x="2830804" y="0"/>
                </a:lnTo>
                <a:close/>
              </a:path>
            </a:pathLst>
          </a:custGeom>
          <a:solidFill>
            <a:srgbClr val="00B2E3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0394" y="6034923"/>
            <a:ext cx="60712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 marR="5080" indent="-14795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 charset="0"/>
                <a:ea typeface="Arial" charset="0"/>
                <a:cs typeface="Arial" charset="0"/>
              </a:rPr>
              <a:t>Please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familiarise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yourself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with the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printed copies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of our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new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‘Mental 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Wellbeing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Discussion </a:t>
            </a:r>
            <a:r>
              <a:rPr sz="1400" spc="-35" dirty="0">
                <a:latin typeface="Arial" charset="0"/>
                <a:ea typeface="Arial" charset="0"/>
                <a:cs typeface="Arial" charset="0"/>
              </a:rPr>
              <a:t>Tool’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help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consolidate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last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two</a:t>
            </a:r>
            <a:r>
              <a:rPr sz="1400" spc="10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slides.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638107" y="6030300"/>
            <a:ext cx="2250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653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 charset="0"/>
                <a:ea typeface="Arial" charset="0"/>
                <a:cs typeface="Arial" charset="0"/>
              </a:rPr>
              <a:t>Once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finished, please 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proceed </a:t>
            </a:r>
            <a:r>
              <a:rPr sz="1400" b="1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b="1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sz="1400" b="1" spc="-15" dirty="0">
                <a:latin typeface="Arial" charset="0"/>
                <a:ea typeface="Arial" charset="0"/>
                <a:cs typeface="Arial" charset="0"/>
              </a:rPr>
              <a:t>next</a:t>
            </a:r>
            <a:r>
              <a:rPr sz="1400" b="1" spc="-4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b="1" dirty="0">
                <a:latin typeface="Arial" charset="0"/>
                <a:ea typeface="Arial" charset="0"/>
                <a:cs typeface="Arial" charset="0"/>
              </a:rPr>
              <a:t>slide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14931" y="2159772"/>
            <a:ext cx="262763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 charset="0"/>
                <a:ea typeface="Arial" charset="0"/>
                <a:cs typeface="Arial" charset="0"/>
              </a:rPr>
              <a:t>It is important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use the </a:t>
            </a:r>
            <a:r>
              <a:rPr sz="14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‘Mental</a:t>
            </a:r>
            <a:r>
              <a:rPr sz="1400" b="1" spc="-1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Wellbeing</a:t>
            </a:r>
            <a:r>
              <a:rPr sz="14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b="1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Discussion</a:t>
            </a:r>
            <a:r>
              <a:rPr sz="14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b="1" spc="-3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Tool’</a:t>
            </a:r>
            <a:r>
              <a:rPr sz="1400" spc="-3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at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first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sign of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stress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symptoms,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whether or not the causes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are</a:t>
            </a:r>
            <a:r>
              <a:rPr sz="1400" spc="-7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work-related.</a:t>
            </a:r>
            <a:endParaRPr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1951" y="4115927"/>
            <a:ext cx="2653665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 charset="0"/>
                <a:ea typeface="Arial" charset="0"/>
                <a:cs typeface="Arial" charset="0"/>
              </a:rPr>
              <a:t>This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spc="-20" dirty="0">
                <a:latin typeface="Arial" charset="0"/>
                <a:ea typeface="Arial" charset="0"/>
                <a:cs typeface="Arial" charset="0"/>
              </a:rPr>
              <a:t>prevent </a:t>
            </a:r>
            <a:r>
              <a:rPr sz="14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rapid  progression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of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symptoms,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which in their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own</a:t>
            </a:r>
            <a:r>
              <a:rPr sz="1400" spc="-8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right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could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lead </a:t>
            </a:r>
            <a:r>
              <a:rPr sz="1400" spc="-15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barriers,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reduced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wellbeing 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sz="1400" b="1" spc="-1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preventing </a:t>
            </a:r>
            <a:r>
              <a:rPr sz="14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attendance </a:t>
            </a:r>
            <a:r>
              <a:rPr sz="1400" spc="-5" dirty="0">
                <a:latin typeface="Arial" charset="0"/>
                <a:ea typeface="Arial" charset="0"/>
                <a:cs typeface="Arial" charset="0"/>
              </a:rPr>
              <a:t>at</a:t>
            </a:r>
            <a:r>
              <a:rPr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400" spc="-10" dirty="0">
                <a:latin typeface="Arial" charset="0"/>
                <a:ea typeface="Arial" charset="0"/>
                <a:cs typeface="Arial" charset="0"/>
              </a:rPr>
              <a:t>work.</a:t>
            </a:r>
            <a:endParaRPr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45986" y="3743397"/>
            <a:ext cx="5102860" cy="1332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4590" marR="115697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 charset="0"/>
                <a:ea typeface="Arial" charset="0"/>
                <a:cs typeface="Arial" charset="0"/>
              </a:rPr>
              <a:t>The</a:t>
            </a:r>
            <a:r>
              <a:rPr sz="2000" spc="-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dirty="0">
                <a:latin typeface="Arial" charset="0"/>
                <a:ea typeface="Arial" charset="0"/>
                <a:cs typeface="Arial" charset="0"/>
              </a:rPr>
              <a:t>Mental</a:t>
            </a:r>
            <a:r>
              <a:rPr sz="2000" spc="-45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15" dirty="0">
                <a:latin typeface="Arial" charset="0"/>
                <a:ea typeface="Arial" charset="0"/>
                <a:cs typeface="Arial" charset="0"/>
              </a:rPr>
              <a:t>Wellbeing </a:t>
            </a:r>
            <a:r>
              <a:rPr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5" dirty="0">
                <a:latin typeface="Arial" charset="0"/>
                <a:ea typeface="Arial" charset="0"/>
                <a:cs typeface="Arial" charset="0"/>
              </a:rPr>
              <a:t>Discussion</a:t>
            </a:r>
            <a:r>
              <a:rPr sz="2000" spc="-1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2000" spc="-60" dirty="0">
                <a:latin typeface="Arial" charset="0"/>
                <a:ea typeface="Arial" charset="0"/>
                <a:cs typeface="Arial" charset="0"/>
              </a:rPr>
              <a:t>Tool</a:t>
            </a:r>
            <a:endParaRPr sz="2000" dirty="0">
              <a:latin typeface="Arial" charset="0"/>
              <a:ea typeface="Arial" charset="0"/>
              <a:cs typeface="Arial" charset="0"/>
            </a:endParaRPr>
          </a:p>
          <a:p>
            <a:pPr marL="12065" marR="5080" algn="ctr">
              <a:lnSpc>
                <a:spcPct val="100000"/>
              </a:lnSpc>
              <a:spcBef>
                <a:spcPts val="1170"/>
              </a:spcBef>
            </a:pPr>
            <a:r>
              <a:rPr sz="1200" dirty="0">
                <a:latin typeface="Arial" charset="0"/>
                <a:ea typeface="Arial" charset="0"/>
                <a:cs typeface="Arial" charset="0"/>
              </a:rPr>
              <a:t>will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allow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for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a suitable action plan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be put in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place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which can include the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necessary modifications </a:t>
            </a:r>
            <a:r>
              <a:rPr sz="1200" dirty="0">
                <a:latin typeface="Arial" charset="0"/>
                <a:ea typeface="Arial" charset="0"/>
                <a:cs typeface="Arial" charset="0"/>
              </a:rPr>
              <a:t>and </a:t>
            </a:r>
            <a:r>
              <a:rPr sz="1200" spc="-5" dirty="0">
                <a:latin typeface="Arial" charset="0"/>
                <a:ea typeface="Arial" charset="0"/>
                <a:cs typeface="Arial" charset="0"/>
              </a:rPr>
              <a:t>reasonable adjustments </a:t>
            </a:r>
            <a:r>
              <a:rPr sz="1200" spc="-10" dirty="0">
                <a:latin typeface="Arial" charset="0"/>
                <a:ea typeface="Arial" charset="0"/>
                <a:cs typeface="Arial" charset="0"/>
              </a:rPr>
              <a:t>to</a:t>
            </a:r>
            <a:r>
              <a:rPr sz="1200" b="1" spc="-1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12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help limit further </a:t>
            </a:r>
            <a:r>
              <a:rPr sz="1200" b="1" spc="-10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progression </a:t>
            </a:r>
            <a:r>
              <a:rPr sz="1200" b="1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sz="1200" b="1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 symptoms</a:t>
            </a:r>
            <a:r>
              <a:rPr sz="1200" spc="-5" dirty="0">
                <a:solidFill>
                  <a:srgbClr val="00B2E3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4854" y="2142705"/>
            <a:ext cx="1045210" cy="1421765"/>
          </a:xfrm>
          <a:custGeom>
            <a:avLst/>
            <a:gdLst/>
            <a:ahLst/>
            <a:cxnLst/>
            <a:rect l="l" t="t" r="r" b="b"/>
            <a:pathLst>
              <a:path w="1045209" h="1421764">
                <a:moveTo>
                  <a:pt x="879043" y="146011"/>
                </a:moveTo>
                <a:lnTo>
                  <a:pt x="166052" y="146011"/>
                </a:lnTo>
                <a:lnTo>
                  <a:pt x="119837" y="151510"/>
                </a:lnTo>
                <a:lnTo>
                  <a:pt x="79590" y="167285"/>
                </a:lnTo>
                <a:lnTo>
                  <a:pt x="46397" y="192254"/>
                </a:lnTo>
                <a:lnTo>
                  <a:pt x="21344" y="225335"/>
                </a:lnTo>
                <a:lnTo>
                  <a:pt x="5517" y="265446"/>
                </a:lnTo>
                <a:lnTo>
                  <a:pt x="0" y="311505"/>
                </a:lnTo>
                <a:lnTo>
                  <a:pt x="0" y="1255801"/>
                </a:lnTo>
                <a:lnTo>
                  <a:pt x="5517" y="1298482"/>
                </a:lnTo>
                <a:lnTo>
                  <a:pt x="21344" y="1337648"/>
                </a:lnTo>
                <a:lnTo>
                  <a:pt x="46397" y="1371404"/>
                </a:lnTo>
                <a:lnTo>
                  <a:pt x="79590" y="1397859"/>
                </a:lnTo>
                <a:lnTo>
                  <a:pt x="119837" y="1415120"/>
                </a:lnTo>
                <a:lnTo>
                  <a:pt x="166052" y="1421295"/>
                </a:lnTo>
                <a:lnTo>
                  <a:pt x="879043" y="1421295"/>
                </a:lnTo>
                <a:lnTo>
                  <a:pt x="921866" y="1415120"/>
                </a:lnTo>
                <a:lnTo>
                  <a:pt x="961161" y="1397859"/>
                </a:lnTo>
                <a:lnTo>
                  <a:pt x="995029" y="1371404"/>
                </a:lnTo>
                <a:lnTo>
                  <a:pt x="1009374" y="1353159"/>
                </a:lnTo>
                <a:lnTo>
                  <a:pt x="166052" y="1353159"/>
                </a:lnTo>
                <a:lnTo>
                  <a:pt x="126064" y="1344792"/>
                </a:lnTo>
                <a:lnTo>
                  <a:pt x="95235" y="1322735"/>
                </a:lnTo>
                <a:lnTo>
                  <a:pt x="75396" y="1291550"/>
                </a:lnTo>
                <a:lnTo>
                  <a:pt x="68376" y="1255801"/>
                </a:lnTo>
                <a:lnTo>
                  <a:pt x="68376" y="311505"/>
                </a:lnTo>
                <a:lnTo>
                  <a:pt x="75396" y="271654"/>
                </a:lnTo>
                <a:lnTo>
                  <a:pt x="95235" y="240930"/>
                </a:lnTo>
                <a:lnTo>
                  <a:pt x="126064" y="221156"/>
                </a:lnTo>
                <a:lnTo>
                  <a:pt x="166052" y="214160"/>
                </a:lnTo>
                <a:lnTo>
                  <a:pt x="1012604" y="214160"/>
                </a:lnTo>
                <a:lnTo>
                  <a:pt x="995029" y="192254"/>
                </a:lnTo>
                <a:lnTo>
                  <a:pt x="961161" y="167285"/>
                </a:lnTo>
                <a:lnTo>
                  <a:pt x="921866" y="151510"/>
                </a:lnTo>
                <a:lnTo>
                  <a:pt x="879043" y="146011"/>
                </a:lnTo>
                <a:close/>
              </a:path>
              <a:path w="1045209" h="1421764">
                <a:moveTo>
                  <a:pt x="1012604" y="214160"/>
                </a:moveTo>
                <a:lnTo>
                  <a:pt x="879043" y="214160"/>
                </a:lnTo>
                <a:lnTo>
                  <a:pt x="914911" y="221156"/>
                </a:lnTo>
                <a:lnTo>
                  <a:pt x="946197" y="240930"/>
                </a:lnTo>
                <a:lnTo>
                  <a:pt x="968325" y="271654"/>
                </a:lnTo>
                <a:lnTo>
                  <a:pt x="976718" y="311505"/>
                </a:lnTo>
                <a:lnTo>
                  <a:pt x="976718" y="1255801"/>
                </a:lnTo>
                <a:lnTo>
                  <a:pt x="968325" y="1291550"/>
                </a:lnTo>
                <a:lnTo>
                  <a:pt x="946197" y="1322735"/>
                </a:lnTo>
                <a:lnTo>
                  <a:pt x="914911" y="1344792"/>
                </a:lnTo>
                <a:lnTo>
                  <a:pt x="879043" y="1353159"/>
                </a:lnTo>
                <a:lnTo>
                  <a:pt x="1009374" y="1353159"/>
                </a:lnTo>
                <a:lnTo>
                  <a:pt x="1021571" y="1337648"/>
                </a:lnTo>
                <a:lnTo>
                  <a:pt x="1038888" y="1298482"/>
                </a:lnTo>
                <a:lnTo>
                  <a:pt x="1045083" y="1255801"/>
                </a:lnTo>
                <a:lnTo>
                  <a:pt x="1045083" y="311505"/>
                </a:lnTo>
                <a:lnTo>
                  <a:pt x="1038888" y="265446"/>
                </a:lnTo>
                <a:lnTo>
                  <a:pt x="1021571" y="225335"/>
                </a:lnTo>
                <a:lnTo>
                  <a:pt x="1012604" y="214160"/>
                </a:lnTo>
                <a:close/>
              </a:path>
              <a:path w="1045209" h="1421764">
                <a:moveTo>
                  <a:pt x="439521" y="1031900"/>
                </a:moveTo>
                <a:lnTo>
                  <a:pt x="322326" y="1031900"/>
                </a:lnTo>
                <a:lnTo>
                  <a:pt x="315153" y="1033574"/>
                </a:lnTo>
                <a:lnTo>
                  <a:pt x="308897" y="1037986"/>
                </a:lnTo>
                <a:lnTo>
                  <a:pt x="304471" y="1044223"/>
                </a:lnTo>
                <a:lnTo>
                  <a:pt x="302793" y="1051369"/>
                </a:lnTo>
                <a:lnTo>
                  <a:pt x="302793" y="1177925"/>
                </a:lnTo>
                <a:lnTo>
                  <a:pt x="304471" y="1185076"/>
                </a:lnTo>
                <a:lnTo>
                  <a:pt x="308897" y="1191312"/>
                </a:lnTo>
                <a:lnTo>
                  <a:pt x="315153" y="1195721"/>
                </a:lnTo>
                <a:lnTo>
                  <a:pt x="322326" y="1197394"/>
                </a:lnTo>
                <a:lnTo>
                  <a:pt x="439521" y="1197394"/>
                </a:lnTo>
                <a:lnTo>
                  <a:pt x="452341" y="1195721"/>
                </a:lnTo>
                <a:lnTo>
                  <a:pt x="461502" y="1191312"/>
                </a:lnTo>
                <a:lnTo>
                  <a:pt x="467000" y="1185076"/>
                </a:lnTo>
                <a:lnTo>
                  <a:pt x="468833" y="1177925"/>
                </a:lnTo>
                <a:lnTo>
                  <a:pt x="468833" y="1051369"/>
                </a:lnTo>
                <a:lnTo>
                  <a:pt x="467000" y="1044223"/>
                </a:lnTo>
                <a:lnTo>
                  <a:pt x="461502" y="1037986"/>
                </a:lnTo>
                <a:lnTo>
                  <a:pt x="452341" y="1033574"/>
                </a:lnTo>
                <a:lnTo>
                  <a:pt x="439521" y="1031900"/>
                </a:lnTo>
                <a:close/>
              </a:path>
              <a:path w="1045209" h="1421764">
                <a:moveTo>
                  <a:pt x="439521" y="720382"/>
                </a:moveTo>
                <a:lnTo>
                  <a:pt x="322326" y="720382"/>
                </a:lnTo>
                <a:lnTo>
                  <a:pt x="315153" y="722056"/>
                </a:lnTo>
                <a:lnTo>
                  <a:pt x="308897" y="726468"/>
                </a:lnTo>
                <a:lnTo>
                  <a:pt x="304471" y="732705"/>
                </a:lnTo>
                <a:lnTo>
                  <a:pt x="302793" y="739851"/>
                </a:lnTo>
                <a:lnTo>
                  <a:pt x="302793" y="866406"/>
                </a:lnTo>
                <a:lnTo>
                  <a:pt x="304471" y="873552"/>
                </a:lnTo>
                <a:lnTo>
                  <a:pt x="308897" y="879789"/>
                </a:lnTo>
                <a:lnTo>
                  <a:pt x="315153" y="884201"/>
                </a:lnTo>
                <a:lnTo>
                  <a:pt x="322326" y="885875"/>
                </a:lnTo>
                <a:lnTo>
                  <a:pt x="439521" y="885875"/>
                </a:lnTo>
                <a:lnTo>
                  <a:pt x="452341" y="884201"/>
                </a:lnTo>
                <a:lnTo>
                  <a:pt x="461502" y="879789"/>
                </a:lnTo>
                <a:lnTo>
                  <a:pt x="467000" y="873552"/>
                </a:lnTo>
                <a:lnTo>
                  <a:pt x="468833" y="866406"/>
                </a:lnTo>
                <a:lnTo>
                  <a:pt x="468833" y="739851"/>
                </a:lnTo>
                <a:lnTo>
                  <a:pt x="467000" y="732705"/>
                </a:lnTo>
                <a:lnTo>
                  <a:pt x="461502" y="726468"/>
                </a:lnTo>
                <a:lnTo>
                  <a:pt x="452341" y="722056"/>
                </a:lnTo>
                <a:lnTo>
                  <a:pt x="439521" y="720382"/>
                </a:lnTo>
                <a:close/>
              </a:path>
              <a:path w="1045209" h="1421764">
                <a:moveTo>
                  <a:pt x="439521" y="408863"/>
                </a:moveTo>
                <a:lnTo>
                  <a:pt x="322326" y="408863"/>
                </a:lnTo>
                <a:lnTo>
                  <a:pt x="315153" y="410536"/>
                </a:lnTo>
                <a:lnTo>
                  <a:pt x="308897" y="414945"/>
                </a:lnTo>
                <a:lnTo>
                  <a:pt x="304471" y="421181"/>
                </a:lnTo>
                <a:lnTo>
                  <a:pt x="302793" y="428332"/>
                </a:lnTo>
                <a:lnTo>
                  <a:pt x="302793" y="554888"/>
                </a:lnTo>
                <a:lnTo>
                  <a:pt x="304471" y="562034"/>
                </a:lnTo>
                <a:lnTo>
                  <a:pt x="308897" y="568271"/>
                </a:lnTo>
                <a:lnTo>
                  <a:pt x="315153" y="572683"/>
                </a:lnTo>
                <a:lnTo>
                  <a:pt x="322326" y="574357"/>
                </a:lnTo>
                <a:lnTo>
                  <a:pt x="439521" y="574357"/>
                </a:lnTo>
                <a:lnTo>
                  <a:pt x="452341" y="572683"/>
                </a:lnTo>
                <a:lnTo>
                  <a:pt x="461502" y="568271"/>
                </a:lnTo>
                <a:lnTo>
                  <a:pt x="467000" y="562034"/>
                </a:lnTo>
                <a:lnTo>
                  <a:pt x="468833" y="554888"/>
                </a:lnTo>
                <a:lnTo>
                  <a:pt x="468833" y="428332"/>
                </a:lnTo>
                <a:lnTo>
                  <a:pt x="467000" y="421181"/>
                </a:lnTo>
                <a:lnTo>
                  <a:pt x="461502" y="414945"/>
                </a:lnTo>
                <a:lnTo>
                  <a:pt x="452341" y="410536"/>
                </a:lnTo>
                <a:lnTo>
                  <a:pt x="439521" y="408863"/>
                </a:lnTo>
                <a:close/>
              </a:path>
              <a:path w="1045209" h="1421764">
                <a:moveTo>
                  <a:pt x="732536" y="214160"/>
                </a:moveTo>
                <a:lnTo>
                  <a:pt x="312559" y="214160"/>
                </a:lnTo>
                <a:lnTo>
                  <a:pt x="312559" y="223900"/>
                </a:lnTo>
                <a:lnTo>
                  <a:pt x="314238" y="232567"/>
                </a:lnTo>
                <a:lnTo>
                  <a:pt x="318663" y="242147"/>
                </a:lnTo>
                <a:lnTo>
                  <a:pt x="324920" y="249904"/>
                </a:lnTo>
                <a:lnTo>
                  <a:pt x="332092" y="253098"/>
                </a:lnTo>
                <a:lnTo>
                  <a:pt x="703237" y="253098"/>
                </a:lnTo>
                <a:lnTo>
                  <a:pt x="716055" y="249904"/>
                </a:lnTo>
                <a:lnTo>
                  <a:pt x="725211" y="242147"/>
                </a:lnTo>
                <a:lnTo>
                  <a:pt x="730704" y="232567"/>
                </a:lnTo>
                <a:lnTo>
                  <a:pt x="732536" y="223900"/>
                </a:lnTo>
                <a:lnTo>
                  <a:pt x="732536" y="214160"/>
                </a:lnTo>
                <a:close/>
              </a:path>
              <a:path w="1045209" h="1421764">
                <a:moveTo>
                  <a:pt x="703237" y="87604"/>
                </a:moveTo>
                <a:lnTo>
                  <a:pt x="332092" y="87604"/>
                </a:lnTo>
                <a:lnTo>
                  <a:pt x="324920" y="90950"/>
                </a:lnTo>
                <a:lnTo>
                  <a:pt x="318663" y="99772"/>
                </a:lnTo>
                <a:lnTo>
                  <a:pt x="314238" y="112245"/>
                </a:lnTo>
                <a:lnTo>
                  <a:pt x="312559" y="126542"/>
                </a:lnTo>
                <a:lnTo>
                  <a:pt x="312559" y="146011"/>
                </a:lnTo>
                <a:lnTo>
                  <a:pt x="732536" y="146011"/>
                </a:lnTo>
                <a:lnTo>
                  <a:pt x="732536" y="126542"/>
                </a:lnTo>
                <a:lnTo>
                  <a:pt x="730704" y="112245"/>
                </a:lnTo>
                <a:lnTo>
                  <a:pt x="725211" y="99772"/>
                </a:lnTo>
                <a:lnTo>
                  <a:pt x="716055" y="90950"/>
                </a:lnTo>
                <a:lnTo>
                  <a:pt x="703237" y="87604"/>
                </a:lnTo>
                <a:close/>
              </a:path>
              <a:path w="1045209" h="1421764">
                <a:moveTo>
                  <a:pt x="517664" y="0"/>
                </a:moveTo>
                <a:lnTo>
                  <a:pt x="490502" y="6692"/>
                </a:lnTo>
                <a:lnTo>
                  <a:pt x="468833" y="24336"/>
                </a:lnTo>
                <a:lnTo>
                  <a:pt x="454488" y="49281"/>
                </a:lnTo>
                <a:lnTo>
                  <a:pt x="449300" y="77876"/>
                </a:lnTo>
                <a:lnTo>
                  <a:pt x="449300" y="87604"/>
                </a:lnTo>
                <a:lnTo>
                  <a:pt x="595807" y="87604"/>
                </a:lnTo>
                <a:lnTo>
                  <a:pt x="595807" y="77876"/>
                </a:lnTo>
                <a:lnTo>
                  <a:pt x="589091" y="49281"/>
                </a:lnTo>
                <a:lnTo>
                  <a:pt x="571385" y="24336"/>
                </a:lnTo>
                <a:lnTo>
                  <a:pt x="546355" y="6692"/>
                </a:lnTo>
                <a:lnTo>
                  <a:pt x="517664" y="0"/>
                </a:lnTo>
                <a:close/>
              </a:path>
            </a:pathLst>
          </a:custGeom>
          <a:solidFill>
            <a:srgbClr val="9D9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29163" y="2529504"/>
            <a:ext cx="226805" cy="172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29163" y="2845013"/>
            <a:ext cx="226805" cy="172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29163" y="3155924"/>
            <a:ext cx="226805" cy="172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2" y="927011"/>
            <a:ext cx="9777730" cy="6176010"/>
          </a:xfrm>
          <a:custGeom>
            <a:avLst/>
            <a:gdLst/>
            <a:ahLst/>
            <a:cxnLst/>
            <a:rect l="l" t="t" r="r" b="b"/>
            <a:pathLst>
              <a:path w="9777730" h="6176009">
                <a:moveTo>
                  <a:pt x="9730066" y="0"/>
                </a:moveTo>
                <a:lnTo>
                  <a:pt x="47523" y="0"/>
                </a:lnTo>
                <a:lnTo>
                  <a:pt x="20048" y="753"/>
                </a:lnTo>
                <a:lnTo>
                  <a:pt x="5940" y="6029"/>
                </a:lnTo>
                <a:lnTo>
                  <a:pt x="742" y="20348"/>
                </a:lnTo>
                <a:lnTo>
                  <a:pt x="0" y="48234"/>
                </a:lnTo>
                <a:lnTo>
                  <a:pt x="0" y="6127546"/>
                </a:lnTo>
                <a:lnTo>
                  <a:pt x="742" y="6155439"/>
                </a:lnTo>
                <a:lnTo>
                  <a:pt x="5940" y="6169763"/>
                </a:lnTo>
                <a:lnTo>
                  <a:pt x="20048" y="6175040"/>
                </a:lnTo>
                <a:lnTo>
                  <a:pt x="47523" y="6175794"/>
                </a:lnTo>
                <a:lnTo>
                  <a:pt x="9730066" y="6175794"/>
                </a:lnTo>
                <a:lnTo>
                  <a:pt x="9757548" y="6175040"/>
                </a:lnTo>
                <a:lnTo>
                  <a:pt x="9771660" y="6169763"/>
                </a:lnTo>
                <a:lnTo>
                  <a:pt x="9776860" y="6155439"/>
                </a:lnTo>
                <a:lnTo>
                  <a:pt x="9777603" y="6127546"/>
                </a:lnTo>
                <a:lnTo>
                  <a:pt x="9777603" y="48234"/>
                </a:lnTo>
                <a:lnTo>
                  <a:pt x="9776860" y="20348"/>
                </a:lnTo>
                <a:lnTo>
                  <a:pt x="9771660" y="6029"/>
                </a:lnTo>
                <a:lnTo>
                  <a:pt x="9757548" y="753"/>
                </a:lnTo>
                <a:lnTo>
                  <a:pt x="9730066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368301"/>
            <a:ext cx="71323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What </a:t>
            </a:r>
            <a:r>
              <a:rPr sz="3000" spc="-2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support </a:t>
            </a:r>
            <a:r>
              <a:rPr sz="3000" spc="-2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services </a:t>
            </a:r>
            <a:r>
              <a:rPr sz="3000" spc="-3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are</a:t>
            </a:r>
            <a:r>
              <a:rPr sz="3000" spc="335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3000" spc="-40" dirty="0">
                <a:solidFill>
                  <a:srgbClr val="EC6608"/>
                </a:solidFill>
                <a:latin typeface="Arial" charset="0"/>
                <a:ea typeface="Arial" charset="0"/>
                <a:cs typeface="Arial" charset="0"/>
              </a:rPr>
              <a:t>available?</a:t>
            </a:r>
            <a:endParaRPr sz="3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2" y="927000"/>
            <a:ext cx="9777730" cy="567055"/>
          </a:xfrm>
          <a:custGeom>
            <a:avLst/>
            <a:gdLst/>
            <a:ahLst/>
            <a:cxnLst/>
            <a:rect l="l" t="t" r="r" b="b"/>
            <a:pathLst>
              <a:path w="9777730" h="567055">
                <a:moveTo>
                  <a:pt x="9730066" y="0"/>
                </a:moveTo>
                <a:lnTo>
                  <a:pt x="47523" y="0"/>
                </a:lnTo>
                <a:lnTo>
                  <a:pt x="20048" y="742"/>
                </a:lnTo>
                <a:lnTo>
                  <a:pt x="5940" y="5942"/>
                </a:lnTo>
                <a:lnTo>
                  <a:pt x="742" y="20054"/>
                </a:lnTo>
                <a:lnTo>
                  <a:pt x="0" y="47536"/>
                </a:lnTo>
                <a:lnTo>
                  <a:pt x="0" y="519480"/>
                </a:lnTo>
                <a:lnTo>
                  <a:pt x="742" y="546955"/>
                </a:lnTo>
                <a:lnTo>
                  <a:pt x="5940" y="561063"/>
                </a:lnTo>
                <a:lnTo>
                  <a:pt x="20048" y="566261"/>
                </a:lnTo>
                <a:lnTo>
                  <a:pt x="47523" y="567004"/>
                </a:lnTo>
                <a:lnTo>
                  <a:pt x="9730066" y="567004"/>
                </a:lnTo>
                <a:lnTo>
                  <a:pt x="9757548" y="566261"/>
                </a:lnTo>
                <a:lnTo>
                  <a:pt x="9771660" y="561063"/>
                </a:lnTo>
                <a:lnTo>
                  <a:pt x="9776860" y="546955"/>
                </a:lnTo>
                <a:lnTo>
                  <a:pt x="9777603" y="519480"/>
                </a:lnTo>
                <a:lnTo>
                  <a:pt x="9777603" y="47536"/>
                </a:lnTo>
                <a:lnTo>
                  <a:pt x="9776860" y="20054"/>
                </a:lnTo>
                <a:lnTo>
                  <a:pt x="9771660" y="5942"/>
                </a:lnTo>
                <a:lnTo>
                  <a:pt x="9757548" y="742"/>
                </a:lnTo>
                <a:lnTo>
                  <a:pt x="9730066" y="0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784324"/>
              </p:ext>
            </p:extLst>
          </p:nvPr>
        </p:nvGraphicFramePr>
        <p:xfrm>
          <a:off x="457220" y="926985"/>
          <a:ext cx="9777729" cy="61757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4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41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76844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Organisation</a:t>
                      </a:r>
                      <a:endParaRPr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Validium </a:t>
                      </a: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(NR)</a:t>
                      </a:r>
                    </a:p>
                  </a:txBody>
                  <a:tcPr marL="0" marR="0" marT="152400" marB="0">
                    <a:lnR w="6350">
                      <a:solidFill>
                        <a:srgbClr val="9D9D9C"/>
                      </a:solidFill>
                      <a:prstDash val="solid"/>
                    </a:lnR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Description</a:t>
                      </a:r>
                      <a:endParaRPr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5415" marR="99568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Network Rail’s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Employee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Assistance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Programme. 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Calls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are answered 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by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professional</a:t>
                      </a:r>
                      <a:r>
                        <a:rPr sz="1000" spc="2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counsellors.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5240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Telephone</a:t>
                      </a:r>
                      <a:endParaRPr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0800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358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48</a:t>
                      </a:r>
                      <a:r>
                        <a:rPr sz="1000" b="1" spc="-2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</a:p>
                  </a:txBody>
                  <a:tcPr marL="0" marR="0" marT="15240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Website</a:t>
                      </a:r>
                      <a:endParaRPr sz="14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31445" marR="861694">
                        <a:lnSpc>
                          <a:spcPct val="100000"/>
                        </a:lnSpc>
                      </a:pP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2"/>
                        </a:rPr>
                        <a:t>www.Validium.com </a:t>
                      </a:r>
                      <a:r>
                        <a:rPr sz="900" spc="-20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dirty="0">
                          <a:latin typeface="Arial" charset="0"/>
                          <a:ea typeface="Arial" charset="0"/>
                          <a:cs typeface="Arial" charset="0"/>
                        </a:rPr>
                        <a:t>Username: </a:t>
                      </a:r>
                      <a:r>
                        <a:rPr sz="900" spc="-5" dirty="0">
                          <a:latin typeface="Arial" charset="0"/>
                          <a:ea typeface="Arial" charset="0"/>
                          <a:cs typeface="Arial" charset="0"/>
                        </a:rPr>
                        <a:t>NetworkRail  </a:t>
                      </a:r>
                      <a:r>
                        <a:rPr sz="9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Password:</a:t>
                      </a:r>
                      <a:r>
                        <a:rPr sz="900" spc="18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dirty="0">
                          <a:latin typeface="Arial" charset="0"/>
                          <a:ea typeface="Arial" charset="0"/>
                          <a:cs typeface="Arial" charset="0"/>
                        </a:rPr>
                        <a:t>onlinesupport</a:t>
                      </a:r>
                    </a:p>
                  </a:txBody>
                  <a:tcPr marL="0" marR="0" marT="152400" marB="0">
                    <a:lnL w="6350">
                      <a:solidFill>
                        <a:srgbClr val="9D9D9C"/>
                      </a:solidFill>
                      <a:prstDash val="solid"/>
                    </a:lnL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4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OH </a:t>
                      </a:r>
                      <a:r>
                        <a:rPr sz="11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Assist</a:t>
                      </a:r>
                      <a:r>
                        <a:rPr sz="1100" b="1" spc="-2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(NR)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444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ts val="1025"/>
                        </a:lnSpc>
                      </a:pP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Network Rail’s Occupational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Health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referrals,</a:t>
                      </a:r>
                      <a:r>
                        <a:rPr sz="1000" spc="1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including</a:t>
                      </a:r>
                    </a:p>
                    <a:p>
                      <a:pPr marL="145415" marR="963294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those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relating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to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mental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wellbeing,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to access: 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Medication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Enquiry Line</a:t>
                      </a:r>
                    </a:p>
                    <a:p>
                      <a:pPr marL="14541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Physiotherapy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with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Rehab</a:t>
                      </a:r>
                      <a:r>
                        <a:rPr sz="1000" spc="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spc="-20" dirty="0">
                          <a:latin typeface="Arial" charset="0"/>
                          <a:ea typeface="Arial" charset="0"/>
                          <a:cs typeface="Arial" charset="0"/>
                        </a:rPr>
                        <a:t>Works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5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0330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008</a:t>
                      </a:r>
                      <a:r>
                        <a:rPr sz="1000" b="1" spc="-1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5105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444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u="sng" spc="-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3"/>
                        </a:rPr>
                        <a:t>https://networkrail.ohassist.com/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31445" marR="781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4" invalidUrl="http://connectdocs/NetworkRail/Documents/CorporateServices/HR/HRSharedServices/OH Provider.pdf "/>
                        </a:rPr>
                        <a:t>http://connectdocs/NetworkRail/ </a:t>
                      </a:r>
                      <a:r>
                        <a:rPr sz="900" spc="-10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u="sng" spc="-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4" invalidUrl="http://connectdocs/NetworkRail/Documents/CorporateServices/HR/HRSharedServices/OH Provider.pdf "/>
                        </a:rPr>
                        <a:t>Documents/CorporateServices/HR/ </a:t>
                      </a:r>
                      <a:r>
                        <a:rPr sz="900" spc="-5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4" invalidUrl="http://connectdocs/NetworkRail/Documents/CorporateServices/HR/HRSharedServices/OH Provider.pdf "/>
                        </a:rPr>
                        <a:t>HRSharedServices/OH%20Provider.pdf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4290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999">
                <a:tc>
                  <a:txBody>
                    <a:bodyPr/>
                    <a:lstStyle/>
                    <a:p>
                      <a:pPr marL="123825" marR="56705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1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Employee  </a:t>
                      </a: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helpline</a:t>
                      </a:r>
                      <a:r>
                        <a:rPr sz="1100" b="1" spc="-10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(NR)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9850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 marR="1027430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This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is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provided 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by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HR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Direct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is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available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for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all NR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employees.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9461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0844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371</a:t>
                      </a:r>
                      <a:r>
                        <a:rPr sz="1000" b="1" spc="-1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0115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27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 marR="281305" algn="just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https:</a:t>
                      </a:r>
                      <a:r>
                        <a:rPr sz="900" u="sng" spc="-16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/</a:t>
                      </a:r>
                      <a:r>
                        <a:rPr sz="900" u="sng" spc="-4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/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net</a:t>
                      </a:r>
                      <a:r>
                        <a:rPr sz="900" u="sng" spc="-2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w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ork</a:t>
                      </a:r>
                      <a:r>
                        <a:rPr sz="900" u="sng" spc="-2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r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ail.sha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r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epoint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.</a:t>
                      </a:r>
                      <a:r>
                        <a:rPr sz="900" u="sng" spc="-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c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om/ </a:t>
                      </a:r>
                      <a:r>
                        <a:rPr sz="900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sites/myconnect/hr/Pages/HR-for- </a:t>
                      </a:r>
                      <a:r>
                        <a:rPr sz="900" spc="-10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5"/>
                        </a:rPr>
                        <a:t>Employees.aspx 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9370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Mind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541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Guide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for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seeking help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for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mental health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problems.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0300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123</a:t>
                      </a:r>
                      <a:r>
                        <a:rPr sz="10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3393</a:t>
                      </a:r>
                      <a:endParaRPr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 marR="19113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9am-6pm</a:t>
                      </a:r>
                      <a:r>
                        <a:rPr sz="1000" b="1" spc="-9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Mon-Fri  or </a:t>
                      </a:r>
                      <a:r>
                        <a:rPr sz="1000" b="1" spc="-15" dirty="0">
                          <a:latin typeface="Arial" charset="0"/>
                          <a:ea typeface="Arial" charset="0"/>
                          <a:cs typeface="Arial" charset="0"/>
                        </a:rPr>
                        <a:t>text</a:t>
                      </a:r>
                      <a:r>
                        <a:rPr sz="1000" b="1" spc="-2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86463</a:t>
                      </a:r>
                      <a:endParaRPr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17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 marR="21336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900" u="sng" spc="-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https://www.mind.org.uk/</a:t>
                      </a:r>
                      <a:r>
                        <a:rPr sz="900" u="sng" spc="-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information-support/guides-to-support-and-services/seeking-help-</a:t>
                      </a: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f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or-a-mental-health-p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r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oblem</a:t>
                      </a:r>
                      <a:r>
                        <a:rPr sz="900" u="sng" spc="-5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/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whe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r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e-</a:t>
                      </a:r>
                      <a:r>
                        <a:rPr sz="900" u="sng" spc="-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6"/>
                        </a:rPr>
                        <a:t>to-start/?o=24608#.W9AsmLD2apr</a:t>
                      </a:r>
                      <a:endParaRPr sz="9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4290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001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Rethink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2349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Have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advice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on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what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to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do in a</a:t>
                      </a:r>
                      <a:r>
                        <a:rPr sz="1000" spc="2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crisis.</a:t>
                      </a:r>
                      <a:endParaRPr sz="10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111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0300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5000</a:t>
                      </a:r>
                      <a:r>
                        <a:rPr sz="1000" b="1" spc="-1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927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619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u="sng" spc="-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7"/>
                        </a:rPr>
                        <a:t>https://www.rethink.org/helpnow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41910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Saneline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98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 marR="5467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National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mental health helpline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providing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information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support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to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people with mental health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problems</a:t>
                      </a:r>
                      <a:r>
                        <a:rPr sz="1000" spc="-7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those who support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them.</a:t>
                      </a:r>
                    </a:p>
                  </a:txBody>
                  <a:tcPr marL="0" marR="0" marT="3175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0300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304</a:t>
                      </a:r>
                      <a:r>
                        <a:rPr sz="10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 7000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444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 marR="49022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ww</a:t>
                      </a:r>
                      <a:r>
                        <a:rPr sz="900" u="sng" spc="-6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w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.san</a:t>
                      </a: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e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.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o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r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g.u</a:t>
                      </a:r>
                      <a:r>
                        <a:rPr sz="900" u="sng" spc="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k</a:t>
                      </a:r>
                      <a:r>
                        <a:rPr sz="900" u="sng" spc="-4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/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wh</a:t>
                      </a:r>
                      <a:r>
                        <a:rPr sz="900" u="sng" spc="-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a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t</a:t>
                      </a:r>
                      <a:r>
                        <a:rPr sz="900" u="sng" spc="-2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w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edo/ </a:t>
                      </a:r>
                      <a:r>
                        <a:rPr sz="900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8"/>
                        </a:rPr>
                        <a:t>support/helpline</a:t>
                      </a:r>
                      <a:endParaRPr sz="9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23825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6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The </a:t>
                      </a: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Mix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3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5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5415" marR="4978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Provides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information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support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for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young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people ages 13-25 on a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range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of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issues,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including mental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health.</a:t>
                      </a:r>
                    </a:p>
                  </a:txBody>
                  <a:tcPr marL="0" marR="0" marT="381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0808 808</a:t>
                      </a:r>
                      <a:r>
                        <a:rPr sz="1000" b="1" spc="-2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4994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 marR="294005">
                        <a:lnSpc>
                          <a:spcPct val="100000"/>
                        </a:lnSpc>
                      </a:pPr>
                      <a:r>
                        <a:rPr sz="1000" b="1" spc="-40" dirty="0">
                          <a:latin typeface="Arial" charset="0"/>
                          <a:ea typeface="Arial" charset="0"/>
                          <a:cs typeface="Arial" charset="0"/>
                        </a:rPr>
                        <a:t>Text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‘THEMIX’</a:t>
                      </a:r>
                      <a:r>
                        <a:rPr sz="1000" b="1" spc="-4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to 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85258 for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crisis  support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2984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9"/>
                        </a:rPr>
                        <a:t>www.themix.org.uk/get-support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5715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999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Samaritans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8699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 marR="508634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Provides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confidential,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non-judgement emotional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support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for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people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experiencing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or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feeling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distress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sz="1000" spc="2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despair.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29209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 marR="3143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116 123 </a:t>
                      </a:r>
                      <a:r>
                        <a:rPr sz="10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(24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hrs</a:t>
                      </a:r>
                      <a:r>
                        <a:rPr sz="1000" b="1" spc="-8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a  </a:t>
                      </a:r>
                      <a:r>
                        <a:rPr sz="1000" b="1" spc="-30" dirty="0">
                          <a:latin typeface="Arial" charset="0"/>
                          <a:ea typeface="Arial" charset="0"/>
                          <a:cs typeface="Arial" charset="0"/>
                        </a:rPr>
                        <a:t>day, 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free </a:t>
                      </a:r>
                      <a:r>
                        <a:rPr sz="10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to</a:t>
                      </a:r>
                      <a:r>
                        <a:rPr sz="1000" b="1" spc="-4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call)</a:t>
                      </a:r>
                    </a:p>
                  </a:txBody>
                  <a:tcPr marL="0" marR="0" marT="36194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0"/>
                        </a:rPr>
                        <a:t>www.samaritans.org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13664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70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ChildLine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0477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 marR="6324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Private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confidential service for children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young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people up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to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the age of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 19.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4064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0800</a:t>
                      </a:r>
                      <a:r>
                        <a:rPr sz="10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b="1" dirty="0">
                          <a:latin typeface="Arial" charset="0"/>
                          <a:ea typeface="Arial" charset="0"/>
                          <a:cs typeface="Arial" charset="0"/>
                        </a:rPr>
                        <a:t>1111</a:t>
                      </a:r>
                    </a:p>
                  </a:txBody>
                  <a:tcPr marL="0" marR="0" marT="9906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1"/>
                        </a:rPr>
                        <a:t>www.childline.org.uk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06045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5998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Elefriends</a:t>
                      </a:r>
                      <a:endParaRPr sz="11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04775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5415" marR="492759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Supportive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online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community where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can be</a:t>
                      </a:r>
                      <a:r>
                        <a:rPr sz="1000" spc="-2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yourself,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its run 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by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Mind.</a:t>
                      </a:r>
                    </a:p>
                  </a:txBody>
                  <a:tcPr marL="0" marR="0" marT="4064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335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sz="1000" b="1" spc="-80" dirty="0">
                          <a:latin typeface="Arial" charset="0"/>
                          <a:ea typeface="Arial" charset="0"/>
                          <a:cs typeface="Arial" charset="0"/>
                        </a:rPr>
                        <a:t>N/A</a:t>
                      </a:r>
                      <a:endParaRPr sz="1000" b="1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16839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900" u="sng" spc="-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2"/>
                        </a:rPr>
                        <a:t>http://www.elefriends.org.uk/</a:t>
                      </a:r>
                      <a:endParaRPr sz="9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14935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  <a:lnB w="6350">
                      <a:solidFill>
                        <a:srgbClr val="9D9D9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2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2382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 charset="0"/>
                          <a:ea typeface="Arial" charset="0"/>
                          <a:cs typeface="Arial" charset="0"/>
                        </a:rPr>
                        <a:t>Safety </a:t>
                      </a:r>
                      <a:r>
                        <a:rPr sz="1100" b="1" spc="-10" dirty="0">
                          <a:latin typeface="Arial" charset="0"/>
                          <a:ea typeface="Arial" charset="0"/>
                          <a:cs typeface="Arial" charset="0"/>
                        </a:rPr>
                        <a:t>Central</a:t>
                      </a:r>
                      <a:r>
                        <a:rPr sz="1100" b="1" spc="-20" dirty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1100" b="1" dirty="0">
                          <a:latin typeface="Arial" charset="0"/>
                          <a:ea typeface="Arial" charset="0"/>
                          <a:cs typeface="Arial" charset="0"/>
                        </a:rPr>
                        <a:t>(NR)</a:t>
                      </a:r>
                    </a:p>
                  </a:txBody>
                  <a:tcPr marL="0" marR="0" marT="1270" marB="0"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5415" marR="279400" algn="l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wealth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of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information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on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how to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support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your own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mental 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wellbeing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and, if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you’re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a </a:t>
                      </a:r>
                      <a:r>
                        <a:rPr sz="1000" spc="-15" dirty="0">
                          <a:latin typeface="Arial" charset="0"/>
                          <a:ea typeface="Arial" charset="0"/>
                          <a:cs typeface="Arial" charset="0"/>
                        </a:rPr>
                        <a:t>manager,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how you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can support the  mental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wellbeing </a:t>
                      </a:r>
                      <a:r>
                        <a:rPr sz="1000" dirty="0">
                          <a:latin typeface="Arial" charset="0"/>
                          <a:ea typeface="Arial" charset="0"/>
                          <a:cs typeface="Arial" charset="0"/>
                        </a:rPr>
                        <a:t>of people in </a:t>
                      </a:r>
                      <a:r>
                        <a:rPr sz="1000" spc="-10" dirty="0">
                          <a:latin typeface="Arial" charset="0"/>
                          <a:ea typeface="Arial" charset="0"/>
                          <a:cs typeface="Arial" charset="0"/>
                        </a:rPr>
                        <a:t>your </a:t>
                      </a:r>
                      <a:r>
                        <a:rPr sz="1000" spc="-5" dirty="0">
                          <a:latin typeface="Arial" charset="0"/>
                          <a:ea typeface="Arial" charset="0"/>
                          <a:cs typeface="Arial" charset="0"/>
                        </a:rPr>
                        <a:t>team.</a:t>
                      </a:r>
                      <a:endParaRPr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31750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5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40335">
                        <a:lnSpc>
                          <a:spcPct val="100000"/>
                        </a:lnSpc>
                      </a:pPr>
                      <a:r>
                        <a:rPr sz="1000" b="1" spc="-80" dirty="0">
                          <a:latin typeface="Arial" charset="0"/>
                          <a:ea typeface="Arial" charset="0"/>
                          <a:cs typeface="Arial" charset="0"/>
                        </a:rPr>
                        <a:t>N/A</a:t>
                      </a:r>
                      <a:endParaRPr sz="1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635" marB="0">
                    <a:lnL w="6350">
                      <a:solidFill>
                        <a:srgbClr val="9D9D9C"/>
                      </a:solidFill>
                      <a:prstDash val="solid"/>
                    </a:lnL>
                    <a:lnR w="6350">
                      <a:solidFill>
                        <a:srgbClr val="9D9D9C"/>
                      </a:solidFill>
                      <a:prstDash val="solid"/>
                    </a:lnR>
                    <a:lnT w="6350">
                      <a:solidFill>
                        <a:srgbClr val="9D9D9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131445" marR="49593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https:</a:t>
                      </a:r>
                      <a:r>
                        <a:rPr sz="900" u="sng" spc="-16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/</a:t>
                      </a:r>
                      <a:r>
                        <a:rPr sz="900" u="sng" spc="-8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/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sa</a:t>
                      </a:r>
                      <a:r>
                        <a:rPr sz="900" u="sng" spc="-1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f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et</a:t>
                      </a:r>
                      <a:r>
                        <a:rPr sz="900" u="sng" spc="-8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y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.net</a:t>
                      </a:r>
                      <a:r>
                        <a:rPr sz="900" u="sng" spc="-2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w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ork</a:t>
                      </a:r>
                      <a:r>
                        <a:rPr sz="900" u="sng" spc="-2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r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ail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.</a:t>
                      </a:r>
                      <a:r>
                        <a:rPr sz="900" u="sng" spc="-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c</a:t>
                      </a:r>
                      <a:r>
                        <a:rPr sz="900" u="sng" spc="-20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o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.u</a:t>
                      </a:r>
                      <a:r>
                        <a:rPr sz="900" u="sng" spc="1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k</a:t>
                      </a:r>
                      <a:r>
                        <a:rPr sz="900" u="sng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/ </a:t>
                      </a:r>
                      <a:r>
                        <a:rPr sz="900" dirty="0">
                          <a:solidFill>
                            <a:srgbClr val="275B9B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sz="900" u="sng" spc="-5" dirty="0">
                          <a:solidFill>
                            <a:srgbClr val="275B9B"/>
                          </a:solidFill>
                          <a:uFill>
                            <a:solidFill>
                              <a:srgbClr val="275B9B"/>
                            </a:solidFill>
                          </a:uFill>
                          <a:latin typeface="Arial" charset="0"/>
                          <a:ea typeface="Arial" charset="0"/>
                          <a:cs typeface="Arial" charset="0"/>
                          <a:hlinkClick r:id="rId13"/>
                        </a:rPr>
                        <a:t>healthandwellbeing/</a:t>
                      </a:r>
                      <a:endParaRPr sz="9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marT="1270" marB="0">
                    <a:lnL w="6350">
                      <a:solidFill>
                        <a:srgbClr val="9D9D9C"/>
                      </a:solidFill>
                      <a:prstDash val="solid"/>
                    </a:lnL>
                    <a:lnT w="6350">
                      <a:solidFill>
                        <a:srgbClr val="9D9D9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"/>
            <a:ext cx="10690225" cy="7559040"/>
          </a:xfrm>
          <a:custGeom>
            <a:avLst/>
            <a:gdLst/>
            <a:ahLst/>
            <a:cxnLst/>
            <a:rect l="l" t="t" r="r" b="b"/>
            <a:pathLst>
              <a:path w="10690225" h="7559040">
                <a:moveTo>
                  <a:pt x="10689717" y="0"/>
                </a:moveTo>
                <a:lnTo>
                  <a:pt x="5415965" y="0"/>
                </a:lnTo>
                <a:lnTo>
                  <a:pt x="0" y="3155302"/>
                </a:lnTo>
                <a:lnTo>
                  <a:pt x="0" y="7558608"/>
                </a:lnTo>
                <a:lnTo>
                  <a:pt x="4938141" y="7558608"/>
                </a:lnTo>
                <a:lnTo>
                  <a:pt x="10689717" y="1124407"/>
                </a:lnTo>
                <a:lnTo>
                  <a:pt x="10689717" y="0"/>
                </a:lnTo>
                <a:close/>
              </a:path>
            </a:pathLst>
          </a:custGeom>
          <a:solidFill>
            <a:srgbClr val="00B2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457200"/>
            <a:ext cx="1055192" cy="834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44500" y="3277100"/>
            <a:ext cx="28384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60" dirty="0">
                <a:latin typeface="Arial" charset="0"/>
                <a:ea typeface="Arial" charset="0"/>
                <a:cs typeface="Arial" charset="0"/>
              </a:rPr>
              <a:t>Any</a:t>
            </a:r>
            <a:r>
              <a:rPr sz="3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sz="3000" spc="-15" dirty="0">
                <a:latin typeface="Arial" charset="0"/>
                <a:ea typeface="Arial" charset="0"/>
                <a:cs typeface="Arial" charset="0"/>
              </a:rPr>
              <a:t>Questions</a:t>
            </a:r>
            <a:endParaRPr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500" y="3878502"/>
            <a:ext cx="6280150" cy="1304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Please</a:t>
            </a:r>
            <a:r>
              <a:rPr sz="20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contact:</a:t>
            </a:r>
            <a:endParaRPr sz="2000" dirty="0">
              <a:latin typeface="Arial" charset="0"/>
              <a:ea typeface="Arial" charset="0"/>
              <a:cs typeface="Arial" charset="0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healthandwellness@networkrail.co.uk</a:t>
            </a:r>
            <a:endParaRPr sz="2000" b="1" dirty="0">
              <a:latin typeface="Arial" charset="0"/>
              <a:ea typeface="Arial" charset="0"/>
              <a:cs typeface="Arial" charset="0"/>
            </a:endParaRPr>
          </a:p>
          <a:p>
            <a:pPr marL="12700" marR="5080">
              <a:lnSpc>
                <a:spcPct val="100000"/>
              </a:lnSpc>
              <a:spcBef>
                <a:spcPts val="1430"/>
              </a:spcBef>
            </a:pPr>
            <a:r>
              <a:rPr sz="16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sz="16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mailbox </a:t>
            </a:r>
            <a:r>
              <a:rPr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is </a:t>
            </a:r>
            <a:r>
              <a:rPr sz="16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monitored </a:t>
            </a:r>
            <a:r>
              <a:rPr sz="1600" spc="-2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by </a:t>
            </a:r>
            <a:r>
              <a:rPr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central </a:t>
            </a:r>
            <a:r>
              <a:rPr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Health and </a:t>
            </a:r>
            <a:r>
              <a:rPr sz="1600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Wellbeing </a:t>
            </a:r>
            <a:r>
              <a:rPr sz="16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team </a:t>
            </a:r>
            <a:r>
              <a:rPr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all </a:t>
            </a:r>
            <a:r>
              <a:rPr sz="1600" spc="-1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correspondence </a:t>
            </a:r>
            <a:r>
              <a:rPr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will be </a:t>
            </a:r>
            <a:r>
              <a:rPr sz="1600" spc="-1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treated </a:t>
            </a:r>
            <a:r>
              <a:rPr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</a:t>
            </a:r>
            <a:r>
              <a:rPr sz="1600" spc="3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confidence</a:t>
            </a:r>
            <a:endParaRPr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5515F0-5212-DC49-A84A-21212FD54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212725"/>
            <a:ext cx="1803400" cy="825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683</Words>
  <Application>Microsoft Office PowerPoint</Application>
  <PresentationFormat>Custom</PresentationFormat>
  <Paragraphs>103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Gotham</vt:lpstr>
      <vt:lpstr>Office Theme</vt:lpstr>
      <vt:lpstr>PowerPoint Presentation</vt:lpstr>
      <vt:lpstr>Recognising sources of workplace pressure</vt:lpstr>
      <vt:lpstr>Six essentials</vt:lpstr>
      <vt:lpstr>Six main sources of work-related stress</vt:lpstr>
      <vt:lpstr>Wellbeing Discussion Tool</vt:lpstr>
      <vt:lpstr>What support services are available?</vt:lpstr>
      <vt:lpstr>Any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Sarah North-Coombes</cp:lastModifiedBy>
  <cp:revision>10</cp:revision>
  <dcterms:created xsi:type="dcterms:W3CDTF">2019-08-29T16:21:14Z</dcterms:created>
  <dcterms:modified xsi:type="dcterms:W3CDTF">2019-09-03T15:32:29Z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2019-06-20T00:00:00Z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2019-08-29T00:00:00Z</vt:filetime>
  </property>
</Properties>
</file>