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1"/>
  </p:notesMasterIdLst>
  <p:handoutMasterIdLst>
    <p:handoutMasterId r:id="rId12"/>
  </p:handoutMasterIdLst>
  <p:sldIdLst>
    <p:sldId id="274" r:id="rId2"/>
    <p:sldId id="280" r:id="rId3"/>
    <p:sldId id="284" r:id="rId4"/>
    <p:sldId id="289" r:id="rId5"/>
    <p:sldId id="285" r:id="rId6"/>
    <p:sldId id="287" r:id="rId7"/>
    <p:sldId id="286" r:id="rId8"/>
    <p:sldId id="288" r:id="rId9"/>
    <p:sldId id="28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o Text Boxes" id="{C5BB9270-E2E1-474E-8C4E-470F069B7877}">
          <p14:sldIdLst>
            <p14:sldId id="274"/>
            <p14:sldId id="280"/>
            <p14:sldId id="284"/>
            <p14:sldId id="289"/>
            <p14:sldId id="285"/>
            <p14:sldId id="287"/>
            <p14:sldId id="286"/>
            <p14:sldId id="288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951B81"/>
    <a:srgbClr val="482683"/>
    <a:srgbClr val="007981"/>
    <a:srgbClr val="51ACB8"/>
    <a:srgbClr val="004D6F"/>
    <a:srgbClr val="70B397"/>
    <a:srgbClr val="8B60A0"/>
    <a:srgbClr val="8DC055"/>
    <a:srgbClr val="0051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1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4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47234-F741-423B-B336-1B8A9B2BAFB1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3AEB3-B81B-4ED9-B214-8605DB9A6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883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5424F-E449-4824-921F-55F0BB15E53D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05F73-A141-4BC2-903A-E12D05ECF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073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Centre -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sp>
        <p:nvSpPr>
          <p:cNvPr id="8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2" name="Group 1"/>
          <p:cNvGrpSpPr>
            <a:grpSpLocks noChangeAspect="1"/>
          </p:cNvGrpSpPr>
          <p:nvPr userDrawn="1"/>
        </p:nvGrpSpPr>
        <p:grpSpPr>
          <a:xfrm>
            <a:off x="0" y="3085472"/>
            <a:ext cx="12188080" cy="1273356"/>
            <a:chOff x="1" y="2707477"/>
            <a:chExt cx="11904616" cy="1243741"/>
          </a:xfrm>
        </p:grpSpPr>
        <p:pic>
          <p:nvPicPr>
            <p:cNvPr id="35" name="Picture 34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46282" y="1561197"/>
              <a:ext cx="1243739" cy="3536302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3360"/>
            <a:stretch/>
          </p:blipFill>
          <p:spPr>
            <a:xfrm rot="5400000">
              <a:off x="10634893" y="2681494"/>
              <a:ext cx="1243739" cy="1295709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682585" y="1561196"/>
              <a:ext cx="1243739" cy="3536302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218887" y="1561196"/>
              <a:ext cx="1243739" cy="3536302"/>
            </a:xfrm>
            <a:prstGeom prst="rect">
              <a:avLst/>
            </a:prstGeom>
          </p:spPr>
        </p:pic>
      </p:grpSp>
      <p:sp>
        <p:nvSpPr>
          <p:cNvPr id="10" name="Text Placeholder 19">
            <a:extLst>
              <a:ext uri="{FF2B5EF4-FFF2-40B4-BE49-F238E27FC236}">
                <a16:creationId xmlns:a16="http://schemas.microsoft.com/office/drawing/2014/main" id="{73914A46-E48C-4791-BB70-79C401EB7A8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14171" y="1501151"/>
            <a:ext cx="4963658" cy="4320073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00" baseline="0">
                <a:solidFill>
                  <a:srgbClr val="0051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This is an example of a headline.</a:t>
            </a:r>
          </a:p>
        </p:txBody>
      </p:sp>
    </p:spTree>
    <p:extLst>
      <p:ext uri="{BB962C8B-B14F-4D97-AF65-F5344CB8AC3E}">
        <p14:creationId xmlns:p14="http://schemas.microsoft.com/office/powerpoint/2010/main" val="245669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1" name="Group 20"/>
          <p:cNvGrpSpPr/>
          <p:nvPr userDrawn="1"/>
        </p:nvGrpSpPr>
        <p:grpSpPr>
          <a:xfrm>
            <a:off x="346345" y="0"/>
            <a:ext cx="413030" cy="6862274"/>
            <a:chOff x="346345" y="0"/>
            <a:chExt cx="413030" cy="6862274"/>
          </a:xfrm>
        </p:grpSpPr>
        <p:pic>
          <p:nvPicPr>
            <p:cNvPr id="22" name="Picture 21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10800000">
              <a:off x="346345" y="0"/>
              <a:ext cx="413030" cy="3527576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23429" r="-2857" b="3236"/>
            <a:stretch/>
          </p:blipFill>
          <p:spPr>
            <a:xfrm rot="10800000">
              <a:off x="346345" y="3493393"/>
              <a:ext cx="413030" cy="3368881"/>
            </a:xfrm>
            <a:prstGeom prst="rect">
              <a:avLst/>
            </a:prstGeom>
          </p:spPr>
        </p:pic>
      </p:grpSp>
      <p:sp>
        <p:nvSpPr>
          <p:cNvPr id="17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99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1" name="Group 20"/>
          <p:cNvGrpSpPr/>
          <p:nvPr userDrawn="1"/>
        </p:nvGrpSpPr>
        <p:grpSpPr>
          <a:xfrm>
            <a:off x="11431437" y="928688"/>
            <a:ext cx="413030" cy="5181555"/>
            <a:chOff x="11431437" y="928688"/>
            <a:chExt cx="413030" cy="5181555"/>
          </a:xfrm>
        </p:grpSpPr>
        <p:pic>
          <p:nvPicPr>
            <p:cNvPr id="22" name="Picture 21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23453"/>
            <a:stretch/>
          </p:blipFill>
          <p:spPr>
            <a:xfrm rot="10800000">
              <a:off x="11431437" y="928688"/>
              <a:ext cx="413030" cy="2598888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39800" r="-2857" b="3236"/>
            <a:stretch/>
          </p:blipFill>
          <p:spPr>
            <a:xfrm rot="10800000">
              <a:off x="11431437" y="3493392"/>
              <a:ext cx="413030" cy="2616851"/>
            </a:xfrm>
            <a:prstGeom prst="rect">
              <a:avLst/>
            </a:prstGeom>
          </p:spPr>
        </p:pic>
      </p:grpSp>
      <p:sp>
        <p:nvSpPr>
          <p:cNvPr id="31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10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5" name="Group 24"/>
          <p:cNvGrpSpPr/>
          <p:nvPr userDrawn="1"/>
        </p:nvGrpSpPr>
        <p:grpSpPr>
          <a:xfrm>
            <a:off x="5882866" y="0"/>
            <a:ext cx="413030" cy="6862274"/>
            <a:chOff x="346345" y="0"/>
            <a:chExt cx="413030" cy="6862274"/>
          </a:xfrm>
        </p:grpSpPr>
        <p:pic>
          <p:nvPicPr>
            <p:cNvPr id="26" name="Picture 25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10800000">
              <a:off x="346345" y="0"/>
              <a:ext cx="413030" cy="3527576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23429" r="-2857" b="3236"/>
            <a:stretch/>
          </p:blipFill>
          <p:spPr>
            <a:xfrm rot="10800000">
              <a:off x="346345" y="3493393"/>
              <a:ext cx="413030" cy="3368881"/>
            </a:xfrm>
            <a:prstGeom prst="rect">
              <a:avLst/>
            </a:prstGeom>
          </p:spPr>
        </p:pic>
      </p:grpSp>
      <p:sp>
        <p:nvSpPr>
          <p:cNvPr id="23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08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9408" y="5731445"/>
            <a:ext cx="12182592" cy="415480"/>
            <a:chOff x="9408" y="5628893"/>
            <a:chExt cx="12182592" cy="415480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1566681" y="4071620"/>
              <a:ext cx="413030" cy="352757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5060073" y="4071620"/>
              <a:ext cx="413030" cy="3527576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8549745" y="4074070"/>
              <a:ext cx="413030" cy="3527576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7" t="59610" r="-3336" b="3236"/>
            <a:stretch/>
          </p:blipFill>
          <p:spPr>
            <a:xfrm rot="5400000">
              <a:off x="11131178" y="4982927"/>
              <a:ext cx="414856" cy="1706788"/>
            </a:xfrm>
            <a:prstGeom prst="rect">
              <a:avLst/>
            </a:prstGeom>
          </p:spPr>
        </p:pic>
      </p:grpSp>
      <p:sp>
        <p:nvSpPr>
          <p:cNvPr id="15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690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Bel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9408" y="4279047"/>
            <a:ext cx="12182592" cy="415480"/>
            <a:chOff x="9408" y="5628893"/>
            <a:chExt cx="12182592" cy="415480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1566681" y="4071620"/>
              <a:ext cx="413030" cy="352757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5060073" y="4071620"/>
              <a:ext cx="413030" cy="3527576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8549745" y="4074070"/>
              <a:ext cx="413030" cy="3527576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7" t="59610" r="-3336" b="3236"/>
            <a:stretch/>
          </p:blipFill>
          <p:spPr>
            <a:xfrm rot="5400000">
              <a:off x="11131178" y="4982927"/>
              <a:ext cx="414856" cy="1706788"/>
            </a:xfrm>
            <a:prstGeom prst="rect">
              <a:avLst/>
            </a:prstGeom>
          </p:spPr>
        </p:pic>
      </p:grpSp>
      <p:sp>
        <p:nvSpPr>
          <p:cNvPr id="12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64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4028B7B-11F0-4B21-9921-6AC4570BEF2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87B6480D-97D3-4468-A736-594677F85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 anchor="ctr" anchorCtr="0"/>
          <a:lstStyle>
            <a:lvl1pPr algn="r">
              <a:defRPr sz="12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20E629-38C3-49E6-8411-165FE28F0FB3}"/>
              </a:ext>
            </a:extLst>
          </p:cNvPr>
          <p:cNvSpPr/>
          <p:nvPr userDrawn="1"/>
        </p:nvSpPr>
        <p:spPr>
          <a:xfrm>
            <a:off x="1960" y="-2006571"/>
            <a:ext cx="12188080" cy="1895095"/>
          </a:xfrm>
          <a:prstGeom prst="rect">
            <a:avLst/>
          </a:prstGeom>
          <a:solidFill>
            <a:srgbClr val="00517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0800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USER NOTE: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want to copy content in from another deck you will need to change the background layout.  </a:t>
            </a: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do this:</a:t>
            </a: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 cut and paste your content into the slide deck</a:t>
            </a: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 right-click and hover over the ‘layout’ option on the drop-down menu</a:t>
            </a: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 select one of the track-based backgrounds available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197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5" r:id="rId2"/>
    <p:sldLayoutId id="2147483708" r:id="rId3"/>
    <p:sldLayoutId id="2147483709" r:id="rId4"/>
    <p:sldLayoutId id="2147483714" r:id="rId5"/>
    <p:sldLayoutId id="2147483716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65">
          <p15:clr>
            <a:srgbClr val="F26B43"/>
          </p15:clr>
        </p15:guide>
        <p15:guide id="2" pos="746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networkrail.sharepoint.com/sites/myconnect/hr/Pages/CanDo-Network.aspx" TargetMode="External"/><Relationship Id="rId7" Type="http://schemas.openxmlformats.org/officeDocument/2006/relationships/image" Target="../media/image8.png"/><Relationship Id="rId2" Type="http://schemas.openxmlformats.org/officeDocument/2006/relationships/hyperlink" Target="https://networkrail.sharepoint.com/sites/myconnect/ste/Pages/OHAssist.aspx?csf=1&amp;cid=02b461d6-77a2-4fe5-9f39-f30ec673e054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hyperlink" Target="https://www.nhs.uk/conditions/bowel-cancer-screening" TargetMode="External"/><Relationship Id="rId4" Type="http://schemas.openxmlformats.org/officeDocument/2006/relationships/hyperlink" Target="mailto:advice@businessdisabilityforum.org.uk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140F2B-CF17-494F-BA14-0FCC6E9E0F7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9EAAAC-928A-40C1-AC39-D34FD1799CA9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C4C2BE-9C68-41C1-A5DE-5A69F52921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14171" y="2517152"/>
            <a:ext cx="4963658" cy="2701394"/>
          </a:xfrm>
        </p:spPr>
        <p:txBody>
          <a:bodyPr>
            <a:normAutofit/>
          </a:bodyPr>
          <a:lstStyle/>
          <a:p>
            <a:r>
              <a:rPr lang="en-GB" dirty="0"/>
              <a:t>Safety Hour Discussion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AB9A60-9E9C-42F9-AD67-52DFF9B5D095}"/>
              </a:ext>
            </a:extLst>
          </p:cNvPr>
          <p:cNvSpPr txBox="1"/>
          <p:nvPr/>
        </p:nvSpPr>
        <p:spPr>
          <a:xfrm>
            <a:off x="3085039" y="962346"/>
            <a:ext cx="885767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1"/>
                </a:solidFill>
              </a:rPr>
              <a:t>Supporting Bowel Cancer Awareness Month April 2019 </a:t>
            </a:r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F6E77E5-E2C7-4FF2-AE53-653953BF85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1953"/>
            <a:ext cx="3085039" cy="117450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BAE2635-89D8-4A16-909F-706E51343A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7428" y="4856075"/>
            <a:ext cx="1057143" cy="9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427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2A15D5-B606-4105-9605-6E2D11FA01C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9EAAAC-928A-40C1-AC39-D34FD1799CA9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31C6BB-5C25-47E1-84AA-9356F0ADCD38}"/>
              </a:ext>
            </a:extLst>
          </p:cNvPr>
          <p:cNvSpPr txBox="1"/>
          <p:nvPr/>
        </p:nvSpPr>
        <p:spPr>
          <a:xfrm>
            <a:off x="1197149" y="833181"/>
            <a:ext cx="9112378" cy="35086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Bowel cancer is the fourth most common cancer, in the UK and April (1-30) is bowel cancer awareness month.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b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1 in 14 men and 1 in 19 women are at risk of being diagnosed with bowel cancer with almost 42,000 people in the UK are diagnosed a year equating to one every 15 minutes. 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If you are aged 50 or over then you have a higher chance of being diagnosed than if you are aged below 50. 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Bowel cancer is the second biggest cancer killer in the UK, following lung cancer. 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Bowel cancer is treatable and curable especially if diagnosed early. Nearly everyone survives bowel cancer if diagnosed at the earliest stage. </a:t>
            </a:r>
            <a:endParaRPr kumimoji="0" lang="en-GB" sz="1100" b="0" i="1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6B20E6-7F81-44B9-886E-CDF9D72A1521}"/>
              </a:ext>
            </a:extLst>
          </p:cNvPr>
          <p:cNvSpPr/>
          <p:nvPr/>
        </p:nvSpPr>
        <p:spPr>
          <a:xfrm>
            <a:off x="974466" y="205109"/>
            <a:ext cx="47788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800" b="1" i="1" dirty="0">
                <a:solidFill>
                  <a:srgbClr val="F07E23">
                    <a:lumMod val="75000"/>
                  </a:srgbClr>
                </a:solidFill>
              </a:rPr>
              <a:t>Purpose of the discussion </a:t>
            </a:r>
          </a:p>
        </p:txBody>
      </p:sp>
    </p:spTree>
    <p:extLst>
      <p:ext uri="{BB962C8B-B14F-4D97-AF65-F5344CB8AC3E}">
        <p14:creationId xmlns:p14="http://schemas.microsoft.com/office/powerpoint/2010/main" val="890196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1AD2690-BAFA-4A9B-A96A-C61588E6636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9EAAAC-928A-40C1-AC39-D34FD1799CA9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E83D1A-F3E0-4C93-9AFC-A406752E1FD6}"/>
              </a:ext>
            </a:extLst>
          </p:cNvPr>
          <p:cNvSpPr/>
          <p:nvPr/>
        </p:nvSpPr>
        <p:spPr>
          <a:xfrm>
            <a:off x="475703" y="604657"/>
            <a:ext cx="4059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800" b="1" i="1" dirty="0">
                <a:solidFill>
                  <a:srgbClr val="F07E23">
                    <a:lumMod val="75000"/>
                  </a:srgbClr>
                </a:solidFill>
              </a:rPr>
              <a:t>What is bowel cancer?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7FAEFA-9CA6-4F9F-A199-40286AFBFE82}"/>
              </a:ext>
            </a:extLst>
          </p:cNvPr>
          <p:cNvSpPr/>
          <p:nvPr/>
        </p:nvSpPr>
        <p:spPr>
          <a:xfrm>
            <a:off x="475703" y="1602087"/>
            <a:ext cx="1035855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Bowel cancer can also be called colorectal, colon or rectal cancer.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It affects the large bowel, which is made up of the colon and rectum.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The bowel is part of the digestive system processing all the food and fluids we eat and drink - turning them into energy for the body to use.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The large bowel is made up of the colon and rectum and is approximately 1½ metres (5 feet) long, and 6½ centimetres (2½ inches wide). Most bowel cancers (about two thirds) occur in the colon, and about a third occur in the rectum.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More than 90% of bowel cancers start as polyps (non-cancerous growths)</a:t>
            </a:r>
          </a:p>
          <a:p>
            <a:endParaRPr lang="en-GB" i="1" dirty="0">
              <a:solidFill>
                <a:schemeClr val="tx2"/>
              </a:solidFill>
            </a:endParaRPr>
          </a:p>
          <a:p>
            <a:r>
              <a:rPr lang="en-GB" b="1" i="1" dirty="0">
                <a:solidFill>
                  <a:schemeClr val="tx2"/>
                </a:solidFill>
              </a:rPr>
              <a:t>Question: How many people are diagnosed with bowel cancer every year in the UK?</a:t>
            </a:r>
          </a:p>
          <a:p>
            <a:pPr marL="342900" indent="-342900">
              <a:buAutoNum type="arabicPeriod"/>
            </a:pPr>
            <a:endParaRPr lang="en-GB" b="1" i="1" dirty="0">
              <a:solidFill>
                <a:schemeClr val="tx2"/>
              </a:solidFill>
            </a:endParaRPr>
          </a:p>
          <a:p>
            <a:r>
              <a:rPr lang="en-GB" b="1" i="1" dirty="0">
                <a:solidFill>
                  <a:schemeClr val="tx2"/>
                </a:solidFill>
              </a:rPr>
              <a:t>a) 4,200          b) 42,000         c) 24, 000         d) 420</a:t>
            </a:r>
          </a:p>
        </p:txBody>
      </p:sp>
    </p:spTree>
    <p:extLst>
      <p:ext uri="{BB962C8B-B14F-4D97-AF65-F5344CB8AC3E}">
        <p14:creationId xmlns:p14="http://schemas.microsoft.com/office/powerpoint/2010/main" val="3017843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1AD2690-BAFA-4A9B-A96A-C61588E6636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9EAAAC-928A-40C1-AC39-D34FD1799CA9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E83D1A-F3E0-4C93-9AFC-A406752E1FD6}"/>
              </a:ext>
            </a:extLst>
          </p:cNvPr>
          <p:cNvSpPr/>
          <p:nvPr/>
        </p:nvSpPr>
        <p:spPr>
          <a:xfrm>
            <a:off x="420285" y="157451"/>
            <a:ext cx="3658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800" b="1" i="1" dirty="0">
                <a:solidFill>
                  <a:srgbClr val="F07E23">
                    <a:lumMod val="75000"/>
                  </a:srgbClr>
                </a:solidFill>
              </a:rPr>
              <a:t>Where is the bowel?</a:t>
            </a:r>
          </a:p>
        </p:txBody>
      </p:sp>
      <p:pic>
        <p:nvPicPr>
          <p:cNvPr id="6" name="Content Placeholder 3" descr="digestive diagram.bmp">
            <a:extLst>
              <a:ext uri="{FF2B5EF4-FFF2-40B4-BE49-F238E27FC236}">
                <a16:creationId xmlns:a16="http://schemas.microsoft.com/office/drawing/2014/main" id="{C2D0A82A-9A50-4476-8AD9-5C642BD1D70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8552" y="1687806"/>
            <a:ext cx="3017837" cy="4097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" name="Rectangle 10">
            <a:extLst>
              <a:ext uri="{FF2B5EF4-FFF2-40B4-BE49-F238E27FC236}">
                <a16:creationId xmlns:a16="http://schemas.microsoft.com/office/drawing/2014/main" id="{E1A46EE0-4563-437B-BC0C-AFA23494327D}"/>
              </a:ext>
            </a:extLst>
          </p:cNvPr>
          <p:cNvSpPr>
            <a:spLocks/>
          </p:cNvSpPr>
          <p:nvPr/>
        </p:nvSpPr>
        <p:spPr bwMode="auto">
          <a:xfrm>
            <a:off x="2952529" y="2098392"/>
            <a:ext cx="1866531" cy="3657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00" bIns="0"/>
          <a:lstStyle/>
          <a:p>
            <a:pPr marL="39688" defTabSz="642938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3B49"/>
                </a:solidFill>
                <a:cs typeface="Arial" pitchFamily="34" charset="0"/>
                <a:sym typeface="Lucida Grande"/>
              </a:rPr>
              <a:t>Oesophagus  (gullet)</a:t>
            </a:r>
          </a:p>
        </p:txBody>
      </p:sp>
      <p:sp>
        <p:nvSpPr>
          <p:cNvPr id="8" name="Line 11">
            <a:extLst>
              <a:ext uri="{FF2B5EF4-FFF2-40B4-BE49-F238E27FC236}">
                <a16:creationId xmlns:a16="http://schemas.microsoft.com/office/drawing/2014/main" id="{F1CF51DC-41E7-42CB-B11E-81C88D8AA0C7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4033148" y="2602346"/>
            <a:ext cx="1920540" cy="361249"/>
          </a:xfrm>
          <a:prstGeom prst="line">
            <a:avLst/>
          </a:prstGeom>
          <a:noFill/>
          <a:ln w="50800">
            <a:solidFill>
              <a:srgbClr val="00B2A9"/>
            </a:solidFill>
            <a:round/>
            <a:headEnd type="stealth" w="med" len="med"/>
            <a:tailEnd/>
          </a:ln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42145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B7B63701-A1D0-4005-BDB0-7B7A6A3076DA}"/>
              </a:ext>
            </a:extLst>
          </p:cNvPr>
          <p:cNvSpPr>
            <a:spLocks/>
          </p:cNvSpPr>
          <p:nvPr/>
        </p:nvSpPr>
        <p:spPr bwMode="auto">
          <a:xfrm>
            <a:off x="8096861" y="3162318"/>
            <a:ext cx="1384918" cy="4496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00" bIns="0"/>
          <a:lstStyle/>
          <a:p>
            <a:pPr marL="39688" defTabSz="642938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3B49"/>
                </a:solidFill>
                <a:cs typeface="Arial" pitchFamily="34" charset="0"/>
                <a:sym typeface="Lucida Grande"/>
              </a:rPr>
              <a:t>Stomach</a:t>
            </a:r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1867A491-2AE6-46D0-B5AB-741AB8FD6310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6296661" y="3387120"/>
            <a:ext cx="1800200" cy="524914"/>
          </a:xfrm>
          <a:prstGeom prst="line">
            <a:avLst/>
          </a:prstGeom>
          <a:noFill/>
          <a:ln w="50800">
            <a:solidFill>
              <a:srgbClr val="00B2A9"/>
            </a:solidFill>
            <a:round/>
            <a:headEnd type="stealth" w="med" len="med"/>
            <a:tailEnd/>
          </a:ln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42145F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22">
            <a:extLst>
              <a:ext uri="{FF2B5EF4-FFF2-40B4-BE49-F238E27FC236}">
                <a16:creationId xmlns:a16="http://schemas.microsoft.com/office/drawing/2014/main" id="{3A70B7CF-F536-48A0-A404-19CA6BC61725}"/>
              </a:ext>
            </a:extLst>
          </p:cNvPr>
          <p:cNvGrpSpPr>
            <a:grpSpLocks/>
          </p:cNvGrpSpPr>
          <p:nvPr/>
        </p:nvGrpSpPr>
        <p:grpSpPr bwMode="auto">
          <a:xfrm>
            <a:off x="6045045" y="3992616"/>
            <a:ext cx="3722688" cy="622171"/>
            <a:chOff x="4656" y="2971"/>
            <a:chExt cx="3336" cy="557"/>
          </a:xfrm>
        </p:grpSpPr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id="{57FD362D-0D4D-4617-8A84-086E68E851E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0" y="2971"/>
              <a:ext cx="1672" cy="4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40600" bIns="0"/>
            <a:lstStyle/>
            <a:p>
              <a:pPr marL="39688" defTabSz="64293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solidFill>
                    <a:srgbClr val="003B49"/>
                  </a:solidFill>
                  <a:cs typeface="Arial" pitchFamily="34" charset="0"/>
                  <a:sym typeface="Lucida Grande"/>
                </a:rPr>
                <a:t>Small bowel</a:t>
              </a:r>
            </a:p>
          </p:txBody>
        </p:sp>
        <p:sp>
          <p:nvSpPr>
            <p:cNvPr id="13" name="Line 8">
              <a:extLst>
                <a:ext uri="{FF2B5EF4-FFF2-40B4-BE49-F238E27FC236}">
                  <a16:creationId xmlns:a16="http://schemas.microsoft.com/office/drawing/2014/main" id="{C3293EA9-38A8-4F67-99F4-DDF63E63795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4656" y="3187"/>
              <a:ext cx="1600" cy="341"/>
            </a:xfrm>
            <a:prstGeom prst="line">
              <a:avLst/>
            </a:prstGeom>
            <a:noFill/>
            <a:ln w="50800">
              <a:solidFill>
                <a:srgbClr val="00B2A9"/>
              </a:solidFill>
              <a:round/>
              <a:headEnd type="stealth" w="med" len="med"/>
              <a:tailEnd/>
            </a:ln>
          </p:spPr>
          <p:txBody>
            <a:bodyPr lIns="0" tIns="0" rIns="0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42145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Rectangle 24">
            <a:extLst>
              <a:ext uri="{FF2B5EF4-FFF2-40B4-BE49-F238E27FC236}">
                <a16:creationId xmlns:a16="http://schemas.microsoft.com/office/drawing/2014/main" id="{E2A366C3-4792-44B3-9752-C41CF11B23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4591" y="3933578"/>
            <a:ext cx="830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9688" defTabSz="642938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3B49"/>
                </a:solidFill>
                <a:cs typeface="Arial" pitchFamily="34" charset="0"/>
                <a:sym typeface="Lucida Grande"/>
              </a:rPr>
              <a:t>Colon</a:t>
            </a:r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78F60BD2-EA35-4C42-8D37-0CF5946CA5B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11838" y="4147887"/>
            <a:ext cx="1381810" cy="187327"/>
          </a:xfrm>
          <a:prstGeom prst="line">
            <a:avLst/>
          </a:prstGeom>
          <a:noFill/>
          <a:ln w="50800">
            <a:solidFill>
              <a:srgbClr val="00B2A9"/>
            </a:solidFill>
            <a:round/>
            <a:headEnd type="stealth" w="med" len="med"/>
            <a:tailEnd/>
          </a:ln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42145F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" name="Group 23">
            <a:extLst>
              <a:ext uri="{FF2B5EF4-FFF2-40B4-BE49-F238E27FC236}">
                <a16:creationId xmlns:a16="http://schemas.microsoft.com/office/drawing/2014/main" id="{5D1402C4-D406-40CC-9C28-EE40DA68B22D}"/>
              </a:ext>
            </a:extLst>
          </p:cNvPr>
          <p:cNvGrpSpPr>
            <a:grpSpLocks/>
          </p:cNvGrpSpPr>
          <p:nvPr/>
        </p:nvGrpSpPr>
        <p:grpSpPr bwMode="auto">
          <a:xfrm>
            <a:off x="3688305" y="5046250"/>
            <a:ext cx="2265530" cy="149225"/>
            <a:chOff x="1417" y="3441"/>
            <a:chExt cx="2233" cy="32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61DDE75-2947-4271-A7AE-E21B2803B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7" y="3441"/>
              <a:ext cx="1165" cy="3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40600" bIns="0"/>
            <a:lstStyle/>
            <a:p>
              <a:pPr marL="39688" defTabSz="64293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b="1" dirty="0">
                  <a:solidFill>
                    <a:srgbClr val="003B49"/>
                  </a:solidFill>
                  <a:cs typeface="Arial" pitchFamily="34" charset="0"/>
                  <a:sym typeface="Lucida Grande"/>
                </a:rPr>
                <a:t>Rectum</a:t>
              </a:r>
              <a:endParaRPr lang="en-US" sz="2000" b="1" dirty="0">
                <a:solidFill>
                  <a:srgbClr val="003B49"/>
                </a:solidFill>
                <a:cs typeface="Arial" pitchFamily="34" charset="0"/>
                <a:sym typeface="Lucida Grande"/>
              </a:endParaRPr>
            </a:p>
          </p:txBody>
        </p:sp>
        <p:sp>
          <p:nvSpPr>
            <p:cNvPr id="18" name="Line 17">
              <a:extLst>
                <a:ext uri="{FF2B5EF4-FFF2-40B4-BE49-F238E27FC236}">
                  <a16:creationId xmlns:a16="http://schemas.microsoft.com/office/drawing/2014/main" id="{FA07A07C-F944-4B83-826F-1C736BFB47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68" y="3623"/>
              <a:ext cx="1282" cy="89"/>
            </a:xfrm>
            <a:prstGeom prst="line">
              <a:avLst/>
            </a:prstGeom>
            <a:noFill/>
            <a:ln w="50800">
              <a:solidFill>
                <a:srgbClr val="00B2A9"/>
              </a:solidFill>
              <a:round/>
              <a:headEnd type="stealth" w="med" len="med"/>
              <a:tailEnd/>
            </a:ln>
          </p:spPr>
          <p:txBody>
            <a:bodyPr lIns="0" tIns="0" rIns="0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42145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Group 21">
            <a:extLst>
              <a:ext uri="{FF2B5EF4-FFF2-40B4-BE49-F238E27FC236}">
                <a16:creationId xmlns:a16="http://schemas.microsoft.com/office/drawing/2014/main" id="{8B41DB73-FBE2-4C6D-823D-358411B71580}"/>
              </a:ext>
            </a:extLst>
          </p:cNvPr>
          <p:cNvGrpSpPr>
            <a:grpSpLocks/>
          </p:cNvGrpSpPr>
          <p:nvPr/>
        </p:nvGrpSpPr>
        <p:grpSpPr bwMode="auto">
          <a:xfrm>
            <a:off x="6020308" y="5181148"/>
            <a:ext cx="3603625" cy="277813"/>
            <a:chOff x="3669" y="2636"/>
            <a:chExt cx="2966" cy="729"/>
          </a:xfrm>
        </p:grpSpPr>
        <p:sp>
          <p:nvSpPr>
            <p:cNvPr id="20" name="Rectangle 10">
              <a:extLst>
                <a:ext uri="{FF2B5EF4-FFF2-40B4-BE49-F238E27FC236}">
                  <a16:creationId xmlns:a16="http://schemas.microsoft.com/office/drawing/2014/main" id="{0832CB32-3D73-4468-A964-9ACE52CEC7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3" y="2636"/>
              <a:ext cx="1672" cy="3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40600" bIns="0"/>
            <a:lstStyle/>
            <a:p>
              <a:pPr marL="39688" defTabSz="64293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b="1" dirty="0">
                  <a:solidFill>
                    <a:srgbClr val="F07D22"/>
                  </a:solidFill>
                  <a:cs typeface="Arial" pitchFamily="34" charset="0"/>
                  <a:sym typeface="Lucida Grande"/>
                </a:rPr>
                <a:t> </a:t>
              </a:r>
              <a:r>
                <a:rPr lang="en-GB" sz="2000" b="1" dirty="0">
                  <a:solidFill>
                    <a:srgbClr val="003B49"/>
                  </a:solidFill>
                  <a:cs typeface="Arial" pitchFamily="34" charset="0"/>
                  <a:sym typeface="Lucida Grande"/>
                </a:rPr>
                <a:t>Anus</a:t>
              </a:r>
              <a:endParaRPr lang="en-US" sz="2000" b="1" dirty="0">
                <a:solidFill>
                  <a:srgbClr val="003B49"/>
                </a:solidFill>
                <a:cs typeface="Arial" pitchFamily="34" charset="0"/>
                <a:sym typeface="Lucida Grande"/>
              </a:endParaRPr>
            </a:p>
          </p:txBody>
        </p:sp>
        <p:sp>
          <p:nvSpPr>
            <p:cNvPr id="21" name="Line 11">
              <a:extLst>
                <a:ext uri="{FF2B5EF4-FFF2-40B4-BE49-F238E27FC236}">
                  <a16:creationId xmlns:a16="http://schemas.microsoft.com/office/drawing/2014/main" id="{43984304-FCBF-4081-8931-A8F02EFA241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669" y="3198"/>
              <a:ext cx="1235" cy="167"/>
            </a:xfrm>
            <a:prstGeom prst="line">
              <a:avLst/>
            </a:prstGeom>
            <a:noFill/>
            <a:ln w="50800">
              <a:solidFill>
                <a:srgbClr val="00B2A9"/>
              </a:solidFill>
              <a:round/>
              <a:headEnd type="stealth" w="med" len="med"/>
              <a:tailEnd/>
            </a:ln>
          </p:spPr>
          <p:txBody>
            <a:bodyPr lIns="0" tIns="0" rIns="0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42145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" name="Left Brace 15">
            <a:extLst>
              <a:ext uri="{FF2B5EF4-FFF2-40B4-BE49-F238E27FC236}">
                <a16:creationId xmlns:a16="http://schemas.microsoft.com/office/drawing/2014/main" id="{71928631-61D8-44CD-A6A6-3544A6AC3A94}"/>
              </a:ext>
            </a:extLst>
          </p:cNvPr>
          <p:cNvSpPr>
            <a:spLocks/>
          </p:cNvSpPr>
          <p:nvPr/>
        </p:nvSpPr>
        <p:spPr bwMode="auto">
          <a:xfrm>
            <a:off x="2954066" y="3992221"/>
            <a:ext cx="357188" cy="1444625"/>
          </a:xfrm>
          <a:prstGeom prst="leftBrace">
            <a:avLst>
              <a:gd name="adj1" fmla="val 10523"/>
              <a:gd name="adj2" fmla="val 50000"/>
            </a:avLst>
          </a:prstGeom>
          <a:solidFill>
            <a:srgbClr val="00B2A9"/>
          </a:solidFill>
          <a:ln w="9525" algn="ctr">
            <a:solidFill>
              <a:srgbClr val="42145F"/>
            </a:solidFill>
            <a:round/>
            <a:headEnd/>
            <a:tailEnd/>
          </a:ln>
        </p:spPr>
        <p:txBody>
          <a:bodyPr/>
          <a:lstStyle/>
          <a:p>
            <a:pPr defTabSz="6429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300" kern="0" dirty="0">
              <a:solidFill>
                <a:srgbClr val="34B2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18">
            <a:extLst>
              <a:ext uri="{FF2B5EF4-FFF2-40B4-BE49-F238E27FC236}">
                <a16:creationId xmlns:a16="http://schemas.microsoft.com/office/drawing/2014/main" id="{572EAA16-A7D3-4A97-A945-78D18B43D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3941" y="4335215"/>
            <a:ext cx="10715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9688" defTabSz="642938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3B49"/>
                </a:solidFill>
                <a:cs typeface="Arial" pitchFamily="34" charset="0"/>
                <a:sym typeface="Lucida Grande"/>
              </a:rPr>
              <a:t>Large bowel</a:t>
            </a:r>
          </a:p>
        </p:txBody>
      </p:sp>
    </p:spTree>
    <p:extLst>
      <p:ext uri="{BB962C8B-B14F-4D97-AF65-F5344CB8AC3E}">
        <p14:creationId xmlns:p14="http://schemas.microsoft.com/office/powerpoint/2010/main" val="157147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4" grpId="0"/>
      <p:bldP spid="15" grpId="0" animBg="1"/>
      <p:bldP spid="22" grpId="0" animBg="1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BA88E3-2349-45CC-B40E-C1CBF9DEDC8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9EAAAC-928A-40C1-AC39-D34FD1799CA9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C9F12C3-F7D7-40A6-860D-428AADB8A45A}"/>
              </a:ext>
            </a:extLst>
          </p:cNvPr>
          <p:cNvSpPr/>
          <p:nvPr/>
        </p:nvSpPr>
        <p:spPr>
          <a:xfrm>
            <a:off x="960193" y="254042"/>
            <a:ext cx="4559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800" b="1" i="1" dirty="0">
                <a:solidFill>
                  <a:srgbClr val="F07E23">
                    <a:lumMod val="75000"/>
                  </a:srgbClr>
                </a:solidFill>
              </a:rPr>
              <a:t>What are the symptoms?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B7E8AE-420F-447F-BF1C-53382810CF2E}"/>
              </a:ext>
            </a:extLst>
          </p:cNvPr>
          <p:cNvSpPr/>
          <p:nvPr/>
        </p:nvSpPr>
        <p:spPr>
          <a:xfrm>
            <a:off x="960193" y="1462406"/>
            <a:ext cx="1059449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tx2"/>
                </a:solidFill>
              </a:rPr>
              <a:t>Bleeding from your bottom and/or blood in your poo</a:t>
            </a:r>
            <a:r>
              <a:rPr lang="en-GB" dirty="0">
                <a:solidFill>
                  <a:schemeClr val="tx2"/>
                </a:solidFill>
              </a:rPr>
              <a:t>. Bleeding is never normal and should always be reported to your GP whether it is small amounts of bright-red blood on the toilet paper or darker in colour.</a:t>
            </a:r>
          </a:p>
          <a:p>
            <a:endParaRPr lang="en-GB" dirty="0">
              <a:solidFill>
                <a:schemeClr val="tx2"/>
              </a:solidFill>
            </a:endParaRPr>
          </a:p>
          <a:p>
            <a:r>
              <a:rPr lang="en-GB" b="1" dirty="0">
                <a:solidFill>
                  <a:schemeClr val="tx2"/>
                </a:solidFill>
              </a:rPr>
              <a:t>Change in bowel habit. </a:t>
            </a:r>
            <a:r>
              <a:rPr lang="en-GB" dirty="0">
                <a:solidFill>
                  <a:schemeClr val="tx2"/>
                </a:solidFill>
              </a:rPr>
              <a:t>Tell your GP if you have noticed any persistent and unexplained changes in your bowel habit. </a:t>
            </a:r>
          </a:p>
          <a:p>
            <a:endParaRPr lang="en-GB" dirty="0">
              <a:solidFill>
                <a:schemeClr val="tx2"/>
              </a:solidFill>
            </a:endParaRPr>
          </a:p>
          <a:p>
            <a:r>
              <a:rPr lang="en-GB" b="1" dirty="0">
                <a:solidFill>
                  <a:schemeClr val="tx2"/>
                </a:solidFill>
              </a:rPr>
              <a:t>Unexplained weight loss </a:t>
            </a:r>
            <a:r>
              <a:rPr lang="en-GB" dirty="0">
                <a:solidFill>
                  <a:schemeClr val="tx2"/>
                </a:solidFill>
              </a:rPr>
              <a:t>is less common than some of the other symptoms. Speak to your GP if you have lost weight and you don’t know why. </a:t>
            </a:r>
          </a:p>
          <a:p>
            <a:endParaRPr lang="en-GB" dirty="0">
              <a:solidFill>
                <a:schemeClr val="tx2"/>
              </a:solidFill>
            </a:endParaRPr>
          </a:p>
          <a:p>
            <a:r>
              <a:rPr lang="en-GB" b="1" dirty="0">
                <a:solidFill>
                  <a:schemeClr val="tx2"/>
                </a:solidFill>
              </a:rPr>
              <a:t>Extreme tiredness. </a:t>
            </a:r>
            <a:r>
              <a:rPr lang="en-GB" dirty="0">
                <a:solidFill>
                  <a:schemeClr val="tx2"/>
                </a:solidFill>
              </a:rPr>
              <a:t>Bleeding from a bowel cancer may lead to a lack of iron in the body, which can cause anaemia. If you have anaemia, you are likely to feel    very tired and your skin may look pale.</a:t>
            </a:r>
          </a:p>
          <a:p>
            <a:endParaRPr lang="en-GB" dirty="0">
              <a:solidFill>
                <a:schemeClr val="tx2"/>
              </a:solidFill>
            </a:endParaRPr>
          </a:p>
          <a:p>
            <a:r>
              <a:rPr lang="en-GB" dirty="0">
                <a:solidFill>
                  <a:schemeClr val="tx2"/>
                </a:solidFill>
              </a:rPr>
              <a:t>Any unusual </a:t>
            </a:r>
            <a:r>
              <a:rPr lang="en-GB" b="1" dirty="0">
                <a:solidFill>
                  <a:schemeClr val="tx2"/>
                </a:solidFill>
              </a:rPr>
              <a:t>pains or a lump </a:t>
            </a:r>
            <a:r>
              <a:rPr lang="en-GB" dirty="0">
                <a:solidFill>
                  <a:schemeClr val="tx2"/>
                </a:solidFill>
              </a:rPr>
              <a:t>in your tummy must be checked out by a doctor.</a:t>
            </a:r>
          </a:p>
          <a:p>
            <a:endParaRPr lang="en-GB" dirty="0">
              <a:solidFill>
                <a:schemeClr val="tx2"/>
              </a:solidFill>
            </a:endParaRPr>
          </a:p>
          <a:p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910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196C39-9370-4836-AE61-17874F41CA3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9EAAAC-928A-40C1-AC39-D34FD1799CA9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D8C3495-F7E1-4AAA-8453-8508EA23D7B0}"/>
              </a:ext>
            </a:extLst>
          </p:cNvPr>
          <p:cNvSpPr/>
          <p:nvPr/>
        </p:nvSpPr>
        <p:spPr>
          <a:xfrm>
            <a:off x="1089891" y="1136064"/>
            <a:ext cx="1073265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An estimated 54% of bowel cancers in the UK are linked to lifestyle related factors which are preventable. </a:t>
            </a:r>
          </a:p>
          <a:p>
            <a:endParaRPr lang="en-GB" dirty="0">
              <a:solidFill>
                <a:schemeClr val="tx2"/>
              </a:solidFill>
            </a:endParaRPr>
          </a:p>
          <a:p>
            <a:r>
              <a:rPr lang="en-GB" dirty="0">
                <a:solidFill>
                  <a:schemeClr val="tx2"/>
                </a:solidFill>
              </a:rPr>
              <a:t>Lifestyle changes which can reduce your risk include:</a:t>
            </a:r>
          </a:p>
          <a:p>
            <a:endParaRPr lang="en-GB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2"/>
                </a:solidFill>
              </a:rPr>
              <a:t>Limiting your intake of red meat </a:t>
            </a:r>
            <a:r>
              <a:rPr lang="en-GB" dirty="0">
                <a:solidFill>
                  <a:schemeClr val="tx2"/>
                </a:solidFill>
              </a:rPr>
              <a:t>to 500g (cooked) per week. An 80g serving is roughly the size of a deck of cards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2"/>
                </a:solidFill>
              </a:rPr>
              <a:t>Avoiding processed meat. </a:t>
            </a:r>
            <a:r>
              <a:rPr lang="en-GB" dirty="0">
                <a:solidFill>
                  <a:schemeClr val="tx2"/>
                </a:solidFill>
              </a:rPr>
              <a:t>Avoid processed meats such as bacon, ham, sausages and salami as much as possible. Choose them as an occasional treat rather than every 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2"/>
                </a:solidFill>
              </a:rPr>
              <a:t>Eating plenty of wholegrain, pulses, vegetables and fruit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2"/>
              </a:solidFill>
            </a:endParaRPr>
          </a:p>
          <a:p>
            <a:endParaRPr lang="en-GB" dirty="0">
              <a:solidFill>
                <a:schemeClr val="tx2"/>
              </a:solidFill>
            </a:endParaRPr>
          </a:p>
          <a:p>
            <a:r>
              <a:rPr lang="en-GB" b="1" i="1" dirty="0">
                <a:solidFill>
                  <a:schemeClr val="tx2"/>
                </a:solidFill>
              </a:rPr>
              <a:t>Question: Which of the following foods are high in fibre, and therefore helpful in lowering risk of bowel cancer? </a:t>
            </a:r>
          </a:p>
          <a:p>
            <a:endParaRPr lang="en-GB" b="1" i="1" dirty="0">
              <a:solidFill>
                <a:schemeClr val="tx2"/>
              </a:solidFill>
            </a:endParaRPr>
          </a:p>
          <a:p>
            <a:r>
              <a:rPr lang="en-GB" b="1" i="1" dirty="0">
                <a:solidFill>
                  <a:schemeClr val="tx2"/>
                </a:solidFill>
              </a:rPr>
              <a:t>a) Steak</a:t>
            </a:r>
          </a:p>
          <a:p>
            <a:r>
              <a:rPr lang="en-GB" b="1" i="1" dirty="0">
                <a:solidFill>
                  <a:schemeClr val="tx2"/>
                </a:solidFill>
              </a:rPr>
              <a:t>b) Apples</a:t>
            </a:r>
          </a:p>
          <a:p>
            <a:r>
              <a:rPr lang="en-GB" b="1" i="1" dirty="0">
                <a:solidFill>
                  <a:schemeClr val="tx2"/>
                </a:solidFill>
              </a:rPr>
              <a:t>c) Baked beans</a:t>
            </a:r>
          </a:p>
          <a:p>
            <a:r>
              <a:rPr lang="en-GB" b="1" i="1" dirty="0">
                <a:solidFill>
                  <a:schemeClr val="tx2"/>
                </a:solidFill>
              </a:rPr>
              <a:t>d) Semi-skimmed milk</a:t>
            </a:r>
          </a:p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E26F64-6DA6-4F68-88A1-474705157B1D}"/>
              </a:ext>
            </a:extLst>
          </p:cNvPr>
          <p:cNvSpPr/>
          <p:nvPr/>
        </p:nvSpPr>
        <p:spPr>
          <a:xfrm>
            <a:off x="877455" y="168562"/>
            <a:ext cx="5336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800" b="1" i="1" dirty="0">
                <a:solidFill>
                  <a:srgbClr val="F07E23">
                    <a:lumMod val="75000"/>
                  </a:srgbClr>
                </a:solidFill>
              </a:rPr>
              <a:t>How do you reduce your risk?</a:t>
            </a:r>
          </a:p>
        </p:txBody>
      </p:sp>
    </p:spTree>
    <p:extLst>
      <p:ext uri="{BB962C8B-B14F-4D97-AF65-F5344CB8AC3E}">
        <p14:creationId xmlns:p14="http://schemas.microsoft.com/office/powerpoint/2010/main" val="4004193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300C4EE-0C1A-4882-99F8-671AB9DA691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9EAAAC-928A-40C1-AC39-D34FD1799CA9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04E4EAB-0524-485F-B50F-884D4CB0BFA5}"/>
              </a:ext>
            </a:extLst>
          </p:cNvPr>
          <p:cNvSpPr/>
          <p:nvPr/>
        </p:nvSpPr>
        <p:spPr>
          <a:xfrm>
            <a:off x="145682" y="979468"/>
            <a:ext cx="11065256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2"/>
                </a:solidFill>
              </a:rPr>
              <a:t>Being more physically active. </a:t>
            </a:r>
            <a:r>
              <a:rPr lang="en-GB" dirty="0">
                <a:solidFill>
                  <a:schemeClr val="tx2"/>
                </a:solidFill>
              </a:rPr>
              <a:t>Try to do at least 150 minutes (or two and a half hours) of physical activity over one week. One way to approach this is to do 30 minutes on at least 5 days a week. If you don’t do much exercise, try starting with 10 minutes and increase the time gradually. Exercise doesn't have to be about working out in a gym.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2"/>
                </a:solidFill>
              </a:rPr>
              <a:t>Taking action to be a healthy body weight. </a:t>
            </a:r>
            <a:r>
              <a:rPr lang="en-GB" dirty="0">
                <a:solidFill>
                  <a:schemeClr val="tx2"/>
                </a:solidFill>
              </a:rPr>
              <a:t>Keep to a healthy body weight and reduce fat around the middle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2"/>
                </a:solidFill>
              </a:rPr>
              <a:t>Limiting our intake of alcohol. </a:t>
            </a:r>
            <a:r>
              <a:rPr lang="en-GB" dirty="0">
                <a:solidFill>
                  <a:schemeClr val="tx2"/>
                </a:solidFill>
              </a:rPr>
              <a:t>Keep to a maximum limit of 14 units of alcohol per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2"/>
                </a:solidFill>
              </a:rPr>
              <a:t>Stopping smoking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chemeClr val="tx2"/>
              </a:solidFill>
            </a:endParaRPr>
          </a:p>
          <a:p>
            <a:r>
              <a:rPr lang="en-GB" b="1" i="1" dirty="0">
                <a:solidFill>
                  <a:schemeClr val="tx2"/>
                </a:solidFill>
              </a:rPr>
              <a:t>Question: Which one of the following statements is true?</a:t>
            </a:r>
          </a:p>
          <a:p>
            <a:endParaRPr lang="en-GB" b="1" i="1" dirty="0">
              <a:solidFill>
                <a:schemeClr val="tx2"/>
              </a:solidFill>
            </a:endParaRPr>
          </a:p>
          <a:p>
            <a:r>
              <a:rPr lang="en-GB" b="1" i="1" dirty="0">
                <a:solidFill>
                  <a:schemeClr val="tx2"/>
                </a:solidFill>
              </a:rPr>
              <a:t>a) Bowel cancer is the tenth biggest cancer killer in the UK</a:t>
            </a:r>
          </a:p>
          <a:p>
            <a:r>
              <a:rPr lang="en-GB" b="1" i="1" dirty="0">
                <a:solidFill>
                  <a:schemeClr val="tx2"/>
                </a:solidFill>
              </a:rPr>
              <a:t>b) Bowel cancer rarely kills</a:t>
            </a:r>
          </a:p>
          <a:p>
            <a:r>
              <a:rPr lang="en-GB" b="1" i="1" dirty="0">
                <a:solidFill>
                  <a:schemeClr val="tx2"/>
                </a:solidFill>
              </a:rPr>
              <a:t>c) Bowel cancer is the second biggest cancer killer in the UK</a:t>
            </a:r>
          </a:p>
          <a:p>
            <a:r>
              <a:rPr lang="en-GB" b="1" i="1" dirty="0">
                <a:solidFill>
                  <a:schemeClr val="tx2"/>
                </a:solidFill>
              </a:rPr>
              <a:t>d) Bowel cancer kills as many people as lung cancer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chemeClr val="tx2"/>
              </a:solidFill>
            </a:endParaRPr>
          </a:p>
          <a:p>
            <a:endParaRPr lang="en-GB" sz="1600" i="1" dirty="0">
              <a:solidFill>
                <a:schemeClr val="tx2"/>
              </a:solidFill>
            </a:endParaRPr>
          </a:p>
          <a:p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254103-3093-4034-B201-F88CE33E2212}"/>
              </a:ext>
            </a:extLst>
          </p:cNvPr>
          <p:cNvSpPr/>
          <p:nvPr/>
        </p:nvSpPr>
        <p:spPr>
          <a:xfrm>
            <a:off x="276938" y="140853"/>
            <a:ext cx="5336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800" b="1" i="1" dirty="0">
                <a:solidFill>
                  <a:srgbClr val="F07E23">
                    <a:lumMod val="75000"/>
                  </a:srgbClr>
                </a:solidFill>
              </a:rPr>
              <a:t>How do you reduce your risk?</a:t>
            </a:r>
          </a:p>
        </p:txBody>
      </p:sp>
    </p:spTree>
    <p:extLst>
      <p:ext uri="{BB962C8B-B14F-4D97-AF65-F5344CB8AC3E}">
        <p14:creationId xmlns:p14="http://schemas.microsoft.com/office/powerpoint/2010/main" val="2917215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BEF1B3-9B85-4F5E-A2EA-DBF671CE122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9EAAAC-928A-40C1-AC39-D34FD1799CA9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D64F0F7-4579-4E8E-AF7A-BE1C204941B2}"/>
              </a:ext>
            </a:extLst>
          </p:cNvPr>
          <p:cNvSpPr/>
          <p:nvPr/>
        </p:nvSpPr>
        <p:spPr>
          <a:xfrm>
            <a:off x="249289" y="122533"/>
            <a:ext cx="103262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i="1" dirty="0">
                <a:solidFill>
                  <a:srgbClr val="F07E23">
                    <a:lumMod val="75000"/>
                  </a:srgbClr>
                </a:solidFill>
              </a:rPr>
              <a:t>What support is there at Network Rail?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76299DA-3A6C-4EDB-9887-774284D4DA9E}"/>
              </a:ext>
            </a:extLst>
          </p:cNvPr>
          <p:cNvSpPr/>
          <p:nvPr/>
        </p:nvSpPr>
        <p:spPr>
          <a:xfrm>
            <a:off x="249289" y="1039455"/>
            <a:ext cx="1074198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GB" sz="1600" b="1" dirty="0">
              <a:solidFill>
                <a:schemeClr val="tx2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tx2"/>
                </a:solidFill>
              </a:rPr>
              <a:t>Employee Assistance Programme (</a:t>
            </a:r>
            <a:r>
              <a:rPr lang="en-GB" sz="1600" b="1" dirty="0" err="1">
                <a:solidFill>
                  <a:schemeClr val="tx2"/>
                </a:solidFill>
              </a:rPr>
              <a:t>Validium</a:t>
            </a:r>
            <a:r>
              <a:rPr lang="en-GB" sz="1600" b="1" dirty="0">
                <a:solidFill>
                  <a:schemeClr val="tx2"/>
                </a:solidFill>
              </a:rPr>
              <a:t>) </a:t>
            </a:r>
            <a:r>
              <a:rPr lang="en-GB" sz="1600" dirty="0">
                <a:solidFill>
                  <a:schemeClr val="tx2"/>
                </a:solidFill>
              </a:rPr>
              <a:t>Call 0800 358 4858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2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tx2"/>
                </a:solidFill>
              </a:rPr>
              <a:t>Occupational Health (Optima)- </a:t>
            </a:r>
            <a:r>
              <a:rPr lang="en-GB" sz="1600" dirty="0">
                <a:solidFill>
                  <a:schemeClr val="tx2"/>
                </a:solidFill>
              </a:rPr>
              <a:t>support regarding adjustments in the workplace click </a:t>
            </a:r>
            <a:r>
              <a:rPr lang="en-GB" sz="1600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lang="en-GB" sz="1600" dirty="0">
              <a:solidFill>
                <a:schemeClr val="tx2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2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tx2"/>
                </a:solidFill>
              </a:rPr>
              <a:t>Can Do - </a:t>
            </a:r>
            <a:r>
              <a:rPr lang="en-GB" sz="1600" dirty="0">
                <a:solidFill>
                  <a:schemeClr val="tx2"/>
                </a:solidFill>
              </a:rPr>
              <a:t>Network Rail employee support group for employees with disabilities click </a:t>
            </a:r>
            <a:r>
              <a:rPr lang="en-GB" sz="1600" dirty="0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lang="en-GB" sz="1600" dirty="0">
              <a:solidFill>
                <a:schemeClr val="tx2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2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tx2"/>
                </a:solidFill>
              </a:rPr>
              <a:t>Business Disability Forum- </a:t>
            </a:r>
            <a:r>
              <a:rPr lang="en-GB" sz="1600" dirty="0">
                <a:solidFill>
                  <a:schemeClr val="tx2"/>
                </a:solidFill>
              </a:rPr>
              <a:t>Advice on managing disabilities in the workplace, reasonable adjustments, policies. (</a:t>
            </a:r>
            <a:r>
              <a:rPr lang="en-GB" sz="1600" dirty="0">
                <a:solidFill>
                  <a:schemeClr val="tx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advice@businessdisabilityforum.org.uk</a:t>
            </a:r>
            <a:r>
              <a:rPr lang="en-GB" sz="1600" dirty="0">
                <a:solidFill>
                  <a:schemeClr val="tx2"/>
                </a:solidFill>
              </a:rPr>
              <a:t>, Monday to Friday, 9am – 5pm.+44-(0)20-7403-3020)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2"/>
              </a:solidFill>
            </a:endParaRPr>
          </a:p>
          <a:p>
            <a:pPr lvl="0"/>
            <a:endParaRPr lang="en-GB" sz="1600" dirty="0">
              <a:solidFill>
                <a:schemeClr val="tx2"/>
              </a:solidFill>
            </a:endParaRPr>
          </a:p>
          <a:p>
            <a:pPr lvl="0"/>
            <a:r>
              <a:rPr lang="en-GB" sz="1600" b="1" dirty="0">
                <a:solidFill>
                  <a:schemeClr val="tx2"/>
                </a:solidFill>
              </a:rPr>
              <a:t>Other General Support</a:t>
            </a:r>
          </a:p>
          <a:p>
            <a:pPr lvl="0"/>
            <a:endParaRPr lang="en-GB" sz="1600" b="1" dirty="0">
              <a:solidFill>
                <a:schemeClr val="tx2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</a:rPr>
              <a:t>Take part in screening, if invited (for more information on screening visit </a:t>
            </a:r>
            <a:r>
              <a:rPr lang="en-GB" sz="1600" dirty="0">
                <a:solidFill>
                  <a:schemeClr val="tx2"/>
                </a:solidFill>
                <a:hlinkClick r:id="rId5"/>
              </a:rPr>
              <a:t>https://www.nhs.uk/conditions/bowel-cancer-screening</a:t>
            </a:r>
            <a:r>
              <a:rPr lang="en-GB" sz="1600" dirty="0">
                <a:solidFill>
                  <a:schemeClr val="tx2"/>
                </a:solidFill>
              </a:rPr>
              <a:t>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2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</a:rPr>
              <a:t>Visit your doctor if you have any symptoms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68A462-B450-496A-93C6-837F1202D50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40679" y="5772305"/>
            <a:ext cx="2402032" cy="91447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DDE1ED7-3181-44A9-961C-2132363BDF2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9289" y="5772305"/>
            <a:ext cx="1054699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400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5F7E257-2301-44E3-ABD7-DF87014179C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9EAAAC-928A-40C1-AC39-D34FD1799CA9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4A7253-D38F-4764-AB65-2AACFBB74EE2}"/>
              </a:ext>
            </a:extLst>
          </p:cNvPr>
          <p:cNvSpPr/>
          <p:nvPr/>
        </p:nvSpPr>
        <p:spPr>
          <a:xfrm>
            <a:off x="849743" y="1265381"/>
            <a:ext cx="9836728" cy="2872510"/>
          </a:xfrm>
          <a:prstGeom prst="rect">
            <a:avLst/>
          </a:prstGeom>
          <a:solidFill>
            <a:srgbClr val="054B6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For further information please visit: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bowelcanceruk.org.uk 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Visit bowelcanceruk.org.uk/forum (a welcoming online community for everyone affected by bowel cancer to ask questions, read about people’s experiences and support each other)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NHS- www.nhs.uk/conditions/bowel-cancer/ and www.nhsinform.scot/illnesses-and-conditions/cancer/cancer-types-in-adults/bowel-cancer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07DC2D-620E-463E-83B6-EDA37ABC47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744" y="4267200"/>
            <a:ext cx="9836727" cy="81405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97F510F-82D9-47BF-A4C2-94F211301D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255"/>
            <a:ext cx="2402032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02161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Network Rail">
      <a:dk1>
        <a:sysClr val="windowText" lastClr="000000"/>
      </a:dk1>
      <a:lt1>
        <a:sysClr val="window" lastClr="FFFFFF"/>
      </a:lt1>
      <a:dk2>
        <a:srgbClr val="005172"/>
      </a:dk2>
      <a:lt2>
        <a:srgbClr val="E7E6E6"/>
      </a:lt2>
      <a:accent1>
        <a:srgbClr val="005172"/>
      </a:accent1>
      <a:accent2>
        <a:srgbClr val="F07E23"/>
      </a:accent2>
      <a:accent3>
        <a:srgbClr val="C3D3E1"/>
      </a:accent3>
      <a:accent4>
        <a:srgbClr val="003C55"/>
      </a:accent4>
      <a:accent5>
        <a:srgbClr val="11BAFF"/>
      </a:accent5>
      <a:accent6>
        <a:srgbClr val="456B8C"/>
      </a:accent6>
      <a:hlink>
        <a:srgbClr val="F07E23"/>
      </a:hlink>
      <a:folHlink>
        <a:srgbClr val="00283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</TotalTime>
  <Words>857</Words>
  <Application>Microsoft Office PowerPoint</Application>
  <PresentationFormat>Widescreen</PresentationFormat>
  <Paragraphs>110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Lucida Grande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Interpublic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Shergill, Karanvir (BRM-MEW)</dc:creator>
  <cp:lastModifiedBy>Jones Hannah (HR)</cp:lastModifiedBy>
  <cp:revision>95</cp:revision>
  <dcterms:created xsi:type="dcterms:W3CDTF">2018-04-19T11:16:21Z</dcterms:created>
  <dcterms:modified xsi:type="dcterms:W3CDTF">2019-03-29T11:21:31Z</dcterms:modified>
</cp:coreProperties>
</file>