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15125700"/>
  <p:notesSz cx="10693400" cy="151257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Untitled Section" id="{85F75DA1-1E1F-5447-9797-4CF2A3E1DE2C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3"/>
    <p:restoredTop sz="94681"/>
  </p:normalViewPr>
  <p:slideViewPr>
    <p:cSldViewPr snapToGrid="0">
      <p:cViewPr varScale="1">
        <p:scale>
          <a:sx n="82" d="100"/>
          <a:sy n="82" d="100"/>
        </p:scale>
        <p:origin x="467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90159-2DC1-4A43-BF3B-35A641227B83}" type="datetimeFigureOut">
              <a:rPr lang="en-US" smtClean="0"/>
              <a:t>3/27/23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1890713"/>
            <a:ext cx="3609975" cy="510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7278688"/>
            <a:ext cx="8553450" cy="5956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66875"/>
            <a:ext cx="4633913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14366875"/>
            <a:ext cx="4632325" cy="758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9067-0C65-494B-8F5F-DD60A30E8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56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1C9067-0C65-494B-8F5F-DD60A30E87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5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50" b="0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rain, track, tree, sky&#10;&#10;Description automatically generated">
            <a:extLst>
              <a:ext uri="{FF2B5EF4-FFF2-40B4-BE49-F238E27FC236}">
                <a16:creationId xmlns:a16="http://schemas.microsoft.com/office/drawing/2014/main" id="{44FA065F-CEF2-7FA0-EBD9-AE468EBD37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21808" r="21729" b="12235"/>
          <a:stretch/>
        </p:blipFill>
        <p:spPr>
          <a:xfrm>
            <a:off x="359229" y="5170715"/>
            <a:ext cx="9993085" cy="67491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231" y="1256556"/>
            <a:ext cx="6515734" cy="1996439"/>
          </a:xfrm>
          <a:prstGeom prst="rect">
            <a:avLst/>
          </a:prstGeom>
        </p:spPr>
        <p:txBody>
          <a:bodyPr lIns="0" tIns="0" rIns="0" bIns="0"/>
          <a:lstStyle>
            <a:lvl1pPr>
              <a:defRPr sz="7050" b="0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52F43-D4B4-ED03-7340-E869914971C3}"/>
              </a:ext>
            </a:extLst>
          </p:cNvPr>
          <p:cNvSpPr/>
          <p:nvPr userDrawn="1"/>
        </p:nvSpPr>
        <p:spPr>
          <a:xfrm>
            <a:off x="193431" y="12133385"/>
            <a:ext cx="6013938" cy="2268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F24E80-78DB-915A-B3BF-55227FA50B57}"/>
              </a:ext>
            </a:extLst>
          </p:cNvPr>
          <p:cNvGrpSpPr/>
          <p:nvPr userDrawn="1"/>
        </p:nvGrpSpPr>
        <p:grpSpPr>
          <a:xfrm>
            <a:off x="347231" y="12224793"/>
            <a:ext cx="5481955" cy="2177215"/>
            <a:chOff x="347231" y="12224793"/>
            <a:chExt cx="5481955" cy="2177215"/>
          </a:xfrm>
        </p:grpSpPr>
        <p:grpSp>
          <p:nvGrpSpPr>
            <p:cNvPr id="9" name="object 12">
              <a:extLst>
                <a:ext uri="{FF2B5EF4-FFF2-40B4-BE49-F238E27FC236}">
                  <a16:creationId xmlns:a16="http://schemas.microsoft.com/office/drawing/2014/main" id="{59552605-4718-84B9-3C5A-B9E49AA78E89}"/>
                </a:ext>
              </a:extLst>
            </p:cNvPr>
            <p:cNvGrpSpPr/>
            <p:nvPr/>
          </p:nvGrpSpPr>
          <p:grpSpPr>
            <a:xfrm>
              <a:off x="381012" y="13248213"/>
              <a:ext cx="5038725" cy="1153795"/>
              <a:chOff x="381012" y="13366746"/>
              <a:chExt cx="5038725" cy="1153795"/>
            </a:xfrm>
          </p:grpSpPr>
          <p:pic>
            <p:nvPicPr>
              <p:cNvPr id="11" name="object 13">
                <a:extLst>
                  <a:ext uri="{FF2B5EF4-FFF2-40B4-BE49-F238E27FC236}">
                    <a16:creationId xmlns:a16="http://schemas.microsoft.com/office/drawing/2014/main" id="{633BFAE1-B25E-4C0C-D523-5FA76CDF963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1012" y="14028079"/>
                <a:ext cx="1670625" cy="491906"/>
              </a:xfrm>
              <a:prstGeom prst="rect">
                <a:avLst/>
              </a:prstGeom>
            </p:spPr>
          </p:pic>
          <p:pic>
            <p:nvPicPr>
              <p:cNvPr id="12" name="object 14">
                <a:extLst>
                  <a:ext uri="{FF2B5EF4-FFF2-40B4-BE49-F238E27FC236}">
                    <a16:creationId xmlns:a16="http://schemas.microsoft.com/office/drawing/2014/main" id="{B325CF98-CB31-9F6F-959E-F4D4FA744B4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37919" y="14024985"/>
                <a:ext cx="1673718" cy="495001"/>
              </a:xfrm>
              <a:prstGeom prst="rect">
                <a:avLst/>
              </a:prstGeom>
            </p:spPr>
          </p:pic>
          <p:pic>
            <p:nvPicPr>
              <p:cNvPr id="13" name="object 15">
                <a:extLst>
                  <a:ext uri="{FF2B5EF4-FFF2-40B4-BE49-F238E27FC236}">
                    <a16:creationId xmlns:a16="http://schemas.microsoft.com/office/drawing/2014/main" id="{61819B22-9EB0-E974-8991-37E2887B2F6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913998" y="13366746"/>
                <a:ext cx="505229" cy="497716"/>
              </a:xfrm>
              <a:prstGeom prst="rect">
                <a:avLst/>
              </a:prstGeom>
            </p:spPr>
          </p:pic>
        </p:grpSp>
        <p:sp>
          <p:nvSpPr>
            <p:cNvPr id="10" name="object 2">
              <a:extLst>
                <a:ext uri="{FF2B5EF4-FFF2-40B4-BE49-F238E27FC236}">
                  <a16:creationId xmlns:a16="http://schemas.microsoft.com/office/drawing/2014/main" id="{59F692B5-F18A-F6FC-EC3E-B4BCE1459237}"/>
                </a:ext>
              </a:extLst>
            </p:cNvPr>
            <p:cNvSpPr txBox="1"/>
            <p:nvPr/>
          </p:nvSpPr>
          <p:spPr>
            <a:xfrm>
              <a:off x="347231" y="12224793"/>
              <a:ext cx="5481955" cy="13976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72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The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updated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Access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Points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app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makes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it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easier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than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ever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to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1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find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safe</a:t>
              </a:r>
              <a:r>
                <a:rPr sz="1400" spc="5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track</a:t>
              </a:r>
              <a:r>
                <a:rPr sz="1400" spc="-3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access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points,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1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fast.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Simply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download,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search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for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access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points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near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you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or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explore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1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specific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locations,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and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get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clear,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safe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directions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to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1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wherever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you</a:t>
              </a:r>
              <a:r>
                <a:rPr sz="1400" spc="-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need</a:t>
              </a:r>
              <a:r>
                <a:rPr sz="1400" spc="-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to</a:t>
              </a:r>
              <a:r>
                <a:rPr sz="1400" spc="-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2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be.</a:t>
              </a:r>
              <a:endParaRPr sz="1400" dirty="0">
                <a:latin typeface="Network Rail Sans"/>
                <a:cs typeface="Network Rail Sans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700" dirty="0">
                <a:latin typeface="Network Rail Sans"/>
                <a:cs typeface="Network Rail Sans"/>
              </a:endParaRPr>
            </a:p>
            <a:p>
              <a:pPr marL="12700">
                <a:lnSpc>
                  <a:spcPct val="100000"/>
                </a:lnSpc>
              </a:pP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Search</a:t>
              </a:r>
              <a:r>
                <a:rPr sz="1400" b="1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‘Access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Points’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today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and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look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out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for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this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app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icon</a:t>
              </a:r>
              <a:endParaRPr sz="1400" dirty="0">
                <a:latin typeface="Network Rail Sans"/>
                <a:cs typeface="Network Rail Sans"/>
              </a:endParaRPr>
            </a:p>
          </p:txBody>
        </p:sp>
      </p:grpSp>
      <p:sp>
        <p:nvSpPr>
          <p:cNvPr id="14" name="Freeform 13">
            <a:extLst>
              <a:ext uri="{FF2B5EF4-FFF2-40B4-BE49-F238E27FC236}">
                <a16:creationId xmlns:a16="http://schemas.microsoft.com/office/drawing/2014/main" id="{D3511C78-09B2-69EF-7935-8D9378522882}"/>
              </a:ext>
            </a:extLst>
          </p:cNvPr>
          <p:cNvSpPr/>
          <p:nvPr userDrawn="1"/>
        </p:nvSpPr>
        <p:spPr>
          <a:xfrm>
            <a:off x="812800" y="8477250"/>
            <a:ext cx="1203327" cy="1695451"/>
          </a:xfrm>
          <a:custGeom>
            <a:avLst/>
            <a:gdLst>
              <a:gd name="connsiteX0" fmla="*/ 600075 w 1203327"/>
              <a:gd name="connsiteY0" fmla="*/ 238125 h 1695451"/>
              <a:gd name="connsiteX1" fmla="*/ 247650 w 1203327"/>
              <a:gd name="connsiteY1" fmla="*/ 590550 h 1695451"/>
              <a:gd name="connsiteX2" fmla="*/ 600075 w 1203327"/>
              <a:gd name="connsiteY2" fmla="*/ 942975 h 1695451"/>
              <a:gd name="connsiteX3" fmla="*/ 952500 w 1203327"/>
              <a:gd name="connsiteY3" fmla="*/ 590550 h 1695451"/>
              <a:gd name="connsiteX4" fmla="*/ 600075 w 1203327"/>
              <a:gd name="connsiteY4" fmla="*/ 238125 h 1695451"/>
              <a:gd name="connsiteX5" fmla="*/ 601664 w 1203327"/>
              <a:gd name="connsiteY5" fmla="*/ 0 h 1695451"/>
              <a:gd name="connsiteX6" fmla="*/ 1203327 w 1203327"/>
              <a:gd name="connsiteY6" fmla="*/ 601663 h 1695451"/>
              <a:gd name="connsiteX7" fmla="*/ 595314 w 1203327"/>
              <a:gd name="connsiteY7" fmla="*/ 1695451 h 1695451"/>
              <a:gd name="connsiteX8" fmla="*/ 1 w 1203327"/>
              <a:gd name="connsiteY8" fmla="*/ 601663 h 1695451"/>
              <a:gd name="connsiteX9" fmla="*/ 601664 w 1203327"/>
              <a:gd name="connsiteY9" fmla="*/ 0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3327" h="1695451">
                <a:moveTo>
                  <a:pt x="600075" y="238125"/>
                </a:moveTo>
                <a:cubicBezTo>
                  <a:pt x="405436" y="238125"/>
                  <a:pt x="247650" y="395911"/>
                  <a:pt x="247650" y="590550"/>
                </a:cubicBezTo>
                <a:cubicBezTo>
                  <a:pt x="247650" y="785189"/>
                  <a:pt x="405436" y="942975"/>
                  <a:pt x="600075" y="942975"/>
                </a:cubicBezTo>
                <a:cubicBezTo>
                  <a:pt x="794714" y="942975"/>
                  <a:pt x="952500" y="785189"/>
                  <a:pt x="952500" y="590550"/>
                </a:cubicBezTo>
                <a:cubicBezTo>
                  <a:pt x="952500" y="395911"/>
                  <a:pt x="794714" y="238125"/>
                  <a:pt x="600075" y="238125"/>
                </a:cubicBezTo>
                <a:close/>
                <a:moveTo>
                  <a:pt x="601664" y="0"/>
                </a:moveTo>
                <a:cubicBezTo>
                  <a:pt x="933953" y="0"/>
                  <a:pt x="1203327" y="269374"/>
                  <a:pt x="1203327" y="601663"/>
                </a:cubicBezTo>
                <a:cubicBezTo>
                  <a:pt x="1203327" y="933952"/>
                  <a:pt x="610103" y="1695451"/>
                  <a:pt x="595314" y="1695451"/>
                </a:cubicBezTo>
                <a:cubicBezTo>
                  <a:pt x="580525" y="1695451"/>
                  <a:pt x="-1057" y="884238"/>
                  <a:pt x="1" y="601663"/>
                </a:cubicBezTo>
                <a:cubicBezTo>
                  <a:pt x="1059" y="319088"/>
                  <a:pt x="269375" y="0"/>
                  <a:pt x="60166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 descr="A picture containing text, phone, cellphone, electronics&#10;&#10;Description automatically generated">
            <a:extLst>
              <a:ext uri="{FF2B5EF4-FFF2-40B4-BE49-F238E27FC236}">
                <a16:creationId xmlns:a16="http://schemas.microsoft.com/office/drawing/2014/main" id="{EC7B25E6-5496-E26C-C5E5-701D26C712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32" y="9198427"/>
            <a:ext cx="3964279" cy="5715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231" y="1256556"/>
            <a:ext cx="6515734" cy="1996439"/>
          </a:xfrm>
          <a:prstGeom prst="rect">
            <a:avLst/>
          </a:prstGeom>
        </p:spPr>
        <p:txBody>
          <a:bodyPr lIns="0" tIns="0" rIns="0" bIns="0"/>
          <a:lstStyle>
            <a:lvl1pPr>
              <a:defRPr sz="7050" b="0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1231" y="1256556"/>
            <a:ext cx="6515734" cy="1996439"/>
          </a:xfrm>
          <a:prstGeom prst="rect">
            <a:avLst/>
          </a:prstGeom>
        </p:spPr>
        <p:txBody>
          <a:bodyPr lIns="0" tIns="0" rIns="0" bIns="0"/>
          <a:lstStyle>
            <a:lvl1pPr>
              <a:defRPr sz="7050" b="0" i="0">
                <a:solidFill>
                  <a:schemeClr val="bg1"/>
                </a:solidFill>
                <a:latin typeface="Network Rail Sans"/>
                <a:cs typeface="Network Rail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ain, track, tree, sky&#10;&#10;Description automatically generated">
            <a:extLst>
              <a:ext uri="{FF2B5EF4-FFF2-40B4-BE49-F238E27FC236}">
                <a16:creationId xmlns:a16="http://schemas.microsoft.com/office/drawing/2014/main" id="{E2DAC175-E3B5-A1EC-75DB-1845D9C37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21808" r="21729" b="12235"/>
          <a:stretch/>
        </p:blipFill>
        <p:spPr>
          <a:xfrm>
            <a:off x="359229" y="5170715"/>
            <a:ext cx="9993085" cy="6749142"/>
          </a:xfrm>
          <a:prstGeom prst="rect">
            <a:avLst/>
          </a:prstGeom>
        </p:spPr>
      </p:pic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55B0253-C118-D8DC-5D1A-75127C895D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" y="583230"/>
            <a:ext cx="10124389" cy="45420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6342B09-99A0-A7FF-9850-E421E8356B2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56007" y="217432"/>
            <a:ext cx="3693669" cy="1385126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00C82BFA-7ECD-6A49-4222-4B8E6389BF63}"/>
              </a:ext>
            </a:extLst>
          </p:cNvPr>
          <p:cNvSpPr/>
          <p:nvPr userDrawn="1"/>
        </p:nvSpPr>
        <p:spPr>
          <a:xfrm>
            <a:off x="812800" y="8477250"/>
            <a:ext cx="1203327" cy="1695451"/>
          </a:xfrm>
          <a:custGeom>
            <a:avLst/>
            <a:gdLst>
              <a:gd name="connsiteX0" fmla="*/ 600075 w 1203327"/>
              <a:gd name="connsiteY0" fmla="*/ 238125 h 1695451"/>
              <a:gd name="connsiteX1" fmla="*/ 247650 w 1203327"/>
              <a:gd name="connsiteY1" fmla="*/ 590550 h 1695451"/>
              <a:gd name="connsiteX2" fmla="*/ 600075 w 1203327"/>
              <a:gd name="connsiteY2" fmla="*/ 942975 h 1695451"/>
              <a:gd name="connsiteX3" fmla="*/ 952500 w 1203327"/>
              <a:gd name="connsiteY3" fmla="*/ 590550 h 1695451"/>
              <a:gd name="connsiteX4" fmla="*/ 600075 w 1203327"/>
              <a:gd name="connsiteY4" fmla="*/ 238125 h 1695451"/>
              <a:gd name="connsiteX5" fmla="*/ 601664 w 1203327"/>
              <a:gd name="connsiteY5" fmla="*/ 0 h 1695451"/>
              <a:gd name="connsiteX6" fmla="*/ 1203327 w 1203327"/>
              <a:gd name="connsiteY6" fmla="*/ 601663 h 1695451"/>
              <a:gd name="connsiteX7" fmla="*/ 595314 w 1203327"/>
              <a:gd name="connsiteY7" fmla="*/ 1695451 h 1695451"/>
              <a:gd name="connsiteX8" fmla="*/ 1 w 1203327"/>
              <a:gd name="connsiteY8" fmla="*/ 601663 h 1695451"/>
              <a:gd name="connsiteX9" fmla="*/ 601664 w 1203327"/>
              <a:gd name="connsiteY9" fmla="*/ 0 h 16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3327" h="1695451">
                <a:moveTo>
                  <a:pt x="600075" y="238125"/>
                </a:moveTo>
                <a:cubicBezTo>
                  <a:pt x="405436" y="238125"/>
                  <a:pt x="247650" y="395911"/>
                  <a:pt x="247650" y="590550"/>
                </a:cubicBezTo>
                <a:cubicBezTo>
                  <a:pt x="247650" y="785189"/>
                  <a:pt x="405436" y="942975"/>
                  <a:pt x="600075" y="942975"/>
                </a:cubicBezTo>
                <a:cubicBezTo>
                  <a:pt x="794714" y="942975"/>
                  <a:pt x="952500" y="785189"/>
                  <a:pt x="952500" y="590550"/>
                </a:cubicBezTo>
                <a:cubicBezTo>
                  <a:pt x="952500" y="395911"/>
                  <a:pt x="794714" y="238125"/>
                  <a:pt x="600075" y="238125"/>
                </a:cubicBezTo>
                <a:close/>
                <a:moveTo>
                  <a:pt x="601664" y="0"/>
                </a:moveTo>
                <a:cubicBezTo>
                  <a:pt x="933953" y="0"/>
                  <a:pt x="1203327" y="269374"/>
                  <a:pt x="1203327" y="601663"/>
                </a:cubicBezTo>
                <a:cubicBezTo>
                  <a:pt x="1203327" y="933952"/>
                  <a:pt x="610103" y="1695451"/>
                  <a:pt x="595314" y="1695451"/>
                </a:cubicBezTo>
                <a:cubicBezTo>
                  <a:pt x="580525" y="1695451"/>
                  <a:pt x="-1057" y="884238"/>
                  <a:pt x="1" y="601663"/>
                </a:cubicBezTo>
                <a:cubicBezTo>
                  <a:pt x="1059" y="319088"/>
                  <a:pt x="269375" y="0"/>
                  <a:pt x="60166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icture containing text, phone, cellphone, electronics&#10;&#10;Description automatically generated">
            <a:extLst>
              <a:ext uri="{FF2B5EF4-FFF2-40B4-BE49-F238E27FC236}">
                <a16:creationId xmlns:a16="http://schemas.microsoft.com/office/drawing/2014/main" id="{12A07D16-8202-04CA-5EB1-0CFAF14860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32" y="9198427"/>
            <a:ext cx="3964279" cy="57150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BAAE032-B1BD-D9D4-689A-54D09DD64B03}"/>
              </a:ext>
            </a:extLst>
          </p:cNvPr>
          <p:cNvGrpSpPr/>
          <p:nvPr userDrawn="1"/>
        </p:nvGrpSpPr>
        <p:grpSpPr>
          <a:xfrm>
            <a:off x="347231" y="12224793"/>
            <a:ext cx="5481955" cy="2177215"/>
            <a:chOff x="347231" y="12224793"/>
            <a:chExt cx="5481955" cy="2177215"/>
          </a:xfrm>
        </p:grpSpPr>
        <p:grpSp>
          <p:nvGrpSpPr>
            <p:cNvPr id="7" name="object 12">
              <a:extLst>
                <a:ext uri="{FF2B5EF4-FFF2-40B4-BE49-F238E27FC236}">
                  <a16:creationId xmlns:a16="http://schemas.microsoft.com/office/drawing/2014/main" id="{75EEF827-A1F4-C384-C9B2-5F4F1767CF93}"/>
                </a:ext>
              </a:extLst>
            </p:cNvPr>
            <p:cNvGrpSpPr/>
            <p:nvPr/>
          </p:nvGrpSpPr>
          <p:grpSpPr>
            <a:xfrm>
              <a:off x="381012" y="13248213"/>
              <a:ext cx="5038725" cy="1153795"/>
              <a:chOff x="381012" y="13366746"/>
              <a:chExt cx="5038725" cy="1153795"/>
            </a:xfrm>
          </p:grpSpPr>
          <p:pic>
            <p:nvPicPr>
              <p:cNvPr id="10" name="object 13">
                <a:extLst>
                  <a:ext uri="{FF2B5EF4-FFF2-40B4-BE49-F238E27FC236}">
                    <a16:creationId xmlns:a16="http://schemas.microsoft.com/office/drawing/2014/main" id="{E5C9039C-C07B-0F5C-9A40-2DAB4CBDE174}"/>
                  </a:ext>
                </a:extLst>
              </p:cNvPr>
              <p:cNvPicPr/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381012" y="14028079"/>
                <a:ext cx="1670625" cy="491906"/>
              </a:xfrm>
              <a:prstGeom prst="rect">
                <a:avLst/>
              </a:prstGeom>
            </p:spPr>
          </p:pic>
          <p:pic>
            <p:nvPicPr>
              <p:cNvPr id="11" name="object 14">
                <a:extLst>
                  <a:ext uri="{FF2B5EF4-FFF2-40B4-BE49-F238E27FC236}">
                    <a16:creationId xmlns:a16="http://schemas.microsoft.com/office/drawing/2014/main" id="{420C8C65-2DA8-6392-8DCB-E9B21CCE96EC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2237919" y="14024985"/>
                <a:ext cx="1673718" cy="495001"/>
              </a:xfrm>
              <a:prstGeom prst="rect">
                <a:avLst/>
              </a:prstGeom>
            </p:spPr>
          </p:pic>
          <p:pic>
            <p:nvPicPr>
              <p:cNvPr id="12" name="object 15">
                <a:extLst>
                  <a:ext uri="{FF2B5EF4-FFF2-40B4-BE49-F238E27FC236}">
                    <a16:creationId xmlns:a16="http://schemas.microsoft.com/office/drawing/2014/main" id="{2F52945E-289F-399D-F7A0-B3532FC92F89}"/>
                  </a:ext>
                </a:extLst>
              </p:cNvPr>
              <p:cNvPicPr/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913998" y="13366746"/>
                <a:ext cx="505229" cy="497716"/>
              </a:xfrm>
              <a:prstGeom prst="rect">
                <a:avLst/>
              </a:prstGeom>
            </p:spPr>
          </p:pic>
        </p:grpSp>
        <p:sp>
          <p:nvSpPr>
            <p:cNvPr id="9" name="object 2">
              <a:extLst>
                <a:ext uri="{FF2B5EF4-FFF2-40B4-BE49-F238E27FC236}">
                  <a16:creationId xmlns:a16="http://schemas.microsoft.com/office/drawing/2014/main" id="{B3D09234-B11F-D985-6805-0DE9BB534516}"/>
                </a:ext>
              </a:extLst>
            </p:cNvPr>
            <p:cNvSpPr txBox="1"/>
            <p:nvPr/>
          </p:nvSpPr>
          <p:spPr>
            <a:xfrm>
              <a:off x="347231" y="12224793"/>
              <a:ext cx="5481955" cy="139763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07200"/>
                </a:lnSpc>
                <a:spcBef>
                  <a:spcPts val="100"/>
                </a:spcBef>
              </a:pP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The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updated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Access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Points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app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makes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it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easier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than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ever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to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1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find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safe</a:t>
              </a:r>
              <a:r>
                <a:rPr sz="1400" spc="5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track</a:t>
              </a:r>
              <a:r>
                <a:rPr sz="1400" spc="-3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access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points,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1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fast.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Simply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download,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search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for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access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points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near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you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or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explore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1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specific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locations,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and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get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clear,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safe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directions</a:t>
              </a:r>
              <a:r>
                <a:rPr sz="1400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to</a:t>
              </a:r>
              <a:r>
                <a:rPr sz="1400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1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wherever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you</a:t>
              </a:r>
              <a:r>
                <a:rPr sz="1400" spc="-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need</a:t>
              </a:r>
              <a:r>
                <a:rPr sz="1400" spc="-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to</a:t>
              </a:r>
              <a:r>
                <a:rPr sz="1400" spc="-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spc="-2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be.</a:t>
              </a:r>
              <a:endParaRPr sz="1400" dirty="0">
                <a:latin typeface="Network Rail Sans"/>
                <a:cs typeface="Network Rail Sans"/>
              </a:endParaRPr>
            </a:p>
            <a:p>
              <a:pPr>
                <a:lnSpc>
                  <a:spcPct val="100000"/>
                </a:lnSpc>
                <a:spcBef>
                  <a:spcPts val="5"/>
                </a:spcBef>
              </a:pPr>
              <a:endParaRPr sz="1700" dirty="0">
                <a:latin typeface="Network Rail Sans"/>
                <a:cs typeface="Network Rail Sans"/>
              </a:endParaRPr>
            </a:p>
            <a:p>
              <a:pPr marL="12700">
                <a:lnSpc>
                  <a:spcPct val="100000"/>
                </a:lnSpc>
              </a:pP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Search</a:t>
              </a:r>
              <a:r>
                <a:rPr sz="1400" b="1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‘Access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Points’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today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and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look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out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for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this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app</a:t>
              </a:r>
              <a:r>
                <a:rPr sz="1400" b="1" spc="-15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 </a:t>
              </a:r>
              <a:r>
                <a:rPr sz="1400" b="1" spc="-20" dirty="0">
                  <a:solidFill>
                    <a:srgbClr val="231F20"/>
                  </a:solidFill>
                  <a:latin typeface="Network Rail Sans"/>
                  <a:cs typeface="Network Rail Sans"/>
                </a:rPr>
                <a:t>icon</a:t>
              </a:r>
              <a:endParaRPr sz="1400" dirty="0">
                <a:latin typeface="Network Rail Sans"/>
                <a:cs typeface="Network Rail San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231" y="1256556"/>
            <a:ext cx="651573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7755"/>
              </a:lnSpc>
              <a:spcBef>
                <a:spcPts val="100"/>
              </a:spcBef>
            </a:pPr>
            <a:r>
              <a:rPr dirty="0"/>
              <a:t>Safe</a:t>
            </a:r>
            <a:r>
              <a:rPr spc="-275" dirty="0"/>
              <a:t> </a:t>
            </a:r>
            <a:r>
              <a:rPr dirty="0"/>
              <a:t>track</a:t>
            </a:r>
            <a:r>
              <a:rPr spc="-270" dirty="0"/>
              <a:t> </a:t>
            </a:r>
            <a:r>
              <a:rPr spc="-10" dirty="0"/>
              <a:t>access,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1299" y="3601280"/>
            <a:ext cx="6371590" cy="102870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4029"/>
              </a:lnSpc>
              <a:spcBef>
                <a:spcPts val="35"/>
              </a:spcBef>
            </a:pPr>
            <a:r>
              <a:rPr sz="3200" dirty="0">
                <a:solidFill>
                  <a:srgbClr val="FFFFFF"/>
                </a:solidFill>
                <a:latin typeface="Network Rail Sans"/>
                <a:cs typeface="Network Rail Sans"/>
              </a:rPr>
              <a:t>18,000+</a:t>
            </a:r>
            <a:r>
              <a:rPr sz="3200" spc="-5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200" dirty="0">
                <a:solidFill>
                  <a:srgbClr val="FFFFFF"/>
                </a:solidFill>
                <a:latin typeface="Network Rail Sans"/>
                <a:cs typeface="Network Rail Sans"/>
              </a:rPr>
              <a:t>access</a:t>
            </a:r>
            <a:r>
              <a:rPr sz="3200" spc="-5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200" dirty="0">
                <a:solidFill>
                  <a:srgbClr val="FFFFFF"/>
                </a:solidFill>
                <a:latin typeface="Network Rail Sans"/>
                <a:cs typeface="Network Rail Sans"/>
              </a:rPr>
              <a:t>points</a:t>
            </a:r>
            <a:r>
              <a:rPr sz="3200" spc="-5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200" dirty="0">
                <a:solidFill>
                  <a:srgbClr val="FFFFFF"/>
                </a:solidFill>
                <a:latin typeface="Network Rail Sans"/>
                <a:cs typeface="Network Rail Sans"/>
              </a:rPr>
              <a:t>in</a:t>
            </a:r>
            <a:r>
              <a:rPr sz="3200" spc="-5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200" dirty="0">
                <a:solidFill>
                  <a:srgbClr val="FFFFFF"/>
                </a:solidFill>
                <a:latin typeface="Network Rail Sans"/>
                <a:cs typeface="Network Rail Sans"/>
              </a:rPr>
              <a:t>your </a:t>
            </a:r>
            <a:r>
              <a:rPr sz="3200" spc="-10" dirty="0">
                <a:solidFill>
                  <a:srgbClr val="FFFFFF"/>
                </a:solidFill>
                <a:latin typeface="Network Rail Sans"/>
                <a:cs typeface="Network Rail Sans"/>
              </a:rPr>
              <a:t>pocket, </a:t>
            </a:r>
            <a:r>
              <a:rPr sz="3200" dirty="0">
                <a:solidFill>
                  <a:srgbClr val="FFFFFF"/>
                </a:solidFill>
                <a:latin typeface="Network Rail Sans"/>
                <a:cs typeface="Network Rail Sans"/>
              </a:rPr>
              <a:t>with</a:t>
            </a:r>
            <a:r>
              <a:rPr sz="3200" spc="-30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200" dirty="0">
                <a:solidFill>
                  <a:srgbClr val="FFFFFF"/>
                </a:solidFill>
                <a:latin typeface="Network Rail Sans"/>
                <a:cs typeface="Network Rail Sans"/>
              </a:rPr>
              <a:t>the</a:t>
            </a:r>
            <a:r>
              <a:rPr sz="3200" spc="-30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200" dirty="0">
                <a:solidFill>
                  <a:srgbClr val="FFFFFF"/>
                </a:solidFill>
                <a:latin typeface="Network Rail Sans"/>
                <a:cs typeface="Network Rail Sans"/>
              </a:rPr>
              <a:t>Access</a:t>
            </a:r>
            <a:r>
              <a:rPr sz="3200" spc="-30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200" dirty="0">
                <a:solidFill>
                  <a:srgbClr val="FFFFFF"/>
                </a:solidFill>
                <a:latin typeface="Network Rail Sans"/>
                <a:cs typeface="Network Rail Sans"/>
              </a:rPr>
              <a:t>Points</a:t>
            </a:r>
            <a:r>
              <a:rPr sz="3200" spc="-30" dirty="0">
                <a:solidFill>
                  <a:srgbClr val="FFFFFF"/>
                </a:solidFill>
                <a:latin typeface="Network Rail Sans"/>
                <a:cs typeface="Network Rail Sans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Network Rail Sans"/>
                <a:cs typeface="Network Rail Sans"/>
              </a:rPr>
              <a:t>app</a:t>
            </a:r>
            <a:endParaRPr sz="3200" dirty="0">
              <a:latin typeface="Network Rail Sans"/>
              <a:cs typeface="Network Rail San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FFDA2AAD-4C3D-79B8-81A4-02473E62B359}"/>
              </a:ext>
            </a:extLst>
          </p:cNvPr>
          <p:cNvSpPr txBox="1">
            <a:spLocks/>
          </p:cNvSpPr>
          <p:nvPr/>
        </p:nvSpPr>
        <p:spPr>
          <a:xfrm>
            <a:off x="1031231" y="2245783"/>
            <a:ext cx="6515734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7050" b="0" i="0">
                <a:solidFill>
                  <a:schemeClr val="bg1"/>
                </a:solidFill>
                <a:latin typeface="Network Rail Sans"/>
                <a:ea typeface="+mj-ea"/>
                <a:cs typeface="Network Rail Sans"/>
              </a:defRPr>
            </a:lvl1pPr>
          </a:lstStyle>
          <a:p>
            <a:pPr marL="12700">
              <a:lnSpc>
                <a:spcPts val="7755"/>
              </a:lnSpc>
            </a:pPr>
            <a:r>
              <a:rPr lang="en-GB" b="1" dirty="0"/>
              <a:t>made </a:t>
            </a:r>
            <a:r>
              <a:rPr lang="en-GB" b="1" spc="-10" dirty="0"/>
              <a:t>simple</a:t>
            </a:r>
          </a:p>
        </p:txBody>
      </p:sp>
    </p:spTree>
    <p:extLst>
      <p:ext uri="{BB962C8B-B14F-4D97-AF65-F5344CB8AC3E}">
        <p14:creationId xmlns:p14="http://schemas.microsoft.com/office/powerpoint/2010/main" val="842952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20</Words>
  <Application>Microsoft Macintosh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Network Rail Sans</vt:lpstr>
      <vt:lpstr>Office Theme</vt:lpstr>
      <vt:lpstr>Safe track access,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track access, made simple</dc:title>
  <cp:lastModifiedBy>Stephen Burns</cp:lastModifiedBy>
  <cp:revision>8</cp:revision>
  <dcterms:created xsi:type="dcterms:W3CDTF">2023-03-23T15:32:45Z</dcterms:created>
  <dcterms:modified xsi:type="dcterms:W3CDTF">2023-03-27T13:19:52Z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2023-03-23T00:00:00Z</vt:filetime>
  </property>
  <property fmtid="{D5CDD505-2E9C-101B-9397-08002B2CF9AE}" pid="3" name="Creator">
    <vt:lpwstr>Adobe InDesign 18.2 (Macintosh)</vt:lpwstr>
  </property>
  <property fmtid="{D5CDD505-2E9C-101B-9397-08002B2CF9AE}" pid="4" name="LastSaved">
    <vt:filetime>2023-03-23T00:00:00Z</vt:filetime>
  </property>
  <property fmtid="{D5CDD505-2E9C-101B-9397-08002B2CF9AE}" pid="5" name="Producer">
    <vt:lpwstr>Adobe PDF Library 17.0</vt:lpwstr>
  </property>
</Properties>
</file>