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0"/>
    <p:restoredTop sz="94685"/>
  </p:normalViewPr>
  <p:slideViewPr>
    <p:cSldViewPr snapToGrid="0">
      <p:cViewPr varScale="1">
        <p:scale>
          <a:sx n="154" d="100"/>
          <a:sy n="154" d="100"/>
        </p:scale>
        <p:origin x="2280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.sv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Network Rail Sans"/>
                <a:cs typeface="Network Rai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Network Rail Sans"/>
                <a:cs typeface="Network Rail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D53770-B938-946C-42AC-31D970226E4B}"/>
              </a:ext>
            </a:extLst>
          </p:cNvPr>
          <p:cNvSpPr/>
          <p:nvPr userDrawn="1"/>
        </p:nvSpPr>
        <p:spPr>
          <a:xfrm>
            <a:off x="8616950" y="111125"/>
            <a:ext cx="1952625" cy="822325"/>
          </a:xfrm>
          <a:custGeom>
            <a:avLst/>
            <a:gdLst>
              <a:gd name="connsiteX0" fmla="*/ 0 w 1952625"/>
              <a:gd name="connsiteY0" fmla="*/ 0 h 314325"/>
              <a:gd name="connsiteX1" fmla="*/ 1952625 w 1952625"/>
              <a:gd name="connsiteY1" fmla="*/ 0 h 314325"/>
              <a:gd name="connsiteX2" fmla="*/ 1952625 w 1952625"/>
              <a:gd name="connsiteY2" fmla="*/ 314325 h 314325"/>
              <a:gd name="connsiteX3" fmla="*/ 0 w 1952625"/>
              <a:gd name="connsiteY3" fmla="*/ 314325 h 314325"/>
              <a:gd name="connsiteX4" fmla="*/ 0 w 1952625"/>
              <a:gd name="connsiteY4" fmla="*/ 0 h 314325"/>
              <a:gd name="connsiteX0" fmla="*/ 0 w 1952625"/>
              <a:gd name="connsiteY0" fmla="*/ 0 h 822325"/>
              <a:gd name="connsiteX1" fmla="*/ 1952625 w 1952625"/>
              <a:gd name="connsiteY1" fmla="*/ 0 h 822325"/>
              <a:gd name="connsiteX2" fmla="*/ 1939925 w 1952625"/>
              <a:gd name="connsiteY2" fmla="*/ 822325 h 822325"/>
              <a:gd name="connsiteX3" fmla="*/ 0 w 1952625"/>
              <a:gd name="connsiteY3" fmla="*/ 314325 h 822325"/>
              <a:gd name="connsiteX4" fmla="*/ 0 w 1952625"/>
              <a:gd name="connsiteY4" fmla="*/ 0 h 8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625" h="822325">
                <a:moveTo>
                  <a:pt x="0" y="0"/>
                </a:moveTo>
                <a:lnTo>
                  <a:pt x="1952625" y="0"/>
                </a:lnTo>
                <a:lnTo>
                  <a:pt x="1939925" y="822325"/>
                </a:lnTo>
                <a:lnTo>
                  <a:pt x="0" y="3143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Network Rail Sans"/>
                <a:cs typeface="Network Rail Sans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2694386B-EF48-C1DB-FDB1-2D8660671F7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3550" y="2009776"/>
            <a:ext cx="4954447" cy="4698224"/>
          </a:xfrm>
          <a:prstGeom prst="rect">
            <a:avLst/>
          </a:prstGeom>
        </p:spPr>
      </p:pic>
      <p:sp>
        <p:nvSpPr>
          <p:cNvPr id="29" name="object 35">
            <a:extLst>
              <a:ext uri="{FF2B5EF4-FFF2-40B4-BE49-F238E27FC236}">
                <a16:creationId xmlns:a16="http://schemas.microsoft.com/office/drawing/2014/main" id="{D588D9A1-38E7-6E6C-5500-F4C955761E85}"/>
              </a:ext>
            </a:extLst>
          </p:cNvPr>
          <p:cNvSpPr txBox="1"/>
          <p:nvPr userDrawn="1"/>
        </p:nvSpPr>
        <p:spPr>
          <a:xfrm>
            <a:off x="437300" y="6712084"/>
            <a:ext cx="1702435" cy="4826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Working</a:t>
            </a:r>
            <a:r>
              <a:rPr sz="1200" b="1" spc="-20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on</a:t>
            </a:r>
            <a:r>
              <a:rPr sz="1200" b="1" spc="-20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the</a:t>
            </a:r>
            <a:r>
              <a:rPr sz="1200" b="1" spc="-20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Network Rail Sans"/>
                <a:cs typeface="Network Rail Sans"/>
              </a:rPr>
              <a:t>railway?</a:t>
            </a:r>
            <a:endParaRPr sz="1200" dirty="0">
              <a:latin typeface="Network Rail Sans"/>
              <a:cs typeface="Network Rail San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231F20"/>
                </a:solidFill>
                <a:latin typeface="Network Rail Sans"/>
                <a:cs typeface="Network Rail Sans"/>
              </a:rPr>
              <a:t>Use</a:t>
            </a:r>
            <a:r>
              <a:rPr sz="1200" spc="-15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dirty="0">
                <a:solidFill>
                  <a:srgbClr val="231F20"/>
                </a:solidFill>
                <a:latin typeface="Network Rail Sans"/>
                <a:cs typeface="Network Rail Sans"/>
              </a:rPr>
              <a:t>the</a:t>
            </a:r>
            <a:r>
              <a:rPr sz="1200" spc="-15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dirty="0">
                <a:solidFill>
                  <a:srgbClr val="231F20"/>
                </a:solidFill>
                <a:latin typeface="Network Rail Sans"/>
                <a:cs typeface="Network Rail Sans"/>
              </a:rPr>
              <a:t>Access</a:t>
            </a:r>
            <a:r>
              <a:rPr sz="1200" spc="-15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dirty="0">
                <a:solidFill>
                  <a:srgbClr val="231F20"/>
                </a:solidFill>
                <a:latin typeface="Network Rail Sans"/>
                <a:cs typeface="Network Rail Sans"/>
              </a:rPr>
              <a:t>Points</a:t>
            </a:r>
            <a:r>
              <a:rPr sz="1200" spc="-10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Network Rail Sans"/>
                <a:cs typeface="Network Rail Sans"/>
              </a:rPr>
              <a:t>app.</a:t>
            </a:r>
            <a:endParaRPr sz="1200" dirty="0">
              <a:latin typeface="Network Rail Sans"/>
              <a:cs typeface="Network Rail Sans"/>
            </a:endParaRPr>
          </a:p>
        </p:txBody>
      </p:sp>
      <p:sp>
        <p:nvSpPr>
          <p:cNvPr id="30" name="object 36">
            <a:extLst>
              <a:ext uri="{FF2B5EF4-FFF2-40B4-BE49-F238E27FC236}">
                <a16:creationId xmlns:a16="http://schemas.microsoft.com/office/drawing/2014/main" id="{803DE017-2DAC-B718-81EA-B543C72753B7}"/>
              </a:ext>
            </a:extLst>
          </p:cNvPr>
          <p:cNvSpPr txBox="1"/>
          <p:nvPr userDrawn="1"/>
        </p:nvSpPr>
        <p:spPr>
          <a:xfrm>
            <a:off x="3749866" y="6757804"/>
            <a:ext cx="38881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Search</a:t>
            </a:r>
            <a:r>
              <a:rPr sz="1200" b="1" spc="-15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‘Access</a:t>
            </a:r>
            <a:r>
              <a:rPr sz="1200" b="1" spc="-15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Points’</a:t>
            </a:r>
            <a:r>
              <a:rPr sz="1200" b="1" spc="-15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today</a:t>
            </a:r>
            <a:r>
              <a:rPr sz="1200" b="1" spc="-10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and</a:t>
            </a:r>
            <a:r>
              <a:rPr sz="1200" b="1" spc="-15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look</a:t>
            </a:r>
            <a:r>
              <a:rPr sz="1200" b="1" spc="-15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out</a:t>
            </a:r>
            <a:r>
              <a:rPr sz="1200" b="1" spc="-10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for</a:t>
            </a:r>
            <a:r>
              <a:rPr sz="1200" b="1" spc="-15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this</a:t>
            </a:r>
            <a:r>
              <a:rPr sz="1200" b="1" spc="-15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Network Rail Sans"/>
                <a:cs typeface="Network Rail Sans"/>
              </a:rPr>
              <a:t>app</a:t>
            </a:r>
            <a:r>
              <a:rPr sz="1200" b="1" spc="-10" dirty="0">
                <a:solidFill>
                  <a:srgbClr val="231F20"/>
                </a:solidFill>
                <a:latin typeface="Network Rail Sans"/>
                <a:cs typeface="Network Rail Sans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Network Rail Sans"/>
                <a:cs typeface="Network Rail Sans"/>
              </a:rPr>
              <a:t>icon</a:t>
            </a:r>
            <a:endParaRPr sz="1200" dirty="0">
              <a:latin typeface="Network Rail Sans"/>
              <a:cs typeface="Network Rail Sans"/>
            </a:endParaRPr>
          </a:p>
        </p:txBody>
      </p:sp>
      <p:pic>
        <p:nvPicPr>
          <p:cNvPr id="31" name="object 37">
            <a:extLst>
              <a:ext uri="{FF2B5EF4-FFF2-40B4-BE49-F238E27FC236}">
                <a16:creationId xmlns:a16="http://schemas.microsoft.com/office/drawing/2014/main" id="{DCA3B170-92E2-C211-FC62-0817C53BEC01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52629" y="7023273"/>
            <a:ext cx="1112673" cy="327620"/>
          </a:xfrm>
          <a:prstGeom prst="rect">
            <a:avLst/>
          </a:prstGeom>
        </p:spPr>
      </p:pic>
      <p:pic>
        <p:nvPicPr>
          <p:cNvPr id="32" name="object 38">
            <a:extLst>
              <a:ext uri="{FF2B5EF4-FFF2-40B4-BE49-F238E27FC236}">
                <a16:creationId xmlns:a16="http://schemas.microsoft.com/office/drawing/2014/main" id="{D271A8DF-D98E-B510-77FF-C1425A709EBD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43716" y="7021213"/>
            <a:ext cx="1114733" cy="331741"/>
          </a:xfrm>
          <a:prstGeom prst="rect">
            <a:avLst/>
          </a:prstGeom>
        </p:spPr>
      </p:pic>
      <p:pic>
        <p:nvPicPr>
          <p:cNvPr id="33" name="object 39">
            <a:extLst>
              <a:ext uri="{FF2B5EF4-FFF2-40B4-BE49-F238E27FC236}">
                <a16:creationId xmlns:a16="http://schemas.microsoft.com/office/drawing/2014/main" id="{3DA2CFB8-7E14-5598-A826-9893D45457C4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57127" y="6745175"/>
            <a:ext cx="364779" cy="33076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FB92A7F-A00C-6A75-E878-62C95D0B70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1875" y="228600"/>
            <a:ext cx="18288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F6B6F7-6DC2-57A6-6C91-D7536F77436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" b="166"/>
          <a:stretch/>
        </p:blipFill>
        <p:spPr>
          <a:xfrm>
            <a:off x="5477152" y="1995170"/>
            <a:ext cx="4995706" cy="4726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Network Rail Sans"/>
                <a:cs typeface="Network Rai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Network Rail Sans"/>
                <a:cs typeface="Network Rai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4494" y="449999"/>
            <a:ext cx="9986010" cy="1482090"/>
          </a:xfrm>
          <a:custGeom>
            <a:avLst/>
            <a:gdLst/>
            <a:ahLst/>
            <a:cxnLst/>
            <a:rect l="l" t="t" r="r" b="b"/>
            <a:pathLst>
              <a:path w="9986010" h="1482089">
                <a:moveTo>
                  <a:pt x="9985502" y="0"/>
                </a:moveTo>
                <a:lnTo>
                  <a:pt x="0" y="0"/>
                </a:lnTo>
                <a:lnTo>
                  <a:pt x="0" y="1482001"/>
                </a:lnTo>
                <a:lnTo>
                  <a:pt x="9985502" y="1482001"/>
                </a:lnTo>
                <a:lnTo>
                  <a:pt x="9985502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536774"/>
            <a:ext cx="657352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Network Rail Sans"/>
                <a:cs typeface="Network Rai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47299" y="1872467"/>
            <a:ext cx="4328159" cy="1871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Network Rail Sans"/>
                <a:cs typeface="Network Rail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A664E8E7-F1AD-5525-7997-E8CC66A109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7" y="399997"/>
            <a:ext cx="10084518" cy="15837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910B40A-F1A1-B417-849B-7B7096C648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1240" y="228600"/>
            <a:ext cx="18288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1245" algn="l"/>
                <a:tab pos="2209800" algn="l"/>
                <a:tab pos="3950970" algn="l"/>
                <a:tab pos="5578475" algn="l"/>
              </a:tabLst>
            </a:pPr>
            <a:r>
              <a:rPr spc="-25" dirty="0"/>
              <a:t>The</a:t>
            </a:r>
            <a:r>
              <a:rPr dirty="0"/>
              <a:t>	</a:t>
            </a:r>
            <a:r>
              <a:rPr spc="-25" dirty="0"/>
              <a:t>new</a:t>
            </a:r>
            <a:r>
              <a:rPr dirty="0"/>
              <a:t>	</a:t>
            </a:r>
            <a:r>
              <a:rPr spc="-10" dirty="0"/>
              <a:t>Access</a:t>
            </a:r>
            <a:r>
              <a:rPr dirty="0"/>
              <a:t>	</a:t>
            </a:r>
            <a:r>
              <a:rPr spc="-10" dirty="0"/>
              <a:t>Points</a:t>
            </a:r>
            <a:r>
              <a:rPr dirty="0"/>
              <a:t>	</a:t>
            </a:r>
            <a:r>
              <a:rPr spc="-25" dirty="0"/>
              <a:t>App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99" y="1197174"/>
            <a:ext cx="56191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FFFFF"/>
                </a:solidFill>
                <a:latin typeface="Network Rail Sans"/>
                <a:cs typeface="Network Rail Sans"/>
              </a:rPr>
              <a:t>Getting</a:t>
            </a:r>
            <a:r>
              <a:rPr sz="3500" spc="-65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500" dirty="0">
                <a:solidFill>
                  <a:srgbClr val="FFFFFF"/>
                </a:solidFill>
                <a:latin typeface="Network Rail Sans"/>
                <a:cs typeface="Network Rail Sans"/>
              </a:rPr>
              <a:t>you</a:t>
            </a:r>
            <a:r>
              <a:rPr sz="3500" spc="-60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500" dirty="0">
                <a:solidFill>
                  <a:srgbClr val="FFFFFF"/>
                </a:solidFill>
                <a:latin typeface="Network Rail Sans"/>
                <a:cs typeface="Network Rail Sans"/>
              </a:rPr>
              <a:t>safely</a:t>
            </a:r>
            <a:r>
              <a:rPr sz="3500" spc="-60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500" dirty="0">
                <a:solidFill>
                  <a:srgbClr val="FFFFFF"/>
                </a:solidFill>
                <a:latin typeface="Network Rail Sans"/>
                <a:cs typeface="Network Rail Sans"/>
              </a:rPr>
              <a:t>from</a:t>
            </a:r>
            <a:r>
              <a:rPr sz="3500" spc="-60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500" dirty="0">
                <a:solidFill>
                  <a:srgbClr val="FFFFFF"/>
                </a:solidFill>
                <a:latin typeface="Network Rail Sans"/>
                <a:cs typeface="Network Rail Sans"/>
              </a:rPr>
              <a:t>A</a:t>
            </a:r>
            <a:r>
              <a:rPr sz="3500" spc="-60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500" dirty="0">
                <a:solidFill>
                  <a:srgbClr val="FFFFFF"/>
                </a:solidFill>
                <a:latin typeface="Network Rail Sans"/>
                <a:cs typeface="Network Rail Sans"/>
              </a:rPr>
              <a:t>to</a:t>
            </a:r>
            <a:r>
              <a:rPr sz="3500" spc="-60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Network Rail Sans"/>
                <a:cs typeface="Network Rail Sans"/>
              </a:rPr>
              <a:t>B</a:t>
            </a:r>
            <a:endParaRPr sz="3500" dirty="0">
              <a:latin typeface="Network Rail Sans"/>
              <a:cs typeface="Network Rail San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50C5915-5E41-3E4E-2293-1C25012E8F43}"/>
              </a:ext>
            </a:extLst>
          </p:cNvPr>
          <p:cNvSpPr/>
          <p:nvPr/>
        </p:nvSpPr>
        <p:spPr>
          <a:xfrm>
            <a:off x="1186260" y="5326795"/>
            <a:ext cx="512032" cy="740653"/>
          </a:xfrm>
          <a:custGeom>
            <a:avLst/>
            <a:gdLst>
              <a:gd name="connsiteX0" fmla="*/ 0 w 512031"/>
              <a:gd name="connsiteY0" fmla="*/ 256016 h 512031"/>
              <a:gd name="connsiteX1" fmla="*/ 256016 w 512031"/>
              <a:gd name="connsiteY1" fmla="*/ 0 h 512031"/>
              <a:gd name="connsiteX2" fmla="*/ 512032 w 512031"/>
              <a:gd name="connsiteY2" fmla="*/ 256016 h 512031"/>
              <a:gd name="connsiteX3" fmla="*/ 256016 w 512031"/>
              <a:gd name="connsiteY3" fmla="*/ 512032 h 512031"/>
              <a:gd name="connsiteX4" fmla="*/ 0 w 512031"/>
              <a:gd name="connsiteY4" fmla="*/ 256016 h 512031"/>
              <a:gd name="connsiteX0" fmla="*/ 0 w 512032"/>
              <a:gd name="connsiteY0" fmla="*/ 256016 h 512032"/>
              <a:gd name="connsiteX1" fmla="*/ 256016 w 512032"/>
              <a:gd name="connsiteY1" fmla="*/ 0 h 512032"/>
              <a:gd name="connsiteX2" fmla="*/ 512032 w 512032"/>
              <a:gd name="connsiteY2" fmla="*/ 256016 h 512032"/>
              <a:gd name="connsiteX3" fmla="*/ 256016 w 512032"/>
              <a:gd name="connsiteY3" fmla="*/ 512032 h 512032"/>
              <a:gd name="connsiteX4" fmla="*/ 0 w 512032"/>
              <a:gd name="connsiteY4" fmla="*/ 256016 h 512032"/>
              <a:gd name="connsiteX0" fmla="*/ 0 w 512032"/>
              <a:gd name="connsiteY0" fmla="*/ 256016 h 740632"/>
              <a:gd name="connsiteX1" fmla="*/ 256016 w 512032"/>
              <a:gd name="connsiteY1" fmla="*/ 0 h 740632"/>
              <a:gd name="connsiteX2" fmla="*/ 512032 w 512032"/>
              <a:gd name="connsiteY2" fmla="*/ 256016 h 740632"/>
              <a:gd name="connsiteX3" fmla="*/ 256016 w 512032"/>
              <a:gd name="connsiteY3" fmla="*/ 740632 h 740632"/>
              <a:gd name="connsiteX4" fmla="*/ 0 w 512032"/>
              <a:gd name="connsiteY4" fmla="*/ 256016 h 740632"/>
              <a:gd name="connsiteX0" fmla="*/ 0 w 512032"/>
              <a:gd name="connsiteY0" fmla="*/ 256016 h 740653"/>
              <a:gd name="connsiteX1" fmla="*/ 256016 w 512032"/>
              <a:gd name="connsiteY1" fmla="*/ 0 h 740653"/>
              <a:gd name="connsiteX2" fmla="*/ 512032 w 512032"/>
              <a:gd name="connsiteY2" fmla="*/ 256016 h 740653"/>
              <a:gd name="connsiteX3" fmla="*/ 256016 w 512032"/>
              <a:gd name="connsiteY3" fmla="*/ 740632 h 740653"/>
              <a:gd name="connsiteX4" fmla="*/ 0 w 512032"/>
              <a:gd name="connsiteY4" fmla="*/ 256016 h 74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32" h="740653">
                <a:moveTo>
                  <a:pt x="0" y="256016"/>
                </a:moveTo>
                <a:cubicBezTo>
                  <a:pt x="0" y="132577"/>
                  <a:pt x="114622" y="0"/>
                  <a:pt x="256016" y="0"/>
                </a:cubicBezTo>
                <a:cubicBezTo>
                  <a:pt x="397410" y="0"/>
                  <a:pt x="512032" y="114622"/>
                  <a:pt x="512032" y="256016"/>
                </a:cubicBezTo>
                <a:cubicBezTo>
                  <a:pt x="512032" y="397410"/>
                  <a:pt x="254535" y="743807"/>
                  <a:pt x="256016" y="740632"/>
                </a:cubicBezTo>
                <a:cubicBezTo>
                  <a:pt x="257497" y="737457"/>
                  <a:pt x="0" y="379455"/>
                  <a:pt x="0" y="256016"/>
                </a:cubicBezTo>
                <a:close/>
              </a:path>
            </a:pathLst>
          </a:custGeom>
          <a:solidFill>
            <a:schemeClr val="accent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3">
            <a:extLst>
              <a:ext uri="{FF2B5EF4-FFF2-40B4-BE49-F238E27FC236}">
                <a16:creationId xmlns:a16="http://schemas.microsoft.com/office/drawing/2014/main" id="{2D993646-B158-5F90-115F-41E34F4C33E3}"/>
              </a:ext>
            </a:extLst>
          </p:cNvPr>
          <p:cNvSpPr/>
          <p:nvPr/>
        </p:nvSpPr>
        <p:spPr>
          <a:xfrm>
            <a:off x="3793729" y="3761720"/>
            <a:ext cx="512032" cy="740653"/>
          </a:xfrm>
          <a:custGeom>
            <a:avLst/>
            <a:gdLst>
              <a:gd name="connsiteX0" fmla="*/ 0 w 512031"/>
              <a:gd name="connsiteY0" fmla="*/ 256016 h 512031"/>
              <a:gd name="connsiteX1" fmla="*/ 256016 w 512031"/>
              <a:gd name="connsiteY1" fmla="*/ 0 h 512031"/>
              <a:gd name="connsiteX2" fmla="*/ 512032 w 512031"/>
              <a:gd name="connsiteY2" fmla="*/ 256016 h 512031"/>
              <a:gd name="connsiteX3" fmla="*/ 256016 w 512031"/>
              <a:gd name="connsiteY3" fmla="*/ 512032 h 512031"/>
              <a:gd name="connsiteX4" fmla="*/ 0 w 512031"/>
              <a:gd name="connsiteY4" fmla="*/ 256016 h 512031"/>
              <a:gd name="connsiteX0" fmla="*/ 0 w 512032"/>
              <a:gd name="connsiteY0" fmla="*/ 256016 h 512032"/>
              <a:gd name="connsiteX1" fmla="*/ 256016 w 512032"/>
              <a:gd name="connsiteY1" fmla="*/ 0 h 512032"/>
              <a:gd name="connsiteX2" fmla="*/ 512032 w 512032"/>
              <a:gd name="connsiteY2" fmla="*/ 256016 h 512032"/>
              <a:gd name="connsiteX3" fmla="*/ 256016 w 512032"/>
              <a:gd name="connsiteY3" fmla="*/ 512032 h 512032"/>
              <a:gd name="connsiteX4" fmla="*/ 0 w 512032"/>
              <a:gd name="connsiteY4" fmla="*/ 256016 h 512032"/>
              <a:gd name="connsiteX0" fmla="*/ 0 w 512032"/>
              <a:gd name="connsiteY0" fmla="*/ 256016 h 740632"/>
              <a:gd name="connsiteX1" fmla="*/ 256016 w 512032"/>
              <a:gd name="connsiteY1" fmla="*/ 0 h 740632"/>
              <a:gd name="connsiteX2" fmla="*/ 512032 w 512032"/>
              <a:gd name="connsiteY2" fmla="*/ 256016 h 740632"/>
              <a:gd name="connsiteX3" fmla="*/ 256016 w 512032"/>
              <a:gd name="connsiteY3" fmla="*/ 740632 h 740632"/>
              <a:gd name="connsiteX4" fmla="*/ 0 w 512032"/>
              <a:gd name="connsiteY4" fmla="*/ 256016 h 740632"/>
              <a:gd name="connsiteX0" fmla="*/ 0 w 512032"/>
              <a:gd name="connsiteY0" fmla="*/ 256016 h 740653"/>
              <a:gd name="connsiteX1" fmla="*/ 256016 w 512032"/>
              <a:gd name="connsiteY1" fmla="*/ 0 h 740653"/>
              <a:gd name="connsiteX2" fmla="*/ 512032 w 512032"/>
              <a:gd name="connsiteY2" fmla="*/ 256016 h 740653"/>
              <a:gd name="connsiteX3" fmla="*/ 256016 w 512032"/>
              <a:gd name="connsiteY3" fmla="*/ 740632 h 740653"/>
              <a:gd name="connsiteX4" fmla="*/ 0 w 512032"/>
              <a:gd name="connsiteY4" fmla="*/ 256016 h 74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32" h="740653">
                <a:moveTo>
                  <a:pt x="0" y="256016"/>
                </a:moveTo>
                <a:cubicBezTo>
                  <a:pt x="0" y="132577"/>
                  <a:pt x="114622" y="0"/>
                  <a:pt x="256016" y="0"/>
                </a:cubicBezTo>
                <a:cubicBezTo>
                  <a:pt x="397410" y="0"/>
                  <a:pt x="512032" y="114622"/>
                  <a:pt x="512032" y="256016"/>
                </a:cubicBezTo>
                <a:cubicBezTo>
                  <a:pt x="512032" y="397410"/>
                  <a:pt x="254535" y="743807"/>
                  <a:pt x="256016" y="740632"/>
                </a:cubicBezTo>
                <a:cubicBezTo>
                  <a:pt x="257497" y="737457"/>
                  <a:pt x="0" y="379455"/>
                  <a:pt x="0" y="256016"/>
                </a:cubicBezTo>
                <a:close/>
              </a:path>
            </a:pathLst>
          </a:cu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bject 11">
            <a:extLst>
              <a:ext uri="{FF2B5EF4-FFF2-40B4-BE49-F238E27FC236}">
                <a16:creationId xmlns:a16="http://schemas.microsoft.com/office/drawing/2014/main" id="{139443CF-21BD-9C28-CA82-2390687E325A}"/>
              </a:ext>
            </a:extLst>
          </p:cNvPr>
          <p:cNvSpPr txBox="1"/>
          <p:nvPr/>
        </p:nvSpPr>
        <p:spPr>
          <a:xfrm>
            <a:off x="3926914" y="3787564"/>
            <a:ext cx="266700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50" b="1" spc="10" dirty="0">
                <a:solidFill>
                  <a:srgbClr val="FFFFFF"/>
                </a:solidFill>
                <a:latin typeface="Network Rail Sans"/>
                <a:cs typeface="Network Rail Sans"/>
              </a:rPr>
              <a:t>B</a:t>
            </a:r>
            <a:endParaRPr sz="3150" dirty="0">
              <a:latin typeface="Network Rail Sans"/>
              <a:cs typeface="Network Rail Sans"/>
            </a:endParaRPr>
          </a:p>
        </p:txBody>
      </p:sp>
      <p:sp>
        <p:nvSpPr>
          <p:cNvPr id="50" name="object 15">
            <a:extLst>
              <a:ext uri="{FF2B5EF4-FFF2-40B4-BE49-F238E27FC236}">
                <a16:creationId xmlns:a16="http://schemas.microsoft.com/office/drawing/2014/main" id="{30425E28-11BA-36CE-220C-D0B7C5FEF8E2}"/>
              </a:ext>
            </a:extLst>
          </p:cNvPr>
          <p:cNvSpPr txBox="1"/>
          <p:nvPr/>
        </p:nvSpPr>
        <p:spPr>
          <a:xfrm>
            <a:off x="1300714" y="5312679"/>
            <a:ext cx="284480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50" b="1" spc="10" dirty="0">
                <a:solidFill>
                  <a:srgbClr val="FFFFFF"/>
                </a:solidFill>
                <a:latin typeface="Network Rail Sans"/>
                <a:cs typeface="Network Rail Sans"/>
              </a:rPr>
              <a:t>A</a:t>
            </a:r>
            <a:endParaRPr sz="3150" dirty="0">
              <a:latin typeface="Network Rail Sans"/>
              <a:cs typeface="Network Rail Sans"/>
            </a:endParaRPr>
          </a:p>
        </p:txBody>
      </p:sp>
    </p:spTree>
    <p:extLst>
      <p:ext uri="{BB962C8B-B14F-4D97-AF65-F5344CB8AC3E}">
        <p14:creationId xmlns:p14="http://schemas.microsoft.com/office/powerpoint/2010/main" val="101630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18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Network Rail Sans</vt:lpstr>
      <vt:lpstr>Office Theme</vt:lpstr>
      <vt:lpstr>The new Access Points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Access Points App</dc:title>
  <cp:lastModifiedBy>Stephen Burns</cp:lastModifiedBy>
  <cp:revision>9</cp:revision>
  <dcterms:created xsi:type="dcterms:W3CDTF">2023-03-23T15:55:46Z</dcterms:created>
  <dcterms:modified xsi:type="dcterms:W3CDTF">2023-03-24T09:56:52Z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2023-03-23T00:00:00Z</vt:filetime>
  </property>
  <property fmtid="{D5CDD505-2E9C-101B-9397-08002B2CF9AE}" pid="3" name="Creator">
    <vt:lpwstr>Adobe InDesign 18.2 (Macintosh)</vt:lpwstr>
  </property>
  <property fmtid="{D5CDD505-2E9C-101B-9397-08002B2CF9AE}" pid="4" name="LastSaved">
    <vt:filetime>2023-03-23T00:00:00Z</vt:filetime>
  </property>
  <property fmtid="{D5CDD505-2E9C-101B-9397-08002B2CF9AE}" pid="5" name="Producer">
    <vt:lpwstr>Adobe PDF Library 17.0</vt:lpwstr>
  </property>
</Properties>
</file>