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80" r:id="rId4"/>
  </p:sldMasterIdLst>
  <p:sldIdLst>
    <p:sldId id="256" r:id="rId5"/>
    <p:sldId id="257" r:id="rId6"/>
    <p:sldId id="258" r:id="rId7"/>
    <p:sldId id="259" r:id="rId8"/>
  </p:sldIdLst>
  <p:sldSz cx="5334000" cy="7562850"/>
  <p:notesSz cx="53340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p:restoredTop sz="94709"/>
  </p:normalViewPr>
  <p:slideViewPr>
    <p:cSldViewPr snapToGrid="0">
      <p:cViewPr varScale="1">
        <p:scale>
          <a:sx n="143" d="100"/>
          <a:sy n="143" d="100"/>
        </p:scale>
        <p:origin x="351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398D2B-95BA-337C-ADB1-E71C92101C44}"/>
              </a:ext>
            </a:extLst>
          </p:cNvPr>
          <p:cNvSpPr/>
          <p:nvPr userDrawn="1"/>
        </p:nvSpPr>
        <p:spPr>
          <a:xfrm>
            <a:off x="3301999" y="76201"/>
            <a:ext cx="1924050" cy="863600"/>
          </a:xfrm>
          <a:custGeom>
            <a:avLst/>
            <a:gdLst>
              <a:gd name="connsiteX0" fmla="*/ 0 w 1828800"/>
              <a:gd name="connsiteY0" fmla="*/ 0 h 365125"/>
              <a:gd name="connsiteX1" fmla="*/ 1828800 w 1828800"/>
              <a:gd name="connsiteY1" fmla="*/ 0 h 365125"/>
              <a:gd name="connsiteX2" fmla="*/ 1828800 w 1828800"/>
              <a:gd name="connsiteY2" fmla="*/ 365125 h 365125"/>
              <a:gd name="connsiteX3" fmla="*/ 0 w 1828800"/>
              <a:gd name="connsiteY3" fmla="*/ 365125 h 365125"/>
              <a:gd name="connsiteX4" fmla="*/ 0 w 1828800"/>
              <a:gd name="connsiteY4" fmla="*/ 0 h 365125"/>
              <a:gd name="connsiteX0" fmla="*/ 0 w 1828800"/>
              <a:gd name="connsiteY0" fmla="*/ 0 h 863600"/>
              <a:gd name="connsiteX1" fmla="*/ 1828800 w 1828800"/>
              <a:gd name="connsiteY1" fmla="*/ 0 h 863600"/>
              <a:gd name="connsiteX2" fmla="*/ 1812925 w 1828800"/>
              <a:gd name="connsiteY2" fmla="*/ 863600 h 863600"/>
              <a:gd name="connsiteX3" fmla="*/ 0 w 1828800"/>
              <a:gd name="connsiteY3" fmla="*/ 365125 h 863600"/>
              <a:gd name="connsiteX4" fmla="*/ 0 w 1828800"/>
              <a:gd name="connsiteY4" fmla="*/ 0 h 863600"/>
              <a:gd name="connsiteX0" fmla="*/ 34925 w 1863725"/>
              <a:gd name="connsiteY0" fmla="*/ 0 h 863600"/>
              <a:gd name="connsiteX1" fmla="*/ 1863725 w 1863725"/>
              <a:gd name="connsiteY1" fmla="*/ 0 h 863600"/>
              <a:gd name="connsiteX2" fmla="*/ 1847850 w 1863725"/>
              <a:gd name="connsiteY2" fmla="*/ 863600 h 863600"/>
              <a:gd name="connsiteX3" fmla="*/ 34925 w 1863725"/>
              <a:gd name="connsiteY3" fmla="*/ 365125 h 863600"/>
              <a:gd name="connsiteX4" fmla="*/ 0 w 1863725"/>
              <a:gd name="connsiteY4" fmla="*/ 234949 h 863600"/>
              <a:gd name="connsiteX5" fmla="*/ 34925 w 1863725"/>
              <a:gd name="connsiteY5" fmla="*/ 0 h 863600"/>
              <a:gd name="connsiteX0" fmla="*/ 85740 w 1914540"/>
              <a:gd name="connsiteY0" fmla="*/ 0 h 863600"/>
              <a:gd name="connsiteX1" fmla="*/ 1914540 w 1914540"/>
              <a:gd name="connsiteY1" fmla="*/ 0 h 863600"/>
              <a:gd name="connsiteX2" fmla="*/ 1898665 w 1914540"/>
              <a:gd name="connsiteY2" fmla="*/ 863600 h 863600"/>
              <a:gd name="connsiteX3" fmla="*/ 15 w 1914540"/>
              <a:gd name="connsiteY3" fmla="*/ 352425 h 863600"/>
              <a:gd name="connsiteX4" fmla="*/ 50815 w 1914540"/>
              <a:gd name="connsiteY4" fmla="*/ 234949 h 863600"/>
              <a:gd name="connsiteX5" fmla="*/ 85740 w 1914540"/>
              <a:gd name="connsiteY5" fmla="*/ 0 h 863600"/>
              <a:gd name="connsiteX0" fmla="*/ 95250 w 1924050"/>
              <a:gd name="connsiteY0" fmla="*/ 0 h 863600"/>
              <a:gd name="connsiteX1" fmla="*/ 1924050 w 1924050"/>
              <a:gd name="connsiteY1" fmla="*/ 0 h 863600"/>
              <a:gd name="connsiteX2" fmla="*/ 1908175 w 1924050"/>
              <a:gd name="connsiteY2" fmla="*/ 863600 h 863600"/>
              <a:gd name="connsiteX3" fmla="*/ 9525 w 1924050"/>
              <a:gd name="connsiteY3" fmla="*/ 352425 h 863600"/>
              <a:gd name="connsiteX4" fmla="*/ 0 w 1924050"/>
              <a:gd name="connsiteY4" fmla="*/ 228599 h 863600"/>
              <a:gd name="connsiteX5" fmla="*/ 95250 w 1924050"/>
              <a:gd name="connsiteY5" fmla="*/ 0 h 863600"/>
              <a:gd name="connsiteX0" fmla="*/ 12700 w 1924050"/>
              <a:gd name="connsiteY0" fmla="*/ 0 h 863600"/>
              <a:gd name="connsiteX1" fmla="*/ 1924050 w 1924050"/>
              <a:gd name="connsiteY1" fmla="*/ 0 h 863600"/>
              <a:gd name="connsiteX2" fmla="*/ 1908175 w 1924050"/>
              <a:gd name="connsiteY2" fmla="*/ 863600 h 863600"/>
              <a:gd name="connsiteX3" fmla="*/ 9525 w 1924050"/>
              <a:gd name="connsiteY3" fmla="*/ 352425 h 863600"/>
              <a:gd name="connsiteX4" fmla="*/ 0 w 1924050"/>
              <a:gd name="connsiteY4" fmla="*/ 228599 h 863600"/>
              <a:gd name="connsiteX5" fmla="*/ 12700 w 1924050"/>
              <a:gd name="connsiteY5"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50" h="863600">
                <a:moveTo>
                  <a:pt x="12700" y="0"/>
                </a:moveTo>
                <a:lnTo>
                  <a:pt x="1924050" y="0"/>
                </a:lnTo>
                <a:lnTo>
                  <a:pt x="1908175" y="863600"/>
                </a:lnTo>
                <a:lnTo>
                  <a:pt x="9525" y="352425"/>
                </a:lnTo>
                <a:cubicBezTo>
                  <a:pt x="8467" y="309033"/>
                  <a:pt x="1058" y="271991"/>
                  <a:pt x="0" y="228599"/>
                </a:cubicBezTo>
                <a:lnTo>
                  <a:pt x="12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 name="Holder 2"/>
          <p:cNvSpPr>
            <a:spLocks noGrp="1"/>
          </p:cNvSpPr>
          <p:nvPr>
            <p:ph type="title"/>
          </p:nvPr>
        </p:nvSpPr>
        <p:spPr/>
        <p:txBody>
          <a:bodyPr lIns="0" tIns="0" rIns="0" bIns="0"/>
          <a:lstStyle>
            <a:lvl1pPr>
              <a:defRPr sz="3500" b="0" i="0">
                <a:solidFill>
                  <a:schemeClr val="bg1"/>
                </a:solidFill>
                <a:latin typeface="Network Rail Sans"/>
                <a:cs typeface="Network Rail Sans"/>
              </a:defRPr>
            </a:lvl1pPr>
          </a:lstStyle>
          <a:p>
            <a:endParaRPr/>
          </a:p>
        </p:txBody>
      </p:sp>
      <p:sp>
        <p:nvSpPr>
          <p:cNvPr id="3" name="Holder 3"/>
          <p:cNvSpPr>
            <a:spLocks noGrp="1"/>
          </p:cNvSpPr>
          <p:nvPr>
            <p:ph type="body" idx="1"/>
          </p:nvPr>
        </p:nvSpPr>
        <p:spPr>
          <a:xfrm>
            <a:off x="2705685" y="2083455"/>
            <a:ext cx="4800600" cy="4991481"/>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Graphic 7">
            <a:extLst>
              <a:ext uri="{FF2B5EF4-FFF2-40B4-BE49-F238E27FC236}">
                <a16:creationId xmlns:a16="http://schemas.microsoft.com/office/drawing/2014/main" id="{D604BF84-173F-C51D-9838-E4D5321908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3274" y="222251"/>
            <a:ext cx="1826895" cy="685086"/>
          </a:xfrm>
          <a:prstGeom prst="rect">
            <a:avLst/>
          </a:prstGeom>
        </p:spPr>
      </p:pic>
      <p:sp>
        <p:nvSpPr>
          <p:cNvPr id="10" name="object 2">
            <a:extLst>
              <a:ext uri="{FF2B5EF4-FFF2-40B4-BE49-F238E27FC236}">
                <a16:creationId xmlns:a16="http://schemas.microsoft.com/office/drawing/2014/main" id="{587F3EB6-B755-7AE0-5F6A-5F17BB0365A1}"/>
              </a:ext>
            </a:extLst>
          </p:cNvPr>
          <p:cNvSpPr txBox="1"/>
          <p:nvPr/>
        </p:nvSpPr>
        <p:spPr>
          <a:xfrm>
            <a:off x="216771" y="6261251"/>
            <a:ext cx="1671320" cy="67310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Network Rail Sans"/>
                <a:cs typeface="Network Rail Sans"/>
              </a:rPr>
              <a:t>Working</a:t>
            </a:r>
            <a:r>
              <a:rPr sz="1200" b="1" spc="-20" dirty="0">
                <a:solidFill>
                  <a:srgbClr val="231F20"/>
                </a:solidFill>
                <a:latin typeface="Network Rail Sans"/>
                <a:cs typeface="Network Rail Sans"/>
              </a:rPr>
              <a:t> </a:t>
            </a:r>
            <a:r>
              <a:rPr sz="1200" b="1" dirty="0">
                <a:solidFill>
                  <a:srgbClr val="231F20"/>
                </a:solidFill>
                <a:latin typeface="Network Rail Sans"/>
                <a:cs typeface="Network Rail Sans"/>
              </a:rPr>
              <a:t>on</a:t>
            </a:r>
            <a:r>
              <a:rPr sz="1200" b="1" spc="-20" dirty="0">
                <a:solidFill>
                  <a:srgbClr val="231F20"/>
                </a:solidFill>
                <a:latin typeface="Network Rail Sans"/>
                <a:cs typeface="Network Rail Sans"/>
              </a:rPr>
              <a:t> </a:t>
            </a:r>
            <a:r>
              <a:rPr sz="1200" b="1" dirty="0">
                <a:solidFill>
                  <a:srgbClr val="231F20"/>
                </a:solidFill>
                <a:latin typeface="Network Rail Sans"/>
                <a:cs typeface="Network Rail Sans"/>
              </a:rPr>
              <a:t>the</a:t>
            </a:r>
            <a:r>
              <a:rPr sz="1200" b="1" spc="-20" dirty="0">
                <a:solidFill>
                  <a:srgbClr val="231F20"/>
                </a:solidFill>
                <a:latin typeface="Network Rail Sans"/>
                <a:cs typeface="Network Rail Sans"/>
              </a:rPr>
              <a:t> </a:t>
            </a:r>
            <a:r>
              <a:rPr sz="1200" b="1" spc="-10" dirty="0">
                <a:solidFill>
                  <a:srgbClr val="231F20"/>
                </a:solidFill>
                <a:latin typeface="Network Rail Sans"/>
                <a:cs typeface="Network Rail Sans"/>
              </a:rPr>
              <a:t>railway?</a:t>
            </a:r>
            <a:endParaRPr sz="1200" dirty="0">
              <a:latin typeface="Network Rail Sans"/>
              <a:cs typeface="Network Rail Sans"/>
            </a:endParaRPr>
          </a:p>
          <a:p>
            <a:pPr marL="12700">
              <a:lnSpc>
                <a:spcPct val="100000"/>
              </a:lnSpc>
              <a:spcBef>
                <a:spcPts val="60"/>
              </a:spcBef>
            </a:pPr>
            <a:r>
              <a:rPr sz="1200" dirty="0">
                <a:solidFill>
                  <a:srgbClr val="231F20"/>
                </a:solidFill>
                <a:latin typeface="Network Rail Sans"/>
                <a:cs typeface="Network Rail Sans"/>
              </a:rPr>
              <a:t>Use</a:t>
            </a:r>
            <a:r>
              <a:rPr sz="1200" spc="-15" dirty="0">
                <a:solidFill>
                  <a:srgbClr val="231F20"/>
                </a:solidFill>
                <a:latin typeface="Network Rail Sans"/>
                <a:cs typeface="Network Rail Sans"/>
              </a:rPr>
              <a:t> </a:t>
            </a:r>
            <a:r>
              <a:rPr sz="1200" dirty="0">
                <a:solidFill>
                  <a:srgbClr val="231F20"/>
                </a:solidFill>
                <a:latin typeface="Network Rail Sans"/>
                <a:cs typeface="Network Rail Sans"/>
              </a:rPr>
              <a:t>the</a:t>
            </a:r>
            <a:r>
              <a:rPr sz="1200" spc="-15" dirty="0">
                <a:solidFill>
                  <a:srgbClr val="231F20"/>
                </a:solidFill>
                <a:latin typeface="Network Rail Sans"/>
                <a:cs typeface="Network Rail Sans"/>
              </a:rPr>
              <a:t> </a:t>
            </a:r>
            <a:r>
              <a:rPr sz="1200" dirty="0">
                <a:solidFill>
                  <a:srgbClr val="231F20"/>
                </a:solidFill>
                <a:latin typeface="Network Rail Sans"/>
                <a:cs typeface="Network Rail Sans"/>
              </a:rPr>
              <a:t>Access</a:t>
            </a:r>
            <a:r>
              <a:rPr sz="1200" spc="-15" dirty="0">
                <a:solidFill>
                  <a:srgbClr val="231F20"/>
                </a:solidFill>
                <a:latin typeface="Network Rail Sans"/>
                <a:cs typeface="Network Rail Sans"/>
              </a:rPr>
              <a:t> </a:t>
            </a:r>
            <a:r>
              <a:rPr sz="1200" dirty="0">
                <a:solidFill>
                  <a:srgbClr val="231F20"/>
                </a:solidFill>
                <a:latin typeface="Network Rail Sans"/>
                <a:cs typeface="Network Rail Sans"/>
              </a:rPr>
              <a:t>Points</a:t>
            </a:r>
            <a:r>
              <a:rPr sz="1200" spc="-10" dirty="0">
                <a:solidFill>
                  <a:srgbClr val="231F20"/>
                </a:solidFill>
                <a:latin typeface="Network Rail Sans"/>
                <a:cs typeface="Network Rail Sans"/>
              </a:rPr>
              <a:t> </a:t>
            </a:r>
            <a:r>
              <a:rPr sz="1200" spc="-25" dirty="0">
                <a:solidFill>
                  <a:srgbClr val="231F20"/>
                </a:solidFill>
                <a:latin typeface="Network Rail Sans"/>
                <a:cs typeface="Network Rail Sans"/>
              </a:rPr>
              <a:t>app</a:t>
            </a:r>
            <a:endParaRPr sz="1200" dirty="0">
              <a:latin typeface="Network Rail Sans"/>
              <a:cs typeface="Network Rail Sans"/>
            </a:endParaRPr>
          </a:p>
          <a:p>
            <a:pPr marL="12700">
              <a:lnSpc>
                <a:spcPct val="100000"/>
              </a:lnSpc>
              <a:spcBef>
                <a:spcPts val="960"/>
              </a:spcBef>
            </a:pPr>
            <a:r>
              <a:rPr sz="1000" b="1" dirty="0">
                <a:solidFill>
                  <a:srgbClr val="231F20"/>
                </a:solidFill>
                <a:latin typeface="Network Rail Sans"/>
                <a:cs typeface="Network Rail Sans"/>
              </a:rPr>
              <a:t>Search</a:t>
            </a:r>
            <a:r>
              <a:rPr sz="1000" b="1" spc="-25" dirty="0">
                <a:solidFill>
                  <a:srgbClr val="231F20"/>
                </a:solidFill>
                <a:latin typeface="Network Rail Sans"/>
                <a:cs typeface="Network Rail Sans"/>
              </a:rPr>
              <a:t> </a:t>
            </a:r>
            <a:r>
              <a:rPr sz="1000" b="1" dirty="0">
                <a:solidFill>
                  <a:srgbClr val="231F20"/>
                </a:solidFill>
                <a:latin typeface="Network Rail Sans"/>
                <a:cs typeface="Network Rail Sans"/>
              </a:rPr>
              <a:t>‘Access</a:t>
            </a:r>
            <a:r>
              <a:rPr sz="1000" b="1" spc="-20" dirty="0">
                <a:solidFill>
                  <a:srgbClr val="231F20"/>
                </a:solidFill>
                <a:latin typeface="Network Rail Sans"/>
                <a:cs typeface="Network Rail Sans"/>
              </a:rPr>
              <a:t> </a:t>
            </a:r>
            <a:r>
              <a:rPr sz="1000" b="1" dirty="0">
                <a:solidFill>
                  <a:srgbClr val="231F20"/>
                </a:solidFill>
                <a:latin typeface="Network Rail Sans"/>
                <a:cs typeface="Network Rail Sans"/>
              </a:rPr>
              <a:t>Points’</a:t>
            </a:r>
            <a:r>
              <a:rPr sz="1000" b="1" spc="-20" dirty="0">
                <a:solidFill>
                  <a:srgbClr val="231F20"/>
                </a:solidFill>
                <a:latin typeface="Network Rail Sans"/>
                <a:cs typeface="Network Rail Sans"/>
              </a:rPr>
              <a:t> </a:t>
            </a:r>
            <a:r>
              <a:rPr sz="1000" b="1" spc="-10" dirty="0">
                <a:solidFill>
                  <a:srgbClr val="231F20"/>
                </a:solidFill>
                <a:latin typeface="Network Rail Sans"/>
                <a:cs typeface="Network Rail Sans"/>
              </a:rPr>
              <a:t>today</a:t>
            </a:r>
            <a:endParaRPr sz="1000" dirty="0">
              <a:latin typeface="Network Rail Sans"/>
              <a:cs typeface="Network Rail Sans"/>
            </a:endParaRPr>
          </a:p>
        </p:txBody>
      </p:sp>
      <p:pic>
        <p:nvPicPr>
          <p:cNvPr id="12" name="object 6">
            <a:extLst>
              <a:ext uri="{FF2B5EF4-FFF2-40B4-BE49-F238E27FC236}">
                <a16:creationId xmlns:a16="http://schemas.microsoft.com/office/drawing/2014/main" id="{B1D0854D-0D0B-EA05-19FE-052BE362676A}"/>
              </a:ext>
            </a:extLst>
          </p:cNvPr>
          <p:cNvPicPr/>
          <p:nvPr/>
        </p:nvPicPr>
        <p:blipFill>
          <a:blip r:embed="rId4" cstate="print"/>
          <a:stretch>
            <a:fillRect/>
          </a:stretch>
        </p:blipFill>
        <p:spPr>
          <a:xfrm>
            <a:off x="229499" y="7002848"/>
            <a:ext cx="946799" cy="280014"/>
          </a:xfrm>
          <a:prstGeom prst="rect">
            <a:avLst/>
          </a:prstGeom>
        </p:spPr>
      </p:pic>
      <p:pic>
        <p:nvPicPr>
          <p:cNvPr id="13" name="object 7">
            <a:extLst>
              <a:ext uri="{FF2B5EF4-FFF2-40B4-BE49-F238E27FC236}">
                <a16:creationId xmlns:a16="http://schemas.microsoft.com/office/drawing/2014/main" id="{674E01EF-AD0F-FEC8-24B4-48D06E1453EF}"/>
              </a:ext>
            </a:extLst>
          </p:cNvPr>
          <p:cNvPicPr/>
          <p:nvPr/>
        </p:nvPicPr>
        <p:blipFill>
          <a:blip r:embed="rId5" cstate="print"/>
          <a:stretch>
            <a:fillRect/>
          </a:stretch>
        </p:blipFill>
        <p:spPr>
          <a:xfrm>
            <a:off x="1242900" y="7002848"/>
            <a:ext cx="946799" cy="281764"/>
          </a:xfrm>
          <a:prstGeom prst="rect">
            <a:avLst/>
          </a:prstGeom>
        </p:spPr>
      </p:pic>
      <p:pic>
        <p:nvPicPr>
          <p:cNvPr id="14" name="object 8">
            <a:extLst>
              <a:ext uri="{FF2B5EF4-FFF2-40B4-BE49-F238E27FC236}">
                <a16:creationId xmlns:a16="http://schemas.microsoft.com/office/drawing/2014/main" id="{E4B3CE82-EFF9-996F-823D-7D73B528FBDF}"/>
              </a:ext>
            </a:extLst>
          </p:cNvPr>
          <p:cNvPicPr/>
          <p:nvPr/>
        </p:nvPicPr>
        <p:blipFill>
          <a:blip r:embed="rId6" cstate="print"/>
          <a:stretch>
            <a:fillRect/>
          </a:stretch>
        </p:blipFill>
        <p:spPr>
          <a:xfrm>
            <a:off x="1925099" y="6329832"/>
            <a:ext cx="339857" cy="3162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E5C9B4-2C49-63FF-1EA7-69103E5723E9}"/>
              </a:ext>
            </a:extLst>
          </p:cNvPr>
          <p:cNvSpPr>
            <a:spLocks noGrp="1"/>
          </p:cNvSpPr>
          <p:nvPr>
            <p:ph type="dt" sz="half" idx="10"/>
          </p:nvPr>
        </p:nvSpPr>
        <p:spPr/>
        <p:txBody>
          <a:bodyPr/>
          <a:lstStyle/>
          <a:p>
            <a:fld id="{51FB03FA-9FEC-714F-B3CC-8BFB16130FBB}" type="datetimeFigureOut">
              <a:rPr lang="en-US" smtClean="0"/>
              <a:t>3/27/23</a:t>
            </a:fld>
            <a:endParaRPr lang="en-US"/>
          </a:p>
        </p:txBody>
      </p:sp>
      <p:sp>
        <p:nvSpPr>
          <p:cNvPr id="5" name="Footer Placeholder 4">
            <a:extLst>
              <a:ext uri="{FF2B5EF4-FFF2-40B4-BE49-F238E27FC236}">
                <a16:creationId xmlns:a16="http://schemas.microsoft.com/office/drawing/2014/main" id="{9C105797-6744-17D6-D82C-ECB8B28B1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F04D4-6132-6DC9-ACB1-78F31FD521AB}"/>
              </a:ext>
            </a:extLst>
          </p:cNvPr>
          <p:cNvSpPr>
            <a:spLocks noGrp="1"/>
          </p:cNvSpPr>
          <p:nvPr>
            <p:ph type="sldNum" sz="quarter" idx="12"/>
          </p:nvPr>
        </p:nvSpPr>
        <p:spPr/>
        <p:txBody>
          <a:bodyPr/>
          <a:lstStyle/>
          <a:p>
            <a:fld id="{3E6B62B0-724D-E743-BDD4-433212261CBA}" type="slidenum">
              <a:rPr lang="en-US" smtClean="0"/>
              <a:t>‹#›</a:t>
            </a:fld>
            <a:endParaRPr lang="en-US"/>
          </a:p>
        </p:txBody>
      </p:sp>
    </p:spTree>
    <p:extLst>
      <p:ext uri="{BB962C8B-B14F-4D97-AF65-F5344CB8AC3E}">
        <p14:creationId xmlns:p14="http://schemas.microsoft.com/office/powerpoint/2010/main" val="191642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78778D-55E9-000F-1758-F1441A1C9581}"/>
              </a:ext>
            </a:extLst>
          </p:cNvPr>
          <p:cNvSpPr>
            <a:spLocks noGrp="1"/>
          </p:cNvSpPr>
          <p:nvPr>
            <p:ph type="dt" sz="half" idx="10"/>
          </p:nvPr>
        </p:nvSpPr>
        <p:spPr/>
        <p:txBody>
          <a:bodyPr/>
          <a:lstStyle/>
          <a:p>
            <a:fld id="{E469470E-4983-EB47-9466-0C6F0F6359BE}" type="datetimeFigureOut">
              <a:rPr lang="en-US" smtClean="0"/>
              <a:t>3/27/23</a:t>
            </a:fld>
            <a:endParaRPr lang="en-US"/>
          </a:p>
        </p:txBody>
      </p:sp>
      <p:sp>
        <p:nvSpPr>
          <p:cNvPr id="5" name="Footer Placeholder 4">
            <a:extLst>
              <a:ext uri="{FF2B5EF4-FFF2-40B4-BE49-F238E27FC236}">
                <a16:creationId xmlns:a16="http://schemas.microsoft.com/office/drawing/2014/main" id="{29B2C307-7B2B-23AA-88DC-A9514D278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C5CA2-4B01-F69D-0A5F-F91167BF3631}"/>
              </a:ext>
            </a:extLst>
          </p:cNvPr>
          <p:cNvSpPr>
            <a:spLocks noGrp="1"/>
          </p:cNvSpPr>
          <p:nvPr>
            <p:ph type="sldNum" sz="quarter" idx="12"/>
          </p:nvPr>
        </p:nvSpPr>
        <p:spPr/>
        <p:txBody>
          <a:bodyPr/>
          <a:lstStyle/>
          <a:p>
            <a:fld id="{A330B1F0-DBB3-DF45-95DE-2E9244F0836F}" type="slidenum">
              <a:rPr lang="en-US" smtClean="0"/>
              <a:t>‹#›</a:t>
            </a:fld>
            <a:endParaRPr lang="en-US"/>
          </a:p>
        </p:txBody>
      </p:sp>
    </p:spTree>
    <p:extLst>
      <p:ext uri="{BB962C8B-B14F-4D97-AF65-F5344CB8AC3E}">
        <p14:creationId xmlns:p14="http://schemas.microsoft.com/office/powerpoint/2010/main" val="147290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383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F9C1DF4C-BE1F-958A-047D-9B50DA149DCB}"/>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93430" y="408842"/>
            <a:ext cx="4952643" cy="2260108"/>
          </a:xfrm>
          <a:prstGeom prst="rect">
            <a:avLst/>
          </a:prstGeom>
        </p:spPr>
      </p:pic>
      <p:pic>
        <p:nvPicPr>
          <p:cNvPr id="20" name="bg object 20"/>
          <p:cNvPicPr/>
          <p:nvPr/>
        </p:nvPicPr>
        <p:blipFill>
          <a:blip r:embed="rId5" cstate="print"/>
          <a:stretch>
            <a:fillRect/>
          </a:stretch>
        </p:blipFill>
        <p:spPr>
          <a:xfrm>
            <a:off x="228015" y="2691015"/>
            <a:ext cx="4883975" cy="3481197"/>
          </a:xfrm>
          <a:prstGeom prst="rect">
            <a:avLst/>
          </a:prstGeom>
        </p:spPr>
      </p:pic>
      <p:pic>
        <p:nvPicPr>
          <p:cNvPr id="21" name="bg object 21"/>
          <p:cNvPicPr/>
          <p:nvPr/>
        </p:nvPicPr>
        <p:blipFill>
          <a:blip r:embed="rId6" cstate="print"/>
          <a:stretch>
            <a:fillRect/>
          </a:stretch>
        </p:blipFill>
        <p:spPr>
          <a:xfrm>
            <a:off x="3390494" y="4696548"/>
            <a:ext cx="1937511" cy="2797784"/>
          </a:xfrm>
          <a:prstGeom prst="rect">
            <a:avLst/>
          </a:prstGeom>
        </p:spPr>
      </p:pic>
      <p:sp>
        <p:nvSpPr>
          <p:cNvPr id="22" name="bg object 22"/>
          <p:cNvSpPr/>
          <p:nvPr/>
        </p:nvSpPr>
        <p:spPr>
          <a:xfrm>
            <a:off x="440994" y="4266744"/>
            <a:ext cx="583565" cy="839469"/>
          </a:xfrm>
          <a:custGeom>
            <a:avLst/>
            <a:gdLst/>
            <a:ahLst/>
            <a:cxnLst/>
            <a:rect l="l" t="t" r="r" b="b"/>
            <a:pathLst>
              <a:path w="583565" h="839470">
                <a:moveTo>
                  <a:pt x="291490" y="0"/>
                </a:moveTo>
                <a:lnTo>
                  <a:pt x="244209" y="3779"/>
                </a:lnTo>
                <a:lnTo>
                  <a:pt x="199357" y="14723"/>
                </a:lnTo>
                <a:lnTo>
                  <a:pt x="157534" y="32235"/>
                </a:lnTo>
                <a:lnTo>
                  <a:pt x="119340" y="55721"/>
                </a:lnTo>
                <a:lnTo>
                  <a:pt x="85375" y="84588"/>
                </a:lnTo>
                <a:lnTo>
                  <a:pt x="56240" y="118240"/>
                </a:lnTo>
                <a:lnTo>
                  <a:pt x="32535" y="156082"/>
                </a:lnTo>
                <a:lnTo>
                  <a:pt x="14860" y="197521"/>
                </a:lnTo>
                <a:lnTo>
                  <a:pt x="3815" y="241962"/>
                </a:lnTo>
                <a:lnTo>
                  <a:pt x="0" y="288810"/>
                </a:lnTo>
                <a:lnTo>
                  <a:pt x="45545" y="442086"/>
                </a:lnTo>
                <a:lnTo>
                  <a:pt x="145745" y="623781"/>
                </a:lnTo>
                <a:lnTo>
                  <a:pt x="245945" y="775569"/>
                </a:lnTo>
                <a:lnTo>
                  <a:pt x="291490" y="839127"/>
                </a:lnTo>
                <a:lnTo>
                  <a:pt x="460008" y="610693"/>
                </a:lnTo>
                <a:lnTo>
                  <a:pt x="546544" y="477224"/>
                </a:lnTo>
                <a:lnTo>
                  <a:pt x="557796" y="445427"/>
                </a:lnTo>
                <a:lnTo>
                  <a:pt x="291490" y="445427"/>
                </a:lnTo>
                <a:lnTo>
                  <a:pt x="241528" y="437442"/>
                </a:lnTo>
                <a:lnTo>
                  <a:pt x="198138" y="415210"/>
                </a:lnTo>
                <a:lnTo>
                  <a:pt x="163922" y="381307"/>
                </a:lnTo>
                <a:lnTo>
                  <a:pt x="141484" y="338314"/>
                </a:lnTo>
                <a:lnTo>
                  <a:pt x="133426" y="288810"/>
                </a:lnTo>
                <a:lnTo>
                  <a:pt x="141484" y="239306"/>
                </a:lnTo>
                <a:lnTo>
                  <a:pt x="163922" y="196313"/>
                </a:lnTo>
                <a:lnTo>
                  <a:pt x="198138" y="162411"/>
                </a:lnTo>
                <a:lnTo>
                  <a:pt x="241528" y="140178"/>
                </a:lnTo>
                <a:lnTo>
                  <a:pt x="291490" y="132194"/>
                </a:lnTo>
                <a:lnTo>
                  <a:pt x="535480" y="132194"/>
                </a:lnTo>
                <a:lnTo>
                  <a:pt x="526739" y="118240"/>
                </a:lnTo>
                <a:lnTo>
                  <a:pt x="497605" y="84588"/>
                </a:lnTo>
                <a:lnTo>
                  <a:pt x="463640" y="55721"/>
                </a:lnTo>
                <a:lnTo>
                  <a:pt x="425446" y="32235"/>
                </a:lnTo>
                <a:lnTo>
                  <a:pt x="383623" y="14723"/>
                </a:lnTo>
                <a:lnTo>
                  <a:pt x="338771" y="3779"/>
                </a:lnTo>
                <a:lnTo>
                  <a:pt x="291490" y="0"/>
                </a:lnTo>
                <a:close/>
              </a:path>
              <a:path w="583565" h="839470">
                <a:moveTo>
                  <a:pt x="535480" y="132194"/>
                </a:moveTo>
                <a:lnTo>
                  <a:pt x="291490" y="132194"/>
                </a:lnTo>
                <a:lnTo>
                  <a:pt x="341452" y="140178"/>
                </a:lnTo>
                <a:lnTo>
                  <a:pt x="384842" y="162411"/>
                </a:lnTo>
                <a:lnTo>
                  <a:pt x="419058" y="196313"/>
                </a:lnTo>
                <a:lnTo>
                  <a:pt x="441496" y="239306"/>
                </a:lnTo>
                <a:lnTo>
                  <a:pt x="449554" y="288810"/>
                </a:lnTo>
                <a:lnTo>
                  <a:pt x="441496" y="338314"/>
                </a:lnTo>
                <a:lnTo>
                  <a:pt x="419058" y="381307"/>
                </a:lnTo>
                <a:lnTo>
                  <a:pt x="384842" y="415210"/>
                </a:lnTo>
                <a:lnTo>
                  <a:pt x="341452" y="437442"/>
                </a:lnTo>
                <a:lnTo>
                  <a:pt x="291490" y="445427"/>
                </a:lnTo>
                <a:lnTo>
                  <a:pt x="557796" y="445427"/>
                </a:lnTo>
                <a:lnTo>
                  <a:pt x="578426" y="387127"/>
                </a:lnTo>
                <a:lnTo>
                  <a:pt x="582980" y="288810"/>
                </a:lnTo>
                <a:lnTo>
                  <a:pt x="579165" y="241962"/>
                </a:lnTo>
                <a:lnTo>
                  <a:pt x="568120" y="197521"/>
                </a:lnTo>
                <a:lnTo>
                  <a:pt x="550445" y="156082"/>
                </a:lnTo>
                <a:lnTo>
                  <a:pt x="535480" y="132194"/>
                </a:lnTo>
                <a:close/>
              </a:path>
            </a:pathLst>
          </a:custGeom>
          <a:solidFill>
            <a:srgbClr val="F36F21"/>
          </a:solidFill>
        </p:spPr>
        <p:txBody>
          <a:bodyPr wrap="square" lIns="0" tIns="0" rIns="0" bIns="0" rtlCol="0"/>
          <a:lstStyle/>
          <a:p>
            <a:endParaRPr/>
          </a:p>
        </p:txBody>
      </p:sp>
      <p:sp>
        <p:nvSpPr>
          <p:cNvPr id="2" name="Holder 2"/>
          <p:cNvSpPr>
            <a:spLocks noGrp="1"/>
          </p:cNvSpPr>
          <p:nvPr>
            <p:ph type="title"/>
          </p:nvPr>
        </p:nvSpPr>
        <p:spPr>
          <a:xfrm>
            <a:off x="558800" y="663417"/>
            <a:ext cx="3246754" cy="558800"/>
          </a:xfrm>
          <a:prstGeom prst="rect">
            <a:avLst/>
          </a:prstGeom>
        </p:spPr>
        <p:txBody>
          <a:bodyPr wrap="square" lIns="0" tIns="0" rIns="0" bIns="0">
            <a:spAutoFit/>
          </a:bodyPr>
          <a:lstStyle>
            <a:lvl1pPr>
              <a:defRPr sz="3500" b="0" i="0">
                <a:solidFill>
                  <a:schemeClr val="bg1"/>
                </a:solidFill>
                <a:latin typeface="Network Rail Sans"/>
                <a:cs typeface="Network Rail Sans"/>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3/27/23</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802E11-6BCA-1D92-186C-2C0E00D6669C}"/>
              </a:ext>
            </a:extLst>
          </p:cNvPr>
          <p:cNvSpPr>
            <a:spLocks noGrp="1"/>
          </p:cNvSpPr>
          <p:nvPr>
            <p:ph type="dt" sz="half" idx="2"/>
          </p:nvPr>
        </p:nvSpPr>
        <p:spPr>
          <a:xfrm>
            <a:off x="366713" y="7010400"/>
            <a:ext cx="12001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1FB03FA-9FEC-714F-B3CC-8BFB16130FBB}" type="datetimeFigureOut">
              <a:rPr lang="en-US" smtClean="0"/>
              <a:t>3/27/23</a:t>
            </a:fld>
            <a:endParaRPr lang="en-US"/>
          </a:p>
        </p:txBody>
      </p:sp>
      <p:sp>
        <p:nvSpPr>
          <p:cNvPr id="5" name="Footer Placeholder 4">
            <a:extLst>
              <a:ext uri="{FF2B5EF4-FFF2-40B4-BE49-F238E27FC236}">
                <a16:creationId xmlns:a16="http://schemas.microsoft.com/office/drawing/2014/main" id="{6D05E202-C2FE-03CE-9524-B40BE8973504}"/>
              </a:ext>
            </a:extLst>
          </p:cNvPr>
          <p:cNvSpPr>
            <a:spLocks noGrp="1"/>
          </p:cNvSpPr>
          <p:nvPr>
            <p:ph type="ftr" sz="quarter" idx="3"/>
          </p:nvPr>
        </p:nvSpPr>
        <p:spPr>
          <a:xfrm>
            <a:off x="1766888" y="7010400"/>
            <a:ext cx="180022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2884F9-E9C2-19FB-20F5-FA2F3781537D}"/>
              </a:ext>
            </a:extLst>
          </p:cNvPr>
          <p:cNvSpPr>
            <a:spLocks noGrp="1"/>
          </p:cNvSpPr>
          <p:nvPr>
            <p:ph type="sldNum" sz="quarter" idx="4"/>
          </p:nvPr>
        </p:nvSpPr>
        <p:spPr>
          <a:xfrm>
            <a:off x="3767138" y="7010400"/>
            <a:ext cx="12001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3E6B62B0-724D-E743-BDD4-433212261CBA}" type="slidenum">
              <a:rPr lang="en-US" smtClean="0"/>
              <a:t>‹#›</a:t>
            </a:fld>
            <a:endParaRPr lang="en-US"/>
          </a:p>
        </p:txBody>
      </p:sp>
      <p:sp>
        <p:nvSpPr>
          <p:cNvPr id="7" name="bg object 16">
            <a:extLst>
              <a:ext uri="{FF2B5EF4-FFF2-40B4-BE49-F238E27FC236}">
                <a16:creationId xmlns:a16="http://schemas.microsoft.com/office/drawing/2014/main" id="{B8807BE2-D0FF-1126-F070-7125ECA2B9FE}"/>
              </a:ext>
            </a:extLst>
          </p:cNvPr>
          <p:cNvSpPr/>
          <p:nvPr userDrawn="1"/>
        </p:nvSpPr>
        <p:spPr>
          <a:xfrm>
            <a:off x="-140042" y="-90616"/>
            <a:ext cx="5552302" cy="4205416"/>
          </a:xfrm>
          <a:custGeom>
            <a:avLst/>
            <a:gdLst/>
            <a:ahLst/>
            <a:cxnLst/>
            <a:rect l="l" t="t" r="r" b="b"/>
            <a:pathLst>
              <a:path w="5328285" h="4114800">
                <a:moveTo>
                  <a:pt x="5328005" y="0"/>
                </a:moveTo>
                <a:lnTo>
                  <a:pt x="0" y="0"/>
                </a:lnTo>
                <a:lnTo>
                  <a:pt x="0" y="4114800"/>
                </a:lnTo>
                <a:lnTo>
                  <a:pt x="5328005" y="4114800"/>
                </a:lnTo>
                <a:lnTo>
                  <a:pt x="5328005" y="0"/>
                </a:lnTo>
                <a:close/>
              </a:path>
            </a:pathLst>
          </a:custGeom>
          <a:solidFill>
            <a:srgbClr val="EC6608"/>
          </a:solidFill>
        </p:spPr>
        <p:txBody>
          <a:bodyPr wrap="square" lIns="0" tIns="0" rIns="0" bIns="0" rtlCol="0"/>
          <a:lstStyle/>
          <a:p>
            <a:endParaRPr/>
          </a:p>
        </p:txBody>
      </p:sp>
      <p:sp>
        <p:nvSpPr>
          <p:cNvPr id="8" name="object 2">
            <a:extLst>
              <a:ext uri="{FF2B5EF4-FFF2-40B4-BE49-F238E27FC236}">
                <a16:creationId xmlns:a16="http://schemas.microsoft.com/office/drawing/2014/main" id="{F278AB42-ACE2-F7E5-2F37-CB216D9D1F77}"/>
              </a:ext>
            </a:extLst>
          </p:cNvPr>
          <p:cNvSpPr txBox="1">
            <a:spLocks/>
          </p:cNvSpPr>
          <p:nvPr userDrawn="1"/>
        </p:nvSpPr>
        <p:spPr>
          <a:xfrm>
            <a:off x="431298" y="333016"/>
            <a:ext cx="5899163" cy="92848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3520"/>
              </a:lnSpc>
              <a:spcBef>
                <a:spcPts val="100"/>
              </a:spcBef>
            </a:pPr>
            <a:r>
              <a:rPr lang="en-GB" sz="3600" b="1" i="0" dirty="0">
                <a:solidFill>
                  <a:schemeClr val="bg1"/>
                </a:solidFill>
                <a:latin typeface="Calibri" panose="020F0502020204030204" pitchFamily="34" charset="0"/>
                <a:cs typeface="Calibri" panose="020F0502020204030204" pitchFamily="34" charset="0"/>
              </a:rPr>
              <a:t>18,000+ access </a:t>
            </a:r>
            <a:r>
              <a:rPr lang="en-GB" sz="3600" b="1" i="0" spc="-10" dirty="0">
                <a:solidFill>
                  <a:schemeClr val="bg1"/>
                </a:solidFill>
                <a:latin typeface="Calibri" panose="020F0502020204030204" pitchFamily="34" charset="0"/>
                <a:cs typeface="Calibri" panose="020F0502020204030204" pitchFamily="34" charset="0"/>
              </a:rPr>
              <a:t>points</a:t>
            </a:r>
          </a:p>
          <a:p>
            <a:pPr marL="12700">
              <a:lnSpc>
                <a:spcPts val="3520"/>
              </a:lnSpc>
            </a:pPr>
            <a:r>
              <a:rPr lang="en-GB" sz="3600" dirty="0">
                <a:solidFill>
                  <a:schemeClr val="bg1"/>
                </a:solidFill>
                <a:latin typeface="Network Rail Sans"/>
                <a:cs typeface="Network Rail Sans"/>
              </a:rPr>
              <a:t>in</a:t>
            </a:r>
            <a:r>
              <a:rPr lang="en-GB" sz="3600" spc="-20" dirty="0">
                <a:solidFill>
                  <a:schemeClr val="bg1"/>
                </a:solidFill>
                <a:latin typeface="Network Rail Sans"/>
                <a:cs typeface="Network Rail Sans"/>
              </a:rPr>
              <a:t> </a:t>
            </a:r>
            <a:r>
              <a:rPr lang="en-GB" sz="3600" dirty="0">
                <a:solidFill>
                  <a:schemeClr val="bg1"/>
                </a:solidFill>
                <a:latin typeface="Network Rail Sans"/>
                <a:cs typeface="Network Rail Sans"/>
              </a:rPr>
              <a:t>your</a:t>
            </a:r>
            <a:r>
              <a:rPr lang="en-GB" sz="3600" spc="-15" dirty="0">
                <a:solidFill>
                  <a:schemeClr val="bg1"/>
                </a:solidFill>
                <a:latin typeface="Network Rail Sans"/>
                <a:cs typeface="Network Rail Sans"/>
              </a:rPr>
              <a:t> </a:t>
            </a:r>
            <a:r>
              <a:rPr lang="en-GB" sz="3600" spc="-10" dirty="0">
                <a:solidFill>
                  <a:schemeClr val="bg1"/>
                </a:solidFill>
                <a:latin typeface="Network Rail Sans"/>
                <a:cs typeface="Network Rail Sans"/>
              </a:rPr>
              <a:t>pocket</a:t>
            </a:r>
          </a:p>
        </p:txBody>
      </p:sp>
      <p:sp>
        <p:nvSpPr>
          <p:cNvPr id="9" name="object 3">
            <a:extLst>
              <a:ext uri="{FF2B5EF4-FFF2-40B4-BE49-F238E27FC236}">
                <a16:creationId xmlns:a16="http://schemas.microsoft.com/office/drawing/2014/main" id="{27748433-3AF5-1B7D-3B85-A8EF56CB6AE4}"/>
              </a:ext>
            </a:extLst>
          </p:cNvPr>
          <p:cNvSpPr txBox="1"/>
          <p:nvPr userDrawn="1"/>
        </p:nvSpPr>
        <p:spPr>
          <a:xfrm>
            <a:off x="431299" y="1568994"/>
            <a:ext cx="3789045" cy="1496695"/>
          </a:xfrm>
          <a:prstGeom prst="rect">
            <a:avLst/>
          </a:prstGeom>
        </p:spPr>
        <p:txBody>
          <a:bodyPr vert="horz" wrap="square" lIns="0" tIns="12700" rIns="0" bIns="0" rtlCol="0">
            <a:spAutoFit/>
          </a:bodyPr>
          <a:lstStyle/>
          <a:p>
            <a:pPr marL="12700">
              <a:lnSpc>
                <a:spcPts val="2300"/>
              </a:lnSpc>
              <a:spcBef>
                <a:spcPts val="100"/>
              </a:spcBef>
            </a:pPr>
            <a:r>
              <a:rPr sz="2000" dirty="0">
                <a:solidFill>
                  <a:srgbClr val="FFFFFF"/>
                </a:solidFill>
                <a:latin typeface="Network Rail Sans"/>
                <a:cs typeface="Network Rail Sans"/>
              </a:rPr>
              <a:t>Keeping</a:t>
            </a:r>
            <a:r>
              <a:rPr sz="2000" spc="-35" dirty="0">
                <a:solidFill>
                  <a:srgbClr val="FFFFFF"/>
                </a:solidFill>
                <a:latin typeface="Network Rail Sans"/>
                <a:cs typeface="Network Rail Sans"/>
              </a:rPr>
              <a:t> </a:t>
            </a:r>
            <a:r>
              <a:rPr sz="2000" dirty="0">
                <a:solidFill>
                  <a:srgbClr val="FFFFFF"/>
                </a:solidFill>
                <a:latin typeface="Network Rail Sans"/>
                <a:cs typeface="Network Rail Sans"/>
              </a:rPr>
              <a:t>you</a:t>
            </a:r>
            <a:r>
              <a:rPr sz="2000" spc="-35" dirty="0">
                <a:solidFill>
                  <a:srgbClr val="FFFFFF"/>
                </a:solidFill>
                <a:latin typeface="Network Rail Sans"/>
                <a:cs typeface="Network Rail Sans"/>
              </a:rPr>
              <a:t> </a:t>
            </a:r>
            <a:r>
              <a:rPr sz="2000" dirty="0">
                <a:solidFill>
                  <a:srgbClr val="FFFFFF"/>
                </a:solidFill>
                <a:latin typeface="Network Rail Sans"/>
                <a:cs typeface="Network Rail Sans"/>
              </a:rPr>
              <a:t>safe</a:t>
            </a:r>
            <a:r>
              <a:rPr sz="2000" spc="-30" dirty="0">
                <a:solidFill>
                  <a:srgbClr val="FFFFFF"/>
                </a:solidFill>
                <a:latin typeface="Network Rail Sans"/>
                <a:cs typeface="Network Rail Sans"/>
              </a:rPr>
              <a:t> </a:t>
            </a:r>
            <a:r>
              <a:rPr sz="2000" dirty="0">
                <a:solidFill>
                  <a:srgbClr val="FFFFFF"/>
                </a:solidFill>
                <a:latin typeface="Network Rail Sans"/>
                <a:cs typeface="Network Rail Sans"/>
              </a:rPr>
              <a:t>on</a:t>
            </a:r>
            <a:r>
              <a:rPr sz="2000" spc="-35" dirty="0">
                <a:solidFill>
                  <a:srgbClr val="FFFFFF"/>
                </a:solidFill>
                <a:latin typeface="Network Rail Sans"/>
                <a:cs typeface="Network Rail Sans"/>
              </a:rPr>
              <a:t> </a:t>
            </a:r>
            <a:r>
              <a:rPr sz="2000" dirty="0">
                <a:solidFill>
                  <a:srgbClr val="FFFFFF"/>
                </a:solidFill>
                <a:latin typeface="Network Rail Sans"/>
                <a:cs typeface="Network Rail Sans"/>
              </a:rPr>
              <a:t>the</a:t>
            </a:r>
            <a:r>
              <a:rPr sz="2000" spc="-35" dirty="0">
                <a:solidFill>
                  <a:srgbClr val="FFFFFF"/>
                </a:solidFill>
                <a:latin typeface="Network Rail Sans"/>
                <a:cs typeface="Network Rail Sans"/>
              </a:rPr>
              <a:t> </a:t>
            </a:r>
            <a:r>
              <a:rPr sz="2000" dirty="0">
                <a:solidFill>
                  <a:srgbClr val="FFFFFF"/>
                </a:solidFill>
                <a:latin typeface="Network Rail Sans"/>
                <a:cs typeface="Network Rail Sans"/>
              </a:rPr>
              <a:t>line</a:t>
            </a:r>
            <a:r>
              <a:rPr sz="2000" spc="-30" dirty="0">
                <a:solidFill>
                  <a:srgbClr val="FFFFFF"/>
                </a:solidFill>
                <a:latin typeface="Network Rail Sans"/>
                <a:cs typeface="Network Rail Sans"/>
              </a:rPr>
              <a:t> </a:t>
            </a:r>
            <a:r>
              <a:rPr sz="2000" spc="-35" dirty="0">
                <a:solidFill>
                  <a:srgbClr val="FFFFFF"/>
                </a:solidFill>
                <a:latin typeface="Network Rail Sans"/>
                <a:cs typeface="Network Rail Sans"/>
              </a:rPr>
              <a:t>is</a:t>
            </a:r>
            <a:endParaRPr sz="2000" dirty="0">
              <a:latin typeface="Network Rail Sans"/>
              <a:cs typeface="Network Rail Sans"/>
            </a:endParaRPr>
          </a:p>
          <a:p>
            <a:pPr marL="12700">
              <a:lnSpc>
                <a:spcPts val="2300"/>
              </a:lnSpc>
            </a:pPr>
            <a:r>
              <a:rPr sz="2000" b="1" dirty="0">
                <a:solidFill>
                  <a:srgbClr val="FFFFFF"/>
                </a:solidFill>
                <a:latin typeface="Network Rail Sans"/>
                <a:cs typeface="Network Rail Sans"/>
              </a:rPr>
              <a:t>our number one </a:t>
            </a:r>
            <a:r>
              <a:rPr sz="2000" b="1" spc="-10" dirty="0">
                <a:solidFill>
                  <a:srgbClr val="FFFFFF"/>
                </a:solidFill>
                <a:latin typeface="Network Rail Sans"/>
                <a:cs typeface="Network Rail Sans"/>
              </a:rPr>
              <a:t>priority.</a:t>
            </a:r>
            <a:endParaRPr sz="2000" dirty="0">
              <a:latin typeface="Network Rail Sans"/>
              <a:cs typeface="Network Rail Sans"/>
            </a:endParaRPr>
          </a:p>
          <a:p>
            <a:pPr marL="12700" marR="5080">
              <a:lnSpc>
                <a:spcPct val="107100"/>
              </a:lnSpc>
              <a:spcBef>
                <a:spcPts val="1580"/>
              </a:spcBef>
            </a:pPr>
            <a:r>
              <a:rPr sz="1400" dirty="0">
                <a:solidFill>
                  <a:srgbClr val="FFFFFF"/>
                </a:solidFill>
                <a:latin typeface="Network Rail Sans"/>
                <a:cs typeface="Network Rail Sans"/>
              </a:rPr>
              <a:t>That’s</a:t>
            </a:r>
            <a:r>
              <a:rPr sz="1400" spc="-45" dirty="0">
                <a:solidFill>
                  <a:srgbClr val="FFFFFF"/>
                </a:solidFill>
                <a:latin typeface="Network Rail Sans"/>
                <a:cs typeface="Network Rail Sans"/>
              </a:rPr>
              <a:t> </a:t>
            </a:r>
            <a:r>
              <a:rPr sz="1400" dirty="0">
                <a:solidFill>
                  <a:srgbClr val="FFFFFF"/>
                </a:solidFill>
                <a:latin typeface="Network Rail Sans"/>
                <a:cs typeface="Network Rail Sans"/>
              </a:rPr>
              <a:t>why</a:t>
            </a:r>
            <a:r>
              <a:rPr sz="1400" spc="-30" dirty="0">
                <a:solidFill>
                  <a:srgbClr val="FFFFFF"/>
                </a:solidFill>
                <a:latin typeface="Network Rail Sans"/>
                <a:cs typeface="Network Rail Sans"/>
              </a:rPr>
              <a:t> </a:t>
            </a:r>
            <a:r>
              <a:rPr sz="1400" dirty="0">
                <a:solidFill>
                  <a:srgbClr val="FFFFFF"/>
                </a:solidFill>
                <a:latin typeface="Network Rail Sans"/>
                <a:cs typeface="Network Rail Sans"/>
              </a:rPr>
              <a:t>we’ve</a:t>
            </a:r>
            <a:r>
              <a:rPr sz="1400" spc="-30" dirty="0">
                <a:solidFill>
                  <a:srgbClr val="FFFFFF"/>
                </a:solidFill>
                <a:latin typeface="Network Rail Sans"/>
                <a:cs typeface="Network Rail Sans"/>
              </a:rPr>
              <a:t> </a:t>
            </a:r>
            <a:r>
              <a:rPr sz="1400" dirty="0">
                <a:solidFill>
                  <a:srgbClr val="FFFFFF"/>
                </a:solidFill>
                <a:latin typeface="Network Rail Sans"/>
                <a:cs typeface="Network Rail Sans"/>
              </a:rPr>
              <a:t>introduced</a:t>
            </a:r>
            <a:r>
              <a:rPr sz="1400" spc="-35" dirty="0">
                <a:solidFill>
                  <a:srgbClr val="FFFFFF"/>
                </a:solidFill>
                <a:latin typeface="Network Rail Sans"/>
                <a:cs typeface="Network Rail Sans"/>
              </a:rPr>
              <a:t> </a:t>
            </a:r>
            <a:r>
              <a:rPr sz="1400" dirty="0">
                <a:solidFill>
                  <a:srgbClr val="FFFFFF"/>
                </a:solidFill>
                <a:latin typeface="Network Rail Sans"/>
                <a:cs typeface="Network Rail Sans"/>
              </a:rPr>
              <a:t>the</a:t>
            </a:r>
            <a:r>
              <a:rPr sz="1400" spc="-30" dirty="0">
                <a:solidFill>
                  <a:srgbClr val="FFFFFF"/>
                </a:solidFill>
                <a:latin typeface="Network Rail Sans"/>
                <a:cs typeface="Network Rail Sans"/>
              </a:rPr>
              <a:t> </a:t>
            </a:r>
            <a:r>
              <a:rPr sz="1400" dirty="0">
                <a:solidFill>
                  <a:srgbClr val="FFFFFF"/>
                </a:solidFill>
                <a:latin typeface="Network Rail Sans"/>
                <a:cs typeface="Network Rail Sans"/>
              </a:rPr>
              <a:t>updated</a:t>
            </a:r>
            <a:r>
              <a:rPr sz="1400" spc="-30" dirty="0">
                <a:solidFill>
                  <a:srgbClr val="FFFFFF"/>
                </a:solidFill>
                <a:latin typeface="Network Rail Sans"/>
                <a:cs typeface="Network Rail Sans"/>
              </a:rPr>
              <a:t> </a:t>
            </a:r>
            <a:r>
              <a:rPr sz="1400" spc="-10" dirty="0">
                <a:solidFill>
                  <a:srgbClr val="FFFFFF"/>
                </a:solidFill>
                <a:latin typeface="Network Rail Sans"/>
                <a:cs typeface="Network Rail Sans"/>
              </a:rPr>
              <a:t>Access </a:t>
            </a:r>
            <a:r>
              <a:rPr sz="1400" dirty="0">
                <a:solidFill>
                  <a:srgbClr val="FFFFFF"/>
                </a:solidFill>
                <a:latin typeface="Network Rail Sans"/>
                <a:cs typeface="Network Rail Sans"/>
              </a:rPr>
              <a:t>Points</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app</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a:t>
            </a:r>
            <a:r>
              <a:rPr sz="1400" spc="295" dirty="0">
                <a:solidFill>
                  <a:srgbClr val="FFFFFF"/>
                </a:solidFill>
                <a:latin typeface="Network Rail Sans"/>
                <a:cs typeface="Network Rail Sans"/>
              </a:rPr>
              <a:t> </a:t>
            </a:r>
            <a:r>
              <a:rPr sz="1400" dirty="0">
                <a:solidFill>
                  <a:srgbClr val="FFFFFF"/>
                </a:solidFill>
                <a:latin typeface="Network Rail Sans"/>
                <a:cs typeface="Network Rail Sans"/>
              </a:rPr>
              <a:t>making</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it</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easier</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than</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ever</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to</a:t>
            </a:r>
            <a:r>
              <a:rPr sz="1400" spc="-15" dirty="0">
                <a:solidFill>
                  <a:srgbClr val="FFFFFF"/>
                </a:solidFill>
                <a:latin typeface="Network Rail Sans"/>
                <a:cs typeface="Network Rail Sans"/>
              </a:rPr>
              <a:t> </a:t>
            </a:r>
            <a:r>
              <a:rPr sz="1400" spc="-10" dirty="0">
                <a:solidFill>
                  <a:srgbClr val="FFFFFF"/>
                </a:solidFill>
                <a:latin typeface="Network Rail Sans"/>
                <a:cs typeface="Network Rail Sans"/>
              </a:rPr>
              <a:t>find</a:t>
            </a:r>
            <a:r>
              <a:rPr sz="1400" spc="-20" dirty="0">
                <a:solidFill>
                  <a:srgbClr val="FFFFFF"/>
                </a:solidFill>
                <a:latin typeface="Network Rail Sans"/>
                <a:cs typeface="Network Rail Sans"/>
              </a:rPr>
              <a:t> </a:t>
            </a:r>
            <a:r>
              <a:rPr sz="1400" b="1" spc="-25" dirty="0">
                <a:solidFill>
                  <a:srgbClr val="FFFFFF"/>
                </a:solidFill>
                <a:latin typeface="Network Rail Sans"/>
                <a:cs typeface="Network Rail Sans"/>
              </a:rPr>
              <a:t>safe </a:t>
            </a:r>
            <a:r>
              <a:rPr sz="1400" b="1" dirty="0">
                <a:solidFill>
                  <a:srgbClr val="FFFFFF"/>
                </a:solidFill>
                <a:latin typeface="Network Rail Sans"/>
                <a:cs typeface="Network Rail Sans"/>
              </a:rPr>
              <a:t>track</a:t>
            </a:r>
            <a:r>
              <a:rPr sz="1400" b="1" spc="-30" dirty="0">
                <a:solidFill>
                  <a:srgbClr val="FFFFFF"/>
                </a:solidFill>
                <a:latin typeface="Network Rail Sans"/>
                <a:cs typeface="Network Rail Sans"/>
              </a:rPr>
              <a:t> </a:t>
            </a:r>
            <a:r>
              <a:rPr sz="1400" b="1" dirty="0">
                <a:solidFill>
                  <a:srgbClr val="FFFFFF"/>
                </a:solidFill>
                <a:latin typeface="Network Rail Sans"/>
                <a:cs typeface="Network Rail Sans"/>
              </a:rPr>
              <a:t>access</a:t>
            </a:r>
            <a:r>
              <a:rPr sz="1400" b="1" spc="-25" dirty="0">
                <a:solidFill>
                  <a:srgbClr val="FFFFFF"/>
                </a:solidFill>
                <a:latin typeface="Network Rail Sans"/>
                <a:cs typeface="Network Rail Sans"/>
              </a:rPr>
              <a:t> </a:t>
            </a:r>
            <a:r>
              <a:rPr sz="1400" b="1" dirty="0">
                <a:solidFill>
                  <a:srgbClr val="FFFFFF"/>
                </a:solidFill>
                <a:latin typeface="Network Rail Sans"/>
                <a:cs typeface="Network Rail Sans"/>
              </a:rPr>
              <a:t>points,</a:t>
            </a:r>
            <a:r>
              <a:rPr sz="1400" b="1" spc="-25" dirty="0">
                <a:solidFill>
                  <a:srgbClr val="FFFFFF"/>
                </a:solidFill>
                <a:latin typeface="Network Rail Sans"/>
                <a:cs typeface="Network Rail Sans"/>
              </a:rPr>
              <a:t> </a:t>
            </a:r>
            <a:r>
              <a:rPr sz="1400" b="1" dirty="0">
                <a:solidFill>
                  <a:srgbClr val="FFFFFF"/>
                </a:solidFill>
                <a:latin typeface="Network Rail Sans"/>
                <a:cs typeface="Network Rail Sans"/>
              </a:rPr>
              <a:t>fast.</a:t>
            </a:r>
            <a:r>
              <a:rPr sz="1400" b="1" spc="-40" dirty="0">
                <a:solidFill>
                  <a:srgbClr val="FFFFFF"/>
                </a:solidFill>
                <a:latin typeface="Network Rail Sans"/>
                <a:cs typeface="Network Rail Sans"/>
              </a:rPr>
              <a:t> </a:t>
            </a:r>
            <a:r>
              <a:rPr sz="1400" dirty="0">
                <a:solidFill>
                  <a:srgbClr val="FFFFFF"/>
                </a:solidFill>
                <a:latin typeface="Network Rail Sans"/>
                <a:cs typeface="Network Rail Sans"/>
              </a:rPr>
              <a:t>Here’s</a:t>
            </a:r>
            <a:r>
              <a:rPr sz="1400" spc="-25" dirty="0">
                <a:solidFill>
                  <a:srgbClr val="FFFFFF"/>
                </a:solidFill>
                <a:latin typeface="Network Rail Sans"/>
                <a:cs typeface="Network Rail Sans"/>
              </a:rPr>
              <a:t> </a:t>
            </a:r>
            <a:r>
              <a:rPr sz="1400" dirty="0">
                <a:solidFill>
                  <a:srgbClr val="FFFFFF"/>
                </a:solidFill>
                <a:latin typeface="Network Rail Sans"/>
                <a:cs typeface="Network Rail Sans"/>
              </a:rPr>
              <a:t>how</a:t>
            </a:r>
            <a:r>
              <a:rPr sz="1400" spc="-25" dirty="0">
                <a:solidFill>
                  <a:srgbClr val="FFFFFF"/>
                </a:solidFill>
                <a:latin typeface="Network Rail Sans"/>
                <a:cs typeface="Network Rail Sans"/>
              </a:rPr>
              <a:t> </a:t>
            </a:r>
            <a:r>
              <a:rPr sz="1400" dirty="0">
                <a:solidFill>
                  <a:srgbClr val="FFFFFF"/>
                </a:solidFill>
                <a:latin typeface="Network Rail Sans"/>
                <a:cs typeface="Network Rail Sans"/>
              </a:rPr>
              <a:t>it</a:t>
            </a:r>
            <a:r>
              <a:rPr sz="1400" spc="-20" dirty="0">
                <a:solidFill>
                  <a:srgbClr val="FFFFFF"/>
                </a:solidFill>
                <a:latin typeface="Network Rail Sans"/>
                <a:cs typeface="Network Rail Sans"/>
              </a:rPr>
              <a:t> </a:t>
            </a:r>
            <a:r>
              <a:rPr sz="1400" spc="-10" dirty="0">
                <a:solidFill>
                  <a:srgbClr val="FFFFFF"/>
                </a:solidFill>
                <a:latin typeface="Network Rail Sans"/>
                <a:cs typeface="Network Rail Sans"/>
              </a:rPr>
              <a:t>works…</a:t>
            </a:r>
            <a:endParaRPr sz="1400" dirty="0">
              <a:latin typeface="Network Rail Sans"/>
              <a:cs typeface="Network Rail Sans"/>
            </a:endParaRPr>
          </a:p>
        </p:txBody>
      </p:sp>
      <p:grpSp>
        <p:nvGrpSpPr>
          <p:cNvPr id="10" name="object 4">
            <a:extLst>
              <a:ext uri="{FF2B5EF4-FFF2-40B4-BE49-F238E27FC236}">
                <a16:creationId xmlns:a16="http://schemas.microsoft.com/office/drawing/2014/main" id="{CE9A4D86-81C2-E53C-3E42-2040524A9A87}"/>
              </a:ext>
            </a:extLst>
          </p:cNvPr>
          <p:cNvGrpSpPr/>
          <p:nvPr userDrawn="1"/>
        </p:nvGrpSpPr>
        <p:grpSpPr>
          <a:xfrm>
            <a:off x="0" y="3034004"/>
            <a:ext cx="5328285" cy="4526280"/>
            <a:chOff x="0" y="3034004"/>
            <a:chExt cx="5328285" cy="4526280"/>
          </a:xfrm>
        </p:grpSpPr>
        <p:pic>
          <p:nvPicPr>
            <p:cNvPr id="11" name="object 5">
              <a:extLst>
                <a:ext uri="{FF2B5EF4-FFF2-40B4-BE49-F238E27FC236}">
                  <a16:creationId xmlns:a16="http://schemas.microsoft.com/office/drawing/2014/main" id="{192A3817-0990-BA88-6040-03B28AD1FD3B}"/>
                </a:ext>
              </a:extLst>
            </p:cNvPr>
            <p:cNvPicPr/>
            <p:nvPr/>
          </p:nvPicPr>
          <p:blipFill>
            <a:blip r:embed="rId3" cstate="print"/>
            <a:stretch>
              <a:fillRect/>
            </a:stretch>
          </p:blipFill>
          <p:spPr>
            <a:xfrm>
              <a:off x="0" y="3305708"/>
              <a:ext cx="2813250" cy="4148745"/>
            </a:xfrm>
            <a:prstGeom prst="rect">
              <a:avLst/>
            </a:prstGeom>
          </p:spPr>
        </p:pic>
        <p:pic>
          <p:nvPicPr>
            <p:cNvPr id="12" name="object 6">
              <a:extLst>
                <a:ext uri="{FF2B5EF4-FFF2-40B4-BE49-F238E27FC236}">
                  <a16:creationId xmlns:a16="http://schemas.microsoft.com/office/drawing/2014/main" id="{DEB06463-25AA-4BD3-3214-5F085D24751F}"/>
                </a:ext>
              </a:extLst>
            </p:cNvPr>
            <p:cNvPicPr/>
            <p:nvPr/>
          </p:nvPicPr>
          <p:blipFill>
            <a:blip r:embed="rId4" cstate="print"/>
            <a:stretch>
              <a:fillRect/>
            </a:stretch>
          </p:blipFill>
          <p:spPr>
            <a:xfrm>
              <a:off x="2338882" y="3305708"/>
              <a:ext cx="2989033" cy="4148745"/>
            </a:xfrm>
            <a:prstGeom prst="rect">
              <a:avLst/>
            </a:prstGeom>
          </p:spPr>
        </p:pic>
        <p:pic>
          <p:nvPicPr>
            <p:cNvPr id="13" name="object 7">
              <a:extLst>
                <a:ext uri="{FF2B5EF4-FFF2-40B4-BE49-F238E27FC236}">
                  <a16:creationId xmlns:a16="http://schemas.microsoft.com/office/drawing/2014/main" id="{C4FFFCB3-72C1-32E9-6691-FB459C81EA21}"/>
                </a:ext>
              </a:extLst>
            </p:cNvPr>
            <p:cNvPicPr/>
            <p:nvPr/>
          </p:nvPicPr>
          <p:blipFill>
            <a:blip r:embed="rId5" cstate="print"/>
            <a:stretch>
              <a:fillRect/>
            </a:stretch>
          </p:blipFill>
          <p:spPr>
            <a:xfrm>
              <a:off x="862738" y="3034004"/>
              <a:ext cx="3292486" cy="4526000"/>
            </a:xfrm>
            <a:prstGeom prst="rect">
              <a:avLst/>
            </a:prstGeom>
          </p:spPr>
        </p:pic>
      </p:grpSp>
    </p:spTree>
    <p:extLst>
      <p:ext uri="{BB962C8B-B14F-4D97-AF65-F5344CB8AC3E}">
        <p14:creationId xmlns:p14="http://schemas.microsoft.com/office/powerpoint/2010/main" val="191627642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bg object 16">
            <a:extLst>
              <a:ext uri="{FF2B5EF4-FFF2-40B4-BE49-F238E27FC236}">
                <a16:creationId xmlns:a16="http://schemas.microsoft.com/office/drawing/2014/main" id="{5200F350-B3B7-5ED2-63F4-5149BCE76378}"/>
              </a:ext>
            </a:extLst>
          </p:cNvPr>
          <p:cNvSpPr/>
          <p:nvPr userDrawn="1"/>
        </p:nvSpPr>
        <p:spPr>
          <a:xfrm>
            <a:off x="-37875" y="-81160"/>
            <a:ext cx="5416062" cy="4195960"/>
          </a:xfrm>
          <a:custGeom>
            <a:avLst/>
            <a:gdLst/>
            <a:ahLst/>
            <a:cxnLst/>
            <a:rect l="l" t="t" r="r" b="b"/>
            <a:pathLst>
              <a:path w="5328285" h="4114800">
                <a:moveTo>
                  <a:pt x="5328005" y="0"/>
                </a:moveTo>
                <a:lnTo>
                  <a:pt x="0" y="0"/>
                </a:lnTo>
                <a:lnTo>
                  <a:pt x="0" y="4114800"/>
                </a:lnTo>
                <a:lnTo>
                  <a:pt x="5328005" y="4114800"/>
                </a:lnTo>
                <a:lnTo>
                  <a:pt x="5328005" y="0"/>
                </a:lnTo>
                <a:close/>
              </a:path>
            </a:pathLst>
          </a:custGeom>
          <a:solidFill>
            <a:srgbClr val="EC6608"/>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CD9FC96A-C0B7-A421-AD5F-6A31334B0AA4}"/>
              </a:ext>
            </a:extLst>
          </p:cNvPr>
          <p:cNvSpPr>
            <a:spLocks noGrp="1"/>
          </p:cNvSpPr>
          <p:nvPr>
            <p:ph type="dt" sz="half" idx="2"/>
          </p:nvPr>
        </p:nvSpPr>
        <p:spPr>
          <a:xfrm>
            <a:off x="366713" y="7010400"/>
            <a:ext cx="12001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E469470E-4983-EB47-9466-0C6F0F6359BE}" type="datetimeFigureOut">
              <a:rPr lang="en-US" smtClean="0"/>
              <a:t>3/27/23</a:t>
            </a:fld>
            <a:endParaRPr lang="en-US"/>
          </a:p>
        </p:txBody>
      </p:sp>
      <p:sp>
        <p:nvSpPr>
          <p:cNvPr id="5" name="Footer Placeholder 4">
            <a:extLst>
              <a:ext uri="{FF2B5EF4-FFF2-40B4-BE49-F238E27FC236}">
                <a16:creationId xmlns:a16="http://schemas.microsoft.com/office/drawing/2014/main" id="{701E21D0-B20B-413B-D587-C628ACCC3D7A}"/>
              </a:ext>
            </a:extLst>
          </p:cNvPr>
          <p:cNvSpPr>
            <a:spLocks noGrp="1"/>
          </p:cNvSpPr>
          <p:nvPr>
            <p:ph type="ftr" sz="quarter" idx="3"/>
          </p:nvPr>
        </p:nvSpPr>
        <p:spPr>
          <a:xfrm>
            <a:off x="1766888" y="7010400"/>
            <a:ext cx="180022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88454-1906-1611-C298-6D02EE879CE2}"/>
              </a:ext>
            </a:extLst>
          </p:cNvPr>
          <p:cNvSpPr>
            <a:spLocks noGrp="1"/>
          </p:cNvSpPr>
          <p:nvPr>
            <p:ph type="sldNum" sz="quarter" idx="4"/>
          </p:nvPr>
        </p:nvSpPr>
        <p:spPr>
          <a:xfrm>
            <a:off x="3767138" y="7010400"/>
            <a:ext cx="12001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A330B1F0-DBB3-DF45-95DE-2E9244F0836F}" type="slidenum">
              <a:rPr lang="en-US" smtClean="0"/>
              <a:t>‹#›</a:t>
            </a:fld>
            <a:endParaRPr lang="en-US"/>
          </a:p>
        </p:txBody>
      </p:sp>
      <p:sp>
        <p:nvSpPr>
          <p:cNvPr id="7" name="object 2">
            <a:extLst>
              <a:ext uri="{FF2B5EF4-FFF2-40B4-BE49-F238E27FC236}">
                <a16:creationId xmlns:a16="http://schemas.microsoft.com/office/drawing/2014/main" id="{04AE037B-DE31-0A6A-CF6C-4357A0370744}"/>
              </a:ext>
            </a:extLst>
          </p:cNvPr>
          <p:cNvSpPr txBox="1"/>
          <p:nvPr userDrawn="1"/>
        </p:nvSpPr>
        <p:spPr>
          <a:xfrm>
            <a:off x="1321099" y="969267"/>
            <a:ext cx="2896235" cy="260096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Network Rail Sans"/>
                <a:cs typeface="Network Rail Sans"/>
              </a:rPr>
              <a:t>Access</a:t>
            </a:r>
            <a:r>
              <a:rPr sz="1600" b="1" spc="-30" dirty="0">
                <a:solidFill>
                  <a:srgbClr val="FFFFFF"/>
                </a:solidFill>
                <a:latin typeface="Network Rail Sans"/>
                <a:cs typeface="Network Rail Sans"/>
              </a:rPr>
              <a:t> </a:t>
            </a:r>
            <a:r>
              <a:rPr sz="1600" b="1" dirty="0">
                <a:solidFill>
                  <a:srgbClr val="FFFFFF"/>
                </a:solidFill>
                <a:latin typeface="Network Rail Sans"/>
                <a:cs typeface="Network Rail Sans"/>
              </a:rPr>
              <a:t>Points</a:t>
            </a:r>
            <a:r>
              <a:rPr sz="1600" b="1" spc="-30" dirty="0">
                <a:solidFill>
                  <a:srgbClr val="FFFFFF"/>
                </a:solidFill>
                <a:latin typeface="Network Rail Sans"/>
                <a:cs typeface="Network Rail Sans"/>
              </a:rPr>
              <a:t> </a:t>
            </a:r>
            <a:r>
              <a:rPr sz="1600" b="1" dirty="0">
                <a:solidFill>
                  <a:srgbClr val="FFFFFF"/>
                </a:solidFill>
                <a:latin typeface="Network Rail Sans"/>
                <a:cs typeface="Network Rail Sans"/>
              </a:rPr>
              <a:t>near</a:t>
            </a:r>
            <a:r>
              <a:rPr sz="1600" b="1" spc="-25" dirty="0">
                <a:solidFill>
                  <a:srgbClr val="FFFFFF"/>
                </a:solidFill>
                <a:latin typeface="Network Rail Sans"/>
                <a:cs typeface="Network Rail Sans"/>
              </a:rPr>
              <a:t> me</a:t>
            </a:r>
            <a:endParaRPr sz="1600">
              <a:latin typeface="Network Rail Sans"/>
              <a:cs typeface="Network Rail Sans"/>
            </a:endParaRPr>
          </a:p>
          <a:p>
            <a:pPr marL="12700" marR="62230">
              <a:lnSpc>
                <a:spcPts val="1800"/>
              </a:lnSpc>
              <a:spcBef>
                <a:spcPts val="40"/>
              </a:spcBef>
            </a:pPr>
            <a:r>
              <a:rPr sz="1400" dirty="0">
                <a:solidFill>
                  <a:srgbClr val="FFFFFF"/>
                </a:solidFill>
                <a:latin typeface="Network Rail Sans"/>
                <a:cs typeface="Network Rail Sans"/>
              </a:rPr>
              <a:t>Shows</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all access points</a:t>
            </a:r>
            <a:r>
              <a:rPr sz="1400" spc="-5" dirty="0">
                <a:solidFill>
                  <a:srgbClr val="FFFFFF"/>
                </a:solidFill>
                <a:latin typeface="Network Rail Sans"/>
                <a:cs typeface="Network Rail Sans"/>
              </a:rPr>
              <a:t> </a:t>
            </a:r>
            <a:r>
              <a:rPr sz="1400" dirty="0">
                <a:solidFill>
                  <a:srgbClr val="FFFFFF"/>
                </a:solidFill>
                <a:latin typeface="Network Rail Sans"/>
                <a:cs typeface="Network Rail Sans"/>
              </a:rPr>
              <a:t>within a </a:t>
            </a:r>
            <a:r>
              <a:rPr sz="1400" spc="-10" dirty="0">
                <a:solidFill>
                  <a:srgbClr val="FFFFFF"/>
                </a:solidFill>
                <a:latin typeface="Network Rail Sans"/>
                <a:cs typeface="Network Rail Sans"/>
              </a:rPr>
              <a:t>select </a:t>
            </a:r>
            <a:r>
              <a:rPr sz="1400" dirty="0">
                <a:solidFill>
                  <a:srgbClr val="FFFFFF"/>
                </a:solidFill>
                <a:latin typeface="Network Rail Sans"/>
                <a:cs typeface="Network Rail Sans"/>
              </a:rPr>
              <a:t>radius</a:t>
            </a:r>
            <a:r>
              <a:rPr sz="1400" spc="-20" dirty="0">
                <a:solidFill>
                  <a:srgbClr val="FFFFFF"/>
                </a:solidFill>
                <a:latin typeface="Network Rail Sans"/>
                <a:cs typeface="Network Rail Sans"/>
              </a:rPr>
              <a:t> </a:t>
            </a:r>
            <a:r>
              <a:rPr sz="1400" dirty="0">
                <a:solidFill>
                  <a:srgbClr val="FFFFFF"/>
                </a:solidFill>
                <a:latin typeface="Network Rail Sans"/>
                <a:cs typeface="Network Rail Sans"/>
              </a:rPr>
              <a:t>of</a:t>
            </a:r>
            <a:r>
              <a:rPr sz="1400" spc="-20" dirty="0">
                <a:solidFill>
                  <a:srgbClr val="FFFFFF"/>
                </a:solidFill>
                <a:latin typeface="Network Rail Sans"/>
                <a:cs typeface="Network Rail Sans"/>
              </a:rPr>
              <a:t> </a:t>
            </a:r>
            <a:r>
              <a:rPr sz="1400" dirty="0">
                <a:solidFill>
                  <a:srgbClr val="FFFFFF"/>
                </a:solidFill>
                <a:latin typeface="Network Rail Sans"/>
                <a:cs typeface="Network Rail Sans"/>
              </a:rPr>
              <a:t>your</a:t>
            </a:r>
            <a:r>
              <a:rPr sz="1400" spc="-15" dirty="0">
                <a:solidFill>
                  <a:srgbClr val="FFFFFF"/>
                </a:solidFill>
                <a:latin typeface="Network Rail Sans"/>
                <a:cs typeface="Network Rail Sans"/>
              </a:rPr>
              <a:t> </a:t>
            </a:r>
            <a:r>
              <a:rPr sz="1400" spc="-10" dirty="0">
                <a:solidFill>
                  <a:srgbClr val="FFFFFF"/>
                </a:solidFill>
                <a:latin typeface="Network Rail Sans"/>
                <a:cs typeface="Network Rail Sans"/>
              </a:rPr>
              <a:t>location</a:t>
            </a:r>
            <a:endParaRPr sz="1400">
              <a:latin typeface="Network Rail Sans"/>
              <a:cs typeface="Network Rail Sans"/>
            </a:endParaRPr>
          </a:p>
          <a:p>
            <a:pPr>
              <a:lnSpc>
                <a:spcPct val="100000"/>
              </a:lnSpc>
              <a:spcBef>
                <a:spcPts val="40"/>
              </a:spcBef>
            </a:pPr>
            <a:endParaRPr sz="1600">
              <a:latin typeface="Network Rail Sans"/>
              <a:cs typeface="Network Rail Sans"/>
            </a:endParaRPr>
          </a:p>
          <a:p>
            <a:pPr marL="12700">
              <a:lnSpc>
                <a:spcPct val="100000"/>
              </a:lnSpc>
            </a:pPr>
            <a:r>
              <a:rPr sz="1600" b="1" dirty="0">
                <a:solidFill>
                  <a:srgbClr val="FFFFFF"/>
                </a:solidFill>
                <a:latin typeface="Network Rail Sans"/>
                <a:cs typeface="Network Rail Sans"/>
              </a:rPr>
              <a:t>Custom</a:t>
            </a:r>
            <a:r>
              <a:rPr sz="1600" b="1" spc="-10" dirty="0">
                <a:solidFill>
                  <a:srgbClr val="FFFFFF"/>
                </a:solidFill>
                <a:latin typeface="Network Rail Sans"/>
                <a:cs typeface="Network Rail Sans"/>
              </a:rPr>
              <a:t> search</a:t>
            </a:r>
            <a:endParaRPr sz="1600">
              <a:latin typeface="Network Rail Sans"/>
              <a:cs typeface="Network Rail Sans"/>
            </a:endParaRPr>
          </a:p>
          <a:p>
            <a:pPr marL="12700" marR="5080">
              <a:lnSpc>
                <a:spcPts val="1800"/>
              </a:lnSpc>
              <a:spcBef>
                <a:spcPts val="40"/>
              </a:spcBef>
            </a:pPr>
            <a:r>
              <a:rPr sz="1400" dirty="0">
                <a:solidFill>
                  <a:srgbClr val="FFFFFF"/>
                </a:solidFill>
                <a:latin typeface="Network Rail Sans"/>
                <a:cs typeface="Network Rail Sans"/>
              </a:rPr>
              <a:t>Finds</a:t>
            </a:r>
            <a:r>
              <a:rPr sz="1400" spc="-20" dirty="0">
                <a:solidFill>
                  <a:srgbClr val="FFFFFF"/>
                </a:solidFill>
                <a:latin typeface="Network Rail Sans"/>
                <a:cs typeface="Network Rail Sans"/>
              </a:rPr>
              <a:t> </a:t>
            </a:r>
            <a:r>
              <a:rPr sz="1400" dirty="0">
                <a:solidFill>
                  <a:srgbClr val="FFFFFF"/>
                </a:solidFill>
                <a:latin typeface="Network Rail Sans"/>
                <a:cs typeface="Network Rail Sans"/>
              </a:rPr>
              <a:t>access</a:t>
            </a:r>
            <a:r>
              <a:rPr sz="1400" spc="-5" dirty="0">
                <a:solidFill>
                  <a:srgbClr val="FFFFFF"/>
                </a:solidFill>
                <a:latin typeface="Network Rail Sans"/>
                <a:cs typeface="Network Rail Sans"/>
              </a:rPr>
              <a:t> </a:t>
            </a:r>
            <a:r>
              <a:rPr sz="1400" dirty="0">
                <a:solidFill>
                  <a:srgbClr val="FFFFFF"/>
                </a:solidFill>
                <a:latin typeface="Network Rail Sans"/>
                <a:cs typeface="Network Rail Sans"/>
              </a:rPr>
              <a:t>points</a:t>
            </a:r>
            <a:r>
              <a:rPr sz="1400" spc="-5" dirty="0">
                <a:solidFill>
                  <a:srgbClr val="FFFFFF"/>
                </a:solidFill>
                <a:latin typeface="Network Rail Sans"/>
                <a:cs typeface="Network Rail Sans"/>
              </a:rPr>
              <a:t> </a:t>
            </a:r>
            <a:r>
              <a:rPr sz="1400" dirty="0">
                <a:solidFill>
                  <a:srgbClr val="FFFFFF"/>
                </a:solidFill>
                <a:latin typeface="Network Rail Sans"/>
                <a:cs typeface="Network Rail Sans"/>
              </a:rPr>
              <a:t>that</a:t>
            </a:r>
            <a:r>
              <a:rPr sz="1400" spc="-5" dirty="0">
                <a:solidFill>
                  <a:srgbClr val="FFFFFF"/>
                </a:solidFill>
                <a:latin typeface="Network Rail Sans"/>
                <a:cs typeface="Network Rail Sans"/>
              </a:rPr>
              <a:t> </a:t>
            </a:r>
            <a:r>
              <a:rPr sz="1400" dirty="0">
                <a:solidFill>
                  <a:srgbClr val="FFFFFF"/>
                </a:solidFill>
                <a:latin typeface="Network Rail Sans"/>
                <a:cs typeface="Network Rail Sans"/>
              </a:rPr>
              <a:t>match</a:t>
            </a:r>
            <a:r>
              <a:rPr sz="1400" spc="-5" dirty="0">
                <a:solidFill>
                  <a:srgbClr val="FFFFFF"/>
                </a:solidFill>
                <a:latin typeface="Network Rail Sans"/>
                <a:cs typeface="Network Rail Sans"/>
              </a:rPr>
              <a:t> </a:t>
            </a:r>
            <a:r>
              <a:rPr sz="1400" spc="-25" dirty="0">
                <a:solidFill>
                  <a:srgbClr val="FFFFFF"/>
                </a:solidFill>
                <a:latin typeface="Network Rail Sans"/>
                <a:cs typeface="Network Rail Sans"/>
              </a:rPr>
              <a:t>specific </a:t>
            </a:r>
            <a:r>
              <a:rPr sz="1400" dirty="0">
                <a:solidFill>
                  <a:srgbClr val="FFFFFF"/>
                </a:solidFill>
                <a:latin typeface="Network Rail Sans"/>
                <a:cs typeface="Network Rail Sans"/>
              </a:rPr>
              <a:t>criteria</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suited</a:t>
            </a:r>
            <a:r>
              <a:rPr sz="1400" spc="-10" dirty="0">
                <a:solidFill>
                  <a:srgbClr val="FFFFFF"/>
                </a:solidFill>
                <a:latin typeface="Network Rail Sans"/>
                <a:cs typeface="Network Rail Sans"/>
              </a:rPr>
              <a:t> </a:t>
            </a:r>
            <a:r>
              <a:rPr sz="1400" dirty="0">
                <a:solidFill>
                  <a:srgbClr val="FFFFFF"/>
                </a:solidFill>
                <a:latin typeface="Network Rail Sans"/>
                <a:cs typeface="Network Rail Sans"/>
              </a:rPr>
              <a:t>to</a:t>
            </a:r>
            <a:r>
              <a:rPr sz="1400" spc="-10" dirty="0">
                <a:solidFill>
                  <a:srgbClr val="FFFFFF"/>
                </a:solidFill>
                <a:latin typeface="Network Rail Sans"/>
                <a:cs typeface="Network Rail Sans"/>
              </a:rPr>
              <a:t> </a:t>
            </a:r>
            <a:r>
              <a:rPr sz="1400" dirty="0">
                <a:solidFill>
                  <a:srgbClr val="FFFFFF"/>
                </a:solidFill>
                <a:latin typeface="Network Rail Sans"/>
                <a:cs typeface="Network Rail Sans"/>
              </a:rPr>
              <a:t>your</a:t>
            </a:r>
            <a:r>
              <a:rPr sz="1400" spc="-10" dirty="0">
                <a:solidFill>
                  <a:srgbClr val="FFFFFF"/>
                </a:solidFill>
                <a:latin typeface="Network Rail Sans"/>
                <a:cs typeface="Network Rail Sans"/>
              </a:rPr>
              <a:t> </a:t>
            </a:r>
            <a:r>
              <a:rPr sz="1400" spc="-20" dirty="0">
                <a:solidFill>
                  <a:srgbClr val="FFFFFF"/>
                </a:solidFill>
                <a:latin typeface="Network Rail Sans"/>
                <a:cs typeface="Network Rail Sans"/>
              </a:rPr>
              <a:t>task</a:t>
            </a:r>
            <a:endParaRPr sz="1400">
              <a:latin typeface="Network Rail Sans"/>
              <a:cs typeface="Network Rail Sans"/>
            </a:endParaRPr>
          </a:p>
          <a:p>
            <a:pPr>
              <a:lnSpc>
                <a:spcPct val="100000"/>
              </a:lnSpc>
              <a:spcBef>
                <a:spcPts val="40"/>
              </a:spcBef>
            </a:pPr>
            <a:endParaRPr sz="1600">
              <a:latin typeface="Network Rail Sans"/>
              <a:cs typeface="Network Rail Sans"/>
            </a:endParaRPr>
          </a:p>
          <a:p>
            <a:pPr marL="12700">
              <a:lnSpc>
                <a:spcPct val="100000"/>
              </a:lnSpc>
            </a:pPr>
            <a:r>
              <a:rPr sz="1600" b="1" spc="-10" dirty="0">
                <a:solidFill>
                  <a:srgbClr val="FFFFFF"/>
                </a:solidFill>
                <a:latin typeface="Network Rail Sans"/>
                <a:cs typeface="Network Rail Sans"/>
              </a:rPr>
              <a:t>Offline</a:t>
            </a:r>
            <a:r>
              <a:rPr sz="1600" b="1" spc="-75" dirty="0">
                <a:solidFill>
                  <a:srgbClr val="FFFFFF"/>
                </a:solidFill>
                <a:latin typeface="Network Rail Sans"/>
                <a:cs typeface="Network Rail Sans"/>
              </a:rPr>
              <a:t> </a:t>
            </a:r>
            <a:r>
              <a:rPr sz="1600" b="1" spc="-20" dirty="0">
                <a:solidFill>
                  <a:srgbClr val="FFFFFF"/>
                </a:solidFill>
                <a:latin typeface="Network Rail Sans"/>
                <a:cs typeface="Network Rail Sans"/>
              </a:rPr>
              <a:t>mode</a:t>
            </a:r>
            <a:endParaRPr sz="1600">
              <a:latin typeface="Network Rail Sans"/>
              <a:cs typeface="Network Rail Sans"/>
            </a:endParaRPr>
          </a:p>
          <a:p>
            <a:pPr marL="12700" marR="102235">
              <a:lnSpc>
                <a:spcPts val="1800"/>
              </a:lnSpc>
              <a:spcBef>
                <a:spcPts val="40"/>
              </a:spcBef>
            </a:pPr>
            <a:r>
              <a:rPr sz="1400" dirty="0">
                <a:solidFill>
                  <a:srgbClr val="FFFFFF"/>
                </a:solidFill>
                <a:latin typeface="Network Rail Sans"/>
                <a:cs typeface="Network Rail Sans"/>
              </a:rPr>
              <a:t>Lets</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you</a:t>
            </a:r>
            <a:r>
              <a:rPr sz="1400" spc="-5" dirty="0">
                <a:solidFill>
                  <a:srgbClr val="FFFFFF"/>
                </a:solidFill>
                <a:latin typeface="Network Rail Sans"/>
                <a:cs typeface="Network Rail Sans"/>
              </a:rPr>
              <a:t> </a:t>
            </a:r>
            <a:r>
              <a:rPr sz="1400" dirty="0">
                <a:solidFill>
                  <a:srgbClr val="FFFFFF"/>
                </a:solidFill>
                <a:latin typeface="Network Rail Sans"/>
                <a:cs typeface="Network Rail Sans"/>
              </a:rPr>
              <a:t>download</a:t>
            </a:r>
            <a:r>
              <a:rPr sz="1400" spc="-5" dirty="0">
                <a:solidFill>
                  <a:srgbClr val="FFFFFF"/>
                </a:solidFill>
                <a:latin typeface="Network Rail Sans"/>
                <a:cs typeface="Network Rail Sans"/>
              </a:rPr>
              <a:t> </a:t>
            </a:r>
            <a:r>
              <a:rPr sz="1400" dirty="0">
                <a:solidFill>
                  <a:srgbClr val="FFFFFF"/>
                </a:solidFill>
                <a:latin typeface="Network Rail Sans"/>
                <a:cs typeface="Network Rail Sans"/>
              </a:rPr>
              <a:t>a</a:t>
            </a:r>
            <a:r>
              <a:rPr sz="1400" spc="-5" dirty="0">
                <a:solidFill>
                  <a:srgbClr val="FFFFFF"/>
                </a:solidFill>
                <a:latin typeface="Network Rail Sans"/>
                <a:cs typeface="Network Rail Sans"/>
              </a:rPr>
              <a:t> </a:t>
            </a:r>
            <a:r>
              <a:rPr sz="1400" spc="-10" dirty="0">
                <a:solidFill>
                  <a:srgbClr val="FFFFFF"/>
                </a:solidFill>
                <a:latin typeface="Network Rail Sans"/>
                <a:cs typeface="Network Rail Sans"/>
              </a:rPr>
              <a:t>region’s</a:t>
            </a:r>
            <a:r>
              <a:rPr sz="1400" spc="-5" dirty="0">
                <a:solidFill>
                  <a:srgbClr val="FFFFFF"/>
                </a:solidFill>
                <a:latin typeface="Network Rail Sans"/>
                <a:cs typeface="Network Rail Sans"/>
              </a:rPr>
              <a:t> </a:t>
            </a:r>
            <a:r>
              <a:rPr sz="1400" spc="-20" dirty="0">
                <a:solidFill>
                  <a:srgbClr val="FFFFFF"/>
                </a:solidFill>
                <a:latin typeface="Network Rail Sans"/>
                <a:cs typeface="Network Rail Sans"/>
              </a:rPr>
              <a:t>data</a:t>
            </a:r>
            <a:r>
              <a:rPr sz="1400" spc="500" dirty="0">
                <a:solidFill>
                  <a:srgbClr val="FFFFFF"/>
                </a:solidFill>
                <a:latin typeface="Network Rail Sans"/>
                <a:cs typeface="Network Rail Sans"/>
              </a:rPr>
              <a:t> </a:t>
            </a:r>
            <a:r>
              <a:rPr sz="1400" dirty="0">
                <a:solidFill>
                  <a:srgbClr val="FFFFFF"/>
                </a:solidFill>
                <a:latin typeface="Network Rail Sans"/>
                <a:cs typeface="Network Rail Sans"/>
              </a:rPr>
              <a:t>for</a:t>
            </a:r>
            <a:r>
              <a:rPr sz="1400" spc="-25" dirty="0">
                <a:solidFill>
                  <a:srgbClr val="FFFFFF"/>
                </a:solidFill>
                <a:latin typeface="Network Rail Sans"/>
                <a:cs typeface="Network Rail Sans"/>
              </a:rPr>
              <a:t> </a:t>
            </a:r>
            <a:r>
              <a:rPr sz="1400" dirty="0">
                <a:solidFill>
                  <a:srgbClr val="FFFFFF"/>
                </a:solidFill>
                <a:latin typeface="Network Rail Sans"/>
                <a:cs typeface="Network Rail Sans"/>
              </a:rPr>
              <a:t>use</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on</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the</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go,</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even</a:t>
            </a:r>
            <a:r>
              <a:rPr sz="1400" spc="-15" dirty="0">
                <a:solidFill>
                  <a:srgbClr val="FFFFFF"/>
                </a:solidFill>
                <a:latin typeface="Network Rail Sans"/>
                <a:cs typeface="Network Rail Sans"/>
              </a:rPr>
              <a:t> </a:t>
            </a:r>
            <a:r>
              <a:rPr sz="1400" dirty="0">
                <a:solidFill>
                  <a:srgbClr val="FFFFFF"/>
                </a:solidFill>
                <a:latin typeface="Network Rail Sans"/>
                <a:cs typeface="Network Rail Sans"/>
              </a:rPr>
              <a:t>without</a:t>
            </a:r>
            <a:r>
              <a:rPr sz="1400" spc="-15" dirty="0">
                <a:solidFill>
                  <a:srgbClr val="FFFFFF"/>
                </a:solidFill>
                <a:latin typeface="Network Rail Sans"/>
                <a:cs typeface="Network Rail Sans"/>
              </a:rPr>
              <a:t> </a:t>
            </a:r>
            <a:r>
              <a:rPr sz="1400" spc="-10" dirty="0">
                <a:solidFill>
                  <a:srgbClr val="FFFFFF"/>
                </a:solidFill>
                <a:latin typeface="Network Rail Sans"/>
                <a:cs typeface="Network Rail Sans"/>
              </a:rPr>
              <a:t>signal</a:t>
            </a:r>
            <a:endParaRPr sz="1400">
              <a:latin typeface="Network Rail Sans"/>
              <a:cs typeface="Network Rail Sans"/>
            </a:endParaRPr>
          </a:p>
        </p:txBody>
      </p:sp>
      <p:sp>
        <p:nvSpPr>
          <p:cNvPr id="8" name="object 3">
            <a:extLst>
              <a:ext uri="{FF2B5EF4-FFF2-40B4-BE49-F238E27FC236}">
                <a16:creationId xmlns:a16="http://schemas.microsoft.com/office/drawing/2014/main" id="{F056B0E8-9451-63B5-65F3-1233B3DB61F0}"/>
              </a:ext>
            </a:extLst>
          </p:cNvPr>
          <p:cNvSpPr txBox="1">
            <a:spLocks/>
          </p:cNvSpPr>
          <p:nvPr userDrawn="1"/>
        </p:nvSpPr>
        <p:spPr>
          <a:xfrm>
            <a:off x="431299" y="333028"/>
            <a:ext cx="4902701" cy="56682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GB" sz="3600" b="1" dirty="0">
                <a:solidFill>
                  <a:schemeClr val="bg1"/>
                </a:solidFill>
                <a:latin typeface="+mn-lt"/>
              </a:rPr>
              <a:t>Search</a:t>
            </a:r>
            <a:r>
              <a:rPr lang="en-GB" sz="3600" spc="-20" dirty="0">
                <a:solidFill>
                  <a:schemeClr val="bg1"/>
                </a:solidFill>
              </a:rPr>
              <a:t> </a:t>
            </a:r>
            <a:r>
              <a:rPr lang="en-GB" sz="3600" dirty="0">
                <a:solidFill>
                  <a:schemeClr val="bg1"/>
                </a:solidFill>
                <a:latin typeface="Network Rail Sans"/>
                <a:cs typeface="Network Rail Sans"/>
              </a:rPr>
              <a:t>made</a:t>
            </a:r>
            <a:r>
              <a:rPr lang="en-GB" sz="3600" spc="-10" dirty="0">
                <a:solidFill>
                  <a:schemeClr val="bg1"/>
                </a:solidFill>
                <a:latin typeface="Network Rail Sans"/>
                <a:cs typeface="Network Rail Sans"/>
              </a:rPr>
              <a:t> simple</a:t>
            </a:r>
          </a:p>
        </p:txBody>
      </p:sp>
      <p:sp>
        <p:nvSpPr>
          <p:cNvPr id="11" name="object 6">
            <a:extLst>
              <a:ext uri="{FF2B5EF4-FFF2-40B4-BE49-F238E27FC236}">
                <a16:creationId xmlns:a16="http://schemas.microsoft.com/office/drawing/2014/main" id="{868EC8B8-B005-9859-3A62-639B61C641E6}"/>
              </a:ext>
            </a:extLst>
          </p:cNvPr>
          <p:cNvSpPr/>
          <p:nvPr/>
        </p:nvSpPr>
        <p:spPr>
          <a:xfrm>
            <a:off x="479894" y="2923374"/>
            <a:ext cx="601345" cy="349250"/>
          </a:xfrm>
          <a:custGeom>
            <a:avLst/>
            <a:gdLst/>
            <a:ahLst/>
            <a:cxnLst/>
            <a:rect l="l" t="t" r="r" b="b"/>
            <a:pathLst>
              <a:path w="601344" h="349250">
                <a:moveTo>
                  <a:pt x="216065" y="15798"/>
                </a:moveTo>
                <a:lnTo>
                  <a:pt x="170980" y="27876"/>
                </a:lnTo>
                <a:lnTo>
                  <a:pt x="127165" y="45110"/>
                </a:lnTo>
                <a:lnTo>
                  <a:pt x="85153" y="67513"/>
                </a:lnTo>
                <a:lnTo>
                  <a:pt x="45440" y="95072"/>
                </a:lnTo>
                <a:lnTo>
                  <a:pt x="8547" y="127787"/>
                </a:lnTo>
                <a:lnTo>
                  <a:pt x="0" y="147650"/>
                </a:lnTo>
                <a:lnTo>
                  <a:pt x="2146" y="157949"/>
                </a:lnTo>
                <a:lnTo>
                  <a:pt x="8547" y="167017"/>
                </a:lnTo>
                <a:lnTo>
                  <a:pt x="13601" y="172707"/>
                </a:lnTo>
                <a:lnTo>
                  <a:pt x="20561" y="175234"/>
                </a:lnTo>
                <a:lnTo>
                  <a:pt x="35750" y="175234"/>
                </a:lnTo>
                <a:lnTo>
                  <a:pt x="42710" y="172707"/>
                </a:lnTo>
                <a:lnTo>
                  <a:pt x="47764" y="167017"/>
                </a:lnTo>
                <a:lnTo>
                  <a:pt x="84201" y="135242"/>
                </a:lnTo>
                <a:lnTo>
                  <a:pt x="123761" y="109207"/>
                </a:lnTo>
                <a:lnTo>
                  <a:pt x="165823" y="88988"/>
                </a:lnTo>
                <a:lnTo>
                  <a:pt x="209727" y="74637"/>
                </a:lnTo>
                <a:lnTo>
                  <a:pt x="208470" y="65151"/>
                </a:lnTo>
                <a:lnTo>
                  <a:pt x="207886" y="52374"/>
                </a:lnTo>
                <a:lnTo>
                  <a:pt x="208953" y="39763"/>
                </a:lnTo>
                <a:lnTo>
                  <a:pt x="211683" y="27520"/>
                </a:lnTo>
                <a:lnTo>
                  <a:pt x="216065" y="15798"/>
                </a:lnTo>
                <a:close/>
              </a:path>
              <a:path w="601344" h="349250">
                <a:moveTo>
                  <a:pt x="225564" y="198018"/>
                </a:moveTo>
                <a:lnTo>
                  <a:pt x="217970" y="141706"/>
                </a:lnTo>
                <a:lnTo>
                  <a:pt x="184543" y="153797"/>
                </a:lnTo>
                <a:lnTo>
                  <a:pt x="152793" y="170103"/>
                </a:lnTo>
                <a:lnTo>
                  <a:pt x="122936" y="190550"/>
                </a:lnTo>
                <a:lnTo>
                  <a:pt x="95224" y="215099"/>
                </a:lnTo>
                <a:lnTo>
                  <a:pt x="88823" y="224523"/>
                </a:lnTo>
                <a:lnTo>
                  <a:pt x="86690" y="234950"/>
                </a:lnTo>
                <a:lnTo>
                  <a:pt x="88823" y="245262"/>
                </a:lnTo>
                <a:lnTo>
                  <a:pt x="95224" y="254317"/>
                </a:lnTo>
                <a:lnTo>
                  <a:pt x="100291" y="260019"/>
                </a:lnTo>
                <a:lnTo>
                  <a:pt x="107251" y="262547"/>
                </a:lnTo>
                <a:lnTo>
                  <a:pt x="121805" y="262547"/>
                </a:lnTo>
                <a:lnTo>
                  <a:pt x="129387" y="260019"/>
                </a:lnTo>
                <a:lnTo>
                  <a:pt x="134454" y="254317"/>
                </a:lnTo>
                <a:lnTo>
                  <a:pt x="155181" y="236093"/>
                </a:lnTo>
                <a:lnTo>
                  <a:pt x="177393" y="220472"/>
                </a:lnTo>
                <a:lnTo>
                  <a:pt x="200914" y="207708"/>
                </a:lnTo>
                <a:lnTo>
                  <a:pt x="225564" y="198018"/>
                </a:lnTo>
                <a:close/>
              </a:path>
              <a:path w="601344" h="349250">
                <a:moveTo>
                  <a:pt x="241376" y="325183"/>
                </a:moveTo>
                <a:lnTo>
                  <a:pt x="233781" y="266344"/>
                </a:lnTo>
                <a:lnTo>
                  <a:pt x="219532" y="273215"/>
                </a:lnTo>
                <a:lnTo>
                  <a:pt x="206184" y="281444"/>
                </a:lnTo>
                <a:lnTo>
                  <a:pt x="193662" y="290995"/>
                </a:lnTo>
                <a:lnTo>
                  <a:pt x="181902" y="301777"/>
                </a:lnTo>
                <a:lnTo>
                  <a:pt x="175844" y="310934"/>
                </a:lnTo>
                <a:lnTo>
                  <a:pt x="173837" y="321386"/>
                </a:lnTo>
                <a:lnTo>
                  <a:pt x="175844" y="331851"/>
                </a:lnTo>
                <a:lnTo>
                  <a:pt x="181902" y="341007"/>
                </a:lnTo>
                <a:lnTo>
                  <a:pt x="187591" y="346697"/>
                </a:lnTo>
                <a:lnTo>
                  <a:pt x="194551" y="349224"/>
                </a:lnTo>
                <a:lnTo>
                  <a:pt x="208470" y="349224"/>
                </a:lnTo>
                <a:lnTo>
                  <a:pt x="216065" y="346697"/>
                </a:lnTo>
                <a:lnTo>
                  <a:pt x="221119" y="341007"/>
                </a:lnTo>
                <a:lnTo>
                  <a:pt x="225983" y="336486"/>
                </a:lnTo>
                <a:lnTo>
                  <a:pt x="231013" y="332384"/>
                </a:lnTo>
                <a:lnTo>
                  <a:pt x="236169" y="328637"/>
                </a:lnTo>
                <a:lnTo>
                  <a:pt x="241376" y="325183"/>
                </a:lnTo>
                <a:close/>
              </a:path>
              <a:path w="601344" h="349250">
                <a:moveTo>
                  <a:pt x="353987" y="53136"/>
                </a:moveTo>
                <a:lnTo>
                  <a:pt x="349859" y="32816"/>
                </a:lnTo>
                <a:lnTo>
                  <a:pt x="338569" y="15887"/>
                </a:lnTo>
                <a:lnTo>
                  <a:pt x="321691" y="4292"/>
                </a:lnTo>
                <a:lnTo>
                  <a:pt x="300850" y="0"/>
                </a:lnTo>
                <a:lnTo>
                  <a:pt x="278752" y="4927"/>
                </a:lnTo>
                <a:lnTo>
                  <a:pt x="261226" y="18097"/>
                </a:lnTo>
                <a:lnTo>
                  <a:pt x="250215" y="37084"/>
                </a:lnTo>
                <a:lnTo>
                  <a:pt x="247700" y="59461"/>
                </a:lnTo>
                <a:lnTo>
                  <a:pt x="282498" y="337210"/>
                </a:lnTo>
                <a:lnTo>
                  <a:pt x="288188" y="335318"/>
                </a:lnTo>
                <a:lnTo>
                  <a:pt x="306539" y="335318"/>
                </a:lnTo>
                <a:lnTo>
                  <a:pt x="312864" y="335940"/>
                </a:lnTo>
                <a:lnTo>
                  <a:pt x="319189" y="337210"/>
                </a:lnTo>
                <a:lnTo>
                  <a:pt x="353352" y="60096"/>
                </a:lnTo>
                <a:lnTo>
                  <a:pt x="353987" y="57569"/>
                </a:lnTo>
                <a:lnTo>
                  <a:pt x="353987" y="53136"/>
                </a:lnTo>
                <a:close/>
              </a:path>
              <a:path w="601344" h="349250">
                <a:moveTo>
                  <a:pt x="427697" y="321157"/>
                </a:moveTo>
                <a:lnTo>
                  <a:pt x="395427" y="281457"/>
                </a:lnTo>
                <a:lnTo>
                  <a:pt x="367906" y="266344"/>
                </a:lnTo>
                <a:lnTo>
                  <a:pt x="360311" y="325183"/>
                </a:lnTo>
                <a:lnTo>
                  <a:pt x="367271" y="329615"/>
                </a:lnTo>
                <a:lnTo>
                  <a:pt x="374230" y="335305"/>
                </a:lnTo>
                <a:lnTo>
                  <a:pt x="379933" y="340995"/>
                </a:lnTo>
                <a:lnTo>
                  <a:pt x="389343" y="347052"/>
                </a:lnTo>
                <a:lnTo>
                  <a:pt x="399770" y="349059"/>
                </a:lnTo>
                <a:lnTo>
                  <a:pt x="410083" y="347052"/>
                </a:lnTo>
                <a:lnTo>
                  <a:pt x="419150" y="340995"/>
                </a:lnTo>
                <a:lnTo>
                  <a:pt x="425564" y="331584"/>
                </a:lnTo>
                <a:lnTo>
                  <a:pt x="427697" y="321157"/>
                </a:lnTo>
                <a:close/>
              </a:path>
              <a:path w="601344" h="349250">
                <a:moveTo>
                  <a:pt x="514997" y="234480"/>
                </a:moveTo>
                <a:lnTo>
                  <a:pt x="478739" y="190550"/>
                </a:lnTo>
                <a:lnTo>
                  <a:pt x="417144" y="153797"/>
                </a:lnTo>
                <a:lnTo>
                  <a:pt x="383730" y="141706"/>
                </a:lnTo>
                <a:lnTo>
                  <a:pt x="376770" y="198018"/>
                </a:lnTo>
                <a:lnTo>
                  <a:pt x="401396" y="207886"/>
                </a:lnTo>
                <a:lnTo>
                  <a:pt x="424840" y="220484"/>
                </a:lnTo>
                <a:lnTo>
                  <a:pt x="446874" y="235915"/>
                </a:lnTo>
                <a:lnTo>
                  <a:pt x="467245" y="254330"/>
                </a:lnTo>
                <a:lnTo>
                  <a:pt x="476656" y="260388"/>
                </a:lnTo>
                <a:lnTo>
                  <a:pt x="487083" y="262394"/>
                </a:lnTo>
                <a:lnTo>
                  <a:pt x="497395" y="260388"/>
                </a:lnTo>
                <a:lnTo>
                  <a:pt x="506463" y="254330"/>
                </a:lnTo>
                <a:lnTo>
                  <a:pt x="512864" y="244906"/>
                </a:lnTo>
                <a:lnTo>
                  <a:pt x="514997" y="234480"/>
                </a:lnTo>
                <a:close/>
              </a:path>
              <a:path w="601344" h="349250">
                <a:moveTo>
                  <a:pt x="601205" y="147802"/>
                </a:moveTo>
                <a:lnTo>
                  <a:pt x="556247" y="95694"/>
                </a:lnTo>
                <a:lnTo>
                  <a:pt x="516547" y="68135"/>
                </a:lnTo>
                <a:lnTo>
                  <a:pt x="474522" y="45745"/>
                </a:lnTo>
                <a:lnTo>
                  <a:pt x="430707" y="28511"/>
                </a:lnTo>
                <a:lnTo>
                  <a:pt x="385622" y="16433"/>
                </a:lnTo>
                <a:lnTo>
                  <a:pt x="390017" y="28155"/>
                </a:lnTo>
                <a:lnTo>
                  <a:pt x="392734" y="40398"/>
                </a:lnTo>
                <a:lnTo>
                  <a:pt x="393801" y="53009"/>
                </a:lnTo>
                <a:lnTo>
                  <a:pt x="393217" y="65786"/>
                </a:lnTo>
                <a:lnTo>
                  <a:pt x="391947" y="75272"/>
                </a:lnTo>
                <a:lnTo>
                  <a:pt x="435851" y="89979"/>
                </a:lnTo>
                <a:lnTo>
                  <a:pt x="477913" y="110312"/>
                </a:lnTo>
                <a:lnTo>
                  <a:pt x="517486" y="136220"/>
                </a:lnTo>
                <a:lnTo>
                  <a:pt x="553910" y="167652"/>
                </a:lnTo>
                <a:lnTo>
                  <a:pt x="563067" y="173697"/>
                </a:lnTo>
                <a:lnTo>
                  <a:pt x="573532" y="175704"/>
                </a:lnTo>
                <a:lnTo>
                  <a:pt x="583984" y="173697"/>
                </a:lnTo>
                <a:lnTo>
                  <a:pt x="593140" y="167652"/>
                </a:lnTo>
                <a:lnTo>
                  <a:pt x="599186" y="158229"/>
                </a:lnTo>
                <a:lnTo>
                  <a:pt x="601205" y="147802"/>
                </a:lnTo>
                <a:close/>
              </a:path>
            </a:pathLst>
          </a:custGeom>
          <a:solidFill>
            <a:srgbClr val="FFFFFF"/>
          </a:solidFill>
        </p:spPr>
        <p:txBody>
          <a:bodyPr wrap="square" lIns="0" tIns="0" rIns="0" bIns="0" rtlCol="0"/>
          <a:lstStyle/>
          <a:p>
            <a:endParaRPr/>
          </a:p>
        </p:txBody>
      </p:sp>
      <p:pic>
        <p:nvPicPr>
          <p:cNvPr id="12" name="object 7">
            <a:extLst>
              <a:ext uri="{FF2B5EF4-FFF2-40B4-BE49-F238E27FC236}">
                <a16:creationId xmlns:a16="http://schemas.microsoft.com/office/drawing/2014/main" id="{BBBD101B-AE8C-0F9A-ADF4-17E2AEAEF7D6}"/>
              </a:ext>
            </a:extLst>
          </p:cNvPr>
          <p:cNvPicPr/>
          <p:nvPr/>
        </p:nvPicPr>
        <p:blipFill>
          <a:blip r:embed="rId3" cstate="print"/>
          <a:stretch>
            <a:fillRect/>
          </a:stretch>
        </p:blipFill>
        <p:spPr>
          <a:xfrm>
            <a:off x="727595" y="3297901"/>
            <a:ext cx="106934" cy="106921"/>
          </a:xfrm>
          <a:prstGeom prst="rect">
            <a:avLst/>
          </a:prstGeom>
        </p:spPr>
      </p:pic>
      <p:grpSp>
        <p:nvGrpSpPr>
          <p:cNvPr id="13" name="object 8">
            <a:extLst>
              <a:ext uri="{FF2B5EF4-FFF2-40B4-BE49-F238E27FC236}">
                <a16:creationId xmlns:a16="http://schemas.microsoft.com/office/drawing/2014/main" id="{CF51203C-7648-1B83-36FC-B9979D58C8CB}"/>
              </a:ext>
            </a:extLst>
          </p:cNvPr>
          <p:cNvGrpSpPr/>
          <p:nvPr userDrawn="1"/>
        </p:nvGrpSpPr>
        <p:grpSpPr>
          <a:xfrm>
            <a:off x="434223" y="1973392"/>
            <a:ext cx="692785" cy="685800"/>
            <a:chOff x="434223" y="1973392"/>
            <a:chExt cx="692785" cy="685800"/>
          </a:xfrm>
        </p:grpSpPr>
        <p:sp>
          <p:nvSpPr>
            <p:cNvPr id="14" name="object 9">
              <a:extLst>
                <a:ext uri="{FF2B5EF4-FFF2-40B4-BE49-F238E27FC236}">
                  <a16:creationId xmlns:a16="http://schemas.microsoft.com/office/drawing/2014/main" id="{3AD6FBFA-D54B-5D75-F3D3-A5B0444FE398}"/>
                </a:ext>
              </a:extLst>
            </p:cNvPr>
            <p:cNvSpPr/>
            <p:nvPr/>
          </p:nvSpPr>
          <p:spPr>
            <a:xfrm>
              <a:off x="434223" y="1973392"/>
              <a:ext cx="692785" cy="685800"/>
            </a:xfrm>
            <a:custGeom>
              <a:avLst/>
              <a:gdLst/>
              <a:ahLst/>
              <a:cxnLst/>
              <a:rect l="l" t="t" r="r" b="b"/>
              <a:pathLst>
                <a:path w="692785" h="685800">
                  <a:moveTo>
                    <a:pt x="292491" y="372884"/>
                  </a:moveTo>
                  <a:lnTo>
                    <a:pt x="266824" y="372884"/>
                  </a:lnTo>
                  <a:lnTo>
                    <a:pt x="266827" y="524383"/>
                  </a:lnTo>
                  <a:lnTo>
                    <a:pt x="272195" y="550778"/>
                  </a:lnTo>
                  <a:lnTo>
                    <a:pt x="286784" y="572374"/>
                  </a:lnTo>
                  <a:lnTo>
                    <a:pt x="308384" y="586958"/>
                  </a:lnTo>
                  <a:lnTo>
                    <a:pt x="334794" y="592328"/>
                  </a:lnTo>
                  <a:lnTo>
                    <a:pt x="476730" y="592328"/>
                  </a:lnTo>
                  <a:lnTo>
                    <a:pt x="566582" y="682028"/>
                  </a:lnTo>
                  <a:lnTo>
                    <a:pt x="568995" y="684466"/>
                  </a:lnTo>
                  <a:lnTo>
                    <a:pt x="572234" y="685800"/>
                  </a:lnTo>
                  <a:lnTo>
                    <a:pt x="579079" y="685800"/>
                  </a:lnTo>
                  <a:lnTo>
                    <a:pt x="582305" y="684466"/>
                  </a:lnTo>
                  <a:lnTo>
                    <a:pt x="587118" y="679653"/>
                  </a:lnTo>
                  <a:lnTo>
                    <a:pt x="588502" y="676338"/>
                  </a:lnTo>
                  <a:lnTo>
                    <a:pt x="588497" y="641985"/>
                  </a:lnTo>
                  <a:lnTo>
                    <a:pt x="562823" y="641985"/>
                  </a:lnTo>
                  <a:lnTo>
                    <a:pt x="488756" y="567994"/>
                  </a:lnTo>
                  <a:lnTo>
                    <a:pt x="485531" y="566661"/>
                  </a:lnTo>
                  <a:lnTo>
                    <a:pt x="334782" y="566661"/>
                  </a:lnTo>
                  <a:lnTo>
                    <a:pt x="318365" y="563310"/>
                  </a:lnTo>
                  <a:lnTo>
                    <a:pt x="304930" y="554231"/>
                  </a:lnTo>
                  <a:lnTo>
                    <a:pt x="295848" y="540793"/>
                  </a:lnTo>
                  <a:lnTo>
                    <a:pt x="292493" y="524383"/>
                  </a:lnTo>
                  <a:lnTo>
                    <a:pt x="292491" y="372884"/>
                  </a:lnTo>
                  <a:close/>
                </a:path>
                <a:path w="692785" h="685800">
                  <a:moveTo>
                    <a:pt x="676473" y="244817"/>
                  </a:moveTo>
                  <a:lnTo>
                    <a:pt x="624608" y="244817"/>
                  </a:lnTo>
                  <a:lnTo>
                    <a:pt x="641061" y="248147"/>
                  </a:lnTo>
                  <a:lnTo>
                    <a:pt x="654509" y="257221"/>
                  </a:lnTo>
                  <a:lnTo>
                    <a:pt x="663583" y="270669"/>
                  </a:lnTo>
                  <a:lnTo>
                    <a:pt x="666912" y="287121"/>
                  </a:lnTo>
                  <a:lnTo>
                    <a:pt x="666912" y="524383"/>
                  </a:lnTo>
                  <a:lnTo>
                    <a:pt x="663556" y="540799"/>
                  </a:lnTo>
                  <a:lnTo>
                    <a:pt x="654476" y="554232"/>
                  </a:lnTo>
                  <a:lnTo>
                    <a:pt x="641037" y="563311"/>
                  </a:lnTo>
                  <a:lnTo>
                    <a:pt x="624608" y="566661"/>
                  </a:lnTo>
                  <a:lnTo>
                    <a:pt x="568589" y="566661"/>
                  </a:lnTo>
                  <a:lnTo>
                    <a:pt x="562875" y="572374"/>
                  </a:lnTo>
                  <a:lnTo>
                    <a:pt x="562823" y="641985"/>
                  </a:lnTo>
                  <a:lnTo>
                    <a:pt x="588497" y="641985"/>
                  </a:lnTo>
                  <a:lnTo>
                    <a:pt x="588490" y="592328"/>
                  </a:lnTo>
                  <a:lnTo>
                    <a:pt x="624608" y="592328"/>
                  </a:lnTo>
                  <a:lnTo>
                    <a:pt x="672619" y="572374"/>
                  </a:lnTo>
                  <a:lnTo>
                    <a:pt x="692576" y="524383"/>
                  </a:lnTo>
                  <a:lnTo>
                    <a:pt x="692579" y="287121"/>
                  </a:lnTo>
                  <a:lnTo>
                    <a:pt x="687207" y="260711"/>
                  </a:lnTo>
                  <a:lnTo>
                    <a:pt x="676473" y="244817"/>
                  </a:lnTo>
                  <a:close/>
                </a:path>
                <a:path w="692785" h="685800">
                  <a:moveTo>
                    <a:pt x="357845" y="0"/>
                  </a:moveTo>
                  <a:lnTo>
                    <a:pt x="67955" y="0"/>
                  </a:lnTo>
                  <a:lnTo>
                    <a:pt x="41631" y="5349"/>
                  </a:lnTo>
                  <a:lnTo>
                    <a:pt x="20060" y="19875"/>
                  </a:lnTo>
                  <a:lnTo>
                    <a:pt x="5440" y="41415"/>
                  </a:lnTo>
                  <a:lnTo>
                    <a:pt x="5" y="67640"/>
                  </a:lnTo>
                  <a:lnTo>
                    <a:pt x="0" y="304927"/>
                  </a:lnTo>
                  <a:lnTo>
                    <a:pt x="5366" y="331329"/>
                  </a:lnTo>
                  <a:lnTo>
                    <a:pt x="19950" y="352929"/>
                  </a:lnTo>
                  <a:lnTo>
                    <a:pt x="41547" y="367514"/>
                  </a:lnTo>
                  <a:lnTo>
                    <a:pt x="67955" y="372884"/>
                  </a:lnTo>
                  <a:lnTo>
                    <a:pt x="104073" y="372884"/>
                  </a:lnTo>
                  <a:lnTo>
                    <a:pt x="104073" y="456933"/>
                  </a:lnTo>
                  <a:lnTo>
                    <a:pt x="105394" y="460159"/>
                  </a:lnTo>
                  <a:lnTo>
                    <a:pt x="110233" y="465010"/>
                  </a:lnTo>
                  <a:lnTo>
                    <a:pt x="113459" y="466344"/>
                  </a:lnTo>
                  <a:lnTo>
                    <a:pt x="120342" y="466356"/>
                  </a:lnTo>
                  <a:lnTo>
                    <a:pt x="123568" y="465010"/>
                  </a:lnTo>
                  <a:lnTo>
                    <a:pt x="166463" y="422186"/>
                  </a:lnTo>
                  <a:lnTo>
                    <a:pt x="129740" y="422186"/>
                  </a:lnTo>
                  <a:lnTo>
                    <a:pt x="129686" y="352929"/>
                  </a:lnTo>
                  <a:lnTo>
                    <a:pt x="123974" y="347218"/>
                  </a:lnTo>
                  <a:lnTo>
                    <a:pt x="67955" y="347218"/>
                  </a:lnTo>
                  <a:lnTo>
                    <a:pt x="51510" y="343889"/>
                  </a:lnTo>
                  <a:lnTo>
                    <a:pt x="38065" y="334816"/>
                  </a:lnTo>
                  <a:lnTo>
                    <a:pt x="28993" y="321371"/>
                  </a:lnTo>
                  <a:lnTo>
                    <a:pt x="25664" y="304927"/>
                  </a:lnTo>
                  <a:lnTo>
                    <a:pt x="25664" y="67640"/>
                  </a:lnTo>
                  <a:lnTo>
                    <a:pt x="29085" y="51314"/>
                  </a:lnTo>
                  <a:lnTo>
                    <a:pt x="38189" y="37971"/>
                  </a:lnTo>
                  <a:lnTo>
                    <a:pt x="51603" y="28969"/>
                  </a:lnTo>
                  <a:lnTo>
                    <a:pt x="67955" y="25666"/>
                  </a:lnTo>
                  <a:lnTo>
                    <a:pt x="409603" y="25666"/>
                  </a:lnTo>
                  <a:lnTo>
                    <a:pt x="405694" y="19907"/>
                  </a:lnTo>
                  <a:lnTo>
                    <a:pt x="384143" y="5370"/>
                  </a:lnTo>
                  <a:lnTo>
                    <a:pt x="357845" y="0"/>
                  </a:lnTo>
                  <a:close/>
                </a:path>
                <a:path w="692785" h="685800">
                  <a:moveTo>
                    <a:pt x="210461" y="346862"/>
                  </a:moveTo>
                  <a:lnTo>
                    <a:pt x="207032" y="346862"/>
                  </a:lnTo>
                  <a:lnTo>
                    <a:pt x="203819" y="348195"/>
                  </a:lnTo>
                  <a:lnTo>
                    <a:pt x="129740" y="422186"/>
                  </a:lnTo>
                  <a:lnTo>
                    <a:pt x="166463" y="422186"/>
                  </a:lnTo>
                  <a:lnTo>
                    <a:pt x="215846" y="372884"/>
                  </a:lnTo>
                  <a:lnTo>
                    <a:pt x="292491" y="372884"/>
                  </a:lnTo>
                  <a:lnTo>
                    <a:pt x="292491" y="347256"/>
                  </a:lnTo>
                  <a:lnTo>
                    <a:pt x="266824" y="347256"/>
                  </a:lnTo>
                  <a:lnTo>
                    <a:pt x="210461" y="346862"/>
                  </a:lnTo>
                  <a:close/>
                </a:path>
                <a:path w="692785" h="685800">
                  <a:moveTo>
                    <a:pt x="624608" y="219163"/>
                  </a:moveTo>
                  <a:lnTo>
                    <a:pt x="334731" y="219163"/>
                  </a:lnTo>
                  <a:lnTo>
                    <a:pt x="308347" y="224549"/>
                  </a:lnTo>
                  <a:lnTo>
                    <a:pt x="286766" y="239140"/>
                  </a:lnTo>
                  <a:lnTo>
                    <a:pt x="272191" y="260733"/>
                  </a:lnTo>
                  <a:lnTo>
                    <a:pt x="266824" y="287121"/>
                  </a:lnTo>
                  <a:lnTo>
                    <a:pt x="266824" y="347256"/>
                  </a:lnTo>
                  <a:lnTo>
                    <a:pt x="292491" y="347256"/>
                  </a:lnTo>
                  <a:lnTo>
                    <a:pt x="292491" y="287121"/>
                  </a:lnTo>
                  <a:lnTo>
                    <a:pt x="295820" y="270669"/>
                  </a:lnTo>
                  <a:lnTo>
                    <a:pt x="304894" y="257221"/>
                  </a:lnTo>
                  <a:lnTo>
                    <a:pt x="318342" y="248147"/>
                  </a:lnTo>
                  <a:lnTo>
                    <a:pt x="334794" y="244817"/>
                  </a:lnTo>
                  <a:lnTo>
                    <a:pt x="676473" y="244817"/>
                  </a:lnTo>
                  <a:lnTo>
                    <a:pt x="672619" y="239112"/>
                  </a:lnTo>
                  <a:lnTo>
                    <a:pt x="651018" y="224528"/>
                  </a:lnTo>
                  <a:lnTo>
                    <a:pt x="624608" y="219163"/>
                  </a:lnTo>
                  <a:close/>
                </a:path>
                <a:path w="692785" h="685800">
                  <a:moveTo>
                    <a:pt x="409603" y="25666"/>
                  </a:moveTo>
                  <a:lnTo>
                    <a:pt x="357845" y="25666"/>
                  </a:lnTo>
                  <a:lnTo>
                    <a:pt x="374290" y="28995"/>
                  </a:lnTo>
                  <a:lnTo>
                    <a:pt x="387734" y="38068"/>
                  </a:lnTo>
                  <a:lnTo>
                    <a:pt x="396807" y="51512"/>
                  </a:lnTo>
                  <a:lnTo>
                    <a:pt x="400072" y="67640"/>
                  </a:lnTo>
                  <a:lnTo>
                    <a:pt x="400136" y="219163"/>
                  </a:lnTo>
                  <a:lnTo>
                    <a:pt x="425739" y="219163"/>
                  </a:lnTo>
                  <a:lnTo>
                    <a:pt x="425726" y="67640"/>
                  </a:lnTo>
                  <a:lnTo>
                    <a:pt x="420294" y="41415"/>
                  </a:lnTo>
                  <a:lnTo>
                    <a:pt x="409603" y="25666"/>
                  </a:lnTo>
                  <a:close/>
                </a:path>
              </a:pathLst>
            </a:custGeom>
            <a:solidFill>
              <a:srgbClr val="FFFFFF"/>
            </a:solidFill>
          </p:spPr>
          <p:txBody>
            <a:bodyPr wrap="square" lIns="0" tIns="0" rIns="0" bIns="0" rtlCol="0"/>
            <a:lstStyle/>
            <a:p>
              <a:endParaRPr/>
            </a:p>
          </p:txBody>
        </p:sp>
        <p:pic>
          <p:nvPicPr>
            <p:cNvPr id="15" name="object 10">
              <a:extLst>
                <a:ext uri="{FF2B5EF4-FFF2-40B4-BE49-F238E27FC236}">
                  <a16:creationId xmlns:a16="http://schemas.microsoft.com/office/drawing/2014/main" id="{790F1948-7655-F948-3AE7-DDC606481CAE}"/>
                </a:ext>
              </a:extLst>
            </p:cNvPr>
            <p:cNvPicPr/>
            <p:nvPr/>
          </p:nvPicPr>
          <p:blipFill>
            <a:blip r:embed="rId4" cstate="print"/>
            <a:stretch>
              <a:fillRect/>
            </a:stretch>
          </p:blipFill>
          <p:spPr>
            <a:xfrm>
              <a:off x="573219" y="2111071"/>
              <a:ext cx="147612" cy="107175"/>
            </a:xfrm>
            <a:prstGeom prst="rect">
              <a:avLst/>
            </a:prstGeom>
          </p:spPr>
        </p:pic>
        <p:sp>
          <p:nvSpPr>
            <p:cNvPr id="16" name="object 11">
              <a:extLst>
                <a:ext uri="{FF2B5EF4-FFF2-40B4-BE49-F238E27FC236}">
                  <a16:creationId xmlns:a16="http://schemas.microsoft.com/office/drawing/2014/main" id="{4E08B05A-A4FB-2056-473C-DB3F47D26FB1}"/>
                </a:ext>
              </a:extLst>
            </p:cNvPr>
            <p:cNvSpPr/>
            <p:nvPr/>
          </p:nvSpPr>
          <p:spPr>
            <a:xfrm>
              <a:off x="794054" y="2294623"/>
              <a:ext cx="240029" cy="60960"/>
            </a:xfrm>
            <a:custGeom>
              <a:avLst/>
              <a:gdLst/>
              <a:ahLst/>
              <a:cxnLst/>
              <a:rect l="l" t="t" r="r" b="b"/>
              <a:pathLst>
                <a:path w="240030" h="60960">
                  <a:moveTo>
                    <a:pt x="96126" y="48056"/>
                  </a:moveTo>
                  <a:lnTo>
                    <a:pt x="92341" y="29362"/>
                  </a:lnTo>
                  <a:lnTo>
                    <a:pt x="82029" y="14084"/>
                  </a:lnTo>
                  <a:lnTo>
                    <a:pt x="66751" y="3771"/>
                  </a:lnTo>
                  <a:lnTo>
                    <a:pt x="48056" y="0"/>
                  </a:lnTo>
                  <a:lnTo>
                    <a:pt x="29375" y="3771"/>
                  </a:lnTo>
                  <a:lnTo>
                    <a:pt x="14097" y="14084"/>
                  </a:lnTo>
                  <a:lnTo>
                    <a:pt x="3784" y="29362"/>
                  </a:lnTo>
                  <a:lnTo>
                    <a:pt x="0" y="48056"/>
                  </a:lnTo>
                  <a:lnTo>
                    <a:pt x="0" y="55130"/>
                  </a:lnTo>
                  <a:lnTo>
                    <a:pt x="5765" y="60883"/>
                  </a:lnTo>
                  <a:lnTo>
                    <a:pt x="19913" y="60883"/>
                  </a:lnTo>
                  <a:lnTo>
                    <a:pt x="25666" y="55130"/>
                  </a:lnTo>
                  <a:lnTo>
                    <a:pt x="25666" y="48031"/>
                  </a:lnTo>
                  <a:lnTo>
                    <a:pt x="27470" y="39344"/>
                  </a:lnTo>
                  <a:lnTo>
                    <a:pt x="32283" y="32245"/>
                  </a:lnTo>
                  <a:lnTo>
                    <a:pt x="39420" y="27444"/>
                  </a:lnTo>
                  <a:lnTo>
                    <a:pt x="48120" y="25692"/>
                  </a:lnTo>
                  <a:lnTo>
                    <a:pt x="56781" y="27470"/>
                  </a:lnTo>
                  <a:lnTo>
                    <a:pt x="63881" y="32283"/>
                  </a:lnTo>
                  <a:lnTo>
                    <a:pt x="68681" y="39382"/>
                  </a:lnTo>
                  <a:lnTo>
                    <a:pt x="70459" y="48056"/>
                  </a:lnTo>
                  <a:lnTo>
                    <a:pt x="70446" y="51485"/>
                  </a:lnTo>
                  <a:lnTo>
                    <a:pt x="71780" y="54711"/>
                  </a:lnTo>
                  <a:lnTo>
                    <a:pt x="76619" y="59563"/>
                  </a:lnTo>
                  <a:lnTo>
                    <a:pt x="79844" y="60909"/>
                  </a:lnTo>
                  <a:lnTo>
                    <a:pt x="83286" y="60909"/>
                  </a:lnTo>
                  <a:lnTo>
                    <a:pt x="90360" y="60909"/>
                  </a:lnTo>
                  <a:lnTo>
                    <a:pt x="96113" y="55156"/>
                  </a:lnTo>
                  <a:lnTo>
                    <a:pt x="96126" y="48056"/>
                  </a:lnTo>
                  <a:close/>
                </a:path>
                <a:path w="240030" h="60960">
                  <a:moveTo>
                    <a:pt x="239649" y="48056"/>
                  </a:moveTo>
                  <a:lnTo>
                    <a:pt x="235851" y="29400"/>
                  </a:lnTo>
                  <a:lnTo>
                    <a:pt x="225539" y="14135"/>
                  </a:lnTo>
                  <a:lnTo>
                    <a:pt x="210286" y="3822"/>
                  </a:lnTo>
                  <a:lnTo>
                    <a:pt x="191630" y="25"/>
                  </a:lnTo>
                  <a:lnTo>
                    <a:pt x="172948" y="3810"/>
                  </a:lnTo>
                  <a:lnTo>
                    <a:pt x="157670" y="14109"/>
                  </a:lnTo>
                  <a:lnTo>
                    <a:pt x="147345" y="29375"/>
                  </a:lnTo>
                  <a:lnTo>
                    <a:pt x="143535" y="48056"/>
                  </a:lnTo>
                  <a:lnTo>
                    <a:pt x="143535" y="55130"/>
                  </a:lnTo>
                  <a:lnTo>
                    <a:pt x="149301" y="60883"/>
                  </a:lnTo>
                  <a:lnTo>
                    <a:pt x="163449" y="60883"/>
                  </a:lnTo>
                  <a:lnTo>
                    <a:pt x="169202" y="55130"/>
                  </a:lnTo>
                  <a:lnTo>
                    <a:pt x="169202" y="48056"/>
                  </a:lnTo>
                  <a:lnTo>
                    <a:pt x="170967" y="39344"/>
                  </a:lnTo>
                  <a:lnTo>
                    <a:pt x="175768" y="32219"/>
                  </a:lnTo>
                  <a:lnTo>
                    <a:pt x="182880" y="27419"/>
                  </a:lnTo>
                  <a:lnTo>
                    <a:pt x="191592" y="25654"/>
                  </a:lnTo>
                  <a:lnTo>
                    <a:pt x="200304" y="27419"/>
                  </a:lnTo>
                  <a:lnTo>
                    <a:pt x="207429" y="32219"/>
                  </a:lnTo>
                  <a:lnTo>
                    <a:pt x="212229" y="39344"/>
                  </a:lnTo>
                  <a:lnTo>
                    <a:pt x="213995" y="48056"/>
                  </a:lnTo>
                  <a:lnTo>
                    <a:pt x="213995" y="55130"/>
                  </a:lnTo>
                  <a:lnTo>
                    <a:pt x="219748" y="60883"/>
                  </a:lnTo>
                  <a:lnTo>
                    <a:pt x="226822" y="60883"/>
                  </a:lnTo>
                  <a:lnTo>
                    <a:pt x="233895" y="60883"/>
                  </a:lnTo>
                  <a:lnTo>
                    <a:pt x="239649" y="55130"/>
                  </a:lnTo>
                  <a:lnTo>
                    <a:pt x="239649" y="48056"/>
                  </a:lnTo>
                  <a:close/>
                </a:path>
              </a:pathLst>
            </a:custGeom>
            <a:solidFill>
              <a:srgbClr val="FFFFFF"/>
            </a:solidFill>
          </p:spPr>
          <p:txBody>
            <a:bodyPr wrap="square" lIns="0" tIns="0" rIns="0" bIns="0" rtlCol="0"/>
            <a:lstStyle/>
            <a:p>
              <a:endParaRPr/>
            </a:p>
          </p:txBody>
        </p:sp>
        <p:pic>
          <p:nvPicPr>
            <p:cNvPr id="17" name="object 12">
              <a:extLst>
                <a:ext uri="{FF2B5EF4-FFF2-40B4-BE49-F238E27FC236}">
                  <a16:creationId xmlns:a16="http://schemas.microsoft.com/office/drawing/2014/main" id="{B3083256-5555-777F-41AE-200DA32D912A}"/>
                </a:ext>
              </a:extLst>
            </p:cNvPr>
            <p:cNvPicPr/>
            <p:nvPr/>
          </p:nvPicPr>
          <p:blipFill>
            <a:blip r:embed="rId5" cstate="print"/>
            <a:stretch>
              <a:fillRect/>
            </a:stretch>
          </p:blipFill>
          <p:spPr>
            <a:xfrm>
              <a:off x="827431" y="2406873"/>
              <a:ext cx="174332" cy="72110"/>
            </a:xfrm>
            <a:prstGeom prst="rect">
              <a:avLst/>
            </a:prstGeom>
          </p:spPr>
        </p:pic>
      </p:grpSp>
      <p:sp>
        <p:nvSpPr>
          <p:cNvPr id="18" name="object 13">
            <a:extLst>
              <a:ext uri="{FF2B5EF4-FFF2-40B4-BE49-F238E27FC236}">
                <a16:creationId xmlns:a16="http://schemas.microsoft.com/office/drawing/2014/main" id="{EEAFBF8F-24C1-5520-2541-F7B574991F8B}"/>
              </a:ext>
            </a:extLst>
          </p:cNvPr>
          <p:cNvSpPr/>
          <p:nvPr userDrawn="1"/>
        </p:nvSpPr>
        <p:spPr>
          <a:xfrm>
            <a:off x="1332000" y="1836355"/>
            <a:ext cx="3108325" cy="0"/>
          </a:xfrm>
          <a:custGeom>
            <a:avLst/>
            <a:gdLst/>
            <a:ahLst/>
            <a:cxnLst/>
            <a:rect l="l" t="t" r="r" b="b"/>
            <a:pathLst>
              <a:path w="3108325">
                <a:moveTo>
                  <a:pt x="0" y="0"/>
                </a:moveTo>
                <a:lnTo>
                  <a:pt x="3107994" y="0"/>
                </a:lnTo>
              </a:path>
            </a:pathLst>
          </a:custGeom>
          <a:ln w="12700">
            <a:solidFill>
              <a:srgbClr val="FFFFFF"/>
            </a:solidFill>
            <a:prstDash val="dash"/>
          </a:ln>
        </p:spPr>
        <p:txBody>
          <a:bodyPr wrap="square" lIns="0" tIns="0" rIns="0" bIns="0" rtlCol="0"/>
          <a:lstStyle/>
          <a:p>
            <a:endParaRPr/>
          </a:p>
        </p:txBody>
      </p:sp>
      <p:sp>
        <p:nvSpPr>
          <p:cNvPr id="19" name="object 14">
            <a:extLst>
              <a:ext uri="{FF2B5EF4-FFF2-40B4-BE49-F238E27FC236}">
                <a16:creationId xmlns:a16="http://schemas.microsoft.com/office/drawing/2014/main" id="{271B78A5-A4EF-69F4-AA40-027B8C569971}"/>
              </a:ext>
            </a:extLst>
          </p:cNvPr>
          <p:cNvSpPr/>
          <p:nvPr userDrawn="1"/>
        </p:nvSpPr>
        <p:spPr>
          <a:xfrm>
            <a:off x="1332000" y="2749555"/>
            <a:ext cx="3108325" cy="0"/>
          </a:xfrm>
          <a:custGeom>
            <a:avLst/>
            <a:gdLst/>
            <a:ahLst/>
            <a:cxnLst/>
            <a:rect l="l" t="t" r="r" b="b"/>
            <a:pathLst>
              <a:path w="3108325">
                <a:moveTo>
                  <a:pt x="0" y="0"/>
                </a:moveTo>
                <a:lnTo>
                  <a:pt x="3107994" y="0"/>
                </a:lnTo>
              </a:path>
            </a:pathLst>
          </a:custGeom>
          <a:ln w="12700">
            <a:solidFill>
              <a:srgbClr val="FFFFFF"/>
            </a:solidFill>
            <a:prstDash val="dash"/>
          </a:ln>
        </p:spPr>
        <p:txBody>
          <a:bodyPr wrap="square" lIns="0" tIns="0" rIns="0" bIns="0" rtlCol="0"/>
          <a:lstStyle/>
          <a:p>
            <a:endParaRPr/>
          </a:p>
        </p:txBody>
      </p:sp>
      <p:sp>
        <p:nvSpPr>
          <p:cNvPr id="20" name="object 15">
            <a:extLst>
              <a:ext uri="{FF2B5EF4-FFF2-40B4-BE49-F238E27FC236}">
                <a16:creationId xmlns:a16="http://schemas.microsoft.com/office/drawing/2014/main" id="{FF0756D2-0185-B66E-FA74-96C4AF271527}"/>
              </a:ext>
            </a:extLst>
          </p:cNvPr>
          <p:cNvSpPr txBox="1"/>
          <p:nvPr userDrawn="1"/>
        </p:nvSpPr>
        <p:spPr>
          <a:xfrm>
            <a:off x="431299" y="4318228"/>
            <a:ext cx="2672715" cy="2427605"/>
          </a:xfrm>
          <a:prstGeom prst="rect">
            <a:avLst/>
          </a:prstGeom>
        </p:spPr>
        <p:txBody>
          <a:bodyPr vert="horz" wrap="square" lIns="0" tIns="12700" rIns="0" bIns="0" rtlCol="0">
            <a:spAutoFit/>
          </a:bodyPr>
          <a:lstStyle/>
          <a:p>
            <a:pPr marL="12700">
              <a:lnSpc>
                <a:spcPts val="3520"/>
              </a:lnSpc>
              <a:spcBef>
                <a:spcPts val="100"/>
              </a:spcBef>
            </a:pPr>
            <a:r>
              <a:rPr sz="3200" spc="-10" dirty="0">
                <a:latin typeface="Network Rail Sans"/>
                <a:cs typeface="Network Rail Sans"/>
              </a:rPr>
              <a:t>Clear,</a:t>
            </a:r>
            <a:endParaRPr sz="3200" dirty="0">
              <a:latin typeface="Network Rail Sans"/>
              <a:cs typeface="Network Rail Sans"/>
            </a:endParaRPr>
          </a:p>
          <a:p>
            <a:pPr marL="12700">
              <a:lnSpc>
                <a:spcPts val="3520"/>
              </a:lnSpc>
            </a:pPr>
            <a:r>
              <a:rPr sz="3200" b="1" dirty="0">
                <a:solidFill>
                  <a:srgbClr val="EC6608"/>
                </a:solidFill>
                <a:latin typeface="Network Rail Sans"/>
                <a:cs typeface="Network Rail Sans"/>
              </a:rPr>
              <a:t>safe</a:t>
            </a:r>
            <a:r>
              <a:rPr sz="3200" b="1" spc="-114" dirty="0">
                <a:solidFill>
                  <a:srgbClr val="EC6608"/>
                </a:solidFill>
                <a:latin typeface="Network Rail Sans"/>
                <a:cs typeface="Network Rail Sans"/>
              </a:rPr>
              <a:t> </a:t>
            </a:r>
            <a:r>
              <a:rPr sz="3200" b="1" spc="-10" dirty="0">
                <a:solidFill>
                  <a:srgbClr val="EC6608"/>
                </a:solidFill>
                <a:latin typeface="Network Rail Sans"/>
                <a:cs typeface="Network Rail Sans"/>
              </a:rPr>
              <a:t>directions</a:t>
            </a:r>
            <a:endParaRPr sz="3200" dirty="0">
              <a:latin typeface="Network Rail Sans"/>
              <a:cs typeface="Network Rail Sans"/>
            </a:endParaRPr>
          </a:p>
          <a:p>
            <a:pPr marL="12700" marR="36195">
              <a:lnSpc>
                <a:spcPct val="101200"/>
              </a:lnSpc>
              <a:spcBef>
                <a:spcPts val="1670"/>
              </a:spcBef>
            </a:pPr>
            <a:r>
              <a:rPr sz="1400" dirty="0">
                <a:latin typeface="Network Rail Sans"/>
                <a:cs typeface="Network Rail Sans"/>
              </a:rPr>
              <a:t>Once</a:t>
            </a:r>
            <a:r>
              <a:rPr sz="1400" spc="-20" dirty="0">
                <a:latin typeface="Network Rail Sans"/>
                <a:cs typeface="Network Rail Sans"/>
              </a:rPr>
              <a:t> </a:t>
            </a:r>
            <a:r>
              <a:rPr sz="1400" dirty="0">
                <a:latin typeface="Network Rail Sans"/>
                <a:cs typeface="Network Rail Sans"/>
              </a:rPr>
              <a:t>you</a:t>
            </a:r>
            <a:r>
              <a:rPr sz="1400" spc="-5" dirty="0">
                <a:latin typeface="Network Rail Sans"/>
                <a:cs typeface="Network Rail Sans"/>
              </a:rPr>
              <a:t> </a:t>
            </a:r>
            <a:r>
              <a:rPr sz="1400" dirty="0">
                <a:latin typeface="Network Rail Sans"/>
                <a:cs typeface="Network Rail Sans"/>
              </a:rPr>
              <a:t>choose</a:t>
            </a:r>
            <a:r>
              <a:rPr sz="1400" spc="-5" dirty="0">
                <a:latin typeface="Network Rail Sans"/>
                <a:cs typeface="Network Rail Sans"/>
              </a:rPr>
              <a:t> </a:t>
            </a:r>
            <a:r>
              <a:rPr sz="1400" dirty="0">
                <a:latin typeface="Network Rail Sans"/>
                <a:cs typeface="Network Rail Sans"/>
              </a:rPr>
              <a:t>your</a:t>
            </a:r>
            <a:r>
              <a:rPr sz="1400" spc="-5" dirty="0">
                <a:latin typeface="Network Rail Sans"/>
                <a:cs typeface="Network Rail Sans"/>
              </a:rPr>
              <a:t> </a:t>
            </a:r>
            <a:r>
              <a:rPr sz="1400" dirty="0">
                <a:latin typeface="Network Rail Sans"/>
                <a:cs typeface="Network Rail Sans"/>
              </a:rPr>
              <a:t>access</a:t>
            </a:r>
            <a:r>
              <a:rPr sz="1400" spc="-5" dirty="0">
                <a:latin typeface="Network Rail Sans"/>
                <a:cs typeface="Network Rail Sans"/>
              </a:rPr>
              <a:t> </a:t>
            </a:r>
            <a:r>
              <a:rPr sz="1400" spc="-10" dirty="0">
                <a:latin typeface="Network Rail Sans"/>
                <a:cs typeface="Network Rail Sans"/>
              </a:rPr>
              <a:t>point, </a:t>
            </a:r>
            <a:r>
              <a:rPr sz="1400" dirty="0">
                <a:latin typeface="Network Rail Sans"/>
                <a:cs typeface="Network Rail Sans"/>
              </a:rPr>
              <a:t>you’ll</a:t>
            </a:r>
            <a:r>
              <a:rPr sz="1400" spc="-15" dirty="0">
                <a:latin typeface="Network Rail Sans"/>
                <a:cs typeface="Network Rail Sans"/>
              </a:rPr>
              <a:t> </a:t>
            </a:r>
            <a:r>
              <a:rPr sz="1400" dirty="0">
                <a:latin typeface="Network Rail Sans"/>
                <a:cs typeface="Network Rail Sans"/>
              </a:rPr>
              <a:t>get</a:t>
            </a:r>
            <a:r>
              <a:rPr sz="1400" spc="-5" dirty="0">
                <a:latin typeface="Network Rail Sans"/>
                <a:cs typeface="Network Rail Sans"/>
              </a:rPr>
              <a:t> </a:t>
            </a:r>
            <a:r>
              <a:rPr sz="1400" dirty="0">
                <a:latin typeface="Network Rail Sans"/>
                <a:cs typeface="Network Rail Sans"/>
              </a:rPr>
              <a:t>clear</a:t>
            </a:r>
            <a:r>
              <a:rPr sz="1400" spc="-5" dirty="0">
                <a:latin typeface="Network Rail Sans"/>
                <a:cs typeface="Network Rail Sans"/>
              </a:rPr>
              <a:t> </a:t>
            </a:r>
            <a:r>
              <a:rPr sz="1400" dirty="0">
                <a:latin typeface="Network Rail Sans"/>
                <a:cs typeface="Network Rail Sans"/>
              </a:rPr>
              <a:t>in-app </a:t>
            </a:r>
            <a:r>
              <a:rPr sz="1400" spc="-10" dirty="0">
                <a:latin typeface="Network Rail Sans"/>
                <a:cs typeface="Network Rail Sans"/>
              </a:rPr>
              <a:t>directions </a:t>
            </a:r>
            <a:r>
              <a:rPr sz="1400" dirty="0">
                <a:latin typeface="Network Rail Sans"/>
                <a:cs typeface="Network Rail Sans"/>
              </a:rPr>
              <a:t>that</a:t>
            </a:r>
            <a:r>
              <a:rPr sz="1400" spc="-20" dirty="0">
                <a:latin typeface="Network Rail Sans"/>
                <a:cs typeface="Network Rail Sans"/>
              </a:rPr>
              <a:t> </a:t>
            </a:r>
            <a:r>
              <a:rPr sz="1400" dirty="0">
                <a:latin typeface="Network Rail Sans"/>
                <a:cs typeface="Network Rail Sans"/>
              </a:rPr>
              <a:t>keep</a:t>
            </a:r>
            <a:r>
              <a:rPr sz="1400" spc="-20" dirty="0">
                <a:latin typeface="Network Rail Sans"/>
                <a:cs typeface="Network Rail Sans"/>
              </a:rPr>
              <a:t> </a:t>
            </a:r>
            <a:r>
              <a:rPr sz="1400" dirty="0">
                <a:latin typeface="Network Rail Sans"/>
                <a:cs typeface="Network Rail Sans"/>
              </a:rPr>
              <a:t>you</a:t>
            </a:r>
            <a:r>
              <a:rPr sz="1400" spc="-15" dirty="0">
                <a:latin typeface="Network Rail Sans"/>
                <a:cs typeface="Network Rail Sans"/>
              </a:rPr>
              <a:t> </a:t>
            </a:r>
            <a:r>
              <a:rPr sz="1400" dirty="0">
                <a:latin typeface="Network Rail Sans"/>
                <a:cs typeface="Network Rail Sans"/>
              </a:rPr>
              <a:t>out</a:t>
            </a:r>
            <a:r>
              <a:rPr sz="1400" spc="-20" dirty="0">
                <a:latin typeface="Network Rail Sans"/>
                <a:cs typeface="Network Rail Sans"/>
              </a:rPr>
              <a:t> </a:t>
            </a:r>
            <a:r>
              <a:rPr sz="1400" dirty="0">
                <a:latin typeface="Network Rail Sans"/>
                <a:cs typeface="Network Rail Sans"/>
              </a:rPr>
              <a:t>of</a:t>
            </a:r>
            <a:r>
              <a:rPr sz="1400" spc="-20" dirty="0">
                <a:latin typeface="Network Rail Sans"/>
                <a:cs typeface="Network Rail Sans"/>
              </a:rPr>
              <a:t> </a:t>
            </a:r>
            <a:r>
              <a:rPr sz="1400" dirty="0">
                <a:latin typeface="Network Rail Sans"/>
                <a:cs typeface="Network Rail Sans"/>
              </a:rPr>
              <a:t>harm’s</a:t>
            </a:r>
            <a:r>
              <a:rPr sz="1400" spc="-15" dirty="0">
                <a:latin typeface="Network Rail Sans"/>
                <a:cs typeface="Network Rail Sans"/>
              </a:rPr>
              <a:t> </a:t>
            </a:r>
            <a:r>
              <a:rPr sz="1400" spc="-20" dirty="0">
                <a:latin typeface="Network Rail Sans"/>
                <a:cs typeface="Network Rail Sans"/>
              </a:rPr>
              <a:t>way.</a:t>
            </a:r>
            <a:endParaRPr sz="1400" dirty="0">
              <a:latin typeface="Network Rail Sans"/>
              <a:cs typeface="Network Rail Sans"/>
            </a:endParaRPr>
          </a:p>
          <a:p>
            <a:pPr>
              <a:lnSpc>
                <a:spcPct val="100000"/>
              </a:lnSpc>
              <a:spcBef>
                <a:spcPts val="10"/>
              </a:spcBef>
            </a:pPr>
            <a:endParaRPr sz="1500" dirty="0">
              <a:latin typeface="Network Rail Sans"/>
              <a:cs typeface="Network Rail Sans"/>
            </a:endParaRPr>
          </a:p>
          <a:p>
            <a:pPr marL="12700" marR="5080">
              <a:lnSpc>
                <a:spcPct val="101200"/>
              </a:lnSpc>
              <a:spcBef>
                <a:spcPts val="5"/>
              </a:spcBef>
            </a:pPr>
            <a:r>
              <a:rPr sz="1400" spc="-25" dirty="0">
                <a:latin typeface="Network Rail Sans"/>
                <a:cs typeface="Network Rail Sans"/>
              </a:rPr>
              <a:t>You</a:t>
            </a:r>
            <a:r>
              <a:rPr sz="1400" spc="-10" dirty="0">
                <a:latin typeface="Network Rail Sans"/>
                <a:cs typeface="Network Rail Sans"/>
              </a:rPr>
              <a:t> </a:t>
            </a:r>
            <a:r>
              <a:rPr sz="1400" dirty="0">
                <a:latin typeface="Network Rail Sans"/>
                <a:cs typeface="Network Rail Sans"/>
              </a:rPr>
              <a:t>can</a:t>
            </a:r>
            <a:r>
              <a:rPr sz="1400" spc="-10" dirty="0">
                <a:latin typeface="Network Rail Sans"/>
                <a:cs typeface="Network Rail Sans"/>
              </a:rPr>
              <a:t> </a:t>
            </a:r>
            <a:r>
              <a:rPr sz="1400" dirty="0">
                <a:latin typeface="Network Rail Sans"/>
                <a:cs typeface="Network Rail Sans"/>
              </a:rPr>
              <a:t>also</a:t>
            </a:r>
            <a:r>
              <a:rPr sz="1400" spc="-10" dirty="0">
                <a:latin typeface="Network Rail Sans"/>
                <a:cs typeface="Network Rail Sans"/>
              </a:rPr>
              <a:t> </a:t>
            </a:r>
            <a:r>
              <a:rPr sz="1400" dirty="0">
                <a:latin typeface="Network Rail Sans"/>
                <a:cs typeface="Network Rail Sans"/>
              </a:rPr>
              <a:t>link</a:t>
            </a:r>
            <a:r>
              <a:rPr sz="1400" spc="-10" dirty="0">
                <a:latin typeface="Network Rail Sans"/>
                <a:cs typeface="Network Rail Sans"/>
              </a:rPr>
              <a:t> </a:t>
            </a:r>
            <a:r>
              <a:rPr sz="1400" dirty="0">
                <a:latin typeface="Network Rail Sans"/>
                <a:cs typeface="Network Rail Sans"/>
              </a:rPr>
              <a:t>to</a:t>
            </a:r>
            <a:r>
              <a:rPr sz="1400" spc="-10" dirty="0">
                <a:latin typeface="Network Rail Sans"/>
                <a:cs typeface="Network Rail Sans"/>
              </a:rPr>
              <a:t> </a:t>
            </a:r>
            <a:r>
              <a:rPr sz="1400" dirty="0">
                <a:latin typeface="Network Rail Sans"/>
                <a:cs typeface="Network Rail Sans"/>
              </a:rPr>
              <a:t>Google</a:t>
            </a:r>
            <a:r>
              <a:rPr sz="1400" spc="-10" dirty="0">
                <a:latin typeface="Network Rail Sans"/>
                <a:cs typeface="Network Rail Sans"/>
              </a:rPr>
              <a:t> </a:t>
            </a:r>
            <a:r>
              <a:rPr sz="1400" dirty="0">
                <a:latin typeface="Network Rail Sans"/>
                <a:cs typeface="Network Rail Sans"/>
              </a:rPr>
              <a:t>or</a:t>
            </a:r>
            <a:r>
              <a:rPr sz="1400" spc="-10" dirty="0">
                <a:latin typeface="Network Rail Sans"/>
                <a:cs typeface="Network Rail Sans"/>
              </a:rPr>
              <a:t> Apple </a:t>
            </a:r>
            <a:r>
              <a:rPr sz="1400" dirty="0">
                <a:latin typeface="Network Rail Sans"/>
                <a:cs typeface="Network Rail Sans"/>
              </a:rPr>
              <a:t>Maps</a:t>
            </a:r>
            <a:r>
              <a:rPr sz="1400" spc="-15" dirty="0">
                <a:latin typeface="Network Rail Sans"/>
                <a:cs typeface="Network Rail Sans"/>
              </a:rPr>
              <a:t> </a:t>
            </a:r>
            <a:r>
              <a:rPr sz="1400" dirty="0">
                <a:latin typeface="Network Rail Sans"/>
                <a:cs typeface="Network Rail Sans"/>
              </a:rPr>
              <a:t>on</a:t>
            </a:r>
            <a:r>
              <a:rPr sz="1400" spc="-5" dirty="0">
                <a:latin typeface="Network Rail Sans"/>
                <a:cs typeface="Network Rail Sans"/>
              </a:rPr>
              <a:t> </a:t>
            </a:r>
            <a:r>
              <a:rPr sz="1400" dirty="0">
                <a:latin typeface="Network Rail Sans"/>
                <a:cs typeface="Network Rail Sans"/>
              </a:rPr>
              <a:t>your</a:t>
            </a:r>
            <a:r>
              <a:rPr sz="1400" spc="-5" dirty="0">
                <a:latin typeface="Network Rail Sans"/>
                <a:cs typeface="Network Rail Sans"/>
              </a:rPr>
              <a:t> </a:t>
            </a:r>
            <a:r>
              <a:rPr sz="1400" dirty="0">
                <a:latin typeface="Network Rail Sans"/>
                <a:cs typeface="Network Rail Sans"/>
              </a:rPr>
              <a:t>smart </a:t>
            </a:r>
            <a:r>
              <a:rPr sz="1400" spc="-10" dirty="0">
                <a:latin typeface="Network Rail Sans"/>
                <a:cs typeface="Network Rail Sans"/>
              </a:rPr>
              <a:t>device.</a:t>
            </a:r>
            <a:endParaRPr sz="1400" dirty="0">
              <a:latin typeface="Network Rail Sans"/>
              <a:cs typeface="Network Rail Sans"/>
            </a:endParaRPr>
          </a:p>
        </p:txBody>
      </p:sp>
      <p:pic>
        <p:nvPicPr>
          <p:cNvPr id="21" name="object 16">
            <a:extLst>
              <a:ext uri="{FF2B5EF4-FFF2-40B4-BE49-F238E27FC236}">
                <a16:creationId xmlns:a16="http://schemas.microsoft.com/office/drawing/2014/main" id="{BAAFD975-3942-6216-8114-7627B7F4F054}"/>
              </a:ext>
            </a:extLst>
          </p:cNvPr>
          <p:cNvPicPr/>
          <p:nvPr userDrawn="1"/>
        </p:nvPicPr>
        <p:blipFill>
          <a:blip r:embed="rId6" cstate="print"/>
          <a:stretch>
            <a:fillRect/>
          </a:stretch>
        </p:blipFill>
        <p:spPr>
          <a:xfrm>
            <a:off x="2672860" y="3420008"/>
            <a:ext cx="2655132" cy="4139996"/>
          </a:xfrm>
          <a:prstGeom prst="rect">
            <a:avLst/>
          </a:prstGeom>
        </p:spPr>
      </p:pic>
      <p:sp>
        <p:nvSpPr>
          <p:cNvPr id="2" name="Freeform 1">
            <a:extLst>
              <a:ext uri="{FF2B5EF4-FFF2-40B4-BE49-F238E27FC236}">
                <a16:creationId xmlns:a16="http://schemas.microsoft.com/office/drawing/2014/main" id="{2D90E4B2-3601-2187-95CD-300A80B463C8}"/>
              </a:ext>
            </a:extLst>
          </p:cNvPr>
          <p:cNvSpPr/>
          <p:nvPr userDrawn="1"/>
        </p:nvSpPr>
        <p:spPr>
          <a:xfrm>
            <a:off x="550689" y="1041825"/>
            <a:ext cx="450508" cy="651660"/>
          </a:xfrm>
          <a:custGeom>
            <a:avLst/>
            <a:gdLst>
              <a:gd name="connsiteX0" fmla="*/ 228397 w 450508"/>
              <a:gd name="connsiteY0" fmla="*/ 93998 h 651660"/>
              <a:gd name="connsiteX1" fmla="*/ 105383 w 450508"/>
              <a:gd name="connsiteY1" fmla="*/ 217012 h 651660"/>
              <a:gd name="connsiteX2" fmla="*/ 228397 w 450508"/>
              <a:gd name="connsiteY2" fmla="*/ 340026 h 651660"/>
              <a:gd name="connsiteX3" fmla="*/ 351411 w 450508"/>
              <a:gd name="connsiteY3" fmla="*/ 217012 h 651660"/>
              <a:gd name="connsiteX4" fmla="*/ 228397 w 450508"/>
              <a:gd name="connsiteY4" fmla="*/ 93998 h 651660"/>
              <a:gd name="connsiteX5" fmla="*/ 225254 w 450508"/>
              <a:gd name="connsiteY5" fmla="*/ 0 h 651660"/>
              <a:gd name="connsiteX6" fmla="*/ 450508 w 450508"/>
              <a:gd name="connsiteY6" fmla="*/ 225254 h 651660"/>
              <a:gd name="connsiteX7" fmla="*/ 225254 w 450508"/>
              <a:gd name="connsiteY7" fmla="*/ 651641 h 651660"/>
              <a:gd name="connsiteX8" fmla="*/ 0 w 450508"/>
              <a:gd name="connsiteY8" fmla="*/ 225254 h 651660"/>
              <a:gd name="connsiteX9" fmla="*/ 225254 w 450508"/>
              <a:gd name="connsiteY9" fmla="*/ 0 h 6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08" h="651660">
                <a:moveTo>
                  <a:pt x="228397" y="93998"/>
                </a:moveTo>
                <a:cubicBezTo>
                  <a:pt x="160458" y="93998"/>
                  <a:pt x="105383" y="149073"/>
                  <a:pt x="105383" y="217012"/>
                </a:cubicBezTo>
                <a:cubicBezTo>
                  <a:pt x="105383" y="284951"/>
                  <a:pt x="160458" y="340026"/>
                  <a:pt x="228397" y="340026"/>
                </a:cubicBezTo>
                <a:cubicBezTo>
                  <a:pt x="296336" y="340026"/>
                  <a:pt x="351411" y="284951"/>
                  <a:pt x="351411" y="217012"/>
                </a:cubicBezTo>
                <a:cubicBezTo>
                  <a:pt x="351411" y="149073"/>
                  <a:pt x="296336" y="93998"/>
                  <a:pt x="228397" y="93998"/>
                </a:cubicBezTo>
                <a:close/>
                <a:moveTo>
                  <a:pt x="225254" y="0"/>
                </a:moveTo>
                <a:cubicBezTo>
                  <a:pt x="349659" y="0"/>
                  <a:pt x="450508" y="100850"/>
                  <a:pt x="450508" y="225254"/>
                </a:cubicBezTo>
                <a:cubicBezTo>
                  <a:pt x="450508" y="349659"/>
                  <a:pt x="223951" y="654434"/>
                  <a:pt x="225254" y="651641"/>
                </a:cubicBezTo>
                <a:cubicBezTo>
                  <a:pt x="226557" y="648847"/>
                  <a:pt x="0" y="333861"/>
                  <a:pt x="0" y="225254"/>
                </a:cubicBezTo>
                <a:cubicBezTo>
                  <a:pt x="0" y="116647"/>
                  <a:pt x="100849" y="0"/>
                  <a:pt x="225254"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879972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28A6D3BA-94F1-E93E-D193-1EA1E4B22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 y="0"/>
            <a:ext cx="5345222" cy="7562849"/>
          </a:xfrm>
          <a:prstGeom prst="rect">
            <a:avLst/>
          </a:prstGeom>
        </p:spPr>
      </p:pic>
      <p:sp>
        <p:nvSpPr>
          <p:cNvPr id="9" name="object 2">
            <a:extLst>
              <a:ext uri="{FF2B5EF4-FFF2-40B4-BE49-F238E27FC236}">
                <a16:creationId xmlns:a16="http://schemas.microsoft.com/office/drawing/2014/main" id="{3AB3230A-72BB-7413-1024-6939A64A63E7}"/>
              </a:ext>
            </a:extLst>
          </p:cNvPr>
          <p:cNvSpPr txBox="1"/>
          <p:nvPr userDrawn="1"/>
        </p:nvSpPr>
        <p:spPr>
          <a:xfrm>
            <a:off x="901700" y="5601193"/>
            <a:ext cx="3409315" cy="965200"/>
          </a:xfrm>
          <a:prstGeom prst="rect">
            <a:avLst/>
          </a:prstGeom>
        </p:spPr>
        <p:txBody>
          <a:bodyPr vert="horz" wrap="square" lIns="0" tIns="12700" rIns="0" bIns="0" rtlCol="0">
            <a:spAutoFit/>
          </a:bodyPr>
          <a:lstStyle/>
          <a:p>
            <a:pPr marL="12700" marR="5080">
              <a:lnSpc>
                <a:spcPct val="108300"/>
              </a:lnSpc>
              <a:spcBef>
                <a:spcPts val="100"/>
              </a:spcBef>
            </a:pPr>
            <a:r>
              <a:rPr sz="1000" dirty="0">
                <a:solidFill>
                  <a:srgbClr val="FFFFFF"/>
                </a:solidFill>
                <a:latin typeface="Network Rail Sans"/>
                <a:cs typeface="Network Rail Sans"/>
              </a:rPr>
              <a:t>The updated Access Points app makes it easier than ever to find safe track access points, fast. Simply download, search for access points near you or explore specific locations, and get clear, safe directions to wherever you need to be.</a:t>
            </a:r>
            <a:endParaRPr sz="1000" dirty="0">
              <a:latin typeface="Network Rail Sans"/>
              <a:cs typeface="Network Rail Sans"/>
            </a:endParaRPr>
          </a:p>
          <a:p>
            <a:pPr marL="12700">
              <a:lnSpc>
                <a:spcPct val="100000"/>
              </a:lnSpc>
              <a:spcBef>
                <a:spcPts val="1000"/>
              </a:spcBef>
            </a:pPr>
            <a:r>
              <a:rPr sz="1000" b="1" dirty="0">
                <a:solidFill>
                  <a:srgbClr val="FFFFFF"/>
                </a:solidFill>
                <a:latin typeface="Network Rail Sans"/>
                <a:cs typeface="Network Rail Sans"/>
              </a:rPr>
              <a:t>Search ‘Access Points’ today and look out for this app icon</a:t>
            </a:r>
            <a:endParaRPr sz="1000" dirty="0">
              <a:latin typeface="Network Rail Sans"/>
              <a:cs typeface="Network Rail Sans"/>
            </a:endParaRPr>
          </a:p>
        </p:txBody>
      </p:sp>
      <p:pic>
        <p:nvPicPr>
          <p:cNvPr id="10" name="object 3">
            <a:extLst>
              <a:ext uri="{FF2B5EF4-FFF2-40B4-BE49-F238E27FC236}">
                <a16:creationId xmlns:a16="http://schemas.microsoft.com/office/drawing/2014/main" id="{534CAF1E-FB57-20A0-82E9-E0DDB95B144A}"/>
              </a:ext>
            </a:extLst>
          </p:cNvPr>
          <p:cNvPicPr/>
          <p:nvPr userDrawn="1"/>
        </p:nvPicPr>
        <p:blipFill>
          <a:blip r:embed="rId4" cstate="print"/>
          <a:stretch>
            <a:fillRect/>
          </a:stretch>
        </p:blipFill>
        <p:spPr>
          <a:xfrm>
            <a:off x="888000" y="6717098"/>
            <a:ext cx="946799" cy="280014"/>
          </a:xfrm>
          <a:prstGeom prst="rect">
            <a:avLst/>
          </a:prstGeom>
        </p:spPr>
      </p:pic>
      <p:pic>
        <p:nvPicPr>
          <p:cNvPr id="11" name="object 4">
            <a:extLst>
              <a:ext uri="{FF2B5EF4-FFF2-40B4-BE49-F238E27FC236}">
                <a16:creationId xmlns:a16="http://schemas.microsoft.com/office/drawing/2014/main" id="{FEC934F3-47AA-FB36-23A7-3D4C11F165A9}"/>
              </a:ext>
            </a:extLst>
          </p:cNvPr>
          <p:cNvPicPr/>
          <p:nvPr userDrawn="1"/>
        </p:nvPicPr>
        <p:blipFill>
          <a:blip r:embed="rId5" cstate="print"/>
          <a:stretch>
            <a:fillRect/>
          </a:stretch>
        </p:blipFill>
        <p:spPr>
          <a:xfrm>
            <a:off x="1901399" y="6717098"/>
            <a:ext cx="946799" cy="281764"/>
          </a:xfrm>
          <a:prstGeom prst="rect">
            <a:avLst/>
          </a:prstGeom>
        </p:spPr>
      </p:pic>
      <p:pic>
        <p:nvPicPr>
          <p:cNvPr id="12" name="object 5">
            <a:extLst>
              <a:ext uri="{FF2B5EF4-FFF2-40B4-BE49-F238E27FC236}">
                <a16:creationId xmlns:a16="http://schemas.microsoft.com/office/drawing/2014/main" id="{A9AA874C-B37E-D37C-5435-7B28013B6319}"/>
              </a:ext>
            </a:extLst>
          </p:cNvPr>
          <p:cNvPicPr/>
          <p:nvPr userDrawn="1"/>
        </p:nvPicPr>
        <p:blipFill>
          <a:blip r:embed="rId6" cstate="print"/>
          <a:stretch>
            <a:fillRect/>
          </a:stretch>
        </p:blipFill>
        <p:spPr>
          <a:xfrm>
            <a:off x="4175100" y="6329829"/>
            <a:ext cx="342899" cy="319251"/>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0A23810B-A14C-AFD2-3BFA-BEF5339212B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91" y="527222"/>
            <a:ext cx="3626143" cy="5227535"/>
          </a:xfrm>
          <a:prstGeom prst="rect">
            <a:avLst/>
          </a:prstGeom>
        </p:spPr>
      </p:pic>
      <p:cxnSp>
        <p:nvCxnSpPr>
          <p:cNvPr id="18" name="Straight Connector 17">
            <a:extLst>
              <a:ext uri="{FF2B5EF4-FFF2-40B4-BE49-F238E27FC236}">
                <a16:creationId xmlns:a16="http://schemas.microsoft.com/office/drawing/2014/main" id="{44E9A892-4DEE-C240-F835-755E6B562496}"/>
              </a:ext>
            </a:extLst>
          </p:cNvPr>
          <p:cNvCxnSpPr>
            <a:cxnSpLocks/>
          </p:cNvCxnSpPr>
          <p:nvPr userDrawn="1"/>
        </p:nvCxnSpPr>
        <p:spPr>
          <a:xfrm>
            <a:off x="3232150" y="403225"/>
            <a:ext cx="2038350" cy="5365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2522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8800" y="663417"/>
            <a:ext cx="3246755" cy="558800"/>
          </a:xfrm>
          <a:prstGeom prst="rect">
            <a:avLst/>
          </a:prstGeom>
        </p:spPr>
        <p:txBody>
          <a:bodyPr vert="horz" wrap="square" lIns="0" tIns="12700" rIns="0" bIns="0" rtlCol="0">
            <a:spAutoFit/>
          </a:bodyPr>
          <a:lstStyle/>
          <a:p>
            <a:pPr marL="12700">
              <a:lnSpc>
                <a:spcPct val="100000"/>
              </a:lnSpc>
              <a:spcBef>
                <a:spcPts val="100"/>
              </a:spcBef>
            </a:pPr>
            <a:r>
              <a:rPr dirty="0"/>
              <a:t>Safe</a:t>
            </a:r>
            <a:r>
              <a:rPr spc="-140" dirty="0"/>
              <a:t> </a:t>
            </a:r>
            <a:r>
              <a:rPr dirty="0"/>
              <a:t>track</a:t>
            </a:r>
            <a:r>
              <a:rPr spc="-135" dirty="0"/>
              <a:t> </a:t>
            </a:r>
            <a:r>
              <a:rPr spc="-10" dirty="0"/>
              <a:t>access,</a:t>
            </a:r>
          </a:p>
        </p:txBody>
      </p:sp>
      <p:sp>
        <p:nvSpPr>
          <p:cNvPr id="9" name="object 4">
            <a:extLst>
              <a:ext uri="{FF2B5EF4-FFF2-40B4-BE49-F238E27FC236}">
                <a16:creationId xmlns:a16="http://schemas.microsoft.com/office/drawing/2014/main" id="{C7C7475C-9A21-B5D6-FD20-E506DF0256D3}"/>
              </a:ext>
            </a:extLst>
          </p:cNvPr>
          <p:cNvSpPr txBox="1"/>
          <p:nvPr/>
        </p:nvSpPr>
        <p:spPr>
          <a:xfrm>
            <a:off x="558800" y="1818513"/>
            <a:ext cx="3175000" cy="509242"/>
          </a:xfrm>
          <a:prstGeom prst="rect">
            <a:avLst/>
          </a:prstGeom>
        </p:spPr>
        <p:txBody>
          <a:bodyPr vert="horz" wrap="square" lIns="0" tIns="12700" rIns="0" bIns="0" rtlCol="0">
            <a:spAutoFit/>
          </a:bodyPr>
          <a:lstStyle/>
          <a:p>
            <a:pPr marL="12700" marR="5080">
              <a:lnSpc>
                <a:spcPct val="104200"/>
              </a:lnSpc>
              <a:spcBef>
                <a:spcPts val="1380"/>
              </a:spcBef>
            </a:pPr>
            <a:r>
              <a:rPr sz="1600" dirty="0">
                <a:solidFill>
                  <a:srgbClr val="FFFFFF"/>
                </a:solidFill>
                <a:latin typeface="Network Rail Sans"/>
                <a:cs typeface="Network Rail Sans"/>
              </a:rPr>
              <a:t>18,000+</a:t>
            </a:r>
            <a:r>
              <a:rPr sz="1600" spc="-15" dirty="0">
                <a:solidFill>
                  <a:srgbClr val="FFFFFF"/>
                </a:solidFill>
                <a:latin typeface="Network Rail Sans"/>
                <a:cs typeface="Network Rail Sans"/>
              </a:rPr>
              <a:t> </a:t>
            </a:r>
            <a:r>
              <a:rPr sz="1600" dirty="0">
                <a:solidFill>
                  <a:srgbClr val="FFFFFF"/>
                </a:solidFill>
                <a:latin typeface="Network Rail Sans"/>
                <a:cs typeface="Network Rail Sans"/>
              </a:rPr>
              <a:t>access</a:t>
            </a:r>
            <a:r>
              <a:rPr sz="1600" spc="-5" dirty="0">
                <a:solidFill>
                  <a:srgbClr val="FFFFFF"/>
                </a:solidFill>
                <a:latin typeface="Network Rail Sans"/>
                <a:cs typeface="Network Rail Sans"/>
              </a:rPr>
              <a:t> </a:t>
            </a:r>
            <a:r>
              <a:rPr sz="1600" dirty="0">
                <a:solidFill>
                  <a:srgbClr val="FFFFFF"/>
                </a:solidFill>
                <a:latin typeface="Network Rail Sans"/>
                <a:cs typeface="Network Rail Sans"/>
              </a:rPr>
              <a:t>points</a:t>
            </a:r>
            <a:r>
              <a:rPr sz="1600" spc="-5" dirty="0">
                <a:solidFill>
                  <a:srgbClr val="FFFFFF"/>
                </a:solidFill>
                <a:latin typeface="Network Rail Sans"/>
                <a:cs typeface="Network Rail Sans"/>
              </a:rPr>
              <a:t> </a:t>
            </a:r>
            <a:r>
              <a:rPr sz="1600" dirty="0">
                <a:solidFill>
                  <a:srgbClr val="FFFFFF"/>
                </a:solidFill>
                <a:latin typeface="Network Rail Sans"/>
                <a:cs typeface="Network Rail Sans"/>
              </a:rPr>
              <a:t>in</a:t>
            </a:r>
            <a:r>
              <a:rPr sz="1600" spc="-5" dirty="0">
                <a:solidFill>
                  <a:srgbClr val="FFFFFF"/>
                </a:solidFill>
                <a:latin typeface="Network Rail Sans"/>
                <a:cs typeface="Network Rail Sans"/>
              </a:rPr>
              <a:t> </a:t>
            </a:r>
            <a:r>
              <a:rPr sz="1600" dirty="0">
                <a:solidFill>
                  <a:srgbClr val="FFFFFF"/>
                </a:solidFill>
                <a:latin typeface="Network Rail Sans"/>
                <a:cs typeface="Network Rail Sans"/>
              </a:rPr>
              <a:t>your</a:t>
            </a:r>
            <a:r>
              <a:rPr sz="1600" spc="-5" dirty="0">
                <a:solidFill>
                  <a:srgbClr val="FFFFFF"/>
                </a:solidFill>
                <a:latin typeface="Network Rail Sans"/>
                <a:cs typeface="Network Rail Sans"/>
              </a:rPr>
              <a:t> </a:t>
            </a:r>
            <a:r>
              <a:rPr sz="1600" spc="-10" dirty="0">
                <a:solidFill>
                  <a:srgbClr val="FFFFFF"/>
                </a:solidFill>
                <a:latin typeface="Network Rail Sans"/>
                <a:cs typeface="Network Rail Sans"/>
              </a:rPr>
              <a:t>pocket, </a:t>
            </a:r>
            <a:r>
              <a:rPr sz="1600" dirty="0">
                <a:solidFill>
                  <a:srgbClr val="FFFFFF"/>
                </a:solidFill>
                <a:latin typeface="Network Rail Sans"/>
                <a:cs typeface="Network Rail Sans"/>
              </a:rPr>
              <a:t>with</a:t>
            </a:r>
            <a:r>
              <a:rPr sz="1600" spc="-30" dirty="0">
                <a:solidFill>
                  <a:srgbClr val="FFFFFF"/>
                </a:solidFill>
                <a:latin typeface="Network Rail Sans"/>
                <a:cs typeface="Network Rail Sans"/>
              </a:rPr>
              <a:t> </a:t>
            </a:r>
            <a:r>
              <a:rPr sz="1600" dirty="0">
                <a:solidFill>
                  <a:srgbClr val="FFFFFF"/>
                </a:solidFill>
                <a:latin typeface="Network Rail Sans"/>
                <a:cs typeface="Network Rail Sans"/>
              </a:rPr>
              <a:t>the</a:t>
            </a:r>
            <a:r>
              <a:rPr sz="1600" spc="-15" dirty="0">
                <a:solidFill>
                  <a:srgbClr val="FFFFFF"/>
                </a:solidFill>
                <a:latin typeface="Network Rail Sans"/>
                <a:cs typeface="Network Rail Sans"/>
              </a:rPr>
              <a:t> </a:t>
            </a:r>
            <a:r>
              <a:rPr sz="1600" dirty="0">
                <a:solidFill>
                  <a:srgbClr val="FFFFFF"/>
                </a:solidFill>
                <a:latin typeface="Network Rail Sans"/>
                <a:cs typeface="Network Rail Sans"/>
              </a:rPr>
              <a:t>Access</a:t>
            </a:r>
            <a:r>
              <a:rPr sz="1600" spc="-20" dirty="0">
                <a:solidFill>
                  <a:srgbClr val="FFFFFF"/>
                </a:solidFill>
                <a:latin typeface="Network Rail Sans"/>
                <a:cs typeface="Network Rail Sans"/>
              </a:rPr>
              <a:t> </a:t>
            </a:r>
            <a:r>
              <a:rPr sz="1600" dirty="0">
                <a:solidFill>
                  <a:srgbClr val="FFFFFF"/>
                </a:solidFill>
                <a:latin typeface="Network Rail Sans"/>
                <a:cs typeface="Network Rail Sans"/>
              </a:rPr>
              <a:t>Points</a:t>
            </a:r>
            <a:r>
              <a:rPr sz="1600" spc="-15" dirty="0">
                <a:solidFill>
                  <a:srgbClr val="FFFFFF"/>
                </a:solidFill>
                <a:latin typeface="Network Rail Sans"/>
                <a:cs typeface="Network Rail Sans"/>
              </a:rPr>
              <a:t> </a:t>
            </a:r>
            <a:r>
              <a:rPr sz="1600" spc="-25" dirty="0">
                <a:solidFill>
                  <a:srgbClr val="FFFFFF"/>
                </a:solidFill>
                <a:latin typeface="Network Rail Sans"/>
                <a:cs typeface="Network Rail Sans"/>
              </a:rPr>
              <a:t>app</a:t>
            </a:r>
            <a:endParaRPr sz="1600" dirty="0">
              <a:latin typeface="Network Rail Sans"/>
              <a:cs typeface="Network Rail Sans"/>
            </a:endParaRPr>
          </a:p>
        </p:txBody>
      </p:sp>
      <p:sp>
        <p:nvSpPr>
          <p:cNvPr id="10" name="object 4">
            <a:extLst>
              <a:ext uri="{FF2B5EF4-FFF2-40B4-BE49-F238E27FC236}">
                <a16:creationId xmlns:a16="http://schemas.microsoft.com/office/drawing/2014/main" id="{A753D13D-E4B8-79D1-B5EF-60F0C8946232}"/>
              </a:ext>
            </a:extLst>
          </p:cNvPr>
          <p:cNvSpPr txBox="1"/>
          <p:nvPr/>
        </p:nvSpPr>
        <p:spPr>
          <a:xfrm>
            <a:off x="558800" y="1108329"/>
            <a:ext cx="3175000" cy="551433"/>
          </a:xfrm>
          <a:prstGeom prst="rect">
            <a:avLst/>
          </a:prstGeom>
        </p:spPr>
        <p:txBody>
          <a:bodyPr vert="horz" wrap="square" lIns="0" tIns="12700" rIns="0" bIns="0" rtlCol="0">
            <a:spAutoFit/>
          </a:bodyPr>
          <a:lstStyle/>
          <a:p>
            <a:pPr marL="12700">
              <a:lnSpc>
                <a:spcPct val="100000"/>
              </a:lnSpc>
              <a:spcBef>
                <a:spcPts val="100"/>
              </a:spcBef>
            </a:pPr>
            <a:r>
              <a:rPr sz="3500" b="1" dirty="0">
                <a:solidFill>
                  <a:srgbClr val="FFFFFF"/>
                </a:solidFill>
                <a:latin typeface="Network Rail Sans"/>
                <a:cs typeface="Network Rail Sans"/>
              </a:rPr>
              <a:t>made </a:t>
            </a:r>
            <a:r>
              <a:rPr sz="3500" b="1" spc="-10" dirty="0">
                <a:solidFill>
                  <a:srgbClr val="FFFFFF"/>
                </a:solidFill>
                <a:latin typeface="Network Rail Sans"/>
                <a:cs typeface="Network Rail Sans"/>
              </a:rPr>
              <a:t>simple</a:t>
            </a:r>
            <a:endParaRPr sz="3500" dirty="0">
              <a:latin typeface="Network Rail Sans"/>
              <a:cs typeface="Network Rail Sans"/>
            </a:endParaRPr>
          </a:p>
        </p:txBody>
      </p:sp>
      <p:grpSp>
        <p:nvGrpSpPr>
          <p:cNvPr id="2" name="Group 1">
            <a:extLst>
              <a:ext uri="{FF2B5EF4-FFF2-40B4-BE49-F238E27FC236}">
                <a16:creationId xmlns:a16="http://schemas.microsoft.com/office/drawing/2014/main" id="{217766BF-6CF1-2758-500E-C583050AD9FE}"/>
              </a:ext>
            </a:extLst>
          </p:cNvPr>
          <p:cNvGrpSpPr/>
          <p:nvPr/>
        </p:nvGrpSpPr>
        <p:grpSpPr>
          <a:xfrm>
            <a:off x="347231" y="12224793"/>
            <a:ext cx="5481955" cy="2177215"/>
            <a:chOff x="347231" y="12224793"/>
            <a:chExt cx="5481955" cy="2177215"/>
          </a:xfrm>
        </p:grpSpPr>
        <p:grpSp>
          <p:nvGrpSpPr>
            <p:cNvPr id="4" name="object 12">
              <a:extLst>
                <a:ext uri="{FF2B5EF4-FFF2-40B4-BE49-F238E27FC236}">
                  <a16:creationId xmlns:a16="http://schemas.microsoft.com/office/drawing/2014/main" id="{3666912D-C08F-3CCD-EDCB-A14FCCC2C322}"/>
                </a:ext>
              </a:extLst>
            </p:cNvPr>
            <p:cNvGrpSpPr/>
            <p:nvPr/>
          </p:nvGrpSpPr>
          <p:grpSpPr>
            <a:xfrm>
              <a:off x="381012" y="13248213"/>
              <a:ext cx="5038725" cy="1153795"/>
              <a:chOff x="381012" y="13366746"/>
              <a:chExt cx="5038725" cy="1153795"/>
            </a:xfrm>
          </p:grpSpPr>
          <p:pic>
            <p:nvPicPr>
              <p:cNvPr id="6" name="object 13">
                <a:extLst>
                  <a:ext uri="{FF2B5EF4-FFF2-40B4-BE49-F238E27FC236}">
                    <a16:creationId xmlns:a16="http://schemas.microsoft.com/office/drawing/2014/main" id="{9FC918F9-A31B-53CD-F8F8-5826D43D07D8}"/>
                  </a:ext>
                </a:extLst>
              </p:cNvPr>
              <p:cNvPicPr/>
              <p:nvPr/>
            </p:nvPicPr>
            <p:blipFill>
              <a:blip r:embed="rId2" cstate="print"/>
              <a:stretch>
                <a:fillRect/>
              </a:stretch>
            </p:blipFill>
            <p:spPr>
              <a:xfrm>
                <a:off x="381012" y="14028079"/>
                <a:ext cx="1670625" cy="491906"/>
              </a:xfrm>
              <a:prstGeom prst="rect">
                <a:avLst/>
              </a:prstGeom>
            </p:spPr>
          </p:pic>
          <p:pic>
            <p:nvPicPr>
              <p:cNvPr id="7" name="object 14">
                <a:extLst>
                  <a:ext uri="{FF2B5EF4-FFF2-40B4-BE49-F238E27FC236}">
                    <a16:creationId xmlns:a16="http://schemas.microsoft.com/office/drawing/2014/main" id="{5D867AA6-DF45-C1AD-C99B-EDD2DA08E4FB}"/>
                  </a:ext>
                </a:extLst>
              </p:cNvPr>
              <p:cNvPicPr/>
              <p:nvPr/>
            </p:nvPicPr>
            <p:blipFill>
              <a:blip r:embed="rId3" cstate="print"/>
              <a:stretch>
                <a:fillRect/>
              </a:stretch>
            </p:blipFill>
            <p:spPr>
              <a:xfrm>
                <a:off x="2237919" y="14024985"/>
                <a:ext cx="1673718" cy="495001"/>
              </a:xfrm>
              <a:prstGeom prst="rect">
                <a:avLst/>
              </a:prstGeom>
            </p:spPr>
          </p:pic>
          <p:pic>
            <p:nvPicPr>
              <p:cNvPr id="8" name="object 15">
                <a:extLst>
                  <a:ext uri="{FF2B5EF4-FFF2-40B4-BE49-F238E27FC236}">
                    <a16:creationId xmlns:a16="http://schemas.microsoft.com/office/drawing/2014/main" id="{2A702C85-F5B7-271B-2489-B683755653E1}"/>
                  </a:ext>
                </a:extLst>
              </p:cNvPr>
              <p:cNvPicPr/>
              <p:nvPr/>
            </p:nvPicPr>
            <p:blipFill>
              <a:blip r:embed="rId4" cstate="print"/>
              <a:stretch>
                <a:fillRect/>
              </a:stretch>
            </p:blipFill>
            <p:spPr>
              <a:xfrm>
                <a:off x="4913998" y="13366746"/>
                <a:ext cx="505229" cy="497716"/>
              </a:xfrm>
              <a:prstGeom prst="rect">
                <a:avLst/>
              </a:prstGeom>
            </p:spPr>
          </p:pic>
        </p:grpSp>
        <p:sp>
          <p:nvSpPr>
            <p:cNvPr id="5" name="object 2">
              <a:extLst>
                <a:ext uri="{FF2B5EF4-FFF2-40B4-BE49-F238E27FC236}">
                  <a16:creationId xmlns:a16="http://schemas.microsoft.com/office/drawing/2014/main" id="{FE203E9F-85B7-734F-1F7B-FBC850AC513A}"/>
                </a:ext>
              </a:extLst>
            </p:cNvPr>
            <p:cNvSpPr txBox="1"/>
            <p:nvPr/>
          </p:nvSpPr>
          <p:spPr>
            <a:xfrm>
              <a:off x="347231" y="12224793"/>
              <a:ext cx="5481955" cy="1397635"/>
            </a:xfrm>
            <a:prstGeom prst="rect">
              <a:avLst/>
            </a:prstGeom>
          </p:spPr>
          <p:txBody>
            <a:bodyPr vert="horz" wrap="square" lIns="0" tIns="12700" rIns="0" bIns="0" rtlCol="0">
              <a:spAutoFit/>
            </a:bodyPr>
            <a:lstStyle/>
            <a:p>
              <a:pPr marL="12700" marR="5080">
                <a:lnSpc>
                  <a:spcPct val="107200"/>
                </a:lnSpc>
                <a:spcBef>
                  <a:spcPts val="100"/>
                </a:spcBef>
              </a:pPr>
              <a:r>
                <a:rPr sz="1400" dirty="0">
                  <a:solidFill>
                    <a:srgbClr val="231F20"/>
                  </a:solidFill>
                  <a:latin typeface="Network Rail Sans"/>
                  <a:cs typeface="Network Rail Sans"/>
                </a:rPr>
                <a:t>The</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updated</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Access</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Points</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app</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makes</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it</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easier</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than</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ever</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to</a:t>
              </a:r>
              <a:r>
                <a:rPr sz="1400" spc="-20" dirty="0">
                  <a:solidFill>
                    <a:srgbClr val="231F20"/>
                  </a:solidFill>
                  <a:latin typeface="Network Rail Sans"/>
                  <a:cs typeface="Network Rail Sans"/>
                </a:rPr>
                <a:t> </a:t>
              </a:r>
              <a:r>
                <a:rPr sz="1400" spc="-10" dirty="0">
                  <a:solidFill>
                    <a:srgbClr val="231F20"/>
                  </a:solidFill>
                  <a:latin typeface="Network Rail Sans"/>
                  <a:cs typeface="Network Rail Sans"/>
                </a:rPr>
                <a:t>find</a:t>
              </a:r>
              <a:r>
                <a:rPr sz="1400" spc="-15" dirty="0">
                  <a:solidFill>
                    <a:srgbClr val="231F20"/>
                  </a:solidFill>
                  <a:latin typeface="Network Rail Sans"/>
                  <a:cs typeface="Network Rail Sans"/>
                </a:rPr>
                <a:t> </a:t>
              </a:r>
              <a:r>
                <a:rPr sz="1400" spc="-20" dirty="0">
                  <a:solidFill>
                    <a:srgbClr val="231F20"/>
                  </a:solidFill>
                  <a:latin typeface="Network Rail Sans"/>
                  <a:cs typeface="Network Rail Sans"/>
                </a:rPr>
                <a:t>safe</a:t>
              </a:r>
              <a:r>
                <a:rPr sz="1400" spc="500" dirty="0">
                  <a:solidFill>
                    <a:srgbClr val="231F20"/>
                  </a:solidFill>
                  <a:latin typeface="Network Rail Sans"/>
                  <a:cs typeface="Network Rail Sans"/>
                </a:rPr>
                <a:t> </a:t>
              </a:r>
              <a:r>
                <a:rPr sz="1400" dirty="0">
                  <a:solidFill>
                    <a:srgbClr val="231F20"/>
                  </a:solidFill>
                  <a:latin typeface="Network Rail Sans"/>
                  <a:cs typeface="Network Rail Sans"/>
                </a:rPr>
                <a:t>track</a:t>
              </a:r>
              <a:r>
                <a:rPr sz="1400" spc="-30" dirty="0">
                  <a:solidFill>
                    <a:srgbClr val="231F20"/>
                  </a:solidFill>
                  <a:latin typeface="Network Rail Sans"/>
                  <a:cs typeface="Network Rail Sans"/>
                </a:rPr>
                <a:t> </a:t>
              </a:r>
              <a:r>
                <a:rPr sz="1400" dirty="0">
                  <a:solidFill>
                    <a:srgbClr val="231F20"/>
                  </a:solidFill>
                  <a:latin typeface="Network Rail Sans"/>
                  <a:cs typeface="Network Rail Sans"/>
                </a:rPr>
                <a:t>access</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points,</a:t>
              </a:r>
              <a:r>
                <a:rPr sz="1400" spc="-15" dirty="0">
                  <a:solidFill>
                    <a:srgbClr val="231F20"/>
                  </a:solidFill>
                  <a:latin typeface="Network Rail Sans"/>
                  <a:cs typeface="Network Rail Sans"/>
                </a:rPr>
                <a:t> </a:t>
              </a:r>
              <a:r>
                <a:rPr sz="1400" spc="-10" dirty="0">
                  <a:solidFill>
                    <a:srgbClr val="231F20"/>
                  </a:solidFill>
                  <a:latin typeface="Network Rail Sans"/>
                  <a:cs typeface="Network Rail Sans"/>
                </a:rPr>
                <a:t>fast.</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Simply</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download,</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search</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for</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access</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points</a:t>
              </a:r>
              <a:r>
                <a:rPr sz="1400" spc="-15" dirty="0">
                  <a:solidFill>
                    <a:srgbClr val="231F20"/>
                  </a:solidFill>
                  <a:latin typeface="Network Rail Sans"/>
                  <a:cs typeface="Network Rail Sans"/>
                </a:rPr>
                <a:t> </a:t>
              </a:r>
              <a:r>
                <a:rPr sz="1400" spc="-20" dirty="0">
                  <a:solidFill>
                    <a:srgbClr val="231F20"/>
                  </a:solidFill>
                  <a:latin typeface="Network Rail Sans"/>
                  <a:cs typeface="Network Rail Sans"/>
                </a:rPr>
                <a:t>near </a:t>
              </a:r>
              <a:r>
                <a:rPr sz="1400" dirty="0">
                  <a:solidFill>
                    <a:srgbClr val="231F20"/>
                  </a:solidFill>
                  <a:latin typeface="Network Rail Sans"/>
                  <a:cs typeface="Network Rail Sans"/>
                </a:rPr>
                <a:t>you</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or</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explore</a:t>
              </a:r>
              <a:r>
                <a:rPr sz="1400" spc="-15" dirty="0">
                  <a:solidFill>
                    <a:srgbClr val="231F20"/>
                  </a:solidFill>
                  <a:latin typeface="Network Rail Sans"/>
                  <a:cs typeface="Network Rail Sans"/>
                </a:rPr>
                <a:t> </a:t>
              </a:r>
              <a:r>
                <a:rPr sz="1400" spc="-10" dirty="0">
                  <a:solidFill>
                    <a:srgbClr val="231F20"/>
                  </a:solidFill>
                  <a:latin typeface="Network Rail Sans"/>
                  <a:cs typeface="Network Rail Sans"/>
                </a:rPr>
                <a:t>specific</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locations,</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and</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get</a:t>
              </a:r>
              <a:r>
                <a:rPr sz="1400" spc="-20" dirty="0">
                  <a:solidFill>
                    <a:srgbClr val="231F20"/>
                  </a:solidFill>
                  <a:latin typeface="Network Rail Sans"/>
                  <a:cs typeface="Network Rail Sans"/>
                </a:rPr>
                <a:t> </a:t>
              </a:r>
              <a:r>
                <a:rPr sz="1400" dirty="0">
                  <a:solidFill>
                    <a:srgbClr val="231F20"/>
                  </a:solidFill>
                  <a:latin typeface="Network Rail Sans"/>
                  <a:cs typeface="Network Rail Sans"/>
                </a:rPr>
                <a:t>clear,</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safe</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directions</a:t>
              </a:r>
              <a:r>
                <a:rPr sz="1400" spc="-15" dirty="0">
                  <a:solidFill>
                    <a:srgbClr val="231F20"/>
                  </a:solidFill>
                  <a:latin typeface="Network Rail Sans"/>
                  <a:cs typeface="Network Rail Sans"/>
                </a:rPr>
                <a:t> </a:t>
              </a:r>
              <a:r>
                <a:rPr sz="1400" dirty="0">
                  <a:solidFill>
                    <a:srgbClr val="231F20"/>
                  </a:solidFill>
                  <a:latin typeface="Network Rail Sans"/>
                  <a:cs typeface="Network Rail Sans"/>
                </a:rPr>
                <a:t>to</a:t>
              </a:r>
              <a:r>
                <a:rPr sz="1400" spc="-20" dirty="0">
                  <a:solidFill>
                    <a:srgbClr val="231F20"/>
                  </a:solidFill>
                  <a:latin typeface="Network Rail Sans"/>
                  <a:cs typeface="Network Rail Sans"/>
                </a:rPr>
                <a:t> </a:t>
              </a:r>
              <a:r>
                <a:rPr sz="1400" spc="-10" dirty="0">
                  <a:solidFill>
                    <a:srgbClr val="231F20"/>
                  </a:solidFill>
                  <a:latin typeface="Network Rail Sans"/>
                  <a:cs typeface="Network Rail Sans"/>
                </a:rPr>
                <a:t>wherever </a:t>
              </a:r>
              <a:r>
                <a:rPr sz="1400" dirty="0">
                  <a:solidFill>
                    <a:srgbClr val="231F20"/>
                  </a:solidFill>
                  <a:latin typeface="Network Rail Sans"/>
                  <a:cs typeface="Network Rail Sans"/>
                </a:rPr>
                <a:t>you</a:t>
              </a:r>
              <a:r>
                <a:rPr sz="1400" spc="-5" dirty="0">
                  <a:solidFill>
                    <a:srgbClr val="231F20"/>
                  </a:solidFill>
                  <a:latin typeface="Network Rail Sans"/>
                  <a:cs typeface="Network Rail Sans"/>
                </a:rPr>
                <a:t> </a:t>
              </a:r>
              <a:r>
                <a:rPr sz="1400" dirty="0">
                  <a:solidFill>
                    <a:srgbClr val="231F20"/>
                  </a:solidFill>
                  <a:latin typeface="Network Rail Sans"/>
                  <a:cs typeface="Network Rail Sans"/>
                </a:rPr>
                <a:t>need</a:t>
              </a:r>
              <a:r>
                <a:rPr sz="1400" spc="-5" dirty="0">
                  <a:solidFill>
                    <a:srgbClr val="231F20"/>
                  </a:solidFill>
                  <a:latin typeface="Network Rail Sans"/>
                  <a:cs typeface="Network Rail Sans"/>
                </a:rPr>
                <a:t> </a:t>
              </a:r>
              <a:r>
                <a:rPr sz="1400" dirty="0">
                  <a:solidFill>
                    <a:srgbClr val="231F20"/>
                  </a:solidFill>
                  <a:latin typeface="Network Rail Sans"/>
                  <a:cs typeface="Network Rail Sans"/>
                </a:rPr>
                <a:t>to</a:t>
              </a:r>
              <a:r>
                <a:rPr sz="1400" spc="-5" dirty="0">
                  <a:solidFill>
                    <a:srgbClr val="231F20"/>
                  </a:solidFill>
                  <a:latin typeface="Network Rail Sans"/>
                  <a:cs typeface="Network Rail Sans"/>
                </a:rPr>
                <a:t> </a:t>
              </a:r>
              <a:r>
                <a:rPr sz="1400" spc="-25" dirty="0">
                  <a:solidFill>
                    <a:srgbClr val="231F20"/>
                  </a:solidFill>
                  <a:latin typeface="Network Rail Sans"/>
                  <a:cs typeface="Network Rail Sans"/>
                </a:rPr>
                <a:t>be.</a:t>
              </a:r>
              <a:endParaRPr sz="1400" dirty="0">
                <a:latin typeface="Network Rail Sans"/>
                <a:cs typeface="Network Rail Sans"/>
              </a:endParaRPr>
            </a:p>
            <a:p>
              <a:pPr>
                <a:lnSpc>
                  <a:spcPct val="100000"/>
                </a:lnSpc>
                <a:spcBef>
                  <a:spcPts val="5"/>
                </a:spcBef>
              </a:pPr>
              <a:endParaRPr sz="1700" dirty="0">
                <a:latin typeface="Network Rail Sans"/>
                <a:cs typeface="Network Rail Sans"/>
              </a:endParaRPr>
            </a:p>
            <a:p>
              <a:pPr marL="12700">
                <a:lnSpc>
                  <a:spcPct val="100000"/>
                </a:lnSpc>
              </a:pPr>
              <a:r>
                <a:rPr sz="1400" b="1" dirty="0">
                  <a:solidFill>
                    <a:srgbClr val="231F20"/>
                  </a:solidFill>
                  <a:latin typeface="Network Rail Sans"/>
                  <a:cs typeface="Network Rail Sans"/>
                </a:rPr>
                <a:t>Search</a:t>
              </a:r>
              <a:r>
                <a:rPr sz="1400" b="1" spc="-20" dirty="0">
                  <a:solidFill>
                    <a:srgbClr val="231F20"/>
                  </a:solidFill>
                  <a:latin typeface="Network Rail Sans"/>
                  <a:cs typeface="Network Rail Sans"/>
                </a:rPr>
                <a:t> </a:t>
              </a:r>
              <a:r>
                <a:rPr sz="1400" b="1" dirty="0">
                  <a:solidFill>
                    <a:srgbClr val="231F20"/>
                  </a:solidFill>
                  <a:latin typeface="Network Rail Sans"/>
                  <a:cs typeface="Network Rail Sans"/>
                </a:rPr>
                <a:t>‘Access</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Points’</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today</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and</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look</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out</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for</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this</a:t>
              </a:r>
              <a:r>
                <a:rPr sz="1400" b="1" spc="-15" dirty="0">
                  <a:solidFill>
                    <a:srgbClr val="231F20"/>
                  </a:solidFill>
                  <a:latin typeface="Network Rail Sans"/>
                  <a:cs typeface="Network Rail Sans"/>
                </a:rPr>
                <a:t> </a:t>
              </a:r>
              <a:r>
                <a:rPr sz="1400" b="1" dirty="0">
                  <a:solidFill>
                    <a:srgbClr val="231F20"/>
                  </a:solidFill>
                  <a:latin typeface="Network Rail Sans"/>
                  <a:cs typeface="Network Rail Sans"/>
                </a:rPr>
                <a:t>app</a:t>
              </a:r>
              <a:r>
                <a:rPr sz="1400" b="1" spc="-15" dirty="0">
                  <a:solidFill>
                    <a:srgbClr val="231F20"/>
                  </a:solidFill>
                  <a:latin typeface="Network Rail Sans"/>
                  <a:cs typeface="Network Rail Sans"/>
                </a:rPr>
                <a:t> </a:t>
              </a:r>
              <a:r>
                <a:rPr sz="1400" b="1" spc="-20" dirty="0">
                  <a:solidFill>
                    <a:srgbClr val="231F20"/>
                  </a:solidFill>
                  <a:latin typeface="Network Rail Sans"/>
                  <a:cs typeface="Network Rail Sans"/>
                </a:rPr>
                <a:t>icon</a:t>
              </a:r>
              <a:endParaRPr sz="1400" dirty="0">
                <a:latin typeface="Network Rail Sans"/>
                <a:cs typeface="Network Rail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21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03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36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TotalTime>
  <Words>78</Words>
  <Application>Microsoft Macintosh PowerPoint</Application>
  <PresentationFormat>Custom</PresentationFormat>
  <Paragraphs>6</Paragraphs>
  <Slides>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vt:i4>
      </vt:variant>
    </vt:vector>
  </HeadingPairs>
  <TitlesOfParts>
    <vt:vector size="12" baseType="lpstr">
      <vt:lpstr>Arial</vt:lpstr>
      <vt:lpstr>Calibri</vt:lpstr>
      <vt:lpstr>Calibri Light</vt:lpstr>
      <vt:lpstr>Network Rail Sans</vt:lpstr>
      <vt:lpstr>Office Theme</vt:lpstr>
      <vt:lpstr>Custom Design</vt:lpstr>
      <vt:lpstr>1_Custom Design</vt:lpstr>
      <vt:lpstr>2_Custom Design</vt:lpstr>
      <vt:lpstr>Safe track access,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track access,</dc:title>
  <cp:lastModifiedBy>Stephen Burns</cp:lastModifiedBy>
  <cp:revision>12</cp:revision>
  <dcterms:created xsi:type="dcterms:W3CDTF">2023-03-23T15:56:02Z</dcterms:created>
  <dcterms:modified xsi:type="dcterms:W3CDTF">2023-03-27T13:28:16Z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2023-03-23T00:00:00Z</vt:filetime>
  </property>
  <property fmtid="{D5CDD505-2E9C-101B-9397-08002B2CF9AE}" pid="3" name="Creator">
    <vt:lpwstr>Adobe InDesign 18.2 (Macintosh)</vt:lpwstr>
  </property>
  <property fmtid="{D5CDD505-2E9C-101B-9397-08002B2CF9AE}" pid="4" name="LastSaved">
    <vt:filetime>2023-03-23T00:00:00Z</vt:filetime>
  </property>
  <property fmtid="{D5CDD505-2E9C-101B-9397-08002B2CF9AE}" pid="5" name="Producer">
    <vt:lpwstr>Adobe PDF Library 17.0</vt:lpwstr>
  </property>
</Properties>
</file>